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p:restoredTop sz="94646"/>
  </p:normalViewPr>
  <p:slideViewPr>
    <p:cSldViewPr snapToGrid="0" snapToObjects="1">
      <p:cViewPr varScale="1">
        <p:scale>
          <a:sx n="109" d="100"/>
          <a:sy n="109" d="100"/>
        </p:scale>
        <p:origin x="7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hyperlink" Target="https://www.youtube.com/watch?v=XdJZWgBDn_I&amp;feature=youtu.be"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hyperlink" Target="https://c1cleantechnicacom-wpengine.netdna-ssl.com/files/2018/04/Vitovalor-PT2-Fuel-Cell-e1525108526362.png"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6.jpeg"/><Relationship Id="rId10" Type="http://schemas.openxmlformats.org/officeDocument/2006/relationships/hyperlink" Target="https://c1cleantechnicacom-wpengine.netdna-ssl.com/files/2018/04/vitovalor-e1525108577458.png" TargetMode="External"/><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0.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8.png"/><Relationship Id="rId5" Type="http://schemas.openxmlformats.org/officeDocument/2006/relationships/image" Target="../media/image7.png"/><Relationship Id="rId15" Type="http://schemas.openxmlformats.org/officeDocument/2006/relationships/image" Target="../media/image22.jpeg"/><Relationship Id="rId10" Type="http://schemas.openxmlformats.org/officeDocument/2006/relationships/image" Target="../media/image17.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7" y="1980148"/>
            <a:ext cx="6563707"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n-US" b="1" dirty="0" smtClean="0"/>
              <a:t>Les applications </a:t>
            </a:r>
            <a:r>
              <a:rPr lang="en-US" b="1" dirty="0" err="1" smtClean="0"/>
              <a:t>hydrogène</a:t>
            </a:r>
            <a:endParaRPr lang="en-US"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200" y="2879027"/>
            <a:ext cx="3873910"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buNone/>
            </a:pPr>
            <a:r>
              <a:rPr lang="en-US" sz="2400" dirty="0" smtClean="0"/>
              <a:t>Support </a:t>
            </a:r>
            <a:r>
              <a:rPr lang="en-US" sz="2400" dirty="0" err="1" smtClean="0"/>
              <a:t>étudiant</a:t>
            </a:r>
            <a:endParaRPr lang="en-US" sz="24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Rectangle 18"/>
          <p:cNvSpPr/>
          <p:nvPr/>
        </p:nvSpPr>
        <p:spPr>
          <a:xfrm>
            <a:off x="10506486" y="6591372"/>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565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Rectangle 15"/>
          <p:cNvSpPr/>
          <p:nvPr/>
        </p:nvSpPr>
        <p:spPr>
          <a:xfrm>
            <a:off x="345319" y="-365"/>
            <a:ext cx="8154785" cy="5009448"/>
          </a:xfrm>
          <a:prstGeom prst="rect">
            <a:avLst/>
          </a:prstGeom>
        </p:spPr>
        <p:txBody>
          <a:bodyPr wrap="square">
            <a:spAutoFit/>
          </a:bodyPr>
          <a:lstStyle/>
          <a:p>
            <a:pPr>
              <a:lnSpc>
                <a:spcPct val="107000"/>
              </a:lnSpc>
              <a:spcBef>
                <a:spcPts val="805"/>
              </a:spcBef>
              <a:spcAft>
                <a:spcPts val="1125"/>
              </a:spcAft>
            </a:pPr>
            <a:r>
              <a:rPr lang="fr-FR" kern="18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Applications hydrogène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US" dirty="0" err="1"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Différentes</a:t>
            </a:r>
            <a:r>
              <a:rPr lang="en-US"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industries </a:t>
            </a:r>
            <a:r>
              <a:rPr lang="en-US" dirty="0" err="1"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utilisent</a:t>
            </a:r>
            <a:r>
              <a:rPr lang="en-US"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l’hydrogène</a:t>
            </a:r>
            <a:r>
              <a:rPr lang="en-US"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de </a:t>
            </a:r>
            <a:r>
              <a:rPr lang="en-US" dirty="0" err="1"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manière</a:t>
            </a:r>
            <a:r>
              <a:rPr lang="en-US"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sécurisée</a:t>
            </a:r>
            <a:r>
              <a:rPr lang="en-US"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depuis</a:t>
            </a:r>
            <a:r>
              <a:rPr lang="en-US"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des </a:t>
            </a:r>
            <a:r>
              <a:rPr lang="en-US" dirty="0" err="1"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décennies</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dans</a:t>
            </a:r>
            <a:r>
              <a:rPr lang="en-US"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les applications </a:t>
            </a:r>
            <a:r>
              <a:rPr lang="en-US" dirty="0" err="1"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suivantes</a:t>
            </a:r>
            <a:r>
              <a:rPr lang="en-US"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Raffinage du pétrole</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Purification du verre</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Fabrication de semi-conducteurs</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Applications aérospatiales</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Production d'engrais</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Soudage et traitement thermique des métaux</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Produits pharmaceutiques</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En tant que liquide de refroidissement dans les générateurs de centrales électriques</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Pour l'hydrogénation des acides gras insaturés dans l'huile végétale</a:t>
            </a:r>
            <a:endPar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17" name="Εικόνα 1" descr="Photo: Fuel Cell Diagram"/>
          <p:cNvPicPr/>
          <p:nvPr/>
        </p:nvPicPr>
        <p:blipFill>
          <a:blip r:embed="rId10">
            <a:extLst>
              <a:ext uri="{28A0092B-C50C-407E-A947-70E740481C1C}">
                <a14:useLocalDpi xmlns:a14="http://schemas.microsoft.com/office/drawing/2010/main" val="0"/>
              </a:ext>
            </a:extLst>
          </a:blip>
          <a:srcRect/>
          <a:stretch>
            <a:fillRect/>
          </a:stretch>
        </p:blipFill>
        <p:spPr bwMode="auto">
          <a:xfrm>
            <a:off x="8500104" y="629497"/>
            <a:ext cx="2857500" cy="3419475"/>
          </a:xfrm>
          <a:prstGeom prst="rect">
            <a:avLst/>
          </a:prstGeom>
          <a:noFill/>
          <a:ln>
            <a:noFill/>
          </a:ln>
        </p:spPr>
      </p:pic>
      <p:sp>
        <p:nvSpPr>
          <p:cNvPr id="18" name="TextBox 17"/>
          <p:cNvSpPr txBox="1"/>
          <p:nvPr/>
        </p:nvSpPr>
        <p:spPr>
          <a:xfrm>
            <a:off x="487808" y="4884516"/>
            <a:ext cx="9966961" cy="1077218"/>
          </a:xfrm>
          <a:prstGeom prst="rect">
            <a:avLst/>
          </a:prstGeom>
          <a:noFill/>
        </p:spPr>
        <p:txBody>
          <a:bodyPr wrap="square" rtlCol="0">
            <a:spAutoFit/>
          </a:bodyPr>
          <a:lstStyle/>
          <a:p>
            <a:pPr algn="ctr"/>
            <a:r>
              <a:rPr lang="en-GB" sz="3200" dirty="0" smtClean="0">
                <a:solidFill>
                  <a:srgbClr val="FF0000"/>
                </a:solidFill>
              </a:rPr>
              <a:t>Comment les Piles à Combustible </a:t>
            </a:r>
            <a:r>
              <a:rPr lang="en-GB" sz="3200" dirty="0" err="1" smtClean="0">
                <a:solidFill>
                  <a:srgbClr val="FF0000"/>
                </a:solidFill>
              </a:rPr>
              <a:t>pourraient</a:t>
            </a:r>
            <a:r>
              <a:rPr lang="en-GB" sz="3200" dirty="0" smtClean="0">
                <a:solidFill>
                  <a:srgbClr val="FF0000"/>
                </a:solidFill>
              </a:rPr>
              <a:t> </a:t>
            </a:r>
            <a:r>
              <a:rPr lang="en-GB" sz="3200" dirty="0" err="1" smtClean="0">
                <a:solidFill>
                  <a:srgbClr val="FF0000"/>
                </a:solidFill>
              </a:rPr>
              <a:t>répondre</a:t>
            </a:r>
            <a:r>
              <a:rPr lang="en-GB" sz="3200" dirty="0" smtClean="0">
                <a:solidFill>
                  <a:srgbClr val="FF0000"/>
                </a:solidFill>
              </a:rPr>
              <a:t> aux </a:t>
            </a:r>
            <a:r>
              <a:rPr lang="en-GB" sz="3200" dirty="0" err="1" smtClean="0">
                <a:solidFill>
                  <a:srgbClr val="FF0000"/>
                </a:solidFill>
              </a:rPr>
              <a:t>problématiques</a:t>
            </a:r>
            <a:r>
              <a:rPr lang="en-GB" sz="3200" dirty="0" smtClean="0">
                <a:solidFill>
                  <a:srgbClr val="FF0000"/>
                </a:solidFill>
              </a:rPr>
              <a:t> </a:t>
            </a:r>
            <a:r>
              <a:rPr lang="en-GB" sz="3200" dirty="0" err="1" smtClean="0">
                <a:solidFill>
                  <a:srgbClr val="FF0000"/>
                </a:solidFill>
              </a:rPr>
              <a:t>énergétiques</a:t>
            </a:r>
            <a:r>
              <a:rPr lang="en-GB" sz="3200" dirty="0" smtClean="0">
                <a:solidFill>
                  <a:srgbClr val="FF0000"/>
                </a:solidFill>
              </a:rPr>
              <a:t> </a:t>
            </a:r>
            <a:r>
              <a:rPr lang="en-GB" sz="3200" dirty="0" err="1" smtClean="0">
                <a:solidFill>
                  <a:srgbClr val="FF0000"/>
                </a:solidFill>
              </a:rPr>
              <a:t>actuelles</a:t>
            </a:r>
            <a:r>
              <a:rPr lang="en-GB" sz="3200" dirty="0" smtClean="0">
                <a:solidFill>
                  <a:srgbClr val="FF0000"/>
                </a:solidFill>
              </a:rPr>
              <a:t> ?</a:t>
            </a:r>
          </a:p>
        </p:txBody>
      </p:sp>
      <p:sp>
        <p:nvSpPr>
          <p:cNvPr id="15" name="Rectangle 14"/>
          <p:cNvSpPr/>
          <p:nvPr/>
        </p:nvSpPr>
        <p:spPr>
          <a:xfrm>
            <a:off x="10506486" y="6591372"/>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659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460269" y="512264"/>
            <a:ext cx="9861666" cy="830997"/>
          </a:xfrm>
          <a:prstGeom prst="rect">
            <a:avLst/>
          </a:prstGeom>
        </p:spPr>
        <p:txBody>
          <a:bodyPr wrap="square">
            <a:spAutoFit/>
          </a:bodyPr>
          <a:lstStyle/>
          <a:p>
            <a:r>
              <a:rPr lang="en-GB" sz="2400" dirty="0" smtClean="0"/>
              <a:t>Les piles à combustible </a:t>
            </a:r>
            <a:r>
              <a:rPr lang="en-GB" sz="2400" dirty="0" err="1" smtClean="0"/>
              <a:t>peuvent</a:t>
            </a:r>
            <a:r>
              <a:rPr lang="en-GB" sz="2400" dirty="0" smtClean="0"/>
              <a:t> </a:t>
            </a:r>
            <a:r>
              <a:rPr lang="en-GB" sz="2400" dirty="0" err="1" smtClean="0"/>
              <a:t>être</a:t>
            </a:r>
            <a:r>
              <a:rPr lang="en-GB" sz="2400" dirty="0" smtClean="0"/>
              <a:t> </a:t>
            </a:r>
            <a:r>
              <a:rPr lang="en-GB" sz="2400" dirty="0" err="1" smtClean="0"/>
              <a:t>utilisées</a:t>
            </a:r>
            <a:r>
              <a:rPr lang="en-GB" sz="2400" dirty="0" smtClean="0"/>
              <a:t> </a:t>
            </a:r>
            <a:r>
              <a:rPr lang="en-GB" sz="2400" dirty="0" err="1" smtClean="0"/>
              <a:t>dans</a:t>
            </a:r>
            <a:r>
              <a:rPr lang="en-GB" sz="2400" dirty="0" smtClean="0"/>
              <a:t> </a:t>
            </a:r>
            <a:r>
              <a:rPr lang="en-GB" sz="2400" dirty="0" err="1" smtClean="0"/>
              <a:t>diverses</a:t>
            </a:r>
            <a:r>
              <a:rPr lang="en-GB" sz="2400" dirty="0" smtClean="0"/>
              <a:t> applications qui </a:t>
            </a:r>
            <a:r>
              <a:rPr lang="en-GB" sz="2400" dirty="0" err="1" smtClean="0"/>
              <a:t>peuvent</a:t>
            </a:r>
            <a:r>
              <a:rPr lang="en-GB" sz="2400" dirty="0" smtClean="0"/>
              <a:t> </a:t>
            </a:r>
            <a:r>
              <a:rPr lang="en-GB" sz="2400" dirty="0" err="1" smtClean="0"/>
              <a:t>être</a:t>
            </a:r>
            <a:r>
              <a:rPr lang="en-GB" sz="2400" dirty="0" smtClean="0"/>
              <a:t> </a:t>
            </a:r>
            <a:r>
              <a:rPr lang="en-GB" sz="2400" dirty="0" err="1" smtClean="0"/>
              <a:t>catégorisées</a:t>
            </a:r>
            <a:r>
              <a:rPr lang="en-GB" sz="2400" dirty="0" smtClean="0"/>
              <a:t> </a:t>
            </a:r>
            <a:r>
              <a:rPr lang="en-GB" sz="2400" dirty="0" err="1" smtClean="0"/>
              <a:t>en</a:t>
            </a:r>
            <a:r>
              <a:rPr lang="en-GB" sz="2400" dirty="0" smtClean="0"/>
              <a:t> </a:t>
            </a:r>
            <a:r>
              <a:rPr lang="en-GB" sz="2400" dirty="0" err="1" smtClean="0"/>
              <a:t>trois</a:t>
            </a:r>
            <a:r>
              <a:rPr lang="en-GB" sz="2400" dirty="0" smtClean="0"/>
              <a:t> </a:t>
            </a:r>
            <a:r>
              <a:rPr lang="en-GB" sz="2400" dirty="0" err="1" smtClean="0"/>
              <a:t>groupes</a:t>
            </a:r>
            <a:r>
              <a:rPr lang="en-GB" sz="2400" dirty="0" smtClean="0"/>
              <a:t> :</a:t>
            </a:r>
          </a:p>
        </p:txBody>
      </p:sp>
      <p:sp>
        <p:nvSpPr>
          <p:cNvPr id="16" name="TextBox 15"/>
          <p:cNvSpPr txBox="1"/>
          <p:nvPr/>
        </p:nvSpPr>
        <p:spPr>
          <a:xfrm>
            <a:off x="665019" y="1820487"/>
            <a:ext cx="3362851" cy="646331"/>
          </a:xfrm>
          <a:prstGeom prst="rect">
            <a:avLst/>
          </a:prstGeom>
          <a:noFill/>
        </p:spPr>
        <p:txBody>
          <a:bodyPr wrap="square" rtlCol="0">
            <a:spAutoFit/>
          </a:bodyPr>
          <a:lstStyle/>
          <a:p>
            <a:r>
              <a:rPr lang="en-GB" dirty="0"/>
              <a:t>1 – </a:t>
            </a:r>
            <a:r>
              <a:rPr lang="en-GB" dirty="0" err="1" smtClean="0"/>
              <a:t>Génération</a:t>
            </a:r>
            <a:r>
              <a:rPr lang="en-GB" dirty="0" smtClean="0"/>
              <a:t> de puissance pour des applications portables</a:t>
            </a:r>
            <a:endParaRPr lang="en-GB" dirty="0"/>
          </a:p>
        </p:txBody>
      </p:sp>
      <p:sp>
        <p:nvSpPr>
          <p:cNvPr id="17" name="Rectangle 16"/>
          <p:cNvSpPr/>
          <p:nvPr/>
        </p:nvSpPr>
        <p:spPr>
          <a:xfrm>
            <a:off x="4260626" y="1820487"/>
            <a:ext cx="3342133" cy="646331"/>
          </a:xfrm>
          <a:prstGeom prst="rect">
            <a:avLst/>
          </a:prstGeom>
        </p:spPr>
        <p:txBody>
          <a:bodyPr wrap="none">
            <a:spAutoFit/>
          </a:bodyPr>
          <a:lstStyle/>
          <a:p>
            <a:r>
              <a:rPr lang="en-GB" dirty="0"/>
              <a:t>2 – </a:t>
            </a:r>
            <a:r>
              <a:rPr lang="en-GB" dirty="0" err="1" smtClean="0"/>
              <a:t>Génération</a:t>
            </a:r>
            <a:r>
              <a:rPr lang="en-GB" dirty="0" smtClean="0"/>
              <a:t> de puissance pour</a:t>
            </a:r>
          </a:p>
          <a:p>
            <a:r>
              <a:rPr lang="en-GB" dirty="0" smtClean="0"/>
              <a:t>des applications </a:t>
            </a:r>
            <a:r>
              <a:rPr lang="en-GB" dirty="0" err="1" smtClean="0"/>
              <a:t>stationnaires</a:t>
            </a:r>
            <a:endParaRPr lang="en-GB" dirty="0"/>
          </a:p>
        </p:txBody>
      </p:sp>
      <p:sp>
        <p:nvSpPr>
          <p:cNvPr id="18" name="TextBox 17"/>
          <p:cNvSpPr txBox="1"/>
          <p:nvPr/>
        </p:nvSpPr>
        <p:spPr>
          <a:xfrm>
            <a:off x="7698618" y="1820487"/>
            <a:ext cx="4297680" cy="923330"/>
          </a:xfrm>
          <a:prstGeom prst="rect">
            <a:avLst/>
          </a:prstGeom>
          <a:noFill/>
        </p:spPr>
        <p:txBody>
          <a:bodyPr wrap="square" rtlCol="0">
            <a:spAutoFit/>
          </a:bodyPr>
          <a:lstStyle/>
          <a:p>
            <a:r>
              <a:rPr lang="en-GB" dirty="0" smtClean="0"/>
              <a:t>3 – </a:t>
            </a:r>
            <a:r>
              <a:rPr lang="en-GB" dirty="0" err="1"/>
              <a:t>Génération</a:t>
            </a:r>
            <a:r>
              <a:rPr lang="en-GB" dirty="0"/>
              <a:t> de puissance pour</a:t>
            </a:r>
          </a:p>
          <a:p>
            <a:r>
              <a:rPr lang="en-GB" dirty="0"/>
              <a:t>des applications </a:t>
            </a:r>
            <a:r>
              <a:rPr lang="en-GB" dirty="0" smtClean="0"/>
              <a:t>transports</a:t>
            </a:r>
            <a:endParaRPr lang="en-GB" dirty="0"/>
          </a:p>
          <a:p>
            <a:endParaRPr lang="en-GB" dirty="0"/>
          </a:p>
        </p:txBody>
      </p:sp>
      <p:sp>
        <p:nvSpPr>
          <p:cNvPr id="19" name="TextBox 18"/>
          <p:cNvSpPr txBox="1"/>
          <p:nvPr/>
        </p:nvSpPr>
        <p:spPr>
          <a:xfrm>
            <a:off x="1039092" y="3142211"/>
            <a:ext cx="9883832" cy="1569660"/>
          </a:xfrm>
          <a:prstGeom prst="rect">
            <a:avLst/>
          </a:prstGeom>
          <a:noFill/>
        </p:spPr>
        <p:txBody>
          <a:bodyPr wrap="square" rtlCol="0">
            <a:spAutoFit/>
          </a:bodyPr>
          <a:lstStyle/>
          <a:p>
            <a:pPr algn="ctr"/>
            <a:r>
              <a:rPr lang="en-GB" sz="4800" dirty="0" err="1" smtClean="0">
                <a:solidFill>
                  <a:srgbClr val="FF0000"/>
                </a:solidFill>
              </a:rPr>
              <a:t>Pouvez-vous</a:t>
            </a:r>
            <a:r>
              <a:rPr lang="en-GB" sz="4800" dirty="0" smtClean="0">
                <a:solidFill>
                  <a:srgbClr val="FF0000"/>
                </a:solidFill>
              </a:rPr>
              <a:t> donner un </a:t>
            </a:r>
            <a:r>
              <a:rPr lang="en-GB" sz="4800" dirty="0" err="1" smtClean="0">
                <a:solidFill>
                  <a:srgbClr val="FF0000"/>
                </a:solidFill>
              </a:rPr>
              <a:t>exemple</a:t>
            </a:r>
            <a:r>
              <a:rPr lang="en-GB" sz="4800" dirty="0" smtClean="0">
                <a:solidFill>
                  <a:srgbClr val="FF0000"/>
                </a:solidFill>
              </a:rPr>
              <a:t> pour </a:t>
            </a:r>
            <a:r>
              <a:rPr lang="en-GB" sz="4800" dirty="0" err="1" smtClean="0">
                <a:solidFill>
                  <a:srgbClr val="FF0000"/>
                </a:solidFill>
              </a:rPr>
              <a:t>chaque</a:t>
            </a:r>
            <a:r>
              <a:rPr lang="en-GB" sz="4800" dirty="0" smtClean="0">
                <a:solidFill>
                  <a:srgbClr val="FF0000"/>
                </a:solidFill>
              </a:rPr>
              <a:t> </a:t>
            </a:r>
            <a:r>
              <a:rPr lang="en-GB" sz="4800" dirty="0" err="1" smtClean="0">
                <a:solidFill>
                  <a:srgbClr val="FF0000"/>
                </a:solidFill>
              </a:rPr>
              <a:t>catégorie</a:t>
            </a:r>
            <a:r>
              <a:rPr lang="en-GB" sz="4800" dirty="0" smtClean="0">
                <a:solidFill>
                  <a:srgbClr val="FF0000"/>
                </a:solidFill>
              </a:rPr>
              <a:t>?</a:t>
            </a:r>
            <a:endParaRPr lang="en-GB" sz="4800" dirty="0">
              <a:solidFill>
                <a:srgbClr val="FF0000"/>
              </a:solidFill>
            </a:endParaRPr>
          </a:p>
        </p:txBody>
      </p:sp>
      <p:sp>
        <p:nvSpPr>
          <p:cNvPr id="20" name="Rectangle 19"/>
          <p:cNvSpPr/>
          <p:nvPr/>
        </p:nvSpPr>
        <p:spPr>
          <a:xfrm>
            <a:off x="10506486" y="6591372"/>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034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437804" y="454075"/>
            <a:ext cx="6096000" cy="646331"/>
          </a:xfrm>
          <a:prstGeom prst="rect">
            <a:avLst/>
          </a:prstGeom>
        </p:spPr>
        <p:txBody>
          <a:bodyPr>
            <a:spAutoFit/>
          </a:bodyPr>
          <a:lstStyle/>
          <a:p>
            <a:r>
              <a:rPr lang="en-GB" b="1" dirty="0" smtClean="0"/>
              <a:t>1 - </a:t>
            </a:r>
            <a:r>
              <a:rPr lang="en-GB" b="1" dirty="0" err="1"/>
              <a:t>Génération</a:t>
            </a:r>
            <a:r>
              <a:rPr lang="en-GB" b="1" dirty="0"/>
              <a:t> de puissance pour des applications </a:t>
            </a:r>
            <a:r>
              <a:rPr lang="en-GB" b="1" dirty="0" smtClean="0"/>
              <a:t>portables</a:t>
            </a:r>
            <a:endParaRPr lang="en-GB" b="1" dirty="0"/>
          </a:p>
          <a:p>
            <a:endParaRPr lang="en-GB" b="1" dirty="0"/>
          </a:p>
        </p:txBody>
      </p:sp>
      <p:sp>
        <p:nvSpPr>
          <p:cNvPr id="16" name="Rectangle 15"/>
          <p:cNvSpPr/>
          <p:nvPr/>
        </p:nvSpPr>
        <p:spPr>
          <a:xfrm>
            <a:off x="1055715" y="951182"/>
            <a:ext cx="9567949" cy="1200329"/>
          </a:xfrm>
          <a:prstGeom prst="rect">
            <a:avLst/>
          </a:prstGeom>
        </p:spPr>
        <p:txBody>
          <a:bodyPr wrap="square">
            <a:spAutoFit/>
          </a:bodyPr>
          <a:lstStyle/>
          <a:p>
            <a:r>
              <a:rPr lang="fr-FR" dirty="0"/>
              <a:t>Les systèmes </a:t>
            </a:r>
            <a:r>
              <a:rPr lang="fr-FR" dirty="0" smtClean="0"/>
              <a:t>piles </a:t>
            </a:r>
            <a:r>
              <a:rPr lang="fr-FR" dirty="0"/>
              <a:t>à combustible compacts et portables peuvent être utilisés pour recharger des batteries ou pour alimenter directement des appareils électroniques grand public (tels que les ordinateurs portables et les smartphones). Les piles à combustible portables peuvent également fournir une alimentation de secours hors réseau (dans des endroits éloignés, par exemple) </a:t>
            </a:r>
            <a:endParaRPr lang="en-GB" dirty="0"/>
          </a:p>
        </p:txBody>
      </p:sp>
      <p:pic>
        <p:nvPicPr>
          <p:cNvPr id="17" name="Picture 16">
            <a:hlinkClick r:id="rId10"/>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68982" y="2431584"/>
            <a:ext cx="2162175" cy="1093470"/>
          </a:xfrm>
          <a:prstGeom prst="rect">
            <a:avLst/>
          </a:prstGeom>
          <a:noFill/>
          <a:ln>
            <a:noFill/>
          </a:ln>
        </p:spPr>
      </p:pic>
      <p:sp>
        <p:nvSpPr>
          <p:cNvPr id="18" name="Rectangle 17"/>
          <p:cNvSpPr/>
          <p:nvPr/>
        </p:nvSpPr>
        <p:spPr>
          <a:xfrm>
            <a:off x="969558" y="3765603"/>
            <a:ext cx="10462888" cy="2308324"/>
          </a:xfrm>
          <a:prstGeom prst="rect">
            <a:avLst/>
          </a:prstGeom>
        </p:spPr>
        <p:txBody>
          <a:bodyPr wrap="square">
            <a:spAutoFit/>
          </a:bodyPr>
          <a:lstStyle/>
          <a:p>
            <a:pPr algn="ctr"/>
            <a:r>
              <a:rPr lang="fr-FR" sz="4800" dirty="0">
                <a:solidFill>
                  <a:srgbClr val="FF0000"/>
                </a:solidFill>
              </a:rPr>
              <a:t>Pouvez-vous penser à d'autres endroits où une pile à combustible portative pourrait être utilisée ? </a:t>
            </a:r>
            <a:endParaRPr lang="en-GB" dirty="0"/>
          </a:p>
        </p:txBody>
      </p:sp>
      <p:sp>
        <p:nvSpPr>
          <p:cNvPr id="19" name="Rectangle 18"/>
          <p:cNvSpPr/>
          <p:nvPr/>
        </p:nvSpPr>
        <p:spPr>
          <a:xfrm>
            <a:off x="10506486" y="6591372"/>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0091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30162" y="152074"/>
            <a:ext cx="7303874" cy="646331"/>
          </a:xfrm>
          <a:prstGeom prst="rect">
            <a:avLst/>
          </a:prstGeom>
        </p:spPr>
        <p:txBody>
          <a:bodyPr wrap="square">
            <a:spAutoFit/>
          </a:bodyPr>
          <a:lstStyle/>
          <a:p>
            <a:r>
              <a:rPr lang="en-GB" b="1" dirty="0" smtClean="0"/>
              <a:t>2 - </a:t>
            </a:r>
            <a:r>
              <a:rPr lang="en-GB" b="1" dirty="0" err="1"/>
              <a:t>Génération</a:t>
            </a:r>
            <a:r>
              <a:rPr lang="en-GB" b="1" dirty="0"/>
              <a:t> de puissance </a:t>
            </a:r>
            <a:r>
              <a:rPr lang="en-GB" b="1" dirty="0" err="1" smtClean="0"/>
              <a:t>pourdes</a:t>
            </a:r>
            <a:r>
              <a:rPr lang="en-GB" b="1" dirty="0" smtClean="0"/>
              <a:t> </a:t>
            </a:r>
            <a:r>
              <a:rPr lang="en-GB" b="1" dirty="0"/>
              <a:t>applications </a:t>
            </a:r>
            <a:r>
              <a:rPr lang="en-GB" b="1" dirty="0" err="1"/>
              <a:t>stationnaires</a:t>
            </a:r>
            <a:endParaRPr lang="en-GB" b="1" dirty="0"/>
          </a:p>
          <a:p>
            <a:endParaRPr lang="en-GB" dirty="0"/>
          </a:p>
        </p:txBody>
      </p:sp>
      <p:sp>
        <p:nvSpPr>
          <p:cNvPr id="16" name="Rectangle 15"/>
          <p:cNvSpPr/>
          <p:nvPr/>
        </p:nvSpPr>
        <p:spPr>
          <a:xfrm>
            <a:off x="130162" y="509632"/>
            <a:ext cx="11990120" cy="1200329"/>
          </a:xfrm>
          <a:prstGeom prst="rect">
            <a:avLst/>
          </a:prstGeom>
        </p:spPr>
        <p:txBody>
          <a:bodyPr wrap="square">
            <a:spAutoFit/>
          </a:bodyPr>
          <a:lstStyle/>
          <a:p>
            <a:r>
              <a:rPr lang="fr-FR" dirty="0"/>
              <a:t>Les piles à combustible peuvent jouer un rôle important dans la production décentralisée et sont souvent utilisées comme source d'énergie primaire ou d'appoint pour les grandes infrastructures énergétiques. Ils sont très efficaces : 50 % pour la production d'électricité et plus de 90 % pour la récupération de chaleur (sans compter qu'il n'est pas nécessaire d'installer de longues lignes de transport, avec les pertes de puissance qui en découlent</a:t>
            </a:r>
            <a:r>
              <a:rPr lang="fr-FR" dirty="0" smtClean="0"/>
              <a:t>).</a:t>
            </a:r>
            <a:endParaRPr lang="en-GB" dirty="0"/>
          </a:p>
        </p:txBody>
      </p:sp>
      <p:sp>
        <p:nvSpPr>
          <p:cNvPr id="17" name="Rectangle 16"/>
          <p:cNvSpPr/>
          <p:nvPr/>
        </p:nvSpPr>
        <p:spPr>
          <a:xfrm>
            <a:off x="159213" y="1607765"/>
            <a:ext cx="12080230" cy="584775"/>
          </a:xfrm>
          <a:prstGeom prst="rect">
            <a:avLst/>
          </a:prstGeom>
        </p:spPr>
        <p:txBody>
          <a:bodyPr wrap="none">
            <a:spAutoFit/>
          </a:bodyPr>
          <a:lstStyle/>
          <a:p>
            <a:r>
              <a:rPr lang="en-GB" sz="3200" dirty="0" smtClean="0"/>
              <a:t>Il </a:t>
            </a:r>
            <a:r>
              <a:rPr lang="en-GB" sz="3200" dirty="0" err="1" smtClean="0"/>
              <a:t>existe</a:t>
            </a:r>
            <a:r>
              <a:rPr lang="en-GB" sz="3200" dirty="0" smtClean="0"/>
              <a:t> </a:t>
            </a:r>
            <a:r>
              <a:rPr lang="en-GB" sz="3200" dirty="0" err="1" smtClean="0"/>
              <a:t>trois</a:t>
            </a:r>
            <a:r>
              <a:rPr lang="en-GB" sz="3200" dirty="0" smtClean="0"/>
              <a:t> utilisations </a:t>
            </a:r>
            <a:r>
              <a:rPr lang="en-GB" sz="3200" dirty="0" err="1" smtClean="0"/>
              <a:t>principales</a:t>
            </a:r>
            <a:r>
              <a:rPr lang="en-GB" sz="3200" dirty="0" smtClean="0"/>
              <a:t> pour les applications </a:t>
            </a:r>
            <a:r>
              <a:rPr lang="en-GB" sz="3200" dirty="0" err="1" smtClean="0"/>
              <a:t>stationnaires</a:t>
            </a:r>
            <a:r>
              <a:rPr lang="en-GB" sz="3200" dirty="0" smtClean="0"/>
              <a:t> :</a:t>
            </a:r>
            <a:endParaRPr lang="en-GB" sz="3200" dirty="0"/>
          </a:p>
        </p:txBody>
      </p:sp>
      <p:sp>
        <p:nvSpPr>
          <p:cNvPr id="18" name="Rectangle 17"/>
          <p:cNvSpPr/>
          <p:nvPr/>
        </p:nvSpPr>
        <p:spPr>
          <a:xfrm>
            <a:off x="-5180" y="2143833"/>
            <a:ext cx="3519730" cy="923330"/>
          </a:xfrm>
          <a:prstGeom prst="rect">
            <a:avLst/>
          </a:prstGeom>
        </p:spPr>
        <p:txBody>
          <a:bodyPr wrap="square">
            <a:spAutoFit/>
          </a:bodyPr>
          <a:lstStyle/>
          <a:p>
            <a:pPr algn="ctr"/>
            <a:r>
              <a:rPr lang="en-GB" dirty="0" smtClean="0"/>
              <a:t>Production </a:t>
            </a:r>
            <a:r>
              <a:rPr lang="en-GB" dirty="0" err="1" smtClean="0"/>
              <a:t>combinée</a:t>
            </a:r>
            <a:r>
              <a:rPr lang="en-GB" dirty="0" smtClean="0"/>
              <a:t> de </a:t>
            </a:r>
            <a:r>
              <a:rPr lang="en-GB" dirty="0" err="1" smtClean="0"/>
              <a:t>chaleur</a:t>
            </a:r>
            <a:r>
              <a:rPr lang="en-GB" dirty="0" smtClean="0"/>
              <a:t> et </a:t>
            </a:r>
            <a:r>
              <a:rPr lang="en-GB" dirty="0" err="1" smtClean="0"/>
              <a:t>d’électricité</a:t>
            </a:r>
            <a:endParaRPr lang="en-GB" dirty="0" smtClean="0"/>
          </a:p>
          <a:p>
            <a:pPr algn="ctr"/>
            <a:r>
              <a:rPr lang="en-GB" dirty="0" smtClean="0"/>
              <a:t>(</a:t>
            </a:r>
            <a:r>
              <a:rPr lang="en-GB" dirty="0" err="1" smtClean="0"/>
              <a:t>Cogénération</a:t>
            </a:r>
            <a:r>
              <a:rPr lang="en-GB" dirty="0" smtClean="0"/>
              <a:t>)</a:t>
            </a:r>
            <a:endParaRPr lang="en-GB" dirty="0"/>
          </a:p>
        </p:txBody>
      </p:sp>
      <p:sp>
        <p:nvSpPr>
          <p:cNvPr id="19" name="Rectangle 18"/>
          <p:cNvSpPr/>
          <p:nvPr/>
        </p:nvSpPr>
        <p:spPr>
          <a:xfrm>
            <a:off x="4410713" y="2132059"/>
            <a:ext cx="2782365" cy="646331"/>
          </a:xfrm>
          <a:prstGeom prst="rect">
            <a:avLst/>
          </a:prstGeom>
        </p:spPr>
        <p:txBody>
          <a:bodyPr wrap="none">
            <a:spAutoFit/>
          </a:bodyPr>
          <a:lstStyle/>
          <a:p>
            <a:pPr algn="ctr"/>
            <a:r>
              <a:rPr lang="en-GB" dirty="0" smtClean="0"/>
              <a:t>Alimentation sans </a:t>
            </a:r>
            <a:r>
              <a:rPr lang="en-GB" dirty="0" err="1" smtClean="0"/>
              <a:t>coupures</a:t>
            </a:r>
            <a:endParaRPr lang="en-GB" dirty="0" smtClean="0"/>
          </a:p>
          <a:p>
            <a:pPr algn="ctr"/>
            <a:r>
              <a:rPr lang="en-GB" dirty="0" smtClean="0"/>
              <a:t>(UPS - </a:t>
            </a:r>
            <a:r>
              <a:rPr lang="en-GB" dirty="0" err="1" smtClean="0"/>
              <a:t>onduleur</a:t>
            </a:r>
            <a:r>
              <a:rPr lang="en-GB" dirty="0" smtClean="0"/>
              <a:t>)</a:t>
            </a:r>
            <a:endParaRPr lang="en-GB" dirty="0"/>
          </a:p>
        </p:txBody>
      </p:sp>
      <p:sp>
        <p:nvSpPr>
          <p:cNvPr id="20" name="Rectangle 19"/>
          <p:cNvSpPr/>
          <p:nvPr/>
        </p:nvSpPr>
        <p:spPr>
          <a:xfrm>
            <a:off x="8089230" y="2154296"/>
            <a:ext cx="3174715" cy="369332"/>
          </a:xfrm>
          <a:prstGeom prst="rect">
            <a:avLst/>
          </a:prstGeom>
        </p:spPr>
        <p:txBody>
          <a:bodyPr wrap="none">
            <a:spAutoFit/>
          </a:bodyPr>
          <a:lstStyle/>
          <a:p>
            <a:r>
              <a:rPr lang="en-GB" dirty="0" err="1" smtClean="0"/>
              <a:t>Groupes</a:t>
            </a:r>
            <a:r>
              <a:rPr lang="en-GB" dirty="0" smtClean="0"/>
              <a:t> </a:t>
            </a:r>
            <a:r>
              <a:rPr lang="en-GB" dirty="0" err="1" smtClean="0"/>
              <a:t>électrogènes</a:t>
            </a:r>
            <a:r>
              <a:rPr lang="en-GB" dirty="0" smtClean="0"/>
              <a:t> </a:t>
            </a:r>
            <a:r>
              <a:rPr lang="en-GB" dirty="0" err="1" smtClean="0"/>
              <a:t>primaires</a:t>
            </a:r>
            <a:endParaRPr lang="en-GB" dirty="0"/>
          </a:p>
        </p:txBody>
      </p:sp>
      <p:sp>
        <p:nvSpPr>
          <p:cNvPr id="21" name="Rectangle 20"/>
          <p:cNvSpPr/>
          <p:nvPr/>
        </p:nvSpPr>
        <p:spPr>
          <a:xfrm>
            <a:off x="256685" y="3104397"/>
            <a:ext cx="3460865" cy="861774"/>
          </a:xfrm>
          <a:prstGeom prst="rect">
            <a:avLst/>
          </a:prstGeom>
        </p:spPr>
        <p:txBody>
          <a:bodyPr wrap="square">
            <a:spAutoFit/>
          </a:bodyPr>
          <a:lstStyle/>
          <a:p>
            <a:r>
              <a:rPr lang="fr-FR" sz="1000" dirty="0"/>
              <a:t>Ces systèmes utilisent à la fois la chaleur et l'électricité produites par la pile à combustible pour maximiser l'efficacité énergétique (la chaleur, qui est perdue dans d'autres systèmes, peut être utilisée pour chauffer l'eau et/ou chauffer les locaux d'un bâtiment, par exemple). </a:t>
            </a:r>
            <a:endParaRPr lang="en-GB" sz="1000" dirty="0"/>
          </a:p>
        </p:txBody>
      </p:sp>
      <p:sp>
        <p:nvSpPr>
          <p:cNvPr id="22" name="Rectangle 21"/>
          <p:cNvSpPr/>
          <p:nvPr/>
        </p:nvSpPr>
        <p:spPr>
          <a:xfrm>
            <a:off x="4338931" y="3086105"/>
            <a:ext cx="3095105" cy="1015663"/>
          </a:xfrm>
          <a:prstGeom prst="rect">
            <a:avLst/>
          </a:prstGeom>
        </p:spPr>
        <p:txBody>
          <a:bodyPr wrap="square">
            <a:spAutoFit/>
          </a:bodyPr>
          <a:lstStyle/>
          <a:p>
            <a:r>
              <a:rPr lang="fr-FR" sz="1000" dirty="0"/>
              <a:t>Sources d'énergie ininterrompue qui sont principalement utilisées comme source d'énergie de secours en cas de panne du réseau. Ils peuvent remplacer les </a:t>
            </a:r>
            <a:r>
              <a:rPr lang="fr-FR" sz="1000" dirty="0" smtClean="0"/>
              <a:t>groupes électrogènes </a:t>
            </a:r>
            <a:r>
              <a:rPr lang="fr-FR" sz="1000" dirty="0"/>
              <a:t>diesel dans des installations essentielles comme les hôpitaux et les fermes de serveurs. </a:t>
            </a:r>
            <a:endParaRPr lang="en-GB" sz="1000" dirty="0"/>
          </a:p>
        </p:txBody>
      </p:sp>
      <p:sp>
        <p:nvSpPr>
          <p:cNvPr id="23" name="Rectangle 22"/>
          <p:cNvSpPr/>
          <p:nvPr/>
        </p:nvSpPr>
        <p:spPr>
          <a:xfrm>
            <a:off x="7925874" y="3071073"/>
            <a:ext cx="2921059" cy="553998"/>
          </a:xfrm>
          <a:prstGeom prst="rect">
            <a:avLst/>
          </a:prstGeom>
        </p:spPr>
        <p:txBody>
          <a:bodyPr wrap="square">
            <a:spAutoFit/>
          </a:bodyPr>
          <a:lstStyle/>
          <a:p>
            <a:r>
              <a:rPr lang="fr-FR" sz="1000" dirty="0"/>
              <a:t>Grandes unités stationnaires pouvant servir à produire de l'électricité pour les installations ou pour le réseau. </a:t>
            </a:r>
            <a:endParaRPr lang="en-GB" sz="1000" dirty="0"/>
          </a:p>
        </p:txBody>
      </p:sp>
      <p:pic>
        <p:nvPicPr>
          <p:cNvPr id="24" name="Picture 3" descr="https://c1cleantechnicacom-wpengine.netdna-ssl.com/files/2018/04/vitovalor-570x435.p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65513"/>
            <a:ext cx="2636423" cy="201200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https://c1cleantechnicacom-wpengine.netdna-ssl.com/files/2018/04/Vitovalor-PT2-Fuel-Cell-570x332.pn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30182" y="4588423"/>
            <a:ext cx="2384896" cy="138909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26417" y="4148721"/>
            <a:ext cx="2495550" cy="1828800"/>
          </a:xfrm>
          <a:prstGeom prst="rect">
            <a:avLst/>
          </a:prstGeom>
        </p:spPr>
      </p:pic>
      <p:pic>
        <p:nvPicPr>
          <p:cNvPr id="27" name="Picture 2" descr="photo of molten carbonate fuel cell power plant, 199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79944" y="4342095"/>
            <a:ext cx="2323636" cy="1621705"/>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10506486" y="6591372"/>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52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23340" y="-14684"/>
            <a:ext cx="6770519" cy="646331"/>
          </a:xfrm>
          <a:prstGeom prst="rect">
            <a:avLst/>
          </a:prstGeom>
        </p:spPr>
        <p:txBody>
          <a:bodyPr wrap="square">
            <a:spAutoFit/>
          </a:bodyPr>
          <a:lstStyle/>
          <a:p>
            <a:r>
              <a:rPr lang="en-GB" b="1" dirty="0" smtClean="0"/>
              <a:t>3 - </a:t>
            </a:r>
            <a:r>
              <a:rPr lang="en-GB" b="1" dirty="0" err="1"/>
              <a:t>Génération</a:t>
            </a:r>
            <a:r>
              <a:rPr lang="en-GB" b="1" dirty="0"/>
              <a:t> de puissance </a:t>
            </a:r>
            <a:r>
              <a:rPr lang="en-GB" b="1" dirty="0" smtClean="0"/>
              <a:t>pour des </a:t>
            </a:r>
            <a:r>
              <a:rPr lang="en-GB" b="1" dirty="0"/>
              <a:t>applications transports</a:t>
            </a:r>
          </a:p>
          <a:p>
            <a:r>
              <a:rPr lang="en-GB" b="1" dirty="0" smtClean="0"/>
              <a:t>.</a:t>
            </a:r>
            <a:endParaRPr lang="en-GB" dirty="0"/>
          </a:p>
        </p:txBody>
      </p:sp>
      <p:sp>
        <p:nvSpPr>
          <p:cNvPr id="16" name="Rectangle 15"/>
          <p:cNvSpPr/>
          <p:nvPr/>
        </p:nvSpPr>
        <p:spPr>
          <a:xfrm>
            <a:off x="0" y="254937"/>
            <a:ext cx="11952208" cy="646331"/>
          </a:xfrm>
          <a:prstGeom prst="rect">
            <a:avLst/>
          </a:prstGeom>
        </p:spPr>
        <p:txBody>
          <a:bodyPr wrap="square">
            <a:spAutoFit/>
          </a:bodyPr>
          <a:lstStyle/>
          <a:p>
            <a:r>
              <a:rPr lang="fr-FR" dirty="0"/>
              <a:t>Les piles à combustible peuvent être utilisées pour alimenter des scooters, des chariots élévateurs, des autobus, des trains, des bateaux, des avions et des voitures. </a:t>
            </a:r>
            <a:endParaRPr lang="en-GB" dirty="0" smtClean="0"/>
          </a:p>
        </p:txBody>
      </p:sp>
      <p:sp>
        <p:nvSpPr>
          <p:cNvPr id="17" name="Rectangle 16"/>
          <p:cNvSpPr/>
          <p:nvPr/>
        </p:nvSpPr>
        <p:spPr>
          <a:xfrm>
            <a:off x="251722" y="997233"/>
            <a:ext cx="11572104" cy="907300"/>
          </a:xfrm>
          <a:prstGeom prst="rect">
            <a:avLst/>
          </a:prstGeom>
        </p:spPr>
        <p:txBody>
          <a:bodyPr wrap="square">
            <a:spAutoFit/>
          </a:bodyPr>
          <a:lstStyle/>
          <a:p>
            <a:pPr algn="just">
              <a:lnSpc>
                <a:spcPct val="107000"/>
              </a:lnSpc>
              <a:spcAft>
                <a:spcPts val="750"/>
              </a:spcAft>
            </a:pPr>
            <a:r>
              <a:rPr lang="fr-FR" sz="1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De nouveaux marchés émergent pour les chariots de manutention (p. ex., chariots élévateurs) et les voitures particulières alimentées par des piles à hydrogène. Des stations de ravitaillement en hydrogène intérieures et extérieures sont en cours de construction. Une pile à combustible est un dispositif qui combine l'hydrogène et l'oxygène de l'air dans une réaction électrochimique pour créer de l'électricité, qui peut alimenter un moteur électrique et propulser un véhicule. Les piles à combustible sont deux fois plus économes en énergie que les moteurs à combustion, et l'hydrogène utilisé pour les alimenter peut provenir de diverses sources, y compris des sources d'énergie renouvelables. Une pile à combustible n'émet que de la chaleur et de l'eau, sans produire de polluants atmosphériques ou de gaz à effet de </a:t>
            </a:r>
            <a:r>
              <a:rPr lang="fr-FR" sz="10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serre.</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e 1"/>
          <p:cNvGrpSpPr/>
          <p:nvPr/>
        </p:nvGrpSpPr>
        <p:grpSpPr>
          <a:xfrm>
            <a:off x="0" y="2079812"/>
            <a:ext cx="8498541" cy="3910269"/>
            <a:chOff x="0" y="1293308"/>
            <a:chExt cx="9780426" cy="4696773"/>
          </a:xfrm>
        </p:grpSpPr>
        <p:pic>
          <p:nvPicPr>
            <p:cNvPr id="1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753" y="1293308"/>
              <a:ext cx="7464091" cy="4626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 name="Picture 4" descr="Large preview of file Coradia iLint 2018.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6124" t="5348" r="16810" b="6057"/>
            <a:stretch/>
          </p:blipFill>
          <p:spPr bwMode="auto">
            <a:xfrm>
              <a:off x="0" y="3289214"/>
              <a:ext cx="2726038" cy="27008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telegraph.co.uk/cars/images/toyota/mirai/Toyota-Mirai-front-large.jp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672025" y="3168649"/>
              <a:ext cx="4135255" cy="2751093"/>
            </a:xfrm>
            <a:prstGeom prst="rect">
              <a:avLst/>
            </a:prstGeom>
            <a:noFill/>
          </p:spPr>
        </p:pic>
        <p:pic>
          <p:nvPicPr>
            <p:cNvPr id="21" name="Imagen 3"/>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28744" y="1321478"/>
              <a:ext cx="3475830" cy="2457198"/>
            </a:xfrm>
            <a:prstGeom prst="rect">
              <a:avLst/>
            </a:prstGeom>
            <a:noFill/>
            <a:ln w="9525">
              <a:noFill/>
              <a:miter lim="800000"/>
              <a:headEnd/>
              <a:tailEnd/>
            </a:ln>
          </p:spPr>
        </p:pic>
        <p:pic>
          <p:nvPicPr>
            <p:cNvPr id="22" name="Εικόνα 3" descr="PowerEdge C Series Forklift"/>
            <p:cNvPicPr/>
            <p:nvPr/>
          </p:nvPicPr>
          <p:blipFill>
            <a:blip r:embed="rId14">
              <a:extLst>
                <a:ext uri="{28A0092B-C50C-407E-A947-70E740481C1C}">
                  <a14:useLocalDpi xmlns:a14="http://schemas.microsoft.com/office/drawing/2010/main" val="0"/>
                </a:ext>
              </a:extLst>
            </a:blip>
            <a:srcRect/>
            <a:stretch>
              <a:fillRect/>
            </a:stretch>
          </p:blipFill>
          <p:spPr bwMode="auto">
            <a:xfrm>
              <a:off x="6448262" y="1321478"/>
              <a:ext cx="2421467" cy="2313217"/>
            </a:xfrm>
            <a:prstGeom prst="rect">
              <a:avLst/>
            </a:prstGeom>
            <a:noFill/>
            <a:ln>
              <a:noFill/>
            </a:ln>
          </p:spPr>
        </p:pic>
        <p:pic>
          <p:nvPicPr>
            <p:cNvPr id="23" name="Εικόνα 2" descr="Honda Carity FCX"/>
            <p:cNvPicPr/>
            <p:nvPr/>
          </p:nvPicPr>
          <p:blipFill>
            <a:blip r:embed="rId15">
              <a:extLst>
                <a:ext uri="{28A0092B-C50C-407E-A947-70E740481C1C}">
                  <a14:useLocalDpi xmlns:a14="http://schemas.microsoft.com/office/drawing/2010/main" val="0"/>
                </a:ext>
              </a:extLst>
            </a:blip>
            <a:srcRect/>
            <a:stretch>
              <a:fillRect/>
            </a:stretch>
          </p:blipFill>
          <p:spPr bwMode="auto">
            <a:xfrm>
              <a:off x="6770152" y="3634695"/>
              <a:ext cx="3010274" cy="2281876"/>
            </a:xfrm>
            <a:prstGeom prst="rect">
              <a:avLst/>
            </a:prstGeom>
            <a:noFill/>
            <a:ln>
              <a:noFill/>
            </a:ln>
          </p:spPr>
        </p:pic>
      </p:grpSp>
      <p:sp>
        <p:nvSpPr>
          <p:cNvPr id="24" name="Rectangle 23"/>
          <p:cNvSpPr/>
          <p:nvPr/>
        </p:nvSpPr>
        <p:spPr>
          <a:xfrm>
            <a:off x="10506486" y="6591372"/>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8253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494927" y="153730"/>
            <a:ext cx="10798233" cy="6001643"/>
          </a:xfrm>
          <a:prstGeom prst="rect">
            <a:avLst/>
          </a:prstGeom>
        </p:spPr>
        <p:txBody>
          <a:bodyPr wrap="square">
            <a:spAutoFit/>
          </a:bodyPr>
          <a:lstStyle/>
          <a:p>
            <a:pPr algn="just" fontAlgn="base"/>
            <a:r>
              <a:rPr lang="fr-FR" sz="2400" dirty="0">
                <a:solidFill>
                  <a:srgbClr val="444444"/>
                </a:solidFill>
                <a:latin typeface="Calibri" panose="020F0502020204030204" pitchFamily="34" charset="0"/>
                <a:cs typeface="Calibri" panose="020F0502020204030204" pitchFamily="34" charset="0"/>
              </a:rPr>
              <a:t>Les piles à </a:t>
            </a:r>
            <a:r>
              <a:rPr lang="fr-FR" sz="2400" dirty="0" smtClean="0">
                <a:solidFill>
                  <a:srgbClr val="444444"/>
                </a:solidFill>
                <a:latin typeface="Calibri" panose="020F0502020204030204" pitchFamily="34" charset="0"/>
                <a:cs typeface="Calibri" panose="020F0502020204030204" pitchFamily="34" charset="0"/>
              </a:rPr>
              <a:t>combustible </a:t>
            </a:r>
            <a:r>
              <a:rPr lang="fr-FR" sz="2400" dirty="0">
                <a:solidFill>
                  <a:srgbClr val="444444"/>
                </a:solidFill>
                <a:latin typeface="Calibri" panose="020F0502020204030204" pitchFamily="34" charset="0"/>
                <a:cs typeface="Calibri" panose="020F0502020204030204" pitchFamily="34" charset="0"/>
              </a:rPr>
              <a:t>sont plus propres et plus efficaces que les moteurs à combustion traditionnels et les centrales électriques. L'hydrogène et les piles à combustible peuvent également être utilisés dans des applications mobiles pour alimenter des véhicules et des générateurs mobiles.</a:t>
            </a:r>
          </a:p>
          <a:p>
            <a:pPr algn="ctr" fontAlgn="base"/>
            <a:r>
              <a:rPr lang="fr-FR" sz="4800" dirty="0" smtClean="0">
                <a:solidFill>
                  <a:srgbClr val="FF0000"/>
                </a:solidFill>
                <a:latin typeface="Calibri" panose="020F0502020204030204" pitchFamily="34" charset="0"/>
                <a:cs typeface="Calibri" panose="020F0502020204030204" pitchFamily="34" charset="0"/>
              </a:rPr>
              <a:t>Pouvez-vous </a:t>
            </a:r>
            <a:r>
              <a:rPr lang="fr-FR" sz="4800" dirty="0">
                <a:solidFill>
                  <a:srgbClr val="FF0000"/>
                </a:solidFill>
                <a:latin typeface="Calibri" panose="020F0502020204030204" pitchFamily="34" charset="0"/>
                <a:cs typeface="Calibri" panose="020F0502020204030204" pitchFamily="34" charset="0"/>
              </a:rPr>
              <a:t>penser aux trois principaux avantages ou inconvénients d'une transition immédiate aux piles à hydrogène ?</a:t>
            </a:r>
            <a:endParaRPr lang="en-GB" sz="4800" dirty="0">
              <a:solidFill>
                <a:srgbClr val="FF0000"/>
              </a:solidFill>
              <a:latin typeface="Calibri" panose="020F0502020204030204" pitchFamily="34" charset="0"/>
              <a:cs typeface="Calibri" panose="020F0502020204030204" pitchFamily="34" charset="0"/>
            </a:endParaRPr>
          </a:p>
          <a:p>
            <a:pPr algn="ctr" fontAlgn="base"/>
            <a:r>
              <a:rPr lang="fr-FR" sz="4800" dirty="0">
                <a:solidFill>
                  <a:srgbClr val="7030A0"/>
                </a:solidFill>
                <a:latin typeface="Calibri" panose="020F0502020204030204" pitchFamily="34" charset="0"/>
                <a:cs typeface="Calibri" panose="020F0502020204030204" pitchFamily="34" charset="0"/>
              </a:rPr>
              <a:t>Séparer </a:t>
            </a:r>
            <a:r>
              <a:rPr lang="fr-FR" sz="4800" dirty="0" smtClean="0">
                <a:solidFill>
                  <a:srgbClr val="7030A0"/>
                </a:solidFill>
                <a:latin typeface="Calibri" panose="020F0502020204030204" pitchFamily="34" charset="0"/>
                <a:cs typeface="Calibri" panose="020F0502020204030204" pitchFamily="34" charset="0"/>
              </a:rPr>
              <a:t>vous en </a:t>
            </a:r>
            <a:r>
              <a:rPr lang="fr-FR" sz="4800" dirty="0">
                <a:solidFill>
                  <a:srgbClr val="7030A0"/>
                </a:solidFill>
                <a:latin typeface="Calibri" panose="020F0502020204030204" pitchFamily="34" charset="0"/>
                <a:cs typeface="Calibri" panose="020F0502020204030204" pitchFamily="34" charset="0"/>
              </a:rPr>
              <a:t>groupes opposés et débattre</a:t>
            </a:r>
            <a:endParaRPr lang="en-GB" sz="4800" dirty="0">
              <a:solidFill>
                <a:srgbClr val="7030A0"/>
              </a:solidFill>
              <a:latin typeface="Calibri" panose="020F0502020204030204" pitchFamily="34" charset="0"/>
              <a:cs typeface="Calibri" panose="020F0502020204030204" pitchFamily="34" charset="0"/>
            </a:endParaRPr>
          </a:p>
        </p:txBody>
      </p:sp>
      <p:sp>
        <p:nvSpPr>
          <p:cNvPr id="16" name="Rectangle 15"/>
          <p:cNvSpPr/>
          <p:nvPr/>
        </p:nvSpPr>
        <p:spPr>
          <a:xfrm>
            <a:off x="10506486" y="6591372"/>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796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235528" y="834149"/>
            <a:ext cx="5275810" cy="3416320"/>
          </a:xfrm>
          <a:prstGeom prst="rect">
            <a:avLst/>
          </a:prstGeom>
        </p:spPr>
        <p:txBody>
          <a:bodyPr wrap="square">
            <a:spAutoFit/>
          </a:bodyPr>
          <a:lstStyle/>
          <a:p>
            <a:pPr algn="ctr" fontAlgn="base"/>
            <a:r>
              <a:rPr lang="en-GB" sz="2400" dirty="0" err="1" smtClean="0">
                <a:solidFill>
                  <a:srgbClr val="444444"/>
                </a:solidFill>
                <a:latin typeface="Calibri" panose="020F0502020204030204" pitchFamily="34" charset="0"/>
                <a:cs typeface="Calibri" panose="020F0502020204030204" pitchFamily="34" charset="0"/>
              </a:rPr>
              <a:t>Avantages</a:t>
            </a:r>
            <a:r>
              <a:rPr lang="en-GB" sz="2400" dirty="0" smtClean="0">
                <a:solidFill>
                  <a:srgbClr val="444444"/>
                </a:solidFill>
                <a:latin typeface="Calibri" panose="020F0502020204030204" pitchFamily="34" charset="0"/>
                <a:cs typeface="Calibri" panose="020F0502020204030204" pitchFamily="34" charset="0"/>
              </a:rPr>
              <a:t> </a:t>
            </a:r>
            <a:r>
              <a:rPr lang="en-GB" sz="2400" dirty="0" err="1" smtClean="0">
                <a:solidFill>
                  <a:srgbClr val="444444"/>
                </a:solidFill>
                <a:latin typeface="Calibri" panose="020F0502020204030204" pitchFamily="34" charset="0"/>
                <a:cs typeface="Calibri" panose="020F0502020204030204" pitchFamily="34" charset="0"/>
              </a:rPr>
              <a:t>possibles</a:t>
            </a:r>
            <a:endParaRPr lang="en-GB" sz="2400" dirty="0" smtClean="0">
              <a:solidFill>
                <a:srgbClr val="444444"/>
              </a:solidFill>
              <a:latin typeface="Calibri" panose="020F0502020204030204" pitchFamily="34" charset="0"/>
              <a:cs typeface="Calibri" panose="020F0502020204030204" pitchFamily="34" charset="0"/>
            </a:endParaRPr>
          </a:p>
          <a:p>
            <a:pPr algn="ctr" fontAlgn="base"/>
            <a:endParaRPr lang="en-GB" sz="2400" dirty="0" smtClean="0">
              <a:solidFill>
                <a:srgbClr val="444444"/>
              </a:solidFill>
              <a:latin typeface="Calibri" panose="020F0502020204030204" pitchFamily="34" charset="0"/>
              <a:cs typeface="Calibri" panose="020F0502020204030204" pitchFamily="34" charset="0"/>
            </a:endParaRPr>
          </a:p>
          <a:p>
            <a:pPr marL="342900" indent="-342900" fontAlgn="base">
              <a:buFont typeface="Arial" panose="020B0604020202020204" pitchFamily="34" charset="0"/>
              <a:buChar char="•"/>
            </a:pPr>
            <a:r>
              <a:rPr lang="en-GB" sz="2400" dirty="0" err="1" smtClean="0">
                <a:solidFill>
                  <a:srgbClr val="444444"/>
                </a:solidFill>
                <a:latin typeface="Calibri" panose="020F0502020204030204" pitchFamily="34" charset="0"/>
                <a:cs typeface="Calibri" panose="020F0502020204030204" pitchFamily="34" charset="0"/>
              </a:rPr>
              <a:t>Réduire</a:t>
            </a:r>
            <a:r>
              <a:rPr lang="en-GB" sz="2400" dirty="0" smtClean="0">
                <a:solidFill>
                  <a:srgbClr val="444444"/>
                </a:solidFill>
                <a:latin typeface="Calibri" panose="020F0502020204030204" pitchFamily="34" charset="0"/>
                <a:cs typeface="Calibri" panose="020F0502020204030204" pitchFamily="34" charset="0"/>
              </a:rPr>
              <a:t> les </a:t>
            </a:r>
            <a:r>
              <a:rPr lang="en-GB" sz="2400" dirty="0" err="1" smtClean="0">
                <a:solidFill>
                  <a:srgbClr val="444444"/>
                </a:solidFill>
                <a:latin typeface="Calibri" panose="020F0502020204030204" pitchFamily="34" charset="0"/>
                <a:cs typeface="Calibri" panose="020F0502020204030204" pitchFamily="34" charset="0"/>
              </a:rPr>
              <a:t>émissions</a:t>
            </a:r>
            <a:r>
              <a:rPr lang="en-GB" sz="2400" dirty="0" smtClean="0">
                <a:solidFill>
                  <a:srgbClr val="444444"/>
                </a:solidFill>
                <a:latin typeface="Calibri" panose="020F0502020204030204" pitchFamily="34" charset="0"/>
                <a:cs typeface="Calibri" panose="020F0502020204030204" pitchFamily="34" charset="0"/>
              </a:rPr>
              <a:t> de </a:t>
            </a:r>
            <a:r>
              <a:rPr lang="en-GB" sz="2400" dirty="0" err="1" smtClean="0">
                <a:solidFill>
                  <a:srgbClr val="444444"/>
                </a:solidFill>
                <a:latin typeface="Calibri" panose="020F0502020204030204" pitchFamily="34" charset="0"/>
                <a:cs typeface="Calibri" panose="020F0502020204030204" pitchFamily="34" charset="0"/>
              </a:rPr>
              <a:t>gaz</a:t>
            </a:r>
            <a:r>
              <a:rPr lang="en-GB" sz="2400" dirty="0" smtClean="0">
                <a:solidFill>
                  <a:srgbClr val="444444"/>
                </a:solidFill>
                <a:latin typeface="Calibri" panose="020F0502020204030204" pitchFamily="34" charset="0"/>
                <a:cs typeface="Calibri" panose="020F0502020204030204" pitchFamily="34" charset="0"/>
              </a:rPr>
              <a:t> à </a:t>
            </a:r>
            <a:r>
              <a:rPr lang="en-GB" sz="2400" dirty="0" err="1" smtClean="0">
                <a:solidFill>
                  <a:srgbClr val="444444"/>
                </a:solidFill>
                <a:latin typeface="Calibri" panose="020F0502020204030204" pitchFamily="34" charset="0"/>
                <a:cs typeface="Calibri" panose="020F0502020204030204" pitchFamily="34" charset="0"/>
              </a:rPr>
              <a:t>effets</a:t>
            </a:r>
            <a:r>
              <a:rPr lang="en-GB" sz="2400" dirty="0" smtClean="0">
                <a:solidFill>
                  <a:srgbClr val="444444"/>
                </a:solidFill>
                <a:latin typeface="Calibri" panose="020F0502020204030204" pitchFamily="34" charset="0"/>
                <a:cs typeface="Calibri" panose="020F0502020204030204" pitchFamily="34" charset="0"/>
              </a:rPr>
              <a:t> de </a:t>
            </a:r>
            <a:r>
              <a:rPr lang="en-GB" sz="2400" dirty="0" err="1" smtClean="0">
                <a:solidFill>
                  <a:srgbClr val="444444"/>
                </a:solidFill>
                <a:latin typeface="Calibri" panose="020F0502020204030204" pitchFamily="34" charset="0"/>
                <a:cs typeface="Calibri" panose="020F0502020204030204" pitchFamily="34" charset="0"/>
              </a:rPr>
              <a:t>serre</a:t>
            </a:r>
            <a:endParaRPr lang="en-GB" sz="2400" dirty="0" smtClean="0">
              <a:solidFill>
                <a:srgbClr val="444444"/>
              </a:solidFill>
              <a:latin typeface="Calibri" panose="020F0502020204030204" pitchFamily="34" charset="0"/>
              <a:cs typeface="Calibri" panose="020F0502020204030204" pitchFamily="34" charset="0"/>
            </a:endParaRPr>
          </a:p>
          <a:p>
            <a:pPr marL="342900" indent="-342900" fontAlgn="base">
              <a:buFont typeface="Arial" panose="020B0604020202020204" pitchFamily="34" charset="0"/>
              <a:buChar char="•"/>
            </a:pPr>
            <a:r>
              <a:rPr lang="en-GB" sz="2400" dirty="0" smtClean="0">
                <a:solidFill>
                  <a:srgbClr val="444444"/>
                </a:solidFill>
                <a:latin typeface="Calibri" panose="020F0502020204030204" pitchFamily="34" charset="0"/>
                <a:cs typeface="Calibri" panose="020F0502020204030204" pitchFamily="34" charset="0"/>
              </a:rPr>
              <a:t>Haut </a:t>
            </a:r>
            <a:r>
              <a:rPr lang="en-GB" sz="2400" dirty="0" err="1" smtClean="0">
                <a:solidFill>
                  <a:srgbClr val="444444"/>
                </a:solidFill>
                <a:latin typeface="Calibri" panose="020F0502020204030204" pitchFamily="34" charset="0"/>
                <a:cs typeface="Calibri" panose="020F0502020204030204" pitchFamily="34" charset="0"/>
              </a:rPr>
              <a:t>rendement</a:t>
            </a:r>
            <a:endParaRPr lang="en-GB" sz="2400" dirty="0" smtClean="0">
              <a:solidFill>
                <a:srgbClr val="444444"/>
              </a:solidFill>
              <a:latin typeface="Calibri" panose="020F0502020204030204" pitchFamily="34" charset="0"/>
              <a:cs typeface="Calibri" panose="020F0502020204030204" pitchFamily="34" charset="0"/>
            </a:endParaRPr>
          </a:p>
          <a:p>
            <a:pPr marL="342900" indent="-342900" fontAlgn="base">
              <a:buFont typeface="Arial" panose="020B0604020202020204" pitchFamily="34" charset="0"/>
              <a:buChar char="•"/>
            </a:pPr>
            <a:r>
              <a:rPr lang="fr-FR" sz="2400" dirty="0">
                <a:solidFill>
                  <a:srgbClr val="444444"/>
                </a:solidFill>
                <a:latin typeface="Calibri" panose="020F0502020204030204" pitchFamily="34" charset="0"/>
                <a:cs typeface="Calibri" panose="020F0502020204030204" pitchFamily="34" charset="0"/>
              </a:rPr>
              <a:t>Flexibilité dans l'installation et l'utilisation</a:t>
            </a:r>
          </a:p>
          <a:p>
            <a:pPr marL="342900" indent="-342900" fontAlgn="base">
              <a:buFont typeface="Arial" panose="020B0604020202020204" pitchFamily="34" charset="0"/>
              <a:buChar char="•"/>
            </a:pPr>
            <a:r>
              <a:rPr lang="fr-FR" sz="2400" dirty="0">
                <a:solidFill>
                  <a:srgbClr val="444444"/>
                </a:solidFill>
                <a:latin typeface="Calibri" panose="020F0502020204030204" pitchFamily="34" charset="0"/>
                <a:cs typeface="Calibri" panose="020F0502020204030204" pitchFamily="34" charset="0"/>
              </a:rPr>
              <a:t>Réduction de la demande de pétrole étranger</a:t>
            </a:r>
            <a:endParaRPr lang="en-GB" sz="2400" dirty="0">
              <a:solidFill>
                <a:srgbClr val="444444"/>
              </a:solidFill>
              <a:latin typeface="Calibri" panose="020F0502020204030204" pitchFamily="34" charset="0"/>
              <a:cs typeface="Calibri" panose="020F0502020204030204" pitchFamily="34" charset="0"/>
            </a:endParaRPr>
          </a:p>
        </p:txBody>
      </p:sp>
      <p:sp>
        <p:nvSpPr>
          <p:cNvPr id="16" name="Rectangle 15"/>
          <p:cNvSpPr/>
          <p:nvPr/>
        </p:nvSpPr>
        <p:spPr>
          <a:xfrm>
            <a:off x="5577841" y="834149"/>
            <a:ext cx="6475614" cy="3046988"/>
          </a:xfrm>
          <a:prstGeom prst="rect">
            <a:avLst/>
          </a:prstGeom>
        </p:spPr>
        <p:txBody>
          <a:bodyPr wrap="square">
            <a:spAutoFit/>
          </a:bodyPr>
          <a:lstStyle/>
          <a:p>
            <a:pPr algn="ctr" fontAlgn="base"/>
            <a:r>
              <a:rPr lang="en-GB" sz="2400" dirty="0" err="1" smtClean="0">
                <a:solidFill>
                  <a:srgbClr val="444444"/>
                </a:solidFill>
                <a:latin typeface="Calibri" panose="020F0502020204030204" pitchFamily="34" charset="0"/>
                <a:cs typeface="Calibri" panose="020F0502020204030204" pitchFamily="34" charset="0"/>
              </a:rPr>
              <a:t>Inconvénients</a:t>
            </a:r>
            <a:r>
              <a:rPr lang="en-GB" sz="2400" dirty="0" smtClean="0">
                <a:solidFill>
                  <a:srgbClr val="444444"/>
                </a:solidFill>
                <a:latin typeface="Calibri" panose="020F0502020204030204" pitchFamily="34" charset="0"/>
                <a:cs typeface="Calibri" panose="020F0502020204030204" pitchFamily="34" charset="0"/>
              </a:rPr>
              <a:t> </a:t>
            </a:r>
            <a:r>
              <a:rPr lang="en-GB" sz="2400" dirty="0" err="1" smtClean="0">
                <a:solidFill>
                  <a:srgbClr val="444444"/>
                </a:solidFill>
                <a:latin typeface="Calibri" panose="020F0502020204030204" pitchFamily="34" charset="0"/>
                <a:cs typeface="Calibri" panose="020F0502020204030204" pitchFamily="34" charset="0"/>
              </a:rPr>
              <a:t>possibles</a:t>
            </a:r>
            <a:endParaRPr lang="en-GB" sz="2400" dirty="0" smtClean="0">
              <a:solidFill>
                <a:srgbClr val="444444"/>
              </a:solidFill>
              <a:latin typeface="Calibri" panose="020F0502020204030204" pitchFamily="34" charset="0"/>
              <a:cs typeface="Calibri" panose="020F0502020204030204" pitchFamily="34" charset="0"/>
            </a:endParaRPr>
          </a:p>
          <a:p>
            <a:pPr algn="ctr" fontAlgn="base"/>
            <a:endParaRPr lang="en-GB" sz="2400" dirty="0" smtClean="0">
              <a:solidFill>
                <a:srgbClr val="444444"/>
              </a:solidFill>
              <a:latin typeface="Calibri" panose="020F0502020204030204" pitchFamily="34" charset="0"/>
              <a:cs typeface="Calibri" panose="020F0502020204030204" pitchFamily="34" charset="0"/>
            </a:endParaRPr>
          </a:p>
          <a:p>
            <a:pPr marL="342900" indent="-342900" fontAlgn="base">
              <a:buFont typeface="Arial" panose="020B0604020202020204" pitchFamily="34" charset="0"/>
              <a:buChar char="•"/>
            </a:pPr>
            <a:r>
              <a:rPr lang="fr-FR" sz="2400" dirty="0">
                <a:solidFill>
                  <a:srgbClr val="444444"/>
                </a:solidFill>
                <a:latin typeface="Calibri" panose="020F0502020204030204" pitchFamily="34" charset="0"/>
                <a:cs typeface="Calibri" panose="020F0502020204030204" pitchFamily="34" charset="0"/>
              </a:rPr>
              <a:t>La plus grande partie est actuellement produite à partir de combustibles fossiles.</a:t>
            </a:r>
          </a:p>
          <a:p>
            <a:pPr marL="342900" indent="-342900" fontAlgn="base">
              <a:buFont typeface="Arial" panose="020B0604020202020204" pitchFamily="34" charset="0"/>
              <a:buChar char="•"/>
            </a:pPr>
            <a:r>
              <a:rPr lang="fr-FR" sz="2400" dirty="0">
                <a:solidFill>
                  <a:srgbClr val="444444"/>
                </a:solidFill>
                <a:latin typeface="Calibri" panose="020F0502020204030204" pitchFamily="34" charset="0"/>
                <a:cs typeface="Calibri" panose="020F0502020204030204" pitchFamily="34" charset="0"/>
              </a:rPr>
              <a:t>Disponibilité limitée</a:t>
            </a:r>
          </a:p>
          <a:p>
            <a:pPr marL="342900" indent="-342900" fontAlgn="base">
              <a:buFont typeface="Arial" panose="020B0604020202020204" pitchFamily="34" charset="0"/>
              <a:buChar char="•"/>
            </a:pPr>
            <a:r>
              <a:rPr lang="fr-FR" sz="2400" dirty="0">
                <a:solidFill>
                  <a:srgbClr val="444444"/>
                </a:solidFill>
                <a:latin typeface="Calibri" panose="020F0502020204030204" pitchFamily="34" charset="0"/>
                <a:cs typeface="Calibri" panose="020F0502020204030204" pitchFamily="34" charset="0"/>
              </a:rPr>
              <a:t>Le coût</a:t>
            </a:r>
          </a:p>
          <a:p>
            <a:pPr marL="342900" indent="-342900" fontAlgn="base">
              <a:buFont typeface="Arial" panose="020B0604020202020204" pitchFamily="34" charset="0"/>
              <a:buChar char="•"/>
            </a:pPr>
            <a:r>
              <a:rPr lang="fr-FR" sz="2400" dirty="0">
                <a:solidFill>
                  <a:srgbClr val="444444"/>
                </a:solidFill>
                <a:latin typeface="Calibri" panose="020F0502020204030204" pitchFamily="34" charset="0"/>
                <a:cs typeface="Calibri" panose="020F0502020204030204" pitchFamily="34" charset="0"/>
              </a:rPr>
              <a:t>Problèmes de stockage</a:t>
            </a:r>
            <a:endParaRPr lang="en-GB" sz="2400" dirty="0">
              <a:solidFill>
                <a:srgbClr val="444444"/>
              </a:solidFill>
              <a:latin typeface="Calibri" panose="020F0502020204030204" pitchFamily="34" charset="0"/>
              <a:cs typeface="Calibri" panose="020F0502020204030204" pitchFamily="34" charset="0"/>
            </a:endParaRPr>
          </a:p>
          <a:p>
            <a:pPr fontAlgn="base"/>
            <a:endParaRPr lang="en-GB" sz="2400" b="0" i="0" dirty="0">
              <a:solidFill>
                <a:srgbClr val="444444"/>
              </a:solidFill>
              <a:effectLst/>
              <a:latin typeface="Calibri" panose="020F0502020204030204" pitchFamily="34" charset="0"/>
              <a:cs typeface="Calibri" panose="020F0502020204030204" pitchFamily="34" charset="0"/>
            </a:endParaRPr>
          </a:p>
        </p:txBody>
      </p:sp>
      <p:sp>
        <p:nvSpPr>
          <p:cNvPr id="17" name="Rectangle 16"/>
          <p:cNvSpPr/>
          <p:nvPr/>
        </p:nvSpPr>
        <p:spPr>
          <a:xfrm>
            <a:off x="10506486" y="6591372"/>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8815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773</Words>
  <Application>Microsoft Office PowerPoint</Application>
  <PresentationFormat>Widescreen</PresentationFormat>
  <Paragraphs>66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15</cp:revision>
  <dcterms:created xsi:type="dcterms:W3CDTF">2019-06-26T09:21:34Z</dcterms:created>
  <dcterms:modified xsi:type="dcterms:W3CDTF">2019-11-07T10:10:58Z</dcterms:modified>
</cp:coreProperties>
</file>