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4" r:id="rId3"/>
    <p:sldId id="276" r:id="rId4"/>
    <p:sldId id="275" r:id="rId5"/>
    <p:sldId id="273" r:id="rId6"/>
    <p:sldId id="272" r:id="rId7"/>
    <p:sldId id="271" r:id="rId8"/>
    <p:sldId id="270" r:id="rId9"/>
    <p:sldId id="269" r:id="rId10"/>
    <p:sldId id="268" r:id="rId11"/>
    <p:sldId id="267" r:id="rId12"/>
    <p:sldId id="266" r:id="rId13"/>
    <p:sldId id="265" r:id="rId14"/>
    <p:sldId id="264" r:id="rId15"/>
    <p:sldId id="263" r:id="rId16"/>
    <p:sldId id="262"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p:restoredTop sz="96067" autoAdjust="0"/>
  </p:normalViewPr>
  <p:slideViewPr>
    <p:cSldViewPr snapToGrid="0" snapToObjects="1">
      <p:cViewPr varScale="1">
        <p:scale>
          <a:sx n="115" d="100"/>
          <a:sy n="115" d="100"/>
        </p:scale>
        <p:origin x="4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517236" y="6250219"/>
            <a:ext cx="2186635" cy="338554"/>
          </a:xfrm>
          <a:prstGeom prst="rect">
            <a:avLst/>
          </a:prstGeom>
          <a:noFill/>
        </p:spPr>
        <p:txBody>
          <a:bodyPr wrap="square" rtlCol="0">
            <a:spAutoFit/>
          </a:bodyPr>
          <a:lstStyle/>
          <a:p>
            <a:r>
              <a:rPr lang="fr-FR" sz="1600" noProof="0" dirty="0" smtClean="0">
                <a:solidFill>
                  <a:srgbClr val="00ACAF"/>
                </a:solidFill>
                <a:latin typeface="Arial" panose="020B0604020202020204" pitchFamily="34" charset="0"/>
                <a:cs typeface="Arial" panose="020B0604020202020204" pitchFamily="34" charset="0"/>
              </a:rPr>
              <a:t>Ressource créée par</a:t>
            </a:r>
            <a:endParaRPr lang="fr-FR" sz="1600" noProof="0" dirty="0">
              <a:solidFill>
                <a:srgbClr val="00AC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jp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www.youtube.com/watch?time_continue=40&amp;v=dWZCJntPYUk"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youtube.com/watch?v=HjqRifqUav0" TargetMode="External"/><Relationship Id="rId5" Type="http://schemas.openxmlformats.org/officeDocument/2006/relationships/image" Target="../media/image7.png"/><Relationship Id="rId10" Type="http://schemas.openxmlformats.org/officeDocument/2006/relationships/hyperlink" Target="https://www.youtube.com/watch?v=-vgIIs0CGqw"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hyperlink" Target="https://www.energy.gov/eere/fuelcells/hydrogen-pipelines"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Distribution</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6820797"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smtClean="0"/>
          </a:p>
          <a:p>
            <a:pPr marL="0" indent="0">
              <a:buNone/>
            </a:pPr>
            <a:endParaRPr lang="fr-FR" sz="2400" dirty="0" smtClean="0"/>
          </a:p>
          <a:p>
            <a:pPr marL="0" indent="0">
              <a:buNone/>
            </a:pPr>
            <a:r>
              <a:rPr lang="fr-FR" sz="2400" dirty="0" smtClean="0"/>
              <a:t>Informations supplémentaires pour l’enseignant</a:t>
            </a:r>
            <a:endParaRPr lang="fr-FR"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Tankers pour Hydrogène</a:t>
            </a:r>
            <a:endParaRPr lang="fr-FR" dirty="0"/>
          </a:p>
        </p:txBody>
      </p:sp>
      <p:sp>
        <p:nvSpPr>
          <p:cNvPr id="16" name="Espace réservé du contenu 2"/>
          <p:cNvSpPr txBox="1">
            <a:spLocks/>
          </p:cNvSpPr>
          <p:nvPr/>
        </p:nvSpPr>
        <p:spPr>
          <a:xfrm>
            <a:off x="609600" y="1412876"/>
            <a:ext cx="4334400" cy="4321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Basé sur la technologies de méthaniers, les tankers pour hydrogène pourraient </a:t>
            </a:r>
            <a:r>
              <a:rPr lang="fr-FR" dirty="0"/>
              <a:t>dans les années qui </a:t>
            </a:r>
            <a:r>
              <a:rPr lang="fr-FR" dirty="0" smtClean="0"/>
              <a:t>viennent transporter de grandes quantités d’hydrogène par mer.</a:t>
            </a:r>
          </a:p>
          <a:p>
            <a:endParaRPr lang="fr-FR" dirty="0"/>
          </a:p>
        </p:txBody>
      </p:sp>
      <p:pic>
        <p:nvPicPr>
          <p:cNvPr id="19"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8400" y="1383592"/>
            <a:ext cx="5013982" cy="3680058"/>
          </a:xfrm>
          <a:prstGeom prst="rect">
            <a:avLst/>
          </a:prstGeom>
        </p:spPr>
      </p:pic>
      <p:sp>
        <p:nvSpPr>
          <p:cNvPr id="20" name="Rectangle 19"/>
          <p:cNvSpPr/>
          <p:nvPr/>
        </p:nvSpPr>
        <p:spPr>
          <a:xfrm>
            <a:off x="4931944" y="5436284"/>
            <a:ext cx="6096000" cy="523220"/>
          </a:xfrm>
          <a:prstGeom prst="rect">
            <a:avLst/>
          </a:prstGeom>
        </p:spPr>
        <p:txBody>
          <a:bodyPr>
            <a:spAutoFit/>
          </a:bodyPr>
          <a:lstStyle/>
          <a:p>
            <a:r>
              <a:rPr lang="fr-FR" sz="1400" dirty="0"/>
              <a:t>https://www.flickr.com/photos/141766965@N06/27092075444/in/album-72157667139345124/</a:t>
            </a:r>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63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Tankers pour hydrogène</a:t>
            </a:r>
            <a:endParaRPr lang="fr-FR" dirty="0"/>
          </a:p>
        </p:txBody>
      </p:sp>
      <p:sp>
        <p:nvSpPr>
          <p:cNvPr id="16" name="Espace réservé du contenu 2"/>
          <p:cNvSpPr txBox="1">
            <a:spLocks/>
          </p:cNvSpPr>
          <p:nvPr/>
        </p:nvSpPr>
        <p:spPr>
          <a:xfrm>
            <a:off x="838200" y="1521069"/>
            <a:ext cx="10515600" cy="4655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i="1" dirty="0" smtClean="0">
                <a:solidFill>
                  <a:schemeClr val="accent6"/>
                </a:solidFill>
              </a:rPr>
              <a:t>« le système de confinement […] peut stocker les gaz d’évaporation pendant 21 jours en mer. Puisque la température de liquéfaction de l’hydrogène est plus basse que celle du méthane, -253°C, il est d’autant facile pour l’hydrogène de se vaporiser. La solution d’isolation par le vide a été adopté pour réduire les transferts thermiques dans les cuves.</a:t>
            </a:r>
          </a:p>
          <a:p>
            <a:pPr marL="0" indent="0">
              <a:buFont typeface="Arial" panose="020B0604020202020204" pitchFamily="34" charset="0"/>
              <a:buNone/>
            </a:pPr>
            <a:r>
              <a:rPr lang="fr-FR" sz="1800" i="1" dirty="0" smtClean="0">
                <a:solidFill>
                  <a:schemeClr val="accent6"/>
                </a:solidFill>
              </a:rPr>
              <a:t>Le tankers fait environ 116m de long et peut contenir 2 compartiment d’une capacité de 1250m3 chacun. L’hydrogène n’est pas utilisé pour la propulsion. La propulsion principale est par des moteurs électriques alimentés par un groupe diesel.”</a:t>
            </a:r>
          </a:p>
          <a:p>
            <a:pPr marL="0" indent="0">
              <a:buFont typeface="Arial" panose="020B0604020202020204" pitchFamily="34" charset="0"/>
              <a:buNone/>
            </a:pPr>
            <a:r>
              <a:rPr lang="fr-FR" sz="1800" dirty="0" smtClean="0"/>
              <a:t>Source : https://www.lngworldshipping.com/news/view,kawasaki-ship-designs-support-japans-hydrogensociety-plans_46421.htm</a:t>
            </a:r>
          </a:p>
          <a:p>
            <a:endParaRPr lang="fr-FR" sz="1800" dirty="0"/>
          </a:p>
        </p:txBody>
      </p:sp>
      <p:sp>
        <p:nvSpPr>
          <p:cNvPr id="19" name="ZoneTexte 6"/>
          <p:cNvSpPr txBox="1"/>
          <p:nvPr/>
        </p:nvSpPr>
        <p:spPr>
          <a:xfrm>
            <a:off x="3919200" y="4221000"/>
            <a:ext cx="6976269" cy="369332"/>
          </a:xfrm>
          <a:prstGeom prst="rect">
            <a:avLst/>
          </a:prstGeom>
          <a:noFill/>
        </p:spPr>
        <p:txBody>
          <a:bodyPr wrap="none" rtlCol="0">
            <a:spAutoFit/>
          </a:bodyPr>
          <a:lstStyle/>
          <a:p>
            <a:r>
              <a:rPr lang="fr-FR" b="1" dirty="0" smtClean="0">
                <a:solidFill>
                  <a:srgbClr val="C00000"/>
                </a:solidFill>
              </a:rPr>
              <a:t>1.250 m</a:t>
            </a:r>
            <a:r>
              <a:rPr lang="fr-FR" b="1" baseline="30000" dirty="0" smtClean="0">
                <a:solidFill>
                  <a:srgbClr val="C00000"/>
                </a:solidFill>
              </a:rPr>
              <a:t>3</a:t>
            </a:r>
            <a:r>
              <a:rPr lang="fr-FR" b="1" dirty="0" smtClean="0">
                <a:solidFill>
                  <a:srgbClr val="C00000"/>
                </a:solidFill>
              </a:rPr>
              <a:t> d’hydrogène liquide à 70,85 kg/m</a:t>
            </a:r>
            <a:r>
              <a:rPr lang="fr-FR" b="1" baseline="30000" dirty="0" smtClean="0">
                <a:solidFill>
                  <a:srgbClr val="C00000"/>
                </a:solidFill>
              </a:rPr>
              <a:t>3</a:t>
            </a:r>
            <a:r>
              <a:rPr lang="fr-FR" b="1" dirty="0">
                <a:solidFill>
                  <a:srgbClr val="C00000"/>
                </a:solidFill>
              </a:rPr>
              <a:t> </a:t>
            </a:r>
            <a:r>
              <a:rPr lang="fr-FR" b="1" dirty="0" smtClean="0">
                <a:solidFill>
                  <a:srgbClr val="C00000"/>
                </a:solidFill>
                <a:sym typeface="Wingdings" panose="05000000000000000000" pitchFamily="2" charset="2"/>
              </a:rPr>
              <a:t> 88.6 t H2  2.9 </a:t>
            </a:r>
            <a:r>
              <a:rPr lang="fr-FR" b="1" dirty="0" err="1" smtClean="0">
                <a:solidFill>
                  <a:srgbClr val="C00000"/>
                </a:solidFill>
                <a:sym typeface="Wingdings" panose="05000000000000000000" pitchFamily="2" charset="2"/>
              </a:rPr>
              <a:t>GWh</a:t>
            </a:r>
            <a:r>
              <a:rPr lang="fr-FR" b="1" dirty="0" smtClean="0">
                <a:solidFill>
                  <a:srgbClr val="C00000"/>
                </a:solidFill>
                <a:sym typeface="Wingdings" panose="05000000000000000000" pitchFamily="2" charset="2"/>
              </a:rPr>
              <a:t> </a:t>
            </a:r>
            <a:endParaRPr lang="fr-FR" b="1" dirty="0">
              <a:solidFill>
                <a:srgbClr val="C00000"/>
              </a:solidFill>
            </a:endParaRPr>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49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Qu’est-ce qui nous attend?</a:t>
            </a:r>
            <a:endParaRPr lang="fr-FR" dirty="0"/>
          </a:p>
        </p:txBody>
      </p:sp>
      <p:sp>
        <p:nvSpPr>
          <p:cNvPr id="16" name="Espace réservé du contenu 2"/>
          <p:cNvSpPr txBox="1">
            <a:spLocks/>
          </p:cNvSpPr>
          <p:nvPr/>
        </p:nvSpPr>
        <p:spPr>
          <a:xfrm>
            <a:off x="756719" y="129147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Toutes ces technologies répondent aux besoins des </a:t>
            </a:r>
            <a:r>
              <a:rPr lang="fr-FR" sz="2400" b="1" dirty="0" smtClean="0">
                <a:solidFill>
                  <a:srgbClr val="C00000"/>
                </a:solidFill>
              </a:rPr>
              <a:t>usages actuels </a:t>
            </a:r>
            <a:r>
              <a:rPr lang="fr-FR" sz="2400" dirty="0" smtClean="0"/>
              <a:t>de l’hydrogène :</a:t>
            </a:r>
          </a:p>
          <a:p>
            <a:pPr lvl="1"/>
            <a:r>
              <a:rPr lang="fr-FR" sz="2000" dirty="0" smtClean="0"/>
              <a:t>Production centralisée dans de grandes usines</a:t>
            </a:r>
          </a:p>
          <a:p>
            <a:pPr lvl="1"/>
            <a:r>
              <a:rPr lang="fr-FR" sz="2000" dirty="0" smtClean="0"/>
              <a:t>De très grandes consommation par les raffineries et autres industries chimiques</a:t>
            </a:r>
          </a:p>
          <a:p>
            <a:pPr lvl="1"/>
            <a:r>
              <a:rPr lang="fr-FR" sz="2000" dirty="0" smtClean="0"/>
              <a:t>Finalement moins de 10% de la production est transporté</a:t>
            </a:r>
          </a:p>
          <a:p>
            <a:pPr marL="534988" lvl="1" indent="0">
              <a:buFont typeface="Arial" panose="020B0604020202020204" pitchFamily="34" charset="0"/>
              <a:buNone/>
            </a:pPr>
            <a:r>
              <a:rPr lang="fr-FR" sz="2000" dirty="0" smtClean="0">
                <a:sym typeface="Wingdings" panose="05000000000000000000" pitchFamily="2" charset="2"/>
              </a:rPr>
              <a:t>	</a:t>
            </a:r>
            <a:r>
              <a:rPr lang="fr-FR" sz="2000" b="1" dirty="0" smtClean="0">
                <a:solidFill>
                  <a:srgbClr val="C00000"/>
                </a:solidFill>
                <a:sym typeface="Wingdings" panose="05000000000000000000" pitchFamily="2" charset="2"/>
              </a:rPr>
              <a:t>Système hautement centralisé</a:t>
            </a:r>
            <a:endParaRPr lang="fr-FR" sz="2000" b="1" dirty="0" smtClean="0">
              <a:solidFill>
                <a:srgbClr val="C00000"/>
              </a:solidFill>
            </a:endParaRPr>
          </a:p>
          <a:p>
            <a:pPr marL="457200" lvl="1" indent="0">
              <a:buNone/>
            </a:pPr>
            <a:endParaRPr lang="fr-FR" sz="2000" dirty="0" smtClean="0"/>
          </a:p>
          <a:p>
            <a:r>
              <a:rPr lang="fr-FR" sz="2400" dirty="0" smtClean="0"/>
              <a:t>L’Hydrogène pour la </a:t>
            </a:r>
            <a:r>
              <a:rPr lang="fr-FR" sz="2400" b="1" dirty="0" smtClean="0">
                <a:solidFill>
                  <a:srgbClr val="C00000"/>
                </a:solidFill>
              </a:rPr>
              <a:t>transition énergétique</a:t>
            </a:r>
          </a:p>
          <a:p>
            <a:pPr lvl="1"/>
            <a:r>
              <a:rPr lang="fr-FR" sz="2000" dirty="0" smtClean="0"/>
              <a:t>L’hydrogène sera produit de plus en plus à partir d’énergies renouvelables (principalement électricité mais aussi chaleur, biomasse, lumière…) dans de plus petites unités. </a:t>
            </a:r>
          </a:p>
          <a:p>
            <a:pPr lvl="1"/>
            <a:r>
              <a:rPr lang="fr-FR" sz="2000" dirty="0" smtClean="0"/>
              <a:t>Les usages émergents tels que la mobilité et le transport nécessitent une infrastructure de distribution sur tout le territoire considéré</a:t>
            </a:r>
          </a:p>
          <a:p>
            <a:pPr marL="534988" lvl="1" indent="0">
              <a:buFont typeface="Arial" panose="020B0604020202020204" pitchFamily="34" charset="0"/>
              <a:buNone/>
            </a:pPr>
            <a:r>
              <a:rPr lang="fr-FR" sz="2000" dirty="0" smtClean="0">
                <a:sym typeface="Wingdings" panose="05000000000000000000" pitchFamily="2" charset="2"/>
              </a:rPr>
              <a:t> </a:t>
            </a:r>
            <a:r>
              <a:rPr lang="fr-FR" sz="2000" b="1" dirty="0" smtClean="0">
                <a:solidFill>
                  <a:srgbClr val="C00000"/>
                </a:solidFill>
                <a:sym typeface="Wingdings" panose="05000000000000000000" pitchFamily="2" charset="2"/>
              </a:rPr>
              <a:t>Système hautement  </a:t>
            </a:r>
            <a:r>
              <a:rPr lang="fr-FR" sz="2000" b="1" dirty="0" err="1" smtClean="0">
                <a:solidFill>
                  <a:srgbClr val="C00000"/>
                </a:solidFill>
                <a:sym typeface="Wingdings" panose="05000000000000000000" pitchFamily="2" charset="2"/>
              </a:rPr>
              <a:t>dé-centralisé</a:t>
            </a:r>
            <a:r>
              <a:rPr lang="fr-FR" sz="2000" b="1" dirty="0" smtClean="0">
                <a:solidFill>
                  <a:srgbClr val="C00000"/>
                </a:solidFill>
                <a:sym typeface="Wingdings" panose="05000000000000000000" pitchFamily="2" charset="2"/>
              </a:rPr>
              <a:t> ou a-centralisé (sans centre)</a:t>
            </a:r>
            <a:endParaRPr lang="fr-FR" sz="2000" b="1" dirty="0" smtClean="0">
              <a:solidFill>
                <a:srgbClr val="C00000"/>
              </a:solidFill>
            </a:endParaRPr>
          </a:p>
          <a:p>
            <a:endParaRPr lang="fr-FR" sz="2400" dirty="0" smtClean="0"/>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48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Stations de remplissage</a:t>
            </a:r>
            <a:endParaRPr lang="fr-FR" dirty="0"/>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Actuellement dans les voitures, l’hydrogène est stocké sous forme gazeuse à 350 ou 700 bar dans des réservoirs.</a:t>
            </a:r>
          </a:p>
          <a:p>
            <a:r>
              <a:rPr lang="fr-FR" dirty="0" smtClean="0"/>
              <a:t>Remplir ce réservoir nécessite :</a:t>
            </a:r>
          </a:p>
          <a:p>
            <a:pPr lvl="1"/>
            <a:r>
              <a:rPr lang="fr-FR" dirty="0" smtClean="0"/>
              <a:t>La production de l’hydrogène</a:t>
            </a:r>
          </a:p>
          <a:p>
            <a:pPr lvl="1"/>
            <a:r>
              <a:rPr lang="fr-FR" dirty="0" smtClean="0"/>
              <a:t>Filtrage et sa déshumidification</a:t>
            </a:r>
          </a:p>
          <a:p>
            <a:pPr lvl="1"/>
            <a:r>
              <a:rPr lang="fr-FR" dirty="0" smtClean="0"/>
              <a:t>Stockage-tampon à « basse » pression</a:t>
            </a:r>
          </a:p>
          <a:p>
            <a:pPr lvl="1"/>
            <a:r>
              <a:rPr lang="fr-FR" dirty="0" smtClean="0"/>
              <a:t>Compression et refroidissement</a:t>
            </a:r>
          </a:p>
          <a:p>
            <a:pPr marL="457200" lvl="1" indent="0">
              <a:buNone/>
            </a:pPr>
            <a:endParaRPr lang="fr-FR" sz="3600" b="1" dirty="0" smtClean="0">
              <a:solidFill>
                <a:srgbClr val="FF0000"/>
              </a:solidFill>
            </a:endParaRPr>
          </a:p>
          <a:p>
            <a:pPr marL="457200" lvl="1" indent="0">
              <a:buNone/>
            </a:pPr>
            <a:r>
              <a:rPr lang="fr-FR" sz="3600" b="1" dirty="0" smtClean="0">
                <a:solidFill>
                  <a:srgbClr val="FF0000"/>
                </a:solidFill>
              </a:rPr>
              <a:t>Pourquoi refroidir l’hydrogène ? </a:t>
            </a:r>
          </a:p>
        </p:txBody>
      </p:sp>
      <p:graphicFrame>
        <p:nvGraphicFramePr>
          <p:cNvPr id="19" name="Tableau 6"/>
          <p:cNvGraphicFramePr>
            <a:graphicFrameLocks noGrp="1"/>
          </p:cNvGraphicFramePr>
          <p:nvPr>
            <p:extLst>
              <p:ext uri="{D42A27DB-BD31-4B8C-83A1-F6EECF244321}">
                <p14:modId xmlns:p14="http://schemas.microsoft.com/office/powerpoint/2010/main" val="310436577"/>
              </p:ext>
            </p:extLst>
          </p:nvPr>
        </p:nvGraphicFramePr>
        <p:xfrm>
          <a:off x="6750902" y="3179295"/>
          <a:ext cx="4963855" cy="1432560"/>
        </p:xfrm>
        <a:graphic>
          <a:graphicData uri="http://schemas.openxmlformats.org/drawingml/2006/table">
            <a:tbl>
              <a:tblPr firstRow="1" bandRow="1">
                <a:tableStyleId>{5C22544A-7EE6-4342-B048-85BDC9FD1C3A}</a:tableStyleId>
              </a:tblPr>
              <a:tblGrid>
                <a:gridCol w="1339454">
                  <a:extLst>
                    <a:ext uri="{9D8B030D-6E8A-4147-A177-3AD203B41FA5}">
                      <a16:colId xmlns:a16="http://schemas.microsoft.com/office/drawing/2014/main" val="2535122962"/>
                    </a:ext>
                  </a:extLst>
                </a:gridCol>
                <a:gridCol w="1890992">
                  <a:extLst>
                    <a:ext uri="{9D8B030D-6E8A-4147-A177-3AD203B41FA5}">
                      <a16:colId xmlns:a16="http://schemas.microsoft.com/office/drawing/2014/main" val="887957239"/>
                    </a:ext>
                  </a:extLst>
                </a:gridCol>
                <a:gridCol w="1733409">
                  <a:extLst>
                    <a:ext uri="{9D8B030D-6E8A-4147-A177-3AD203B41FA5}">
                      <a16:colId xmlns:a16="http://schemas.microsoft.com/office/drawing/2014/main" val="2169012624"/>
                    </a:ext>
                  </a:extLst>
                </a:gridCol>
              </a:tblGrid>
              <a:tr h="508602">
                <a:tc>
                  <a:txBody>
                    <a:bodyPr/>
                    <a:lstStyle/>
                    <a:p>
                      <a:endParaRPr lang="fr-FR" sz="1400" dirty="0"/>
                    </a:p>
                  </a:txBody>
                  <a:tcPr>
                    <a:solidFill>
                      <a:schemeClr val="bg1"/>
                    </a:solidFill>
                  </a:tcPr>
                </a:tc>
                <a:tc>
                  <a:txBody>
                    <a:bodyPr/>
                    <a:lstStyle/>
                    <a:p>
                      <a:pPr algn="ctr"/>
                      <a:r>
                        <a:rPr lang="fr-FR" sz="1400" dirty="0" smtClean="0"/>
                        <a:t>Densité massique d’énergie (kWh/kg)</a:t>
                      </a:r>
                      <a:endParaRPr lang="fr-FR" sz="1400" dirty="0"/>
                    </a:p>
                  </a:txBody>
                  <a:tcPr anchor="ctr">
                    <a:solidFill>
                      <a:srgbClr val="E95E38"/>
                    </a:solidFill>
                  </a:tcPr>
                </a:tc>
                <a:tc>
                  <a:txBody>
                    <a:bodyPr/>
                    <a:lstStyle/>
                    <a:p>
                      <a:pPr algn="ctr"/>
                      <a:r>
                        <a:rPr lang="fr-FR" sz="1400" dirty="0" smtClean="0"/>
                        <a:t>Densité volumique d’énergie (kWh/m3)</a:t>
                      </a:r>
                      <a:endParaRPr lang="fr-FR" sz="1400" dirty="0"/>
                    </a:p>
                  </a:txBody>
                  <a:tcPr>
                    <a:solidFill>
                      <a:srgbClr val="E95E38"/>
                    </a:solidFill>
                  </a:tcPr>
                </a:tc>
                <a:extLst>
                  <a:ext uri="{0D108BD9-81ED-4DB2-BD59-A6C34878D82A}">
                    <a16:rowId xmlns:a16="http://schemas.microsoft.com/office/drawing/2014/main" val="715325611"/>
                  </a:ext>
                </a:extLst>
              </a:tr>
              <a:tr h="294666">
                <a:tc>
                  <a:txBody>
                    <a:bodyPr/>
                    <a:lstStyle/>
                    <a:p>
                      <a:r>
                        <a:rPr lang="fr-FR" sz="1400" b="1" dirty="0" smtClean="0"/>
                        <a:t>H</a:t>
                      </a:r>
                      <a:r>
                        <a:rPr lang="fr-FR" sz="1400" b="1" baseline="-25000" dirty="0" smtClean="0"/>
                        <a:t>2</a:t>
                      </a:r>
                      <a:r>
                        <a:rPr lang="fr-FR" sz="1200" b="1" baseline="0" dirty="0" smtClean="0"/>
                        <a:t> @ CNTP</a:t>
                      </a:r>
                      <a:endParaRPr lang="fr-FR" sz="1400" b="1" baseline="0" dirty="0"/>
                    </a:p>
                  </a:txBody>
                  <a:tcPr/>
                </a:tc>
                <a:tc>
                  <a:txBody>
                    <a:bodyPr/>
                    <a:lstStyle/>
                    <a:p>
                      <a:pPr algn="ctr"/>
                      <a:r>
                        <a:rPr lang="fr-FR" sz="1400" b="0" dirty="0" smtClean="0">
                          <a:solidFill>
                            <a:schemeClr val="tx1"/>
                          </a:solidFill>
                        </a:rPr>
                        <a:t>33.3</a:t>
                      </a:r>
                      <a:endParaRPr lang="fr-FR" sz="1400" b="0" dirty="0">
                        <a:solidFill>
                          <a:schemeClr val="tx1"/>
                        </a:solidFill>
                      </a:endParaRPr>
                    </a:p>
                  </a:txBody>
                  <a:tcPr/>
                </a:tc>
                <a:tc>
                  <a:txBody>
                    <a:bodyPr/>
                    <a:lstStyle/>
                    <a:p>
                      <a:pPr algn="ctr"/>
                      <a:r>
                        <a:rPr lang="fr-FR" sz="1400" b="0" dirty="0" smtClean="0">
                          <a:solidFill>
                            <a:schemeClr val="tx1"/>
                          </a:solidFill>
                        </a:rPr>
                        <a:t>2.99</a:t>
                      </a:r>
                      <a:endParaRPr lang="fr-FR" sz="1400" b="0" dirty="0">
                        <a:solidFill>
                          <a:schemeClr val="tx1"/>
                        </a:solidFill>
                      </a:endParaRPr>
                    </a:p>
                  </a:txBody>
                  <a:tcPr/>
                </a:tc>
                <a:extLst>
                  <a:ext uri="{0D108BD9-81ED-4DB2-BD59-A6C34878D82A}">
                    <a16:rowId xmlns:a16="http://schemas.microsoft.com/office/drawing/2014/main" val="1359344585"/>
                  </a:ext>
                </a:extLst>
              </a:tr>
              <a:tr h="294666">
                <a:tc>
                  <a:txBody>
                    <a:bodyPr/>
                    <a:lstStyle/>
                    <a:p>
                      <a:r>
                        <a:rPr lang="fr-FR" sz="1200" b="1" kern="1200" baseline="0" dirty="0" smtClean="0">
                          <a:solidFill>
                            <a:schemeClr val="dk1"/>
                          </a:solidFill>
                          <a:latin typeface="+mn-lt"/>
                          <a:ea typeface="+mn-ea"/>
                          <a:cs typeface="+mn-cs"/>
                        </a:rPr>
                        <a:t>H2 @ 350 bar</a:t>
                      </a:r>
                      <a:endParaRPr lang="fr-FR" sz="1200" b="1" kern="1200" baseline="0" dirty="0">
                        <a:solidFill>
                          <a:schemeClr val="dk1"/>
                        </a:solidFill>
                        <a:latin typeface="+mn-lt"/>
                        <a:ea typeface="+mn-ea"/>
                        <a:cs typeface="+mn-cs"/>
                      </a:endParaRPr>
                    </a:p>
                  </a:txBody>
                  <a:tcPr/>
                </a:tc>
                <a:tc>
                  <a:txBody>
                    <a:bodyPr/>
                    <a:lstStyle/>
                    <a:p>
                      <a:pPr algn="ctr"/>
                      <a:r>
                        <a:rPr lang="fr-FR" sz="1400" b="0" dirty="0" smtClean="0">
                          <a:solidFill>
                            <a:schemeClr val="tx1"/>
                          </a:solidFill>
                        </a:rPr>
                        <a:t>33.3</a:t>
                      </a:r>
                      <a:endParaRPr lang="fr-FR" sz="1400" b="0" dirty="0">
                        <a:solidFill>
                          <a:schemeClr val="tx1"/>
                        </a:solidFill>
                      </a:endParaRPr>
                    </a:p>
                  </a:txBody>
                  <a:tcPr/>
                </a:tc>
                <a:tc>
                  <a:txBody>
                    <a:bodyPr/>
                    <a:lstStyle/>
                    <a:p>
                      <a:pPr algn="ctr"/>
                      <a:r>
                        <a:rPr lang="fr-FR" sz="1400" b="0" dirty="0" smtClean="0">
                          <a:solidFill>
                            <a:schemeClr val="tx1"/>
                          </a:solidFill>
                        </a:rPr>
                        <a:t>750</a:t>
                      </a:r>
                      <a:endParaRPr lang="fr-FR" sz="1400" b="0" dirty="0">
                        <a:solidFill>
                          <a:schemeClr val="tx1"/>
                        </a:solidFill>
                      </a:endParaRPr>
                    </a:p>
                  </a:txBody>
                  <a:tcPr/>
                </a:tc>
                <a:extLst>
                  <a:ext uri="{0D108BD9-81ED-4DB2-BD59-A6C34878D82A}">
                    <a16:rowId xmlns:a16="http://schemas.microsoft.com/office/drawing/2014/main" val="841410400"/>
                  </a:ext>
                </a:extLst>
              </a:tr>
              <a:tr h="294666">
                <a:tc>
                  <a:txBody>
                    <a:bodyPr/>
                    <a:lstStyle/>
                    <a:p>
                      <a:pPr marL="0" algn="l" defTabSz="914400" rtl="0" eaLnBrk="1" latinLnBrk="0" hangingPunct="1"/>
                      <a:r>
                        <a:rPr lang="fr-FR" sz="1200" b="1" kern="1200" baseline="0" dirty="0" smtClean="0">
                          <a:solidFill>
                            <a:schemeClr val="dk1"/>
                          </a:solidFill>
                          <a:latin typeface="+mn-lt"/>
                          <a:ea typeface="+mn-ea"/>
                          <a:cs typeface="+mn-cs"/>
                        </a:rPr>
                        <a:t>H2 @ 700 bar</a:t>
                      </a:r>
                      <a:endParaRPr lang="fr-FR" sz="1200" b="1" kern="1200" baseline="0" dirty="0">
                        <a:solidFill>
                          <a:schemeClr val="dk1"/>
                        </a:solidFill>
                        <a:latin typeface="+mn-lt"/>
                        <a:ea typeface="+mn-ea"/>
                        <a:cs typeface="+mn-cs"/>
                      </a:endParaRPr>
                    </a:p>
                  </a:txBody>
                  <a:tcPr/>
                </a:tc>
                <a:tc>
                  <a:txBody>
                    <a:bodyPr/>
                    <a:lstStyle/>
                    <a:p>
                      <a:pPr algn="ctr"/>
                      <a:r>
                        <a:rPr lang="fr-FR" sz="1400" b="0" dirty="0" smtClean="0">
                          <a:solidFill>
                            <a:schemeClr val="tx1"/>
                          </a:solidFill>
                        </a:rPr>
                        <a:t>33.3</a:t>
                      </a:r>
                      <a:endParaRPr lang="fr-FR" sz="1400" b="0" dirty="0">
                        <a:solidFill>
                          <a:schemeClr val="tx1"/>
                        </a:solidFill>
                      </a:endParaRPr>
                    </a:p>
                  </a:txBody>
                  <a:tcPr/>
                </a:tc>
                <a:tc>
                  <a:txBody>
                    <a:bodyPr/>
                    <a:lstStyle/>
                    <a:p>
                      <a:pPr algn="ctr"/>
                      <a:r>
                        <a:rPr lang="fr-FR" sz="1400" b="0" dirty="0" smtClean="0">
                          <a:solidFill>
                            <a:schemeClr val="tx1"/>
                          </a:solidFill>
                        </a:rPr>
                        <a:t>1300</a:t>
                      </a:r>
                      <a:endParaRPr lang="fr-FR" sz="1400" b="0" dirty="0">
                        <a:solidFill>
                          <a:schemeClr val="tx1"/>
                        </a:solidFill>
                      </a:endParaRPr>
                    </a:p>
                  </a:txBody>
                  <a:tcPr/>
                </a:tc>
                <a:extLst>
                  <a:ext uri="{0D108BD9-81ED-4DB2-BD59-A6C34878D82A}">
                    <a16:rowId xmlns:a16="http://schemas.microsoft.com/office/drawing/2014/main" val="1204226234"/>
                  </a:ext>
                </a:extLst>
              </a:tr>
            </a:tbl>
          </a:graphicData>
        </a:graphic>
      </p:graphicFrame>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8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Stations de remplissage</a:t>
            </a:r>
          </a:p>
        </p:txBody>
      </p:sp>
      <p:sp>
        <p:nvSpPr>
          <p:cNvPr id="16" name="Espace réservé du contenu 2"/>
          <p:cNvSpPr txBox="1">
            <a:spLocks/>
          </p:cNvSpPr>
          <p:nvPr/>
        </p:nvSpPr>
        <p:spPr>
          <a:xfrm>
            <a:off x="747666" y="130052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Pourquoi refroidir l’hydrogène ? </a:t>
            </a:r>
          </a:p>
          <a:p>
            <a:endParaRPr lang="fr-FR" dirty="0"/>
          </a:p>
        </p:txBody>
      </p:sp>
      <p:sp>
        <p:nvSpPr>
          <p:cNvPr id="18" name="Rectangle 17"/>
          <p:cNvSpPr/>
          <p:nvPr/>
        </p:nvSpPr>
        <p:spPr>
          <a:xfrm>
            <a:off x="928110" y="1932337"/>
            <a:ext cx="9288000" cy="3785652"/>
          </a:xfrm>
          <a:prstGeom prst="rect">
            <a:avLst/>
          </a:prstGeom>
        </p:spPr>
        <p:txBody>
          <a:bodyPr wrap="square">
            <a:spAutoFit/>
          </a:bodyPr>
          <a:lstStyle/>
          <a:p>
            <a:r>
              <a:rPr lang="fr-FR" sz="2000" dirty="0" smtClean="0"/>
              <a:t>« </a:t>
            </a:r>
            <a:r>
              <a:rPr lang="fr-FR" sz="2000" dirty="0" smtClean="0">
                <a:solidFill>
                  <a:schemeClr val="tx1">
                    <a:lumMod val="65000"/>
                    <a:lumOff val="35000"/>
                  </a:schemeClr>
                </a:solidFill>
              </a:rPr>
              <a:t>Quand un gaz est comprimé il refroidi, quand il subit une détente il se refroidi. En conséquence la température dans le réservoir du véhicule est nettement plus élevée que celle à laquelle il a été délivré par le pistolet. Sans compensation, en visant une durée de remplissage de quelques minutes, la température dans le réservoir dépasserait les 100°C.</a:t>
            </a:r>
            <a:r>
              <a:rPr lang="fr-FR" sz="2000" i="1" dirty="0" smtClean="0">
                <a:solidFill>
                  <a:schemeClr val="tx1">
                    <a:lumMod val="65000"/>
                    <a:lumOff val="35000"/>
                  </a:schemeClr>
                </a:solidFill>
              </a:rPr>
              <a:t> </a:t>
            </a:r>
          </a:p>
          <a:p>
            <a:endParaRPr lang="fr-FR" sz="2000" i="1" dirty="0" smtClean="0">
              <a:solidFill>
                <a:schemeClr val="tx1">
                  <a:lumMod val="65000"/>
                  <a:lumOff val="35000"/>
                </a:schemeClr>
              </a:solidFill>
            </a:endParaRPr>
          </a:p>
          <a:p>
            <a:r>
              <a:rPr lang="fr-FR" sz="2000" i="1" dirty="0" smtClean="0">
                <a:solidFill>
                  <a:schemeClr val="tx1">
                    <a:lumMod val="65000"/>
                    <a:lumOff val="35000"/>
                  </a:schemeClr>
                </a:solidFill>
              </a:rPr>
              <a:t>La température maximale tolérée par les réservoirs actuels est de 85°C. En conséquence, il est nécessaire de compenser cet échauffement. Ceci peut être fait via un pré-refroidissement du l’hydrogène à -40°C.</a:t>
            </a:r>
            <a:r>
              <a:rPr lang="fr-FR" sz="2000" dirty="0" smtClean="0">
                <a:solidFill>
                  <a:schemeClr val="tx1">
                    <a:lumMod val="65000"/>
                    <a:lumOff val="35000"/>
                  </a:schemeClr>
                </a:solidFill>
              </a:rPr>
              <a:t> </a:t>
            </a:r>
            <a:r>
              <a:rPr lang="fr-FR" sz="2000" dirty="0" smtClean="0"/>
              <a:t>»</a:t>
            </a:r>
          </a:p>
          <a:p>
            <a:endParaRPr lang="fr-FR" sz="2000" dirty="0" smtClean="0"/>
          </a:p>
          <a:p>
            <a:r>
              <a:rPr lang="fr-FR" sz="2000" dirty="0" smtClean="0"/>
              <a:t>Source: SAE J2601 – The Worldwide Standard for </a:t>
            </a:r>
            <a:r>
              <a:rPr lang="fr-FR" sz="2000" dirty="0" err="1" smtClean="0"/>
              <a:t>Hydrogen</a:t>
            </a:r>
            <a:r>
              <a:rPr lang="fr-FR" sz="2000" dirty="0" smtClean="0"/>
              <a:t> </a:t>
            </a:r>
            <a:r>
              <a:rPr lang="fr-FR" sz="2000" dirty="0" err="1" smtClean="0"/>
              <a:t>Fuelling</a:t>
            </a:r>
            <a:r>
              <a:rPr lang="fr-FR" sz="2000" dirty="0" smtClean="0"/>
              <a:t> Stations, David </a:t>
            </a:r>
            <a:r>
              <a:rPr lang="fr-FR" sz="2000" dirty="0" err="1" smtClean="0"/>
              <a:t>Wenger</a:t>
            </a:r>
            <a:r>
              <a:rPr lang="fr-FR" sz="2000" dirty="0" smtClean="0"/>
              <a:t> </a:t>
            </a:r>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19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Stations de remplissage</a:t>
            </a:r>
          </a:p>
        </p:txBody>
      </p:sp>
      <p:sp>
        <p:nvSpPr>
          <p:cNvPr id="16" name="Rectangle 15"/>
          <p:cNvSpPr/>
          <p:nvPr/>
        </p:nvSpPr>
        <p:spPr>
          <a:xfrm>
            <a:off x="9248627" y="3456425"/>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
        <p:nvSpPr>
          <p:cNvPr id="17" name="ZoneTexte 16"/>
          <p:cNvSpPr txBox="1"/>
          <p:nvPr/>
        </p:nvSpPr>
        <p:spPr>
          <a:xfrm>
            <a:off x="307732" y="2126153"/>
            <a:ext cx="2791030" cy="1154162"/>
          </a:xfrm>
          <a:prstGeom prst="rect">
            <a:avLst/>
          </a:prstGeom>
          <a:solidFill>
            <a:schemeClr val="bg1"/>
          </a:solidFill>
        </p:spPr>
        <p:txBody>
          <a:bodyPr wrap="square" rtlCol="0">
            <a:spAutoFit/>
          </a:bodyPr>
          <a:lstStyle/>
          <a:p>
            <a:r>
              <a:rPr lang="fr-FR" sz="1200" b="1" dirty="0" smtClean="0"/>
              <a:t>1.  Source d’</a:t>
            </a:r>
            <a:r>
              <a:rPr lang="fr-FR" sz="1200" b="1" dirty="0" err="1" smtClean="0"/>
              <a:t>hydrogogène</a:t>
            </a:r>
            <a:endParaRPr lang="fr-FR" sz="1200" b="1" dirty="0" smtClean="0"/>
          </a:p>
          <a:p>
            <a:r>
              <a:rPr lang="fr-FR" sz="1100" dirty="0" smtClean="0"/>
              <a:t>Stocké ici dans un cadre bouteille à 200 bar. </a:t>
            </a:r>
            <a:endParaRPr lang="fr-FR" sz="1200" dirty="0" smtClean="0"/>
          </a:p>
          <a:p>
            <a:r>
              <a:rPr lang="fr-FR" sz="1200" b="1" dirty="0" smtClean="0"/>
              <a:t>2.  Compression</a:t>
            </a:r>
          </a:p>
          <a:p>
            <a:r>
              <a:rPr lang="fr-FR" sz="1100" dirty="0" smtClean="0"/>
              <a:t>L’H</a:t>
            </a:r>
            <a:r>
              <a:rPr lang="fr-FR" sz="1100" baseline="-25000" dirty="0" smtClean="0"/>
              <a:t>2</a:t>
            </a:r>
            <a:r>
              <a:rPr lang="fr-FR" sz="1100" dirty="0" smtClean="0"/>
              <a:t> est comprimé à 350 ou 700 bar</a:t>
            </a:r>
          </a:p>
          <a:p>
            <a:r>
              <a:rPr lang="fr-FR" sz="1200" b="1" dirty="0" smtClean="0"/>
              <a:t>3.  Stock-tampon</a:t>
            </a:r>
          </a:p>
          <a:p>
            <a:r>
              <a:rPr lang="fr-FR" sz="1100" dirty="0" smtClean="0"/>
              <a:t>Stockage de l’hydrogène à haute pression</a:t>
            </a:r>
            <a:endParaRPr lang="fr-FR" sz="1100" dirty="0"/>
          </a:p>
        </p:txBody>
      </p:sp>
      <p:sp>
        <p:nvSpPr>
          <p:cNvPr id="18" name="ZoneTexte 17"/>
          <p:cNvSpPr txBox="1"/>
          <p:nvPr/>
        </p:nvSpPr>
        <p:spPr>
          <a:xfrm>
            <a:off x="307732" y="3497074"/>
            <a:ext cx="2797562" cy="1508105"/>
          </a:xfrm>
          <a:prstGeom prst="rect">
            <a:avLst/>
          </a:prstGeom>
          <a:solidFill>
            <a:schemeClr val="bg1"/>
          </a:solidFill>
        </p:spPr>
        <p:txBody>
          <a:bodyPr wrap="square" rtlCol="0">
            <a:spAutoFit/>
          </a:bodyPr>
          <a:lstStyle/>
          <a:p>
            <a:r>
              <a:rPr lang="fr-FR" sz="1200" b="1" dirty="0" smtClean="0"/>
              <a:t>4.  Echangeur thermique</a:t>
            </a:r>
          </a:p>
          <a:p>
            <a:r>
              <a:rPr lang="fr-FR" sz="1100" dirty="0" smtClean="0"/>
              <a:t>L’H</a:t>
            </a:r>
            <a:r>
              <a:rPr lang="fr-FR" sz="1100" baseline="-25000" dirty="0" smtClean="0"/>
              <a:t>2</a:t>
            </a:r>
            <a:r>
              <a:rPr lang="fr-FR" sz="1100" dirty="0" smtClean="0"/>
              <a:t> est refroidi à -40°C avant d’être distribué</a:t>
            </a:r>
            <a:endParaRPr lang="fr-FR" sz="1200" dirty="0" smtClean="0"/>
          </a:p>
          <a:p>
            <a:r>
              <a:rPr lang="fr-FR" sz="1200" b="1" dirty="0" smtClean="0"/>
              <a:t>5.  Poste de distribution</a:t>
            </a:r>
          </a:p>
          <a:p>
            <a:r>
              <a:rPr lang="fr-FR" sz="1100" dirty="0" smtClean="0"/>
              <a:t>L’H</a:t>
            </a:r>
            <a:r>
              <a:rPr lang="fr-FR" sz="1100" baseline="-25000" dirty="0" smtClean="0"/>
              <a:t>2</a:t>
            </a:r>
            <a:r>
              <a:rPr lang="fr-FR" sz="1100" dirty="0" smtClean="0"/>
              <a:t> est transféré vers le réservoir du véhicule</a:t>
            </a:r>
          </a:p>
          <a:p>
            <a:r>
              <a:rPr lang="fr-FR" sz="1200" dirty="0" smtClean="0"/>
              <a:t>6.  </a:t>
            </a:r>
            <a:r>
              <a:rPr lang="fr-FR" sz="1200" b="1" dirty="0" smtClean="0"/>
              <a:t>Equipement de refroidissement</a:t>
            </a:r>
          </a:p>
          <a:p>
            <a:r>
              <a:rPr lang="fr-FR" sz="1100" dirty="0" smtClean="0"/>
              <a:t>Alimente l’échangeur thermique en fluide caloporteur</a:t>
            </a:r>
          </a:p>
          <a:p>
            <a:r>
              <a:rPr lang="fr-FR" sz="1200" dirty="0" smtClean="0"/>
              <a:t>7</a:t>
            </a:r>
            <a:r>
              <a:rPr lang="fr-FR" sz="1100" dirty="0" smtClean="0"/>
              <a:t>.  </a:t>
            </a:r>
            <a:r>
              <a:rPr lang="fr-FR" sz="1200" b="1" dirty="0" smtClean="0"/>
              <a:t>Unité de contrôle</a:t>
            </a:r>
            <a:endParaRPr lang="fr-FR" sz="1200" b="1" dirty="0"/>
          </a:p>
        </p:txBody>
      </p:sp>
      <p:grpSp>
        <p:nvGrpSpPr>
          <p:cNvPr id="20" name="Groupe 22"/>
          <p:cNvGrpSpPr/>
          <p:nvPr/>
        </p:nvGrpSpPr>
        <p:grpSpPr>
          <a:xfrm>
            <a:off x="3216001" y="1768128"/>
            <a:ext cx="6966050" cy="3458037"/>
            <a:chOff x="2998648" y="2440445"/>
            <a:chExt cx="6161666" cy="3058730"/>
          </a:xfrm>
        </p:grpSpPr>
        <p:pic>
          <p:nvPicPr>
            <p:cNvPr id="2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29942"/>
            <a:stretch/>
          </p:blipFill>
          <p:spPr bwMode="auto">
            <a:xfrm>
              <a:off x="2998648" y="2493000"/>
              <a:ext cx="6161666" cy="300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19"/>
            <p:cNvSpPr/>
            <p:nvPr/>
          </p:nvSpPr>
          <p:spPr>
            <a:xfrm>
              <a:off x="3040312" y="2440445"/>
              <a:ext cx="2099465" cy="718496"/>
            </a:xfrm>
            <a:custGeom>
              <a:avLst/>
              <a:gdLst>
                <a:gd name="connsiteX0" fmla="*/ 0 w 5958589"/>
                <a:gd name="connsiteY0" fmla="*/ 0 h 1870990"/>
                <a:gd name="connsiteX1" fmla="*/ 5958589 w 5958589"/>
                <a:gd name="connsiteY1" fmla="*/ 0 h 1870990"/>
                <a:gd name="connsiteX2" fmla="*/ 5958589 w 5958589"/>
                <a:gd name="connsiteY2" fmla="*/ 1870990 h 1870990"/>
                <a:gd name="connsiteX3" fmla="*/ 0 w 5958589"/>
                <a:gd name="connsiteY3" fmla="*/ 1870990 h 1870990"/>
                <a:gd name="connsiteX4" fmla="*/ 0 w 5958589"/>
                <a:gd name="connsiteY4" fmla="*/ 0 h 1870990"/>
                <a:gd name="connsiteX0" fmla="*/ 0 w 5958589"/>
                <a:gd name="connsiteY0" fmla="*/ 0 h 1870990"/>
                <a:gd name="connsiteX1" fmla="*/ 5958589 w 5958589"/>
                <a:gd name="connsiteY1" fmla="*/ 0 h 1870990"/>
                <a:gd name="connsiteX2" fmla="*/ 5958589 w 5958589"/>
                <a:gd name="connsiteY2" fmla="*/ 1870990 h 1870990"/>
                <a:gd name="connsiteX3" fmla="*/ 474784 w 5958589"/>
                <a:gd name="connsiteY3" fmla="*/ 1633597 h 1870990"/>
                <a:gd name="connsiteX4" fmla="*/ 0 w 5958589"/>
                <a:gd name="connsiteY4" fmla="*/ 0 h 1870990"/>
                <a:gd name="connsiteX0" fmla="*/ 0 w 5958589"/>
                <a:gd name="connsiteY0" fmla="*/ 0 h 1870990"/>
                <a:gd name="connsiteX1" fmla="*/ 5958589 w 5958589"/>
                <a:gd name="connsiteY1" fmla="*/ 0 h 1870990"/>
                <a:gd name="connsiteX2" fmla="*/ 5958589 w 5958589"/>
                <a:gd name="connsiteY2" fmla="*/ 1870990 h 1870990"/>
                <a:gd name="connsiteX3" fmla="*/ 43961 w 5958589"/>
                <a:gd name="connsiteY3" fmla="*/ 1835820 h 1870990"/>
                <a:gd name="connsiteX4" fmla="*/ 0 w 5958589"/>
                <a:gd name="connsiteY4" fmla="*/ 0 h 1870990"/>
                <a:gd name="connsiteX0" fmla="*/ 0 w 5958589"/>
                <a:gd name="connsiteY0" fmla="*/ 0 h 1870990"/>
                <a:gd name="connsiteX1" fmla="*/ 3189012 w 5958589"/>
                <a:gd name="connsiteY1" fmla="*/ 17585 h 1870990"/>
                <a:gd name="connsiteX2" fmla="*/ 5958589 w 5958589"/>
                <a:gd name="connsiteY2" fmla="*/ 1870990 h 1870990"/>
                <a:gd name="connsiteX3" fmla="*/ 43961 w 5958589"/>
                <a:gd name="connsiteY3" fmla="*/ 1835820 h 1870990"/>
                <a:gd name="connsiteX4" fmla="*/ 0 w 5958589"/>
                <a:gd name="connsiteY4" fmla="*/ 0 h 1870990"/>
                <a:gd name="connsiteX0" fmla="*/ 0 w 3189012"/>
                <a:gd name="connsiteY0" fmla="*/ 0 h 1835820"/>
                <a:gd name="connsiteX1" fmla="*/ 3189012 w 3189012"/>
                <a:gd name="connsiteY1" fmla="*/ 17585 h 1835820"/>
                <a:gd name="connsiteX2" fmla="*/ 2775774 w 3189012"/>
                <a:gd name="connsiteY2" fmla="*/ 754366 h 1835820"/>
                <a:gd name="connsiteX3" fmla="*/ 43961 w 3189012"/>
                <a:gd name="connsiteY3" fmla="*/ 1835820 h 1835820"/>
                <a:gd name="connsiteX4" fmla="*/ 0 w 3189012"/>
                <a:gd name="connsiteY4" fmla="*/ 0 h 1835820"/>
                <a:gd name="connsiteX0" fmla="*/ 0 w 3329690"/>
                <a:gd name="connsiteY0" fmla="*/ 0 h 1835820"/>
                <a:gd name="connsiteX1" fmla="*/ 3189012 w 3329690"/>
                <a:gd name="connsiteY1" fmla="*/ 17585 h 1835820"/>
                <a:gd name="connsiteX2" fmla="*/ 3329690 w 3329690"/>
                <a:gd name="connsiteY2" fmla="*/ 1352243 h 1835820"/>
                <a:gd name="connsiteX3" fmla="*/ 43961 w 3329690"/>
                <a:gd name="connsiteY3" fmla="*/ 1835820 h 1835820"/>
                <a:gd name="connsiteX4" fmla="*/ 0 w 3329690"/>
                <a:gd name="connsiteY4" fmla="*/ 0 h 1835820"/>
                <a:gd name="connsiteX0" fmla="*/ 17585 w 3347275"/>
                <a:gd name="connsiteY0" fmla="*/ 0 h 2125966"/>
                <a:gd name="connsiteX1" fmla="*/ 3206597 w 3347275"/>
                <a:gd name="connsiteY1" fmla="*/ 17585 h 2125966"/>
                <a:gd name="connsiteX2" fmla="*/ 3347275 w 3347275"/>
                <a:gd name="connsiteY2" fmla="*/ 1352243 h 2125966"/>
                <a:gd name="connsiteX3" fmla="*/ 0 w 3347275"/>
                <a:gd name="connsiteY3" fmla="*/ 2125966 h 2125966"/>
                <a:gd name="connsiteX4" fmla="*/ 17585 w 3347275"/>
                <a:gd name="connsiteY4" fmla="*/ 0 h 2125966"/>
                <a:gd name="connsiteX0" fmla="*/ 31101 w 3347275"/>
                <a:gd name="connsiteY0" fmla="*/ 1288116 h 2108381"/>
                <a:gd name="connsiteX1" fmla="*/ 3206597 w 3347275"/>
                <a:gd name="connsiteY1" fmla="*/ 0 h 2108381"/>
                <a:gd name="connsiteX2" fmla="*/ 3347275 w 3347275"/>
                <a:gd name="connsiteY2" fmla="*/ 1334658 h 2108381"/>
                <a:gd name="connsiteX3" fmla="*/ 0 w 3347275"/>
                <a:gd name="connsiteY3" fmla="*/ 2108381 h 2108381"/>
                <a:gd name="connsiteX4" fmla="*/ 31101 w 3347275"/>
                <a:gd name="connsiteY4" fmla="*/ 1288116 h 2108381"/>
                <a:gd name="connsiteX0" fmla="*/ 31101 w 3347275"/>
                <a:gd name="connsiteY0" fmla="*/ 0 h 820265"/>
                <a:gd name="connsiteX1" fmla="*/ 1598225 w 3347275"/>
                <a:gd name="connsiteY1" fmla="*/ 72561 h 820265"/>
                <a:gd name="connsiteX2" fmla="*/ 3347275 w 3347275"/>
                <a:gd name="connsiteY2" fmla="*/ 46542 h 820265"/>
                <a:gd name="connsiteX3" fmla="*/ 0 w 3347275"/>
                <a:gd name="connsiteY3" fmla="*/ 820265 h 820265"/>
                <a:gd name="connsiteX4" fmla="*/ 31101 w 3347275"/>
                <a:gd name="connsiteY4" fmla="*/ 0 h 820265"/>
                <a:gd name="connsiteX0" fmla="*/ 31101 w 1598225"/>
                <a:gd name="connsiteY0" fmla="*/ 0 h 820265"/>
                <a:gd name="connsiteX1" fmla="*/ 1598225 w 1598225"/>
                <a:gd name="connsiteY1" fmla="*/ 72561 h 820265"/>
                <a:gd name="connsiteX2" fmla="*/ 1272611 w 1598225"/>
                <a:gd name="connsiteY2" fmla="*/ 479484 h 820265"/>
                <a:gd name="connsiteX3" fmla="*/ 0 w 1598225"/>
                <a:gd name="connsiteY3" fmla="*/ 820265 h 820265"/>
                <a:gd name="connsiteX4" fmla="*/ 31101 w 1598225"/>
                <a:gd name="connsiteY4" fmla="*/ 0 h 820265"/>
                <a:gd name="connsiteX0" fmla="*/ 0 w 1567124"/>
                <a:gd name="connsiteY0" fmla="*/ 0 h 545380"/>
                <a:gd name="connsiteX1" fmla="*/ 1567124 w 1567124"/>
                <a:gd name="connsiteY1" fmla="*/ 72561 h 545380"/>
                <a:gd name="connsiteX2" fmla="*/ 1241510 w 1567124"/>
                <a:gd name="connsiteY2" fmla="*/ 479484 h 545380"/>
                <a:gd name="connsiteX3" fmla="*/ 117572 w 1567124"/>
                <a:gd name="connsiteY3" fmla="*/ 545380 h 545380"/>
                <a:gd name="connsiteX4" fmla="*/ 0 w 1567124"/>
                <a:gd name="connsiteY4" fmla="*/ 0 h 54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124" h="545380">
                  <a:moveTo>
                    <a:pt x="0" y="0"/>
                  </a:moveTo>
                  <a:lnTo>
                    <a:pt x="1567124" y="72561"/>
                  </a:lnTo>
                  <a:lnTo>
                    <a:pt x="1241510" y="479484"/>
                  </a:lnTo>
                  <a:lnTo>
                    <a:pt x="117572" y="5453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3"/>
          <p:cNvSpPr txBox="1"/>
          <p:nvPr/>
        </p:nvSpPr>
        <p:spPr>
          <a:xfrm>
            <a:off x="3432000" y="1861937"/>
            <a:ext cx="1890663" cy="307777"/>
          </a:xfrm>
          <a:prstGeom prst="rect">
            <a:avLst/>
          </a:prstGeom>
          <a:noFill/>
        </p:spPr>
        <p:txBody>
          <a:bodyPr wrap="square" rtlCol="0">
            <a:spAutoFit/>
          </a:bodyPr>
          <a:lstStyle/>
          <a:p>
            <a:r>
              <a:rPr lang="en-GB" sz="1400" dirty="0" smtClean="0"/>
              <a:t>Sources: Air Liquide</a:t>
            </a:r>
            <a:endParaRPr lang="en-GB" sz="1400" dirty="0"/>
          </a:p>
        </p:txBody>
      </p:sp>
      <p:sp>
        <p:nvSpPr>
          <p:cNvPr id="19" name="ZoneTexte 18"/>
          <p:cNvSpPr txBox="1"/>
          <p:nvPr/>
        </p:nvSpPr>
        <p:spPr>
          <a:xfrm>
            <a:off x="307732" y="1097148"/>
            <a:ext cx="4798273" cy="757130"/>
          </a:xfrm>
          <a:prstGeom prst="rect">
            <a:avLst/>
          </a:prstGeom>
          <a:solidFill>
            <a:schemeClr val="bg1"/>
          </a:solidFill>
        </p:spPr>
        <p:txBody>
          <a:bodyPr wrap="square" rtlCol="0">
            <a:spAutoFit/>
          </a:bodyPr>
          <a:lstStyle/>
          <a:p>
            <a:pPr>
              <a:lnSpc>
                <a:spcPct val="120000"/>
              </a:lnSpc>
            </a:pPr>
            <a:r>
              <a:rPr lang="fr-FR" dirty="0" smtClean="0"/>
              <a:t>Comment est-ce que ça fonctionne ?</a:t>
            </a:r>
          </a:p>
          <a:p>
            <a:pPr>
              <a:lnSpc>
                <a:spcPct val="120000"/>
              </a:lnSpc>
            </a:pPr>
            <a:r>
              <a:rPr lang="fr-FR" dirty="0" smtClean="0"/>
              <a:t>Station de remplissage d’hydrogène</a:t>
            </a:r>
            <a:endParaRPr lang="fr-FR" dirty="0"/>
          </a:p>
        </p:txBody>
      </p:sp>
      <p:sp>
        <p:nvSpPr>
          <p:cNvPr id="24" name="Rectangle 23"/>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82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Stations de remplissage</a:t>
            </a:r>
          </a:p>
        </p:txBody>
      </p:sp>
      <p:sp>
        <p:nvSpPr>
          <p:cNvPr id="16" name="Espace réservé du contenu 2"/>
          <p:cNvSpPr txBox="1">
            <a:spLocks/>
          </p:cNvSpPr>
          <p:nvPr/>
        </p:nvSpPr>
        <p:spPr>
          <a:xfrm>
            <a:off x="838200" y="164797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smtClean="0"/>
              <a:t>Site de Toyota, Zaventem, Belgique</a:t>
            </a:r>
          </a:p>
          <a:p>
            <a:endParaRPr lang="fr-FR" dirty="0"/>
          </a:p>
        </p:txBody>
      </p:sp>
      <p:sp>
        <p:nvSpPr>
          <p:cNvPr id="17" name="ZoneTexte 9"/>
          <p:cNvSpPr txBox="1"/>
          <p:nvPr/>
        </p:nvSpPr>
        <p:spPr>
          <a:xfrm>
            <a:off x="2811349" y="5705641"/>
            <a:ext cx="6569301" cy="276999"/>
          </a:xfrm>
          <a:prstGeom prst="rect">
            <a:avLst/>
          </a:prstGeom>
          <a:noFill/>
        </p:spPr>
        <p:txBody>
          <a:bodyPr wrap="square" rtlCol="0">
            <a:spAutoFit/>
          </a:bodyPr>
          <a:lstStyle/>
          <a:p>
            <a:r>
              <a:rPr lang="fr-BE" sz="1200" dirty="0"/>
              <a:t>Source: https://fr.toyota.be/world-of-toyota/articles-news-events/2016/station-hydrogene.json</a:t>
            </a:r>
          </a:p>
        </p:txBody>
      </p:sp>
      <p:pic>
        <p:nvPicPr>
          <p:cNvPr id="18" name="Picture 2" descr="la première station publique à hydrogène bientôt en bel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296" y="2138798"/>
            <a:ext cx="4924287" cy="2687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Image 1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40667" y="2126192"/>
            <a:ext cx="2676676" cy="3568901"/>
          </a:xfrm>
          <a:prstGeom prst="rect">
            <a:avLst/>
          </a:prstGeom>
          <a:ln>
            <a:solidFill>
              <a:schemeClr val="tx1"/>
            </a:solidFill>
          </a:ln>
        </p:spPr>
      </p:pic>
      <p:pic>
        <p:nvPicPr>
          <p:cNvPr id="20"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r="50000" b="7669"/>
          <a:stretch/>
        </p:blipFill>
        <p:spPr bwMode="auto">
          <a:xfrm>
            <a:off x="8905723" y="2117884"/>
            <a:ext cx="2731511" cy="1996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ZoneTexte 15"/>
          <p:cNvSpPr txBox="1"/>
          <p:nvPr/>
        </p:nvSpPr>
        <p:spPr>
          <a:xfrm>
            <a:off x="782785" y="4961187"/>
            <a:ext cx="5155714" cy="584775"/>
          </a:xfrm>
          <a:prstGeom prst="rect">
            <a:avLst/>
          </a:prstGeom>
          <a:noFill/>
        </p:spPr>
        <p:txBody>
          <a:bodyPr wrap="square" rtlCol="0">
            <a:spAutoFit/>
          </a:bodyPr>
          <a:lstStyle/>
          <a:p>
            <a:pPr algn="ctr"/>
            <a:r>
              <a:rPr lang="fr-BE" sz="1600" dirty="0" smtClean="0"/>
              <a:t>Station de remplissage à 3 postes :</a:t>
            </a:r>
            <a:endParaRPr lang="fr-BE" sz="1600" dirty="0"/>
          </a:p>
          <a:p>
            <a:pPr algn="ctr"/>
            <a:r>
              <a:rPr lang="fr-BE" sz="1600" dirty="0" smtClean="0"/>
              <a:t>Camions/bus à </a:t>
            </a:r>
            <a:r>
              <a:rPr lang="fr-BE" sz="1600" dirty="0"/>
              <a:t>350 bars ; </a:t>
            </a:r>
            <a:r>
              <a:rPr lang="fr-BE" sz="1600" dirty="0" smtClean="0"/>
              <a:t>voiture à 350 et </a:t>
            </a:r>
            <a:r>
              <a:rPr lang="fr-BE" sz="1600" dirty="0"/>
              <a:t>700 </a:t>
            </a:r>
            <a:r>
              <a:rPr lang="fr-BE" sz="1600" dirty="0" smtClean="0"/>
              <a:t>bar</a:t>
            </a:r>
            <a:endParaRPr lang="fr-BE" sz="1600" dirty="0"/>
          </a:p>
        </p:txBody>
      </p:sp>
      <p:sp>
        <p:nvSpPr>
          <p:cNvPr id="22" name="Rectangle 21"/>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82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Stations de remplissage</a:t>
            </a:r>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En complément sur YouTube: </a:t>
            </a:r>
          </a:p>
          <a:p>
            <a:pPr lvl="1"/>
            <a:r>
              <a:rPr lang="fr-FR" b="1" dirty="0" smtClean="0"/>
              <a:t>Toyota Mirai: consignes pour faire le plein d’hydrogène</a:t>
            </a:r>
            <a:r>
              <a:rPr lang="fr-FR" dirty="0" smtClean="0"/>
              <a:t> </a:t>
            </a:r>
            <a:r>
              <a:rPr lang="fr-FR" dirty="0" smtClean="0">
                <a:hlinkClick r:id="rId10"/>
              </a:rPr>
              <a:t>https://www.youtube.com/watch?v=-vgIIs0CGqw</a:t>
            </a:r>
            <a:r>
              <a:rPr lang="fr-FR" dirty="0" smtClean="0"/>
              <a:t>  </a:t>
            </a:r>
          </a:p>
          <a:p>
            <a:pPr lvl="1"/>
            <a:r>
              <a:rPr lang="fr-FR" b="1" dirty="0" smtClean="0"/>
              <a:t>Guide </a:t>
            </a:r>
            <a:r>
              <a:rPr lang="fr-FR" b="1" dirty="0"/>
              <a:t>d’utilisation </a:t>
            </a:r>
            <a:r>
              <a:rPr lang="fr-FR" b="1" smtClean="0"/>
              <a:t>d’une station ITM </a:t>
            </a:r>
            <a:r>
              <a:rPr lang="fr-FR" b="1" dirty="0"/>
              <a:t>Power </a:t>
            </a:r>
            <a:r>
              <a:rPr lang="fr-FR" dirty="0" smtClean="0">
                <a:hlinkClick r:id="rId11"/>
              </a:rPr>
              <a:t>https://www.youtube.com/watch?v=HjqRifqUav0</a:t>
            </a:r>
            <a:endParaRPr lang="fr-FR" dirty="0" smtClean="0"/>
          </a:p>
          <a:p>
            <a:pPr lvl="1"/>
            <a:r>
              <a:rPr lang="fr-FR" b="1" dirty="0" smtClean="0"/>
              <a:t>Les composants de remplissage en hydrogène de WEH </a:t>
            </a:r>
            <a:r>
              <a:rPr lang="fr-FR" dirty="0" smtClean="0">
                <a:hlinkClick r:id="rId12"/>
              </a:rPr>
              <a:t>https://www.youtube.com/watch?time_continue=40&amp;v=dWZCJntPYUk</a:t>
            </a:r>
            <a:r>
              <a:rPr lang="fr-FR" dirty="0" smtClean="0"/>
              <a:t>   </a:t>
            </a:r>
            <a:endParaRPr lang="fr-FR" dirty="0"/>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1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Espace réservé du contenu 2"/>
          <p:cNvSpPr txBox="1">
            <a:spLocks/>
          </p:cNvSpPr>
          <p:nvPr/>
        </p:nvSpPr>
        <p:spPr>
          <a:xfrm>
            <a:off x="196361" y="1135064"/>
            <a:ext cx="11462401" cy="4536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En fonction de l’application visée, les contraintes sur la distribution d’hydrogène diffèrent grandement :</a:t>
            </a:r>
          </a:p>
          <a:p>
            <a:endParaRPr lang="fr-FR" dirty="0" smtClean="0"/>
          </a:p>
          <a:p>
            <a:endParaRPr lang="fr-FR" dirty="0" smtClean="0"/>
          </a:p>
          <a:p>
            <a:endParaRPr lang="fr-FR" dirty="0" smtClean="0"/>
          </a:p>
          <a:p>
            <a:endParaRPr lang="fr-FR" dirty="0" smtClean="0"/>
          </a:p>
          <a:p>
            <a:endParaRPr lang="fr-FR" dirty="0" smtClean="0"/>
          </a:p>
          <a:p>
            <a:pPr marL="541338" indent="-541338">
              <a:buFont typeface="Arial" panose="020B0604020202020204" pitchFamily="34" charset="0"/>
              <a:buNone/>
            </a:pPr>
            <a:r>
              <a:rPr lang="fr-FR" dirty="0" smtClean="0">
                <a:solidFill>
                  <a:srgbClr val="E95E38"/>
                </a:solidFill>
                <a:sym typeface="Wingdings" panose="05000000000000000000" pitchFamily="2" charset="2"/>
              </a:rPr>
              <a:t> </a:t>
            </a:r>
            <a:r>
              <a:rPr lang="fr-FR" b="1" dirty="0" smtClean="0">
                <a:solidFill>
                  <a:srgbClr val="E95E38"/>
                </a:solidFill>
                <a:sym typeface="Wingdings" panose="05000000000000000000" pitchFamily="2" charset="2"/>
              </a:rPr>
              <a:t>Comment transporter et distribuer l’hydrogène pour des usages si différents ?</a:t>
            </a:r>
            <a:endParaRPr lang="fr-FR" b="1" dirty="0" smtClean="0"/>
          </a:p>
        </p:txBody>
      </p:sp>
      <p:sp>
        <p:nvSpPr>
          <p:cNvPr id="16" name="Titre 1"/>
          <p:cNvSpPr txBox="1">
            <a:spLocks/>
          </p:cNvSpPr>
          <p:nvPr/>
        </p:nvSpPr>
        <p:spPr>
          <a:xfrm>
            <a:off x="424962" y="873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De quoi s’agit-il exactement ? </a:t>
            </a:r>
            <a:endParaRPr lang="fr-FR" dirty="0"/>
          </a:p>
        </p:txBody>
      </p:sp>
      <p:graphicFrame>
        <p:nvGraphicFramePr>
          <p:cNvPr id="19" name="Tableau 7"/>
          <p:cNvGraphicFramePr>
            <a:graphicFrameLocks noGrp="1"/>
          </p:cNvGraphicFramePr>
          <p:nvPr>
            <p:extLst>
              <p:ext uri="{D42A27DB-BD31-4B8C-83A1-F6EECF244321}">
                <p14:modId xmlns:p14="http://schemas.microsoft.com/office/powerpoint/2010/main" val="1299141158"/>
              </p:ext>
            </p:extLst>
          </p:nvPr>
        </p:nvGraphicFramePr>
        <p:xfrm>
          <a:off x="426762" y="2359188"/>
          <a:ext cx="10993775" cy="2123440"/>
        </p:xfrm>
        <a:graphic>
          <a:graphicData uri="http://schemas.openxmlformats.org/drawingml/2006/table">
            <a:tbl>
              <a:tblPr firstRow="1" bandRow="1">
                <a:tableStyleId>{5C22544A-7EE6-4342-B048-85BDC9FD1C3A}</a:tableStyleId>
              </a:tblPr>
              <a:tblGrid>
                <a:gridCol w="2467521">
                  <a:extLst>
                    <a:ext uri="{9D8B030D-6E8A-4147-A177-3AD203B41FA5}">
                      <a16:colId xmlns:a16="http://schemas.microsoft.com/office/drawing/2014/main" val="1753010211"/>
                    </a:ext>
                  </a:extLst>
                </a:gridCol>
                <a:gridCol w="2694254">
                  <a:extLst>
                    <a:ext uri="{9D8B030D-6E8A-4147-A177-3AD203B41FA5}">
                      <a16:colId xmlns:a16="http://schemas.microsoft.com/office/drawing/2014/main" val="2636825133"/>
                    </a:ext>
                  </a:extLst>
                </a:gridCol>
                <a:gridCol w="5832000">
                  <a:extLst>
                    <a:ext uri="{9D8B030D-6E8A-4147-A177-3AD203B41FA5}">
                      <a16:colId xmlns:a16="http://schemas.microsoft.com/office/drawing/2014/main" val="786044218"/>
                    </a:ext>
                  </a:extLst>
                </a:gridCol>
              </a:tblGrid>
              <a:tr h="370840">
                <a:tc>
                  <a:txBody>
                    <a:bodyPr/>
                    <a:lstStyle/>
                    <a:p>
                      <a:endParaRPr lang="fr-FR" dirty="0"/>
                    </a:p>
                  </a:txBody>
                  <a:tcPr>
                    <a:noFill/>
                  </a:tcPr>
                </a:tc>
                <a:tc>
                  <a:txBody>
                    <a:bodyPr/>
                    <a:lstStyle/>
                    <a:p>
                      <a:pPr algn="ctr"/>
                      <a:r>
                        <a:rPr lang="fr-FR" dirty="0" smtClean="0"/>
                        <a:t>Flux nécessaire</a:t>
                      </a:r>
                      <a:r>
                        <a:rPr lang="fr-FR" baseline="0" dirty="0" smtClean="0"/>
                        <a:t> </a:t>
                      </a:r>
                      <a:r>
                        <a:rPr lang="fr-FR" dirty="0" smtClean="0"/>
                        <a:t>(kg/h)</a:t>
                      </a:r>
                      <a:endParaRPr lang="fr-FR" dirty="0"/>
                    </a:p>
                  </a:txBody>
                  <a:tcPr>
                    <a:solidFill>
                      <a:srgbClr val="E95E38"/>
                    </a:solidFill>
                  </a:tcPr>
                </a:tc>
                <a:tc>
                  <a:txBody>
                    <a:bodyPr/>
                    <a:lstStyle/>
                    <a:p>
                      <a:r>
                        <a:rPr lang="fr-FR" dirty="0" smtClean="0"/>
                        <a:t>Comment</a:t>
                      </a:r>
                      <a:endParaRPr lang="fr-FR" dirty="0"/>
                    </a:p>
                  </a:txBody>
                  <a:tcPr>
                    <a:solidFill>
                      <a:srgbClr val="E95E38"/>
                    </a:solidFill>
                  </a:tcPr>
                </a:tc>
                <a:extLst>
                  <a:ext uri="{0D108BD9-81ED-4DB2-BD59-A6C34878D82A}">
                    <a16:rowId xmlns:a16="http://schemas.microsoft.com/office/drawing/2014/main" val="4102649506"/>
                  </a:ext>
                </a:extLst>
              </a:tr>
              <a:tr h="370840">
                <a:tc>
                  <a:txBody>
                    <a:bodyPr/>
                    <a:lstStyle/>
                    <a:p>
                      <a:r>
                        <a:rPr lang="fr-FR" dirty="0" smtClean="0"/>
                        <a:t>Automobile</a:t>
                      </a:r>
                      <a:endParaRPr lang="fr-FR" dirty="0"/>
                    </a:p>
                  </a:txBody>
                  <a:tcPr/>
                </a:tc>
                <a:tc>
                  <a:txBody>
                    <a:bodyPr/>
                    <a:lstStyle/>
                    <a:p>
                      <a:pPr algn="ctr"/>
                      <a:r>
                        <a:rPr lang="fr-FR" dirty="0" smtClean="0"/>
                        <a:t>60</a:t>
                      </a:r>
                      <a:endParaRPr lang="fr-FR" dirty="0"/>
                    </a:p>
                  </a:txBody>
                  <a:tcPr/>
                </a:tc>
                <a:tc>
                  <a:txBody>
                    <a:bodyPr/>
                    <a:lstStyle/>
                    <a:p>
                      <a:r>
                        <a:rPr lang="fr-FR" dirty="0" smtClean="0"/>
                        <a:t>Application embarquée </a:t>
                      </a:r>
                      <a:r>
                        <a:rPr lang="fr-FR" dirty="0" smtClean="0">
                          <a:sym typeface="Wingdings" panose="05000000000000000000" pitchFamily="2" charset="2"/>
                        </a:rPr>
                        <a:t> contraintes</a:t>
                      </a:r>
                      <a:r>
                        <a:rPr lang="fr-FR" baseline="0" dirty="0" smtClean="0">
                          <a:sym typeface="Wingdings" panose="05000000000000000000" pitchFamily="2" charset="2"/>
                        </a:rPr>
                        <a:t> sur poids et volume</a:t>
                      </a:r>
                      <a:endParaRPr lang="fr-FR" dirty="0"/>
                    </a:p>
                  </a:txBody>
                  <a:tcPr/>
                </a:tc>
                <a:extLst>
                  <a:ext uri="{0D108BD9-81ED-4DB2-BD59-A6C34878D82A}">
                    <a16:rowId xmlns:a16="http://schemas.microsoft.com/office/drawing/2014/main" val="346285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Electrolyseur</a:t>
                      </a:r>
                      <a:r>
                        <a:rPr lang="fr-FR" baseline="0" dirty="0" smtClean="0"/>
                        <a:t> 10 MW</a:t>
                      </a:r>
                      <a:endParaRPr lang="fr-FR" dirty="0" smtClean="0"/>
                    </a:p>
                  </a:txBody>
                  <a:tcPr/>
                </a:tc>
                <a:tc>
                  <a:txBody>
                    <a:bodyPr/>
                    <a:lstStyle/>
                    <a:p>
                      <a:pPr algn="ctr"/>
                      <a:r>
                        <a:rPr lang="fr-FR" dirty="0" smtClean="0"/>
                        <a:t>300</a:t>
                      </a:r>
                      <a:endParaRPr lang="fr-FR" dirty="0"/>
                    </a:p>
                  </a:txBody>
                  <a:tcPr/>
                </a:tc>
                <a:tc>
                  <a:txBody>
                    <a:bodyPr/>
                    <a:lstStyle/>
                    <a:p>
                      <a:r>
                        <a:rPr lang="fr-FR" dirty="0" smtClean="0"/>
                        <a:t>Plus</a:t>
                      </a:r>
                      <a:r>
                        <a:rPr lang="fr-FR" baseline="0" dirty="0" smtClean="0"/>
                        <a:t> gros électrolyseur disponible en 2019</a:t>
                      </a:r>
                      <a:endParaRPr lang="fr-FR" dirty="0"/>
                    </a:p>
                  </a:txBody>
                  <a:tcPr/>
                </a:tc>
                <a:extLst>
                  <a:ext uri="{0D108BD9-81ED-4DB2-BD59-A6C34878D82A}">
                    <a16:rowId xmlns:a16="http://schemas.microsoft.com/office/drawing/2014/main" val="381665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Electrolyseur</a:t>
                      </a:r>
                      <a:r>
                        <a:rPr lang="fr-FR" baseline="0" dirty="0" smtClean="0"/>
                        <a:t> 100 MW</a:t>
                      </a:r>
                      <a:endParaRPr lang="fr-FR" dirty="0" smtClean="0"/>
                    </a:p>
                  </a:txBody>
                  <a:tcPr/>
                </a:tc>
                <a:tc>
                  <a:txBody>
                    <a:bodyPr/>
                    <a:lstStyle/>
                    <a:p>
                      <a:pPr algn="ctr"/>
                      <a:r>
                        <a:rPr lang="fr-FR" dirty="0" smtClean="0"/>
                        <a:t>3.000</a:t>
                      </a:r>
                      <a:endParaRPr lang="fr-FR" dirty="0"/>
                    </a:p>
                  </a:txBody>
                  <a:tcPr/>
                </a:tc>
                <a:tc>
                  <a:txBody>
                    <a:bodyPr/>
                    <a:lstStyle/>
                    <a:p>
                      <a:r>
                        <a:rPr lang="fr-FR" dirty="0" smtClean="0"/>
                        <a:t>Seulement</a:t>
                      </a:r>
                      <a:r>
                        <a:rPr lang="fr-FR" baseline="0" dirty="0" smtClean="0"/>
                        <a:t> sur le papier à ce jour</a:t>
                      </a:r>
                      <a:endParaRPr lang="fr-FR" dirty="0"/>
                    </a:p>
                  </a:txBody>
                  <a:tcPr/>
                </a:tc>
                <a:extLst>
                  <a:ext uri="{0D108BD9-81ED-4DB2-BD59-A6C34878D82A}">
                    <a16:rowId xmlns:a16="http://schemas.microsoft.com/office/drawing/2014/main" val="942763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Raffineries</a:t>
                      </a:r>
                    </a:p>
                  </a:txBody>
                  <a:tcPr/>
                </a:tc>
                <a:tc>
                  <a:txBody>
                    <a:bodyPr/>
                    <a:lstStyle/>
                    <a:p>
                      <a:pPr algn="ctr"/>
                      <a:r>
                        <a:rPr lang="fr-FR" dirty="0" smtClean="0"/>
                        <a:t>30.000</a:t>
                      </a:r>
                      <a:endParaRPr lang="fr-FR" dirty="0"/>
                    </a:p>
                  </a:txBody>
                  <a:tcPr/>
                </a:tc>
                <a:tc>
                  <a:txBody>
                    <a:bodyPr/>
                    <a:lstStyle/>
                    <a:p>
                      <a:r>
                        <a:rPr lang="fr-FR" dirty="0" smtClean="0"/>
                        <a:t>Actuellement produit par reformage</a:t>
                      </a:r>
                      <a:r>
                        <a:rPr lang="fr-FR" baseline="0" dirty="0" smtClean="0"/>
                        <a:t> d’hydrocarbures </a:t>
                      </a:r>
                      <a:br>
                        <a:rPr lang="fr-FR" baseline="0" dirty="0" smtClean="0"/>
                      </a:br>
                      <a:r>
                        <a:rPr lang="fr-FR" baseline="0" dirty="0" smtClean="0"/>
                        <a:t>sur de grand sites industriels</a:t>
                      </a:r>
                      <a:endParaRPr lang="fr-FR" dirty="0"/>
                    </a:p>
                  </a:txBody>
                  <a:tcPr/>
                </a:tc>
                <a:extLst>
                  <a:ext uri="{0D108BD9-81ED-4DB2-BD59-A6C34878D82A}">
                    <a16:rowId xmlns:a16="http://schemas.microsoft.com/office/drawing/2014/main" val="2132760178"/>
                  </a:ext>
                </a:extLst>
              </a:tr>
            </a:tbl>
          </a:graphicData>
        </a:graphic>
      </p:graphicFrame>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50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735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Propriétés physiques de l’hydrogène</a:t>
            </a:r>
            <a:endParaRPr lang="fr-FR" dirty="0"/>
          </a:p>
        </p:txBody>
      </p:sp>
      <p:sp>
        <p:nvSpPr>
          <p:cNvPr id="16" name="Espace réservé du contenu 2"/>
          <p:cNvSpPr txBox="1">
            <a:spLocks/>
          </p:cNvSpPr>
          <p:nvPr/>
        </p:nvSpPr>
        <p:spPr>
          <a:xfrm>
            <a:off x="943202" y="164834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Dans les conditions normale de pression et température (CNTP), comparé aux autres carburants, l’hydrogène a une haute densité énergétique par unité de masse mais faible par unité de volume :</a:t>
            </a:r>
          </a:p>
          <a:p>
            <a:endParaRPr lang="fr-FR" dirty="0" smtClean="0"/>
          </a:p>
          <a:p>
            <a:endParaRPr lang="fr-FR" dirty="0" smtClean="0"/>
          </a:p>
          <a:p>
            <a:endParaRPr lang="fr-FR" dirty="0" smtClean="0"/>
          </a:p>
          <a:p>
            <a:endParaRPr lang="fr-FR" dirty="0" smtClean="0"/>
          </a:p>
          <a:p>
            <a:pPr marL="0" indent="0">
              <a:buFont typeface="Arial" panose="020B0604020202020204" pitchFamily="34" charset="0"/>
              <a:buNone/>
            </a:pPr>
            <a:r>
              <a:rPr lang="fr-FR" b="1" dirty="0" smtClean="0">
                <a:solidFill>
                  <a:srgbClr val="E95E38"/>
                </a:solidFill>
                <a:sym typeface="Wingdings" panose="05000000000000000000" pitchFamily="2" charset="2"/>
              </a:rPr>
              <a:t> Comment gérer une si faible densité volumique d’énergie ?</a:t>
            </a:r>
            <a:endParaRPr lang="fr-FR" b="1" dirty="0" smtClean="0"/>
          </a:p>
          <a:p>
            <a:endParaRPr lang="fr-FR" dirty="0" smtClean="0"/>
          </a:p>
          <a:p>
            <a:endParaRPr lang="fr-FR" dirty="0"/>
          </a:p>
        </p:txBody>
      </p:sp>
      <p:graphicFrame>
        <p:nvGraphicFramePr>
          <p:cNvPr id="19" name="Tableau 6"/>
          <p:cNvGraphicFramePr>
            <a:graphicFrameLocks noGrp="1"/>
          </p:cNvGraphicFramePr>
          <p:nvPr>
            <p:extLst>
              <p:ext uri="{D42A27DB-BD31-4B8C-83A1-F6EECF244321}">
                <p14:modId xmlns:p14="http://schemas.microsoft.com/office/powerpoint/2010/main" val="3832286573"/>
              </p:ext>
            </p:extLst>
          </p:nvPr>
        </p:nvGraphicFramePr>
        <p:xfrm>
          <a:off x="2496001" y="3058282"/>
          <a:ext cx="7542405" cy="1737360"/>
        </p:xfrm>
        <a:graphic>
          <a:graphicData uri="http://schemas.openxmlformats.org/drawingml/2006/table">
            <a:tbl>
              <a:tblPr firstRow="1" bandRow="1">
                <a:tableStyleId>{5C22544A-7EE6-4342-B048-85BDC9FD1C3A}</a:tableStyleId>
              </a:tblPr>
              <a:tblGrid>
                <a:gridCol w="2514135">
                  <a:extLst>
                    <a:ext uri="{9D8B030D-6E8A-4147-A177-3AD203B41FA5}">
                      <a16:colId xmlns:a16="http://schemas.microsoft.com/office/drawing/2014/main" val="2535122962"/>
                    </a:ext>
                  </a:extLst>
                </a:gridCol>
                <a:gridCol w="2514135">
                  <a:extLst>
                    <a:ext uri="{9D8B030D-6E8A-4147-A177-3AD203B41FA5}">
                      <a16:colId xmlns:a16="http://schemas.microsoft.com/office/drawing/2014/main" val="887957239"/>
                    </a:ext>
                  </a:extLst>
                </a:gridCol>
                <a:gridCol w="2514135">
                  <a:extLst>
                    <a:ext uri="{9D8B030D-6E8A-4147-A177-3AD203B41FA5}">
                      <a16:colId xmlns:a16="http://schemas.microsoft.com/office/drawing/2014/main" val="2169012624"/>
                    </a:ext>
                  </a:extLst>
                </a:gridCol>
              </a:tblGrid>
              <a:tr h="508602">
                <a:tc>
                  <a:txBody>
                    <a:bodyPr/>
                    <a:lstStyle/>
                    <a:p>
                      <a:endParaRPr lang="fr-FR" sz="1800" dirty="0"/>
                    </a:p>
                  </a:txBody>
                  <a:tcPr>
                    <a:solidFill>
                      <a:schemeClr val="bg1"/>
                    </a:solidFill>
                  </a:tcPr>
                </a:tc>
                <a:tc>
                  <a:txBody>
                    <a:bodyPr/>
                    <a:lstStyle/>
                    <a:p>
                      <a:pPr algn="ctr"/>
                      <a:r>
                        <a:rPr lang="fr-FR" sz="1800" dirty="0" smtClean="0"/>
                        <a:t>Densité</a:t>
                      </a:r>
                      <a:r>
                        <a:rPr lang="fr-FR" sz="1800" baseline="0" dirty="0" smtClean="0"/>
                        <a:t> massique d’énergie </a:t>
                      </a:r>
                      <a:r>
                        <a:rPr lang="fr-FR" sz="1800" dirty="0" smtClean="0"/>
                        <a:t>(kWh/kg)</a:t>
                      </a:r>
                      <a:endParaRPr lang="fr-FR" sz="1800" dirty="0"/>
                    </a:p>
                  </a:txBody>
                  <a:tcPr>
                    <a:solidFill>
                      <a:srgbClr val="E95E38"/>
                    </a:solidFill>
                  </a:tcPr>
                </a:tc>
                <a:tc>
                  <a:txBody>
                    <a:bodyPr/>
                    <a:lstStyle/>
                    <a:p>
                      <a:pPr algn="ctr"/>
                      <a:r>
                        <a:rPr lang="fr-FR" sz="1800" dirty="0" smtClean="0"/>
                        <a:t>Densité volumique d’énergie (kWh/m3)</a:t>
                      </a:r>
                      <a:endParaRPr lang="fr-FR" sz="1800" dirty="0"/>
                    </a:p>
                  </a:txBody>
                  <a:tcPr>
                    <a:solidFill>
                      <a:srgbClr val="E95E38"/>
                    </a:solidFill>
                  </a:tcPr>
                </a:tc>
                <a:extLst>
                  <a:ext uri="{0D108BD9-81ED-4DB2-BD59-A6C34878D82A}">
                    <a16:rowId xmlns:a16="http://schemas.microsoft.com/office/drawing/2014/main" val="715325611"/>
                  </a:ext>
                </a:extLst>
              </a:tr>
              <a:tr h="294666">
                <a:tc>
                  <a:txBody>
                    <a:bodyPr/>
                    <a:lstStyle/>
                    <a:p>
                      <a:r>
                        <a:rPr lang="fr-FR" sz="1800" b="1" dirty="0" smtClean="0"/>
                        <a:t>Hydrogène (H</a:t>
                      </a:r>
                      <a:r>
                        <a:rPr lang="fr-FR" sz="1800" b="1" baseline="-25000" dirty="0" smtClean="0"/>
                        <a:t>2</a:t>
                      </a:r>
                      <a:r>
                        <a:rPr lang="fr-FR" sz="1600" b="1" baseline="0" dirty="0" smtClean="0"/>
                        <a:t>) CNTP</a:t>
                      </a:r>
                      <a:endParaRPr lang="fr-FR" sz="1800" b="1" baseline="0" dirty="0"/>
                    </a:p>
                  </a:txBody>
                  <a:tcPr/>
                </a:tc>
                <a:tc>
                  <a:txBody>
                    <a:bodyPr/>
                    <a:lstStyle/>
                    <a:p>
                      <a:pPr algn="ctr"/>
                      <a:r>
                        <a:rPr lang="fr-FR" sz="1800" b="1" dirty="0" smtClean="0"/>
                        <a:t>33.3</a:t>
                      </a:r>
                      <a:endParaRPr lang="fr-FR" sz="1800" b="1" dirty="0"/>
                    </a:p>
                  </a:txBody>
                  <a:tcPr/>
                </a:tc>
                <a:tc>
                  <a:txBody>
                    <a:bodyPr/>
                    <a:lstStyle/>
                    <a:p>
                      <a:pPr algn="ctr"/>
                      <a:r>
                        <a:rPr lang="fr-FR" sz="1800" b="1" dirty="0" smtClean="0"/>
                        <a:t>2.99</a:t>
                      </a:r>
                      <a:endParaRPr lang="fr-FR" sz="1800" b="1" dirty="0"/>
                    </a:p>
                  </a:txBody>
                  <a:tcPr/>
                </a:tc>
                <a:extLst>
                  <a:ext uri="{0D108BD9-81ED-4DB2-BD59-A6C34878D82A}">
                    <a16:rowId xmlns:a16="http://schemas.microsoft.com/office/drawing/2014/main" val="1359344585"/>
                  </a:ext>
                </a:extLst>
              </a:tr>
              <a:tr h="294666">
                <a:tc>
                  <a:txBody>
                    <a:bodyPr/>
                    <a:lstStyle/>
                    <a:p>
                      <a:r>
                        <a:rPr lang="fr-FR" sz="1800" dirty="0" smtClean="0">
                          <a:solidFill>
                            <a:schemeClr val="tx1">
                              <a:lumMod val="65000"/>
                              <a:lumOff val="35000"/>
                            </a:schemeClr>
                          </a:solidFill>
                        </a:rPr>
                        <a:t>Méthane (CH</a:t>
                      </a:r>
                      <a:r>
                        <a:rPr lang="fr-FR" sz="1800" baseline="-25000" dirty="0" smtClean="0">
                          <a:solidFill>
                            <a:schemeClr val="tx1">
                              <a:lumMod val="65000"/>
                              <a:lumOff val="35000"/>
                            </a:schemeClr>
                          </a:solidFill>
                        </a:rPr>
                        <a:t>4</a:t>
                      </a:r>
                      <a:r>
                        <a:rPr lang="fr-FR" sz="1800" dirty="0" smtClean="0">
                          <a:solidFill>
                            <a:schemeClr val="tx1">
                              <a:lumMod val="65000"/>
                              <a:lumOff val="35000"/>
                            </a:schemeClr>
                          </a:solidFill>
                        </a:rPr>
                        <a:t>) CNTP</a:t>
                      </a:r>
                      <a:endParaRPr lang="fr-FR" sz="1800" dirty="0">
                        <a:solidFill>
                          <a:schemeClr val="tx1">
                            <a:lumMod val="65000"/>
                            <a:lumOff val="35000"/>
                          </a:schemeClr>
                        </a:solidFill>
                      </a:endParaRPr>
                    </a:p>
                  </a:txBody>
                  <a:tcPr/>
                </a:tc>
                <a:tc>
                  <a:txBody>
                    <a:bodyPr/>
                    <a:lstStyle/>
                    <a:p>
                      <a:pPr algn="ctr"/>
                      <a:r>
                        <a:rPr lang="fr-FR" sz="1800" dirty="0" smtClean="0">
                          <a:solidFill>
                            <a:schemeClr val="tx1">
                              <a:lumMod val="65000"/>
                              <a:lumOff val="35000"/>
                            </a:schemeClr>
                          </a:solidFill>
                        </a:rPr>
                        <a:t>15.4</a:t>
                      </a:r>
                      <a:endParaRPr lang="fr-FR" sz="1800" dirty="0">
                        <a:solidFill>
                          <a:schemeClr val="tx1">
                            <a:lumMod val="65000"/>
                            <a:lumOff val="35000"/>
                          </a:schemeClr>
                        </a:solidFill>
                      </a:endParaRPr>
                    </a:p>
                  </a:txBody>
                  <a:tcPr/>
                </a:tc>
                <a:tc>
                  <a:txBody>
                    <a:bodyPr/>
                    <a:lstStyle/>
                    <a:p>
                      <a:pPr algn="ctr"/>
                      <a:r>
                        <a:rPr lang="fr-FR" sz="1800" dirty="0" smtClean="0">
                          <a:solidFill>
                            <a:schemeClr val="tx1">
                              <a:lumMod val="65000"/>
                              <a:lumOff val="35000"/>
                            </a:schemeClr>
                          </a:solidFill>
                        </a:rPr>
                        <a:t>10.5</a:t>
                      </a:r>
                      <a:endParaRPr lang="fr-FR" sz="1800" dirty="0">
                        <a:solidFill>
                          <a:schemeClr val="tx1">
                            <a:lumMod val="65000"/>
                            <a:lumOff val="35000"/>
                          </a:schemeClr>
                        </a:solidFill>
                      </a:endParaRPr>
                    </a:p>
                  </a:txBody>
                  <a:tcPr/>
                </a:tc>
                <a:extLst>
                  <a:ext uri="{0D108BD9-81ED-4DB2-BD59-A6C34878D82A}">
                    <a16:rowId xmlns:a16="http://schemas.microsoft.com/office/drawing/2014/main" val="841410400"/>
                  </a:ext>
                </a:extLst>
              </a:tr>
              <a:tr h="294666">
                <a:tc>
                  <a:txBody>
                    <a:bodyPr/>
                    <a:lstStyle/>
                    <a:p>
                      <a:r>
                        <a:rPr lang="fr-FR" sz="1800" dirty="0" smtClean="0">
                          <a:solidFill>
                            <a:schemeClr val="tx1">
                              <a:lumMod val="65000"/>
                              <a:lumOff val="35000"/>
                            </a:schemeClr>
                          </a:solidFill>
                        </a:rPr>
                        <a:t>Essence E85</a:t>
                      </a:r>
                      <a:endParaRPr lang="fr-FR" sz="1800" dirty="0">
                        <a:solidFill>
                          <a:schemeClr val="tx1">
                            <a:lumMod val="65000"/>
                            <a:lumOff val="35000"/>
                          </a:schemeClr>
                        </a:solidFill>
                      </a:endParaRPr>
                    </a:p>
                  </a:txBody>
                  <a:tcPr/>
                </a:tc>
                <a:tc>
                  <a:txBody>
                    <a:bodyPr/>
                    <a:lstStyle/>
                    <a:p>
                      <a:pPr algn="ctr"/>
                      <a:r>
                        <a:rPr lang="fr-FR" sz="1800" dirty="0" smtClean="0">
                          <a:solidFill>
                            <a:schemeClr val="tx1">
                              <a:lumMod val="65000"/>
                              <a:lumOff val="35000"/>
                            </a:schemeClr>
                          </a:solidFill>
                        </a:rPr>
                        <a:t>9.19</a:t>
                      </a:r>
                      <a:endParaRPr lang="fr-FR" sz="1800" dirty="0">
                        <a:solidFill>
                          <a:schemeClr val="tx1">
                            <a:lumMod val="65000"/>
                            <a:lumOff val="35000"/>
                          </a:schemeClr>
                        </a:solidFill>
                      </a:endParaRPr>
                    </a:p>
                  </a:txBody>
                  <a:tcPr/>
                </a:tc>
                <a:tc>
                  <a:txBody>
                    <a:bodyPr/>
                    <a:lstStyle/>
                    <a:p>
                      <a:pPr algn="ctr"/>
                      <a:r>
                        <a:rPr lang="fr-FR" sz="1800" dirty="0" smtClean="0">
                          <a:solidFill>
                            <a:schemeClr val="tx1">
                              <a:lumMod val="65000"/>
                              <a:lumOff val="35000"/>
                            </a:schemeClr>
                          </a:solidFill>
                        </a:rPr>
                        <a:t>7125</a:t>
                      </a:r>
                      <a:endParaRPr lang="fr-FR" sz="1800" dirty="0">
                        <a:solidFill>
                          <a:schemeClr val="tx1">
                            <a:lumMod val="65000"/>
                            <a:lumOff val="35000"/>
                          </a:schemeClr>
                        </a:solidFill>
                      </a:endParaRPr>
                    </a:p>
                  </a:txBody>
                  <a:tcPr/>
                </a:tc>
                <a:extLst>
                  <a:ext uri="{0D108BD9-81ED-4DB2-BD59-A6C34878D82A}">
                    <a16:rowId xmlns:a16="http://schemas.microsoft.com/office/drawing/2014/main" val="1204226234"/>
                  </a:ext>
                </a:extLst>
              </a:tr>
            </a:tbl>
          </a:graphicData>
        </a:graphic>
      </p:graphicFrame>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6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Transport et distribution d’hydrogène</a:t>
            </a:r>
            <a:endParaRPr lang="fr-FR" dirty="0"/>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Actuellement l’hydrogène est majoritairement produit par </a:t>
            </a:r>
            <a:r>
              <a:rPr lang="fr-FR" dirty="0" err="1" smtClean="0"/>
              <a:t>réfomage</a:t>
            </a:r>
            <a:r>
              <a:rPr lang="fr-FR" dirty="0" smtClean="0"/>
              <a:t> d’hydrocarbure dans de grandes usines chimiques</a:t>
            </a:r>
          </a:p>
          <a:p>
            <a:endParaRPr lang="fr-FR" dirty="0" smtClean="0"/>
          </a:p>
          <a:p>
            <a:r>
              <a:rPr lang="fr-FR" dirty="0" smtClean="0"/>
              <a:t>Du fait </a:t>
            </a:r>
            <a:r>
              <a:rPr lang="fr-FR" dirty="0" err="1" smtClean="0"/>
              <a:t>fait</a:t>
            </a:r>
            <a:r>
              <a:rPr lang="fr-FR" dirty="0" smtClean="0"/>
              <a:t> de </a:t>
            </a:r>
            <a:r>
              <a:rPr lang="fr-FR" dirty="0" err="1" smtClean="0"/>
              <a:t>cettre</a:t>
            </a:r>
            <a:r>
              <a:rPr lang="fr-FR" dirty="0" smtClean="0"/>
              <a:t> production très centralisée, l’hydrogène est soit :</a:t>
            </a:r>
          </a:p>
          <a:p>
            <a:pPr lvl="1"/>
            <a:r>
              <a:rPr lang="fr-FR" dirty="0" smtClean="0"/>
              <a:t>Consommé sur site </a:t>
            </a:r>
            <a:r>
              <a:rPr lang="fr-FR" sz="1800" dirty="0" smtClean="0"/>
              <a:t>(55 Mt/an pour une consommation mondiale totale de 60 Mt/an)</a:t>
            </a:r>
            <a:endParaRPr lang="fr-FR" dirty="0" smtClean="0"/>
          </a:p>
          <a:p>
            <a:pPr lvl="1"/>
            <a:r>
              <a:rPr lang="fr-FR" dirty="0" smtClean="0"/>
              <a:t>Transporté via des réseaux de conduites (pipelines)</a:t>
            </a:r>
          </a:p>
          <a:p>
            <a:pPr lvl="1"/>
            <a:r>
              <a:rPr lang="fr-FR" dirty="0" smtClean="0"/>
              <a:t>Transporté par la route </a:t>
            </a:r>
            <a:r>
              <a:rPr lang="fr-FR" sz="1800" dirty="0" smtClean="0"/>
              <a:t>(sous forme liquide ou gazeuse)</a:t>
            </a:r>
            <a:endParaRPr lang="fr-FR" sz="1800" dirty="0"/>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82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Réseaux de transport d’Hydrogène</a:t>
            </a:r>
            <a:endParaRPr lang="fr-FR" dirty="0"/>
          </a:p>
        </p:txBody>
      </p:sp>
      <p:sp>
        <p:nvSpPr>
          <p:cNvPr id="16" name="Espace réservé du contenu 2"/>
          <p:cNvSpPr txBox="1">
            <a:spLocks/>
          </p:cNvSpPr>
          <p:nvPr/>
        </p:nvSpPr>
        <p:spPr>
          <a:xfrm>
            <a:off x="609600" y="1412877"/>
            <a:ext cx="10972800" cy="42229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i="1" dirty="0" smtClean="0">
                <a:solidFill>
                  <a:schemeClr val="tx1">
                    <a:lumMod val="65000"/>
                    <a:lumOff val="35000"/>
                  </a:schemeClr>
                </a:solidFill>
              </a:rPr>
              <a:t>“ Transporter de l’hydrogène gazeux par des conduites est </a:t>
            </a:r>
            <a:r>
              <a:rPr lang="fr-FR" sz="1600" b="1" i="1" dirty="0">
                <a:solidFill>
                  <a:srgbClr val="00B050"/>
                </a:solidFill>
              </a:rPr>
              <a:t>une solution économique pour de grands volumes </a:t>
            </a:r>
            <a:r>
              <a:rPr lang="fr-FR" sz="1600" b="1" i="1" dirty="0" smtClean="0">
                <a:solidFill>
                  <a:srgbClr val="00B050"/>
                </a:solidFill>
              </a:rPr>
              <a:t>d’hydrogène</a:t>
            </a:r>
            <a:r>
              <a:rPr lang="fr-FR" sz="1600" i="1" dirty="0">
                <a:solidFill>
                  <a:schemeClr val="tx1">
                    <a:lumMod val="65000"/>
                    <a:lumOff val="35000"/>
                  </a:schemeClr>
                </a:solidFill>
              </a:rPr>
              <a:t>. </a:t>
            </a:r>
            <a:r>
              <a:rPr lang="fr-FR" sz="1600" i="1" dirty="0" smtClean="0">
                <a:solidFill>
                  <a:schemeClr val="tx1">
                    <a:lumMod val="65000"/>
                    <a:lumOff val="35000"/>
                  </a:schemeClr>
                </a:solidFill>
              </a:rPr>
              <a:t>Les coûts d’investissement élevés requis par l’installation de nouvelles conduites est un frein majeur au développement de ces infrastructures. La recherche se focalisent actuellement des incertitudes techniques liées aux transport par conduites : </a:t>
            </a:r>
          </a:p>
          <a:p>
            <a:r>
              <a:rPr lang="fr-FR" sz="1600" i="1" dirty="0" smtClean="0">
                <a:solidFill>
                  <a:schemeClr val="tx1">
                    <a:lumMod val="65000"/>
                    <a:lumOff val="35000"/>
                  </a:schemeClr>
                </a:solidFill>
              </a:rPr>
              <a:t>La fragilisation potentielle des aciers et matériaux de soudure utilisées pour fabriquer ces conduites. </a:t>
            </a:r>
          </a:p>
          <a:p>
            <a:r>
              <a:rPr lang="fr-FR" sz="1600" i="1" dirty="0" smtClean="0">
                <a:solidFill>
                  <a:schemeClr val="tx1">
                    <a:lumMod val="65000"/>
                    <a:lumOff val="35000"/>
                  </a:schemeClr>
                </a:solidFill>
              </a:rPr>
              <a:t>Le besoin de contrôler les fuites et la perméation à l’hydrogène.</a:t>
            </a:r>
          </a:p>
          <a:p>
            <a:r>
              <a:rPr lang="fr-FR" sz="1600" i="1" dirty="0" smtClean="0">
                <a:solidFill>
                  <a:schemeClr val="tx1">
                    <a:lumMod val="65000"/>
                    <a:lumOff val="35000"/>
                  </a:schemeClr>
                </a:solidFill>
              </a:rPr>
              <a:t>Le besoin de solutions économique, fiable et durable de compression de l’hydrogène. ”</a:t>
            </a:r>
          </a:p>
          <a:p>
            <a:pPr marL="0" indent="0">
              <a:spcBef>
                <a:spcPts val="1200"/>
              </a:spcBef>
              <a:buFont typeface="Arial" panose="020B0604020202020204" pitchFamily="34" charset="0"/>
              <a:buNone/>
            </a:pPr>
            <a:r>
              <a:rPr lang="fr-FR" sz="1600" dirty="0" smtClean="0"/>
              <a:t>Source: US </a:t>
            </a:r>
            <a:r>
              <a:rPr lang="fr-FR" sz="1600" dirty="0" err="1" smtClean="0"/>
              <a:t>Dept</a:t>
            </a:r>
            <a:r>
              <a:rPr lang="fr-FR" sz="1600" dirty="0" smtClean="0"/>
              <a:t>. of </a:t>
            </a:r>
            <a:r>
              <a:rPr lang="fr-FR" sz="1600" dirty="0" err="1" smtClean="0"/>
              <a:t>Energy</a:t>
            </a:r>
            <a:r>
              <a:rPr lang="fr-FR" sz="1600" dirty="0" smtClean="0"/>
              <a:t> - </a:t>
            </a:r>
            <a:r>
              <a:rPr lang="fr-FR" sz="1600" dirty="0" smtClean="0">
                <a:hlinkClick r:id="rId10"/>
              </a:rPr>
              <a:t>https://www.energy.gov/eere/fuelcells/hydrogen-pipelines</a:t>
            </a:r>
            <a:r>
              <a:rPr lang="fr-FR" sz="1600" dirty="0" smtClean="0"/>
              <a:t> </a:t>
            </a:r>
          </a:p>
          <a:p>
            <a:pPr marL="0" indent="0">
              <a:spcBef>
                <a:spcPts val="1200"/>
              </a:spcBef>
              <a:buFont typeface="Arial" panose="020B0604020202020204" pitchFamily="34" charset="0"/>
              <a:buNone/>
            </a:pPr>
            <a:r>
              <a:rPr lang="fr-FR" sz="1600" i="1" dirty="0" smtClean="0">
                <a:solidFill>
                  <a:schemeClr val="accent6"/>
                </a:solidFill>
              </a:rPr>
              <a:t>“</a:t>
            </a:r>
            <a:r>
              <a:rPr lang="fr-FR" sz="1600" b="1" i="1" dirty="0" smtClean="0">
                <a:solidFill>
                  <a:srgbClr val="00B050"/>
                </a:solidFill>
              </a:rPr>
              <a:t>grands volumes d’hydrogène</a:t>
            </a:r>
            <a:r>
              <a:rPr lang="fr-FR" sz="1600" i="1" dirty="0" smtClean="0">
                <a:solidFill>
                  <a:schemeClr val="accent6"/>
                </a:solidFill>
              </a:rPr>
              <a:t>” </a:t>
            </a:r>
            <a:r>
              <a:rPr lang="fr-FR" sz="1600" dirty="0" smtClean="0"/>
              <a:t>: &gt;10.000 m</a:t>
            </a:r>
            <a:r>
              <a:rPr lang="fr-FR" sz="1600" baseline="30000" dirty="0" smtClean="0"/>
              <a:t>3</a:t>
            </a:r>
            <a:r>
              <a:rPr lang="fr-FR" sz="1600" dirty="0" smtClean="0"/>
              <a:t>/h sous 100 bar (généralement 40 ou 70 bar)</a:t>
            </a:r>
          </a:p>
          <a:p>
            <a:pPr marL="0" indent="0">
              <a:buFont typeface="Arial" panose="020B0604020202020204" pitchFamily="34" charset="0"/>
              <a:buNone/>
            </a:pPr>
            <a:endParaRPr lang="fr-FR" sz="1600" i="1" dirty="0">
              <a:solidFill>
                <a:schemeClr val="accent6"/>
              </a:solidFill>
            </a:endParaRPr>
          </a:p>
        </p:txBody>
      </p:sp>
      <p:sp>
        <p:nvSpPr>
          <p:cNvPr id="17" name="Rectangle 16"/>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792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Réseaux de transport d’Hydrogène</a:t>
            </a:r>
          </a:p>
        </p:txBody>
      </p:sp>
      <p:pic>
        <p:nvPicPr>
          <p:cNvPr id="18" name="Image 6"/>
          <p:cNvPicPr>
            <a:picLocks noChangeAspect="1"/>
          </p:cNvPicPr>
          <p:nvPr/>
        </p:nvPicPr>
        <p:blipFill>
          <a:blip r:embed="rId10"/>
          <a:stretch>
            <a:fillRect/>
          </a:stretch>
        </p:blipFill>
        <p:spPr>
          <a:xfrm>
            <a:off x="609600" y="1372569"/>
            <a:ext cx="8071505" cy="4174823"/>
          </a:xfrm>
          <a:prstGeom prst="rect">
            <a:avLst/>
          </a:prstGeom>
          <a:ln>
            <a:solidFill>
              <a:schemeClr val="tx1"/>
            </a:solidFill>
          </a:ln>
        </p:spPr>
      </p:pic>
      <p:sp>
        <p:nvSpPr>
          <p:cNvPr id="19" name="Espace réservé du contenu 2"/>
          <p:cNvSpPr txBox="1">
            <a:spLocks/>
          </p:cNvSpPr>
          <p:nvPr/>
        </p:nvSpPr>
        <p:spPr>
          <a:xfrm>
            <a:off x="8832000" y="1412876"/>
            <a:ext cx="2750400" cy="42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i="1" dirty="0" smtClean="0"/>
              <a:t>Exemple de réseau appartenant et opéré par Air Liquide</a:t>
            </a:r>
          </a:p>
          <a:p>
            <a:pPr marL="0" indent="0">
              <a:buFont typeface="Arial" panose="020B0604020202020204" pitchFamily="34" charset="0"/>
              <a:buNone/>
            </a:pPr>
            <a:r>
              <a:rPr lang="fr-FR" sz="1600" i="1" dirty="0" smtClean="0"/>
              <a:t>Longueur totale 240 km, capacité annuelle de 250 </a:t>
            </a:r>
            <a:r>
              <a:rPr lang="fr-FR" sz="1600" i="1" dirty="0"/>
              <a:t>m</a:t>
            </a:r>
            <a:r>
              <a:rPr lang="fr-FR" sz="1600" i="1" dirty="0" smtClean="0"/>
              <a:t>illions de Nm</a:t>
            </a:r>
            <a:r>
              <a:rPr lang="fr-FR" sz="1600" i="1" baseline="30000" dirty="0" smtClean="0"/>
              <a:t>3</a:t>
            </a:r>
            <a:r>
              <a:rPr lang="fr-FR" sz="1600" i="1" dirty="0" smtClean="0"/>
              <a:t> </a:t>
            </a:r>
          </a:p>
          <a:p>
            <a:pPr marL="0" indent="0">
              <a:buFont typeface="Arial" panose="020B0604020202020204" pitchFamily="34" charset="0"/>
              <a:buNone/>
            </a:pPr>
            <a:r>
              <a:rPr lang="fr-FR" sz="1600" i="1" dirty="0" smtClean="0">
                <a:solidFill>
                  <a:schemeClr val="bg1">
                    <a:lumMod val="65000"/>
                  </a:schemeClr>
                </a:solidFill>
              </a:rPr>
              <a:t>Nm3 : normaux m3 c’est-à-dire CNTP </a:t>
            </a:r>
            <a:endParaRPr lang="fr-FR" sz="1600" dirty="0" smtClean="0">
              <a:solidFill>
                <a:schemeClr val="bg1">
                  <a:lumMod val="65000"/>
                </a:schemeClr>
              </a:solidFill>
            </a:endParaRPr>
          </a:p>
          <a:p>
            <a:pPr marL="0" indent="0">
              <a:buFont typeface="Arial" panose="020B0604020202020204" pitchFamily="34" charset="0"/>
              <a:buNone/>
            </a:pPr>
            <a:r>
              <a:rPr lang="fr-FR" sz="1600" dirty="0" smtClean="0"/>
              <a:t>Au total, 3000 km de conduites d’hydrogène existent en Europe, Amérique du Nord, Chine, Japon et Singapour</a:t>
            </a:r>
          </a:p>
          <a:p>
            <a:pPr marL="0" indent="0">
              <a:buFont typeface="Arial" panose="020B0604020202020204" pitchFamily="34" charset="0"/>
              <a:buNone/>
            </a:pPr>
            <a:endParaRPr lang="fr-FR" sz="1600" dirty="0"/>
          </a:p>
        </p:txBody>
      </p:sp>
      <p:sp>
        <p:nvSpPr>
          <p:cNvPr id="20" name="ZoneTexte 10"/>
          <p:cNvSpPr txBox="1"/>
          <p:nvPr/>
        </p:nvSpPr>
        <p:spPr>
          <a:xfrm>
            <a:off x="2569901" y="5640560"/>
            <a:ext cx="6262099" cy="307777"/>
          </a:xfrm>
          <a:prstGeom prst="rect">
            <a:avLst/>
          </a:prstGeom>
          <a:noFill/>
        </p:spPr>
        <p:txBody>
          <a:bodyPr wrap="none" rtlCol="0">
            <a:spAutoFit/>
          </a:bodyPr>
          <a:lstStyle/>
          <a:p>
            <a:r>
              <a:rPr lang="fr-FR" sz="1400" dirty="0" smtClean="0"/>
              <a:t>Source </a:t>
            </a:r>
            <a:r>
              <a:rPr lang="fr-FR" sz="1400" dirty="0"/>
              <a:t>: </a:t>
            </a:r>
            <a:r>
              <a:rPr lang="en-US" sz="1400" dirty="0"/>
              <a:t>IMPACT OF HIGH CAPACITY CGH2-TRAILERS, Project </a:t>
            </a:r>
            <a:r>
              <a:rPr lang="en-US" sz="1400" dirty="0" err="1"/>
              <a:t>DeliverHy</a:t>
            </a:r>
            <a:endParaRPr lang="fr-FR" sz="1400" dirty="0"/>
          </a:p>
        </p:txBody>
      </p:sp>
      <p:sp>
        <p:nvSpPr>
          <p:cNvPr id="16" name="Rectangle 15"/>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56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Transport d’Hydrogène par route</a:t>
            </a:r>
            <a:endParaRPr lang="fr-FR" dirty="0"/>
          </a:p>
        </p:txBody>
      </p:sp>
      <p:sp>
        <p:nvSpPr>
          <p:cNvPr id="16" name="Espace réservé du contenu 2"/>
          <p:cNvSpPr txBox="1">
            <a:spLocks/>
          </p:cNvSpPr>
          <p:nvPr/>
        </p:nvSpPr>
        <p:spPr>
          <a:xfrm>
            <a:off x="314310" y="11046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i="1" dirty="0" smtClean="0">
                <a:solidFill>
                  <a:schemeClr val="tx1">
                    <a:lumMod val="65000"/>
                    <a:lumOff val="35000"/>
                  </a:schemeClr>
                </a:solidFill>
              </a:rPr>
              <a:t>« Des flottes de camions sont actuellement utilisées par les industriels gaziers pour transporter l’hydrogène dans des réservoir pressurisés et en acier (sans soudure) </a:t>
            </a:r>
            <a:r>
              <a:rPr lang="fr-FR" sz="1600" b="1" i="1" dirty="0" smtClean="0">
                <a:solidFill>
                  <a:srgbClr val="FF0000"/>
                </a:solidFill>
              </a:rPr>
              <a:t>sur courte distance (200 à 300 km) et pour de faibles tonnages (1 à 50 m3/h) </a:t>
            </a:r>
            <a:r>
              <a:rPr lang="fr-FR" sz="1600" i="1" dirty="0" smtClean="0">
                <a:solidFill>
                  <a:schemeClr val="tx1">
                    <a:lumMod val="65000"/>
                    <a:lumOff val="35000"/>
                  </a:schemeClr>
                </a:solidFill>
              </a:rPr>
              <a:t>à partir du site de production. Des bouteilles cylindriques individuelles, des cadres-bouteilles ou de longs tubes sont installés sur des remorques et employés pour ce type de transport (Figure 5)»</a:t>
            </a:r>
          </a:p>
        </p:txBody>
      </p:sp>
      <p:pic>
        <p:nvPicPr>
          <p:cNvPr id="19" name="Image 6"/>
          <p:cNvPicPr>
            <a:picLocks noChangeAspect="1"/>
          </p:cNvPicPr>
          <p:nvPr/>
        </p:nvPicPr>
        <p:blipFill>
          <a:blip r:embed="rId10"/>
          <a:stretch>
            <a:fillRect/>
          </a:stretch>
        </p:blipFill>
        <p:spPr>
          <a:xfrm>
            <a:off x="471085" y="2464268"/>
            <a:ext cx="9355944" cy="3155756"/>
          </a:xfrm>
          <a:prstGeom prst="rect">
            <a:avLst/>
          </a:prstGeom>
        </p:spPr>
      </p:pic>
      <p:sp>
        <p:nvSpPr>
          <p:cNvPr id="20" name="ZoneTexte 7"/>
          <p:cNvSpPr txBox="1"/>
          <p:nvPr/>
        </p:nvSpPr>
        <p:spPr>
          <a:xfrm>
            <a:off x="4617478" y="2171945"/>
            <a:ext cx="6262099" cy="307777"/>
          </a:xfrm>
          <a:prstGeom prst="rect">
            <a:avLst/>
          </a:prstGeom>
          <a:noFill/>
        </p:spPr>
        <p:txBody>
          <a:bodyPr wrap="none" rtlCol="0">
            <a:spAutoFit/>
          </a:bodyPr>
          <a:lstStyle/>
          <a:p>
            <a:r>
              <a:rPr lang="fr-FR" sz="1400" dirty="0" smtClean="0"/>
              <a:t>Source </a:t>
            </a:r>
            <a:r>
              <a:rPr lang="fr-FR" sz="1400" dirty="0"/>
              <a:t>: </a:t>
            </a:r>
            <a:r>
              <a:rPr lang="en-US" sz="1400" dirty="0"/>
              <a:t>IMPACT OF HIGH CAPACITY CGH2-TRAILERS, Project </a:t>
            </a:r>
            <a:r>
              <a:rPr lang="en-US" sz="1400" dirty="0" err="1"/>
              <a:t>DeliverHy</a:t>
            </a:r>
            <a:endParaRPr lang="fr-FR" sz="1400" dirty="0"/>
          </a:p>
        </p:txBody>
      </p:sp>
      <p:sp>
        <p:nvSpPr>
          <p:cNvPr id="17" name="Espace réservé du contenu 2"/>
          <p:cNvSpPr txBox="1">
            <a:spLocks/>
          </p:cNvSpPr>
          <p:nvPr/>
        </p:nvSpPr>
        <p:spPr>
          <a:xfrm>
            <a:off x="471085" y="4808589"/>
            <a:ext cx="9355944" cy="78516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dirty="0" smtClean="0">
                <a:solidFill>
                  <a:schemeClr val="tx1">
                    <a:lumMod val="65000"/>
                    <a:lumOff val="35000"/>
                  </a:schemeClr>
                </a:solidFill>
              </a:rPr>
              <a:t>Figure 5</a:t>
            </a:r>
            <a:r>
              <a:rPr lang="fr-FR" sz="1800" dirty="0" smtClean="0">
                <a:solidFill>
                  <a:schemeClr val="tx1">
                    <a:lumMod val="65000"/>
                    <a:lumOff val="35000"/>
                  </a:schemeClr>
                </a:solidFill>
              </a:rPr>
              <a:t>. Deux type de remorques pour hydrogène comprimé sont utilisés en Europe par Air Liquide : à droite, des cadres-bouteilles transportant 2000 à 3000 Nm3 (en fonction du nombre de bouteilles) et, à gauche, des cylindres en composites (Type II) transportant 62000 Nm3 (540kg).</a:t>
            </a:r>
          </a:p>
        </p:txBody>
      </p:sp>
      <p:sp>
        <p:nvSpPr>
          <p:cNvPr id="18" name="Rectangle 17"/>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2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Espace réservé du contenu 2"/>
          <p:cNvSpPr txBox="1">
            <a:spLocks/>
          </p:cNvSpPr>
          <p:nvPr/>
        </p:nvSpPr>
        <p:spPr>
          <a:xfrm>
            <a:off x="504092" y="188717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i="1" dirty="0" smtClean="0">
                <a:solidFill>
                  <a:schemeClr val="tx1">
                    <a:lumMod val="95000"/>
                    <a:lumOff val="5000"/>
                  </a:schemeClr>
                </a:solidFill>
              </a:rPr>
              <a:t>“Les pressions de stockage de l’hydrogène vont de 200 à 300 bar et une remorque peut transporter 2000 à 6200 Nm3 d’hydrogène sur des camions limités à 40 tonnes. La quantité d’hydrogène transportée est donc relativement faible (de 180 à 540 kg en fonction des bouteilles) soit </a:t>
            </a:r>
            <a:r>
              <a:rPr lang="fr-FR" sz="2000" b="1" i="1" dirty="0" smtClean="0">
                <a:solidFill>
                  <a:srgbClr val="C00000"/>
                </a:solidFill>
              </a:rPr>
              <a:t>1 à 2 de la masse totale autorisée pour ces véhicules</a:t>
            </a:r>
            <a:r>
              <a:rPr lang="fr-FR" sz="2000" i="1" dirty="0" smtClean="0">
                <a:solidFill>
                  <a:schemeClr val="tx1">
                    <a:lumMod val="95000"/>
                    <a:lumOff val="5000"/>
                  </a:schemeClr>
                </a:solidFill>
              </a:rPr>
              <a:t>.</a:t>
            </a:r>
          </a:p>
          <a:p>
            <a:pPr marL="0" indent="0">
              <a:buFont typeface="Arial" panose="020B0604020202020204" pitchFamily="34" charset="0"/>
              <a:buNone/>
            </a:pPr>
            <a:endParaRPr lang="fr-FR" sz="2000" i="1" dirty="0" smtClean="0">
              <a:solidFill>
                <a:schemeClr val="tx1">
                  <a:lumMod val="95000"/>
                  <a:lumOff val="5000"/>
                </a:schemeClr>
              </a:solidFill>
            </a:endParaRPr>
          </a:p>
          <a:p>
            <a:pPr marL="0" indent="0">
              <a:buFont typeface="Arial" panose="020B0604020202020204" pitchFamily="34" charset="0"/>
              <a:buNone/>
            </a:pPr>
            <a:r>
              <a:rPr lang="fr-FR" sz="2000" i="1" dirty="0" smtClean="0">
                <a:solidFill>
                  <a:schemeClr val="tx1">
                    <a:lumMod val="95000"/>
                    <a:lumOff val="5000"/>
                  </a:schemeClr>
                </a:solidFill>
              </a:rPr>
              <a:t> Les bouteilles actuellement utilisées sont de Type I (tout métal).”</a:t>
            </a:r>
            <a:endParaRPr lang="fr-FR" sz="2000" i="1" dirty="0">
              <a:solidFill>
                <a:schemeClr val="tx1">
                  <a:lumMod val="95000"/>
                  <a:lumOff val="5000"/>
                </a:schemeClr>
              </a:solidFill>
            </a:endParaRPr>
          </a:p>
        </p:txBody>
      </p:sp>
      <p:sp>
        <p:nvSpPr>
          <p:cNvPr id="19" name="ZoneTexte 6"/>
          <p:cNvSpPr txBox="1"/>
          <p:nvPr/>
        </p:nvSpPr>
        <p:spPr>
          <a:xfrm>
            <a:off x="5091701" y="4627439"/>
            <a:ext cx="6262099" cy="307777"/>
          </a:xfrm>
          <a:prstGeom prst="rect">
            <a:avLst/>
          </a:prstGeom>
          <a:noFill/>
        </p:spPr>
        <p:txBody>
          <a:bodyPr wrap="none" rtlCol="0">
            <a:spAutoFit/>
          </a:bodyPr>
          <a:lstStyle/>
          <a:p>
            <a:r>
              <a:rPr lang="fr-FR" sz="1400" dirty="0" smtClean="0"/>
              <a:t>Source </a:t>
            </a:r>
            <a:r>
              <a:rPr lang="fr-FR" sz="1400" dirty="0"/>
              <a:t>: </a:t>
            </a:r>
            <a:r>
              <a:rPr lang="en-US" sz="1400" dirty="0"/>
              <a:t>IMPACT OF HIGH CAPACITY CGH2-TRAILERS, Project </a:t>
            </a:r>
            <a:r>
              <a:rPr lang="en-US" sz="1400" dirty="0" err="1"/>
              <a:t>DeliverHy</a:t>
            </a:r>
            <a:endParaRPr lang="fr-FR" sz="1400" dirty="0"/>
          </a:p>
        </p:txBody>
      </p:sp>
      <p:sp>
        <p:nvSpPr>
          <p:cNvPr id="20" name="ZoneTexte 7"/>
          <p:cNvSpPr txBox="1"/>
          <p:nvPr/>
        </p:nvSpPr>
        <p:spPr>
          <a:xfrm>
            <a:off x="7021967" y="2887973"/>
            <a:ext cx="3648115" cy="369332"/>
          </a:xfrm>
          <a:prstGeom prst="rect">
            <a:avLst/>
          </a:prstGeom>
          <a:noFill/>
        </p:spPr>
        <p:txBody>
          <a:bodyPr wrap="none" rtlCol="0">
            <a:spAutoFit/>
          </a:bodyPr>
          <a:lstStyle/>
          <a:p>
            <a:r>
              <a:rPr lang="fr-FR" b="1" dirty="0" smtClean="0">
                <a:solidFill>
                  <a:srgbClr val="C00000"/>
                </a:solidFill>
              </a:rPr>
              <a:t>180 </a:t>
            </a:r>
            <a:r>
              <a:rPr lang="fr-FR" b="1" dirty="0">
                <a:solidFill>
                  <a:srgbClr val="C00000"/>
                </a:solidFill>
              </a:rPr>
              <a:t>à</a:t>
            </a:r>
            <a:r>
              <a:rPr lang="fr-FR" b="1" dirty="0" smtClean="0">
                <a:solidFill>
                  <a:srgbClr val="C00000"/>
                </a:solidFill>
              </a:rPr>
              <a:t> 540 kg H2</a:t>
            </a:r>
            <a:r>
              <a:rPr lang="fr-FR" b="1" dirty="0" smtClean="0">
                <a:solidFill>
                  <a:srgbClr val="C00000"/>
                </a:solidFill>
                <a:sym typeface="Wingdings" panose="05000000000000000000" pitchFamily="2" charset="2"/>
              </a:rPr>
              <a:t>  5.9 à 17.8 MWh </a:t>
            </a:r>
            <a:endParaRPr lang="fr-FR" b="1" dirty="0">
              <a:solidFill>
                <a:srgbClr val="C00000"/>
              </a:solidFill>
            </a:endParaRPr>
          </a:p>
        </p:txBody>
      </p:sp>
      <p:sp>
        <p:nvSpPr>
          <p:cNvPr id="17" name="Titre 1"/>
          <p:cNvSpPr txBox="1">
            <a:spLocks/>
          </p:cNvSpPr>
          <p:nvPr/>
        </p:nvSpPr>
        <p:spPr>
          <a:xfrm>
            <a:off x="838200" y="365126"/>
            <a:ext cx="10515600" cy="8042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Transport d’Hydrogène par route</a:t>
            </a:r>
            <a:endParaRPr lang="fr-FR" dirty="0"/>
          </a:p>
        </p:txBody>
      </p:sp>
      <p:sp>
        <p:nvSpPr>
          <p:cNvPr id="15" name="Rectangle 14"/>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67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i="1" dirty="0" smtClean="0">
                <a:solidFill>
                  <a:schemeClr val="accent6"/>
                </a:solidFill>
              </a:rPr>
              <a:t>« En Amérique du Nord, une large part de l’hydrogène produit est </a:t>
            </a:r>
            <a:r>
              <a:rPr lang="fr-FR" sz="2000" b="1" i="1" dirty="0" smtClean="0">
                <a:solidFill>
                  <a:srgbClr val="C00000"/>
                </a:solidFill>
              </a:rPr>
              <a:t>acheminée </a:t>
            </a:r>
            <a:r>
              <a:rPr lang="fr-FR" sz="2000" b="1" i="1" dirty="0">
                <a:solidFill>
                  <a:srgbClr val="C00000"/>
                </a:solidFill>
              </a:rPr>
              <a:t>sous forme </a:t>
            </a:r>
            <a:r>
              <a:rPr lang="fr-FR" sz="2000" b="1" i="1" dirty="0" smtClean="0">
                <a:solidFill>
                  <a:srgbClr val="C00000"/>
                </a:solidFill>
              </a:rPr>
              <a:t>liquide </a:t>
            </a:r>
            <a:r>
              <a:rPr lang="fr-FR" sz="2000" i="1" dirty="0" smtClean="0">
                <a:solidFill>
                  <a:schemeClr val="accent6"/>
                </a:solidFill>
              </a:rPr>
              <a:t>vers les consommateurs. Ceci est justifié par les grandes distances séparant les centres de productions et les consommateurs (300 à 500 km en fonction de la consommation et de la densité des clients) et par le fait que de grandes unités de liquéfaction ont été construites dans les années 70 par les NASA pour les besoins de ses programmes spatiaux. </a:t>
            </a:r>
          </a:p>
          <a:p>
            <a:pPr marL="0" indent="0">
              <a:buFont typeface="Arial" panose="020B0604020202020204" pitchFamily="34" charset="0"/>
              <a:buNone/>
            </a:pPr>
            <a:endParaRPr lang="fr-FR" sz="2000" i="1" dirty="0">
              <a:solidFill>
                <a:schemeClr val="accent6"/>
              </a:solidFill>
            </a:endParaRPr>
          </a:p>
          <a:p>
            <a:pPr marL="0" indent="0">
              <a:buFont typeface="Arial" panose="020B0604020202020204" pitchFamily="34" charset="0"/>
              <a:buNone/>
            </a:pPr>
            <a:r>
              <a:rPr lang="fr-FR" sz="2000" i="1" dirty="0" smtClean="0">
                <a:solidFill>
                  <a:schemeClr val="accent6"/>
                </a:solidFill>
              </a:rPr>
              <a:t>En Europe, quatre </a:t>
            </a:r>
            <a:r>
              <a:rPr lang="fr-FR" sz="2000" i="1" dirty="0" err="1" smtClean="0">
                <a:solidFill>
                  <a:schemeClr val="accent6"/>
                </a:solidFill>
              </a:rPr>
              <a:t>liquefacteur</a:t>
            </a:r>
            <a:r>
              <a:rPr lang="fr-FR" sz="2000" i="1" dirty="0" smtClean="0">
                <a:solidFill>
                  <a:schemeClr val="accent6"/>
                </a:solidFill>
              </a:rPr>
              <a:t> sont en opération en Allemagne, </a:t>
            </a:r>
            <a:r>
              <a:rPr lang="fr-FR" sz="2000" i="1" dirty="0" err="1" smtClean="0">
                <a:solidFill>
                  <a:schemeClr val="accent6"/>
                </a:solidFill>
              </a:rPr>
              <a:t>Pays-bas</a:t>
            </a:r>
            <a:r>
              <a:rPr lang="fr-FR" sz="2000" i="1" dirty="0" smtClean="0">
                <a:solidFill>
                  <a:schemeClr val="accent6"/>
                </a:solidFill>
              </a:rPr>
              <a:t> et France pour une capacité de 5 à 10 tonnes par jour et par unité.”</a:t>
            </a:r>
            <a:endParaRPr lang="fr-FR" sz="2000" i="1" dirty="0">
              <a:solidFill>
                <a:schemeClr val="accent6"/>
              </a:solidFill>
            </a:endParaRPr>
          </a:p>
        </p:txBody>
      </p:sp>
      <p:sp>
        <p:nvSpPr>
          <p:cNvPr id="19" name="ZoneTexte 6"/>
          <p:cNvSpPr txBox="1"/>
          <p:nvPr/>
        </p:nvSpPr>
        <p:spPr>
          <a:xfrm>
            <a:off x="5814729" y="4597407"/>
            <a:ext cx="6262099" cy="307777"/>
          </a:xfrm>
          <a:prstGeom prst="rect">
            <a:avLst/>
          </a:prstGeom>
          <a:noFill/>
        </p:spPr>
        <p:txBody>
          <a:bodyPr wrap="none" rtlCol="0">
            <a:spAutoFit/>
          </a:bodyPr>
          <a:lstStyle/>
          <a:p>
            <a:r>
              <a:rPr lang="fr-FR" sz="1400" dirty="0" smtClean="0"/>
              <a:t>Source </a:t>
            </a:r>
            <a:r>
              <a:rPr lang="fr-FR" sz="1400" dirty="0"/>
              <a:t>: </a:t>
            </a:r>
            <a:r>
              <a:rPr lang="en-US" sz="1400" dirty="0"/>
              <a:t>IMPACT OF HIGH CAPACITY CGH2-TRAILERS, Project </a:t>
            </a:r>
            <a:r>
              <a:rPr lang="en-US" sz="1400" dirty="0" err="1"/>
              <a:t>DeliverHy</a:t>
            </a:r>
            <a:endParaRPr lang="fr-FR" sz="1400" dirty="0"/>
          </a:p>
        </p:txBody>
      </p:sp>
      <p:sp>
        <p:nvSpPr>
          <p:cNvPr id="17" name="Titre 1"/>
          <p:cNvSpPr txBox="1">
            <a:spLocks/>
          </p:cNvSpPr>
          <p:nvPr/>
        </p:nvSpPr>
        <p:spPr>
          <a:xfrm>
            <a:off x="838200" y="365126"/>
            <a:ext cx="10515600" cy="8042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Transport d’Hydrogène par route</a:t>
            </a:r>
            <a:endParaRPr lang="fr-FR" dirty="0"/>
          </a:p>
        </p:txBody>
      </p:sp>
      <p:sp>
        <p:nvSpPr>
          <p:cNvPr id="15" name="Rectangle 14"/>
          <p:cNvSpPr/>
          <p:nvPr/>
        </p:nvSpPr>
        <p:spPr>
          <a:xfrm>
            <a:off x="10564631" y="6625611"/>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9288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1046</Words>
  <Application>Microsoft Office PowerPoint</Application>
  <PresentationFormat>Widescreen</PresentationFormat>
  <Paragraphs>171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35</cp:revision>
  <dcterms:created xsi:type="dcterms:W3CDTF">2019-06-26T09:21:34Z</dcterms:created>
  <dcterms:modified xsi:type="dcterms:W3CDTF">2019-11-07T10:11:37Z</dcterms:modified>
</cp:coreProperties>
</file>