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1" r:id="rId6"/>
    <p:sldId id="270" r:id="rId7"/>
    <p:sldId id="271" r:id="rId8"/>
    <p:sldId id="272" r:id="rId9"/>
    <p:sldId id="273" r:id="rId10"/>
    <p:sldId id="269" r:id="rId11"/>
    <p:sldId id="274" r:id="rId12"/>
    <p:sldId id="268" r:id="rId13"/>
    <p:sldId id="275" r:id="rId14"/>
    <p:sldId id="267" r:id="rId15"/>
    <p:sldId id="276" r:id="rId16"/>
    <p:sldId id="289" r:id="rId17"/>
    <p:sldId id="288" r:id="rId18"/>
    <p:sldId id="287" r:id="rId19"/>
    <p:sldId id="286" r:id="rId20"/>
    <p:sldId id="285" r:id="rId21"/>
    <p:sldId id="284" r:id="rId22"/>
    <p:sldId id="283" r:id="rId23"/>
    <p:sldId id="282"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46"/>
  </p:normalViewPr>
  <p:slideViewPr>
    <p:cSldViewPr snapToGrid="0" snapToObjects="1">
      <p:cViewPr varScale="1">
        <p:scale>
          <a:sx n="109" d="100"/>
          <a:sy n="109" d="100"/>
        </p:scale>
        <p:origin x="5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622300" y="6250219"/>
            <a:ext cx="2081571" cy="338554"/>
          </a:xfrm>
          <a:prstGeom prst="rect">
            <a:avLst/>
          </a:prstGeom>
          <a:noFill/>
        </p:spPr>
        <p:txBody>
          <a:bodyPr wrap="square" rtlCol="0">
            <a:spAutoFit/>
          </a:bodyPr>
          <a:lstStyle/>
          <a:p>
            <a:r>
              <a:rPr lang="fr-FR" sz="1600" dirty="0" smtClean="0">
                <a:solidFill>
                  <a:srgbClr val="00ACAF"/>
                </a:solidFill>
                <a:latin typeface="Arial" panose="020B0604020202020204" pitchFamily="34" charset="0"/>
                <a:cs typeface="Arial" panose="020B0604020202020204" pitchFamily="34" charset="0"/>
              </a:rPr>
              <a:t>Ressource créée par</a:t>
            </a:r>
            <a:endParaRPr lang="fr-FR" sz="1600" dirty="0">
              <a:solidFill>
                <a:srgbClr val="00ACA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0.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8.jpe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35.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3.jpeg"/><Relationship Id="rId5" Type="http://schemas.openxmlformats.org/officeDocument/2006/relationships/image" Target="../media/image7.png"/><Relationship Id="rId10" Type="http://schemas.openxmlformats.org/officeDocument/2006/relationships/image" Target="../media/image32.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7.jpeg"/><Relationship Id="rId5" Type="http://schemas.openxmlformats.org/officeDocument/2006/relationships/image" Target="../media/image7.png"/><Relationship Id="rId10" Type="http://schemas.openxmlformats.org/officeDocument/2006/relationships/image" Target="../media/image36.jpe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slide" Target="slide3.xml"/><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image" Target="../media/image4.jpg"/><Relationship Id="rId21" Type="http://schemas.openxmlformats.org/officeDocument/2006/relationships/slide" Target="slide23.xml"/><Relationship Id="rId7" Type="http://schemas.openxmlformats.org/officeDocument/2006/relationships/image" Target="../media/image8.png"/><Relationship Id="rId12" Type="http://schemas.openxmlformats.org/officeDocument/2006/relationships/slide" Target="slide14.xml"/><Relationship Id="rId17" Type="http://schemas.openxmlformats.org/officeDocument/2006/relationships/slide" Target="slide18.xml"/><Relationship Id="rId2" Type="http://schemas.openxmlformats.org/officeDocument/2006/relationships/image" Target="../media/image6.png"/><Relationship Id="rId16" Type="http://schemas.openxmlformats.org/officeDocument/2006/relationships/slide" Target="slide19.xml"/><Relationship Id="rId20"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slide" Target="slide13.xml"/><Relationship Id="rId5" Type="http://schemas.openxmlformats.org/officeDocument/2006/relationships/image" Target="../media/image7.png"/><Relationship Id="rId15" Type="http://schemas.openxmlformats.org/officeDocument/2006/relationships/slide" Target="slide17.xml"/><Relationship Id="rId10" Type="http://schemas.openxmlformats.org/officeDocument/2006/relationships/image" Target="../media/image11.jpg"/><Relationship Id="rId19" Type="http://schemas.openxmlformats.org/officeDocument/2006/relationships/slide" Target="slide21.xm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slide" Target="slide16.xml"/><Relationship Id="rId22" Type="http://schemas.openxmlformats.org/officeDocument/2006/relationships/slide" Target="slide24.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5.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6.png"/><Relationship Id="rId16"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3.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jpe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7.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25.jpe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17584"/>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Distribution</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324326" y="2867823"/>
            <a:ext cx="9237786"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dirty="0" smtClean="0"/>
          </a:p>
          <a:p>
            <a:pPr marL="0" indent="0">
              <a:buNone/>
            </a:pPr>
            <a:endParaRPr lang="fr-FR" sz="2400" dirty="0" smtClean="0"/>
          </a:p>
          <a:p>
            <a:pPr marL="0" indent="0">
              <a:buNone/>
            </a:pPr>
            <a:r>
              <a:rPr lang="fr-FR" sz="2400" dirty="0" smtClean="0"/>
              <a:t>Powerpoint Élève</a:t>
            </a:r>
          </a:p>
          <a:p>
            <a:pPr marL="0" indent="0">
              <a:buNone/>
            </a:pPr>
            <a:r>
              <a:rPr lang="fr-FR" sz="1800" dirty="0" smtClean="0"/>
              <a:t>Transport du lieu de production au lieu d’utilisation et </a:t>
            </a:r>
            <a:br>
              <a:rPr lang="fr-FR" sz="1800" dirty="0" smtClean="0"/>
            </a:br>
            <a:r>
              <a:rPr lang="fr-FR" sz="1800" dirty="0" smtClean="0"/>
              <a:t>cas des systèmes énergétiques distribués.</a:t>
            </a:r>
            <a:endParaRPr lang="fr-FR" sz="18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486384" y="6250219"/>
            <a:ext cx="2217488" cy="338554"/>
          </a:xfrm>
          <a:prstGeom prst="rect">
            <a:avLst/>
          </a:prstGeom>
          <a:noFill/>
        </p:spPr>
        <p:txBody>
          <a:bodyPr wrap="square" rtlCol="0">
            <a:spAutoFit/>
          </a:bodyPr>
          <a:lstStyle/>
          <a:p>
            <a:r>
              <a:rPr lang="fr-FR" sz="1600" dirty="0" smtClean="0">
                <a:solidFill>
                  <a:srgbClr val="00ACAF"/>
                </a:solidFill>
                <a:latin typeface="Arial" panose="020B0604020202020204" pitchFamily="34" charset="0"/>
                <a:cs typeface="Arial" panose="020B0604020202020204" pitchFamily="34" charset="0"/>
              </a:rPr>
              <a:t>Ressource créée par</a:t>
            </a:r>
            <a:endParaRPr lang="fr-FR" sz="1600" dirty="0">
              <a:solidFill>
                <a:srgbClr val="00ACAF"/>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Rectangle 18"/>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654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26" name="Image 32" descr="sigle_campus_alpha_pp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92951" y="1081347"/>
            <a:ext cx="2724150" cy="4105275"/>
          </a:xfrm>
          <a:prstGeom prst="rect">
            <a:avLst/>
          </a:prstGeom>
          <a:noFill/>
          <a:ln w="9525">
            <a:noFill/>
            <a:miter lim="800000"/>
            <a:headEnd/>
            <a:tailEnd/>
          </a:ln>
        </p:spPr>
      </p:pic>
      <p:pic>
        <p:nvPicPr>
          <p:cNvPr id="27" name="Image 32" descr="sigle_campus_alpha_ppt.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92951" y="845986"/>
            <a:ext cx="27241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15"/>
          <p:cNvSpPr txBox="1"/>
          <p:nvPr/>
        </p:nvSpPr>
        <p:spPr>
          <a:xfrm>
            <a:off x="389674" y="543516"/>
            <a:ext cx="4176464" cy="369332"/>
          </a:xfrm>
          <a:prstGeom prst="rect">
            <a:avLst/>
          </a:prstGeom>
          <a:noFill/>
        </p:spPr>
        <p:txBody>
          <a:bodyPr wrap="square" rtlCol="0">
            <a:spAutoFit/>
          </a:bodyPr>
          <a:lstStyle/>
          <a:p>
            <a:r>
              <a:rPr lang="fr-FR" dirty="0" smtClean="0"/>
              <a:t>Site de Colruyt à Halle, Belgique</a:t>
            </a:r>
            <a:endParaRPr lang="fr-FR" dirty="0"/>
          </a:p>
        </p:txBody>
      </p:sp>
      <p:pic>
        <p:nvPicPr>
          <p:cNvPr id="29" name="Imag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75246" y="984856"/>
            <a:ext cx="3360373" cy="2520280"/>
          </a:xfrm>
          <a:prstGeom prst="rect">
            <a:avLst/>
          </a:prstGeom>
        </p:spPr>
      </p:pic>
      <p:pic>
        <p:nvPicPr>
          <p:cNvPr id="30" name="Image 3"/>
          <p:cNvPicPr>
            <a:picLocks noChangeAspect="1"/>
          </p:cNvPicPr>
          <p:nvPr/>
        </p:nvPicPr>
        <p:blipFill rotWithShape="1">
          <a:blip r:embed="rId12" cstate="print">
            <a:extLst>
              <a:ext uri="{28A0092B-C50C-407E-A947-70E740481C1C}">
                <a14:useLocalDpi xmlns:a14="http://schemas.microsoft.com/office/drawing/2010/main" val="0"/>
              </a:ext>
            </a:extLst>
          </a:blip>
          <a:srcRect t="33663"/>
          <a:stretch/>
        </p:blipFill>
        <p:spPr>
          <a:xfrm>
            <a:off x="444630" y="3865177"/>
            <a:ext cx="1933815" cy="1710447"/>
          </a:xfrm>
          <a:prstGeom prst="rect">
            <a:avLst/>
          </a:prstGeom>
        </p:spPr>
      </p:pic>
      <p:pic>
        <p:nvPicPr>
          <p:cNvPr id="31" name="Imag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92810" y="3865176"/>
            <a:ext cx="2393408" cy="1795056"/>
          </a:xfrm>
          <a:prstGeom prst="rect">
            <a:avLst/>
          </a:prstGeom>
        </p:spPr>
      </p:pic>
      <p:pic>
        <p:nvPicPr>
          <p:cNvPr id="32" name="Imag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38330" y="797953"/>
            <a:ext cx="3078956" cy="4105275"/>
          </a:xfrm>
          <a:prstGeom prst="rect">
            <a:avLst/>
          </a:prstGeom>
        </p:spPr>
      </p:pic>
      <p:sp>
        <p:nvSpPr>
          <p:cNvPr id="33" name="ZoneTexte 20"/>
          <p:cNvSpPr txBox="1"/>
          <p:nvPr/>
        </p:nvSpPr>
        <p:spPr>
          <a:xfrm>
            <a:off x="389674" y="192768"/>
            <a:ext cx="5248656" cy="369332"/>
          </a:xfrm>
          <a:prstGeom prst="rect">
            <a:avLst/>
          </a:prstGeom>
          <a:noFill/>
        </p:spPr>
        <p:txBody>
          <a:bodyPr wrap="square" rtlCol="0">
            <a:spAutoFit/>
          </a:bodyPr>
          <a:lstStyle/>
          <a:p>
            <a:r>
              <a:rPr lang="fr-FR" dirty="0"/>
              <a:t>Station de remplissage respectant les normes ISO</a:t>
            </a:r>
          </a:p>
        </p:txBody>
      </p:sp>
      <p:sp>
        <p:nvSpPr>
          <p:cNvPr id="34" name="ZoneTexte 1"/>
          <p:cNvSpPr txBox="1"/>
          <p:nvPr/>
        </p:nvSpPr>
        <p:spPr>
          <a:xfrm>
            <a:off x="5718266" y="4908490"/>
            <a:ext cx="3096344" cy="738664"/>
          </a:xfrm>
          <a:prstGeom prst="rect">
            <a:avLst/>
          </a:prstGeom>
          <a:noFill/>
        </p:spPr>
        <p:txBody>
          <a:bodyPr wrap="square" rtlCol="0">
            <a:spAutoFit/>
          </a:bodyPr>
          <a:lstStyle/>
          <a:p>
            <a:r>
              <a:rPr lang="fr-FR" sz="1400" dirty="0" smtClean="0"/>
              <a:t>Interface conviviale pour la distribution, aussi simple que d’autres systèmes de distribution de gaz</a:t>
            </a:r>
            <a:endParaRPr lang="fr-FR" sz="1400" dirty="0"/>
          </a:p>
        </p:txBody>
      </p:sp>
      <p:sp>
        <p:nvSpPr>
          <p:cNvPr id="35" name="ZoneTexte 4"/>
          <p:cNvSpPr txBox="1"/>
          <p:nvPr/>
        </p:nvSpPr>
        <p:spPr>
          <a:xfrm>
            <a:off x="1921439" y="3516170"/>
            <a:ext cx="1980768" cy="276999"/>
          </a:xfrm>
          <a:prstGeom prst="rect">
            <a:avLst/>
          </a:prstGeom>
          <a:noFill/>
        </p:spPr>
        <p:txBody>
          <a:bodyPr wrap="square" rtlCol="0">
            <a:spAutoFit/>
          </a:bodyPr>
          <a:lstStyle/>
          <a:p>
            <a:r>
              <a:rPr lang="en-GB" sz="1200" dirty="0" smtClean="0"/>
              <a:t>Poste de distribution public</a:t>
            </a:r>
            <a:endParaRPr lang="en-GB" sz="1200" dirty="0"/>
          </a:p>
        </p:txBody>
      </p:sp>
      <p:sp>
        <p:nvSpPr>
          <p:cNvPr id="36" name="ZoneTexte 5"/>
          <p:cNvSpPr txBox="1"/>
          <p:nvPr/>
        </p:nvSpPr>
        <p:spPr>
          <a:xfrm>
            <a:off x="182606" y="5575624"/>
            <a:ext cx="2411884" cy="461665"/>
          </a:xfrm>
          <a:prstGeom prst="rect">
            <a:avLst/>
          </a:prstGeom>
          <a:noFill/>
        </p:spPr>
        <p:txBody>
          <a:bodyPr wrap="square" rtlCol="0">
            <a:spAutoFit/>
          </a:bodyPr>
          <a:lstStyle/>
          <a:p>
            <a:r>
              <a:rPr lang="en-GB" sz="1200" dirty="0" err="1" smtClean="0"/>
              <a:t>Pistolet</a:t>
            </a:r>
            <a:r>
              <a:rPr lang="en-GB" sz="1200" dirty="0" smtClean="0"/>
              <a:t> de distribution avec communication infra-rouge</a:t>
            </a:r>
            <a:endParaRPr lang="en-GB" sz="1200" dirty="0"/>
          </a:p>
        </p:txBody>
      </p:sp>
      <p:sp>
        <p:nvSpPr>
          <p:cNvPr id="21" name="Rectangle 20"/>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2761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1356" y="967145"/>
            <a:ext cx="2339752" cy="1754814"/>
          </a:xfrm>
          <a:prstGeom prst="rect">
            <a:avLst/>
          </a:prstGeom>
        </p:spPr>
      </p:pic>
      <p:pic>
        <p:nvPicPr>
          <p:cNvPr id="16" name="Image 4"/>
          <p:cNvPicPr>
            <a:picLocks noChangeAspect="1"/>
          </p:cNvPicPr>
          <p:nvPr/>
        </p:nvPicPr>
        <p:blipFill rotWithShape="1">
          <a:blip r:embed="rId11" cstate="print">
            <a:extLst>
              <a:ext uri="{28A0092B-C50C-407E-A947-70E740481C1C}">
                <a14:useLocalDpi xmlns:a14="http://schemas.microsoft.com/office/drawing/2010/main" val="0"/>
              </a:ext>
            </a:extLst>
          </a:blip>
          <a:srcRect l="12043" t="19920" r="18227" b="11275"/>
          <a:stretch/>
        </p:blipFill>
        <p:spPr>
          <a:xfrm>
            <a:off x="461356" y="3446038"/>
            <a:ext cx="2384680" cy="1764792"/>
          </a:xfrm>
          <a:prstGeom prst="rect">
            <a:avLst/>
          </a:prstGeom>
        </p:spPr>
      </p:pic>
      <p:pic>
        <p:nvPicPr>
          <p:cNvPr id="17" name="Imag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57950" y="968784"/>
            <a:ext cx="3219822" cy="4293096"/>
          </a:xfrm>
          <a:prstGeom prst="rect">
            <a:avLst/>
          </a:prstGeom>
        </p:spPr>
      </p:pic>
      <p:pic>
        <p:nvPicPr>
          <p:cNvPr id="18" name="Image 8"/>
          <p:cNvPicPr>
            <a:picLocks noChangeAspect="1"/>
          </p:cNvPicPr>
          <p:nvPr/>
        </p:nvPicPr>
        <p:blipFill rotWithShape="1">
          <a:blip r:embed="rId13" cstate="print">
            <a:extLst>
              <a:ext uri="{28A0092B-C50C-407E-A947-70E740481C1C}">
                <a14:useLocalDpi xmlns:a14="http://schemas.microsoft.com/office/drawing/2010/main" val="0"/>
              </a:ext>
            </a:extLst>
          </a:blip>
          <a:srcRect l="2889" t="7361" r="11245" b="7067"/>
          <a:stretch/>
        </p:blipFill>
        <p:spPr>
          <a:xfrm>
            <a:off x="3161149" y="993690"/>
            <a:ext cx="2174713" cy="2889674"/>
          </a:xfrm>
          <a:prstGeom prst="rect">
            <a:avLst/>
          </a:prstGeom>
        </p:spPr>
      </p:pic>
      <p:sp>
        <p:nvSpPr>
          <p:cNvPr id="21" name="ZoneTexte 2"/>
          <p:cNvSpPr txBox="1"/>
          <p:nvPr/>
        </p:nvSpPr>
        <p:spPr>
          <a:xfrm>
            <a:off x="5681428" y="5272752"/>
            <a:ext cx="3003798" cy="738664"/>
          </a:xfrm>
          <a:prstGeom prst="rect">
            <a:avLst/>
          </a:prstGeom>
          <a:noFill/>
        </p:spPr>
        <p:txBody>
          <a:bodyPr wrap="square" rtlCol="0">
            <a:spAutoFit/>
          </a:bodyPr>
          <a:lstStyle/>
          <a:p>
            <a:r>
              <a:rPr lang="fr-FR" sz="1400" dirty="0" smtClean="0"/>
              <a:t>Stock tampon à 700 bar situé dans le bâtiment technique et prêt à être utilisé</a:t>
            </a:r>
            <a:endParaRPr lang="fr-FR" sz="1400" dirty="0"/>
          </a:p>
        </p:txBody>
      </p:sp>
      <p:sp>
        <p:nvSpPr>
          <p:cNvPr id="22" name="ZoneTexte 3"/>
          <p:cNvSpPr txBox="1"/>
          <p:nvPr/>
        </p:nvSpPr>
        <p:spPr>
          <a:xfrm>
            <a:off x="3337204" y="3923764"/>
            <a:ext cx="1840168" cy="954107"/>
          </a:xfrm>
          <a:prstGeom prst="rect">
            <a:avLst/>
          </a:prstGeom>
          <a:noFill/>
        </p:spPr>
        <p:txBody>
          <a:bodyPr wrap="square" rtlCol="0">
            <a:spAutoFit/>
          </a:bodyPr>
          <a:lstStyle/>
          <a:p>
            <a:r>
              <a:rPr lang="fr-FR" sz="1400" dirty="0" smtClean="0"/>
              <a:t>Consignes en cas d’urgence, écrites dans la ou les langues locales.</a:t>
            </a:r>
            <a:endParaRPr lang="fr-FR" sz="1400" dirty="0"/>
          </a:p>
        </p:txBody>
      </p:sp>
      <p:sp>
        <p:nvSpPr>
          <p:cNvPr id="23" name="ZoneTexte 6"/>
          <p:cNvSpPr txBox="1"/>
          <p:nvPr/>
        </p:nvSpPr>
        <p:spPr>
          <a:xfrm>
            <a:off x="461356" y="5247401"/>
            <a:ext cx="2451972" cy="307777"/>
          </a:xfrm>
          <a:prstGeom prst="rect">
            <a:avLst/>
          </a:prstGeom>
          <a:noFill/>
        </p:spPr>
        <p:txBody>
          <a:bodyPr wrap="square" rtlCol="0">
            <a:spAutoFit/>
          </a:bodyPr>
          <a:lstStyle/>
          <a:p>
            <a:r>
              <a:rPr lang="fr-FR" sz="1400" dirty="0" smtClean="0"/>
              <a:t>Pictogrammes de sécurité</a:t>
            </a:r>
            <a:endParaRPr lang="fr-FR" sz="1400" dirty="0"/>
          </a:p>
        </p:txBody>
      </p:sp>
      <p:sp>
        <p:nvSpPr>
          <p:cNvPr id="24" name="ZoneTexte 7"/>
          <p:cNvSpPr txBox="1"/>
          <p:nvPr/>
        </p:nvSpPr>
        <p:spPr>
          <a:xfrm>
            <a:off x="712876" y="2699629"/>
            <a:ext cx="1944216" cy="461665"/>
          </a:xfrm>
          <a:prstGeom prst="rect">
            <a:avLst/>
          </a:prstGeom>
          <a:noFill/>
        </p:spPr>
        <p:txBody>
          <a:bodyPr wrap="square" rtlCol="0">
            <a:spAutoFit/>
          </a:bodyPr>
          <a:lstStyle/>
          <a:p>
            <a:r>
              <a:rPr lang="fr-FR" sz="1200" dirty="0" smtClean="0"/>
              <a:t>Bâtiment technique proche du poste de distribution</a:t>
            </a:r>
          </a:p>
        </p:txBody>
      </p:sp>
      <p:sp>
        <p:nvSpPr>
          <p:cNvPr id="25" name="ZoneTexte 15"/>
          <p:cNvSpPr txBox="1"/>
          <p:nvPr/>
        </p:nvSpPr>
        <p:spPr>
          <a:xfrm>
            <a:off x="389674" y="543516"/>
            <a:ext cx="4176464" cy="369332"/>
          </a:xfrm>
          <a:prstGeom prst="rect">
            <a:avLst/>
          </a:prstGeom>
          <a:noFill/>
        </p:spPr>
        <p:txBody>
          <a:bodyPr wrap="square" rtlCol="0">
            <a:spAutoFit/>
          </a:bodyPr>
          <a:lstStyle/>
          <a:p>
            <a:r>
              <a:rPr lang="fr-FR" dirty="0" smtClean="0"/>
              <a:t>Site de Colruyt à Halle, Belgique</a:t>
            </a:r>
            <a:endParaRPr lang="fr-FR" dirty="0"/>
          </a:p>
        </p:txBody>
      </p:sp>
      <p:sp>
        <p:nvSpPr>
          <p:cNvPr id="26" name="ZoneTexte 20"/>
          <p:cNvSpPr txBox="1"/>
          <p:nvPr/>
        </p:nvSpPr>
        <p:spPr>
          <a:xfrm>
            <a:off x="389674" y="192768"/>
            <a:ext cx="5248656" cy="369332"/>
          </a:xfrm>
          <a:prstGeom prst="rect">
            <a:avLst/>
          </a:prstGeom>
          <a:noFill/>
        </p:spPr>
        <p:txBody>
          <a:bodyPr wrap="square" rtlCol="0">
            <a:spAutoFit/>
          </a:bodyPr>
          <a:lstStyle/>
          <a:p>
            <a:r>
              <a:rPr lang="fr-FR" dirty="0"/>
              <a:t>Station de remplissage respectant les normes ISO</a:t>
            </a:r>
          </a:p>
        </p:txBody>
      </p:sp>
      <p:sp>
        <p:nvSpPr>
          <p:cNvPr id="20" name="Rectangle 19"/>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5914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7" name="Rectangle 16"/>
          <p:cNvSpPr/>
          <p:nvPr/>
        </p:nvSpPr>
        <p:spPr>
          <a:xfrm>
            <a:off x="9248627" y="3383273"/>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
        <p:nvSpPr>
          <p:cNvPr id="25" name="Rectangle 24"/>
          <p:cNvSpPr/>
          <p:nvPr/>
        </p:nvSpPr>
        <p:spPr>
          <a:xfrm>
            <a:off x="8112554" y="3198607"/>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
        <p:nvSpPr>
          <p:cNvPr id="26" name="ZoneTexte 13"/>
          <p:cNvSpPr txBox="1"/>
          <p:nvPr/>
        </p:nvSpPr>
        <p:spPr>
          <a:xfrm>
            <a:off x="385193" y="5480251"/>
            <a:ext cx="5294814" cy="523220"/>
          </a:xfrm>
          <a:prstGeom prst="rect">
            <a:avLst/>
          </a:prstGeom>
          <a:noFill/>
        </p:spPr>
        <p:txBody>
          <a:bodyPr wrap="square" rtlCol="0">
            <a:spAutoFit/>
          </a:bodyPr>
          <a:lstStyle/>
          <a:p>
            <a:r>
              <a:rPr lang="fr-BE" sz="1400" dirty="0"/>
              <a:t>Source: https://fr.toyota.be/world-of-toyota/articles-news-events/2016/station-hydrogene.json</a:t>
            </a:r>
          </a:p>
        </p:txBody>
      </p:sp>
      <p:pic>
        <p:nvPicPr>
          <p:cNvPr id="27" name="Picture 2" descr="la première station publique à hydrogène bientôt en belgiqu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737" y="1924646"/>
            <a:ext cx="4924287" cy="2687840"/>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19"/>
          <p:cNvSpPr txBox="1"/>
          <p:nvPr/>
        </p:nvSpPr>
        <p:spPr>
          <a:xfrm>
            <a:off x="783464" y="611248"/>
            <a:ext cx="3542125" cy="369332"/>
          </a:xfrm>
          <a:prstGeom prst="rect">
            <a:avLst/>
          </a:prstGeom>
          <a:noFill/>
        </p:spPr>
        <p:txBody>
          <a:bodyPr wrap="square" rtlCol="0">
            <a:spAutoFit/>
          </a:bodyPr>
          <a:lstStyle/>
          <a:p>
            <a:r>
              <a:rPr lang="fr-BE" dirty="0"/>
              <a:t>Site </a:t>
            </a:r>
            <a:r>
              <a:rPr lang="fr-BE" dirty="0" smtClean="0"/>
              <a:t>de </a:t>
            </a:r>
            <a:r>
              <a:rPr lang="fr-BE" dirty="0"/>
              <a:t>Toyota, Zaventem, </a:t>
            </a:r>
            <a:r>
              <a:rPr lang="fr-BE" dirty="0" smtClean="0"/>
              <a:t>Belgique</a:t>
            </a:r>
            <a:endParaRPr lang="fr-BE" dirty="0"/>
          </a:p>
        </p:txBody>
      </p:sp>
      <p:pic>
        <p:nvPicPr>
          <p:cNvPr id="29" name="Image 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216259" y="2267722"/>
            <a:ext cx="2676676" cy="3568901"/>
          </a:xfrm>
          <a:prstGeom prst="rect">
            <a:avLst/>
          </a:prstGeom>
        </p:spPr>
      </p:pic>
      <p:pic>
        <p:nvPicPr>
          <p:cNvPr id="30" name="Picture 5"/>
          <p:cNvPicPr>
            <a:picLocks noChangeAspect="1" noChangeArrowheads="1"/>
          </p:cNvPicPr>
          <p:nvPr/>
        </p:nvPicPr>
        <p:blipFill rotWithShape="1">
          <a:blip r:embed="rId12">
            <a:extLst>
              <a:ext uri="{28A0092B-C50C-407E-A947-70E740481C1C}">
                <a14:useLocalDpi xmlns:a14="http://schemas.microsoft.com/office/drawing/2010/main" val="0"/>
              </a:ext>
            </a:extLst>
          </a:blip>
          <a:srcRect r="50000" b="7669"/>
          <a:stretch/>
        </p:blipFill>
        <p:spPr bwMode="auto">
          <a:xfrm>
            <a:off x="6188857" y="168174"/>
            <a:ext cx="2731511" cy="199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ZoneTexte 2"/>
          <p:cNvSpPr txBox="1"/>
          <p:nvPr/>
        </p:nvSpPr>
        <p:spPr>
          <a:xfrm>
            <a:off x="992221" y="4612487"/>
            <a:ext cx="4798428" cy="584775"/>
          </a:xfrm>
          <a:prstGeom prst="rect">
            <a:avLst/>
          </a:prstGeom>
          <a:noFill/>
        </p:spPr>
        <p:txBody>
          <a:bodyPr wrap="square" rtlCol="0">
            <a:spAutoFit/>
          </a:bodyPr>
          <a:lstStyle/>
          <a:p>
            <a:pPr algn="ctr"/>
            <a:r>
              <a:rPr lang="fr-BE" sz="1600" dirty="0" smtClean="0"/>
              <a:t>Station avec 3 pistolets de distribution :</a:t>
            </a:r>
            <a:endParaRPr lang="fr-BE" sz="1600" dirty="0"/>
          </a:p>
          <a:p>
            <a:pPr algn="ctr"/>
            <a:r>
              <a:rPr lang="fr-BE" sz="1600" dirty="0" smtClean="0"/>
              <a:t>Camions/bus </a:t>
            </a:r>
            <a:r>
              <a:rPr lang="fr-BE" sz="1600" dirty="0"/>
              <a:t>350 bars ; </a:t>
            </a:r>
            <a:r>
              <a:rPr lang="fr-BE" sz="1600" dirty="0" smtClean="0"/>
              <a:t>voitures 350 </a:t>
            </a:r>
            <a:r>
              <a:rPr lang="fr-BE" sz="1600" dirty="0"/>
              <a:t>and 700 bars</a:t>
            </a:r>
          </a:p>
        </p:txBody>
      </p:sp>
      <p:sp>
        <p:nvSpPr>
          <p:cNvPr id="19" name="ZoneTexte 20"/>
          <p:cNvSpPr txBox="1"/>
          <p:nvPr/>
        </p:nvSpPr>
        <p:spPr>
          <a:xfrm>
            <a:off x="783464" y="192768"/>
            <a:ext cx="5248656" cy="369332"/>
          </a:xfrm>
          <a:prstGeom prst="rect">
            <a:avLst/>
          </a:prstGeom>
          <a:noFill/>
        </p:spPr>
        <p:txBody>
          <a:bodyPr wrap="square" rtlCol="0">
            <a:spAutoFit/>
          </a:bodyPr>
          <a:lstStyle/>
          <a:p>
            <a:r>
              <a:rPr lang="fr-FR" dirty="0"/>
              <a:t>Station de remplissage respectant les normes ISO</a:t>
            </a:r>
          </a:p>
        </p:txBody>
      </p:sp>
      <p:sp>
        <p:nvSpPr>
          <p:cNvPr id="20" name="Rectangle 19"/>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907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162908" y="1362775"/>
            <a:ext cx="6000829" cy="3046988"/>
          </a:xfrm>
          <a:prstGeom prst="rect">
            <a:avLst/>
          </a:prstGeom>
        </p:spPr>
        <p:txBody>
          <a:bodyPr wrap="square">
            <a:spAutoFit/>
          </a:bodyPr>
          <a:lstStyle/>
          <a:p>
            <a:pPr algn="ctr"/>
            <a:r>
              <a:rPr lang="fr-FR" sz="2400" b="1" dirty="0" smtClean="0">
                <a:solidFill>
                  <a:srgbClr val="000000"/>
                </a:solidFill>
                <a:latin typeface="futura-pt-bold"/>
              </a:rPr>
              <a:t>Stockage du CO₂</a:t>
            </a:r>
          </a:p>
          <a:p>
            <a:r>
              <a:rPr lang="fr-FR" sz="2400" dirty="0" smtClean="0">
                <a:solidFill>
                  <a:srgbClr val="333333"/>
                </a:solidFill>
                <a:latin typeface="Helvetica Neue"/>
              </a:rPr>
              <a:t>Réduire le coût des infrastructure de capture, stockage et valorisation (CCSU) via l’utilisation du champ pétrolifère et gazier de Liverpool. La capacité de stockage est estimée à 130 millions de tonnes. Des stockages plus importants sont également possibles dans la zone.</a:t>
            </a:r>
          </a:p>
        </p:txBody>
      </p:sp>
      <p:sp>
        <p:nvSpPr>
          <p:cNvPr id="16" name="Curved Right Arrow 15"/>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5"/>
          <p:cNvSpPr txBox="1"/>
          <p:nvPr/>
        </p:nvSpPr>
        <p:spPr>
          <a:xfrm>
            <a:off x="8564585" y="2701603"/>
            <a:ext cx="2048292" cy="2031325"/>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a:p>
            <a:endParaRPr lang="en-GB" dirty="0" smtClean="0"/>
          </a:p>
          <a:p>
            <a:endParaRPr lang="en-GB" dirty="0"/>
          </a:p>
          <a:p>
            <a:pPr algn="ctr"/>
            <a:r>
              <a:rPr lang="en-GB" dirty="0" smtClean="0">
                <a:hlinkClick r:id="rId10" action="ppaction://hlinksldjump"/>
              </a:rPr>
              <a:t>Retour à la carte</a:t>
            </a:r>
            <a:endParaRPr lang="en-GB" dirty="0"/>
          </a:p>
        </p:txBody>
      </p:sp>
      <p:sp>
        <p:nvSpPr>
          <p:cNvPr id="17" name="Rectangle 16"/>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5692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Curved Right Arrow 15"/>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p:cNvSpPr/>
          <p:nvPr/>
        </p:nvSpPr>
        <p:spPr>
          <a:xfrm>
            <a:off x="2524110" y="1967190"/>
            <a:ext cx="6096000" cy="2308324"/>
          </a:xfrm>
          <a:prstGeom prst="rect">
            <a:avLst/>
          </a:prstGeom>
        </p:spPr>
        <p:txBody>
          <a:bodyPr>
            <a:spAutoFit/>
          </a:bodyPr>
          <a:lstStyle/>
          <a:p>
            <a:pPr algn="ctr"/>
            <a:r>
              <a:rPr lang="fr-FR" sz="2400" b="1" dirty="0" smtClean="0">
                <a:solidFill>
                  <a:srgbClr val="000000"/>
                </a:solidFill>
                <a:latin typeface="futura-pt-bold"/>
              </a:rPr>
              <a:t>Futur convoyage du CO₂ par bateau</a:t>
            </a:r>
          </a:p>
          <a:p>
            <a:r>
              <a:rPr lang="fr-FR" sz="2400" dirty="0" smtClean="0">
                <a:solidFill>
                  <a:srgbClr val="333333"/>
                </a:solidFill>
                <a:latin typeface="Helvetica Neue"/>
              </a:rPr>
              <a:t>Le convoyage par bateau du CO2 constitue une solution flexible et permet le transport de plus grandes quantités de CO2 au départ de complexes industriels comme par exemple au Sud du Pays de Galles.</a:t>
            </a:r>
            <a:endParaRPr lang="fr-FR" sz="2400" b="0" i="0" dirty="0">
              <a:solidFill>
                <a:srgbClr val="333333"/>
              </a:solidFill>
              <a:effectLst/>
              <a:latin typeface="Helvetica Neue"/>
            </a:endParaRPr>
          </a:p>
        </p:txBody>
      </p:sp>
      <p:sp>
        <p:nvSpPr>
          <p:cNvPr id="19" name="TextBox 15"/>
          <p:cNvSpPr txBox="1"/>
          <p:nvPr/>
        </p:nvSpPr>
        <p:spPr>
          <a:xfrm>
            <a:off x="8564585" y="2701603"/>
            <a:ext cx="2048292" cy="2031325"/>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a:p>
            <a:endParaRPr lang="en-GB" dirty="0" smtClean="0"/>
          </a:p>
          <a:p>
            <a:endParaRPr lang="en-GB" dirty="0"/>
          </a:p>
          <a:p>
            <a:pPr algn="ctr"/>
            <a:r>
              <a:rPr lang="en-GB" dirty="0" smtClean="0">
                <a:hlinkClick r:id="rId10" action="ppaction://hlinksldjump"/>
              </a:rPr>
              <a:t>Retour à la carte</a:t>
            </a:r>
            <a:endParaRPr lang="en-GB" dirty="0"/>
          </a:p>
        </p:txBody>
      </p:sp>
      <p:sp>
        <p:nvSpPr>
          <p:cNvPr id="15" name="Rectangle 1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901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p:cNvSpPr/>
          <p:nvPr/>
        </p:nvSpPr>
        <p:spPr>
          <a:xfrm>
            <a:off x="2110902" y="1530231"/>
            <a:ext cx="6482854" cy="4524315"/>
          </a:xfrm>
          <a:prstGeom prst="rect">
            <a:avLst/>
          </a:prstGeom>
        </p:spPr>
        <p:txBody>
          <a:bodyPr wrap="square">
            <a:spAutoFit/>
          </a:bodyPr>
          <a:lstStyle/>
          <a:p>
            <a:pPr algn="ctr"/>
            <a:r>
              <a:rPr lang="fr-FR" sz="2400" b="1" dirty="0" smtClean="0">
                <a:solidFill>
                  <a:srgbClr val="000000"/>
                </a:solidFill>
                <a:latin typeface="futura-pt-bold"/>
              </a:rPr>
              <a:t>Futures sources d’</a:t>
            </a:r>
            <a:r>
              <a:rPr lang="fr-FR" sz="2400" b="1" dirty="0" err="1" smtClean="0">
                <a:solidFill>
                  <a:srgbClr val="000000"/>
                </a:solidFill>
                <a:latin typeface="futura-pt-bold"/>
              </a:rPr>
              <a:t>Hydrogen</a:t>
            </a:r>
            <a:endParaRPr lang="fr-FR" sz="2400" b="1" dirty="0" smtClean="0">
              <a:solidFill>
                <a:srgbClr val="000000"/>
              </a:solidFill>
              <a:latin typeface="futura-pt-bold"/>
            </a:endParaRPr>
          </a:p>
          <a:p>
            <a:r>
              <a:rPr lang="fr-FR" sz="2400" dirty="0" smtClean="0">
                <a:solidFill>
                  <a:srgbClr val="000000"/>
                </a:solidFill>
                <a:latin typeface="futura-pt-bold"/>
              </a:rPr>
              <a:t>Les énergies renouvelables de la région pourraient conduire à une production 100% renouvelable de l’hydrogène. Le potentiel que représente la production d’hydrogène pourrait également encourager les investissement dans des projets de production d’énergie renouvelable</a:t>
            </a:r>
            <a:r>
              <a:rPr lang="fr-FR" sz="2400" dirty="0" smtClean="0">
                <a:solidFill>
                  <a:srgbClr val="333333"/>
                </a:solidFill>
                <a:latin typeface="Helvetica Neue"/>
              </a:rPr>
              <a:t> dans la région (par exemple éolien, solaire, maritime et biomasse). Cela pourrait aider à absorber les pics de consommation en relais des sources intermittentes (stockage).</a:t>
            </a:r>
            <a:endParaRPr lang="fr-FR" sz="2400" b="0" i="0" dirty="0">
              <a:solidFill>
                <a:srgbClr val="333333"/>
              </a:solidFill>
              <a:effectLst/>
              <a:latin typeface="Helvetica Neue"/>
            </a:endParaRPr>
          </a:p>
        </p:txBody>
      </p:sp>
      <p:sp>
        <p:nvSpPr>
          <p:cNvPr id="19" name="TextBox 15"/>
          <p:cNvSpPr txBox="1"/>
          <p:nvPr/>
        </p:nvSpPr>
        <p:spPr>
          <a:xfrm>
            <a:off x="8564585" y="2701603"/>
            <a:ext cx="2048292" cy="2031325"/>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a:p>
            <a:endParaRPr lang="en-GB" dirty="0" smtClean="0"/>
          </a:p>
          <a:p>
            <a:endParaRPr lang="en-GB" dirty="0"/>
          </a:p>
          <a:p>
            <a:pPr algn="ctr"/>
            <a:r>
              <a:rPr lang="en-GB" dirty="0" smtClean="0">
                <a:hlinkClick r:id="rId10" action="ppaction://hlinksldjump"/>
              </a:rPr>
              <a:t>Retour à la carte</a:t>
            </a:r>
            <a:endParaRPr lang="en-GB" dirty="0"/>
          </a:p>
        </p:txBody>
      </p:sp>
      <p:sp>
        <p:nvSpPr>
          <p:cNvPr id="16" name="Rectangle 15"/>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871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p:cNvSpPr/>
          <p:nvPr/>
        </p:nvSpPr>
        <p:spPr>
          <a:xfrm>
            <a:off x="2528831" y="1531930"/>
            <a:ext cx="6096000" cy="3416320"/>
          </a:xfrm>
          <a:prstGeom prst="rect">
            <a:avLst/>
          </a:prstGeom>
        </p:spPr>
        <p:txBody>
          <a:bodyPr>
            <a:spAutoFit/>
          </a:bodyPr>
          <a:lstStyle/>
          <a:p>
            <a:pPr algn="ctr"/>
            <a:r>
              <a:rPr lang="fr-FR" sz="2400" b="1" dirty="0" smtClean="0">
                <a:solidFill>
                  <a:srgbClr val="000000"/>
                </a:solidFill>
                <a:latin typeface="futura-pt-bold"/>
              </a:rPr>
              <a:t>Train à l’</a:t>
            </a:r>
            <a:r>
              <a:rPr lang="fr-FR" sz="2400" b="1" dirty="0" err="1" smtClean="0">
                <a:solidFill>
                  <a:srgbClr val="000000"/>
                </a:solidFill>
                <a:latin typeface="futura-pt-bold"/>
              </a:rPr>
              <a:t>Hydrogen</a:t>
            </a:r>
            <a:endParaRPr lang="fr-FR" sz="2400" b="1" dirty="0" smtClean="0">
              <a:solidFill>
                <a:srgbClr val="000000"/>
              </a:solidFill>
              <a:latin typeface="futura-pt-bold"/>
            </a:endParaRPr>
          </a:p>
          <a:p>
            <a:r>
              <a:rPr lang="fr-FR" sz="2400" dirty="0" smtClean="0">
                <a:solidFill>
                  <a:srgbClr val="333333"/>
                </a:solidFill>
                <a:latin typeface="Helvetica Neue"/>
              </a:rPr>
              <a:t>Différents projets indépendant dans le Nord Ouest du Royaume Unis explore la possibilité de faire circuler des trains à hydrogène dans le futur. Mettre en place une </a:t>
            </a:r>
            <a:r>
              <a:rPr lang="fr-FR" sz="2400" dirty="0" err="1" smtClean="0">
                <a:solidFill>
                  <a:srgbClr val="333333"/>
                </a:solidFill>
                <a:latin typeface="Helvetica Neue"/>
              </a:rPr>
              <a:t>infrastucture</a:t>
            </a:r>
            <a:r>
              <a:rPr lang="fr-FR" sz="2400" dirty="0" smtClean="0">
                <a:solidFill>
                  <a:srgbClr val="333333"/>
                </a:solidFill>
                <a:latin typeface="Helvetica Neue"/>
              </a:rPr>
              <a:t> hydrogène via le projet </a:t>
            </a:r>
            <a:r>
              <a:rPr lang="fr-FR" sz="2400" dirty="0" err="1" smtClean="0">
                <a:solidFill>
                  <a:srgbClr val="333333"/>
                </a:solidFill>
                <a:latin typeface="Helvetica Neue"/>
              </a:rPr>
              <a:t>HyNet</a:t>
            </a:r>
            <a:r>
              <a:rPr lang="fr-FR" sz="2400" dirty="0" smtClean="0">
                <a:solidFill>
                  <a:srgbClr val="333333"/>
                </a:solidFill>
                <a:latin typeface="Helvetica Neue"/>
              </a:rPr>
              <a:t> pourrait aider le réseau ferré anglais à adopter ces technologies pour la première fois. </a:t>
            </a:r>
          </a:p>
        </p:txBody>
      </p:sp>
      <p:sp>
        <p:nvSpPr>
          <p:cNvPr id="19" name="TextBox 15"/>
          <p:cNvSpPr txBox="1"/>
          <p:nvPr/>
        </p:nvSpPr>
        <p:spPr>
          <a:xfrm>
            <a:off x="8564585" y="2701603"/>
            <a:ext cx="2048292" cy="2031325"/>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a:p>
            <a:endParaRPr lang="en-GB" dirty="0" smtClean="0"/>
          </a:p>
          <a:p>
            <a:endParaRPr lang="en-GB" dirty="0"/>
          </a:p>
          <a:p>
            <a:pPr algn="ctr"/>
            <a:r>
              <a:rPr lang="en-GB" dirty="0" smtClean="0">
                <a:hlinkClick r:id="rId10" action="ppaction://hlinksldjump"/>
              </a:rPr>
              <a:t>Retour à la carte</a:t>
            </a:r>
            <a:endParaRPr lang="en-GB" dirty="0"/>
          </a:p>
        </p:txBody>
      </p:sp>
      <p:sp>
        <p:nvSpPr>
          <p:cNvPr id="16" name="Rectangle 15"/>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7523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p:cNvSpPr/>
          <p:nvPr/>
        </p:nvSpPr>
        <p:spPr>
          <a:xfrm>
            <a:off x="2089638" y="1685940"/>
            <a:ext cx="6096000" cy="3416320"/>
          </a:xfrm>
          <a:prstGeom prst="rect">
            <a:avLst/>
          </a:prstGeom>
        </p:spPr>
        <p:txBody>
          <a:bodyPr>
            <a:spAutoFit/>
          </a:bodyPr>
          <a:lstStyle/>
          <a:p>
            <a:pPr algn="ctr"/>
            <a:r>
              <a:rPr lang="fr-FR" sz="2400" b="1" dirty="0" smtClean="0">
                <a:solidFill>
                  <a:srgbClr val="000000"/>
                </a:solidFill>
                <a:latin typeface="futura-pt-bold"/>
              </a:rPr>
              <a:t>L’Hydrogène pour les transports</a:t>
            </a:r>
          </a:p>
          <a:p>
            <a:r>
              <a:rPr lang="fr-FR" sz="2400" dirty="0" smtClean="0">
                <a:solidFill>
                  <a:srgbClr val="333333"/>
                </a:solidFill>
                <a:latin typeface="Helvetica Neue"/>
              </a:rPr>
              <a:t>Un réseau de transport d’hydrogène par conduites peut aider à son intégration dans le secteur des transports dans le Nord-Ouest. Cela contribuera à réduire les émissions polluantes de ce secteur, notamment des trains et des bus, et contribuant ainsi à un air plus propre à Liverpool, Manchester et dans les environs.</a:t>
            </a:r>
          </a:p>
        </p:txBody>
      </p:sp>
      <p:sp>
        <p:nvSpPr>
          <p:cNvPr id="19" name="TextBox 15"/>
          <p:cNvSpPr txBox="1"/>
          <p:nvPr/>
        </p:nvSpPr>
        <p:spPr>
          <a:xfrm>
            <a:off x="8564585" y="2701603"/>
            <a:ext cx="2048292" cy="2031325"/>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a:p>
            <a:endParaRPr lang="en-GB" dirty="0" smtClean="0"/>
          </a:p>
          <a:p>
            <a:endParaRPr lang="en-GB" dirty="0"/>
          </a:p>
          <a:p>
            <a:pPr algn="ctr"/>
            <a:r>
              <a:rPr lang="en-GB" dirty="0" smtClean="0">
                <a:hlinkClick r:id="rId10" action="ppaction://hlinksldjump"/>
              </a:rPr>
              <a:t>Retour à la carte</a:t>
            </a:r>
            <a:endParaRPr lang="en-GB" dirty="0"/>
          </a:p>
        </p:txBody>
      </p:sp>
      <p:sp>
        <p:nvSpPr>
          <p:cNvPr id="16" name="Rectangle 15"/>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9643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Rectangle 16"/>
          <p:cNvSpPr/>
          <p:nvPr/>
        </p:nvSpPr>
        <p:spPr>
          <a:xfrm>
            <a:off x="2091447" y="1096668"/>
            <a:ext cx="6502309" cy="4524315"/>
          </a:xfrm>
          <a:prstGeom prst="rect">
            <a:avLst/>
          </a:prstGeom>
        </p:spPr>
        <p:txBody>
          <a:bodyPr wrap="square">
            <a:spAutoFit/>
          </a:bodyPr>
          <a:lstStyle/>
          <a:p>
            <a:pPr algn="ctr"/>
            <a:r>
              <a:rPr lang="fr-FR" sz="2400" b="1" dirty="0" smtClean="0">
                <a:solidFill>
                  <a:srgbClr val="000000"/>
                </a:solidFill>
                <a:latin typeface="futura-pt-bold"/>
              </a:rPr>
              <a:t>Future production d’électricité</a:t>
            </a:r>
          </a:p>
          <a:p>
            <a:r>
              <a:rPr lang="fr-FR" sz="2400" dirty="0" smtClean="0">
                <a:solidFill>
                  <a:srgbClr val="333333"/>
                </a:solidFill>
                <a:latin typeface="Helvetica Neue"/>
              </a:rPr>
              <a:t>Le potentiel d’énergie renouvelable dans la région est tel qu’un mix 100% renouvelable est envisageable. La connexion avec une infrastructure hydrogène (production, stockage, transport) pourrait également encourager </a:t>
            </a:r>
            <a:r>
              <a:rPr lang="fr-FR" sz="2400" dirty="0">
                <a:solidFill>
                  <a:srgbClr val="000000"/>
                </a:solidFill>
                <a:latin typeface="futura-pt-bold"/>
              </a:rPr>
              <a:t>les investissement dans des projets de production d’énergie renouvelable</a:t>
            </a:r>
            <a:r>
              <a:rPr lang="fr-FR" sz="2400" dirty="0">
                <a:solidFill>
                  <a:srgbClr val="333333"/>
                </a:solidFill>
                <a:latin typeface="Helvetica Neue"/>
              </a:rPr>
              <a:t> dans la région (par exemple éolien, solaire, maritime et biomasse). Cela pourrait aider à absorber les pics de consommation en relais des sources </a:t>
            </a:r>
            <a:r>
              <a:rPr lang="fr-FR" sz="2400" dirty="0" smtClean="0">
                <a:solidFill>
                  <a:srgbClr val="333333"/>
                </a:solidFill>
                <a:latin typeface="Helvetica Neue"/>
              </a:rPr>
              <a:t>intermittentes.</a:t>
            </a:r>
            <a:endParaRPr lang="fr-FR" sz="2400" b="0" i="0" dirty="0">
              <a:solidFill>
                <a:srgbClr val="333333"/>
              </a:solidFill>
              <a:effectLst/>
              <a:latin typeface="Helvetica Neue"/>
            </a:endParaRPr>
          </a:p>
        </p:txBody>
      </p:sp>
      <p:sp>
        <p:nvSpPr>
          <p:cNvPr id="18" name="TextBox 15"/>
          <p:cNvSpPr txBox="1"/>
          <p:nvPr/>
        </p:nvSpPr>
        <p:spPr>
          <a:xfrm>
            <a:off x="8564585" y="2701603"/>
            <a:ext cx="2048292" cy="2031325"/>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a:p>
            <a:endParaRPr lang="en-GB" dirty="0" smtClean="0"/>
          </a:p>
          <a:p>
            <a:endParaRPr lang="en-GB" dirty="0"/>
          </a:p>
          <a:p>
            <a:pPr algn="ctr"/>
            <a:r>
              <a:rPr lang="en-GB" dirty="0" smtClean="0">
                <a:hlinkClick r:id="rId10" action="ppaction://hlinksldjump"/>
              </a:rPr>
              <a:t>Retour à la carte</a:t>
            </a:r>
            <a:endParaRPr lang="en-GB" dirty="0"/>
          </a:p>
        </p:txBody>
      </p:sp>
      <p:sp>
        <p:nvSpPr>
          <p:cNvPr id="16" name="Rectangle 15"/>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0711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497756" y="1790019"/>
            <a:ext cx="6096000" cy="3785652"/>
          </a:xfrm>
          <a:prstGeom prst="rect">
            <a:avLst/>
          </a:prstGeom>
        </p:spPr>
        <p:txBody>
          <a:bodyPr>
            <a:spAutoFit/>
          </a:bodyPr>
          <a:lstStyle/>
          <a:p>
            <a:pPr algn="ctr"/>
            <a:r>
              <a:rPr lang="fr-FR" sz="2400" b="1" dirty="0" smtClean="0">
                <a:solidFill>
                  <a:srgbClr val="000000"/>
                </a:solidFill>
                <a:latin typeface="futura-pt-bold"/>
              </a:rPr>
              <a:t>Industries consommatrices de gaz</a:t>
            </a:r>
          </a:p>
          <a:p>
            <a:r>
              <a:rPr lang="fr-FR" sz="2400" dirty="0" err="1" smtClean="0">
                <a:solidFill>
                  <a:srgbClr val="333333"/>
                </a:solidFill>
                <a:latin typeface="Helvetica Neue"/>
              </a:rPr>
              <a:t>HyNet</a:t>
            </a:r>
            <a:r>
              <a:rPr lang="fr-FR" sz="2400" dirty="0" smtClean="0">
                <a:solidFill>
                  <a:srgbClr val="333333"/>
                </a:solidFill>
                <a:latin typeface="Helvetica Neue"/>
              </a:rPr>
              <a:t> va fournir de l’hydrogène à 10-15 industries de premier plan consommatrices de gaz avec jusqu’à 100% de l’hydrogène transporté par des conduites dédiées. Cela conduira à une réduction nette des émission de CO2. Réduire les émission de CO2 contribue également à protéger les emplois menacés par les coûts relatifs à ces émissions.</a:t>
            </a:r>
            <a:endParaRPr lang="fr-FR" sz="2400" i="0" dirty="0">
              <a:solidFill>
                <a:srgbClr val="333333"/>
              </a:solidFill>
              <a:effectLst/>
              <a:latin typeface="Helvetica Neue"/>
            </a:endParaRPr>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3055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290945" y="676914"/>
            <a:ext cx="11430000" cy="4524315"/>
          </a:xfrm>
          <a:prstGeom prst="rect">
            <a:avLst/>
          </a:prstGeom>
          <a:noFill/>
        </p:spPr>
        <p:txBody>
          <a:bodyPr wrap="square">
            <a:spAutoFit/>
          </a:bodyPr>
          <a:lstStyle/>
          <a:p>
            <a:r>
              <a:rPr lang="fr-FR" sz="1600" dirty="0" err="1" smtClean="0">
                <a:solidFill>
                  <a:srgbClr val="212529"/>
                </a:solidFill>
                <a:latin typeface="aktiv-grotesk"/>
              </a:rPr>
              <a:t>HyNet</a:t>
            </a:r>
            <a:r>
              <a:rPr lang="fr-FR" sz="1600" dirty="0" smtClean="0">
                <a:solidFill>
                  <a:srgbClr val="212529"/>
                </a:solidFill>
                <a:latin typeface="aktiv-grotesk"/>
              </a:rPr>
              <a:t> </a:t>
            </a:r>
            <a:r>
              <a:rPr lang="fr-FR" sz="1600" dirty="0" err="1" smtClean="0">
                <a:solidFill>
                  <a:srgbClr val="212529"/>
                </a:solidFill>
                <a:latin typeface="aktiv-grotesk"/>
              </a:rPr>
              <a:t>North</a:t>
            </a:r>
            <a:r>
              <a:rPr lang="fr-FR" sz="1600" dirty="0" smtClean="0">
                <a:solidFill>
                  <a:srgbClr val="212529"/>
                </a:solidFill>
                <a:latin typeface="aktiv-grotesk"/>
              </a:rPr>
              <a:t> West est une exemple emblématique de croissance verte pour le Royaume-Unis</a:t>
            </a:r>
            <a:r>
              <a:rPr lang="en-GB" sz="1600" dirty="0" smtClean="0">
                <a:solidFill>
                  <a:srgbClr val="212529"/>
                </a:solidFill>
                <a:latin typeface="aktiv-grotesk"/>
              </a:rPr>
              <a:t>. </a:t>
            </a:r>
          </a:p>
          <a:p>
            <a:endParaRPr lang="en-GB" sz="1600" dirty="0">
              <a:solidFill>
                <a:srgbClr val="212529"/>
              </a:solidFill>
              <a:latin typeface="aktiv-grotesk"/>
            </a:endParaRPr>
          </a:p>
          <a:p>
            <a:r>
              <a:rPr lang="fr-FR" sz="1600" dirty="0" smtClean="0">
                <a:solidFill>
                  <a:srgbClr val="212529"/>
                </a:solidFill>
                <a:latin typeface="aktiv-grotesk"/>
              </a:rPr>
              <a:t>C’est un projet économique et opérationnel qui atteint les objectifs majeurs de réduction des émissions de carbone dans l’industrie, l’habitat et les transport. </a:t>
            </a:r>
          </a:p>
          <a:p>
            <a:endParaRPr lang="en-GB" sz="1600" dirty="0">
              <a:solidFill>
                <a:srgbClr val="212529"/>
              </a:solidFill>
              <a:latin typeface="aktiv-grotesk"/>
            </a:endParaRPr>
          </a:p>
          <a:p>
            <a:r>
              <a:rPr lang="fr-FR" sz="1600" dirty="0" err="1" smtClean="0">
                <a:solidFill>
                  <a:srgbClr val="212529"/>
                </a:solidFill>
                <a:latin typeface="aktiv-grotesk"/>
              </a:rPr>
              <a:t>HyNet</a:t>
            </a:r>
            <a:r>
              <a:rPr lang="fr-FR" sz="1600" dirty="0" smtClean="0">
                <a:solidFill>
                  <a:srgbClr val="212529"/>
                </a:solidFill>
                <a:latin typeface="aktiv-grotesk"/>
              </a:rPr>
              <a:t> repose sur une production d’hydrogène à partir du gaz naturel. Le projet intègre le déploiement d’une infrastructure de transport de l’hydrogène (par conduites) et de captage, </a:t>
            </a:r>
            <a:r>
              <a:rPr lang="fr-FR" sz="1600" dirty="0">
                <a:solidFill>
                  <a:srgbClr val="212529"/>
                </a:solidFill>
                <a:latin typeface="aktiv-grotesk"/>
              </a:rPr>
              <a:t>stockage </a:t>
            </a:r>
            <a:r>
              <a:rPr lang="fr-FR" sz="1600" dirty="0" smtClean="0">
                <a:solidFill>
                  <a:srgbClr val="212529"/>
                </a:solidFill>
                <a:latin typeface="aktiv-grotesk"/>
              </a:rPr>
              <a:t>et valorisation du CO2 (CCSU), une première au Royaume-Unis. Les technologies CCSU sont indispensables aux réductions massives d’émission de CO2 requises pour atteindre les cibles fixées pour 2050.</a:t>
            </a:r>
          </a:p>
          <a:p>
            <a:endParaRPr lang="en-GB" sz="1600" dirty="0">
              <a:solidFill>
                <a:srgbClr val="212529"/>
              </a:solidFill>
              <a:latin typeface="aktiv-grotesk"/>
            </a:endParaRPr>
          </a:p>
          <a:p>
            <a:r>
              <a:rPr lang="fr-FR" sz="1600" dirty="0" smtClean="0">
                <a:solidFill>
                  <a:srgbClr val="212529"/>
                </a:solidFill>
                <a:latin typeface="aktiv-grotesk"/>
              </a:rPr>
              <a:t>Accélérer le développement et le déploiement des technologies de l’hydrogène et de captage du CO2 au travers du projet </a:t>
            </a:r>
            <a:r>
              <a:rPr lang="fr-FR" sz="1600" dirty="0" err="1" smtClean="0">
                <a:solidFill>
                  <a:srgbClr val="212529"/>
                </a:solidFill>
                <a:latin typeface="aktiv-grotesk"/>
              </a:rPr>
              <a:t>HyNet</a:t>
            </a:r>
            <a:r>
              <a:rPr lang="fr-FR" sz="1600" dirty="0" smtClean="0">
                <a:solidFill>
                  <a:srgbClr val="212529"/>
                </a:solidFill>
                <a:latin typeface="aktiv-grotesk"/>
              </a:rPr>
              <a:t> place le Royaume-Unis en position de force pour exporter ses expertises dans une économie globale bas carbone.</a:t>
            </a:r>
            <a:r>
              <a:rPr lang="en-GB" sz="1600" dirty="0" smtClean="0">
                <a:solidFill>
                  <a:srgbClr val="212529"/>
                </a:solidFill>
                <a:latin typeface="aktiv-grotesk"/>
              </a:rPr>
              <a:t> </a:t>
            </a:r>
          </a:p>
          <a:p>
            <a:endParaRPr lang="en-GB" sz="1600" dirty="0">
              <a:solidFill>
                <a:srgbClr val="212529"/>
              </a:solidFill>
              <a:latin typeface="aktiv-grotesk"/>
            </a:endParaRPr>
          </a:p>
          <a:p>
            <a:r>
              <a:rPr lang="en-GB" sz="1600" dirty="0" smtClean="0">
                <a:solidFill>
                  <a:srgbClr val="212529"/>
                </a:solidFill>
                <a:latin typeface="aktiv-grotesk"/>
              </a:rPr>
              <a:t>Le </a:t>
            </a:r>
            <a:r>
              <a:rPr lang="fr-FR" sz="1600" dirty="0" smtClean="0">
                <a:solidFill>
                  <a:srgbClr val="212529"/>
                </a:solidFill>
                <a:latin typeface="aktiv-grotesk"/>
              </a:rPr>
              <a:t>Nord-Ouest de l’Angleterre est idéalement située pour mener le projet </a:t>
            </a:r>
            <a:r>
              <a:rPr lang="fr-FR" sz="1600" dirty="0" err="1" smtClean="0">
                <a:solidFill>
                  <a:srgbClr val="212529"/>
                </a:solidFill>
                <a:latin typeface="aktiv-grotesk"/>
              </a:rPr>
              <a:t>HyNet</a:t>
            </a:r>
            <a:r>
              <a:rPr lang="fr-FR" sz="1600" dirty="0" smtClean="0">
                <a:solidFill>
                  <a:srgbClr val="212529"/>
                </a:solidFill>
                <a:latin typeface="aktiv-grotesk"/>
              </a:rPr>
              <a:t>. La région a une longue tradition d’innovation et aujourd’hui les initiatives liées aux énergies propres y fleurissent. Sur le plan pratique, la concentration d’industries, l’existence d’un réseau de compétences et une géologie unique font que la région a un potentiel unique pour un projet de cette nature. L’infrastructure construite par le projet </a:t>
            </a:r>
            <a:r>
              <a:rPr lang="fr-FR" sz="1600" dirty="0" err="1" smtClean="0">
                <a:solidFill>
                  <a:srgbClr val="212529"/>
                </a:solidFill>
                <a:latin typeface="aktiv-grotesk"/>
              </a:rPr>
              <a:t>HyNet</a:t>
            </a:r>
            <a:r>
              <a:rPr lang="fr-FR" sz="1600" dirty="0" smtClean="0">
                <a:solidFill>
                  <a:srgbClr val="212529"/>
                </a:solidFill>
                <a:latin typeface="aktiv-grotesk"/>
              </a:rPr>
              <a:t> peut être étendue au-delà des limites initiales du projet et constitue un modèle à dupliquer au Royaume-Unis et ailleurs.</a:t>
            </a:r>
          </a:p>
        </p:txBody>
      </p:sp>
      <p:sp>
        <p:nvSpPr>
          <p:cNvPr id="16" name="TextBox 15"/>
          <p:cNvSpPr txBox="1"/>
          <p:nvPr/>
        </p:nvSpPr>
        <p:spPr>
          <a:xfrm>
            <a:off x="2450871" y="-13351"/>
            <a:ext cx="7376158" cy="461665"/>
          </a:xfrm>
          <a:prstGeom prst="rect">
            <a:avLst/>
          </a:prstGeom>
          <a:noFill/>
        </p:spPr>
        <p:txBody>
          <a:bodyPr wrap="square" rtlCol="0">
            <a:spAutoFit/>
          </a:bodyPr>
          <a:lstStyle/>
          <a:p>
            <a:pPr algn="ctr"/>
            <a:r>
              <a:rPr lang="fr-FR" sz="2400" u="sng" dirty="0" smtClean="0"/>
              <a:t>Etude de cas – Projet </a:t>
            </a:r>
            <a:r>
              <a:rPr lang="fr-FR" sz="2400" u="sng" dirty="0" err="1" smtClean="0"/>
              <a:t>HyNet</a:t>
            </a:r>
            <a:r>
              <a:rPr lang="fr-FR" sz="2400" u="sng" dirty="0" smtClean="0"/>
              <a:t> de </a:t>
            </a:r>
            <a:r>
              <a:rPr lang="fr-FR" sz="2400" u="sng" dirty="0" err="1" smtClean="0"/>
              <a:t>Cadent</a:t>
            </a:r>
            <a:r>
              <a:rPr lang="fr-FR" sz="2400" u="sng" dirty="0" smtClean="0"/>
              <a:t>, Royaume-Unis</a:t>
            </a:r>
            <a:endParaRPr lang="fr-FR" sz="2400" u="sng" dirty="0"/>
          </a:p>
        </p:txBody>
      </p:sp>
      <p:sp>
        <p:nvSpPr>
          <p:cNvPr id="17" name="Rectangle 16"/>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593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smtClean="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1819072" y="1202176"/>
            <a:ext cx="6774684" cy="3785652"/>
          </a:xfrm>
          <a:prstGeom prst="rect">
            <a:avLst/>
          </a:prstGeom>
        </p:spPr>
        <p:txBody>
          <a:bodyPr wrap="square">
            <a:spAutoFit/>
          </a:bodyPr>
          <a:lstStyle/>
          <a:p>
            <a:pPr algn="ctr"/>
            <a:r>
              <a:rPr lang="fr-FR" sz="2400" b="1" dirty="0" smtClean="0">
                <a:solidFill>
                  <a:srgbClr val="000000"/>
                </a:solidFill>
                <a:latin typeface="futura-pt-bold"/>
              </a:rPr>
              <a:t>Production d’Hydrogène</a:t>
            </a:r>
          </a:p>
          <a:p>
            <a:r>
              <a:rPr lang="fr-FR" sz="2400" dirty="0" err="1" smtClean="0">
                <a:solidFill>
                  <a:srgbClr val="333333"/>
                </a:solidFill>
                <a:latin typeface="Helvetica Neue"/>
              </a:rPr>
              <a:t>HyNet</a:t>
            </a:r>
            <a:r>
              <a:rPr lang="fr-FR" sz="2400" dirty="0" smtClean="0">
                <a:solidFill>
                  <a:srgbClr val="333333"/>
                </a:solidFill>
                <a:latin typeface="Helvetica Neue"/>
              </a:rPr>
              <a:t> est basé sur une production d’hydrogène à partir de gaz naturel. Il sera produit massivement dans une usine centralisée utilisant des procédés reconnus et éprouvés. Il  existe déjà des producteurs d’hydrogène dans la région, gage de la présence d’un réseau de compétences en production et manipulation de ce gaz et d’un terreau fertile pour des projets de démonstration de ces technologies.</a:t>
            </a:r>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9790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1459149" y="1505552"/>
            <a:ext cx="6843238" cy="3416320"/>
          </a:xfrm>
          <a:prstGeom prst="rect">
            <a:avLst/>
          </a:prstGeom>
        </p:spPr>
        <p:txBody>
          <a:bodyPr wrap="square">
            <a:spAutoFit/>
          </a:bodyPr>
          <a:lstStyle/>
          <a:p>
            <a:pPr algn="ctr"/>
            <a:r>
              <a:rPr lang="fr-FR" sz="2400" b="1" dirty="0" smtClean="0">
                <a:solidFill>
                  <a:srgbClr val="000000"/>
                </a:solidFill>
                <a:latin typeface="futura-pt-bold"/>
              </a:rPr>
              <a:t>Injection d’Hydrogène dans le réseau de gaz</a:t>
            </a:r>
          </a:p>
          <a:p>
            <a:r>
              <a:rPr lang="fr-FR" sz="2400" dirty="0" smtClean="0">
                <a:solidFill>
                  <a:srgbClr val="333333"/>
                </a:solidFill>
                <a:latin typeface="Helvetica Neue"/>
              </a:rPr>
              <a:t>Un mélange d’hydrogène (jusqu’à 20% en volume) et de gaz naturel peut être distribué aux utilisateurs particuliers et professionnels via le réseau de gaz existant. Cela permettra une réduction des émissions de CO2 pour la production de chaleur de manière transparente c’est-à-dire sans besoin de changer les équipements. </a:t>
            </a:r>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7412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smtClean="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23736" y="1383729"/>
            <a:ext cx="8227100" cy="3046988"/>
          </a:xfrm>
          <a:prstGeom prst="rect">
            <a:avLst/>
          </a:prstGeom>
        </p:spPr>
        <p:txBody>
          <a:bodyPr wrap="square">
            <a:spAutoFit/>
          </a:bodyPr>
          <a:lstStyle/>
          <a:p>
            <a:pPr algn="ctr"/>
            <a:r>
              <a:rPr lang="fr-FR" sz="2400" b="1" dirty="0" smtClean="0">
                <a:solidFill>
                  <a:srgbClr val="000000"/>
                </a:solidFill>
                <a:latin typeface="futura-pt-bold"/>
              </a:rPr>
              <a:t>Emplois et compétences</a:t>
            </a:r>
          </a:p>
          <a:p>
            <a:r>
              <a:rPr lang="fr-FR" sz="2400" dirty="0" smtClean="0">
                <a:solidFill>
                  <a:srgbClr val="333333"/>
                </a:solidFill>
                <a:latin typeface="Helvetica Neue"/>
              </a:rPr>
              <a:t>Réduire les émission de CO2 des industries fortement émettrices aide à long terme à sécuriser l’avenir de ces industries et les emplois associés. Construire sur les compétences techniques disponibles dans le Nord Ouest pourra constituer un socle de compétences (R&amp;D, projets innovants, recherche de pointe) sur l’hydrogène, propices à être exportées.</a:t>
            </a:r>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782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smtClean="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497756" y="1065679"/>
            <a:ext cx="6096000" cy="4893647"/>
          </a:xfrm>
          <a:prstGeom prst="rect">
            <a:avLst/>
          </a:prstGeom>
        </p:spPr>
        <p:txBody>
          <a:bodyPr>
            <a:spAutoFit/>
          </a:bodyPr>
          <a:lstStyle/>
          <a:p>
            <a:pPr algn="ctr"/>
            <a:r>
              <a:rPr lang="fr-FR" sz="2400" b="1" dirty="0" smtClean="0">
                <a:solidFill>
                  <a:srgbClr val="000000"/>
                </a:solidFill>
                <a:latin typeface="futura-pt-bold"/>
              </a:rPr>
              <a:t>Futur stockage de l’Hydrogène</a:t>
            </a:r>
          </a:p>
          <a:p>
            <a:r>
              <a:rPr lang="fr-FR" sz="2400" dirty="0" smtClean="0">
                <a:solidFill>
                  <a:srgbClr val="333333"/>
                </a:solidFill>
                <a:latin typeface="Helvetica Neue"/>
              </a:rPr>
              <a:t>Pour répondre aux fluctuations de la demande en énergie des logements, le stockage est à long terme une nécessité. Les cavités salines présentes dans le bassin de Cheshire présente un fort potentiel pour le stockage massif et pourrait permettre de réduire les coûts de développement des nouveaux équipements. Les 5 cavités salines existantes représentent une capacité de stockage de 455 millions de m3 de gaz naturel.</a:t>
            </a:r>
            <a:endParaRPr lang="fr-FR" sz="2400" b="0" i="0" dirty="0">
              <a:solidFill>
                <a:srgbClr val="333333"/>
              </a:solidFill>
              <a:effectLst/>
              <a:latin typeface="Helvetica Neue"/>
            </a:endParaRPr>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3551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Curved Right Arrow 14"/>
          <p:cNvSpPr/>
          <p:nvPr/>
        </p:nvSpPr>
        <p:spPr>
          <a:xfrm rot="11426123">
            <a:off x="9152313" y="2851265"/>
            <a:ext cx="872836" cy="15129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8736676" y="2701603"/>
            <a:ext cx="1704110" cy="2031325"/>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pPr algn="ctr"/>
            <a:r>
              <a:rPr lang="en-GB" dirty="0" smtClean="0">
                <a:hlinkClick r:id="rId10" action="ppaction://hlinksldjump"/>
              </a:rPr>
              <a:t>Back to map</a:t>
            </a:r>
            <a:endParaRPr lang="en-GB" dirty="0"/>
          </a:p>
        </p:txBody>
      </p:sp>
      <p:sp>
        <p:nvSpPr>
          <p:cNvPr id="17" name="Rectangle 16"/>
          <p:cNvSpPr/>
          <p:nvPr/>
        </p:nvSpPr>
        <p:spPr>
          <a:xfrm>
            <a:off x="2354836" y="1639615"/>
            <a:ext cx="6096000" cy="4154984"/>
          </a:xfrm>
          <a:prstGeom prst="rect">
            <a:avLst/>
          </a:prstGeom>
        </p:spPr>
        <p:txBody>
          <a:bodyPr>
            <a:spAutoFit/>
          </a:bodyPr>
          <a:lstStyle/>
          <a:p>
            <a:pPr algn="ctr"/>
            <a:r>
              <a:rPr lang="fr-FR" sz="2400" b="1" dirty="0" smtClean="0">
                <a:solidFill>
                  <a:srgbClr val="000000"/>
                </a:solidFill>
                <a:latin typeface="futura-pt-bold"/>
              </a:rPr>
              <a:t>Investissement local</a:t>
            </a:r>
          </a:p>
          <a:p>
            <a:r>
              <a:rPr lang="fr-FR" sz="2400" dirty="0" smtClean="0">
                <a:solidFill>
                  <a:srgbClr val="333333"/>
                </a:solidFill>
                <a:latin typeface="Helvetica Neue"/>
              </a:rPr>
              <a:t>La nouvelle infrastructure Hydrogène mise en place dans le projet </a:t>
            </a:r>
            <a:r>
              <a:rPr lang="fr-FR" sz="2400" dirty="0" err="1" smtClean="0">
                <a:solidFill>
                  <a:srgbClr val="333333"/>
                </a:solidFill>
                <a:latin typeface="Helvetica Neue"/>
              </a:rPr>
              <a:t>HyNet</a:t>
            </a:r>
            <a:r>
              <a:rPr lang="fr-FR" sz="2400" dirty="0" smtClean="0">
                <a:solidFill>
                  <a:srgbClr val="333333"/>
                </a:solidFill>
                <a:latin typeface="Helvetica Neue"/>
              </a:rPr>
              <a:t> est prête pour être étendue sur une plus grande zone. Ceci incite les entreprises cherchant à utiliser ces infrastructures à investir localement. L’opportunité de connexion avec l’hydrogène pourrait également amplifier les investissement dans d’autres projets régionaux liés aux énergies renouvelables. </a:t>
            </a:r>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630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1602" y="0"/>
            <a:ext cx="10058400" cy="5657850"/>
          </a:xfrm>
          <a:prstGeom prst="rect">
            <a:avLst/>
          </a:prstGeom>
        </p:spPr>
      </p:pic>
      <p:sp>
        <p:nvSpPr>
          <p:cNvPr id="16" name="5-Point Star 15">
            <a:hlinkClick r:id="rId11" action="ppaction://hlinksldjump"/>
          </p:cNvPr>
          <p:cNvSpPr/>
          <p:nvPr/>
        </p:nvSpPr>
        <p:spPr>
          <a:xfrm>
            <a:off x="1111560" y="714895"/>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7" name="5-Point Star 16">
            <a:hlinkClick r:id="rId12" action="ppaction://hlinksldjump"/>
          </p:cNvPr>
          <p:cNvSpPr/>
          <p:nvPr/>
        </p:nvSpPr>
        <p:spPr>
          <a:xfrm>
            <a:off x="2377865" y="468284"/>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8" name="5-Point Star 17">
            <a:hlinkClick r:id="rId13" action="ppaction://hlinksldjump"/>
          </p:cNvPr>
          <p:cNvSpPr/>
          <p:nvPr/>
        </p:nvSpPr>
        <p:spPr>
          <a:xfrm>
            <a:off x="3342141" y="69273"/>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9" name="5-Point Star 18">
            <a:hlinkClick r:id="rId14" action="ppaction://hlinksldjump"/>
          </p:cNvPr>
          <p:cNvSpPr/>
          <p:nvPr/>
        </p:nvSpPr>
        <p:spPr>
          <a:xfrm>
            <a:off x="6866738" y="389313"/>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5-Point Star 19">
            <a:hlinkClick r:id="rId15" action="ppaction://hlinksldjump"/>
          </p:cNvPr>
          <p:cNvSpPr/>
          <p:nvPr/>
        </p:nvSpPr>
        <p:spPr>
          <a:xfrm>
            <a:off x="8612411" y="872836"/>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1" name="5-Point Star 20">
            <a:hlinkClick r:id="rId16" action="ppaction://hlinksldjump"/>
          </p:cNvPr>
          <p:cNvSpPr/>
          <p:nvPr/>
        </p:nvSpPr>
        <p:spPr>
          <a:xfrm>
            <a:off x="3666338" y="1823259"/>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2" name="5-Point Star 21">
            <a:hlinkClick r:id="rId17" action="ppaction://hlinksldjump"/>
          </p:cNvPr>
          <p:cNvSpPr/>
          <p:nvPr/>
        </p:nvSpPr>
        <p:spPr>
          <a:xfrm>
            <a:off x="2436054" y="2563092"/>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3" name="5-Point Star 22">
            <a:hlinkClick r:id="rId18" action="ppaction://hlinksldjump"/>
          </p:cNvPr>
          <p:cNvSpPr/>
          <p:nvPr/>
        </p:nvSpPr>
        <p:spPr>
          <a:xfrm>
            <a:off x="5993902" y="2313710"/>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5-Point Star 23">
            <a:hlinkClick r:id="rId19" action="ppaction://hlinksldjump"/>
          </p:cNvPr>
          <p:cNvSpPr/>
          <p:nvPr/>
        </p:nvSpPr>
        <p:spPr>
          <a:xfrm>
            <a:off x="9102862" y="2392680"/>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5-Point Star 24">
            <a:hlinkClick r:id="rId20" action="ppaction://hlinksldjump"/>
          </p:cNvPr>
          <p:cNvSpPr/>
          <p:nvPr/>
        </p:nvSpPr>
        <p:spPr>
          <a:xfrm>
            <a:off x="2194985" y="3951317"/>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6" name="5-Point Star 25">
            <a:hlinkClick r:id="rId21" action="ppaction://hlinksldjump"/>
          </p:cNvPr>
          <p:cNvSpPr/>
          <p:nvPr/>
        </p:nvSpPr>
        <p:spPr>
          <a:xfrm>
            <a:off x="6633982" y="3477492"/>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7" name="5-Point Star 26">
            <a:hlinkClick r:id="rId22" action="ppaction://hlinksldjump"/>
          </p:cNvPr>
          <p:cNvSpPr/>
          <p:nvPr/>
        </p:nvSpPr>
        <p:spPr>
          <a:xfrm>
            <a:off x="8612411" y="4109258"/>
            <a:ext cx="182880" cy="157941"/>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8" name="TextBox 27"/>
          <p:cNvSpPr txBox="1"/>
          <p:nvPr/>
        </p:nvSpPr>
        <p:spPr>
          <a:xfrm>
            <a:off x="271974" y="5592267"/>
            <a:ext cx="10033462" cy="738664"/>
          </a:xfrm>
          <a:prstGeom prst="rect">
            <a:avLst/>
          </a:prstGeom>
          <a:noFill/>
        </p:spPr>
        <p:txBody>
          <a:bodyPr wrap="square" rtlCol="0">
            <a:spAutoFit/>
          </a:bodyPr>
          <a:lstStyle/>
          <a:p>
            <a:pPr algn="ctr"/>
            <a:r>
              <a:rPr lang="fr-FR" sz="1400" dirty="0" err="1" smtClean="0">
                <a:solidFill>
                  <a:srgbClr val="212529"/>
                </a:solidFill>
                <a:latin typeface="aktiv-grotesk"/>
              </a:rPr>
              <a:t>HyNet</a:t>
            </a:r>
            <a:r>
              <a:rPr lang="fr-FR" sz="1400" dirty="0" smtClean="0">
                <a:solidFill>
                  <a:srgbClr val="212529"/>
                </a:solidFill>
                <a:latin typeface="aktiv-grotesk"/>
              </a:rPr>
              <a:t> repose sur une production d’hydrogène à partir du gaz naturel. Le projet intègre le déploiement d’une infrastructure de transport de l’hydrogène (par conduites) et de captage, stockage et valorisation du CO2 (CCSU)</a:t>
            </a:r>
            <a:r>
              <a:rPr lang="fr-FR" sz="1400" dirty="0" smtClean="0"/>
              <a:t>.</a:t>
            </a:r>
          </a:p>
          <a:p>
            <a:pPr algn="ctr"/>
            <a:r>
              <a:rPr lang="fr-FR" sz="1400" dirty="0" smtClean="0">
                <a:solidFill>
                  <a:srgbClr val="FF0000"/>
                </a:solidFill>
              </a:rPr>
              <a:t>Cliquer sur les étoiles pour plus d’informations !</a:t>
            </a:r>
            <a:endParaRPr lang="fr-FR" sz="1400" dirty="0">
              <a:solidFill>
                <a:srgbClr val="FF0000"/>
              </a:solidFill>
            </a:endParaRPr>
          </a:p>
        </p:txBody>
      </p:sp>
      <p:sp>
        <p:nvSpPr>
          <p:cNvPr id="29" name="Rectangle 28"/>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810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482458" y="1419234"/>
            <a:ext cx="9707304" cy="3816429"/>
          </a:xfrm>
          <a:prstGeom prst="rect">
            <a:avLst/>
          </a:prstGeom>
          <a:noFill/>
          <a:ln w="28575">
            <a:solidFill>
              <a:srgbClr val="00B050"/>
            </a:solidFill>
          </a:ln>
        </p:spPr>
        <p:txBody>
          <a:bodyPr wrap="square" rtlCol="0">
            <a:spAutoFit/>
          </a:bodyPr>
          <a:lstStyle/>
          <a:p>
            <a:pPr marL="285750" indent="-285750" algn="just">
              <a:buFont typeface="Arial" panose="020B0604020202020204" pitchFamily="34" charset="0"/>
              <a:buChar char="•"/>
            </a:pPr>
            <a:endParaRPr lang="fr-FR" sz="1600" dirty="0" smtClean="0"/>
          </a:p>
          <a:p>
            <a:pPr marL="285750" indent="-285750" algn="just">
              <a:buFont typeface="Arial" panose="020B0604020202020204" pitchFamily="34" charset="0"/>
              <a:buChar char="•"/>
            </a:pPr>
            <a:r>
              <a:rPr lang="fr-FR" sz="1600" dirty="0" smtClean="0"/>
              <a:t>Une station de remplissage est constituée de deux éléments : la réserve d’hydrogène et le poste de distribution. </a:t>
            </a:r>
          </a:p>
          <a:p>
            <a:pPr marL="285750" indent="-285750" algn="just">
              <a:buFont typeface="Arial" panose="020B0604020202020204" pitchFamily="34" charset="0"/>
              <a:buChar char="•"/>
            </a:pPr>
            <a:endParaRPr lang="fr-FR" sz="1600" dirty="0" smtClean="0"/>
          </a:p>
          <a:p>
            <a:pPr marL="285750" indent="-285750" algn="just">
              <a:buFont typeface="Arial" panose="020B0604020202020204" pitchFamily="34" charset="0"/>
              <a:buChar char="•"/>
            </a:pPr>
            <a:r>
              <a:rPr lang="fr-FR" sz="1600" dirty="0" smtClean="0"/>
              <a:t>La réserve d’hydrogène comporte généralement des bouteille pressurise en acier associées entre elles. Toutes les bouteilles sont connectées ensemble. Il n’y a donc qu’un seul tuyau d’alimentation par ensemble de bouteilles. </a:t>
            </a:r>
          </a:p>
          <a:p>
            <a:pPr marL="285750" indent="-285750" algn="just">
              <a:buFont typeface="Arial" panose="020B0604020202020204" pitchFamily="34" charset="0"/>
              <a:buChar char="•"/>
            </a:pPr>
            <a:endParaRPr lang="fr-FR" sz="1600" dirty="0" smtClean="0"/>
          </a:p>
          <a:p>
            <a:pPr marL="285750" indent="-285750" algn="just">
              <a:buFont typeface="Arial" panose="020B0604020202020204" pitchFamily="34" charset="0"/>
              <a:buChar char="•"/>
            </a:pPr>
            <a:r>
              <a:rPr lang="fr-FR" sz="1600" dirty="0" smtClean="0"/>
              <a:t>L’ensemble de bouteilles est connecté au poste de distribution. </a:t>
            </a:r>
          </a:p>
          <a:p>
            <a:pPr marL="285750" indent="-285750" algn="just">
              <a:buFont typeface="Arial" panose="020B0604020202020204" pitchFamily="34" charset="0"/>
              <a:buChar char="•"/>
            </a:pPr>
            <a:endParaRPr lang="fr-FR" sz="1600" dirty="0" smtClean="0"/>
          </a:p>
          <a:p>
            <a:pPr marL="285750" indent="-285750" algn="just">
              <a:buFont typeface="Arial" panose="020B0604020202020204" pitchFamily="34" charset="0"/>
              <a:buChar char="•"/>
            </a:pPr>
            <a:r>
              <a:rPr lang="fr-FR" sz="1600" dirty="0" smtClean="0"/>
              <a:t>Le poste de distribution est constituée de tuyaux, l’un d’entre eux étant connecté au pistolet de distribution. </a:t>
            </a:r>
          </a:p>
          <a:p>
            <a:pPr marL="285750" indent="-285750" algn="just">
              <a:buFont typeface="Arial" panose="020B0604020202020204" pitchFamily="34" charset="0"/>
              <a:buChar char="•"/>
            </a:pPr>
            <a:endParaRPr lang="fr-FR" sz="1600" dirty="0" smtClean="0"/>
          </a:p>
          <a:p>
            <a:pPr marL="285750" indent="-285750" algn="just">
              <a:buFont typeface="Arial" panose="020B0604020202020204" pitchFamily="34" charset="0"/>
              <a:buChar char="•"/>
            </a:pPr>
            <a:r>
              <a:rPr lang="fr-FR" sz="1600" dirty="0" smtClean="0"/>
              <a:t>Les deux principales fonctions remplies par le poste de distribution sont :</a:t>
            </a:r>
          </a:p>
          <a:p>
            <a:pPr marL="742950" lvl="1" indent="-285750" algn="just">
              <a:buFont typeface="Arial" panose="020B0604020202020204" pitchFamily="34" charset="0"/>
              <a:buChar char="•"/>
            </a:pPr>
            <a:r>
              <a:rPr lang="fr-FR" sz="1600" dirty="0" smtClean="0"/>
              <a:t>Assurer la distribution de pression dans le pistolet de distribution</a:t>
            </a:r>
          </a:p>
          <a:p>
            <a:pPr marL="742950" lvl="1" indent="-285750" algn="just">
              <a:buFont typeface="Arial" panose="020B0604020202020204" pitchFamily="34" charset="0"/>
              <a:buChar char="•"/>
            </a:pPr>
            <a:r>
              <a:rPr lang="fr-FR" sz="1600" dirty="0" smtClean="0"/>
              <a:t>Libérer la pression et dégazer les tuyaux après le remplissage du véhicules</a:t>
            </a:r>
          </a:p>
          <a:p>
            <a:pPr marL="742950" lvl="1" indent="-285750" algn="just">
              <a:buFont typeface="Arial" panose="020B0604020202020204" pitchFamily="34" charset="0"/>
              <a:buChar char="•"/>
            </a:pPr>
            <a:endParaRPr lang="fr-FR" dirty="0"/>
          </a:p>
        </p:txBody>
      </p:sp>
      <p:sp>
        <p:nvSpPr>
          <p:cNvPr id="16" name="ZoneTexte 9"/>
          <p:cNvSpPr txBox="1"/>
          <p:nvPr/>
        </p:nvSpPr>
        <p:spPr>
          <a:xfrm>
            <a:off x="127000" y="248164"/>
            <a:ext cx="11554690" cy="830997"/>
          </a:xfrm>
          <a:prstGeom prst="rect">
            <a:avLst/>
          </a:prstGeom>
          <a:noFill/>
        </p:spPr>
        <p:txBody>
          <a:bodyPr wrap="square" rtlCol="0">
            <a:spAutoFit/>
          </a:bodyPr>
          <a:lstStyle/>
          <a:p>
            <a:r>
              <a:rPr lang="fr-FR" sz="1600" dirty="0" smtClean="0"/>
              <a:t>Le développement d’infrastructures hydrogène conduira à plus de stations de remplissage de véhicule et donc à plus de personnes utilisant de véhicules à pile à combustible. Les différences avec les stations les stations actuelles sont dues à des par des standards de sécurité. Les diapositives suivantes détaillent ces différences. </a:t>
            </a:r>
            <a:endParaRPr lang="fr-FR" sz="1600" dirty="0"/>
          </a:p>
        </p:txBody>
      </p:sp>
      <p:sp>
        <p:nvSpPr>
          <p:cNvPr id="17" name="ZoneTexte 1"/>
          <p:cNvSpPr txBox="1"/>
          <p:nvPr/>
        </p:nvSpPr>
        <p:spPr>
          <a:xfrm>
            <a:off x="2199442" y="1012546"/>
            <a:ext cx="6855658" cy="338554"/>
          </a:xfrm>
          <a:prstGeom prst="rect">
            <a:avLst/>
          </a:prstGeom>
          <a:noFill/>
        </p:spPr>
        <p:txBody>
          <a:bodyPr wrap="square" rtlCol="0">
            <a:spAutoFit/>
          </a:bodyPr>
          <a:lstStyle/>
          <a:p>
            <a:r>
              <a:rPr lang="fr-BE" sz="1600" dirty="0" smtClean="0"/>
              <a:t>Station de remplissage privé, pas de production d’hydrogène sur site</a:t>
            </a:r>
            <a:endParaRPr lang="fr-BE" sz="1600" dirty="0"/>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325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0303" y="3849864"/>
            <a:ext cx="1561526" cy="2082035"/>
          </a:xfrm>
          <a:prstGeom prst="rect">
            <a:avLst/>
          </a:prstGeom>
        </p:spPr>
      </p:pic>
      <p:sp>
        <p:nvSpPr>
          <p:cNvPr id="16" name="Rectangle 15"/>
          <p:cNvSpPr/>
          <p:nvPr/>
        </p:nvSpPr>
        <p:spPr>
          <a:xfrm>
            <a:off x="8357530" y="2757909"/>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a:solidFill>
                  <a:schemeClr val="bg1"/>
                </a:solidFill>
              </a:ln>
              <a:solidFill>
                <a:schemeClr val="bg1"/>
              </a:solidFill>
            </a:endParaRPr>
          </a:p>
        </p:txBody>
      </p:sp>
      <p:sp>
        <p:nvSpPr>
          <p:cNvPr id="17" name="ZoneTexte 11"/>
          <p:cNvSpPr txBox="1"/>
          <p:nvPr/>
        </p:nvSpPr>
        <p:spPr>
          <a:xfrm>
            <a:off x="1083943" y="116173"/>
            <a:ext cx="6575053" cy="369332"/>
          </a:xfrm>
          <a:prstGeom prst="rect">
            <a:avLst/>
          </a:prstGeom>
          <a:noFill/>
        </p:spPr>
        <p:txBody>
          <a:bodyPr wrap="square" rtlCol="0">
            <a:spAutoFit/>
          </a:bodyPr>
          <a:lstStyle/>
          <a:p>
            <a:r>
              <a:rPr lang="fr-BE" dirty="0" smtClean="0"/>
              <a:t>Station de remplissage hydrogène : technologie d’une station simple</a:t>
            </a:r>
            <a:endParaRPr lang="fr-BE" dirty="0"/>
          </a:p>
        </p:txBody>
      </p:sp>
      <p:pic>
        <p:nvPicPr>
          <p:cNvPr id="18" name="Imag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47503" y="657456"/>
            <a:ext cx="3434960" cy="2576220"/>
          </a:xfrm>
          <a:prstGeom prst="rect">
            <a:avLst/>
          </a:prstGeom>
        </p:spPr>
      </p:pic>
      <p:pic>
        <p:nvPicPr>
          <p:cNvPr id="19" name="Imag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3903" y="657457"/>
            <a:ext cx="1928204" cy="2570939"/>
          </a:xfrm>
          <a:prstGeom prst="rect">
            <a:avLst/>
          </a:prstGeom>
        </p:spPr>
      </p:pic>
      <p:pic>
        <p:nvPicPr>
          <p:cNvPr id="20" name="Imag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2341" y="4227160"/>
            <a:ext cx="2084414" cy="1563311"/>
          </a:xfrm>
          <a:prstGeom prst="rect">
            <a:avLst/>
          </a:prstGeom>
        </p:spPr>
      </p:pic>
      <p:pic>
        <p:nvPicPr>
          <p:cNvPr id="21" name="Imag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61703" y="3348192"/>
            <a:ext cx="2514600" cy="1885950"/>
          </a:xfrm>
          <a:prstGeom prst="rect">
            <a:avLst/>
          </a:prstGeom>
        </p:spPr>
      </p:pic>
      <p:pic>
        <p:nvPicPr>
          <p:cNvPr id="22" name="Imag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3403" y="3348193"/>
            <a:ext cx="1449060" cy="1086795"/>
          </a:xfrm>
          <a:prstGeom prst="rect">
            <a:avLst/>
          </a:prstGeom>
        </p:spPr>
      </p:pic>
      <p:pic>
        <p:nvPicPr>
          <p:cNvPr id="23" name="Imag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67003" y="657456"/>
            <a:ext cx="2743200" cy="3657600"/>
          </a:xfrm>
          <a:prstGeom prst="rect">
            <a:avLst/>
          </a:prstGeom>
        </p:spPr>
      </p:pic>
      <p:pic>
        <p:nvPicPr>
          <p:cNvPr id="24" name="Imag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33403" y="4629339"/>
            <a:ext cx="1449060" cy="1086795"/>
          </a:xfrm>
          <a:prstGeom prst="rect">
            <a:avLst/>
          </a:prstGeom>
        </p:spPr>
      </p:pic>
      <p:sp>
        <p:nvSpPr>
          <p:cNvPr id="25" name="Rectangle 2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333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934797" y="895700"/>
            <a:ext cx="8136904" cy="3693319"/>
          </a:xfrm>
          <a:prstGeom prst="rect">
            <a:avLst/>
          </a:prstGeom>
          <a:noFill/>
          <a:ln w="28575">
            <a:solidFill>
              <a:srgbClr val="00B050"/>
            </a:solidFill>
          </a:ln>
        </p:spPr>
        <p:txBody>
          <a:bodyPr wrap="square" rtlCol="0">
            <a:spAutoFit/>
          </a:bodyPr>
          <a:lstStyle/>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r>
              <a:rPr lang="fr-FR" dirty="0" smtClean="0"/>
              <a:t>Une station de remplissage est constituée de deux éléments : la réserve d’hydrogène et le poste de distribution. </a:t>
            </a:r>
          </a:p>
          <a:p>
            <a:pPr algn="just"/>
            <a:endParaRPr lang="fr-FR" dirty="0" smtClean="0"/>
          </a:p>
          <a:p>
            <a:pPr marL="285750" indent="-285750" algn="just">
              <a:buFont typeface="Arial" panose="020B0604020202020204" pitchFamily="34" charset="0"/>
              <a:buChar char="•"/>
            </a:pPr>
            <a:r>
              <a:rPr lang="fr-FR" dirty="0" smtClean="0"/>
              <a:t>L’hydrogène renouvelable est par exemple produit par un électrolyseur alimenté en électricité renouvelable issu de panneaux photovoltaïques ou d’éoliennes. </a:t>
            </a:r>
          </a:p>
          <a:p>
            <a:pPr marL="285750" indent="-285750" algn="just">
              <a:buFont typeface="Arial" panose="020B0604020202020204" pitchFamily="34" charset="0"/>
              <a:buChar char="•"/>
            </a:pPr>
            <a:endParaRPr lang="fr-FR" dirty="0" smtClean="0"/>
          </a:p>
          <a:p>
            <a:pPr marL="285750" indent="-285750" algn="just">
              <a:buFont typeface="Arial" panose="020B0604020202020204" pitchFamily="34" charset="0"/>
              <a:buChar char="•"/>
            </a:pPr>
            <a:r>
              <a:rPr lang="fr-FR" dirty="0" smtClean="0"/>
              <a:t>Il est possible de trouver des ensemble intégrés en container contenant :</a:t>
            </a:r>
          </a:p>
          <a:p>
            <a:pPr marL="1200150" lvl="2" indent="-285750" algn="just">
              <a:buFont typeface="Arial" panose="020B0604020202020204" pitchFamily="34" charset="0"/>
              <a:buChar char="•"/>
            </a:pPr>
            <a:r>
              <a:rPr lang="fr-FR" dirty="0" smtClean="0"/>
              <a:t>L’ électrolyseur</a:t>
            </a:r>
          </a:p>
          <a:p>
            <a:pPr marL="1200150" lvl="2" indent="-285750" algn="just">
              <a:buFont typeface="Arial" panose="020B0604020202020204" pitchFamily="34" charset="0"/>
              <a:buChar char="•"/>
            </a:pPr>
            <a:r>
              <a:rPr lang="fr-FR" dirty="0" smtClean="0"/>
              <a:t>Des filtres et systèmes de déshumidification</a:t>
            </a:r>
          </a:p>
          <a:p>
            <a:pPr marL="1200150" lvl="2" indent="-285750" algn="just">
              <a:buFont typeface="Arial" panose="020B0604020202020204" pitchFamily="34" charset="0"/>
              <a:buChar char="•"/>
            </a:pPr>
            <a:r>
              <a:rPr lang="fr-FR" dirty="0" smtClean="0"/>
              <a:t>Un compresseur</a:t>
            </a:r>
          </a:p>
          <a:p>
            <a:pPr marL="1200150" lvl="2" indent="-285750" algn="just">
              <a:buFont typeface="Arial" panose="020B0604020202020204" pitchFamily="34" charset="0"/>
              <a:buChar char="•"/>
            </a:pPr>
            <a:r>
              <a:rPr lang="fr-FR" dirty="0" smtClean="0"/>
              <a:t>Une zone de </a:t>
            </a:r>
            <a:r>
              <a:rPr lang="fr-FR" dirty="0" err="1" smtClean="0"/>
              <a:t>sotckage</a:t>
            </a:r>
            <a:endParaRPr lang="fr-FR" dirty="0" smtClean="0"/>
          </a:p>
          <a:p>
            <a:pPr marL="1200150" lvl="2" indent="-285750" algn="just">
              <a:buFont typeface="Arial" panose="020B0604020202020204" pitchFamily="34" charset="0"/>
              <a:buChar char="•"/>
            </a:pPr>
            <a:endParaRPr lang="fr-FR" dirty="0"/>
          </a:p>
        </p:txBody>
      </p:sp>
      <p:sp>
        <p:nvSpPr>
          <p:cNvPr id="16" name="ZoneTexte 5"/>
          <p:cNvSpPr txBox="1"/>
          <p:nvPr/>
        </p:nvSpPr>
        <p:spPr>
          <a:xfrm>
            <a:off x="539262" y="5288188"/>
            <a:ext cx="1804987" cy="307777"/>
          </a:xfrm>
          <a:prstGeom prst="rect">
            <a:avLst/>
          </a:prstGeom>
          <a:noFill/>
        </p:spPr>
        <p:txBody>
          <a:bodyPr wrap="square" rtlCol="0">
            <a:spAutoFit/>
          </a:bodyPr>
          <a:lstStyle/>
          <a:p>
            <a:r>
              <a:rPr lang="fr-BE" sz="1400" dirty="0"/>
              <a:t>Source: </a:t>
            </a:r>
            <a:r>
              <a:rPr lang="fr-BE" sz="1400" dirty="0" err="1"/>
              <a:t>Knowhy</a:t>
            </a:r>
            <a:endParaRPr lang="fr-BE" sz="1400" dirty="0"/>
          </a:p>
        </p:txBody>
      </p:sp>
      <p:sp>
        <p:nvSpPr>
          <p:cNvPr id="17" name="ZoneTexte 12"/>
          <p:cNvSpPr txBox="1"/>
          <p:nvPr/>
        </p:nvSpPr>
        <p:spPr>
          <a:xfrm>
            <a:off x="2090970" y="269117"/>
            <a:ext cx="6722830" cy="369332"/>
          </a:xfrm>
          <a:prstGeom prst="rect">
            <a:avLst/>
          </a:prstGeom>
          <a:noFill/>
        </p:spPr>
        <p:txBody>
          <a:bodyPr wrap="square" rtlCol="0">
            <a:spAutoFit/>
          </a:bodyPr>
          <a:lstStyle/>
          <a:p>
            <a:r>
              <a:rPr lang="fr-BE" dirty="0" smtClean="0"/>
              <a:t>Station de remplissage privée, avec production d’H</a:t>
            </a:r>
            <a:r>
              <a:rPr lang="fr-BE" baseline="-25000" dirty="0" smtClean="0"/>
              <a:t>2 </a:t>
            </a:r>
            <a:r>
              <a:rPr lang="fr-BE" dirty="0" smtClean="0"/>
              <a:t>sur site</a:t>
            </a:r>
            <a:endParaRPr lang="fr-BE" dirty="0"/>
          </a:p>
        </p:txBody>
      </p:sp>
      <p:sp>
        <p:nvSpPr>
          <p:cNvPr id="18" name="Rectangle 17"/>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408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32" descr="sigle_campus_alpha_pp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2813" y="1365251"/>
            <a:ext cx="2724150" cy="4105275"/>
          </a:xfrm>
          <a:prstGeom prst="rect">
            <a:avLst/>
          </a:prstGeom>
          <a:noFill/>
          <a:ln w="9525">
            <a:noFill/>
            <a:miter lim="800000"/>
            <a:headEnd/>
            <a:tailEnd/>
          </a:ln>
        </p:spPr>
      </p:pic>
      <p:pic>
        <p:nvPicPr>
          <p:cNvPr id="16" name="Image 32" descr="sigle_campus_alpha_ppt.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22813" y="1129890"/>
            <a:ext cx="27241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2233" y="3736770"/>
            <a:ext cx="2857097" cy="2142823"/>
          </a:xfrm>
          <a:prstGeom prst="rect">
            <a:avLst/>
          </a:prstGeom>
        </p:spPr>
      </p:pic>
      <p:pic>
        <p:nvPicPr>
          <p:cNvPr id="18" name="Imag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96994" y="3736768"/>
            <a:ext cx="1607118" cy="2142824"/>
          </a:xfrm>
          <a:prstGeom prst="rect">
            <a:avLst/>
          </a:prstGeom>
        </p:spPr>
      </p:pic>
      <p:pic>
        <p:nvPicPr>
          <p:cNvPr id="19" name="Imag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46384" y="1413888"/>
            <a:ext cx="3185520" cy="4247360"/>
          </a:xfrm>
          <a:prstGeom prst="rect">
            <a:avLst/>
          </a:prstGeom>
        </p:spPr>
      </p:pic>
      <p:pic>
        <p:nvPicPr>
          <p:cNvPr id="20" name="Imag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31988" y="667513"/>
            <a:ext cx="3836420" cy="2877315"/>
          </a:xfrm>
          <a:prstGeom prst="rect">
            <a:avLst/>
          </a:prstGeom>
        </p:spPr>
      </p:pic>
      <p:sp>
        <p:nvSpPr>
          <p:cNvPr id="21" name="ZoneTexte 1"/>
          <p:cNvSpPr txBox="1"/>
          <p:nvPr/>
        </p:nvSpPr>
        <p:spPr>
          <a:xfrm>
            <a:off x="1991544" y="5679388"/>
            <a:ext cx="3247329" cy="369332"/>
          </a:xfrm>
          <a:prstGeom prst="rect">
            <a:avLst/>
          </a:prstGeom>
          <a:noFill/>
        </p:spPr>
        <p:txBody>
          <a:bodyPr wrap="square" rtlCol="0">
            <a:spAutoFit/>
          </a:bodyPr>
          <a:lstStyle/>
          <a:p>
            <a:r>
              <a:rPr lang="fr-BE" dirty="0" smtClean="0"/>
              <a:t>Projet Européen Don </a:t>
            </a:r>
            <a:r>
              <a:rPr lang="fr-BE" dirty="0"/>
              <a:t>Quichotte</a:t>
            </a:r>
          </a:p>
        </p:txBody>
      </p:sp>
      <p:sp>
        <p:nvSpPr>
          <p:cNvPr id="22" name="ZoneTexte 20"/>
          <p:cNvSpPr txBox="1"/>
          <p:nvPr/>
        </p:nvSpPr>
        <p:spPr>
          <a:xfrm>
            <a:off x="1991544" y="871996"/>
            <a:ext cx="3672408" cy="369332"/>
          </a:xfrm>
          <a:prstGeom prst="rect">
            <a:avLst/>
          </a:prstGeom>
          <a:noFill/>
        </p:spPr>
        <p:txBody>
          <a:bodyPr wrap="square" rtlCol="0">
            <a:spAutoFit/>
          </a:bodyPr>
          <a:lstStyle/>
          <a:p>
            <a:r>
              <a:rPr lang="fr-BE" dirty="0"/>
              <a:t>Site </a:t>
            </a:r>
            <a:r>
              <a:rPr lang="fr-BE" dirty="0" smtClean="0"/>
              <a:t>de </a:t>
            </a:r>
            <a:r>
              <a:rPr lang="fr-BE" dirty="0"/>
              <a:t>Colruyt </a:t>
            </a:r>
            <a:r>
              <a:rPr lang="fr-BE" dirty="0" smtClean="0"/>
              <a:t>à </a:t>
            </a:r>
            <a:r>
              <a:rPr lang="fr-BE" dirty="0"/>
              <a:t>Halle, </a:t>
            </a:r>
            <a:r>
              <a:rPr lang="fr-BE" dirty="0" smtClean="0"/>
              <a:t>Belgique</a:t>
            </a:r>
            <a:endParaRPr lang="fr-BE" dirty="0"/>
          </a:p>
        </p:txBody>
      </p:sp>
      <p:sp>
        <p:nvSpPr>
          <p:cNvPr id="23" name="ZoneTexte 21"/>
          <p:cNvSpPr txBox="1"/>
          <p:nvPr/>
        </p:nvSpPr>
        <p:spPr>
          <a:xfrm>
            <a:off x="1991544" y="482057"/>
            <a:ext cx="6336704" cy="369332"/>
          </a:xfrm>
          <a:prstGeom prst="rect">
            <a:avLst/>
          </a:prstGeom>
          <a:noFill/>
        </p:spPr>
        <p:txBody>
          <a:bodyPr wrap="square" rtlCol="0">
            <a:spAutoFit/>
          </a:bodyPr>
          <a:lstStyle/>
          <a:p>
            <a:r>
              <a:rPr lang="fr-FR" dirty="0" smtClean="0"/>
              <a:t>Stations de remplissage hydrogène</a:t>
            </a:r>
            <a:endParaRPr lang="fr-FR" dirty="0"/>
          </a:p>
        </p:txBody>
      </p:sp>
      <p:sp>
        <p:nvSpPr>
          <p:cNvPr id="24" name="Rectangle 23"/>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324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3"/>
          <p:cNvSpPr txBox="1"/>
          <p:nvPr/>
        </p:nvSpPr>
        <p:spPr>
          <a:xfrm>
            <a:off x="227726" y="1214964"/>
            <a:ext cx="10104052" cy="4462760"/>
          </a:xfrm>
          <a:prstGeom prst="rect">
            <a:avLst/>
          </a:prstGeom>
          <a:noFill/>
          <a:ln w="28575">
            <a:solidFill>
              <a:srgbClr val="00B050"/>
            </a:solidFill>
          </a:ln>
        </p:spPr>
        <p:txBody>
          <a:bodyPr wrap="square" rtlCol="0">
            <a:spAutoFit/>
          </a:bodyPr>
          <a:lstStyle/>
          <a:p>
            <a:pPr marL="285750" indent="-285750" algn="just">
              <a:spcAft>
                <a:spcPts val="1200"/>
              </a:spcAft>
              <a:buFont typeface="Arial" panose="020B0604020202020204" pitchFamily="34" charset="0"/>
              <a:buChar char="•"/>
            </a:pPr>
            <a:r>
              <a:rPr lang="fr-FR" dirty="0" smtClean="0"/>
              <a:t>Une station publique peut être associée à une production d’hydrogène mais ces deux éléments doivent être physiquement séparés et sans accès au public au site de production. </a:t>
            </a:r>
          </a:p>
          <a:p>
            <a:pPr marL="285750" indent="-285750" algn="just">
              <a:spcAft>
                <a:spcPts val="1200"/>
              </a:spcAft>
              <a:buFont typeface="Arial" panose="020B0604020202020204" pitchFamily="34" charset="0"/>
              <a:buChar char="•"/>
            </a:pPr>
            <a:r>
              <a:rPr lang="fr-FR" dirty="0" smtClean="0"/>
              <a:t>L’usage d’une station publique de remplissage est restreint aux possesseurs d’un badge d’identification RFID</a:t>
            </a:r>
          </a:p>
          <a:p>
            <a:pPr marL="285750" indent="-285750" algn="just">
              <a:spcAft>
                <a:spcPts val="1200"/>
              </a:spcAft>
              <a:buFont typeface="Arial" panose="020B0604020202020204" pitchFamily="34" charset="0"/>
              <a:buChar char="•"/>
            </a:pPr>
            <a:r>
              <a:rPr lang="fr-FR" dirty="0" smtClean="0"/>
              <a:t>Une </a:t>
            </a:r>
            <a:r>
              <a:rPr lang="fr-FR" dirty="0"/>
              <a:t>station publique de </a:t>
            </a:r>
            <a:r>
              <a:rPr lang="fr-FR" dirty="0" smtClean="0"/>
              <a:t>remplissage doit être conforme à toutes les consignes de sécurité et aux normes ISO les plus élevées. </a:t>
            </a:r>
          </a:p>
          <a:p>
            <a:pPr marL="285750" indent="-285750" algn="just">
              <a:spcAft>
                <a:spcPts val="1200"/>
              </a:spcAft>
              <a:buFont typeface="Arial" panose="020B0604020202020204" pitchFamily="34" charset="0"/>
              <a:buChar char="•"/>
            </a:pPr>
            <a:r>
              <a:rPr lang="fr-FR" dirty="0" smtClean="0"/>
              <a:t>L’hydrogène est comprimé et stocké à 350 ou 700 bar.</a:t>
            </a:r>
          </a:p>
          <a:p>
            <a:pPr marL="285750" indent="-285750" algn="just">
              <a:spcAft>
                <a:spcPts val="1200"/>
              </a:spcAft>
              <a:buFont typeface="Arial" panose="020B0604020202020204" pitchFamily="34" charset="0"/>
              <a:buChar char="•"/>
            </a:pPr>
            <a:r>
              <a:rPr lang="fr-FR" dirty="0" smtClean="0"/>
              <a:t>L’hydrogène est refroidi à -40°C avant d’être distribué de façon à réduire l’impact de l’échauffement lors de la distribution. Son coefficient de Joule-Thomson est en effet négatif : la température de l’hydrogène va augmenter pendant son expansion ce qui est atypique. </a:t>
            </a:r>
          </a:p>
          <a:p>
            <a:pPr marL="285750" indent="-285750" algn="just">
              <a:spcAft>
                <a:spcPts val="1200"/>
              </a:spcAft>
              <a:buFont typeface="Arial" panose="020B0604020202020204" pitchFamily="34" charset="0"/>
              <a:buChar char="•"/>
            </a:pPr>
            <a:r>
              <a:rPr lang="fr-FR" dirty="0" smtClean="0"/>
              <a:t>Il y a communication entre la voiture et la station pendant la distribution. Celle-ci peut être interrompue si la température dans le réservoir du véhicule atteint 85°C. La communication se fait généralement par infra-rouge.</a:t>
            </a:r>
          </a:p>
        </p:txBody>
      </p:sp>
      <p:sp>
        <p:nvSpPr>
          <p:cNvPr id="16" name="ZoneTexte 5"/>
          <p:cNvSpPr txBox="1"/>
          <p:nvPr/>
        </p:nvSpPr>
        <p:spPr>
          <a:xfrm>
            <a:off x="538668" y="5780558"/>
            <a:ext cx="1804987" cy="307777"/>
          </a:xfrm>
          <a:prstGeom prst="rect">
            <a:avLst/>
          </a:prstGeom>
          <a:noFill/>
        </p:spPr>
        <p:txBody>
          <a:bodyPr wrap="square" rtlCol="0">
            <a:spAutoFit/>
          </a:bodyPr>
          <a:lstStyle/>
          <a:p>
            <a:r>
              <a:rPr lang="fr-BE" sz="1400" dirty="0"/>
              <a:t>Source: </a:t>
            </a:r>
            <a:r>
              <a:rPr lang="fr-BE" sz="1400" dirty="0" err="1"/>
              <a:t>Knowhy</a:t>
            </a:r>
            <a:endParaRPr lang="fr-BE" sz="1400" dirty="0"/>
          </a:p>
        </p:txBody>
      </p:sp>
      <p:sp>
        <p:nvSpPr>
          <p:cNvPr id="17" name="ZoneTexte 9"/>
          <p:cNvSpPr txBox="1"/>
          <p:nvPr/>
        </p:nvSpPr>
        <p:spPr>
          <a:xfrm>
            <a:off x="1006211" y="385342"/>
            <a:ext cx="6336704" cy="369332"/>
          </a:xfrm>
          <a:prstGeom prst="rect">
            <a:avLst/>
          </a:prstGeom>
          <a:noFill/>
        </p:spPr>
        <p:txBody>
          <a:bodyPr wrap="square" rtlCol="0">
            <a:spAutoFit/>
          </a:bodyPr>
          <a:lstStyle/>
          <a:p>
            <a:r>
              <a:rPr lang="fr-FR" dirty="0" smtClean="0"/>
              <a:t>Stations de remplissage hydrogène</a:t>
            </a:r>
            <a:endParaRPr lang="fr-FR" dirty="0"/>
          </a:p>
        </p:txBody>
      </p:sp>
      <p:sp>
        <p:nvSpPr>
          <p:cNvPr id="18" name="ZoneTexte 12"/>
          <p:cNvSpPr txBox="1"/>
          <p:nvPr/>
        </p:nvSpPr>
        <p:spPr>
          <a:xfrm>
            <a:off x="2198442" y="845632"/>
            <a:ext cx="6426389" cy="369332"/>
          </a:xfrm>
          <a:prstGeom prst="rect">
            <a:avLst/>
          </a:prstGeom>
          <a:noFill/>
        </p:spPr>
        <p:txBody>
          <a:bodyPr wrap="square" rtlCol="0">
            <a:spAutoFit/>
          </a:bodyPr>
          <a:lstStyle/>
          <a:p>
            <a:r>
              <a:rPr lang="fr-BE" dirty="0" smtClean="0"/>
              <a:t>Station publique, avec ou sans production sur site d’hydrogène</a:t>
            </a:r>
            <a:endParaRPr lang="fr-BE" dirty="0"/>
          </a:p>
        </p:txBody>
      </p:sp>
      <p:sp>
        <p:nvSpPr>
          <p:cNvPr id="19" name="Rectangle 18"/>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2706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3"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l="61381"/>
          <a:stretch/>
        </p:blipFill>
        <p:spPr>
          <a:xfrm>
            <a:off x="7627055" y="3427031"/>
            <a:ext cx="1621051" cy="1346318"/>
          </a:xfrm>
          <a:prstGeom prst="rect">
            <a:avLst/>
          </a:prstGeom>
        </p:spPr>
      </p:pic>
      <p:pic>
        <p:nvPicPr>
          <p:cNvPr id="16" name="Image 32" descr="sigle_campus_alpha_ppt.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1551" y="787218"/>
            <a:ext cx="2724150" cy="4105275"/>
          </a:xfrm>
          <a:prstGeom prst="rect">
            <a:avLst/>
          </a:prstGeom>
          <a:noFill/>
          <a:ln w="9525">
            <a:noFill/>
            <a:miter lim="800000"/>
            <a:headEnd/>
            <a:tailEnd/>
          </a:ln>
        </p:spPr>
      </p:pic>
      <p:pic>
        <p:nvPicPr>
          <p:cNvPr id="17" name="Image 32" descr="sigle_campus_alpha_ppt.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21551" y="1274233"/>
            <a:ext cx="27241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7947365" y="3427032"/>
            <a:ext cx="1065309" cy="190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pic>
        <p:nvPicPr>
          <p:cNvPr id="19"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28947" y="4695751"/>
            <a:ext cx="1502142" cy="1072958"/>
          </a:xfrm>
          <a:prstGeom prst="rect">
            <a:avLst/>
          </a:prstGeom>
          <a:noFill/>
          <a:ln w="9525">
            <a:noFill/>
            <a:miter lim="800000"/>
            <a:headEnd/>
            <a:tailEnd/>
          </a:ln>
        </p:spPr>
      </p:pic>
      <p:pic>
        <p:nvPicPr>
          <p:cNvPr id="20" name="Image 17"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r="76599"/>
          <a:stretch/>
        </p:blipFill>
        <p:spPr>
          <a:xfrm>
            <a:off x="7729938" y="447280"/>
            <a:ext cx="1347316" cy="1846649"/>
          </a:xfrm>
          <a:prstGeom prst="rect">
            <a:avLst/>
          </a:prstGeom>
        </p:spPr>
      </p:pic>
      <p:sp>
        <p:nvSpPr>
          <p:cNvPr id="22" name="ZoneTexte 19"/>
          <p:cNvSpPr txBox="1"/>
          <p:nvPr/>
        </p:nvSpPr>
        <p:spPr>
          <a:xfrm>
            <a:off x="618274" y="447279"/>
            <a:ext cx="5248656" cy="369332"/>
          </a:xfrm>
          <a:prstGeom prst="rect">
            <a:avLst/>
          </a:prstGeom>
          <a:noFill/>
        </p:spPr>
        <p:txBody>
          <a:bodyPr wrap="square" rtlCol="0">
            <a:spAutoFit/>
          </a:bodyPr>
          <a:lstStyle/>
          <a:p>
            <a:r>
              <a:rPr lang="fr-FR" dirty="0" smtClean="0"/>
              <a:t>Station de remplissage respectant les normes ISO</a:t>
            </a:r>
            <a:endParaRPr lang="fr-FR" dirty="0"/>
          </a:p>
        </p:txBody>
      </p:sp>
      <p:pic>
        <p:nvPicPr>
          <p:cNvPr id="23" name="Image 22" descr="Figure_7_U3.jpg"/>
          <p:cNvPicPr>
            <a:picLocks noChangeAspect="1"/>
          </p:cNvPicPr>
          <p:nvPr/>
        </p:nvPicPr>
        <p:blipFill rotWithShape="1">
          <a:blip r:embed="rId10" cstate="email">
            <a:extLst>
              <a:ext uri="{28A0092B-C50C-407E-A947-70E740481C1C}">
                <a14:useLocalDpi xmlns:a14="http://schemas.microsoft.com/office/drawing/2010/main" val="0"/>
              </a:ext>
            </a:extLst>
          </a:blip>
          <a:srcRect l="25345" r="37328"/>
          <a:stretch/>
        </p:blipFill>
        <p:spPr>
          <a:xfrm>
            <a:off x="7603395" y="2226444"/>
            <a:ext cx="1618748" cy="1390922"/>
          </a:xfrm>
          <a:prstGeom prst="rect">
            <a:avLst/>
          </a:prstGeom>
        </p:spPr>
      </p:pic>
      <p:pic>
        <p:nvPicPr>
          <p:cNvPr id="2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8638" y="930761"/>
            <a:ext cx="7017241" cy="496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18"/>
          <p:cNvSpPr txBox="1"/>
          <p:nvPr/>
        </p:nvSpPr>
        <p:spPr>
          <a:xfrm>
            <a:off x="6800365" y="5697844"/>
            <a:ext cx="3026664" cy="307777"/>
          </a:xfrm>
          <a:prstGeom prst="rect">
            <a:avLst/>
          </a:prstGeom>
          <a:noFill/>
        </p:spPr>
        <p:txBody>
          <a:bodyPr wrap="square" rtlCol="0">
            <a:spAutoFit/>
          </a:bodyPr>
          <a:lstStyle/>
          <a:p>
            <a:r>
              <a:rPr lang="en-GB" sz="1400" dirty="0"/>
              <a:t>Sources: Linde, Air Liquide, WEH</a:t>
            </a:r>
          </a:p>
        </p:txBody>
      </p:sp>
      <p:sp>
        <p:nvSpPr>
          <p:cNvPr id="25" name="Rectangle 24"/>
          <p:cNvSpPr/>
          <p:nvPr/>
        </p:nvSpPr>
        <p:spPr>
          <a:xfrm>
            <a:off x="10564631" y="6639735"/>
            <a:ext cx="1627369" cy="21826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800"/>
              </a:spcAft>
            </a:pPr>
            <a:r>
              <a:rPr lang="fr-BE" sz="800" dirty="0">
                <a:latin typeface="Calibri" panose="020F0502020204030204" pitchFamily="34" charset="0"/>
                <a:ea typeface="Calibri" panose="020F0502020204030204" pitchFamily="34" charset="0"/>
                <a:cs typeface="Times New Roman" panose="02020603050405020304" pitchFamily="18" charset="0"/>
              </a:rPr>
              <a:t>Dernière mise à jour le 04-11-2019</a:t>
            </a: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966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1818</Words>
  <Application>Microsoft Office PowerPoint</Application>
  <PresentationFormat>Widescreen</PresentationFormat>
  <Paragraphs>208</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aktiv-grotesk</vt:lpstr>
      <vt:lpstr>Arial</vt:lpstr>
      <vt:lpstr>Calibri</vt:lpstr>
      <vt:lpstr>futura-pt-bold</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45</cp:revision>
  <dcterms:created xsi:type="dcterms:W3CDTF">2019-06-26T09:21:34Z</dcterms:created>
  <dcterms:modified xsi:type="dcterms:W3CDTF">2019-11-07T10:15:40Z</dcterms:modified>
</cp:coreProperties>
</file>