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3" r:id="rId5"/>
    <p:sldId id="267" r:id="rId6"/>
    <p:sldId id="266" r:id="rId7"/>
    <p:sldId id="265" r:id="rId8"/>
    <p:sldId id="264" r:id="rId9"/>
    <p:sldId id="262" r:id="rId10"/>
    <p:sldId id="261" r:id="rId11"/>
    <p:sldId id="26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618836" y="6250219"/>
            <a:ext cx="2085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noProof="0" dirty="0" smtClean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créée par</a:t>
            </a:r>
            <a:endParaRPr lang="fr-FR" sz="1600" noProof="0" dirty="0">
              <a:solidFill>
                <a:srgbClr val="00AC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g"/><Relationship Id="rId5" Type="http://schemas.openxmlformats.org/officeDocument/2006/relationships/image" Target="../media/image7.png"/><Relationship Id="rId10" Type="http://schemas.openxmlformats.org/officeDocument/2006/relationships/image" Target="../media/image1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5" Type="http://schemas.openxmlformats.org/officeDocument/2006/relationships/image" Target="../media/image15.jp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5" Type="http://schemas.openxmlformats.org/officeDocument/2006/relationships/image" Target="../media/image15.jp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8.jpg"/><Relationship Id="rId17" Type="http://schemas.openxmlformats.org/officeDocument/2006/relationships/image" Target="../media/image15.jp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20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2.jpg"/><Relationship Id="rId17" Type="http://schemas.openxmlformats.org/officeDocument/2006/relationships/image" Target="../media/image15.jp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4.jpeg"/><Relationship Id="rId2" Type="http://schemas.openxmlformats.org/officeDocument/2006/relationships/image" Target="../media/image6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dirty="0" smtClean="0"/>
              <a:t>Economie and Emplois</a:t>
            </a:r>
            <a:endParaRPr lang="fr-FR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163802"/>
            <a:ext cx="7057293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Powerpoint élève</a:t>
            </a:r>
          </a:p>
          <a:p>
            <a:pPr marL="0" indent="0">
              <a:buNone/>
            </a:pPr>
            <a:r>
              <a:rPr lang="fr-FR" sz="1800" dirty="0" smtClean="0"/>
              <a:t>Qu’est ce qui est espéré ou prévu au niveau économique dans le déploiement de stations de remplissage d’hydrogène et de véhicules à piles à combustible ?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1" y="0"/>
            <a:ext cx="2370639" cy="1266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2098"/>
            <a:ext cx="1130063" cy="11300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01" y="5835397"/>
            <a:ext cx="1293699" cy="9142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47900" y="544014"/>
            <a:ext cx="7250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Comment évolue tout ceci si on considère maintenant que l’hydrogène est voué à remplacer les usages (et donc la fourniture) des carburants fossiles ?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4" y="2382449"/>
            <a:ext cx="1200150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53" y="2339587"/>
            <a:ext cx="1428750" cy="1076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23" y="2363399"/>
            <a:ext cx="1104900" cy="1009650"/>
          </a:xfrm>
          <a:prstGeom prst="rect">
            <a:avLst/>
          </a:prstGeom>
        </p:spPr>
      </p:pic>
      <p:sp>
        <p:nvSpPr>
          <p:cNvPr id="19" name="Multiply 18"/>
          <p:cNvSpPr/>
          <p:nvPr/>
        </p:nvSpPr>
        <p:spPr>
          <a:xfrm>
            <a:off x="3247505" y="2427555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y 19"/>
          <p:cNvSpPr/>
          <p:nvPr/>
        </p:nvSpPr>
        <p:spPr>
          <a:xfrm>
            <a:off x="5474148" y="2465399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866313" y="2718262"/>
            <a:ext cx="1238596" cy="28263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00300" y="474692"/>
            <a:ext cx="6995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Comment évolue tout ceci si on considère maintenant que l’hydrogène est voué à remplacer les usages (et donc la fourniture) des carburants fossiles 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1625" y="3662527"/>
            <a:ext cx="865251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faire  - Qu’implique de conserver les carburants fossiles comme base d’un système énergétique au niveau de la chaine logistique ? Même question si ces carburants sont importés plutôt que extraits localement ?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4" y="2382449"/>
            <a:ext cx="1200150" cy="99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53" y="2339587"/>
            <a:ext cx="1428750" cy="1076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23" y="2363399"/>
            <a:ext cx="1104900" cy="1009650"/>
          </a:xfrm>
          <a:prstGeom prst="rect">
            <a:avLst/>
          </a:prstGeom>
        </p:spPr>
      </p:pic>
      <p:sp>
        <p:nvSpPr>
          <p:cNvPr id="20" name="Multiply 19"/>
          <p:cNvSpPr/>
          <p:nvPr/>
        </p:nvSpPr>
        <p:spPr>
          <a:xfrm>
            <a:off x="3247505" y="2427555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5474148" y="2465399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866313" y="2718262"/>
            <a:ext cx="1238596" cy="28263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149" y="0"/>
            <a:ext cx="1049680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Notes pour l’enseignant : </a:t>
            </a:r>
          </a:p>
          <a:p>
            <a:endParaRPr lang="fr-FR" dirty="0" smtClean="0"/>
          </a:p>
          <a:p>
            <a:r>
              <a:rPr lang="fr-FR" dirty="0" smtClean="0"/>
              <a:t>* L’application transport pour l’hydrogène a été choisi car c’est le secteur pouvant apporter l’essor le plus rapide pour les marchés de l’hydrogène renouvelable et des  piles à combustibles.</a:t>
            </a:r>
          </a:p>
          <a:p>
            <a:endParaRPr lang="fr-FR" dirty="0" smtClean="0"/>
          </a:p>
          <a:p>
            <a:r>
              <a:rPr lang="fr-FR" dirty="0" smtClean="0"/>
              <a:t>* Une migration significative des carburants fossiles vers l’hydrogène pour les transport </a:t>
            </a:r>
            <a:r>
              <a:rPr lang="fr-FR" dirty="0" err="1" smtClean="0"/>
              <a:t>petu</a:t>
            </a:r>
            <a:r>
              <a:rPr lang="fr-FR" dirty="0" smtClean="0"/>
              <a:t> potentiellement conduire à une augmentation du PIB et de l’emplois.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* Les gains potentiels ne viendront pas seulement de la production et de la distribution d’hydrogène mais aussi des services associés, y compris de la finance, impliqués dans la chaine logistique domestique.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* Législateurs et parties-prenantes doivent avoir une image (plus) claire des </a:t>
            </a:r>
            <a:r>
              <a:rPr lang="fr-FR" dirty="0" err="1" smtClean="0"/>
              <a:t>potentiens</a:t>
            </a:r>
            <a:r>
              <a:rPr lang="fr-FR" dirty="0" smtClean="0"/>
              <a:t> coûts et bénéfices, des différences et des compromis associés au déploiement de l’hydrogène en remplacement des carburants fossiles. </a:t>
            </a:r>
          </a:p>
          <a:p>
            <a:pPr lvl="0"/>
            <a:endParaRPr lang="fr-FR" dirty="0" smtClean="0"/>
          </a:p>
          <a:p>
            <a:r>
              <a:rPr lang="fr-FR" u="sng" dirty="0" smtClean="0"/>
              <a:t>Questions </a:t>
            </a:r>
            <a:r>
              <a:rPr lang="fr-FR" u="sng" smtClean="0"/>
              <a:t>subsidiaires </a:t>
            </a:r>
            <a:r>
              <a:rPr lang="fr-FR" u="sng" smtClean="0"/>
              <a:t>:</a:t>
            </a:r>
            <a:endParaRPr lang="fr-FR" u="sng" dirty="0" smtClean="0"/>
          </a:p>
          <a:p>
            <a:r>
              <a:rPr lang="fr-FR" dirty="0" smtClean="0"/>
              <a:t>1 – Peut-on s’attendre à ce que la fourniture d’hydrogène partage des points communs avec la chaine logistique des commodités (électricité et gaz) ?</a:t>
            </a:r>
          </a:p>
          <a:p>
            <a:r>
              <a:rPr lang="fr-FR" dirty="0" smtClean="0"/>
              <a:t>2 – A quoi pourrait ressembler le passage à la pile à la combustible et combien de temps ca pourrait prendre ?</a:t>
            </a:r>
          </a:p>
          <a:p>
            <a:r>
              <a:rPr lang="fr-FR" dirty="0"/>
              <a:t>3 - Qu’implique de conserver les carburants fossiles comme base d’un système énergétique au niveau de la chaine logistique ? Même question si ces carburants sont importés plutôt que extraits localement 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3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88402"/>
            <a:ext cx="10673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/>
          </a:p>
          <a:p>
            <a:pPr algn="ctr"/>
            <a:endParaRPr lang="fr-FR" sz="3600" dirty="0" smtClean="0"/>
          </a:p>
          <a:p>
            <a:pPr algn="ctr"/>
            <a:r>
              <a:rPr lang="fr-FR" sz="3600" dirty="0" smtClean="0"/>
              <a:t>L’impact économique de l’introduction de stations hydrogène et de véhicules à piles à combustible dépendra de où les pays s’approvisionnent en carburant fossiles.  </a:t>
            </a:r>
          </a:p>
          <a:p>
            <a:pPr algn="ctr"/>
            <a:endParaRPr lang="fr-FR" sz="3600" dirty="0" smtClean="0"/>
          </a:p>
          <a:p>
            <a:pPr algn="ctr"/>
            <a:r>
              <a:rPr lang="fr-FR" sz="3600" dirty="0" smtClean="0"/>
              <a:t>Balayons les quelques pays qui suivent …</a:t>
            </a:r>
            <a:endParaRPr lang="fr-FR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29" y="2983434"/>
            <a:ext cx="1486506" cy="12152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29" y="205134"/>
            <a:ext cx="1486506" cy="12152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1767" y="773084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1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600439"/>
            <a:ext cx="874135" cy="714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1458884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773084"/>
            <a:ext cx="317373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1590625"/>
            <a:ext cx="454506" cy="4511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36524" y="773084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1 importe toutes ses énergies fossiles et donc sa chaine logistiques est </a:t>
            </a:r>
            <a:r>
              <a:rPr lang="fr-FR" i="1" dirty="0">
                <a:solidFill>
                  <a:srgbClr val="7030A0"/>
                </a:solidFill>
              </a:rPr>
              <a:t>intensive en </a:t>
            </a:r>
            <a:r>
              <a:rPr lang="fr-FR" i="1" dirty="0" smtClean="0">
                <a:solidFill>
                  <a:srgbClr val="7030A0"/>
                </a:solidFill>
              </a:rPr>
              <a:t>importation.</a:t>
            </a:r>
            <a:endParaRPr lang="fr-FR" dirty="0"/>
          </a:p>
        </p:txBody>
      </p:sp>
      <p:sp>
        <p:nvSpPr>
          <p:cNvPr id="21" name="Rounded Rectangle 20"/>
          <p:cNvSpPr/>
          <p:nvPr/>
        </p:nvSpPr>
        <p:spPr>
          <a:xfrm>
            <a:off x="601288" y="775855"/>
            <a:ext cx="2986628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01287" y="278476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14895" y="2926080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2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3436728"/>
            <a:ext cx="584968" cy="4828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17" y="3295411"/>
            <a:ext cx="828514" cy="6241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36524" y="2926080"/>
            <a:ext cx="591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2 extrait et utilise ses propres ressources fossiles et donc à une </a:t>
            </a:r>
            <a:r>
              <a:rPr lang="fr-FR" i="1" dirty="0" smtClean="0">
                <a:solidFill>
                  <a:srgbClr val="7030A0"/>
                </a:solidFill>
              </a:rPr>
              <a:t>chaine logistique domestique forte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27" name="TextBox 14"/>
          <p:cNvSpPr txBox="1"/>
          <p:nvPr/>
        </p:nvSpPr>
        <p:spPr>
          <a:xfrm>
            <a:off x="631767" y="773084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1</a:t>
            </a:r>
            <a:endParaRPr lang="en-GB" dirty="0"/>
          </a:p>
        </p:txBody>
      </p:sp>
      <p:pic>
        <p:nvPicPr>
          <p:cNvPr id="28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600439"/>
            <a:ext cx="874135" cy="714622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1458884"/>
            <a:ext cx="874135" cy="714622"/>
          </a:xfrm>
          <a:prstGeom prst="rect">
            <a:avLst/>
          </a:prstGeom>
        </p:spPr>
      </p:pic>
      <p:pic>
        <p:nvPicPr>
          <p:cNvPr id="30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773084"/>
            <a:ext cx="317373" cy="485775"/>
          </a:xfrm>
          <a:prstGeom prst="rect">
            <a:avLst/>
          </a:prstGeom>
        </p:spPr>
      </p:pic>
      <p:pic>
        <p:nvPicPr>
          <p:cNvPr id="31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1590625"/>
            <a:ext cx="454506" cy="451139"/>
          </a:xfrm>
          <a:prstGeom prst="rect">
            <a:avLst/>
          </a:prstGeom>
        </p:spPr>
      </p:pic>
      <p:sp>
        <p:nvSpPr>
          <p:cNvPr id="32" name="TextBox 19"/>
          <p:cNvSpPr txBox="1"/>
          <p:nvPr/>
        </p:nvSpPr>
        <p:spPr>
          <a:xfrm>
            <a:off x="5436524" y="773084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1 importe toutes ses énergies fossiles et donc sa chaine logistiques est </a:t>
            </a:r>
            <a:r>
              <a:rPr lang="fr-FR" i="1" dirty="0">
                <a:solidFill>
                  <a:srgbClr val="7030A0"/>
                </a:solidFill>
              </a:rPr>
              <a:t>intensive en </a:t>
            </a:r>
            <a:r>
              <a:rPr lang="fr-FR" i="1" dirty="0" smtClean="0">
                <a:solidFill>
                  <a:srgbClr val="7030A0"/>
                </a:solidFill>
              </a:rPr>
              <a:t>importation.</a:t>
            </a:r>
            <a:endParaRPr lang="fr-FR" dirty="0"/>
          </a:p>
        </p:txBody>
      </p:sp>
      <p:sp>
        <p:nvSpPr>
          <p:cNvPr id="33" name="Rounded Rectangle 20"/>
          <p:cNvSpPr/>
          <p:nvPr/>
        </p:nvSpPr>
        <p:spPr>
          <a:xfrm>
            <a:off x="601288" y="775855"/>
            <a:ext cx="2986628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29077" y="427287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2686" y="443358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3</a:t>
            </a:r>
            <a:endParaRPr lang="fr-FR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4890493"/>
            <a:ext cx="584968" cy="4828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1" y="4775901"/>
            <a:ext cx="828514" cy="6241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4362342"/>
            <a:ext cx="815870" cy="6669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5141260"/>
            <a:ext cx="815870" cy="666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4452948"/>
            <a:ext cx="317373" cy="4857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2" y="5357110"/>
            <a:ext cx="454506" cy="45113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97318" y="4314236"/>
            <a:ext cx="560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Pays </a:t>
            </a:r>
            <a:r>
              <a:rPr lang="fr-FR" dirty="0" smtClean="0"/>
              <a:t>3 extrait, utilise et exporte ses </a:t>
            </a:r>
            <a:r>
              <a:rPr lang="fr-FR" dirty="0"/>
              <a:t>propres ressources fossiles </a:t>
            </a:r>
            <a:r>
              <a:rPr lang="fr-FR" dirty="0" smtClean="0"/>
              <a:t>et donc a à la fois </a:t>
            </a:r>
            <a:r>
              <a:rPr lang="fr-FR" i="1" dirty="0">
                <a:solidFill>
                  <a:srgbClr val="7030A0"/>
                </a:solidFill>
              </a:rPr>
              <a:t>chaine logistique domestique forte </a:t>
            </a:r>
            <a:r>
              <a:rPr lang="fr-FR" i="1" dirty="0" smtClean="0">
                <a:solidFill>
                  <a:srgbClr val="7030A0"/>
                </a:solidFill>
              </a:rPr>
              <a:t> et les bénéfices de l’exportation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6" name="Rounded Rectangle 14"/>
          <p:cNvSpPr/>
          <p:nvPr/>
        </p:nvSpPr>
        <p:spPr>
          <a:xfrm>
            <a:off x="429077" y="2316163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22"/>
          <p:cNvSpPr txBox="1"/>
          <p:nvPr/>
        </p:nvSpPr>
        <p:spPr>
          <a:xfrm>
            <a:off x="542685" y="2457479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2</a:t>
            </a:r>
            <a:endParaRPr lang="en-GB" dirty="0"/>
          </a:p>
        </p:txBody>
      </p:sp>
      <p:pic>
        <p:nvPicPr>
          <p:cNvPr id="38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4" y="2968127"/>
            <a:ext cx="584968" cy="482831"/>
          </a:xfrm>
          <a:prstGeom prst="rect">
            <a:avLst/>
          </a:prstGeom>
        </p:spPr>
      </p:pic>
      <p:pic>
        <p:nvPicPr>
          <p:cNvPr id="39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7" y="2826810"/>
            <a:ext cx="828514" cy="624147"/>
          </a:xfrm>
          <a:prstGeom prst="rect">
            <a:avLst/>
          </a:prstGeom>
        </p:spPr>
      </p:pic>
      <p:sp>
        <p:nvSpPr>
          <p:cNvPr id="40" name="TextBox 25"/>
          <p:cNvSpPr txBox="1"/>
          <p:nvPr/>
        </p:nvSpPr>
        <p:spPr>
          <a:xfrm>
            <a:off x="5264314" y="2457479"/>
            <a:ext cx="591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2 extrait et utilise ses propres ressources fossiles et donc à une </a:t>
            </a:r>
            <a:r>
              <a:rPr lang="fr-FR" i="1" dirty="0" smtClean="0">
                <a:solidFill>
                  <a:srgbClr val="7030A0"/>
                </a:solidFill>
              </a:rPr>
              <a:t>chaine logistique domestique forte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1" name="TextBox 14"/>
          <p:cNvSpPr txBox="1"/>
          <p:nvPr/>
        </p:nvSpPr>
        <p:spPr>
          <a:xfrm>
            <a:off x="459557" y="304483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1</a:t>
            </a:r>
            <a:endParaRPr lang="en-GB" dirty="0"/>
          </a:p>
        </p:txBody>
      </p:sp>
      <p:pic>
        <p:nvPicPr>
          <p:cNvPr id="42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3" y="131838"/>
            <a:ext cx="874135" cy="714622"/>
          </a:xfrm>
          <a:prstGeom prst="rect">
            <a:avLst/>
          </a:prstGeom>
        </p:spPr>
      </p:pic>
      <p:pic>
        <p:nvPicPr>
          <p:cNvPr id="43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3" y="990283"/>
            <a:ext cx="874135" cy="714622"/>
          </a:xfrm>
          <a:prstGeom prst="rect">
            <a:avLst/>
          </a:prstGeom>
        </p:spPr>
      </p:pic>
      <p:pic>
        <p:nvPicPr>
          <p:cNvPr id="44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304483"/>
            <a:ext cx="317373" cy="485775"/>
          </a:xfrm>
          <a:prstGeom prst="rect">
            <a:avLst/>
          </a:prstGeom>
        </p:spPr>
      </p:pic>
      <p:pic>
        <p:nvPicPr>
          <p:cNvPr id="45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1122024"/>
            <a:ext cx="454506" cy="451139"/>
          </a:xfrm>
          <a:prstGeom prst="rect">
            <a:avLst/>
          </a:prstGeom>
        </p:spPr>
      </p:pic>
      <p:sp>
        <p:nvSpPr>
          <p:cNvPr id="46" name="TextBox 19"/>
          <p:cNvSpPr txBox="1"/>
          <p:nvPr/>
        </p:nvSpPr>
        <p:spPr>
          <a:xfrm>
            <a:off x="5264314" y="304483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1 importe toutes ses énergies fossiles et donc sa chaine logistiques est </a:t>
            </a:r>
            <a:r>
              <a:rPr lang="fr-FR" i="1" dirty="0">
                <a:solidFill>
                  <a:srgbClr val="7030A0"/>
                </a:solidFill>
              </a:rPr>
              <a:t>intensive en </a:t>
            </a:r>
            <a:r>
              <a:rPr lang="fr-FR" i="1" dirty="0" smtClean="0">
                <a:solidFill>
                  <a:srgbClr val="7030A0"/>
                </a:solidFill>
              </a:rPr>
              <a:t>importation.</a:t>
            </a:r>
            <a:endParaRPr lang="fr-FR" dirty="0"/>
          </a:p>
        </p:txBody>
      </p:sp>
      <p:sp>
        <p:nvSpPr>
          <p:cNvPr id="47" name="Rounded Rectangle 20"/>
          <p:cNvSpPr/>
          <p:nvPr/>
        </p:nvSpPr>
        <p:spPr>
          <a:xfrm>
            <a:off x="429078" y="307254"/>
            <a:ext cx="2986628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25"/>
          <p:cNvSpPr txBox="1"/>
          <p:nvPr/>
        </p:nvSpPr>
        <p:spPr>
          <a:xfrm>
            <a:off x="5293484" y="2497409"/>
            <a:ext cx="591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2 extrait et utilise ses propres ressources fossiles et donc à une </a:t>
            </a:r>
            <a:r>
              <a:rPr lang="fr-FR" i="1" dirty="0" smtClean="0">
                <a:solidFill>
                  <a:srgbClr val="7030A0"/>
                </a:solidFill>
              </a:rPr>
              <a:t>chaine logistique domestique forte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790667" y="5173559"/>
            <a:ext cx="4378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Comment les économies de ces pays diffèrent elles ?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26"/>
          <p:cNvSpPr/>
          <p:nvPr/>
        </p:nvSpPr>
        <p:spPr>
          <a:xfrm>
            <a:off x="429077" y="427287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27"/>
          <p:cNvSpPr txBox="1"/>
          <p:nvPr/>
        </p:nvSpPr>
        <p:spPr>
          <a:xfrm>
            <a:off x="542686" y="443358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3</a:t>
            </a:r>
            <a:endParaRPr lang="fr-FR" dirty="0"/>
          </a:p>
        </p:txBody>
      </p:sp>
      <p:pic>
        <p:nvPicPr>
          <p:cNvPr id="40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4890493"/>
            <a:ext cx="584968" cy="482831"/>
          </a:xfrm>
          <a:prstGeom prst="rect">
            <a:avLst/>
          </a:prstGeom>
        </p:spPr>
      </p:pic>
      <p:pic>
        <p:nvPicPr>
          <p:cNvPr id="41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1" y="4775901"/>
            <a:ext cx="828514" cy="624147"/>
          </a:xfrm>
          <a:prstGeom prst="rect">
            <a:avLst/>
          </a:prstGeom>
        </p:spPr>
      </p:pic>
      <p:pic>
        <p:nvPicPr>
          <p:cNvPr id="42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4362342"/>
            <a:ext cx="815870" cy="666989"/>
          </a:xfrm>
          <a:prstGeom prst="rect">
            <a:avLst/>
          </a:prstGeom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5141260"/>
            <a:ext cx="815870" cy="666989"/>
          </a:xfrm>
          <a:prstGeom prst="rect">
            <a:avLst/>
          </a:prstGeom>
        </p:spPr>
      </p:pic>
      <p:pic>
        <p:nvPicPr>
          <p:cNvPr id="44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4452948"/>
            <a:ext cx="317373" cy="485775"/>
          </a:xfrm>
          <a:prstGeom prst="rect">
            <a:avLst/>
          </a:prstGeom>
        </p:spPr>
      </p:pic>
      <p:pic>
        <p:nvPicPr>
          <p:cNvPr id="45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2" y="5357110"/>
            <a:ext cx="454506" cy="451139"/>
          </a:xfrm>
          <a:prstGeom prst="rect">
            <a:avLst/>
          </a:prstGeom>
        </p:spPr>
      </p:pic>
      <p:sp>
        <p:nvSpPr>
          <p:cNvPr id="46" name="TextBox 34"/>
          <p:cNvSpPr txBox="1"/>
          <p:nvPr/>
        </p:nvSpPr>
        <p:spPr>
          <a:xfrm>
            <a:off x="5397318" y="4314236"/>
            <a:ext cx="560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Pays </a:t>
            </a:r>
            <a:r>
              <a:rPr lang="fr-FR" dirty="0" smtClean="0"/>
              <a:t>3 extrait, utilise et exporte ses </a:t>
            </a:r>
            <a:r>
              <a:rPr lang="fr-FR" dirty="0"/>
              <a:t>propres ressources fossiles </a:t>
            </a:r>
            <a:r>
              <a:rPr lang="fr-FR" dirty="0" smtClean="0"/>
              <a:t>et donc a à la fois </a:t>
            </a:r>
            <a:r>
              <a:rPr lang="fr-FR" i="1" dirty="0">
                <a:solidFill>
                  <a:srgbClr val="7030A0"/>
                </a:solidFill>
              </a:rPr>
              <a:t>chaine logistique domestique forte </a:t>
            </a:r>
            <a:r>
              <a:rPr lang="fr-FR" i="1" dirty="0" smtClean="0">
                <a:solidFill>
                  <a:srgbClr val="7030A0"/>
                </a:solidFill>
              </a:rPr>
              <a:t> et les bénéfices de l’exportation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7" name="Rounded Rectangle 14"/>
          <p:cNvSpPr/>
          <p:nvPr/>
        </p:nvSpPr>
        <p:spPr>
          <a:xfrm>
            <a:off x="429077" y="2316163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22"/>
          <p:cNvSpPr txBox="1"/>
          <p:nvPr/>
        </p:nvSpPr>
        <p:spPr>
          <a:xfrm>
            <a:off x="542685" y="2457479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2</a:t>
            </a:r>
            <a:endParaRPr lang="en-GB" dirty="0"/>
          </a:p>
        </p:txBody>
      </p:sp>
      <p:pic>
        <p:nvPicPr>
          <p:cNvPr id="49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4" y="2968127"/>
            <a:ext cx="584968" cy="482831"/>
          </a:xfrm>
          <a:prstGeom prst="rect">
            <a:avLst/>
          </a:prstGeom>
        </p:spPr>
      </p:pic>
      <p:pic>
        <p:nvPicPr>
          <p:cNvPr id="50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7" y="2826810"/>
            <a:ext cx="828514" cy="624147"/>
          </a:xfrm>
          <a:prstGeom prst="rect">
            <a:avLst/>
          </a:prstGeom>
        </p:spPr>
      </p:pic>
      <p:sp>
        <p:nvSpPr>
          <p:cNvPr id="52" name="TextBox 14"/>
          <p:cNvSpPr txBox="1"/>
          <p:nvPr/>
        </p:nvSpPr>
        <p:spPr>
          <a:xfrm>
            <a:off x="459557" y="304483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1</a:t>
            </a:r>
            <a:endParaRPr lang="en-GB" dirty="0"/>
          </a:p>
        </p:txBody>
      </p:sp>
      <p:pic>
        <p:nvPicPr>
          <p:cNvPr id="53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3" y="131838"/>
            <a:ext cx="874135" cy="714622"/>
          </a:xfrm>
          <a:prstGeom prst="rect">
            <a:avLst/>
          </a:prstGeom>
        </p:spPr>
      </p:pic>
      <p:pic>
        <p:nvPicPr>
          <p:cNvPr id="54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3" y="990283"/>
            <a:ext cx="874135" cy="714622"/>
          </a:xfrm>
          <a:prstGeom prst="rect">
            <a:avLst/>
          </a:prstGeom>
        </p:spPr>
      </p:pic>
      <p:pic>
        <p:nvPicPr>
          <p:cNvPr id="55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304483"/>
            <a:ext cx="317373" cy="485775"/>
          </a:xfrm>
          <a:prstGeom prst="rect">
            <a:avLst/>
          </a:prstGeom>
        </p:spPr>
      </p:pic>
      <p:pic>
        <p:nvPicPr>
          <p:cNvPr id="56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1122024"/>
            <a:ext cx="454506" cy="451139"/>
          </a:xfrm>
          <a:prstGeom prst="rect">
            <a:avLst/>
          </a:prstGeom>
        </p:spPr>
      </p:pic>
      <p:sp>
        <p:nvSpPr>
          <p:cNvPr id="57" name="TextBox 19"/>
          <p:cNvSpPr txBox="1"/>
          <p:nvPr/>
        </p:nvSpPr>
        <p:spPr>
          <a:xfrm>
            <a:off x="5264314" y="304483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1 importe toutes ses énergies fossiles et donc sa chaine logistiques est </a:t>
            </a:r>
            <a:r>
              <a:rPr lang="fr-FR" i="1" dirty="0">
                <a:solidFill>
                  <a:srgbClr val="7030A0"/>
                </a:solidFill>
              </a:rPr>
              <a:t>intensive en </a:t>
            </a:r>
            <a:r>
              <a:rPr lang="fr-FR" i="1" dirty="0" smtClean="0">
                <a:solidFill>
                  <a:srgbClr val="7030A0"/>
                </a:solidFill>
              </a:rPr>
              <a:t>importation.</a:t>
            </a:r>
            <a:endParaRPr lang="fr-FR" dirty="0"/>
          </a:p>
        </p:txBody>
      </p:sp>
      <p:sp>
        <p:nvSpPr>
          <p:cNvPr id="58" name="Rounded Rectangle 20"/>
          <p:cNvSpPr/>
          <p:nvPr/>
        </p:nvSpPr>
        <p:spPr>
          <a:xfrm>
            <a:off x="429078" y="307254"/>
            <a:ext cx="2986628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45" y="1622376"/>
            <a:ext cx="2905284" cy="1611902"/>
          </a:xfrm>
          <a:prstGeom prst="rect">
            <a:avLst/>
          </a:prstGeom>
        </p:spPr>
      </p:pic>
      <p:pic>
        <p:nvPicPr>
          <p:cNvPr id="38" name="Picture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5871" b="-1"/>
          <a:stretch/>
        </p:blipFill>
        <p:spPr>
          <a:xfrm>
            <a:off x="1564682" y="495234"/>
            <a:ext cx="566742" cy="620574"/>
          </a:xfrm>
          <a:prstGeom prst="rect">
            <a:avLst/>
          </a:prstGeom>
        </p:spPr>
      </p:pic>
      <p:sp>
        <p:nvSpPr>
          <p:cNvPr id="39" name="Rounded Rectangle 26"/>
          <p:cNvSpPr/>
          <p:nvPr/>
        </p:nvSpPr>
        <p:spPr>
          <a:xfrm>
            <a:off x="429077" y="427287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27"/>
          <p:cNvSpPr txBox="1"/>
          <p:nvPr/>
        </p:nvSpPr>
        <p:spPr>
          <a:xfrm>
            <a:off x="542686" y="443358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3</a:t>
            </a:r>
            <a:endParaRPr lang="fr-FR" dirty="0"/>
          </a:p>
        </p:txBody>
      </p:sp>
      <p:pic>
        <p:nvPicPr>
          <p:cNvPr id="41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4890493"/>
            <a:ext cx="584968" cy="482831"/>
          </a:xfrm>
          <a:prstGeom prst="rect">
            <a:avLst/>
          </a:prstGeom>
        </p:spPr>
      </p:pic>
      <p:pic>
        <p:nvPicPr>
          <p:cNvPr id="42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1" y="4775901"/>
            <a:ext cx="828514" cy="624147"/>
          </a:xfrm>
          <a:prstGeom prst="rect">
            <a:avLst/>
          </a:prstGeom>
        </p:spPr>
      </p:pic>
      <p:pic>
        <p:nvPicPr>
          <p:cNvPr id="43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4362342"/>
            <a:ext cx="815870" cy="666989"/>
          </a:xfrm>
          <a:prstGeom prst="rect">
            <a:avLst/>
          </a:prstGeom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5141260"/>
            <a:ext cx="815870" cy="666989"/>
          </a:xfrm>
          <a:prstGeom prst="rect">
            <a:avLst/>
          </a:prstGeom>
        </p:spPr>
      </p:pic>
      <p:pic>
        <p:nvPicPr>
          <p:cNvPr id="45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4452948"/>
            <a:ext cx="317373" cy="485775"/>
          </a:xfrm>
          <a:prstGeom prst="rect">
            <a:avLst/>
          </a:prstGeom>
        </p:spPr>
      </p:pic>
      <p:pic>
        <p:nvPicPr>
          <p:cNvPr id="46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2" y="5357110"/>
            <a:ext cx="454506" cy="451139"/>
          </a:xfrm>
          <a:prstGeom prst="rect">
            <a:avLst/>
          </a:prstGeom>
        </p:spPr>
      </p:pic>
      <p:sp>
        <p:nvSpPr>
          <p:cNvPr id="47" name="Rounded Rectangle 14"/>
          <p:cNvSpPr/>
          <p:nvPr/>
        </p:nvSpPr>
        <p:spPr>
          <a:xfrm>
            <a:off x="429077" y="2316163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22"/>
          <p:cNvSpPr txBox="1"/>
          <p:nvPr/>
        </p:nvSpPr>
        <p:spPr>
          <a:xfrm>
            <a:off x="542685" y="2457479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2</a:t>
            </a:r>
            <a:endParaRPr lang="en-GB" dirty="0"/>
          </a:p>
        </p:txBody>
      </p:sp>
      <p:pic>
        <p:nvPicPr>
          <p:cNvPr id="49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4" y="2968127"/>
            <a:ext cx="584968" cy="482831"/>
          </a:xfrm>
          <a:prstGeom prst="rect">
            <a:avLst/>
          </a:prstGeom>
        </p:spPr>
      </p:pic>
      <p:pic>
        <p:nvPicPr>
          <p:cNvPr id="50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7" y="2826810"/>
            <a:ext cx="828514" cy="624147"/>
          </a:xfrm>
          <a:prstGeom prst="rect">
            <a:avLst/>
          </a:prstGeom>
        </p:spPr>
      </p:pic>
      <p:sp>
        <p:nvSpPr>
          <p:cNvPr id="51" name="TextBox 14"/>
          <p:cNvSpPr txBox="1"/>
          <p:nvPr/>
        </p:nvSpPr>
        <p:spPr>
          <a:xfrm>
            <a:off x="459557" y="304483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1</a:t>
            </a:r>
            <a:endParaRPr lang="en-GB" dirty="0"/>
          </a:p>
        </p:txBody>
      </p:sp>
      <p:pic>
        <p:nvPicPr>
          <p:cNvPr id="52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3" y="131838"/>
            <a:ext cx="874135" cy="714622"/>
          </a:xfrm>
          <a:prstGeom prst="rect">
            <a:avLst/>
          </a:prstGeom>
        </p:spPr>
      </p:pic>
      <p:pic>
        <p:nvPicPr>
          <p:cNvPr id="53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3" y="990283"/>
            <a:ext cx="874135" cy="714622"/>
          </a:xfrm>
          <a:prstGeom prst="rect">
            <a:avLst/>
          </a:prstGeom>
        </p:spPr>
      </p:pic>
      <p:pic>
        <p:nvPicPr>
          <p:cNvPr id="54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304483"/>
            <a:ext cx="317373" cy="485775"/>
          </a:xfrm>
          <a:prstGeom prst="rect">
            <a:avLst/>
          </a:prstGeom>
        </p:spPr>
      </p:pic>
      <p:pic>
        <p:nvPicPr>
          <p:cNvPr id="55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1122024"/>
            <a:ext cx="454506" cy="451139"/>
          </a:xfrm>
          <a:prstGeom prst="rect">
            <a:avLst/>
          </a:prstGeom>
        </p:spPr>
      </p:pic>
      <p:sp>
        <p:nvSpPr>
          <p:cNvPr id="56" name="Rounded Rectangle 20"/>
          <p:cNvSpPr/>
          <p:nvPr/>
        </p:nvSpPr>
        <p:spPr>
          <a:xfrm>
            <a:off x="429078" y="307254"/>
            <a:ext cx="2986628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5871" b="-1"/>
          <a:stretch/>
        </p:blipFill>
        <p:spPr>
          <a:xfrm>
            <a:off x="2823796" y="2817495"/>
            <a:ext cx="566742" cy="620574"/>
          </a:xfrm>
          <a:prstGeom prst="rect">
            <a:avLst/>
          </a:prstGeom>
        </p:spPr>
      </p:pic>
      <p:pic>
        <p:nvPicPr>
          <p:cNvPr id="58" name="Picture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5871" b="-1"/>
          <a:stretch/>
        </p:blipFill>
        <p:spPr>
          <a:xfrm>
            <a:off x="2800978" y="4779483"/>
            <a:ext cx="566742" cy="62057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607892" y="131838"/>
            <a:ext cx="5469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Que se passe-t-il </a:t>
            </a:r>
            <a:r>
              <a:rPr lang="fr-FR" sz="2800" dirty="0" err="1" smtClean="0">
                <a:solidFill>
                  <a:srgbClr val="FF0000"/>
                </a:solidFill>
              </a:rPr>
              <a:t>is</a:t>
            </a:r>
            <a:r>
              <a:rPr lang="fr-FR" sz="2800" dirty="0" smtClean="0">
                <a:solidFill>
                  <a:srgbClr val="FF0000"/>
                </a:solidFill>
              </a:rPr>
              <a:t> ces pays sont maintenant capable de produire leur propre hydrogène ?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500955" y="513229"/>
            <a:ext cx="4199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Que se passe-t-il s’ils 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peuvent l’exporter ?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64" y="4747767"/>
            <a:ext cx="815870" cy="6669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43" y="1043189"/>
            <a:ext cx="815870" cy="6669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29" y="1314790"/>
            <a:ext cx="375179" cy="342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08" y="5030653"/>
            <a:ext cx="375179" cy="3428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9" y="1845125"/>
            <a:ext cx="1098071" cy="986957"/>
          </a:xfrm>
          <a:prstGeom prst="rect">
            <a:avLst/>
          </a:prstGeom>
        </p:spPr>
      </p:pic>
      <p:pic>
        <p:nvPicPr>
          <p:cNvPr id="45" name="Picture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5871" b="-1"/>
          <a:stretch/>
        </p:blipFill>
        <p:spPr>
          <a:xfrm>
            <a:off x="1564682" y="495234"/>
            <a:ext cx="566742" cy="620574"/>
          </a:xfrm>
          <a:prstGeom prst="rect">
            <a:avLst/>
          </a:prstGeom>
        </p:spPr>
      </p:pic>
      <p:sp>
        <p:nvSpPr>
          <p:cNvPr id="46" name="Rounded Rectangle 26"/>
          <p:cNvSpPr/>
          <p:nvPr/>
        </p:nvSpPr>
        <p:spPr>
          <a:xfrm>
            <a:off x="429077" y="427287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27"/>
          <p:cNvSpPr txBox="1"/>
          <p:nvPr/>
        </p:nvSpPr>
        <p:spPr>
          <a:xfrm>
            <a:off x="542686" y="443358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3</a:t>
            </a:r>
            <a:endParaRPr lang="fr-FR" dirty="0"/>
          </a:p>
        </p:txBody>
      </p:sp>
      <p:pic>
        <p:nvPicPr>
          <p:cNvPr id="4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4890493"/>
            <a:ext cx="584968" cy="482831"/>
          </a:xfrm>
          <a:prstGeom prst="rect">
            <a:avLst/>
          </a:prstGeom>
        </p:spPr>
      </p:pic>
      <p:pic>
        <p:nvPicPr>
          <p:cNvPr id="4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1" y="4775901"/>
            <a:ext cx="828514" cy="624147"/>
          </a:xfrm>
          <a:prstGeom prst="rect">
            <a:avLst/>
          </a:prstGeom>
        </p:spPr>
      </p:pic>
      <p:pic>
        <p:nvPicPr>
          <p:cNvPr id="5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4362342"/>
            <a:ext cx="815870" cy="666989"/>
          </a:xfrm>
          <a:prstGeom prst="rect">
            <a:avLst/>
          </a:prstGeom>
        </p:spPr>
      </p:pic>
      <p:pic>
        <p:nvPicPr>
          <p:cNvPr id="5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5141260"/>
            <a:ext cx="815870" cy="666989"/>
          </a:xfrm>
          <a:prstGeom prst="rect">
            <a:avLst/>
          </a:prstGeom>
        </p:spPr>
      </p:pic>
      <p:pic>
        <p:nvPicPr>
          <p:cNvPr id="52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4452948"/>
            <a:ext cx="317373" cy="485775"/>
          </a:xfrm>
          <a:prstGeom prst="rect">
            <a:avLst/>
          </a:prstGeom>
        </p:spPr>
      </p:pic>
      <p:pic>
        <p:nvPicPr>
          <p:cNvPr id="5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2" y="5357110"/>
            <a:ext cx="454506" cy="451139"/>
          </a:xfrm>
          <a:prstGeom prst="rect">
            <a:avLst/>
          </a:prstGeom>
        </p:spPr>
      </p:pic>
      <p:sp>
        <p:nvSpPr>
          <p:cNvPr id="54" name="Rounded Rectangle 14"/>
          <p:cNvSpPr/>
          <p:nvPr/>
        </p:nvSpPr>
        <p:spPr>
          <a:xfrm>
            <a:off x="429077" y="2316163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22"/>
          <p:cNvSpPr txBox="1"/>
          <p:nvPr/>
        </p:nvSpPr>
        <p:spPr>
          <a:xfrm>
            <a:off x="542685" y="2457479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2</a:t>
            </a:r>
            <a:endParaRPr lang="en-GB" dirty="0"/>
          </a:p>
        </p:txBody>
      </p:sp>
      <p:pic>
        <p:nvPicPr>
          <p:cNvPr id="56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4" y="2968127"/>
            <a:ext cx="584968" cy="482831"/>
          </a:xfrm>
          <a:prstGeom prst="rect">
            <a:avLst/>
          </a:prstGeom>
        </p:spPr>
      </p:pic>
      <p:pic>
        <p:nvPicPr>
          <p:cNvPr id="57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7" y="2826810"/>
            <a:ext cx="828514" cy="624147"/>
          </a:xfrm>
          <a:prstGeom prst="rect">
            <a:avLst/>
          </a:prstGeom>
        </p:spPr>
      </p:pic>
      <p:sp>
        <p:nvSpPr>
          <p:cNvPr id="58" name="TextBox 14"/>
          <p:cNvSpPr txBox="1"/>
          <p:nvPr/>
        </p:nvSpPr>
        <p:spPr>
          <a:xfrm>
            <a:off x="459557" y="304483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1</a:t>
            </a:r>
            <a:endParaRPr lang="en-GB" dirty="0"/>
          </a:p>
        </p:txBody>
      </p:sp>
      <p:pic>
        <p:nvPicPr>
          <p:cNvPr id="59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3" y="131838"/>
            <a:ext cx="874135" cy="714622"/>
          </a:xfrm>
          <a:prstGeom prst="rect">
            <a:avLst/>
          </a:prstGeom>
        </p:spPr>
      </p:pic>
      <p:pic>
        <p:nvPicPr>
          <p:cNvPr id="60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3" y="990283"/>
            <a:ext cx="874135" cy="714622"/>
          </a:xfrm>
          <a:prstGeom prst="rect">
            <a:avLst/>
          </a:prstGeom>
        </p:spPr>
      </p:pic>
      <p:pic>
        <p:nvPicPr>
          <p:cNvPr id="61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304483"/>
            <a:ext cx="317373" cy="485775"/>
          </a:xfrm>
          <a:prstGeom prst="rect">
            <a:avLst/>
          </a:prstGeom>
        </p:spPr>
      </p:pic>
      <p:pic>
        <p:nvPicPr>
          <p:cNvPr id="62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1122024"/>
            <a:ext cx="454506" cy="451139"/>
          </a:xfrm>
          <a:prstGeom prst="rect">
            <a:avLst/>
          </a:prstGeom>
        </p:spPr>
      </p:pic>
      <p:sp>
        <p:nvSpPr>
          <p:cNvPr id="63" name="Rounded Rectangle 20"/>
          <p:cNvSpPr/>
          <p:nvPr/>
        </p:nvSpPr>
        <p:spPr>
          <a:xfrm>
            <a:off x="429078" y="307254"/>
            <a:ext cx="2986628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5871" b="-1"/>
          <a:stretch/>
        </p:blipFill>
        <p:spPr>
          <a:xfrm>
            <a:off x="2823796" y="2817495"/>
            <a:ext cx="566742" cy="620574"/>
          </a:xfrm>
          <a:prstGeom prst="rect">
            <a:avLst/>
          </a:prstGeom>
        </p:spPr>
      </p:pic>
      <p:pic>
        <p:nvPicPr>
          <p:cNvPr id="65" name="Picture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5871" b="-1"/>
          <a:stretch/>
        </p:blipFill>
        <p:spPr>
          <a:xfrm>
            <a:off x="2800978" y="4779483"/>
            <a:ext cx="566742" cy="620574"/>
          </a:xfrm>
          <a:prstGeom prst="rect">
            <a:avLst/>
          </a:prstGeom>
        </p:spPr>
      </p:pic>
      <p:pic>
        <p:nvPicPr>
          <p:cNvPr id="66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20" y="2783969"/>
            <a:ext cx="815870" cy="666989"/>
          </a:xfrm>
          <a:prstGeom prst="rect">
            <a:avLst/>
          </a:prstGeom>
        </p:spPr>
      </p:pic>
      <p:pic>
        <p:nvPicPr>
          <p:cNvPr id="67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06" y="3055570"/>
            <a:ext cx="375179" cy="3428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84" y="2092434"/>
            <a:ext cx="543271" cy="94027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6501" y="237981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95490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053935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368135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1185676"/>
            <a:ext cx="454506" cy="45113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6501" y="37090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" y="3031779"/>
            <a:ext cx="584968" cy="482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1" y="2890462"/>
            <a:ext cx="828514" cy="62414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6500" y="438872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" y="5006343"/>
            <a:ext cx="584968" cy="482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44" y="4891751"/>
            <a:ext cx="828514" cy="6241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1" y="4478192"/>
            <a:ext cx="815870" cy="6669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1" y="5257110"/>
            <a:ext cx="815870" cy="666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35" y="4568798"/>
            <a:ext cx="317373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75" y="5472960"/>
            <a:ext cx="454506" cy="451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7" y="853910"/>
            <a:ext cx="721475" cy="659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79" y="2855330"/>
            <a:ext cx="721475" cy="65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92" y="4829895"/>
            <a:ext cx="721475" cy="6592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17127" y="39881"/>
            <a:ext cx="6508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Que se passe-t-il </a:t>
            </a:r>
            <a:r>
              <a:rPr lang="fr-FR" sz="2800" dirty="0" err="1">
                <a:solidFill>
                  <a:srgbClr val="FF0000"/>
                </a:solidFill>
              </a:rPr>
              <a:t>is</a:t>
            </a:r>
            <a:r>
              <a:rPr lang="fr-FR" sz="2800" dirty="0">
                <a:solidFill>
                  <a:srgbClr val="FF0000"/>
                </a:solidFill>
              </a:rPr>
              <a:t> ces pays sont maintenant capable de produire leur propre hydrogène 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fr-FR" sz="2800" dirty="0">
                <a:solidFill>
                  <a:srgbClr val="FF0000"/>
                </a:solidFill>
              </a:rPr>
              <a:t>Que se passe-t-il s’ils </a:t>
            </a:r>
            <a:r>
              <a:rPr lang="fr-FR" sz="2800" dirty="0" smtClean="0">
                <a:solidFill>
                  <a:srgbClr val="FF0000"/>
                </a:solidFill>
              </a:rPr>
              <a:t>peuvent </a:t>
            </a:r>
            <a:r>
              <a:rPr lang="fr-FR" sz="2800" dirty="0">
                <a:solidFill>
                  <a:srgbClr val="FF0000"/>
                </a:solidFill>
              </a:rPr>
              <a:t>l’exporter ?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>
                <a:solidFill>
                  <a:srgbClr val="FF0000"/>
                </a:solidFill>
              </a:rPr>
              <a:t>Discutes-en avec un camarade …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89" y="4811686"/>
            <a:ext cx="815870" cy="666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5" y="2742824"/>
            <a:ext cx="815870" cy="6669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68" y="1107108"/>
            <a:ext cx="815870" cy="6669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4" y="1378709"/>
            <a:ext cx="375179" cy="342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15" y="3013551"/>
            <a:ext cx="375179" cy="342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33" y="5094572"/>
            <a:ext cx="375179" cy="3428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13" y="4388782"/>
            <a:ext cx="1494802" cy="1535317"/>
          </a:xfrm>
          <a:prstGeom prst="rect">
            <a:avLst/>
          </a:prstGeom>
        </p:spPr>
      </p:pic>
      <p:sp>
        <p:nvSpPr>
          <p:cNvPr id="44" name="TextBox 27"/>
          <p:cNvSpPr txBox="1"/>
          <p:nvPr/>
        </p:nvSpPr>
        <p:spPr>
          <a:xfrm>
            <a:off x="290017" y="4484100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3</a:t>
            </a:r>
            <a:endParaRPr lang="fr-FR" dirty="0"/>
          </a:p>
        </p:txBody>
      </p:sp>
      <p:sp>
        <p:nvSpPr>
          <p:cNvPr id="45" name="TextBox 22"/>
          <p:cNvSpPr txBox="1"/>
          <p:nvPr/>
        </p:nvSpPr>
        <p:spPr>
          <a:xfrm>
            <a:off x="260466" y="2468524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2</a:t>
            </a:r>
            <a:endParaRPr lang="en-GB" dirty="0"/>
          </a:p>
        </p:txBody>
      </p:sp>
      <p:sp>
        <p:nvSpPr>
          <p:cNvPr id="46" name="TextBox 14"/>
          <p:cNvSpPr txBox="1"/>
          <p:nvPr/>
        </p:nvSpPr>
        <p:spPr>
          <a:xfrm>
            <a:off x="260466" y="458330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Pays 1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10569263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703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26</cp:revision>
  <dcterms:created xsi:type="dcterms:W3CDTF">2019-06-26T09:21:34Z</dcterms:created>
  <dcterms:modified xsi:type="dcterms:W3CDTF">2019-11-07T11:51:13Z</dcterms:modified>
</cp:coreProperties>
</file>