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84" r:id="rId4"/>
    <p:sldId id="285" r:id="rId5"/>
    <p:sldId id="281" r:id="rId6"/>
    <p:sldId id="280" r:id="rId7"/>
    <p:sldId id="279" r:id="rId8"/>
    <p:sldId id="278" r:id="rId9"/>
    <p:sldId id="277" r:id="rId10"/>
    <p:sldId id="276" r:id="rId11"/>
    <p:sldId id="275" r:id="rId12"/>
    <p:sldId id="274" r:id="rId13"/>
    <p:sldId id="273" r:id="rId14"/>
    <p:sldId id="272" r:id="rId15"/>
    <p:sldId id="271"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63BBD-A992-F7F9-834C-38B7F42CE483}" v="3847" dt="2019-09-26T23:57:29.6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0.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google.be/url?sa=i&amp;rct=j&amp;q=&amp;esrc=s&amp;source=images&amp;cd=&amp;cad=rja&amp;uact=8&amp;ved=2ahUKEwi5pLDXmdfgAhUP3aQKHaBIDHIQjRx6BAgBEAU&amp;url=https://www.imagenesmi.com/im%C3%A1genes/metal-brazing-process-bb.html&amp;psig=AOvVaw1kTGdES6wh5wOBuObCxXd-&amp;ust=1551194935025468" TargetMode="External"/><Relationship Id="rId17" Type="http://schemas.openxmlformats.org/officeDocument/2006/relationships/image" Target="../media/image22.jpeg"/><Relationship Id="rId2" Type="http://schemas.openxmlformats.org/officeDocument/2006/relationships/image" Target="../media/image6.png"/><Relationship Id="rId16" Type="http://schemas.openxmlformats.org/officeDocument/2006/relationships/hyperlink" Target="https://www.google.be/url?sa=i&amp;rct=j&amp;q=&amp;esrc=s&amp;source=images&amp;cd=&amp;cad=rja&amp;uact=8&amp;ved=2ahUKEwip_ffNmtfgAhWSjqQKHbt-Ce4QjRx6BAgBEAU&amp;url=https://www.indiamart.com/proddetail/stainless-steel-compression-fittings-6383903548.html&amp;psig=AOvVaw0_TgxoMdoVLPOf7iR4kDFP&amp;ust=1551195207528030"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jpeg"/><Relationship Id="rId5" Type="http://schemas.openxmlformats.org/officeDocument/2006/relationships/image" Target="../media/image7.png"/><Relationship Id="rId15" Type="http://schemas.openxmlformats.org/officeDocument/2006/relationships/image" Target="../media/image21.jpeg"/><Relationship Id="rId10" Type="http://schemas.openxmlformats.org/officeDocument/2006/relationships/hyperlink" Target="https://www.google.be/url?sa=i&amp;rct=j&amp;q=&amp;esrc=s&amp;source=images&amp;cd=&amp;cad=rja&amp;uact=8&amp;ved=2ahUKEwjE2tC6mdfgAhWOzaQKHX58AzMQjRx6BAgBEAU&amp;url=http://pipefitsolution.com/socketweldpipefittings.html&amp;psig=AOvVaw0Trcx7eL08eZJRePYJjenI&amp;ust=1551194890265339"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jonpKdmtfgAhXRzaQKHRRBBsgQjRx6BAgBEAU&amp;url=https://www.indiamart.com/proddetail/ibr-carbon-steel-threaded-fitting-2252824862.html&amp;psig=AOvVaw13jUabDXZXMUzGVX8Zhhm3&amp;ust=155119508150531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3.jp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google.be/url?sa=i&amp;rct=j&amp;q=&amp;esrc=s&amp;source=images&amp;cd=&amp;ved=2ahUKEwidhvDp_tjgAhUKyqQKHaRKAoYQjRx6BAgBEAU&amp;url=https://uk.rs-online.com/web/p/insulation-testers/5353191/&amp;psig=AOvVaw2VD6xveQ8sVmZtMWeQnket&amp;ust=1551256467149025" TargetMode="External"/><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pn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Z9tiq_9jgAhVFzqQKHch0AQYQjRx6BAgBEAU&amp;url=https://www.researchgate.net/figure/Schematic-of-a-fuel-cell-polarization-curve-compared-to-ideal-voltage-11_fig1_255220005&amp;psig=AOvVaw3RQuqK-qQ4SghGwVUr60Mw&amp;ust=1551256603157244"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1.jpeg"/><Relationship Id="rId5" Type="http://schemas.openxmlformats.org/officeDocument/2006/relationships/image" Target="../media/image7.png"/><Relationship Id="rId10" Type="http://schemas.openxmlformats.org/officeDocument/2006/relationships/image" Target="../media/image30.jpe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4.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3.jpeg"/><Relationship Id="rId2" Type="http://schemas.openxmlformats.org/officeDocument/2006/relationships/image" Target="../media/image6.png"/><Relationship Id="rId16"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eg"/><Relationship Id="rId5" Type="http://schemas.openxmlformats.org/officeDocument/2006/relationships/image" Target="../media/image7.png"/><Relationship Id="rId15" Type="http://schemas.openxmlformats.org/officeDocument/2006/relationships/image" Target="../media/image35.jpeg"/><Relationship Id="rId10" Type="http://schemas.openxmlformats.org/officeDocument/2006/relationships/hyperlink" Target="http://www.google.be/url?sa=i&amp;rct=j&amp;q=&amp;esrc=s&amp;source=images&amp;cd=&amp;cad=rja&amp;uact=8&amp;ved=0ahUKEwj2tb7r98vJAhWFhQ8KHaAzD5QQjRwIBw&amp;url=http://www.ndt.net/search/docs.php3?content%3D1%26id%3D7994&amp;bvm=bv.109332125,d.ZWU&amp;psig=AFQjCNEMTcT-PMYNbdr-87VG0WsraEHi4g&amp;ust=1449652832378150"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iGmvHI-djgAhXO0KQKHVTMCgYQjRx6BAgBEAU&amp;url=https://sdifire.com/product/solo-c6-carbon-monoxide-detector-tester/&amp;psig=AOvVaw0El_qb5OaE3MpTPGUQoMVR&amp;ust=1551255023434198"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7.jpe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youtube.com/watch?v=QurQ2uW0oOU" TargetMode="External"/><Relationship Id="rId5" Type="http://schemas.openxmlformats.org/officeDocument/2006/relationships/image" Target="../media/image7.png"/><Relationship Id="rId10" Type="http://schemas.openxmlformats.org/officeDocument/2006/relationships/image" Target="../media/image38.jpe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9.emf"/><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3.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0ahUKEwj8y5DP6NXSAhVBXBQKHUs_A8cQjRwIBw&amp;url=http://venus.unive.it/miky/steam-reforming-.html&amp;psig=AFQjCNHXQgLFlIgvC9zX23nhdl38W0La1Q&amp;ust=1489574728063963"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G8-fH8tjgAhXP_aQKHV8CAwIQjRx6BAgBEAU&amp;url=https://requestreduce.org/categories/very-important-message-clipart.html&amp;psig=AOvVaw3gl5NI1kAxJjWW84DFKYlw&amp;ust=155125316401818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google.be/url?sa=i&amp;rct=j&amp;q=&amp;esrc=s&amp;source=images&amp;cd=&amp;cad=rja&amp;uact=8&amp;ved=2ahUKEwjN6sjM9NjgAhVFiqQKHfkeCOAQjRx6BAgBEAU&amp;url=https://www.mysafetysign.com/cell-phone-smoking-open-flames-prohibited-sign/sku-s-9901&amp;psig=AOvVaw0O_uoSTMfIQ69YNB14IV1f&amp;ust=1551253725342121"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gif"/><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hyperlink" Target="https://www.google.be/url?sa=i&amp;rct=j&amp;q=&amp;esrc=s&amp;source=images&amp;cd=&amp;cad=rja&amp;uact=8&amp;ved=2ahUKEwi2rfee9NjgAhXDC-wKHfUVCYgQjRx6BAgBEAU&amp;url=https://www.jasonsigns.com.au/no-smoking-no-ignition-sources-danger-sticker-with-picto&amp;psig=AOvVaw2zGvAcmTsNK6rdRgQ0Bj2r&amp;ust=1551253558823813"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43132"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nchor="t"/>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fr">
                <a:latin typeface="Consolas"/>
                <a:cs typeface="Arial"/>
              </a:rPr>
              <a:t>Gestion des risques</a:t>
            </a:r>
            <a:endParaRPr lang="en-US"/>
          </a:p>
          <a:p>
            <a:endParaRPr lang="en-US">
              <a:latin typeface="Arial"/>
              <a:cs typeface="Arial"/>
            </a:endParaRP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p>
          <a:p>
            <a:pPr marL="0" indent="0">
              <a:buNone/>
            </a:pPr>
            <a:endParaRPr lang="en-US" sz="2400"/>
          </a:p>
          <a:p>
            <a:pPr marL="0" indent="0">
              <a:buNone/>
            </a:pPr>
            <a:r>
              <a:rPr lang="fr" sz="2400">
                <a:latin typeface="Aharoni"/>
                <a:cs typeface="Arial"/>
              </a:rPr>
              <a:t>Informations supplémentaires pour les enseignants</a:t>
            </a:r>
            <a:endParaRPr lang="en-US">
              <a:latin typeface="Aharoni"/>
              <a:cs typeface="Arial"/>
            </a:endParaRP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99882" y="450384"/>
            <a:ext cx="7066401"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mj-cs"/>
            </a:endParaRPr>
          </a:p>
          <a:p>
            <a:endParaRPr lang="en-GB" sz="1500">
              <a:solidFill>
                <a:schemeClr val="accent5">
                  <a:lumMod val="75000"/>
                </a:schemeClr>
              </a:solidFill>
              <a:latin typeface="Arial Black"/>
              <a:ea typeface="+mn-lt"/>
              <a:cs typeface="+mn-lt"/>
            </a:endParaRPr>
          </a:p>
          <a:p>
            <a:r>
              <a:rPr lang="en-GB" sz="1500">
                <a:solidFill>
                  <a:schemeClr val="accent5">
                    <a:lumMod val="75000"/>
                  </a:schemeClr>
                </a:solidFill>
                <a:latin typeface="Arial Black"/>
                <a:ea typeface="+mn-lt"/>
                <a:cs typeface="+mn-lt"/>
              </a:rPr>
              <a:t>Choisissez le bon matériau pour les composants</a:t>
            </a:r>
            <a:endParaRPr lang="en-GB" sz="1500">
              <a:solidFill>
                <a:schemeClr val="accent5">
                  <a:lumMod val="75000"/>
                </a:schemeClr>
              </a:solidFill>
              <a:latin typeface="Arial Black"/>
              <a:ea typeface="+mj-ea"/>
              <a:cs typeface="+mj-cs"/>
            </a:endParaRPr>
          </a:p>
        </p:txBody>
      </p:sp>
      <p:sp>
        <p:nvSpPr>
          <p:cNvPr id="16" name="ZoneTexte 1"/>
          <p:cNvSpPr txBox="1"/>
          <p:nvPr/>
        </p:nvSpPr>
        <p:spPr>
          <a:xfrm>
            <a:off x="683568" y="4005064"/>
            <a:ext cx="7776864" cy="369332"/>
          </a:xfrm>
          <a:prstGeom prst="rect">
            <a:avLst/>
          </a:prstGeom>
          <a:noFill/>
        </p:spPr>
        <p:txBody>
          <a:bodyPr wrap="square" rtlCol="0">
            <a:spAutoFit/>
          </a:bodyPr>
          <a:lstStyle/>
          <a:p>
            <a:pPr marL="285750" indent="-285750" algn="just">
              <a:buFont typeface="Arial" panose="020B0604020202020204" pitchFamily="34" charset="0"/>
              <a:buChar char="•"/>
            </a:pPr>
            <a:endParaRPr lang="en-GB"/>
          </a:p>
        </p:txBody>
      </p:sp>
      <p:sp>
        <p:nvSpPr>
          <p:cNvPr id="17" name="ZoneTexte 5"/>
          <p:cNvSpPr txBox="1"/>
          <p:nvPr/>
        </p:nvSpPr>
        <p:spPr>
          <a:xfrm>
            <a:off x="722768" y="1268760"/>
            <a:ext cx="4546112" cy="369332"/>
          </a:xfrm>
          <a:prstGeom prst="rect">
            <a:avLst/>
          </a:prstGeom>
          <a:noFill/>
        </p:spPr>
        <p:txBody>
          <a:bodyPr wrap="square" rtlCol="0">
            <a:spAutoFit/>
          </a:bodyPr>
          <a:lstStyle/>
          <a:p>
            <a:endParaRPr lang="en-GB" u="sng"/>
          </a:p>
        </p:txBody>
      </p:sp>
      <p:sp>
        <p:nvSpPr>
          <p:cNvPr id="18" name="ZoneTexte 7"/>
          <p:cNvSpPr txBox="1"/>
          <p:nvPr/>
        </p:nvSpPr>
        <p:spPr>
          <a:xfrm>
            <a:off x="597435" y="1342795"/>
            <a:ext cx="8550674" cy="4801314"/>
          </a:xfrm>
          <a:prstGeom prst="rect">
            <a:avLst/>
          </a:prstGeom>
          <a:noFill/>
        </p:spPr>
        <p:txBody>
          <a:bodyPr wrap="square" rtlCol="0" anchor="t">
            <a:spAutoFit/>
          </a:bodyPr>
          <a:lstStyle/>
          <a:p>
            <a:pPr marL="285750" indent="-285750">
              <a:buFont typeface="Arial" panose="020B0604020202020204" pitchFamily="34" charset="0"/>
              <a:buChar char="•"/>
            </a:pPr>
            <a:r>
              <a:rPr lang="en-GB" u="sng" dirty="0" err="1">
                <a:ea typeface="+mn-lt"/>
                <a:cs typeface="+mn-lt"/>
              </a:rPr>
              <a:t>Matériaux</a:t>
            </a:r>
            <a:r>
              <a:rPr lang="en-GB" u="sng" dirty="0">
                <a:ea typeface="+mn-lt"/>
                <a:cs typeface="+mn-lt"/>
              </a:rPr>
              <a:t> </a:t>
            </a:r>
            <a:r>
              <a:rPr lang="en-GB" u="sng" dirty="0" err="1">
                <a:ea typeface="+mn-lt"/>
                <a:cs typeface="+mn-lt"/>
              </a:rPr>
              <a:t>en</a:t>
            </a:r>
            <a:r>
              <a:rPr lang="en-GB" u="sng" dirty="0">
                <a:ea typeface="+mn-lt"/>
                <a:cs typeface="+mn-lt"/>
              </a:rPr>
              <a:t> contact avec </a:t>
            </a:r>
            <a:r>
              <a:rPr lang="en-GB" u="sng" dirty="0" err="1">
                <a:ea typeface="+mn-lt"/>
                <a:cs typeface="+mn-lt"/>
              </a:rPr>
              <a:t>l'hydrogène</a:t>
            </a:r>
            <a:r>
              <a:rPr lang="en-GB" u="sng" dirty="0">
                <a:ea typeface="+mn-lt"/>
                <a:cs typeface="+mn-lt"/>
              </a:rPr>
              <a:t>:</a:t>
            </a:r>
            <a:endParaRPr lang="fr-FR" u="sng" dirty="0">
              <a:ea typeface="+mn-lt"/>
              <a:cs typeface="+mn-lt"/>
            </a:endParaRPr>
          </a:p>
          <a:p>
            <a:pPr marL="285750" indent="-285750">
              <a:buFont typeface="Arial" panose="020B0604020202020204" pitchFamily="34" charset="0"/>
              <a:buChar char="•"/>
            </a:pPr>
            <a:endParaRPr lang="en-GB" u="sng" dirty="0">
              <a:ea typeface="+mn-lt"/>
              <a:cs typeface="+mn-lt"/>
            </a:endParaRPr>
          </a:p>
          <a:p>
            <a:pPr marL="285750" indent="-285750">
              <a:buFont typeface="Arial" panose="020B0604020202020204" pitchFamily="34" charset="0"/>
              <a:buChar char="•"/>
            </a:pPr>
            <a:r>
              <a:rPr lang="en-GB" dirty="0">
                <a:ea typeface="+mn-lt"/>
                <a:cs typeface="+mn-lt"/>
              </a:rPr>
              <a:t>Les </a:t>
            </a:r>
            <a:r>
              <a:rPr lang="en-GB" dirty="0" err="1">
                <a:ea typeface="+mn-lt"/>
                <a:cs typeface="+mn-lt"/>
              </a:rPr>
              <a:t>matériaux</a:t>
            </a:r>
            <a:r>
              <a:rPr lang="en-GB" dirty="0">
                <a:ea typeface="+mn-lt"/>
                <a:cs typeface="+mn-lt"/>
              </a:rPr>
              <a:t> de </a:t>
            </a:r>
            <a:r>
              <a:rPr lang="en-GB" dirty="0" err="1">
                <a:ea typeface="+mn-lt"/>
                <a:cs typeface="+mn-lt"/>
              </a:rPr>
              <a:t>stockage</a:t>
            </a:r>
            <a:r>
              <a:rPr lang="en-GB" dirty="0">
                <a:ea typeface="+mn-lt"/>
                <a:cs typeface="+mn-lt"/>
              </a:rPr>
              <a:t> et de </a:t>
            </a:r>
            <a:r>
              <a:rPr lang="en-GB" dirty="0" err="1">
                <a:ea typeface="+mn-lt"/>
                <a:cs typeface="+mn-lt"/>
              </a:rPr>
              <a:t>tuyauterie</a:t>
            </a:r>
            <a:r>
              <a:rPr lang="en-GB" dirty="0">
                <a:ea typeface="+mn-lt"/>
                <a:cs typeface="+mn-lt"/>
              </a:rPr>
              <a:t> </a:t>
            </a:r>
            <a:r>
              <a:rPr lang="en-GB" dirty="0" err="1">
                <a:ea typeface="+mn-lt"/>
                <a:cs typeface="+mn-lt"/>
              </a:rPr>
              <a:t>appropriés</a:t>
            </a:r>
            <a:r>
              <a:rPr lang="en-GB" dirty="0">
                <a:ea typeface="+mn-lt"/>
                <a:cs typeface="+mn-lt"/>
              </a:rPr>
              <a:t> pour </a:t>
            </a:r>
            <a:r>
              <a:rPr lang="en-GB" dirty="0" err="1">
                <a:ea typeface="+mn-lt"/>
                <a:cs typeface="+mn-lt"/>
              </a:rPr>
              <a:t>l'hydrogène</a:t>
            </a:r>
            <a:r>
              <a:rPr lang="en-GB" dirty="0">
                <a:ea typeface="+mn-lt"/>
                <a:cs typeface="+mn-lt"/>
              </a:rPr>
              <a:t> </a:t>
            </a:r>
            <a:r>
              <a:rPr lang="en-GB" dirty="0" err="1">
                <a:ea typeface="+mn-lt"/>
                <a:cs typeface="+mn-lt"/>
              </a:rPr>
              <a:t>comprennent</a:t>
            </a:r>
            <a:r>
              <a:rPr lang="en-GB" dirty="0">
                <a:ea typeface="+mn-lt"/>
                <a:cs typeface="+mn-lt"/>
              </a:rPr>
              <a:t> les </a:t>
            </a:r>
            <a:r>
              <a:rPr lang="en-GB" dirty="0" err="1">
                <a:ea typeface="+mn-lt"/>
                <a:cs typeface="+mn-lt"/>
              </a:rPr>
              <a:t>aciers</a:t>
            </a:r>
            <a:r>
              <a:rPr lang="en-GB" dirty="0">
                <a:ea typeface="+mn-lt"/>
                <a:cs typeface="+mn-lt"/>
              </a:rPr>
              <a:t> </a:t>
            </a:r>
            <a:r>
              <a:rPr lang="en-GB" dirty="0" err="1">
                <a:ea typeface="+mn-lt"/>
                <a:cs typeface="+mn-lt"/>
              </a:rPr>
              <a:t>inoxydables</a:t>
            </a:r>
            <a:r>
              <a:rPr lang="en-GB" dirty="0">
                <a:ea typeface="+mn-lt"/>
                <a:cs typeface="+mn-lt"/>
              </a:rPr>
              <a:t> </a:t>
            </a:r>
            <a:r>
              <a:rPr lang="en-GB" dirty="0" err="1">
                <a:ea typeface="+mn-lt"/>
                <a:cs typeface="+mn-lt"/>
              </a:rPr>
              <a:t>austénitiques</a:t>
            </a:r>
            <a:r>
              <a:rPr lang="en-GB" dirty="0">
                <a:ea typeface="+mn-lt"/>
                <a:cs typeface="+mn-lt"/>
              </a:rPr>
              <a:t>, les </a:t>
            </a:r>
            <a:r>
              <a:rPr lang="en-GB" dirty="0" err="1">
                <a:ea typeface="+mn-lt"/>
                <a:cs typeface="+mn-lt"/>
              </a:rPr>
              <a:t>alliages</a:t>
            </a:r>
            <a:r>
              <a:rPr lang="en-GB" dirty="0">
                <a:ea typeface="+mn-lt"/>
                <a:cs typeface="+mn-lt"/>
              </a:rPr>
              <a:t> </a:t>
            </a:r>
            <a:r>
              <a:rPr lang="en-GB" dirty="0" err="1">
                <a:ea typeface="+mn-lt"/>
                <a:cs typeface="+mn-lt"/>
              </a:rPr>
              <a:t>d'aluminium</a:t>
            </a:r>
            <a:r>
              <a:rPr lang="en-GB" dirty="0">
                <a:ea typeface="+mn-lt"/>
                <a:cs typeface="+mn-lt"/>
              </a:rPr>
              <a:t>, le </a:t>
            </a:r>
            <a:r>
              <a:rPr lang="en-GB" dirty="0" err="1">
                <a:ea typeface="+mn-lt"/>
                <a:cs typeface="+mn-lt"/>
              </a:rPr>
              <a:t>cuivre</a:t>
            </a:r>
            <a:r>
              <a:rPr lang="en-GB" dirty="0">
                <a:ea typeface="+mn-lt"/>
                <a:cs typeface="+mn-lt"/>
              </a:rPr>
              <a:t> et les </a:t>
            </a:r>
            <a:r>
              <a:rPr lang="en-GB" dirty="0" err="1">
                <a:ea typeface="+mn-lt"/>
                <a:cs typeface="+mn-lt"/>
              </a:rPr>
              <a:t>alliages</a:t>
            </a:r>
            <a:r>
              <a:rPr lang="en-GB" dirty="0">
                <a:ea typeface="+mn-lt"/>
                <a:cs typeface="+mn-lt"/>
              </a:rPr>
              <a:t> de </a:t>
            </a:r>
            <a:r>
              <a:rPr lang="en-GB" dirty="0" err="1">
                <a:ea typeface="+mn-lt"/>
                <a:cs typeface="+mn-lt"/>
              </a:rPr>
              <a:t>cuivre</a:t>
            </a:r>
            <a:r>
              <a:rPr lang="en-GB" dirty="0">
                <a:ea typeface="+mn-lt"/>
                <a:cs typeface="+mn-lt"/>
              </a:rPr>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ea typeface="+mn-lt"/>
                <a:cs typeface="+mn-lt"/>
              </a:rPr>
              <a:t>Les </a:t>
            </a:r>
            <a:r>
              <a:rPr lang="en-GB" dirty="0" err="1">
                <a:ea typeface="+mn-lt"/>
                <a:cs typeface="+mn-lt"/>
              </a:rPr>
              <a:t>métaux</a:t>
            </a:r>
            <a:r>
              <a:rPr lang="en-GB" dirty="0">
                <a:ea typeface="+mn-lt"/>
                <a:cs typeface="+mn-lt"/>
              </a:rPr>
              <a:t> </a:t>
            </a:r>
            <a:r>
              <a:rPr lang="en-GB" dirty="0" err="1">
                <a:ea typeface="+mn-lt"/>
                <a:cs typeface="+mn-lt"/>
              </a:rPr>
              <a:t>soumis</a:t>
            </a:r>
            <a:r>
              <a:rPr lang="en-GB" dirty="0">
                <a:ea typeface="+mn-lt"/>
                <a:cs typeface="+mn-lt"/>
              </a:rPr>
              <a:t> à </a:t>
            </a:r>
            <a:r>
              <a:rPr lang="en-GB" dirty="0" err="1">
                <a:ea typeface="+mn-lt"/>
                <a:cs typeface="+mn-lt"/>
              </a:rPr>
              <a:t>une</a:t>
            </a:r>
            <a:r>
              <a:rPr lang="en-GB" dirty="0">
                <a:ea typeface="+mn-lt"/>
                <a:cs typeface="+mn-lt"/>
              </a:rPr>
              <a:t> forte </a:t>
            </a:r>
            <a:r>
              <a:rPr lang="en-GB" dirty="0" err="1">
                <a:ea typeface="+mn-lt"/>
                <a:cs typeface="+mn-lt"/>
              </a:rPr>
              <a:t>fragilisation</a:t>
            </a:r>
            <a:r>
              <a:rPr lang="en-GB" dirty="0">
                <a:ea typeface="+mn-lt"/>
                <a:cs typeface="+mn-lt"/>
              </a:rPr>
              <a:t> par </a:t>
            </a:r>
            <a:r>
              <a:rPr lang="en-GB" dirty="0" err="1">
                <a:ea typeface="+mn-lt"/>
                <a:cs typeface="+mn-lt"/>
              </a:rPr>
              <a:t>l'hydrogène</a:t>
            </a:r>
            <a:r>
              <a:rPr lang="en-GB" dirty="0">
                <a:ea typeface="+mn-lt"/>
                <a:cs typeface="+mn-lt"/>
              </a:rPr>
              <a:t> </a:t>
            </a:r>
            <a:r>
              <a:rPr lang="en-GB" dirty="0" err="1">
                <a:ea typeface="+mn-lt"/>
                <a:cs typeface="+mn-lt"/>
              </a:rPr>
              <a:t>sont</a:t>
            </a:r>
            <a:r>
              <a:rPr lang="en-GB" dirty="0">
                <a:ea typeface="+mn-lt"/>
                <a:cs typeface="+mn-lt"/>
              </a:rPr>
              <a:t> le nickel, les </a:t>
            </a:r>
            <a:r>
              <a:rPr lang="en-GB" dirty="0" err="1">
                <a:ea typeface="+mn-lt"/>
                <a:cs typeface="+mn-lt"/>
              </a:rPr>
              <a:t>alliages</a:t>
            </a:r>
            <a:r>
              <a:rPr lang="en-GB" dirty="0">
                <a:ea typeface="+mn-lt"/>
                <a:cs typeface="+mn-lt"/>
              </a:rPr>
              <a:t> de nickel et les </a:t>
            </a:r>
            <a:r>
              <a:rPr lang="en-GB" dirty="0" err="1">
                <a:ea typeface="+mn-lt"/>
                <a:cs typeface="+mn-lt"/>
              </a:rPr>
              <a:t>fontes</a:t>
            </a:r>
            <a:r>
              <a:rPr lang="en-GB" dirty="0">
                <a:ea typeface="+mn-lt"/>
                <a:cs typeface="+mn-lt"/>
              </a:rPr>
              <a:t>.</a:t>
            </a:r>
          </a:p>
          <a:p>
            <a:pPr marL="285750" indent="-285750">
              <a:buFont typeface="Arial" panose="020B0604020202020204" pitchFamily="34" charset="0"/>
              <a:buChar char="•"/>
            </a:pPr>
            <a:endParaRPr lang="en-GB" dirty="0">
              <a:ea typeface="+mn-lt"/>
              <a:cs typeface="+mn-lt"/>
            </a:endParaRPr>
          </a:p>
          <a:p>
            <a:pPr marL="285750" indent="-285750">
              <a:buFont typeface="Arial" panose="020B0604020202020204" pitchFamily="34" charset="0"/>
              <a:buChar char="•"/>
            </a:pPr>
            <a:r>
              <a:rPr lang="en-GB" i="1" u="sng" dirty="0" err="1">
                <a:ea typeface="+mn-lt"/>
                <a:cs typeface="+mn-lt"/>
              </a:rPr>
              <a:t>Spécifique</a:t>
            </a:r>
            <a:r>
              <a:rPr lang="en-GB" i="1" u="sng" dirty="0">
                <a:ea typeface="+mn-lt"/>
                <a:cs typeface="+mn-lt"/>
              </a:rPr>
              <a:t> avec de </a:t>
            </a:r>
            <a:r>
              <a:rPr lang="en-GB" i="1" u="sng" dirty="0" err="1">
                <a:ea typeface="+mn-lt"/>
                <a:cs typeface="+mn-lt"/>
              </a:rPr>
              <a:t>l'hydrogène</a:t>
            </a:r>
            <a:r>
              <a:rPr lang="en-GB" i="1" u="sng" dirty="0">
                <a:ea typeface="+mn-lt"/>
                <a:cs typeface="+mn-lt"/>
              </a:rPr>
              <a:t> </a:t>
            </a:r>
            <a:r>
              <a:rPr lang="en-GB" i="1" u="sng" dirty="0" err="1">
                <a:ea typeface="+mn-lt"/>
                <a:cs typeface="+mn-lt"/>
              </a:rPr>
              <a:t>liquide</a:t>
            </a:r>
            <a:r>
              <a:rPr lang="en-GB" i="1" u="sng" dirty="0">
                <a:ea typeface="+mn-lt"/>
                <a:cs typeface="+mn-lt"/>
              </a:rPr>
              <a:t> à -253 ° C</a:t>
            </a:r>
          </a:p>
          <a:p>
            <a:pPr marL="285750" indent="-285750">
              <a:buFont typeface="Arial" panose="020B0604020202020204" pitchFamily="34" charset="0"/>
              <a:buChar char="•"/>
            </a:pPr>
            <a:endParaRPr lang="en-GB" u="sng" dirty="0"/>
          </a:p>
          <a:p>
            <a:pPr marL="285750" indent="-285750" algn="just">
              <a:buFont typeface="Arial" panose="020B0604020202020204" pitchFamily="34" charset="0"/>
              <a:buChar char="•"/>
            </a:pPr>
            <a:r>
              <a:rPr lang="en-GB" dirty="0" err="1">
                <a:ea typeface="+mn-lt"/>
                <a:cs typeface="+mn-lt"/>
              </a:rPr>
              <a:t>Certains</a:t>
            </a:r>
            <a:r>
              <a:rPr lang="en-GB" dirty="0">
                <a:ea typeface="+mn-lt"/>
                <a:cs typeface="+mn-lt"/>
              </a:rPr>
              <a:t> </a:t>
            </a:r>
            <a:r>
              <a:rPr lang="en-GB" dirty="0" err="1">
                <a:ea typeface="+mn-lt"/>
                <a:cs typeface="+mn-lt"/>
              </a:rPr>
              <a:t>matériaux</a:t>
            </a:r>
            <a:r>
              <a:rPr lang="en-GB" dirty="0">
                <a:ea typeface="+mn-lt"/>
                <a:cs typeface="+mn-lt"/>
              </a:rPr>
              <a:t> </a:t>
            </a:r>
            <a:r>
              <a:rPr lang="en-GB" dirty="0" err="1">
                <a:ea typeface="+mn-lt"/>
                <a:cs typeface="+mn-lt"/>
              </a:rPr>
              <a:t>peuvent</a:t>
            </a:r>
            <a:r>
              <a:rPr lang="en-GB" dirty="0">
                <a:ea typeface="+mn-lt"/>
                <a:cs typeface="+mn-lt"/>
              </a:rPr>
              <a:t> </a:t>
            </a:r>
            <a:r>
              <a:rPr lang="en-GB" dirty="0" err="1">
                <a:ea typeface="+mn-lt"/>
                <a:cs typeface="+mn-lt"/>
              </a:rPr>
              <a:t>devenir</a:t>
            </a:r>
            <a:r>
              <a:rPr lang="en-GB" dirty="0">
                <a:ea typeface="+mn-lt"/>
                <a:cs typeface="+mn-lt"/>
              </a:rPr>
              <a:t> </a:t>
            </a:r>
            <a:r>
              <a:rPr lang="en-GB" dirty="0" err="1">
                <a:ea typeface="+mn-lt"/>
                <a:cs typeface="+mn-lt"/>
              </a:rPr>
              <a:t>ductiles</a:t>
            </a:r>
            <a:r>
              <a:rPr lang="en-GB" dirty="0">
                <a:ea typeface="+mn-lt"/>
                <a:cs typeface="+mn-lt"/>
              </a:rPr>
              <a:t> </a:t>
            </a:r>
            <a:r>
              <a:rPr lang="en-GB" dirty="0" err="1">
                <a:ea typeface="+mn-lt"/>
                <a:cs typeface="+mn-lt"/>
              </a:rPr>
              <a:t>ou</a:t>
            </a:r>
            <a:r>
              <a:rPr lang="en-GB" dirty="0">
                <a:ea typeface="+mn-lt"/>
                <a:cs typeface="+mn-lt"/>
              </a:rPr>
              <a:t> </a:t>
            </a:r>
            <a:r>
              <a:rPr lang="en-GB" dirty="0" err="1">
                <a:ea typeface="+mn-lt"/>
                <a:cs typeface="+mn-lt"/>
              </a:rPr>
              <a:t>fragiles</a:t>
            </a:r>
            <a:r>
              <a:rPr lang="en-GB" dirty="0">
                <a:ea typeface="+mn-lt"/>
                <a:cs typeface="+mn-lt"/>
              </a:rPr>
              <a:t> à </a:t>
            </a:r>
            <a:r>
              <a:rPr lang="en-GB" dirty="0" err="1">
                <a:ea typeface="+mn-lt"/>
                <a:cs typeface="+mn-lt"/>
              </a:rPr>
              <a:t>mesure</a:t>
            </a:r>
            <a:r>
              <a:rPr lang="en-GB" dirty="0">
                <a:ea typeface="+mn-lt"/>
                <a:cs typeface="+mn-lt"/>
              </a:rPr>
              <a:t> que la </a:t>
            </a:r>
            <a:r>
              <a:rPr lang="en-GB" dirty="0" err="1">
                <a:ea typeface="+mn-lt"/>
                <a:cs typeface="+mn-lt"/>
              </a:rPr>
              <a:t>température</a:t>
            </a:r>
            <a:r>
              <a:rPr lang="en-GB" dirty="0">
                <a:ea typeface="+mn-lt"/>
                <a:cs typeface="+mn-lt"/>
              </a:rPr>
              <a:t> </a:t>
            </a:r>
            <a:r>
              <a:rPr lang="en-GB" dirty="0" err="1">
                <a:ea typeface="+mn-lt"/>
                <a:cs typeface="+mn-lt"/>
              </a:rPr>
              <a:t>diminue</a:t>
            </a:r>
            <a:r>
              <a:rPr lang="en-GB" dirty="0">
                <a:ea typeface="+mn-lt"/>
                <a:cs typeface="+mn-lt"/>
              </a:rPr>
              <a:t>.</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err="1">
                <a:ea typeface="+mn-lt"/>
                <a:cs typeface="+mn-lt"/>
              </a:rPr>
              <a:t>Une</a:t>
            </a:r>
            <a:r>
              <a:rPr lang="en-GB" dirty="0">
                <a:ea typeface="+mn-lt"/>
                <a:cs typeface="+mn-lt"/>
              </a:rPr>
              <a:t> </a:t>
            </a:r>
            <a:r>
              <a:rPr lang="en-GB" dirty="0" err="1">
                <a:ea typeface="+mn-lt"/>
                <a:cs typeface="+mn-lt"/>
              </a:rPr>
              <a:t>grande</a:t>
            </a:r>
            <a:r>
              <a:rPr lang="en-GB" dirty="0">
                <a:ea typeface="+mn-lt"/>
                <a:cs typeface="+mn-lt"/>
              </a:rPr>
              <a:t> </a:t>
            </a:r>
            <a:r>
              <a:rPr lang="en-GB" dirty="0" err="1">
                <a:ea typeface="+mn-lt"/>
                <a:cs typeface="+mn-lt"/>
              </a:rPr>
              <a:t>différence</a:t>
            </a:r>
            <a:r>
              <a:rPr lang="en-GB" dirty="0">
                <a:ea typeface="+mn-lt"/>
                <a:cs typeface="+mn-lt"/>
              </a:rPr>
              <a:t> de </a:t>
            </a:r>
            <a:r>
              <a:rPr lang="en-GB" dirty="0" err="1">
                <a:ea typeface="+mn-lt"/>
                <a:cs typeface="+mn-lt"/>
              </a:rPr>
              <a:t>température</a:t>
            </a:r>
            <a:r>
              <a:rPr lang="en-GB" dirty="0">
                <a:ea typeface="+mn-lt"/>
                <a:cs typeface="+mn-lt"/>
              </a:rPr>
              <a:t> entre les conditions </a:t>
            </a:r>
            <a:r>
              <a:rPr lang="en-GB" dirty="0" err="1">
                <a:ea typeface="+mn-lt"/>
                <a:cs typeface="+mn-lt"/>
              </a:rPr>
              <a:t>ambiantes</a:t>
            </a:r>
            <a:r>
              <a:rPr lang="en-GB" dirty="0">
                <a:ea typeface="+mn-lt"/>
                <a:cs typeface="+mn-lt"/>
              </a:rPr>
              <a:t> et </a:t>
            </a:r>
            <a:r>
              <a:rPr lang="en-GB" dirty="0" err="1">
                <a:ea typeface="+mn-lt"/>
                <a:cs typeface="+mn-lt"/>
              </a:rPr>
              <a:t>cryogéniques</a:t>
            </a:r>
            <a:r>
              <a:rPr lang="en-GB" dirty="0">
                <a:ea typeface="+mn-lt"/>
                <a:cs typeface="+mn-lt"/>
              </a:rPr>
              <a:t> </a:t>
            </a:r>
            <a:r>
              <a:rPr lang="en-GB" dirty="0" err="1">
                <a:ea typeface="+mn-lt"/>
                <a:cs typeface="+mn-lt"/>
              </a:rPr>
              <a:t>peut</a:t>
            </a:r>
            <a:r>
              <a:rPr lang="en-GB" dirty="0">
                <a:ea typeface="+mn-lt"/>
                <a:cs typeface="+mn-lt"/>
              </a:rPr>
              <a:t> </a:t>
            </a:r>
            <a:r>
              <a:rPr lang="en-GB" dirty="0" err="1">
                <a:ea typeface="+mn-lt"/>
                <a:cs typeface="+mn-lt"/>
              </a:rPr>
              <a:t>provoquer</a:t>
            </a:r>
            <a:r>
              <a:rPr lang="en-GB" dirty="0">
                <a:ea typeface="+mn-lt"/>
                <a:cs typeface="+mn-lt"/>
              </a:rPr>
              <a:t> </a:t>
            </a:r>
            <a:r>
              <a:rPr lang="en-GB" dirty="0" err="1">
                <a:ea typeface="+mn-lt"/>
                <a:cs typeface="+mn-lt"/>
              </a:rPr>
              <a:t>une</a:t>
            </a:r>
            <a:r>
              <a:rPr lang="en-GB" dirty="0">
                <a:ea typeface="+mn-lt"/>
                <a:cs typeface="+mn-lt"/>
              </a:rPr>
              <a:t> contraction </a:t>
            </a:r>
            <a:r>
              <a:rPr lang="en-GB" dirty="0" err="1">
                <a:ea typeface="+mn-lt"/>
                <a:cs typeface="+mn-lt"/>
              </a:rPr>
              <a:t>thermique</a:t>
            </a:r>
            <a:r>
              <a:rPr lang="en-GB" dirty="0">
                <a:ea typeface="+mn-lt"/>
                <a:cs typeface="+mn-lt"/>
              </a:rPr>
              <a:t> </a:t>
            </a:r>
            <a:r>
              <a:rPr lang="en-GB" dirty="0" err="1">
                <a:ea typeface="+mn-lt"/>
                <a:cs typeface="+mn-lt"/>
              </a:rPr>
              <a:t>dans</a:t>
            </a:r>
            <a:r>
              <a:rPr lang="en-GB" dirty="0">
                <a:ea typeface="+mn-lt"/>
                <a:cs typeface="+mn-lt"/>
              </a:rPr>
              <a:t> la </a:t>
            </a:r>
            <a:r>
              <a:rPr lang="en-GB" dirty="0" err="1">
                <a:ea typeface="+mn-lt"/>
                <a:cs typeface="+mn-lt"/>
              </a:rPr>
              <a:t>majorité</a:t>
            </a:r>
            <a:r>
              <a:rPr lang="en-GB" dirty="0">
                <a:ea typeface="+mn-lt"/>
                <a:cs typeface="+mn-lt"/>
              </a:rPr>
              <a:t> des </a:t>
            </a:r>
            <a:r>
              <a:rPr lang="en-GB" dirty="0" err="1">
                <a:ea typeface="+mn-lt"/>
                <a:cs typeface="+mn-lt"/>
              </a:rPr>
              <a:t>matériaux</a:t>
            </a:r>
            <a:r>
              <a:rPr lang="en-GB" dirty="0">
                <a:ea typeface="+mn-lt"/>
                <a:cs typeface="+mn-lt"/>
              </a:rPr>
              <a:t>.</a:t>
            </a:r>
          </a:p>
          <a:p>
            <a:pPr marL="285750" indent="-285750">
              <a:buFont typeface="Arial" panose="020B0604020202020204" pitchFamily="34" charset="0"/>
              <a:buChar char="•"/>
            </a:pPr>
            <a:endParaRPr lang="fr-BE" dirty="0"/>
          </a:p>
        </p:txBody>
      </p:sp>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17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095155" cy="56938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mj-cs"/>
            </a:endParaRPr>
          </a:p>
          <a:p>
            <a:r>
              <a:rPr lang="en-GB" sz="1500">
                <a:solidFill>
                  <a:schemeClr val="accent5">
                    <a:lumMod val="75000"/>
                  </a:schemeClr>
                </a:solidFill>
                <a:latin typeface="Arial Black"/>
                <a:ea typeface="+mn-lt"/>
                <a:cs typeface="+mn-lt"/>
              </a:rPr>
              <a:t>Conception de la tuyauterie et étiquetage</a:t>
            </a:r>
            <a:endParaRPr lang="en-GB">
              <a:solidFill>
                <a:schemeClr val="accent5">
                  <a:lumMod val="75000"/>
                </a:schemeClr>
              </a:solidFill>
              <a:latin typeface="Arial Black"/>
              <a:ea typeface="+mj-ea"/>
              <a:cs typeface="+mj-cs"/>
            </a:endParaRPr>
          </a:p>
        </p:txBody>
      </p:sp>
      <p:sp>
        <p:nvSpPr>
          <p:cNvPr id="16" name="ZoneTexte 1"/>
          <p:cNvSpPr txBox="1"/>
          <p:nvPr/>
        </p:nvSpPr>
        <p:spPr>
          <a:xfrm>
            <a:off x="683568" y="1268760"/>
            <a:ext cx="8524850" cy="4282967"/>
          </a:xfrm>
          <a:prstGeom prst="rect">
            <a:avLst/>
          </a:prstGeom>
          <a:noFill/>
        </p:spPr>
        <p:txBody>
          <a:bodyPr wrap="square" rtlCol="0" anchor="t">
            <a:spAutoFit/>
          </a:bodyPr>
          <a:lstStyle/>
          <a:p>
            <a:pPr algn="just"/>
            <a:r>
              <a:rPr lang="en-GB" sz="1600">
                <a:ea typeface="+mn-lt"/>
                <a:cs typeface="+mn-lt"/>
              </a:rPr>
              <a:t>Les systèmes de tuyauterie à l'hydrogène doivent être conçus et installés avec soin afin de réduire les risques de fuites et de permettre leur détection aisée. Par conséquent, les systèmes de tuyauterie doivent être conçus conformément aux codes et aux normes applicables afin de:</a:t>
            </a:r>
            <a:endParaRPr lang="fr-FR">
              <a:ea typeface="+mn-lt"/>
              <a:cs typeface="+mn-lt"/>
            </a:endParaRPr>
          </a:p>
          <a:p>
            <a:endParaRPr lang="fr-BE"/>
          </a:p>
          <a:p>
            <a:pPr marL="285750" indent="-285750">
              <a:lnSpc>
                <a:spcPct val="130000"/>
              </a:lnSpc>
              <a:buFont typeface="Arial" panose="020B0604020202020204" pitchFamily="34" charset="0"/>
              <a:buChar char="•"/>
            </a:pPr>
            <a:r>
              <a:rPr lang="en-GB" sz="1600">
                <a:ea typeface="+mn-lt"/>
                <a:cs typeface="+mn-lt"/>
              </a:rPr>
              <a:t>Réduisez les fuites en utilisant autant que possible des joints soudés.</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S'assurer que les joints et les raccords sont facilement accessibles pour les contrôles d'étanchéité.</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Prévenir ou minimiser les risques de blessures.</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Réduisez les contraintes structurelles et thermiques des composants de tuyauterie et des équipements connectés.</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Assurer que les joints étanches aux gaz.</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Déterminer les tailles et les réglages appropriés des dispositifs de décompression.</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Etiqueter correctement les vannes d'arrêt à des endroits sûrs.</a:t>
            </a:r>
            <a:endParaRPr lang="fr-BE" sz="1600">
              <a:ea typeface="+mn-lt"/>
              <a:cs typeface="+mn-lt"/>
            </a:endParaRPr>
          </a:p>
          <a:p>
            <a:pPr marL="285750" indent="-285750">
              <a:lnSpc>
                <a:spcPct val="130000"/>
              </a:lnSpc>
              <a:buFont typeface="Arial" panose="020B0604020202020204" pitchFamily="34" charset="0"/>
              <a:buChar char="•"/>
            </a:pPr>
            <a:r>
              <a:rPr lang="en-GB" sz="1600">
                <a:ea typeface="+mn-lt"/>
                <a:cs typeface="+mn-lt"/>
              </a:rPr>
              <a:t>Assurez-vous toujours que la tuyauterie porte une étiquette indiquant le contenu, la direction du débit et les pressions de test.</a:t>
            </a:r>
            <a:endParaRPr lang="fr-BE" sz="1600">
              <a:ea typeface="+mn-lt"/>
              <a:cs typeface="+mn-lt"/>
            </a:endParaRPr>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40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325193"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Calibri"/>
            </a:endParaRPr>
          </a:p>
          <a:p>
            <a:endParaRPr lang="en-GB" sz="1600">
              <a:solidFill>
                <a:schemeClr val="accent5">
                  <a:lumMod val="75000"/>
                </a:schemeClr>
              </a:solidFill>
              <a:latin typeface="Arial Black"/>
              <a:ea typeface="+mn-lt"/>
              <a:cs typeface="+mn-lt"/>
            </a:endParaRPr>
          </a:p>
          <a:p>
            <a:r>
              <a:rPr lang="en-GB" sz="1500">
                <a:solidFill>
                  <a:schemeClr val="accent5">
                    <a:lumMod val="75000"/>
                  </a:schemeClr>
                </a:solidFill>
                <a:latin typeface="Arial Black"/>
                <a:ea typeface="+mn-lt"/>
                <a:cs typeface="+mn-lt"/>
              </a:rPr>
              <a:t>Conception de la tuyauterie et l'étiquetage</a:t>
            </a:r>
            <a:endParaRPr lang="en-GB" sz="1500">
              <a:solidFill>
                <a:schemeClr val="accent5">
                  <a:lumMod val="75000"/>
                </a:schemeClr>
              </a:solidFill>
              <a:latin typeface="Arial Black"/>
              <a:ea typeface="+mj-ea"/>
              <a:cs typeface="+mj-cs"/>
            </a:endParaRPr>
          </a:p>
        </p:txBody>
      </p:sp>
      <p:pic>
        <p:nvPicPr>
          <p:cNvPr id="16"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1968" y="1470043"/>
            <a:ext cx="4509120" cy="4509120"/>
          </a:xfrm>
          <a:prstGeom prst="rect">
            <a:avLst/>
          </a:prstGeom>
        </p:spPr>
      </p:pic>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32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2374" y="450384"/>
            <a:ext cx="7583984"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ndParaRPr>
          </a:p>
          <a:p>
            <a:endParaRPr lang="en-GB" sz="1600">
              <a:solidFill>
                <a:schemeClr val="accent5">
                  <a:lumMod val="75000"/>
                </a:schemeClr>
              </a:solidFill>
              <a:latin typeface="Arial Black"/>
              <a:ea typeface="+mj-ea"/>
              <a:cs typeface="Calibri"/>
            </a:endParaRPr>
          </a:p>
          <a:p>
            <a:r>
              <a:rPr lang="en-GB" sz="1500">
                <a:solidFill>
                  <a:schemeClr val="accent5">
                    <a:lumMod val="75000"/>
                  </a:schemeClr>
                </a:solidFill>
                <a:latin typeface="Arial Black"/>
                <a:ea typeface="+mj-ea"/>
                <a:cs typeface="Calibri"/>
              </a:rPr>
              <a:t>Faire</a:t>
            </a:r>
            <a:r>
              <a:rPr lang="en-GB" sz="1500">
                <a:solidFill>
                  <a:schemeClr val="accent5">
                    <a:lumMod val="75000"/>
                  </a:schemeClr>
                </a:solidFill>
                <a:latin typeface="Arial Black"/>
                <a:ea typeface="+mn-lt"/>
                <a:cs typeface="+mn-lt"/>
              </a:rPr>
              <a:t> attention lors du soudage et du montage</a:t>
            </a:r>
            <a:endParaRPr lang="en-GB" sz="1500">
              <a:solidFill>
                <a:schemeClr val="accent5">
                  <a:lumMod val="75000"/>
                </a:schemeClr>
              </a:solidFill>
              <a:latin typeface="Calibri" panose="020F0502020204030204"/>
              <a:ea typeface="+mj-ea"/>
              <a:cs typeface="Calibri" panose="020F0502020204030204"/>
            </a:endParaRPr>
          </a:p>
        </p:txBody>
      </p:sp>
      <p:sp>
        <p:nvSpPr>
          <p:cNvPr id="16" name="ZoneTexte 1"/>
          <p:cNvSpPr txBox="1"/>
          <p:nvPr/>
        </p:nvSpPr>
        <p:spPr>
          <a:xfrm>
            <a:off x="1192659" y="2787364"/>
            <a:ext cx="7405784" cy="2947217"/>
          </a:xfrm>
          <a:prstGeom prst="rect">
            <a:avLst/>
          </a:prstGeom>
          <a:noFill/>
        </p:spPr>
        <p:txBody>
          <a:bodyPr wrap="square" rtlCol="0" anchor="t">
            <a:spAutoFit/>
          </a:bodyPr>
          <a:lstStyle/>
          <a:p>
            <a:pPr>
              <a:lnSpc>
                <a:spcPct val="130000"/>
              </a:lnSpc>
            </a:pPr>
            <a:r>
              <a:rPr lang="en-GB" sz="1600">
                <a:ea typeface="+mn-lt"/>
                <a:cs typeface="+mn-lt"/>
              </a:rPr>
              <a:t>Liste répertoriant les meilleurs types de raccords dans un système hydrogène:</a:t>
            </a:r>
            <a:endParaRPr lang="fr-FR">
              <a:ea typeface="+mn-lt"/>
              <a:cs typeface="+mn-lt"/>
            </a:endParaRPr>
          </a:p>
          <a:p>
            <a:pPr>
              <a:lnSpc>
                <a:spcPct val="130000"/>
              </a:lnSpc>
            </a:pPr>
            <a:endParaRPr lang="en-GB" sz="1600"/>
          </a:p>
          <a:p>
            <a:pPr marL="285750" indent="-285750">
              <a:lnSpc>
                <a:spcPct val="130000"/>
              </a:lnSpc>
              <a:buFont typeface="Arial" panose="020B0604020202020204" pitchFamily="34" charset="0"/>
              <a:buChar char="•"/>
            </a:pPr>
            <a:r>
              <a:rPr lang="en-GB" sz="1600">
                <a:ea typeface="+mn-lt"/>
                <a:cs typeface="+mn-lt"/>
              </a:rPr>
              <a:t>Raccords à souder répondant aux exigences de la norme ASME B16.9</a:t>
            </a:r>
          </a:p>
          <a:p>
            <a:pPr marL="285750" indent="-285750">
              <a:lnSpc>
                <a:spcPct val="130000"/>
              </a:lnSpc>
              <a:buFont typeface="Arial" panose="020B0604020202020204" pitchFamily="34" charset="0"/>
              <a:buChar char="•"/>
            </a:pPr>
            <a:r>
              <a:rPr lang="en-GB" sz="1600">
                <a:ea typeface="+mn-lt"/>
                <a:cs typeface="+mn-lt"/>
              </a:rPr>
              <a:t>Soudure de socle conforme aux exigences de la norme ASME B16.11</a:t>
            </a:r>
          </a:p>
          <a:p>
            <a:pPr marL="285750" indent="-285750">
              <a:lnSpc>
                <a:spcPct val="130000"/>
              </a:lnSpc>
              <a:buFont typeface="Arial" panose="020B0604020202020204" pitchFamily="34" charset="0"/>
              <a:buChar char="•"/>
            </a:pPr>
            <a:r>
              <a:rPr lang="en-GB" sz="1600">
                <a:ea typeface="+mn-lt"/>
                <a:cs typeface="+mn-lt"/>
              </a:rPr>
              <a:t>Raccords de brasage répondant aux exigences des normes ASME B16.18, B16.22 ou B16.50 (ces raccords ne doivent pas être utilisés en cas de risque d'incendie)</a:t>
            </a:r>
          </a:p>
          <a:p>
            <a:pPr marL="285750" indent="-285750">
              <a:lnSpc>
                <a:spcPct val="130000"/>
              </a:lnSpc>
              <a:buFont typeface="Arial" panose="020B0604020202020204" pitchFamily="34" charset="0"/>
              <a:buChar char="•"/>
            </a:pPr>
            <a:r>
              <a:rPr lang="en-GB" sz="1600">
                <a:ea typeface="+mn-lt"/>
                <a:cs typeface="+mn-lt"/>
              </a:rPr>
              <a:t>Raccords à compression (en cas d'absence des contraintes cycliques)</a:t>
            </a:r>
          </a:p>
          <a:p>
            <a:pPr marL="285750" indent="-285750">
              <a:lnSpc>
                <a:spcPct val="130000"/>
              </a:lnSpc>
              <a:buFont typeface="Arial" panose="020B0604020202020204" pitchFamily="34" charset="0"/>
              <a:buChar char="•"/>
            </a:pPr>
            <a:r>
              <a:rPr lang="en-GB" sz="1600">
                <a:ea typeface="+mn-lt"/>
                <a:cs typeface="+mn-lt"/>
              </a:rPr>
              <a:t>Raccords filetés qui répondent aux exigences de la norme ASME B16.11 (ce type de joint fileté est plus sujet aux fuites)</a:t>
            </a:r>
          </a:p>
        </p:txBody>
      </p:sp>
      <p:sp>
        <p:nvSpPr>
          <p:cNvPr id="17" name="ZoneTexte 2"/>
          <p:cNvSpPr txBox="1"/>
          <p:nvPr/>
        </p:nvSpPr>
        <p:spPr>
          <a:xfrm>
            <a:off x="539552" y="1388002"/>
            <a:ext cx="8726618" cy="1077218"/>
          </a:xfrm>
          <a:prstGeom prst="rect">
            <a:avLst/>
          </a:prstGeom>
          <a:noFill/>
        </p:spPr>
        <p:txBody>
          <a:bodyPr wrap="square" rtlCol="0" anchor="t">
            <a:spAutoFit/>
          </a:bodyPr>
          <a:lstStyle/>
          <a:p>
            <a:r>
              <a:rPr lang="en-GB" sz="1600">
                <a:ea typeface="+mn-lt"/>
                <a:cs typeface="+mn-lt"/>
              </a:rPr>
              <a:t>       L'utilisation de la brasure tendre n'est pas autorisée sur les raccords et les joints. Cela est dû au faible point de fusion de la soudure et à sa propension à la rupture fragile dans des conditions cryogéniques.</a:t>
            </a:r>
            <a:endParaRPr lang="fr-FR">
              <a:ea typeface="+mn-lt"/>
              <a:cs typeface="+mn-lt"/>
            </a:endParaRPr>
          </a:p>
          <a:p>
            <a:r>
              <a:rPr lang="en-GB" sz="1600">
                <a:ea typeface="+mn-lt"/>
                <a:cs typeface="+mn-lt"/>
              </a:rPr>
              <a:t>   Les joints brasés sont autorisés à condition qu'il n'y ait aucune chance d'exposition à un feu externe.</a:t>
            </a:r>
            <a:endParaRPr lang="en-GB">
              <a:ea typeface="+mn-lt"/>
              <a:cs typeface="+mn-lt"/>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70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066400"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mj-cs"/>
            </a:endParaRPr>
          </a:p>
          <a:p>
            <a:endParaRPr lang="en-GB" sz="1600">
              <a:solidFill>
                <a:schemeClr val="accent5">
                  <a:lumMod val="75000"/>
                </a:schemeClr>
              </a:solidFill>
              <a:latin typeface="Arial Black"/>
              <a:ea typeface="+mn-lt"/>
              <a:cs typeface="+mn-lt"/>
            </a:endParaRPr>
          </a:p>
          <a:p>
            <a:r>
              <a:rPr lang="en-GB" sz="1500">
                <a:solidFill>
                  <a:schemeClr val="accent5">
                    <a:lumMod val="75000"/>
                  </a:schemeClr>
                </a:solidFill>
                <a:latin typeface="Arial Black"/>
                <a:ea typeface="+mn-lt"/>
                <a:cs typeface="+mn-lt"/>
              </a:rPr>
              <a:t>S'occuper de la soudure et du montage</a:t>
            </a:r>
            <a:endParaRPr lang="en-GB">
              <a:solidFill>
                <a:schemeClr val="accent5">
                  <a:lumMod val="75000"/>
                </a:schemeClr>
              </a:solidFill>
              <a:latin typeface="Arial Black"/>
              <a:ea typeface="+mj-ea"/>
              <a:cs typeface="+mj-cs"/>
            </a:endParaRPr>
          </a:p>
        </p:txBody>
      </p:sp>
      <p:pic>
        <p:nvPicPr>
          <p:cNvPr id="16" name="Picture 4" descr="Résultat de recherche d'images pour &quot;Socket welding&quot;">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405623" y="1620800"/>
            <a:ext cx="2736304" cy="1344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associé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056" y="1623456"/>
            <a:ext cx="2736304" cy="127750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p:cNvSpPr txBox="1"/>
          <p:nvPr/>
        </p:nvSpPr>
        <p:spPr>
          <a:xfrm>
            <a:off x="5832140" y="2896190"/>
            <a:ext cx="1669833" cy="307777"/>
          </a:xfrm>
          <a:prstGeom prst="rect">
            <a:avLst/>
          </a:prstGeom>
          <a:noFill/>
        </p:spPr>
        <p:txBody>
          <a:bodyPr wrap="square" rtlCol="0" anchor="t">
            <a:spAutoFit/>
          </a:bodyPr>
          <a:lstStyle/>
          <a:p>
            <a:r>
              <a:rPr lang="en-GB" sz="1400" b="1">
                <a:ea typeface="+mn-lt"/>
                <a:cs typeface="+mn-lt"/>
              </a:rPr>
              <a:t>Raccord de brasage</a:t>
            </a:r>
            <a:endParaRPr lang="fr-FR" b="1">
              <a:cs typeface="Calibri"/>
            </a:endParaRPr>
          </a:p>
        </p:txBody>
      </p:sp>
      <p:pic>
        <p:nvPicPr>
          <p:cNvPr id="19" name="Picture 8" descr="Image associée">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9383" b="10845"/>
          <a:stretch/>
        </p:blipFill>
        <p:spPr bwMode="auto">
          <a:xfrm>
            <a:off x="1574631" y="3621074"/>
            <a:ext cx="2208763" cy="176198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103033" y="5506444"/>
            <a:ext cx="1872208" cy="276999"/>
          </a:xfrm>
          <a:prstGeom prst="rect">
            <a:avLst/>
          </a:prstGeom>
        </p:spPr>
        <p:txBody>
          <a:bodyPr wrap="square" anchor="t">
            <a:spAutoFit/>
          </a:bodyPr>
          <a:lstStyle/>
          <a:p>
            <a:r>
              <a:rPr lang="en-GB" sz="1200" b="1">
                <a:ea typeface="+mn-lt"/>
                <a:cs typeface="+mn-lt"/>
              </a:rPr>
              <a:t>Raccords filetés</a:t>
            </a:r>
            <a:endParaRPr lang="fr-FR" sz="1200" b="1">
              <a:cs typeface="Calibri"/>
            </a:endParaRPr>
          </a:p>
        </p:txBody>
      </p:sp>
      <p:pic>
        <p:nvPicPr>
          <p:cNvPr id="21" name="Picture 10" descr="Résultat de recherche d'images pour &quot;compression fittings&quot;">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92080" y="3621074"/>
            <a:ext cx="2349310" cy="17619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756981" y="5463312"/>
            <a:ext cx="1785459" cy="276999"/>
          </a:xfrm>
          <a:prstGeom prst="rect">
            <a:avLst/>
          </a:prstGeom>
        </p:spPr>
        <p:txBody>
          <a:bodyPr wrap="square" anchor="t">
            <a:spAutoFit/>
          </a:bodyPr>
          <a:lstStyle/>
          <a:p>
            <a:r>
              <a:rPr lang="en-GB" sz="1200" b="1">
                <a:ea typeface="+mn-lt"/>
                <a:cs typeface="+mn-lt"/>
              </a:rPr>
              <a:t>Raccords à compression</a:t>
            </a:r>
            <a:endParaRPr lang="fr-FR" b="1">
              <a:cs typeface="Calibri"/>
            </a:endParaRPr>
          </a:p>
        </p:txBody>
      </p:sp>
      <p:sp>
        <p:nvSpPr>
          <p:cNvPr id="23" name="Rectangle 22"/>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03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6937004" cy="338554"/>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Règles spécifiques lors de l'utilisation d'hydrogène liquide</a:t>
            </a:r>
            <a:endParaRPr lang="fr-FR" sz="1600">
              <a:solidFill>
                <a:schemeClr val="accent5">
                  <a:lumMod val="75000"/>
                </a:schemeClr>
              </a:solidFill>
              <a:latin typeface="Arial Black"/>
              <a:ea typeface="+mj-ea"/>
              <a:cs typeface="+mj-cs"/>
            </a:endParaRPr>
          </a:p>
        </p:txBody>
      </p:sp>
      <p:sp>
        <p:nvSpPr>
          <p:cNvPr id="16" name="ZoneTexte 1"/>
          <p:cNvSpPr txBox="1"/>
          <p:nvPr/>
        </p:nvSpPr>
        <p:spPr>
          <a:xfrm>
            <a:off x="571128" y="980728"/>
            <a:ext cx="9265418" cy="646331"/>
          </a:xfrm>
          <a:prstGeom prst="rect">
            <a:avLst/>
          </a:prstGeom>
          <a:noFill/>
        </p:spPr>
        <p:txBody>
          <a:bodyPr wrap="square" rtlCol="0" anchor="t">
            <a:spAutoFit/>
          </a:bodyPr>
          <a:lstStyle/>
          <a:p>
            <a:r>
              <a:rPr lang="en-GB">
                <a:ea typeface="+mn-lt"/>
                <a:cs typeface="+mn-lt"/>
              </a:rPr>
              <a:t>        L'hydrogène sous forme liquide doit être stocké dans des conditions cryogéniques. Il est donc essentiel de connaître les risques associés.</a:t>
            </a:r>
            <a:endParaRPr lang="fr-FR">
              <a:ea typeface="+mn-lt"/>
              <a:cs typeface="+mn-lt"/>
            </a:endParaRPr>
          </a:p>
        </p:txBody>
      </p:sp>
      <p:sp>
        <p:nvSpPr>
          <p:cNvPr id="17" name="ZoneTexte 2"/>
          <p:cNvSpPr txBox="1"/>
          <p:nvPr/>
        </p:nvSpPr>
        <p:spPr>
          <a:xfrm>
            <a:off x="611560" y="1772816"/>
            <a:ext cx="9588894" cy="4227568"/>
          </a:xfrm>
          <a:prstGeom prst="rect">
            <a:avLst/>
          </a:prstGeom>
          <a:noFill/>
        </p:spPr>
        <p:txBody>
          <a:bodyPr wrap="square" rtlCol="0" anchor="t">
            <a:spAutoFit/>
          </a:bodyPr>
          <a:lstStyle/>
          <a:p>
            <a:pPr marL="342900" indent="-342900">
              <a:lnSpc>
                <a:spcPct val="130000"/>
              </a:lnSpc>
              <a:buAutoNum type="arabicPeriod"/>
            </a:pPr>
            <a:r>
              <a:rPr lang="en-GB" sz="1600">
                <a:ea typeface="+mn-lt"/>
                <a:cs typeface="+mn-lt"/>
              </a:rPr>
              <a:t>    L'hydrogène liquide peut provoquer une hypothermie et des engelures graves en raison de son point d'ébullition extrêmement bas, auquel cas il est nécessaire de consulter immédiatement un médecin.</a:t>
            </a:r>
            <a:endParaRPr lang="fr-BE" sz="1600">
              <a:ea typeface="+mn-lt"/>
              <a:cs typeface="+mn-lt"/>
            </a:endParaRPr>
          </a:p>
          <a:p>
            <a:pPr marL="342900" indent="-342900">
              <a:lnSpc>
                <a:spcPct val="130000"/>
              </a:lnSpc>
              <a:buAutoNum type="arabicPeriod"/>
            </a:pPr>
            <a:r>
              <a:rPr lang="en-GB" sz="1600">
                <a:ea typeface="+mn-lt"/>
                <a:cs typeface="+mn-lt"/>
              </a:rPr>
              <a:t>   La formation de glace sur les évents et les vannes peut entraîner une défaillance de l'équipement. L’humidité dans l’air gèle au contact des surfaces froides des réservoirs de stockage d’hydrogène liquide et des tuyaux.</a:t>
            </a:r>
            <a:endParaRPr lang="fr-BE" sz="1600">
              <a:ea typeface="+mn-lt"/>
              <a:cs typeface="+mn-lt"/>
            </a:endParaRPr>
          </a:p>
          <a:p>
            <a:pPr marL="342900" indent="-342900">
              <a:lnSpc>
                <a:spcPct val="130000"/>
              </a:lnSpc>
              <a:buAutoNum type="arabicPeriod"/>
            </a:pPr>
            <a:r>
              <a:rPr lang="en-GB" sz="1600">
                <a:ea typeface="+mn-lt"/>
                <a:cs typeface="+mn-lt"/>
              </a:rPr>
              <a:t>      Des conditions explosives peuvent être créées en raison de la formation d'air condensé sur les systèmes de stockage d'hydrogène liquide. Cela est dû au fait que l'azote dans l'air va s'évaporer, laissant un environnement riche en oxygène autour du réservoir de stockage. Une isolation adéquate du système et une inspection régulière peuvent aider à prévenir le gel et la condensation de l'air.</a:t>
            </a:r>
            <a:endParaRPr lang="fr-BE" sz="1600">
              <a:ea typeface="+mn-lt"/>
              <a:cs typeface="+mn-lt"/>
            </a:endParaRPr>
          </a:p>
          <a:p>
            <a:pPr marL="342900" indent="-342900">
              <a:lnSpc>
                <a:spcPct val="130000"/>
              </a:lnSpc>
              <a:buAutoNum type="arabicPeriod"/>
            </a:pPr>
            <a:r>
              <a:rPr lang="en-GB" sz="1600">
                <a:ea typeface="+mn-lt"/>
                <a:cs typeface="+mn-lt"/>
              </a:rPr>
              <a:t>    Une fuite d'air dans un réservoir d'hydrogène liquide peut former de la glace qui peut obstruer les tuyaux et provoquer un dysfonctionnement du système. Cela peut être évité en assurant un système étanche à l'air.</a:t>
            </a:r>
            <a:endParaRPr lang="fr-BE" sz="1600">
              <a:ea typeface="+mn-lt"/>
              <a:cs typeface="+mn-lt"/>
            </a:endParaRPr>
          </a:p>
          <a:p>
            <a:pPr marL="342900" indent="-342900">
              <a:lnSpc>
                <a:spcPct val="130000"/>
              </a:lnSpc>
              <a:buAutoNum type="arabicPeriod"/>
            </a:pPr>
            <a:r>
              <a:rPr lang="en-GB" sz="1600">
                <a:ea typeface="+mn-lt"/>
                <a:cs typeface="+mn-lt"/>
              </a:rPr>
              <a:t>L'évaporation de l'hydrogène liquide peut créer une pression avec le temps si elle n'est pas ventilée correctement.</a:t>
            </a:r>
            <a:endParaRPr lang="fr-BE" sz="1600">
              <a:ea typeface="+mn-lt"/>
              <a:cs typeface="+mn-lt"/>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80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186615"/>
            <a:ext cx="5873080" cy="369332"/>
          </a:xfrm>
          <a:prstGeom prst="rect">
            <a:avLst/>
          </a:prstGeom>
          <a:noFill/>
        </p:spPr>
        <p:txBody>
          <a:bodyPr wrap="square" rtlCol="0">
            <a:spAutoFit/>
          </a:bodyPr>
          <a:lstStyle/>
          <a:p>
            <a:r>
              <a:rPr lang="fr-FR" dirty="0">
                <a:solidFill>
                  <a:srgbClr val="038AD6"/>
                </a:solidFill>
                <a:latin typeface="Berlin Sans FB Demi" panose="020E0802020502020306" pitchFamily="34" charset="0"/>
              </a:rPr>
              <a:t>Règles</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spécifiques</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lorsque</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vous</a:t>
            </a:r>
            <a:r>
              <a:rPr lang="en-GB" dirty="0">
                <a:solidFill>
                  <a:srgbClr val="038AD6"/>
                </a:solidFill>
                <a:latin typeface="Berlin Sans FB Demi" panose="020E0802020502020306" pitchFamily="34" charset="0"/>
              </a:rPr>
              <a:t> </a:t>
            </a:r>
            <a:r>
              <a:rPr lang="fr-FR" dirty="0">
                <a:solidFill>
                  <a:srgbClr val="038AD6"/>
                </a:solidFill>
                <a:latin typeface="Berlin Sans FB Demi" panose="020E0802020502020306" pitchFamily="34" charset="0"/>
              </a:rPr>
              <a:t>utilisez</a:t>
            </a:r>
            <a:r>
              <a:rPr lang="en-GB" dirty="0">
                <a:solidFill>
                  <a:srgbClr val="038AD6"/>
                </a:solidFill>
                <a:latin typeface="Berlin Sans FB Demi" panose="020E0802020502020306" pitchFamily="34" charset="0"/>
              </a:rPr>
              <a:t> de </a:t>
            </a:r>
            <a:r>
              <a:rPr lang="en-GB" dirty="0" err="1">
                <a:solidFill>
                  <a:srgbClr val="038AD6"/>
                </a:solidFill>
                <a:latin typeface="Berlin Sans FB Demi" panose="020E0802020502020306" pitchFamily="34" charset="0"/>
              </a:rPr>
              <a:t>l’hydrogène</a:t>
            </a:r>
            <a:endParaRPr lang="en-GB" dirty="0">
              <a:solidFill>
                <a:srgbClr val="038AD6"/>
              </a:solidFill>
              <a:latin typeface="Berlin Sans FB Demi" panose="020E0802020502020306" pitchFamily="34" charset="0"/>
            </a:endParaRPr>
          </a:p>
        </p:txBody>
      </p:sp>
      <p:sp>
        <p:nvSpPr>
          <p:cNvPr id="16" name="ZoneTexte 1"/>
          <p:cNvSpPr txBox="1"/>
          <p:nvPr/>
        </p:nvSpPr>
        <p:spPr>
          <a:xfrm>
            <a:off x="571128" y="716959"/>
            <a:ext cx="8259004" cy="646331"/>
          </a:xfrm>
          <a:prstGeom prst="rect">
            <a:avLst/>
          </a:prstGeom>
          <a:noFill/>
        </p:spPr>
        <p:txBody>
          <a:bodyPr wrap="square" rtlCol="0">
            <a:spAutoFit/>
          </a:bodyPr>
          <a:lstStyle/>
          <a:p>
            <a:r>
              <a:rPr lang="fr-FR" dirty="0"/>
              <a:t>L’hydrogène sous forme liquide doit être stocké dans des conditions cryogéniques et il est donc essentiel de connaître les dangers associés.</a:t>
            </a:r>
            <a:endParaRPr lang="fr-BE" dirty="0"/>
          </a:p>
        </p:txBody>
      </p:sp>
      <p:sp>
        <p:nvSpPr>
          <p:cNvPr id="17" name="Rectangle 16"/>
          <p:cNvSpPr/>
          <p:nvPr/>
        </p:nvSpPr>
        <p:spPr>
          <a:xfrm>
            <a:off x="100262" y="5424911"/>
            <a:ext cx="7110536" cy="461665"/>
          </a:xfrm>
          <a:prstGeom prst="rect">
            <a:avLst/>
          </a:prstGeom>
        </p:spPr>
        <p:txBody>
          <a:bodyPr wrap="square">
            <a:spAutoFit/>
          </a:bodyPr>
          <a:lstStyle/>
          <a:p>
            <a:r>
              <a:rPr lang="en-US" sz="1200" dirty="0"/>
              <a:t>By </a:t>
            </a:r>
            <a:r>
              <a:rPr lang="en-US" sz="1200" dirty="0" err="1"/>
              <a:t>Raphael.concorde</a:t>
            </a:r>
            <a:r>
              <a:rPr lang="en-US" sz="1200" dirty="0"/>
              <a:t> - Photo taken during visit at NASA KSC chemical processing facility, CC BY-SA 4.0, https://en.wikipedia.org/w/index.php?curid=59266356</a:t>
            </a:r>
            <a:endParaRPr lang="fr-BE" sz="1200" dirty="0"/>
          </a:p>
        </p:txBody>
      </p:sp>
      <p:pic>
        <p:nvPicPr>
          <p:cNvPr id="18"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8380" y="1557411"/>
            <a:ext cx="4587240" cy="3215640"/>
          </a:xfrm>
          <a:prstGeom prst="rect">
            <a:avLst/>
          </a:prstGeom>
        </p:spPr>
      </p:pic>
      <p:sp>
        <p:nvSpPr>
          <p:cNvPr id="19" name="ZoneTexte 7"/>
          <p:cNvSpPr txBox="1"/>
          <p:nvPr/>
        </p:nvSpPr>
        <p:spPr>
          <a:xfrm>
            <a:off x="6948265" y="4029327"/>
            <a:ext cx="1881868" cy="1015663"/>
          </a:xfrm>
          <a:prstGeom prst="rect">
            <a:avLst/>
          </a:prstGeom>
          <a:noFill/>
        </p:spPr>
        <p:txBody>
          <a:bodyPr wrap="square" rtlCol="0">
            <a:spAutoFit/>
          </a:bodyPr>
          <a:lstStyle/>
          <a:p>
            <a:r>
              <a:rPr lang="fr-FR" sz="1200" dirty="0"/>
              <a:t>Un ingénieur de la NASA verse un échantillon d’hydrogène liquide dans un </a:t>
            </a:r>
            <a:r>
              <a:rPr lang="fr-FR" sz="1200" dirty="0" smtClean="0"/>
              <a:t>récipient </a:t>
            </a:r>
            <a:r>
              <a:rPr lang="fr-FR" sz="1200" dirty="0"/>
              <a:t>dans un environnement scellé</a:t>
            </a:r>
            <a:endParaRPr lang="fr-BE" sz="1200" dirty="0"/>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74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527932" y="420624"/>
            <a:ext cx="8220532" cy="369332"/>
          </a:xfrm>
          <a:prstGeom prst="rect">
            <a:avLst/>
          </a:prstGeom>
          <a:noFill/>
        </p:spPr>
        <p:txBody>
          <a:bodyPr wrap="square" rtlCol="0">
            <a:spAutoFit/>
          </a:bodyPr>
          <a:lstStyle/>
          <a:p>
            <a:r>
              <a:rPr lang="fr-FR" dirty="0">
                <a:solidFill>
                  <a:srgbClr val="038AD6"/>
                </a:solidFill>
                <a:latin typeface="Berlin Sans FB Demi" panose="020E0802020502020306" pitchFamily="34" charset="0"/>
                <a:ea typeface="+mj-ea"/>
                <a:cs typeface="+mj-cs"/>
              </a:rPr>
              <a:t>Pictogrammes et avertissements pour l’environnement de travail</a:t>
            </a:r>
            <a:endParaRPr lang="en-GB" dirty="0">
              <a:solidFill>
                <a:srgbClr val="038AD6"/>
              </a:solidFill>
              <a:latin typeface="Berlin Sans FB Demi" panose="020E0802020502020306" pitchFamily="34" charset="0"/>
              <a:ea typeface="+mj-ea"/>
              <a:cs typeface="+mj-cs"/>
            </a:endParaRPr>
          </a:p>
        </p:txBody>
      </p:sp>
      <p:pic>
        <p:nvPicPr>
          <p:cNvPr id="16" name="Picture" descr="F:\KnowHy\KnowHy ppt 4.2-4.7\revised\Images\19.png"/>
          <p:cNvPicPr/>
          <p:nvPr/>
        </p:nvPicPr>
        <p:blipFill>
          <a:blip r:embed="rId10">
            <a:extLst>
              <a:ext uri="{28A0092B-C50C-407E-A947-70E740481C1C}">
                <a14:useLocalDpi xmlns:a14="http://schemas.microsoft.com/office/drawing/2010/main" val="0"/>
              </a:ext>
            </a:extLst>
          </a:blip>
          <a:srcRect/>
          <a:stretch>
            <a:fillRect/>
          </a:stretch>
        </p:blipFill>
        <p:spPr bwMode="auto">
          <a:xfrm>
            <a:off x="1511660" y="1268760"/>
            <a:ext cx="6120680" cy="4104456"/>
          </a:xfrm>
          <a:prstGeom prst="rect">
            <a:avLst/>
          </a:prstGeom>
          <a:noFill/>
          <a:ln w="9525">
            <a:noFill/>
            <a:miter lim="800000"/>
            <a:headEnd/>
            <a:tailEnd/>
          </a:ln>
        </p:spPr>
      </p:pic>
      <p:sp>
        <p:nvSpPr>
          <p:cNvPr id="17" name="ZoneTexte 1"/>
          <p:cNvSpPr txBox="1"/>
          <p:nvPr/>
        </p:nvSpPr>
        <p:spPr>
          <a:xfrm>
            <a:off x="7750814" y="5627549"/>
            <a:ext cx="1353758" cy="307777"/>
          </a:xfrm>
          <a:prstGeom prst="rect">
            <a:avLst/>
          </a:prstGeom>
          <a:noFill/>
        </p:spPr>
        <p:txBody>
          <a:bodyPr wrap="square" rtlCol="0">
            <a:spAutoFit/>
          </a:bodyPr>
          <a:lstStyle/>
          <a:p>
            <a:r>
              <a:rPr lang="en-GB" sz="1400" dirty="0" smtClean="0"/>
              <a:t>Source: </a:t>
            </a:r>
            <a:r>
              <a:rPr lang="en-GB" sz="1400" dirty="0" err="1" smtClean="0"/>
              <a:t>Knowhy</a:t>
            </a:r>
            <a:endParaRPr lang="en-GB" sz="1400" dirty="0"/>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1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477430" y="437135"/>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err="1" smtClean="0">
                <a:solidFill>
                  <a:srgbClr val="038AD6"/>
                </a:solidFill>
                <a:latin typeface="Berlin Sans FB Demi" panose="020E0802020502020306" pitchFamily="34" charset="0"/>
              </a:rPr>
              <a:t>Procédure</a:t>
            </a:r>
            <a:r>
              <a:rPr lang="en-GB" sz="1800" dirty="0" smtClean="0">
                <a:solidFill>
                  <a:srgbClr val="038AD6"/>
                </a:solidFill>
                <a:latin typeface="Berlin Sans FB Demi" panose="020E0802020502020306" pitchFamily="34" charset="0"/>
              </a:rPr>
              <a:t> </a:t>
            </a:r>
            <a:r>
              <a:rPr lang="en-GB" sz="1800" dirty="0" err="1" smtClean="0">
                <a:solidFill>
                  <a:srgbClr val="038AD6"/>
                </a:solidFill>
                <a:latin typeface="Berlin Sans FB Demi" panose="020E0802020502020306" pitchFamily="34" charset="0"/>
              </a:rPr>
              <a:t>d’installation</a:t>
            </a:r>
            <a:r>
              <a:rPr lang="en-GB" sz="1800" dirty="0" smtClean="0">
                <a:solidFill>
                  <a:srgbClr val="038AD6"/>
                </a:solidFill>
                <a:latin typeface="Berlin Sans FB Demi" panose="020E0802020502020306" pitchFamily="34" charset="0"/>
              </a:rPr>
              <a:t> </a:t>
            </a:r>
            <a:r>
              <a:rPr lang="en-GB" sz="1800" dirty="0" err="1" smtClean="0">
                <a:solidFill>
                  <a:srgbClr val="038AD6"/>
                </a:solidFill>
                <a:latin typeface="Berlin Sans FB Demi" panose="020E0802020502020306" pitchFamily="34" charset="0"/>
              </a:rPr>
              <a:t>d’une</a:t>
            </a:r>
            <a:r>
              <a:rPr lang="en-GB" sz="1800" dirty="0" smtClean="0">
                <a:solidFill>
                  <a:srgbClr val="038AD6"/>
                </a:solidFill>
                <a:latin typeface="Berlin Sans FB Demi" panose="020E0802020502020306" pitchFamily="34" charset="0"/>
              </a:rPr>
              <a:t> pile à combustible</a:t>
            </a:r>
            <a:endParaRPr lang="en-GB" sz="1800" dirty="0">
              <a:solidFill>
                <a:srgbClr val="038AD6"/>
              </a:solidFill>
              <a:latin typeface="Berlin Sans FB Demi" panose="020E0802020502020306" pitchFamily="34" charset="0"/>
            </a:endParaRPr>
          </a:p>
        </p:txBody>
      </p:sp>
      <p:sp>
        <p:nvSpPr>
          <p:cNvPr id="16" name="ZoneTexte 1"/>
          <p:cNvSpPr txBox="1"/>
          <p:nvPr/>
        </p:nvSpPr>
        <p:spPr>
          <a:xfrm>
            <a:off x="657093" y="1484784"/>
            <a:ext cx="6410727" cy="4413516"/>
          </a:xfrm>
          <a:prstGeom prst="rect">
            <a:avLst/>
          </a:prstGeom>
          <a:noFill/>
        </p:spPr>
        <p:txBody>
          <a:bodyPr wrap="square" rtlCol="0">
            <a:spAutoFit/>
          </a:bodyPr>
          <a:lstStyle/>
          <a:p>
            <a:pPr marL="342900" indent="-342900">
              <a:lnSpc>
                <a:spcPct val="130000"/>
              </a:lnSpc>
              <a:buFont typeface="+mj-lt"/>
              <a:buAutoNum type="arabicPeriod"/>
            </a:pPr>
            <a:r>
              <a:rPr lang="en-US" dirty="0" smtClean="0"/>
              <a:t>Inspection </a:t>
            </a:r>
            <a:r>
              <a:rPr lang="en-US" dirty="0" err="1" smtClean="0"/>
              <a:t>visuelle</a:t>
            </a:r>
            <a:r>
              <a:rPr lang="en-US" dirty="0" smtClean="0"/>
              <a:t> </a:t>
            </a:r>
            <a:r>
              <a:rPr lang="en-US" dirty="0" err="1" smtClean="0"/>
              <a:t>régulière</a:t>
            </a:r>
            <a:r>
              <a:rPr lang="en-US" dirty="0" smtClean="0"/>
              <a:t> </a:t>
            </a:r>
            <a:r>
              <a:rPr lang="en-US" dirty="0"/>
              <a:t/>
            </a:r>
            <a:br>
              <a:rPr lang="en-US" dirty="0"/>
            </a:br>
            <a:r>
              <a:rPr lang="en-US" dirty="0"/>
              <a:t>- </a:t>
            </a:r>
            <a:r>
              <a:rPr lang="en-US" dirty="0" err="1"/>
              <a:t>Tuyauterie</a:t>
            </a:r>
            <a:r>
              <a:rPr lang="en-US" dirty="0"/>
              <a:t>, </a:t>
            </a:r>
            <a:r>
              <a:rPr lang="en-US" dirty="0" err="1"/>
              <a:t>fils</a:t>
            </a:r>
            <a:r>
              <a:rPr lang="en-US" dirty="0"/>
              <a:t> et </a:t>
            </a:r>
            <a:r>
              <a:rPr lang="en-US" dirty="0" err="1" smtClean="0"/>
              <a:t>raccords</a:t>
            </a:r>
            <a:endParaRPr lang="en-US" dirty="0" smtClean="0"/>
          </a:p>
          <a:p>
            <a:pPr marL="342900" indent="-342900">
              <a:lnSpc>
                <a:spcPct val="130000"/>
              </a:lnSpc>
              <a:buFont typeface="+mj-lt"/>
              <a:buAutoNum type="arabicPeriod"/>
            </a:pPr>
            <a:r>
              <a:rPr lang="en-US" dirty="0" err="1" smtClean="0"/>
              <a:t>Vérification</a:t>
            </a:r>
            <a:r>
              <a:rPr lang="en-US" dirty="0" smtClean="0"/>
              <a:t> </a:t>
            </a:r>
            <a:r>
              <a:rPr lang="fr-FR" dirty="0" smtClean="0"/>
              <a:t>étanchéité</a:t>
            </a:r>
            <a:r>
              <a:rPr lang="en-US" dirty="0" smtClean="0"/>
              <a:t/>
            </a:r>
            <a:br>
              <a:rPr lang="en-US" dirty="0" smtClean="0"/>
            </a:br>
            <a:r>
              <a:rPr lang="en-US" dirty="0" smtClean="0"/>
              <a:t>- </a:t>
            </a:r>
            <a:r>
              <a:rPr lang="en-US" dirty="0" err="1" smtClean="0"/>
              <a:t>Mise</a:t>
            </a:r>
            <a:r>
              <a:rPr lang="en-US" dirty="0" smtClean="0"/>
              <a:t> sous </a:t>
            </a:r>
            <a:r>
              <a:rPr lang="en-US" dirty="0" err="1" smtClean="0"/>
              <a:t>pression</a:t>
            </a:r>
            <a:r>
              <a:rPr lang="en-US" dirty="0" smtClean="0"/>
              <a:t> </a:t>
            </a:r>
            <a:br>
              <a:rPr lang="en-US" dirty="0" smtClean="0"/>
            </a:br>
            <a:r>
              <a:rPr lang="en-US" dirty="0" smtClean="0"/>
              <a:t>- </a:t>
            </a:r>
            <a:r>
              <a:rPr lang="en-US" dirty="0" err="1" smtClean="0"/>
              <a:t>Détection</a:t>
            </a:r>
            <a:r>
              <a:rPr lang="en-US" dirty="0" smtClean="0"/>
              <a:t> des sources de </a:t>
            </a:r>
            <a:r>
              <a:rPr lang="en-US" dirty="0" err="1" smtClean="0"/>
              <a:t>fuites</a:t>
            </a:r>
            <a:r>
              <a:rPr lang="en-US" dirty="0" smtClean="0"/>
              <a:t> à </a:t>
            </a:r>
            <a:r>
              <a:rPr lang="en-US" dirty="0" err="1" smtClean="0"/>
              <a:t>l’aide</a:t>
            </a:r>
            <a:r>
              <a:rPr lang="en-US" dirty="0" smtClean="0"/>
              <a:t> d’un spray et utilization d’un </a:t>
            </a:r>
            <a:r>
              <a:rPr lang="en-US" dirty="0" err="1" smtClean="0"/>
              <a:t>détecteur</a:t>
            </a:r>
            <a:r>
              <a:rPr lang="en-US" dirty="0" smtClean="0"/>
              <a:t> </a:t>
            </a:r>
            <a:r>
              <a:rPr lang="en-US" dirty="0" err="1" smtClean="0"/>
              <a:t>électronique</a:t>
            </a:r>
            <a:r>
              <a:rPr lang="en-US" dirty="0" smtClean="0"/>
              <a:t> </a:t>
            </a:r>
            <a:r>
              <a:rPr lang="en-US" dirty="0" err="1" smtClean="0"/>
              <a:t>si</a:t>
            </a:r>
            <a:r>
              <a:rPr lang="en-US" dirty="0" smtClean="0"/>
              <a:t> chute de </a:t>
            </a:r>
            <a:r>
              <a:rPr lang="en-US" dirty="0" err="1" smtClean="0"/>
              <a:t>pression</a:t>
            </a:r>
            <a:endParaRPr lang="en-US" dirty="0" smtClean="0"/>
          </a:p>
          <a:p>
            <a:pPr marL="342900" indent="-342900">
              <a:lnSpc>
                <a:spcPct val="130000"/>
              </a:lnSpc>
              <a:buFont typeface="+mj-lt"/>
              <a:buAutoNum type="arabicPeriod"/>
            </a:pPr>
            <a:r>
              <a:rPr lang="en-US" dirty="0" err="1" smtClean="0"/>
              <a:t>Vérification</a:t>
            </a:r>
            <a:r>
              <a:rPr lang="en-US" dirty="0" smtClean="0"/>
              <a:t> des installations </a:t>
            </a:r>
            <a:r>
              <a:rPr lang="en-US" dirty="0" err="1" smtClean="0"/>
              <a:t>électriques</a:t>
            </a:r>
            <a:r>
              <a:rPr lang="en-US" dirty="0"/>
              <a:t/>
            </a:r>
            <a:br>
              <a:rPr lang="en-US" dirty="0"/>
            </a:br>
            <a:r>
              <a:rPr lang="en-US" dirty="0" smtClean="0"/>
              <a:t>- </a:t>
            </a:r>
            <a:r>
              <a:rPr lang="fr-FR" dirty="0" smtClean="0"/>
              <a:t>Poignées</a:t>
            </a:r>
            <a:r>
              <a:rPr lang="en-US" dirty="0" smtClean="0"/>
              <a:t> </a:t>
            </a:r>
            <a:r>
              <a:rPr lang="en-US" dirty="0" err="1" smtClean="0"/>
              <a:t>isolées</a:t>
            </a:r>
            <a:r>
              <a:rPr lang="en-US" dirty="0" smtClean="0"/>
              <a:t> du </a:t>
            </a:r>
            <a:r>
              <a:rPr lang="en-US" dirty="0" err="1" smtClean="0"/>
              <a:t>système</a:t>
            </a:r>
            <a:r>
              <a:rPr lang="en-US" dirty="0"/>
              <a:t/>
            </a:r>
            <a:br>
              <a:rPr lang="en-US" dirty="0"/>
            </a:br>
            <a:r>
              <a:rPr lang="en-US" dirty="0" smtClean="0"/>
              <a:t>- </a:t>
            </a:r>
            <a:r>
              <a:rPr lang="fr-FR" dirty="0"/>
              <a:t>Collecteur de réactif isolé des </a:t>
            </a:r>
            <a:r>
              <a:rPr lang="fr-FR" dirty="0" smtClean="0"/>
              <a:t>plaques</a:t>
            </a:r>
          </a:p>
          <a:p>
            <a:pPr marL="342900" indent="-342900">
              <a:lnSpc>
                <a:spcPct val="130000"/>
              </a:lnSpc>
              <a:buFont typeface="+mj-lt"/>
              <a:buAutoNum type="arabicPeriod"/>
            </a:pPr>
            <a:r>
              <a:rPr lang="en-US" dirty="0"/>
              <a:t>Plaques </a:t>
            </a:r>
            <a:r>
              <a:rPr lang="en-US" dirty="0" err="1"/>
              <a:t>isolées</a:t>
            </a:r>
            <a:r>
              <a:rPr lang="en-US" dirty="0"/>
              <a:t> du sol</a:t>
            </a:r>
            <a:br>
              <a:rPr lang="en-US" dirty="0"/>
            </a:br>
            <a:r>
              <a:rPr lang="en-US" dirty="0" smtClean="0"/>
              <a:t>- </a:t>
            </a:r>
            <a:r>
              <a:rPr lang="fr-FR" dirty="0"/>
              <a:t>Contrôle de la charge axiale</a:t>
            </a:r>
            <a:r>
              <a:rPr lang="en-US" dirty="0"/>
              <a:t/>
            </a:r>
            <a:br>
              <a:rPr lang="en-US" dirty="0"/>
            </a:br>
            <a:r>
              <a:rPr lang="en-US" dirty="0" smtClean="0"/>
              <a:t>- </a:t>
            </a:r>
            <a:r>
              <a:rPr lang="fr-FR" dirty="0"/>
              <a:t>Serrage à</a:t>
            </a:r>
            <a:r>
              <a:rPr lang="fr-FR" dirty="0" smtClean="0"/>
              <a:t> </a:t>
            </a:r>
            <a:r>
              <a:rPr lang="fr-FR" dirty="0"/>
              <a:t>la clé dynamométrique</a:t>
            </a:r>
            <a:endParaRPr lang="en-US" dirty="0" smtClean="0"/>
          </a:p>
        </p:txBody>
      </p:sp>
      <p:sp>
        <p:nvSpPr>
          <p:cNvPr id="17" name="ZoneTexte 2"/>
          <p:cNvSpPr txBox="1"/>
          <p:nvPr/>
        </p:nvSpPr>
        <p:spPr>
          <a:xfrm>
            <a:off x="652151" y="980728"/>
            <a:ext cx="5019987" cy="646331"/>
          </a:xfrm>
          <a:prstGeom prst="rect">
            <a:avLst/>
          </a:prstGeom>
          <a:noFill/>
        </p:spPr>
        <p:txBody>
          <a:bodyPr wrap="square" rtlCol="0">
            <a:spAutoFit/>
          </a:bodyPr>
          <a:lstStyle/>
          <a:p>
            <a:r>
              <a:rPr lang="en-GB" dirty="0" smtClean="0"/>
              <a:t>Verifications </a:t>
            </a:r>
            <a:r>
              <a:rPr lang="fr-FR" dirty="0" smtClean="0"/>
              <a:t>systématique d’une pile à combustible:</a:t>
            </a:r>
            <a:endParaRPr lang="fr-FR" dirty="0"/>
          </a:p>
          <a:p>
            <a:endParaRPr lang="en-GB" dirty="0"/>
          </a:p>
        </p:txBody>
      </p:sp>
      <p:pic>
        <p:nvPicPr>
          <p:cNvPr id="18"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97150" y="1487443"/>
            <a:ext cx="2330450" cy="1714500"/>
          </a:xfrm>
          <a:prstGeom prst="rect">
            <a:avLst/>
          </a:prstGeom>
          <a:noFill/>
          <a:ln w="9525">
            <a:noFill/>
            <a:miter lim="800000"/>
            <a:headEnd/>
            <a:tailEnd/>
          </a:ln>
        </p:spPr>
      </p:pic>
      <p:pic>
        <p:nvPicPr>
          <p:cNvPr id="19" name="Picture 2" descr="Résultat de recherche d'images pour &quot;megger insulation tester&quo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6841" y="3780931"/>
            <a:ext cx="1312147" cy="189769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3"/>
          <p:cNvSpPr txBox="1"/>
          <p:nvPr/>
        </p:nvSpPr>
        <p:spPr>
          <a:xfrm>
            <a:off x="7526856" y="5649279"/>
            <a:ext cx="2011167" cy="276999"/>
          </a:xfrm>
          <a:prstGeom prst="rect">
            <a:avLst/>
          </a:prstGeom>
          <a:noFill/>
        </p:spPr>
        <p:txBody>
          <a:bodyPr wrap="square" rtlCol="0">
            <a:spAutoFit/>
          </a:bodyPr>
          <a:lstStyle/>
          <a:p>
            <a:r>
              <a:rPr lang="en-GB" sz="1200" dirty="0" err="1" smtClean="0"/>
              <a:t>Mesure</a:t>
            </a:r>
            <a:r>
              <a:rPr lang="en-GB" sz="1200" dirty="0" smtClean="0"/>
              <a:t> </a:t>
            </a:r>
            <a:r>
              <a:rPr lang="en-GB" sz="1200" dirty="0" err="1" smtClean="0"/>
              <a:t>d’isolement</a:t>
            </a:r>
            <a:endParaRPr lang="en-GB" sz="1200" dirty="0"/>
          </a:p>
        </p:txBody>
      </p:sp>
      <p:sp>
        <p:nvSpPr>
          <p:cNvPr id="21" name="ZoneTexte 13"/>
          <p:cNvSpPr txBox="1"/>
          <p:nvPr/>
        </p:nvSpPr>
        <p:spPr>
          <a:xfrm>
            <a:off x="7526856" y="3325594"/>
            <a:ext cx="1902893" cy="276999"/>
          </a:xfrm>
          <a:prstGeom prst="rect">
            <a:avLst/>
          </a:prstGeom>
          <a:noFill/>
        </p:spPr>
        <p:txBody>
          <a:bodyPr wrap="square" rtlCol="0">
            <a:spAutoFit/>
          </a:bodyPr>
          <a:lstStyle/>
          <a:p>
            <a:r>
              <a:rPr lang="en-GB" sz="1200" dirty="0" err="1" smtClean="0"/>
              <a:t>Réacteur</a:t>
            </a:r>
            <a:r>
              <a:rPr lang="en-GB" sz="1200" dirty="0" smtClean="0"/>
              <a:t> pile à combustible</a:t>
            </a:r>
            <a:endParaRPr lang="en-GB" sz="1200" dirty="0"/>
          </a:p>
        </p:txBody>
      </p:sp>
      <p:sp>
        <p:nvSpPr>
          <p:cNvPr id="22" name="Rectangle 21"/>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13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477430" y="237346"/>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err="1" smtClean="0">
                <a:solidFill>
                  <a:srgbClr val="038AD6"/>
                </a:solidFill>
                <a:latin typeface="Berlin Sans FB Demi" panose="020E0802020502020306" pitchFamily="34" charset="0"/>
              </a:rPr>
              <a:t>Procédure</a:t>
            </a:r>
            <a:r>
              <a:rPr lang="en-GB" sz="1800" dirty="0" smtClean="0">
                <a:solidFill>
                  <a:srgbClr val="038AD6"/>
                </a:solidFill>
                <a:latin typeface="Berlin Sans FB Demi" panose="020E0802020502020306" pitchFamily="34" charset="0"/>
              </a:rPr>
              <a:t> </a:t>
            </a:r>
            <a:r>
              <a:rPr lang="en-GB" sz="1800" dirty="0" err="1" smtClean="0">
                <a:solidFill>
                  <a:srgbClr val="038AD6"/>
                </a:solidFill>
                <a:latin typeface="Berlin Sans FB Demi" panose="020E0802020502020306" pitchFamily="34" charset="0"/>
              </a:rPr>
              <a:t>d’installation</a:t>
            </a:r>
            <a:r>
              <a:rPr lang="en-GB" sz="1800" dirty="0" smtClean="0">
                <a:solidFill>
                  <a:srgbClr val="038AD6"/>
                </a:solidFill>
                <a:latin typeface="Berlin Sans FB Demi" panose="020E0802020502020306" pitchFamily="34" charset="0"/>
              </a:rPr>
              <a:t> </a:t>
            </a:r>
            <a:r>
              <a:rPr lang="en-GB" sz="1800" dirty="0" err="1" smtClean="0">
                <a:solidFill>
                  <a:srgbClr val="038AD6"/>
                </a:solidFill>
                <a:latin typeface="Berlin Sans FB Demi" panose="020E0802020502020306" pitchFamily="34" charset="0"/>
              </a:rPr>
              <a:t>d’une</a:t>
            </a:r>
            <a:r>
              <a:rPr lang="en-GB" sz="1800" dirty="0" smtClean="0">
                <a:solidFill>
                  <a:srgbClr val="038AD6"/>
                </a:solidFill>
                <a:latin typeface="Berlin Sans FB Demi" panose="020E0802020502020306" pitchFamily="34" charset="0"/>
              </a:rPr>
              <a:t> pile à combustible</a:t>
            </a:r>
            <a:endParaRPr lang="en-GB" sz="1800" dirty="0">
              <a:solidFill>
                <a:srgbClr val="038AD6"/>
              </a:solidFill>
              <a:latin typeface="Berlin Sans FB Demi" panose="020E0802020502020306" pitchFamily="34" charset="0"/>
            </a:endParaRPr>
          </a:p>
        </p:txBody>
      </p:sp>
      <p:sp>
        <p:nvSpPr>
          <p:cNvPr id="16" name="ZoneTexte 2"/>
          <p:cNvSpPr txBox="1"/>
          <p:nvPr/>
        </p:nvSpPr>
        <p:spPr>
          <a:xfrm>
            <a:off x="480703" y="780939"/>
            <a:ext cx="7619689" cy="369332"/>
          </a:xfrm>
          <a:prstGeom prst="rect">
            <a:avLst/>
          </a:prstGeom>
          <a:noFill/>
        </p:spPr>
        <p:txBody>
          <a:bodyPr wrap="square" rtlCol="0">
            <a:spAutoFit/>
          </a:bodyPr>
          <a:lstStyle/>
          <a:p>
            <a:r>
              <a:rPr lang="en-GB" dirty="0" err="1" smtClean="0"/>
              <a:t>Exemple</a:t>
            </a:r>
            <a:r>
              <a:rPr lang="en-GB" dirty="0" smtClean="0"/>
              <a:t> de recherché de </a:t>
            </a:r>
            <a:r>
              <a:rPr lang="en-GB" dirty="0" err="1" smtClean="0"/>
              <a:t>fuite</a:t>
            </a:r>
            <a:r>
              <a:rPr lang="en-GB" dirty="0" smtClean="0"/>
              <a:t> avec spray et </a:t>
            </a:r>
            <a:r>
              <a:rPr lang="en-GB" dirty="0" err="1" smtClean="0"/>
              <a:t>détecteur</a:t>
            </a:r>
            <a:endParaRPr lang="en-GB" dirty="0"/>
          </a:p>
        </p:txBody>
      </p:sp>
      <p:pic>
        <p:nvPicPr>
          <p:cNvPr id="17" name="Picture 2"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0444" y="147507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44408" y="2615811"/>
            <a:ext cx="1779920" cy="313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3"/>
          <p:cNvSpPr txBox="1"/>
          <p:nvPr/>
        </p:nvSpPr>
        <p:spPr>
          <a:xfrm>
            <a:off x="5045621" y="1357003"/>
            <a:ext cx="3312368" cy="1200329"/>
          </a:xfrm>
          <a:prstGeom prst="rect">
            <a:avLst/>
          </a:prstGeom>
          <a:noFill/>
        </p:spPr>
        <p:txBody>
          <a:bodyPr wrap="square" rtlCol="0">
            <a:spAutoFit/>
          </a:bodyPr>
          <a:lstStyle/>
          <a:p>
            <a:pPr algn="just"/>
            <a:r>
              <a:rPr lang="en-GB" dirty="0" smtClean="0"/>
              <a:t>Le </a:t>
            </a:r>
            <a:r>
              <a:rPr lang="en-GB" dirty="0" err="1" smtClean="0"/>
              <a:t>détecteur</a:t>
            </a:r>
            <a:r>
              <a:rPr lang="en-GB" dirty="0" smtClean="0"/>
              <a:t> </a:t>
            </a:r>
            <a:r>
              <a:rPr lang="en-GB" dirty="0" err="1" smtClean="0"/>
              <a:t>électronique</a:t>
            </a:r>
            <a:r>
              <a:rPr lang="en-GB" dirty="0" smtClean="0"/>
              <a:t> nous </a:t>
            </a:r>
            <a:r>
              <a:rPr lang="en-GB" dirty="0" err="1" smtClean="0"/>
              <a:t>donne</a:t>
            </a:r>
            <a:r>
              <a:rPr lang="en-GB" dirty="0" smtClean="0"/>
              <a:t> la concentration </a:t>
            </a:r>
            <a:r>
              <a:rPr lang="en-GB" dirty="0" err="1" smtClean="0"/>
              <a:t>en</a:t>
            </a:r>
            <a:r>
              <a:rPr lang="en-GB" dirty="0" smtClean="0"/>
              <a:t> </a:t>
            </a:r>
            <a:r>
              <a:rPr lang="en-GB" dirty="0" err="1" smtClean="0"/>
              <a:t>hydragène</a:t>
            </a:r>
            <a:r>
              <a:rPr lang="en-GB" dirty="0" smtClean="0"/>
              <a:t> et la localisation de la </a:t>
            </a:r>
            <a:r>
              <a:rPr lang="en-GB" dirty="0" err="1" smtClean="0"/>
              <a:t>fuite</a:t>
            </a:r>
            <a:endParaRPr lang="en-GB" dirty="0"/>
          </a:p>
        </p:txBody>
      </p:sp>
      <p:sp>
        <p:nvSpPr>
          <p:cNvPr id="20" name="ZoneTexte 5"/>
          <p:cNvSpPr txBox="1"/>
          <p:nvPr/>
        </p:nvSpPr>
        <p:spPr>
          <a:xfrm>
            <a:off x="1059630" y="3869067"/>
            <a:ext cx="3168352" cy="1200329"/>
          </a:xfrm>
          <a:prstGeom prst="rect">
            <a:avLst/>
          </a:prstGeom>
          <a:noFill/>
        </p:spPr>
        <p:txBody>
          <a:bodyPr wrap="square" rtlCol="0">
            <a:spAutoFit/>
          </a:bodyPr>
          <a:lstStyle/>
          <a:p>
            <a:pPr algn="just"/>
            <a:r>
              <a:rPr lang="en-GB" dirty="0" err="1" smtClean="0"/>
              <a:t>L’utilisation</a:t>
            </a:r>
            <a:r>
              <a:rPr lang="en-GB" dirty="0" smtClean="0"/>
              <a:t> du spray </a:t>
            </a:r>
            <a:r>
              <a:rPr lang="en-GB" dirty="0" err="1" smtClean="0"/>
              <a:t>permet</a:t>
            </a:r>
            <a:r>
              <a:rPr lang="en-GB" dirty="0" smtClean="0"/>
              <a:t> de </a:t>
            </a:r>
            <a:r>
              <a:rPr lang="en-GB" dirty="0" err="1" smtClean="0"/>
              <a:t>créer</a:t>
            </a:r>
            <a:r>
              <a:rPr lang="en-GB" dirty="0" smtClean="0"/>
              <a:t> des </a:t>
            </a:r>
            <a:r>
              <a:rPr lang="en-GB" dirty="0" err="1" smtClean="0"/>
              <a:t>bulles</a:t>
            </a:r>
            <a:r>
              <a:rPr lang="en-GB" dirty="0" smtClean="0"/>
              <a:t> sur les points de </a:t>
            </a:r>
            <a:r>
              <a:rPr lang="en-GB" dirty="0" err="1" smtClean="0"/>
              <a:t>fuites</a:t>
            </a:r>
            <a:r>
              <a:rPr lang="en-GB" dirty="0" smtClean="0"/>
              <a:t> </a:t>
            </a:r>
            <a:r>
              <a:rPr lang="en-GB" dirty="0" err="1" smtClean="0"/>
              <a:t>C’est</a:t>
            </a:r>
            <a:r>
              <a:rPr lang="en-GB" dirty="0" smtClean="0"/>
              <a:t> </a:t>
            </a:r>
            <a:r>
              <a:rPr lang="en-GB" dirty="0" err="1" smtClean="0"/>
              <a:t>une</a:t>
            </a:r>
            <a:r>
              <a:rPr lang="en-GB" dirty="0" smtClean="0"/>
              <a:t> </a:t>
            </a:r>
            <a:r>
              <a:rPr lang="en-GB" dirty="0" err="1" smtClean="0"/>
              <a:t>méthode</a:t>
            </a:r>
            <a:r>
              <a:rPr lang="en-GB" dirty="0" smtClean="0"/>
              <a:t> </a:t>
            </a:r>
            <a:r>
              <a:rPr lang="en-GB" dirty="0" err="1" smtClean="0"/>
              <a:t>très</a:t>
            </a:r>
            <a:r>
              <a:rPr lang="en-GB" dirty="0" smtClean="0"/>
              <a:t> simple </a:t>
            </a:r>
            <a:r>
              <a:rPr lang="en-GB" dirty="0" err="1" smtClean="0"/>
              <a:t>d’utilisation</a:t>
            </a:r>
            <a:endParaRPr lang="en-GB" dirty="0"/>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562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899592" y="302595"/>
            <a:ext cx="7414075" cy="400110"/>
          </a:xfrm>
          <a:prstGeom prst="rect">
            <a:avLst/>
          </a:prstGeom>
          <a:noFill/>
        </p:spPr>
        <p:txBody>
          <a:bodyPr wrap="square" rtlCol="0" anchor="t">
            <a:spAutoFit/>
          </a:bodyPr>
          <a:lstStyle/>
          <a:p>
            <a:pPr algn="ctr"/>
            <a:r>
              <a:rPr lang="fr" sz="2000">
                <a:solidFill>
                  <a:srgbClr val="00B0F0"/>
                </a:solidFill>
                <a:latin typeface="Arial Black"/>
                <a:ea typeface="+mj-ea"/>
                <a:cs typeface="+mj-cs"/>
              </a:rPr>
              <a:t>Gestion des risques lorsque vous travaillez avec H2</a:t>
            </a:r>
          </a:p>
        </p:txBody>
      </p:sp>
      <p:sp>
        <p:nvSpPr>
          <p:cNvPr id="16" name="ZoneTexte 3"/>
          <p:cNvSpPr txBox="1"/>
          <p:nvPr/>
        </p:nvSpPr>
        <p:spPr>
          <a:xfrm>
            <a:off x="1835696" y="908276"/>
            <a:ext cx="7417827" cy="4770537"/>
          </a:xfrm>
          <a:prstGeom prst="rect">
            <a:avLst/>
          </a:prstGeom>
          <a:noFill/>
        </p:spPr>
        <p:txBody>
          <a:bodyPr wrap="square" rtlCol="0" anchor="t">
            <a:spAutoFit/>
          </a:bodyPr>
          <a:lstStyle/>
          <a:p>
            <a:pPr marL="342900" indent="-342900">
              <a:buFont typeface="Calibri Light" panose="020F0302020204030204"/>
              <a:buAutoNum type="arabicPeriod"/>
            </a:pPr>
            <a:r>
              <a:rPr lang="fr-FR" sz="1600" dirty="0">
                <a:cs typeface="Calibri"/>
              </a:rPr>
              <a:t>Priorités</a:t>
            </a:r>
            <a:r>
              <a:rPr lang="en-GB" sz="1600" dirty="0">
                <a:cs typeface="Calibri"/>
              </a:rPr>
              <a:t> de </a:t>
            </a:r>
            <a:r>
              <a:rPr lang="en-GB" sz="1600" dirty="0" err="1">
                <a:cs typeface="Calibri"/>
              </a:rPr>
              <a:t>l'hydrogène</a:t>
            </a:r>
            <a:r>
              <a:rPr lang="en-GB" sz="1600" dirty="0">
                <a:cs typeface="Calibri"/>
              </a:rPr>
              <a:t> </a:t>
            </a:r>
            <a:endParaRPr lang="fr-FR" dirty="0"/>
          </a:p>
          <a:p>
            <a:pPr marL="800100" lvl="1" indent="-342900">
              <a:buFont typeface="Arial" panose="020B0604020202020204" pitchFamily="34" charset="0"/>
              <a:buChar char="•"/>
            </a:pPr>
            <a:r>
              <a:rPr lang="en-GB" sz="1600" dirty="0">
                <a:cs typeface="Calibri"/>
              </a:rPr>
              <a:t>Bases des </a:t>
            </a:r>
            <a:r>
              <a:rPr lang="en-GB" sz="1600" dirty="0" err="1" smtClean="0">
                <a:cs typeface="Calibri"/>
              </a:rPr>
              <a:t>propriétés</a:t>
            </a:r>
            <a:r>
              <a:rPr lang="en-GB" sz="1600" dirty="0" smtClean="0">
                <a:cs typeface="Calibri"/>
              </a:rPr>
              <a:t> </a:t>
            </a:r>
            <a:r>
              <a:rPr lang="en-GB" sz="1600" dirty="0">
                <a:cs typeface="Calibri"/>
              </a:rPr>
              <a:t>de </a:t>
            </a:r>
            <a:r>
              <a:rPr lang="en-GB" sz="1600" dirty="0" err="1">
                <a:cs typeface="Calibri"/>
              </a:rPr>
              <a:t>l'hydrogène</a:t>
            </a:r>
            <a:r>
              <a:rPr lang="en-GB" sz="1600" dirty="0">
                <a:cs typeface="Calibri"/>
              </a:rPr>
              <a:t> </a:t>
            </a:r>
          </a:p>
          <a:p>
            <a:pPr marL="800100" lvl="1" indent="-342900">
              <a:buFont typeface="Arial" panose="020B0604020202020204" pitchFamily="34" charset="0"/>
              <a:buChar char="•"/>
            </a:pPr>
            <a:r>
              <a:rPr lang="en-GB" sz="1600" dirty="0"/>
              <a:t>Tableau des </a:t>
            </a:r>
            <a:r>
              <a:rPr lang="fr-FR" sz="1600" dirty="0"/>
              <a:t>propriétés</a:t>
            </a:r>
            <a:r>
              <a:rPr lang="en-GB" sz="1600" dirty="0"/>
              <a:t> </a:t>
            </a:r>
            <a:endParaRPr lang="en-GB" sz="1600" dirty="0">
              <a:cs typeface="Calibri"/>
            </a:endParaRPr>
          </a:p>
          <a:p>
            <a:pPr marL="342900" indent="-342900">
              <a:buFont typeface="+mj-lt"/>
              <a:buAutoNum type="arabicPeriod"/>
            </a:pPr>
            <a:r>
              <a:rPr lang="en-GB" sz="1600" dirty="0" err="1" smtClean="0">
                <a:cs typeface="Calibri"/>
              </a:rPr>
              <a:t>Principales</a:t>
            </a:r>
            <a:r>
              <a:rPr lang="en-GB" sz="1600" dirty="0" smtClean="0">
                <a:cs typeface="Calibri"/>
              </a:rPr>
              <a:t> </a:t>
            </a:r>
            <a:r>
              <a:rPr lang="en-GB" sz="1600" dirty="0" err="1">
                <a:cs typeface="Calibri"/>
              </a:rPr>
              <a:t>règles</a:t>
            </a:r>
            <a:r>
              <a:rPr lang="en-GB" sz="1600" dirty="0">
                <a:cs typeface="Calibri"/>
              </a:rPr>
              <a:t> de </a:t>
            </a:r>
            <a:r>
              <a:rPr lang="en-GB" sz="1600" dirty="0" err="1">
                <a:cs typeface="Calibri"/>
              </a:rPr>
              <a:t>Securité</a:t>
            </a:r>
            <a:r>
              <a:rPr lang="en-GB" sz="1600" dirty="0">
                <a:cs typeface="Calibri"/>
              </a:rPr>
              <a:t> </a:t>
            </a:r>
            <a:r>
              <a:rPr lang="en-GB" sz="1600" dirty="0" err="1">
                <a:cs typeface="Calibri"/>
              </a:rPr>
              <a:t>lors</a:t>
            </a:r>
            <a:r>
              <a:rPr lang="en-GB" sz="1600" dirty="0">
                <a:cs typeface="Calibri"/>
              </a:rPr>
              <a:t> de </a:t>
            </a:r>
            <a:r>
              <a:rPr lang="en-GB" sz="1600" dirty="0" err="1">
                <a:cs typeface="Calibri"/>
              </a:rPr>
              <a:t>l'utilisation</a:t>
            </a:r>
            <a:r>
              <a:rPr lang="en-GB" sz="1600" dirty="0">
                <a:cs typeface="Calibri"/>
              </a:rPr>
              <a:t> </a:t>
            </a:r>
            <a:r>
              <a:rPr lang="en-GB" sz="1600" dirty="0" err="1">
                <a:cs typeface="Calibri"/>
              </a:rPr>
              <a:t>d'hydrogène</a:t>
            </a:r>
            <a:endParaRPr lang="en-GB" sz="1600" dirty="0">
              <a:cs typeface="Calibri"/>
            </a:endParaRPr>
          </a:p>
          <a:p>
            <a:pPr marL="800100" lvl="1" indent="-342900">
              <a:buFont typeface="Arial" panose="020B0604020202020204" pitchFamily="34" charset="0"/>
              <a:buChar char="•"/>
            </a:pPr>
            <a:r>
              <a:rPr lang="en-GB" sz="1600" dirty="0" err="1">
                <a:cs typeface="Calibri"/>
              </a:rPr>
              <a:t>Liste</a:t>
            </a:r>
            <a:r>
              <a:rPr lang="en-GB" sz="1600" dirty="0">
                <a:cs typeface="Calibri"/>
              </a:rPr>
              <a:t> </a:t>
            </a:r>
            <a:r>
              <a:rPr lang="en-GB" sz="1600" dirty="0" smtClean="0">
                <a:cs typeface="Calibri"/>
              </a:rPr>
              <a:t>considerations </a:t>
            </a:r>
            <a:r>
              <a:rPr lang="en-GB" sz="1600" dirty="0" err="1" smtClean="0">
                <a:cs typeface="Calibri"/>
              </a:rPr>
              <a:t>très</a:t>
            </a:r>
            <a:r>
              <a:rPr lang="en-GB" sz="1600" dirty="0" smtClean="0">
                <a:cs typeface="Calibri"/>
              </a:rPr>
              <a:t> </a:t>
            </a:r>
            <a:r>
              <a:rPr lang="en-GB" sz="1600" dirty="0" err="1" smtClean="0">
                <a:cs typeface="Calibri"/>
              </a:rPr>
              <a:t>importantes</a:t>
            </a:r>
            <a:endParaRPr lang="en-GB" sz="1600" dirty="0"/>
          </a:p>
          <a:p>
            <a:pPr marL="800100" lvl="1" indent="-342900">
              <a:buFont typeface="Arial" panose="020B0604020202020204" pitchFamily="34" charset="0"/>
              <a:buChar char="•"/>
            </a:pPr>
            <a:r>
              <a:rPr lang="en-GB" sz="1600" dirty="0"/>
              <a:t>Les </a:t>
            </a:r>
            <a:r>
              <a:rPr lang="en-GB" sz="1600" dirty="0" err="1"/>
              <a:t>compétances</a:t>
            </a:r>
            <a:r>
              <a:rPr lang="en-GB" sz="1600" dirty="0"/>
              <a:t> et </a:t>
            </a:r>
            <a:r>
              <a:rPr lang="en-GB" sz="1600" dirty="0" err="1"/>
              <a:t>et</a:t>
            </a:r>
            <a:r>
              <a:rPr lang="en-GB" sz="1600" dirty="0"/>
              <a:t> les </a:t>
            </a:r>
            <a:r>
              <a:rPr lang="en-GB" sz="1600" dirty="0" err="1"/>
              <a:t>connaissances</a:t>
            </a:r>
            <a:r>
              <a:rPr lang="en-GB" sz="1600" dirty="0"/>
              <a:t> </a:t>
            </a:r>
            <a:r>
              <a:rPr lang="en-GB" sz="1600" dirty="0" err="1"/>
              <a:t>spécifiques</a:t>
            </a:r>
            <a:r>
              <a:rPr lang="en-GB" sz="1600" dirty="0"/>
              <a:t> des </a:t>
            </a:r>
            <a:r>
              <a:rPr lang="en-GB" sz="1600" dirty="0" err="1"/>
              <a:t>travailleurs</a:t>
            </a:r>
            <a:r>
              <a:rPr lang="en-GB" sz="1600" dirty="0"/>
              <a:t>  et des </a:t>
            </a:r>
            <a:r>
              <a:rPr lang="en-GB" sz="1600" dirty="0" err="1"/>
              <a:t>employés</a:t>
            </a:r>
            <a:endParaRPr lang="en-GB" sz="1600" dirty="0">
              <a:cs typeface="Calibri" panose="020F0502020204030204"/>
            </a:endParaRPr>
          </a:p>
          <a:p>
            <a:pPr marL="800100" lvl="1" indent="-342900">
              <a:buFont typeface="Arial" panose="020B0604020202020204" pitchFamily="34" charset="0"/>
              <a:buChar char="•"/>
            </a:pPr>
            <a:r>
              <a:rPr lang="en-GB" sz="1600" dirty="0" err="1">
                <a:cs typeface="Calibri" panose="020F0502020204030204"/>
              </a:rPr>
              <a:t>Eliminer</a:t>
            </a:r>
            <a:r>
              <a:rPr lang="en-GB" sz="1600" dirty="0">
                <a:cs typeface="Calibri" panose="020F0502020204030204"/>
              </a:rPr>
              <a:t> </a:t>
            </a:r>
            <a:r>
              <a:rPr lang="en-GB" sz="1600" dirty="0" err="1">
                <a:cs typeface="Calibri" panose="020F0502020204030204"/>
              </a:rPr>
              <a:t>toutes</a:t>
            </a:r>
            <a:r>
              <a:rPr lang="en-GB" sz="1600" dirty="0">
                <a:cs typeface="Calibri" panose="020F0502020204030204"/>
              </a:rPr>
              <a:t> les sources </a:t>
            </a:r>
            <a:r>
              <a:rPr lang="en-GB" sz="1600" dirty="0" err="1">
                <a:cs typeface="Calibri" panose="020F0502020204030204"/>
              </a:rPr>
              <a:t>d'inflamation</a:t>
            </a:r>
            <a:r>
              <a:rPr lang="en-GB" sz="1600" dirty="0">
                <a:cs typeface="Calibri" panose="020F0502020204030204"/>
              </a:rPr>
              <a:t> </a:t>
            </a:r>
            <a:r>
              <a:rPr lang="en-GB" sz="1600" dirty="0" err="1">
                <a:cs typeface="Calibri" panose="020F0502020204030204"/>
              </a:rPr>
              <a:t>potentielles</a:t>
            </a:r>
            <a:r>
              <a:rPr lang="en-GB" sz="1600" dirty="0">
                <a:cs typeface="Calibri" panose="020F0502020204030204"/>
              </a:rPr>
              <a:t> </a:t>
            </a:r>
            <a:endParaRPr lang="en-GB" sz="1600" dirty="0"/>
          </a:p>
          <a:p>
            <a:pPr marL="800100" lvl="1" indent="-342900">
              <a:buFont typeface="Arial" panose="020B0604020202020204" pitchFamily="34" charset="0"/>
              <a:buChar char="•"/>
            </a:pPr>
            <a:r>
              <a:rPr lang="en-GB" sz="1600" dirty="0" err="1"/>
              <a:t>Choisir</a:t>
            </a:r>
            <a:r>
              <a:rPr lang="en-GB" sz="1600" dirty="0"/>
              <a:t> le bon </a:t>
            </a:r>
            <a:r>
              <a:rPr lang="en-GB" sz="1600" dirty="0" err="1"/>
              <a:t>matériau</a:t>
            </a:r>
            <a:r>
              <a:rPr lang="en-GB" sz="1600" dirty="0"/>
              <a:t> pour les </a:t>
            </a:r>
            <a:r>
              <a:rPr lang="en-GB" sz="1600" dirty="0" err="1"/>
              <a:t>composants</a:t>
            </a:r>
            <a:r>
              <a:rPr lang="en-GB" sz="1600" dirty="0"/>
              <a:t> </a:t>
            </a:r>
            <a:r>
              <a:rPr lang="en-GB" sz="1600" dirty="0" err="1"/>
              <a:t>hydrogène</a:t>
            </a:r>
            <a:r>
              <a:rPr lang="en-GB" sz="1600" dirty="0"/>
              <a:t> </a:t>
            </a:r>
            <a:endParaRPr lang="en-GB" sz="1600" dirty="0">
              <a:cs typeface="Calibri"/>
            </a:endParaRPr>
          </a:p>
          <a:p>
            <a:pPr marL="800100" lvl="1" indent="-342900">
              <a:buFont typeface="Arial" panose="020B0604020202020204" pitchFamily="34" charset="0"/>
              <a:buChar char="•"/>
            </a:pPr>
            <a:r>
              <a:rPr lang="en-GB" sz="1600" dirty="0">
                <a:cs typeface="Calibri"/>
              </a:rPr>
              <a:t>Conception de la </a:t>
            </a:r>
            <a:r>
              <a:rPr lang="en-GB" sz="1600" dirty="0" err="1">
                <a:cs typeface="Calibri"/>
              </a:rPr>
              <a:t>tuyauterie</a:t>
            </a:r>
            <a:r>
              <a:rPr lang="en-GB" sz="1600" dirty="0">
                <a:cs typeface="Calibri"/>
              </a:rPr>
              <a:t> et </a:t>
            </a:r>
            <a:r>
              <a:rPr lang="en-GB" sz="1600" dirty="0" err="1">
                <a:cs typeface="Calibri"/>
              </a:rPr>
              <a:t>l'étiquetage</a:t>
            </a:r>
            <a:r>
              <a:rPr lang="en-GB" sz="1600" dirty="0">
                <a:cs typeface="Calibri"/>
              </a:rPr>
              <a:t> </a:t>
            </a:r>
            <a:endParaRPr lang="en-GB" sz="1600" dirty="0"/>
          </a:p>
          <a:p>
            <a:pPr marL="800100" lvl="1" indent="-342900">
              <a:buFont typeface="Arial" panose="020B0604020202020204" pitchFamily="34" charset="0"/>
              <a:buChar char="•"/>
            </a:pPr>
            <a:r>
              <a:rPr lang="en-GB" sz="1600" dirty="0"/>
              <a:t>Faire attention </a:t>
            </a:r>
            <a:r>
              <a:rPr lang="en-GB" sz="1600" dirty="0" err="1"/>
              <a:t>lors</a:t>
            </a:r>
            <a:r>
              <a:rPr lang="en-GB" sz="1600" dirty="0"/>
              <a:t> du </a:t>
            </a:r>
            <a:r>
              <a:rPr lang="en-GB" sz="1600" dirty="0" err="1"/>
              <a:t>soudage</a:t>
            </a:r>
            <a:r>
              <a:rPr lang="en-GB" sz="1600" dirty="0"/>
              <a:t> et du montage </a:t>
            </a:r>
            <a:endParaRPr lang="en-GB" sz="1600" dirty="0">
              <a:cs typeface="Calibri"/>
            </a:endParaRPr>
          </a:p>
          <a:p>
            <a:pPr marL="342900" indent="-342900">
              <a:buFont typeface="+mj-lt"/>
              <a:buAutoNum type="arabicPeriod"/>
            </a:pPr>
            <a:r>
              <a:rPr lang="en-GB" sz="1600" dirty="0">
                <a:cs typeface="Calibri"/>
              </a:rPr>
              <a:t>Les </a:t>
            </a:r>
            <a:r>
              <a:rPr lang="en-GB" sz="1600" dirty="0" err="1">
                <a:cs typeface="Calibri" panose="020F0502020204030204"/>
              </a:rPr>
              <a:t>régles</a:t>
            </a:r>
            <a:r>
              <a:rPr lang="en-GB" sz="1600" dirty="0">
                <a:cs typeface="Calibri" panose="020F0502020204030204"/>
              </a:rPr>
              <a:t> </a:t>
            </a:r>
            <a:r>
              <a:rPr lang="en-GB" sz="1600" dirty="0" err="1">
                <a:cs typeface="Calibri" panose="020F0502020204030204"/>
              </a:rPr>
              <a:t>spécifiques</a:t>
            </a:r>
            <a:r>
              <a:rPr lang="en-GB" sz="1600" dirty="0">
                <a:cs typeface="Calibri" panose="020F0502020204030204"/>
              </a:rPr>
              <a:t> </a:t>
            </a:r>
            <a:r>
              <a:rPr lang="en-GB" sz="1600" dirty="0" err="1">
                <a:cs typeface="Calibri" panose="020F0502020204030204"/>
              </a:rPr>
              <a:t>lors</a:t>
            </a:r>
            <a:r>
              <a:rPr lang="en-GB" sz="1600" dirty="0">
                <a:cs typeface="Calibri" panose="020F0502020204030204"/>
              </a:rPr>
              <a:t> de </a:t>
            </a:r>
            <a:r>
              <a:rPr lang="en-GB" sz="1600" dirty="0" err="1">
                <a:cs typeface="Calibri" panose="020F0502020204030204"/>
              </a:rPr>
              <a:t>l'utilisation</a:t>
            </a:r>
            <a:r>
              <a:rPr lang="en-GB" sz="1600" dirty="0">
                <a:cs typeface="Calibri" panose="020F0502020204030204"/>
              </a:rPr>
              <a:t> </a:t>
            </a:r>
            <a:r>
              <a:rPr lang="en-GB" sz="1600" dirty="0" err="1">
                <a:cs typeface="Calibri" panose="020F0502020204030204"/>
              </a:rPr>
              <a:t>d'hydrogène</a:t>
            </a:r>
            <a:r>
              <a:rPr lang="en-GB" sz="1600" dirty="0">
                <a:cs typeface="Calibri" panose="020F0502020204030204"/>
              </a:rPr>
              <a:t> </a:t>
            </a:r>
            <a:r>
              <a:rPr lang="en-GB" sz="1600" dirty="0" err="1">
                <a:cs typeface="Calibri" panose="020F0502020204030204"/>
              </a:rPr>
              <a:t>liquide</a:t>
            </a:r>
            <a:r>
              <a:rPr lang="en-GB" sz="1600" dirty="0">
                <a:cs typeface="Calibri" panose="020F0502020204030204"/>
              </a:rPr>
              <a:t> </a:t>
            </a:r>
            <a:endParaRPr lang="en-GB" sz="1600" dirty="0"/>
          </a:p>
          <a:p>
            <a:pPr marL="342900" indent="-342900">
              <a:buFont typeface="+mj-lt"/>
              <a:buAutoNum type="arabicPeriod"/>
            </a:pPr>
            <a:r>
              <a:rPr lang="en-GB" sz="1600" dirty="0" err="1" smtClean="0">
                <a:cs typeface="Calibri"/>
              </a:rPr>
              <a:t>Pictogrammes</a:t>
            </a:r>
            <a:r>
              <a:rPr lang="en-GB" sz="1600" dirty="0" smtClean="0">
                <a:cs typeface="Calibri"/>
              </a:rPr>
              <a:t> </a:t>
            </a:r>
            <a:r>
              <a:rPr lang="en-GB" sz="1600" dirty="0">
                <a:cs typeface="Calibri"/>
              </a:rPr>
              <a:t>et </a:t>
            </a:r>
            <a:r>
              <a:rPr lang="en-GB" sz="1600" dirty="0" err="1">
                <a:cs typeface="Calibri"/>
              </a:rPr>
              <a:t>avertissements</a:t>
            </a:r>
            <a:r>
              <a:rPr lang="en-GB" sz="1600" dirty="0">
                <a:cs typeface="Calibri"/>
              </a:rPr>
              <a:t> pour </a:t>
            </a:r>
            <a:r>
              <a:rPr lang="en-GB" sz="1600" dirty="0" err="1">
                <a:cs typeface="Calibri"/>
              </a:rPr>
              <a:t>l'environnement</a:t>
            </a:r>
            <a:r>
              <a:rPr lang="en-GB" sz="1600" dirty="0">
                <a:cs typeface="Calibri"/>
              </a:rPr>
              <a:t> du travail</a:t>
            </a:r>
            <a:endParaRPr lang="en-GB" sz="1600" dirty="0"/>
          </a:p>
          <a:p>
            <a:pPr marL="342900" indent="-342900">
              <a:buFont typeface="Calibri Light" panose="020F0302020204030204"/>
              <a:buAutoNum type="arabicPeriod"/>
            </a:pPr>
            <a:r>
              <a:rPr lang="en-GB" sz="1600" dirty="0" err="1">
                <a:cs typeface="Calibri" panose="020F0502020204030204"/>
              </a:rPr>
              <a:t>Procédure</a:t>
            </a:r>
            <a:r>
              <a:rPr lang="en-GB" sz="1600" dirty="0">
                <a:cs typeface="Calibri" panose="020F0502020204030204"/>
              </a:rPr>
              <a:t> de </a:t>
            </a:r>
            <a:r>
              <a:rPr lang="en-GB" sz="1600" dirty="0" err="1">
                <a:cs typeface="Calibri" panose="020F0502020204030204"/>
              </a:rPr>
              <a:t>controle</a:t>
            </a:r>
            <a:r>
              <a:rPr lang="en-GB" sz="1600" dirty="0">
                <a:cs typeface="Calibri" panose="020F0502020204030204"/>
              </a:rPr>
              <a:t> </a:t>
            </a:r>
            <a:r>
              <a:rPr lang="en-GB" sz="1600" dirty="0" err="1">
                <a:cs typeface="Calibri" panose="020F0502020204030204"/>
              </a:rPr>
              <a:t>d'une</a:t>
            </a:r>
            <a:r>
              <a:rPr lang="en-GB" sz="1600" dirty="0">
                <a:cs typeface="Calibri" panose="020F0502020204030204"/>
              </a:rPr>
              <a:t> </a:t>
            </a:r>
            <a:r>
              <a:rPr lang="en-GB" sz="1600" dirty="0" err="1">
                <a:cs typeface="Calibri" panose="020F0502020204030204"/>
              </a:rPr>
              <a:t>instalation</a:t>
            </a:r>
            <a:r>
              <a:rPr lang="en-GB" sz="1600" dirty="0">
                <a:cs typeface="Calibri" panose="020F0502020204030204"/>
              </a:rPr>
              <a:t> de pile à combustible</a:t>
            </a:r>
          </a:p>
          <a:p>
            <a:pPr marL="342900" indent="-342900">
              <a:buFont typeface="+mj-lt"/>
              <a:buAutoNum type="arabicPeriod"/>
            </a:pPr>
            <a:r>
              <a:rPr lang="en-GB" sz="1600" dirty="0"/>
              <a:t>Comment </a:t>
            </a:r>
            <a:r>
              <a:rPr lang="en-GB" sz="1600" dirty="0" err="1"/>
              <a:t>atténuer</a:t>
            </a:r>
            <a:r>
              <a:rPr lang="en-GB" sz="1600" dirty="0"/>
              <a:t> les </a:t>
            </a:r>
            <a:r>
              <a:rPr lang="en-GB" sz="1600" dirty="0" err="1"/>
              <a:t>risques</a:t>
            </a:r>
            <a:r>
              <a:rPr lang="en-GB" sz="1600" dirty="0"/>
              <a:t> </a:t>
            </a:r>
            <a:r>
              <a:rPr lang="en-GB" sz="1600" dirty="0" err="1"/>
              <a:t>lors</a:t>
            </a:r>
            <a:r>
              <a:rPr lang="en-GB" sz="1600" dirty="0"/>
              <a:t> d'un travail sur un </a:t>
            </a:r>
            <a:r>
              <a:rPr lang="en-GB" sz="1600" dirty="0" err="1"/>
              <a:t>véhicule</a:t>
            </a:r>
            <a:r>
              <a:rPr lang="en-GB" sz="1600" dirty="0"/>
              <a:t> FC</a:t>
            </a:r>
            <a:endParaRPr lang="en-GB" sz="1600" dirty="0">
              <a:cs typeface="Calibri"/>
            </a:endParaRPr>
          </a:p>
          <a:p>
            <a:pPr marL="800100" lvl="1" indent="-342900">
              <a:buFont typeface="Arial" panose="020B0604020202020204" pitchFamily="34" charset="0"/>
              <a:buChar char="•"/>
            </a:pPr>
            <a:r>
              <a:rPr lang="en-GB" sz="1600" dirty="0" err="1"/>
              <a:t>Dispositifs</a:t>
            </a:r>
            <a:r>
              <a:rPr lang="en-GB" sz="1600" dirty="0"/>
              <a:t> de </a:t>
            </a:r>
            <a:r>
              <a:rPr lang="en-GB" sz="1600" dirty="0" err="1"/>
              <a:t>sécurité</a:t>
            </a:r>
            <a:r>
              <a:rPr lang="en-GB" sz="1600" dirty="0"/>
              <a:t> de </a:t>
            </a:r>
            <a:r>
              <a:rPr lang="en-GB" sz="1600" dirty="0" err="1"/>
              <a:t>l'environnement</a:t>
            </a:r>
            <a:r>
              <a:rPr lang="en-GB" sz="1600" dirty="0"/>
              <a:t>: </a:t>
            </a:r>
            <a:r>
              <a:rPr lang="en-GB" sz="1600" dirty="0" smtClean="0"/>
              <a:t>ventilation</a:t>
            </a:r>
            <a:r>
              <a:rPr lang="en-GB" sz="1600" dirty="0"/>
              <a:t> et les </a:t>
            </a:r>
            <a:r>
              <a:rPr lang="en-GB" sz="1600" dirty="0" err="1"/>
              <a:t>détecteurs</a:t>
            </a:r>
            <a:r>
              <a:rPr lang="en-GB" sz="1600" dirty="0"/>
              <a:t> de H2</a:t>
            </a:r>
            <a:endParaRPr lang="en-GB" sz="1600" dirty="0">
              <a:cs typeface="Calibri"/>
            </a:endParaRPr>
          </a:p>
          <a:p>
            <a:pPr marL="800100" lvl="1" indent="-342900">
              <a:buFont typeface="Arial" panose="020B0604020202020204" pitchFamily="34" charset="0"/>
              <a:buChar char="•"/>
            </a:pPr>
            <a:r>
              <a:rPr lang="en-GB" sz="1600" dirty="0" err="1"/>
              <a:t>Dispositifs</a:t>
            </a:r>
            <a:r>
              <a:rPr lang="en-GB" sz="1600" dirty="0"/>
              <a:t> de </a:t>
            </a:r>
            <a:r>
              <a:rPr lang="en-GB" sz="1600" dirty="0" err="1"/>
              <a:t>sécurités</a:t>
            </a:r>
            <a:r>
              <a:rPr lang="en-GB" sz="1600" dirty="0"/>
              <a:t> du </a:t>
            </a:r>
            <a:r>
              <a:rPr lang="en-GB" sz="1600" dirty="0" err="1"/>
              <a:t>véhicule</a:t>
            </a:r>
            <a:r>
              <a:rPr lang="en-GB" sz="1600" dirty="0"/>
              <a:t>: les </a:t>
            </a:r>
            <a:r>
              <a:rPr lang="en-GB" sz="1600" dirty="0" err="1"/>
              <a:t>détecteur</a:t>
            </a:r>
            <a:r>
              <a:rPr lang="en-GB" sz="1600" dirty="0"/>
              <a:t> d'H2 et </a:t>
            </a:r>
            <a:r>
              <a:rPr lang="en-GB" sz="1600" dirty="0" smtClean="0"/>
              <a:t>le </a:t>
            </a:r>
            <a:r>
              <a:rPr lang="en-GB" sz="1600" dirty="0"/>
              <a:t>fusible </a:t>
            </a:r>
            <a:r>
              <a:rPr lang="en-GB" sz="1600" dirty="0" err="1"/>
              <a:t>thermique</a:t>
            </a:r>
            <a:endParaRPr lang="en-GB" sz="1600" dirty="0">
              <a:cs typeface="Calibri"/>
            </a:endParaRPr>
          </a:p>
          <a:p>
            <a:pPr marL="800100" lvl="1" indent="-342900">
              <a:buFont typeface="Arial" panose="020B0604020202020204" pitchFamily="34" charset="0"/>
              <a:buChar char="•"/>
            </a:pPr>
            <a:r>
              <a:rPr lang="en-GB" sz="1600" dirty="0" err="1"/>
              <a:t>Procédure</a:t>
            </a:r>
            <a:r>
              <a:rPr lang="en-GB" sz="1600" dirty="0"/>
              <a:t> du travail </a:t>
            </a:r>
            <a:endParaRPr lang="en-GB" sz="1600" dirty="0">
              <a:cs typeface="Calibri"/>
            </a:endParaRPr>
          </a:p>
          <a:p>
            <a:pPr marL="342900" indent="-342900">
              <a:buFont typeface="+mj-lt"/>
              <a:buAutoNum type="arabicPeriod"/>
            </a:pPr>
            <a:r>
              <a:rPr lang="en-GB" sz="1600" dirty="0"/>
              <a:t>Les </a:t>
            </a:r>
            <a:r>
              <a:rPr lang="en-GB" sz="1600" dirty="0" err="1"/>
              <a:t>leçons</a:t>
            </a:r>
            <a:r>
              <a:rPr lang="en-GB" sz="1600" dirty="0"/>
              <a:t> apprises après les accidents</a:t>
            </a:r>
            <a:endParaRPr lang="en-GB" sz="1600" dirty="0">
              <a:cs typeface="Calibri" panose="020F0502020204030204"/>
            </a:endParaRPr>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5"/>
          <p:cNvSpPr txBox="1"/>
          <p:nvPr/>
        </p:nvSpPr>
        <p:spPr>
          <a:xfrm>
            <a:off x="609600" y="1618922"/>
            <a:ext cx="6266656" cy="3908762"/>
          </a:xfrm>
          <a:prstGeom prst="rect">
            <a:avLst/>
          </a:prstGeom>
          <a:noFill/>
        </p:spPr>
        <p:txBody>
          <a:bodyPr wrap="square" rtlCol="0">
            <a:spAutoFit/>
          </a:bodyPr>
          <a:lstStyle/>
          <a:p>
            <a:pPr marL="342900" indent="-342900">
              <a:buFont typeface="+mj-lt"/>
              <a:buAutoNum type="arabicPeriod"/>
            </a:pPr>
            <a:r>
              <a:rPr lang="fr-FR" sz="1600" dirty="0"/>
              <a:t>À considérer avant l’installation de la pile à </a:t>
            </a:r>
            <a:r>
              <a:rPr lang="fr-FR" sz="1600" dirty="0" smtClean="0"/>
              <a:t>combustible:</a:t>
            </a:r>
            <a:r>
              <a:rPr lang="en-GB" sz="1600" dirty="0" smtClean="0"/>
              <a:t/>
            </a:r>
            <a:br>
              <a:rPr lang="en-GB" sz="1600" dirty="0" smtClean="0"/>
            </a:br>
            <a:r>
              <a:rPr lang="en-GB" dirty="0" smtClean="0"/>
              <a:t>- La </a:t>
            </a:r>
            <a:r>
              <a:rPr lang="en-GB" dirty="0" err="1" smtClean="0"/>
              <a:t>stabilité</a:t>
            </a:r>
            <a:r>
              <a:rPr lang="en-GB" dirty="0" smtClean="0"/>
              <a:t> du chassis</a:t>
            </a:r>
            <a:br>
              <a:rPr lang="en-GB" dirty="0" smtClean="0"/>
            </a:br>
            <a:r>
              <a:rPr lang="en-GB" dirty="0" smtClean="0"/>
              <a:t>- Aspect des </a:t>
            </a:r>
            <a:r>
              <a:rPr lang="en-GB" dirty="0" err="1" smtClean="0"/>
              <a:t>composants</a:t>
            </a:r>
            <a:r>
              <a:rPr lang="en-GB" dirty="0" smtClean="0"/>
              <a:t> </a:t>
            </a:r>
            <a:r>
              <a:rPr lang="en-GB" dirty="0" err="1" smtClean="0"/>
              <a:t>extérieurs</a:t>
            </a:r>
            <a:r>
              <a:rPr lang="en-GB" dirty="0" smtClean="0"/>
              <a:t> (protection, connections)</a:t>
            </a:r>
            <a:br>
              <a:rPr lang="en-GB" dirty="0" smtClean="0"/>
            </a:br>
            <a:r>
              <a:rPr lang="en-GB" dirty="0" smtClean="0"/>
              <a:t>- </a:t>
            </a:r>
            <a:r>
              <a:rPr lang="en-GB" dirty="0" err="1" smtClean="0"/>
              <a:t>propreté</a:t>
            </a:r>
            <a:r>
              <a:rPr lang="en-GB" dirty="0" smtClean="0"/>
              <a:t> du local</a:t>
            </a:r>
            <a:br>
              <a:rPr lang="en-GB" dirty="0" smtClean="0"/>
            </a:br>
            <a:r>
              <a:rPr lang="en-GB" dirty="0" smtClean="0"/>
              <a:t>- Ventilation, </a:t>
            </a:r>
            <a:r>
              <a:rPr lang="en-GB" dirty="0" err="1" smtClean="0"/>
              <a:t>équipement</a:t>
            </a:r>
            <a:r>
              <a:rPr lang="en-GB" dirty="0" smtClean="0"/>
              <a:t> de </a:t>
            </a:r>
            <a:r>
              <a:rPr lang="en-GB" dirty="0" err="1" smtClean="0"/>
              <a:t>sécurité</a:t>
            </a:r>
            <a:r>
              <a:rPr lang="en-GB" dirty="0" smtClean="0"/>
              <a:t/>
            </a:r>
            <a:br>
              <a:rPr lang="en-GB" dirty="0" smtClean="0"/>
            </a:br>
            <a:r>
              <a:rPr lang="en-GB" dirty="0" smtClean="0"/>
              <a:t>- Verification </a:t>
            </a:r>
            <a:r>
              <a:rPr lang="en-GB" dirty="0" err="1" smtClean="0"/>
              <a:t>mise</a:t>
            </a:r>
            <a:r>
              <a:rPr lang="en-GB" dirty="0" smtClean="0"/>
              <a:t> à la </a:t>
            </a:r>
            <a:r>
              <a:rPr lang="en-GB" dirty="0" err="1" smtClean="0"/>
              <a:t>terre</a:t>
            </a:r>
            <a:r>
              <a:rPr lang="en-GB" dirty="0" smtClean="0"/>
              <a:t/>
            </a:r>
            <a:br>
              <a:rPr lang="en-GB" dirty="0" smtClean="0"/>
            </a:br>
            <a:r>
              <a:rPr lang="en-GB" dirty="0" smtClean="0"/>
              <a:t>- Verification des connections </a:t>
            </a:r>
            <a:r>
              <a:rPr lang="en-GB" dirty="0" err="1" smtClean="0"/>
              <a:t>électriques</a:t>
            </a:r>
            <a:endParaRPr lang="en-GB" dirty="0" smtClean="0"/>
          </a:p>
          <a:p>
            <a:r>
              <a:rPr lang="en-GB" dirty="0" smtClean="0"/>
              <a:t>       - Ventilation du </a:t>
            </a:r>
            <a:r>
              <a:rPr lang="en-GB" dirty="0" err="1" smtClean="0"/>
              <a:t>panneau</a:t>
            </a:r>
            <a:r>
              <a:rPr lang="en-GB" dirty="0" smtClean="0"/>
              <a:t> </a:t>
            </a:r>
            <a:r>
              <a:rPr lang="en-GB" dirty="0" err="1" smtClean="0"/>
              <a:t>électrique</a:t>
            </a:r>
            <a:endParaRPr lang="en-GB" dirty="0" smtClean="0"/>
          </a:p>
          <a:p>
            <a:endParaRPr lang="en-GB" dirty="0" smtClean="0"/>
          </a:p>
          <a:p>
            <a:pPr marL="342900" indent="-342900">
              <a:buFont typeface="+mj-lt"/>
              <a:buAutoNum type="arabicPeriod" startAt="2"/>
            </a:pPr>
            <a:r>
              <a:rPr lang="en-GB" sz="1600" dirty="0" smtClean="0"/>
              <a:t>Tests de </a:t>
            </a:r>
            <a:r>
              <a:rPr lang="en-GB" sz="1600" dirty="0" err="1" smtClean="0"/>
              <a:t>démarrage</a:t>
            </a:r>
            <a:r>
              <a:rPr lang="en-GB" sz="1600" dirty="0" smtClean="0"/>
              <a:t/>
            </a:r>
            <a:br>
              <a:rPr lang="en-GB" sz="1600" dirty="0" smtClean="0"/>
            </a:br>
            <a:r>
              <a:rPr lang="en-GB" dirty="0" smtClean="0"/>
              <a:t>- </a:t>
            </a:r>
            <a:r>
              <a:rPr lang="en-GB" dirty="0" err="1" smtClean="0"/>
              <a:t>Courbe</a:t>
            </a:r>
            <a:r>
              <a:rPr lang="en-GB" dirty="0" smtClean="0"/>
              <a:t> de polarisation</a:t>
            </a:r>
            <a:br>
              <a:rPr lang="en-GB" dirty="0" smtClean="0"/>
            </a:br>
            <a:r>
              <a:rPr lang="en-GB" dirty="0" smtClean="0"/>
              <a:t>- </a:t>
            </a:r>
            <a:r>
              <a:rPr lang="en-GB" dirty="0" err="1" smtClean="0"/>
              <a:t>Mesure</a:t>
            </a:r>
            <a:r>
              <a:rPr lang="en-GB" dirty="0" smtClean="0"/>
              <a:t> de la tension au point de </a:t>
            </a:r>
            <a:r>
              <a:rPr lang="en-GB" dirty="0" err="1" smtClean="0"/>
              <a:t>fonctionnement</a:t>
            </a:r>
            <a:r>
              <a:rPr lang="en-GB" dirty="0" smtClean="0"/>
              <a:t/>
            </a:r>
            <a:br>
              <a:rPr lang="en-GB" dirty="0" smtClean="0"/>
            </a:br>
            <a:r>
              <a:rPr lang="en-GB" dirty="0" smtClean="0"/>
              <a:t>- </a:t>
            </a:r>
            <a:r>
              <a:rPr lang="en-GB" dirty="0" err="1" smtClean="0"/>
              <a:t>Mesure</a:t>
            </a:r>
            <a:r>
              <a:rPr lang="en-GB" dirty="0" smtClean="0"/>
              <a:t> des </a:t>
            </a:r>
            <a:r>
              <a:rPr lang="en-GB" dirty="0" err="1" smtClean="0"/>
              <a:t>autres</a:t>
            </a:r>
            <a:r>
              <a:rPr lang="en-GB" dirty="0" smtClean="0"/>
              <a:t> </a:t>
            </a:r>
            <a:r>
              <a:rPr lang="en-GB" dirty="0" err="1" smtClean="0"/>
              <a:t>paramètres</a:t>
            </a:r>
            <a:r>
              <a:rPr lang="en-GB" dirty="0" smtClean="0"/>
              <a:t> (</a:t>
            </a:r>
            <a:r>
              <a:rPr lang="en-GB" dirty="0" err="1" smtClean="0"/>
              <a:t>pression</a:t>
            </a:r>
            <a:r>
              <a:rPr lang="en-GB" dirty="0" smtClean="0"/>
              <a:t>,</a:t>
            </a:r>
          </a:p>
          <a:p>
            <a:r>
              <a:rPr lang="en-GB" dirty="0"/>
              <a:t> </a:t>
            </a:r>
            <a:r>
              <a:rPr lang="en-GB" dirty="0" smtClean="0"/>
              <a:t>        Temperature) au point de </a:t>
            </a:r>
            <a:r>
              <a:rPr lang="en-GB" dirty="0" err="1" smtClean="0"/>
              <a:t>fonctionnement</a:t>
            </a:r>
            <a:endParaRPr lang="en-GB" dirty="0"/>
          </a:p>
        </p:txBody>
      </p:sp>
      <p:sp>
        <p:nvSpPr>
          <p:cNvPr id="16" name="Title 1"/>
          <p:cNvSpPr txBox="1">
            <a:spLocks/>
          </p:cNvSpPr>
          <p:nvPr/>
        </p:nvSpPr>
        <p:spPr>
          <a:xfrm>
            <a:off x="477430" y="437135"/>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err="1">
                <a:solidFill>
                  <a:srgbClr val="038AD6"/>
                </a:solidFill>
                <a:latin typeface="Berlin Sans FB Demi" panose="020E0802020502020306" pitchFamily="34" charset="0"/>
              </a:rPr>
              <a:t>Procédure</a:t>
            </a:r>
            <a:r>
              <a:rPr lang="en-GB" sz="1800" dirty="0">
                <a:solidFill>
                  <a:srgbClr val="038AD6"/>
                </a:solidFill>
                <a:latin typeface="Berlin Sans FB Demi" panose="020E0802020502020306" pitchFamily="34" charset="0"/>
              </a:rPr>
              <a:t> </a:t>
            </a:r>
            <a:r>
              <a:rPr lang="en-GB" sz="1800" dirty="0" err="1">
                <a:solidFill>
                  <a:srgbClr val="038AD6"/>
                </a:solidFill>
                <a:latin typeface="Berlin Sans FB Demi" panose="020E0802020502020306" pitchFamily="34" charset="0"/>
              </a:rPr>
              <a:t>d’installation</a:t>
            </a:r>
            <a:r>
              <a:rPr lang="en-GB" sz="1800" dirty="0">
                <a:solidFill>
                  <a:srgbClr val="038AD6"/>
                </a:solidFill>
                <a:latin typeface="Berlin Sans FB Demi" panose="020E0802020502020306" pitchFamily="34" charset="0"/>
              </a:rPr>
              <a:t> </a:t>
            </a:r>
            <a:r>
              <a:rPr lang="en-GB" sz="1800" dirty="0" err="1">
                <a:solidFill>
                  <a:srgbClr val="038AD6"/>
                </a:solidFill>
                <a:latin typeface="Berlin Sans FB Demi" panose="020E0802020502020306" pitchFamily="34" charset="0"/>
              </a:rPr>
              <a:t>d’une</a:t>
            </a:r>
            <a:r>
              <a:rPr lang="en-GB" sz="1800" dirty="0">
                <a:solidFill>
                  <a:srgbClr val="038AD6"/>
                </a:solidFill>
                <a:latin typeface="Berlin Sans FB Demi" panose="020E0802020502020306" pitchFamily="34" charset="0"/>
              </a:rPr>
              <a:t> pile à combustible</a:t>
            </a:r>
          </a:p>
        </p:txBody>
      </p:sp>
      <p:sp>
        <p:nvSpPr>
          <p:cNvPr id="17" name="ZoneTexte 11"/>
          <p:cNvSpPr txBox="1"/>
          <p:nvPr/>
        </p:nvSpPr>
        <p:spPr>
          <a:xfrm>
            <a:off x="652151" y="980728"/>
            <a:ext cx="5448612" cy="369332"/>
          </a:xfrm>
          <a:prstGeom prst="rect">
            <a:avLst/>
          </a:prstGeom>
          <a:noFill/>
        </p:spPr>
        <p:txBody>
          <a:bodyPr wrap="square" rtlCol="0">
            <a:spAutoFit/>
          </a:bodyPr>
          <a:lstStyle/>
          <a:p>
            <a:r>
              <a:rPr lang="en-GB" dirty="0" err="1" smtClean="0"/>
              <a:t>Vérifications</a:t>
            </a:r>
            <a:r>
              <a:rPr lang="en-GB" dirty="0" smtClean="0"/>
              <a:t> </a:t>
            </a:r>
            <a:r>
              <a:rPr lang="en-GB" dirty="0" err="1" smtClean="0"/>
              <a:t>avancées</a:t>
            </a:r>
            <a:r>
              <a:rPr lang="en-GB" dirty="0" smtClean="0"/>
              <a:t> de la pile à combustible:</a:t>
            </a:r>
            <a:endParaRPr lang="en-GB" dirty="0"/>
          </a:p>
        </p:txBody>
      </p:sp>
      <p:pic>
        <p:nvPicPr>
          <p:cNvPr id="18" name="Picture 2" descr="Résultat de recherche d'images pour &quot;fuel cell polarization curve&quo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3711801"/>
            <a:ext cx="2664296" cy="180642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
          <p:cNvSpPr txBox="1"/>
          <p:nvPr/>
        </p:nvSpPr>
        <p:spPr>
          <a:xfrm>
            <a:off x="6521090" y="5497800"/>
            <a:ext cx="1944216" cy="307777"/>
          </a:xfrm>
          <a:prstGeom prst="rect">
            <a:avLst/>
          </a:prstGeom>
          <a:noFill/>
        </p:spPr>
        <p:txBody>
          <a:bodyPr wrap="square" rtlCol="0">
            <a:spAutoFit/>
          </a:bodyPr>
          <a:lstStyle/>
          <a:p>
            <a:r>
              <a:rPr lang="en-GB" sz="1400" dirty="0" err="1" smtClean="0"/>
              <a:t>Courbe</a:t>
            </a:r>
            <a:r>
              <a:rPr lang="en-GB" sz="1400" dirty="0" smtClean="0"/>
              <a:t> de polarisation</a:t>
            </a:r>
            <a:endParaRPr lang="en-GB" sz="1400" dirty="0"/>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65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8" y="219238"/>
            <a:ext cx="6539692" cy="89255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Comment limiter les </a:t>
            </a:r>
            <a:r>
              <a:rPr lang="en-GB" dirty="0" err="1" smtClean="0">
                <a:solidFill>
                  <a:srgbClr val="038AD6"/>
                </a:solidFill>
                <a:latin typeface="Berlin Sans FB Demi" panose="020E0802020502020306" pitchFamily="34" charset="0"/>
                <a:ea typeface="+mj-ea"/>
                <a:cs typeface="+mj-cs"/>
              </a:rPr>
              <a:t>risques</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lorsque</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l’on</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travaille</a:t>
            </a:r>
            <a:r>
              <a:rPr lang="en-GB" dirty="0" smtClean="0">
                <a:solidFill>
                  <a:srgbClr val="038AD6"/>
                </a:solidFill>
                <a:latin typeface="Berlin Sans FB Demi" panose="020E0802020502020306" pitchFamily="34" charset="0"/>
                <a:ea typeface="+mj-ea"/>
                <a:cs typeface="+mj-cs"/>
              </a:rPr>
              <a:t> sur un </a:t>
            </a:r>
            <a:r>
              <a:rPr lang="en-GB" dirty="0" err="1" smtClean="0">
                <a:solidFill>
                  <a:srgbClr val="038AD6"/>
                </a:solidFill>
                <a:latin typeface="Berlin Sans FB Demi" panose="020E0802020502020306" pitchFamily="34" charset="0"/>
                <a:ea typeface="+mj-ea"/>
                <a:cs typeface="+mj-cs"/>
              </a:rPr>
              <a:t>véhicule</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hydrogène</a:t>
            </a:r>
            <a:r>
              <a:rPr lang="en-GB" dirty="0" smtClean="0">
                <a:solidFill>
                  <a:srgbClr val="038AD6"/>
                </a:solidFill>
                <a:latin typeface="Berlin Sans FB Demi" panose="020E0802020502020306" pitchFamily="34" charset="0"/>
                <a:ea typeface="+mj-ea"/>
                <a:cs typeface="+mj-cs"/>
              </a:rPr>
              <a:t> ?</a:t>
            </a:r>
          </a:p>
          <a:p>
            <a:r>
              <a:rPr lang="fr-FR" sz="1600" dirty="0">
                <a:solidFill>
                  <a:srgbClr val="038AD6"/>
                </a:solidFill>
                <a:latin typeface="Berlin Sans FB Demi" panose="020E0802020502020306" pitchFamily="34" charset="0"/>
                <a:ea typeface="+mj-ea"/>
                <a:cs typeface="+mj-cs"/>
              </a:rPr>
              <a:t>Dispositifs de sécurité pour l’environnement de travail</a:t>
            </a:r>
            <a:endParaRPr lang="en-GB" sz="1600" dirty="0">
              <a:solidFill>
                <a:srgbClr val="038AD6"/>
              </a:solidFill>
              <a:latin typeface="Berlin Sans FB Demi" panose="020E0802020502020306" pitchFamily="34" charset="0"/>
              <a:ea typeface="+mj-ea"/>
              <a:cs typeface="+mj-cs"/>
            </a:endParaRPr>
          </a:p>
        </p:txBody>
      </p:sp>
      <p:pic>
        <p:nvPicPr>
          <p:cNvPr id="16" name="Image 11" descr="Figure_1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640" y="1160794"/>
            <a:ext cx="2563796" cy="2376264"/>
          </a:xfrm>
          <a:prstGeom prst="rect">
            <a:avLst/>
          </a:prstGeom>
        </p:spPr>
      </p:pic>
      <p:pic>
        <p:nvPicPr>
          <p:cNvPr id="17" name="Image 17" descr="Figure_2_U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7584" y="3104170"/>
            <a:ext cx="1423416" cy="2718816"/>
          </a:xfrm>
          <a:prstGeom prst="rect">
            <a:avLst/>
          </a:prstGeom>
        </p:spPr>
      </p:pic>
      <p:sp>
        <p:nvSpPr>
          <p:cNvPr id="18" name="ZoneTexte 23"/>
          <p:cNvSpPr txBox="1"/>
          <p:nvPr/>
        </p:nvSpPr>
        <p:spPr>
          <a:xfrm>
            <a:off x="187268" y="5711935"/>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9" name="ZoneTexte 1"/>
          <p:cNvSpPr txBox="1"/>
          <p:nvPr/>
        </p:nvSpPr>
        <p:spPr>
          <a:xfrm>
            <a:off x="4139951" y="1160794"/>
            <a:ext cx="5687077" cy="1815882"/>
          </a:xfrm>
          <a:prstGeom prst="rect">
            <a:avLst/>
          </a:prstGeom>
          <a:noFill/>
        </p:spPr>
        <p:txBody>
          <a:bodyPr wrap="square" rtlCol="0">
            <a:spAutoFit/>
          </a:bodyPr>
          <a:lstStyle/>
          <a:p>
            <a:r>
              <a:rPr lang="fr-FR" sz="1600" dirty="0"/>
              <a:t>Lorsqu’on travaille avec un gaz, il est très important d’assurer une bonne ventilation de l’atelier. Une ventilation active est toujours préférable à une ventilation passive. Idéalement, les ventilateurs qui augmentent la vitesse en cas de fuite détectée par les détecteurs de gaz. Le flux d’air doit suivre une ventilation transversale afin que le volume entier soit remplacé par de l’air frais dans un court laps de temps.</a:t>
            </a:r>
            <a:endParaRPr lang="fr-FR" sz="1600" dirty="0">
              <a:effectLst/>
            </a:endParaRPr>
          </a:p>
        </p:txBody>
      </p:sp>
      <p:sp>
        <p:nvSpPr>
          <p:cNvPr id="20" name="ZoneTexte 2"/>
          <p:cNvSpPr txBox="1"/>
          <p:nvPr/>
        </p:nvSpPr>
        <p:spPr>
          <a:xfrm>
            <a:off x="655320" y="3825090"/>
            <a:ext cx="5284832" cy="1815882"/>
          </a:xfrm>
          <a:prstGeom prst="rect">
            <a:avLst/>
          </a:prstGeom>
          <a:noFill/>
        </p:spPr>
        <p:txBody>
          <a:bodyPr wrap="square" rtlCol="0">
            <a:spAutoFit/>
          </a:bodyPr>
          <a:lstStyle/>
          <a:p>
            <a:r>
              <a:rPr lang="fr-FR" sz="1600" dirty="0"/>
              <a:t>Il est également très important de protéger le travailleur. Il doit porter des équipements de protection individuelle comme des lunettes, des gants, des salopettes et des chaussures isolées. Dans le cas des piles à combustible à hydrogène, nous devons tenir compte de deux types de risques : les réservoirs à gaz sous pression et l’électricité à haute tension.</a:t>
            </a:r>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80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2" descr="http://www.ndt.net/news/images/7994-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04294" y="2539748"/>
            <a:ext cx="1831631" cy="1377387"/>
          </a:xfrm>
          <a:prstGeom prst="rect">
            <a:avLst/>
          </a:prstGeom>
          <a:noFill/>
        </p:spPr>
      </p:pic>
      <p:pic>
        <p:nvPicPr>
          <p:cNvPr id="17" name="Image 19" descr="IMG_20140908_16342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22558" y="850603"/>
            <a:ext cx="1813367" cy="1360025"/>
          </a:xfrm>
          <a:prstGeom prst="rect">
            <a:avLst/>
          </a:prstGeom>
        </p:spPr>
      </p:pic>
      <p:pic>
        <p:nvPicPr>
          <p:cNvPr id="18" name="Image 20" descr="IMG_20140908_1634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584" y="865788"/>
            <a:ext cx="1772871" cy="1329654"/>
          </a:xfrm>
          <a:prstGeom prst="rect">
            <a:avLst/>
          </a:prstGeom>
        </p:spPr>
      </p:pic>
      <p:sp>
        <p:nvSpPr>
          <p:cNvPr id="19" name="ZoneTexte 23"/>
          <p:cNvSpPr txBox="1"/>
          <p:nvPr/>
        </p:nvSpPr>
        <p:spPr>
          <a:xfrm>
            <a:off x="221657" y="5609676"/>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20" name="ZoneTexte 1"/>
          <p:cNvSpPr txBox="1"/>
          <p:nvPr/>
        </p:nvSpPr>
        <p:spPr>
          <a:xfrm>
            <a:off x="501933" y="4305181"/>
            <a:ext cx="6120680" cy="1323439"/>
          </a:xfrm>
          <a:prstGeom prst="rect">
            <a:avLst/>
          </a:prstGeom>
          <a:noFill/>
        </p:spPr>
        <p:txBody>
          <a:bodyPr wrap="square" rtlCol="0">
            <a:spAutoFit/>
          </a:bodyPr>
          <a:lstStyle/>
          <a:p>
            <a:r>
              <a:rPr lang="fr-FR" sz="1600" dirty="0"/>
              <a:t>Tous les types de détecteurs doivent être vérifiés régulièrement. Pour ce faire, il est nécessaire de pulvériser un mélange étalonné d’hydrogène et d’air sur le capteur et de vérifier la réaction des dispositifs de sécurité comme le bip d’alarme, la lumière flash, la ventilation accrue et l’arrêt du gaz.</a:t>
            </a:r>
          </a:p>
        </p:txBody>
      </p:sp>
      <p:sp>
        <p:nvSpPr>
          <p:cNvPr id="21" name="ZoneTexte 15"/>
          <p:cNvSpPr txBox="1"/>
          <p:nvPr/>
        </p:nvSpPr>
        <p:spPr>
          <a:xfrm>
            <a:off x="5182453" y="732783"/>
            <a:ext cx="3682068" cy="1569660"/>
          </a:xfrm>
          <a:prstGeom prst="rect">
            <a:avLst/>
          </a:prstGeom>
          <a:noFill/>
        </p:spPr>
        <p:txBody>
          <a:bodyPr wrap="square" rtlCol="0">
            <a:spAutoFit/>
          </a:bodyPr>
          <a:lstStyle/>
          <a:p>
            <a:r>
              <a:rPr lang="fr-FR" sz="1600" dirty="0"/>
              <a:t>L’infrastructure qui héberge l’équipement à hydrogène est obligatoirement équipée de détecteurs et de feux clignotants. En cas de fuite de gaz, une ventilation accrue et un arrêt automatique des gaz doivent être effectués.</a:t>
            </a:r>
          </a:p>
        </p:txBody>
      </p:sp>
      <p:sp>
        <p:nvSpPr>
          <p:cNvPr id="22" name="ZoneTexte 17"/>
          <p:cNvSpPr txBox="1"/>
          <p:nvPr/>
        </p:nvSpPr>
        <p:spPr>
          <a:xfrm>
            <a:off x="5182453" y="2615416"/>
            <a:ext cx="3682068" cy="1323439"/>
          </a:xfrm>
          <a:prstGeom prst="rect">
            <a:avLst/>
          </a:prstGeom>
          <a:noFill/>
        </p:spPr>
        <p:txBody>
          <a:bodyPr wrap="square" rtlCol="0">
            <a:spAutoFit/>
          </a:bodyPr>
          <a:lstStyle/>
          <a:p>
            <a:pPr algn="just"/>
            <a:r>
              <a:rPr lang="fr-FR" sz="1600" dirty="0"/>
              <a:t>Comme l’hydrogène n’est pas visible et n’a pas d’odeur, il est très important de tenir le travailleur au courant de la concentration d’hydrogène dans l’air en utilisant des détecteurs portatifs.</a:t>
            </a:r>
            <a:endParaRPr lang="en-GB" sz="1600" dirty="0"/>
          </a:p>
        </p:txBody>
      </p:sp>
      <p:pic>
        <p:nvPicPr>
          <p:cNvPr id="23" name="Picture 2" descr="Image associée">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9368"/>
          <a:stretch/>
        </p:blipFill>
        <p:spPr bwMode="auto">
          <a:xfrm>
            <a:off x="6766629" y="4095415"/>
            <a:ext cx="190881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2584" y="2570703"/>
            <a:ext cx="1795243" cy="1346432"/>
          </a:xfrm>
          <a:prstGeom prst="rect">
            <a:avLst/>
          </a:prstGeom>
        </p:spPr>
      </p:pic>
      <p:sp>
        <p:nvSpPr>
          <p:cNvPr id="26" name="ZoneTexte 10"/>
          <p:cNvSpPr txBox="1"/>
          <p:nvPr/>
        </p:nvSpPr>
        <p:spPr>
          <a:xfrm>
            <a:off x="543247" y="219238"/>
            <a:ext cx="8686477"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Comment limiter les </a:t>
            </a:r>
            <a:r>
              <a:rPr lang="en-GB" dirty="0" err="1" smtClean="0">
                <a:solidFill>
                  <a:srgbClr val="038AD6"/>
                </a:solidFill>
                <a:latin typeface="Berlin Sans FB Demi" panose="020E0802020502020306" pitchFamily="34" charset="0"/>
                <a:ea typeface="+mj-ea"/>
                <a:cs typeface="+mj-cs"/>
              </a:rPr>
              <a:t>risques</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lorsque</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l’on</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travaille</a:t>
            </a:r>
            <a:r>
              <a:rPr lang="en-GB" dirty="0" smtClean="0">
                <a:solidFill>
                  <a:srgbClr val="038AD6"/>
                </a:solidFill>
                <a:latin typeface="Berlin Sans FB Demi" panose="020E0802020502020306" pitchFamily="34" charset="0"/>
                <a:ea typeface="+mj-ea"/>
                <a:cs typeface="+mj-cs"/>
              </a:rPr>
              <a:t> sur un </a:t>
            </a:r>
            <a:r>
              <a:rPr lang="en-GB" dirty="0" err="1" smtClean="0">
                <a:solidFill>
                  <a:srgbClr val="038AD6"/>
                </a:solidFill>
                <a:latin typeface="Berlin Sans FB Demi" panose="020E0802020502020306" pitchFamily="34" charset="0"/>
                <a:ea typeface="+mj-ea"/>
                <a:cs typeface="+mj-cs"/>
              </a:rPr>
              <a:t>véhicule</a:t>
            </a:r>
            <a:r>
              <a:rPr lang="en-GB" dirty="0" smtClean="0">
                <a:solidFill>
                  <a:srgbClr val="038AD6"/>
                </a:solidFill>
                <a:latin typeface="Berlin Sans FB Demi" panose="020E0802020502020306" pitchFamily="34" charset="0"/>
                <a:ea typeface="+mj-ea"/>
                <a:cs typeface="+mj-cs"/>
              </a:rPr>
              <a:t> </a:t>
            </a:r>
            <a:r>
              <a:rPr lang="en-GB" dirty="0" err="1" smtClean="0">
                <a:solidFill>
                  <a:srgbClr val="038AD6"/>
                </a:solidFill>
                <a:latin typeface="Berlin Sans FB Demi" panose="020E0802020502020306" pitchFamily="34" charset="0"/>
                <a:ea typeface="+mj-ea"/>
                <a:cs typeface="+mj-cs"/>
              </a:rPr>
              <a:t>hydrogène</a:t>
            </a:r>
            <a:r>
              <a:rPr lang="en-GB" dirty="0" smtClean="0">
                <a:solidFill>
                  <a:srgbClr val="038AD6"/>
                </a:solidFill>
                <a:latin typeface="Berlin Sans FB Demi" panose="020E0802020502020306" pitchFamily="34" charset="0"/>
                <a:ea typeface="+mj-ea"/>
                <a:cs typeface="+mj-cs"/>
              </a:rPr>
              <a:t> ?</a:t>
            </a:r>
          </a:p>
          <a:p>
            <a:r>
              <a:rPr lang="fr-FR" sz="1600" dirty="0">
                <a:solidFill>
                  <a:srgbClr val="038AD6"/>
                </a:solidFill>
                <a:latin typeface="Berlin Sans FB Demi" panose="020E0802020502020306" pitchFamily="34" charset="0"/>
                <a:ea typeface="+mj-ea"/>
                <a:cs typeface="+mj-cs"/>
              </a:rPr>
              <a:t>Dispositifs de sécurité pour l’environnement de travail</a:t>
            </a:r>
            <a:endParaRPr lang="en-GB" sz="1600" dirty="0">
              <a:solidFill>
                <a:srgbClr val="038AD6"/>
              </a:solidFill>
              <a:latin typeface="Berlin Sans FB Demi" panose="020E0802020502020306" pitchFamily="34" charset="0"/>
              <a:ea typeface="+mj-ea"/>
              <a:cs typeface="+mj-cs"/>
            </a:endParaRPr>
          </a:p>
        </p:txBody>
      </p:sp>
      <p:sp>
        <p:nvSpPr>
          <p:cNvPr id="25" name="Rectangle 2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36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8" y="399212"/>
            <a:ext cx="8286884" cy="615553"/>
          </a:xfrm>
          <a:prstGeom prst="rect">
            <a:avLst/>
          </a:prstGeom>
          <a:noFill/>
        </p:spPr>
        <p:txBody>
          <a:bodyPr wrap="square" rtlCol="0">
            <a:spAutoFit/>
          </a:bodyPr>
          <a:lstStyle/>
          <a:p>
            <a:r>
              <a:rPr lang="en-GB" dirty="0">
                <a:solidFill>
                  <a:srgbClr val="038AD6"/>
                </a:solidFill>
                <a:latin typeface="Berlin Sans FB Demi" panose="020E0802020502020306" pitchFamily="34" charset="0"/>
              </a:rPr>
              <a:t>Comment limiter les </a:t>
            </a:r>
            <a:r>
              <a:rPr lang="en-GB" dirty="0" err="1">
                <a:solidFill>
                  <a:srgbClr val="038AD6"/>
                </a:solidFill>
                <a:latin typeface="Berlin Sans FB Demi" panose="020E0802020502020306" pitchFamily="34" charset="0"/>
              </a:rPr>
              <a:t>risques</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lorsque</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l’on</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travaille</a:t>
            </a:r>
            <a:r>
              <a:rPr lang="en-GB" dirty="0">
                <a:solidFill>
                  <a:srgbClr val="038AD6"/>
                </a:solidFill>
                <a:latin typeface="Berlin Sans FB Demi" panose="020E0802020502020306" pitchFamily="34" charset="0"/>
              </a:rPr>
              <a:t> sur un </a:t>
            </a:r>
            <a:r>
              <a:rPr lang="en-GB" dirty="0" err="1">
                <a:solidFill>
                  <a:srgbClr val="038AD6"/>
                </a:solidFill>
                <a:latin typeface="Berlin Sans FB Demi" panose="020E0802020502020306" pitchFamily="34" charset="0"/>
              </a:rPr>
              <a:t>véhicule</a:t>
            </a:r>
            <a:r>
              <a:rPr lang="en-GB" dirty="0">
                <a:solidFill>
                  <a:srgbClr val="038AD6"/>
                </a:solidFill>
                <a:latin typeface="Berlin Sans FB Demi" panose="020E0802020502020306" pitchFamily="34" charset="0"/>
              </a:rPr>
              <a:t> </a:t>
            </a:r>
            <a:r>
              <a:rPr lang="en-GB" dirty="0" err="1">
                <a:solidFill>
                  <a:srgbClr val="038AD6"/>
                </a:solidFill>
                <a:latin typeface="Berlin Sans FB Demi" panose="020E0802020502020306" pitchFamily="34" charset="0"/>
              </a:rPr>
              <a:t>hydrogène</a:t>
            </a:r>
            <a:r>
              <a:rPr lang="en-GB" dirty="0">
                <a:solidFill>
                  <a:srgbClr val="038AD6"/>
                </a:solidFill>
                <a:latin typeface="Berlin Sans FB Demi" panose="020E0802020502020306" pitchFamily="34" charset="0"/>
              </a:rPr>
              <a:t> ?</a:t>
            </a:r>
          </a:p>
          <a:p>
            <a:r>
              <a:rPr lang="en-GB" sz="1600" dirty="0" err="1" smtClean="0">
                <a:solidFill>
                  <a:srgbClr val="038AD6"/>
                </a:solidFill>
                <a:latin typeface="Berlin Sans FB Demi" panose="020E0802020502020306" pitchFamily="34" charset="0"/>
                <a:ea typeface="+mj-ea"/>
                <a:cs typeface="+mj-cs"/>
              </a:rPr>
              <a:t>Dispositifs</a:t>
            </a:r>
            <a:r>
              <a:rPr lang="en-GB" sz="1600" dirty="0" smtClean="0">
                <a:solidFill>
                  <a:srgbClr val="038AD6"/>
                </a:solidFill>
                <a:latin typeface="Berlin Sans FB Demi" panose="020E0802020502020306" pitchFamily="34" charset="0"/>
                <a:ea typeface="+mj-ea"/>
                <a:cs typeface="+mj-cs"/>
              </a:rPr>
              <a:t> de </a:t>
            </a:r>
            <a:r>
              <a:rPr lang="en-GB" sz="1600" dirty="0" err="1" smtClean="0">
                <a:solidFill>
                  <a:srgbClr val="038AD6"/>
                </a:solidFill>
                <a:latin typeface="Berlin Sans FB Demi" panose="020E0802020502020306" pitchFamily="34" charset="0"/>
                <a:ea typeface="+mj-ea"/>
                <a:cs typeface="+mj-cs"/>
              </a:rPr>
              <a:t>sécurité</a:t>
            </a:r>
            <a:r>
              <a:rPr lang="en-GB" sz="1600" dirty="0" smtClean="0">
                <a:solidFill>
                  <a:srgbClr val="038AD6"/>
                </a:solidFill>
                <a:latin typeface="Berlin Sans FB Demi" panose="020E0802020502020306" pitchFamily="34" charset="0"/>
                <a:ea typeface="+mj-ea"/>
                <a:cs typeface="+mj-cs"/>
              </a:rPr>
              <a:t> du </a:t>
            </a:r>
            <a:r>
              <a:rPr lang="en-GB" sz="1600" dirty="0" err="1" smtClean="0">
                <a:solidFill>
                  <a:srgbClr val="038AD6"/>
                </a:solidFill>
                <a:latin typeface="Berlin Sans FB Demi" panose="020E0802020502020306" pitchFamily="34" charset="0"/>
                <a:ea typeface="+mj-ea"/>
                <a:cs typeface="+mj-cs"/>
              </a:rPr>
              <a:t>véhicule</a:t>
            </a:r>
            <a:endParaRPr lang="en-GB" sz="1600" dirty="0">
              <a:solidFill>
                <a:srgbClr val="038AD6"/>
              </a:solidFill>
              <a:latin typeface="Berlin Sans FB Demi" panose="020E0802020502020306" pitchFamily="34" charset="0"/>
              <a:ea typeface="+mj-ea"/>
              <a:cs typeface="+mj-cs"/>
            </a:endParaRPr>
          </a:p>
        </p:txBody>
      </p:sp>
      <p:pic>
        <p:nvPicPr>
          <p:cNvPr id="16" name="Image 22" descr="Figure_6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688" y="1268760"/>
            <a:ext cx="4245688" cy="1567742"/>
          </a:xfrm>
          <a:prstGeom prst="rect">
            <a:avLst/>
          </a:prstGeom>
        </p:spPr>
      </p:pic>
      <p:sp>
        <p:nvSpPr>
          <p:cNvPr id="17" name="ZoneTexte 23"/>
          <p:cNvSpPr txBox="1"/>
          <p:nvPr/>
        </p:nvSpPr>
        <p:spPr>
          <a:xfrm>
            <a:off x="7659724" y="5668645"/>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8" name="ZoneTexte 1"/>
          <p:cNvSpPr txBox="1"/>
          <p:nvPr/>
        </p:nvSpPr>
        <p:spPr>
          <a:xfrm>
            <a:off x="5148064" y="1340768"/>
            <a:ext cx="3682068" cy="1569660"/>
          </a:xfrm>
          <a:prstGeom prst="rect">
            <a:avLst/>
          </a:prstGeom>
          <a:noFill/>
        </p:spPr>
        <p:txBody>
          <a:bodyPr wrap="square" rtlCol="0">
            <a:spAutoFit/>
          </a:bodyPr>
          <a:lstStyle/>
          <a:p>
            <a:r>
              <a:rPr lang="fr-FR" sz="1600" dirty="0"/>
              <a:t>Certains équipements autonomes comprennent également des dispositifs de sécurité intégrés. Par exemple, les wagons sont équipés de détecteurs qui fermeront les électrovannes des réservoirs en cas de fuite de gaz.</a:t>
            </a:r>
          </a:p>
        </p:txBody>
      </p:sp>
      <p:sp>
        <p:nvSpPr>
          <p:cNvPr id="19" name="ZoneTexte 21"/>
          <p:cNvSpPr txBox="1"/>
          <p:nvPr/>
        </p:nvSpPr>
        <p:spPr>
          <a:xfrm>
            <a:off x="323527" y="3068960"/>
            <a:ext cx="9663435" cy="2800767"/>
          </a:xfrm>
          <a:prstGeom prst="rect">
            <a:avLst/>
          </a:prstGeom>
          <a:noFill/>
        </p:spPr>
        <p:txBody>
          <a:bodyPr wrap="square" rtlCol="0">
            <a:spAutoFit/>
          </a:bodyPr>
          <a:lstStyle/>
          <a:p>
            <a:r>
              <a:rPr lang="fr-FR" sz="1600" dirty="0"/>
              <a:t>En plus des détecteurs d’hydrogène qui ferment la vanne de la cuve en cas de fuite, il y a aussi un autre dispositif de sécurité important, le fusible thermique. Cette soupape spéciale s’ouvre automatiquement et libère le contenu de la citerne sous pression lorsqu’elle est chauffée à plus de 110 °C, généralement en cas d’incendie. La teneur en gaz est donc libérée sous la forme d’une grande flamme, évitant tout risque d’explosion.</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fr-FR" sz="1600" dirty="0"/>
              <a:t>Une vanne manuelle est utilisée pour fermer le réservoir avant de procéder à </a:t>
            </a:r>
            <a:r>
              <a:rPr lang="fr-FR" sz="1600" dirty="0" smtClean="0"/>
              <a:t>l’entretien</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Un </a:t>
            </a:r>
            <a:r>
              <a:rPr lang="fr-FR" sz="1600" dirty="0" err="1"/>
              <a:t>restricteur</a:t>
            </a:r>
            <a:r>
              <a:rPr lang="fr-FR" sz="1600" dirty="0"/>
              <a:t> limite le débit de fuite en cas de perte de </a:t>
            </a:r>
            <a:r>
              <a:rPr lang="fr-FR" sz="1600" dirty="0" smtClean="0"/>
              <a:t>conduite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fr-FR" sz="1600" dirty="0"/>
              <a:t>Une sonde de température est située dans le réservoir afin de surveiller la température pendant le remplissage du réservoir sous pression</a:t>
            </a:r>
            <a:endParaRPr lang="en-GB" sz="1600" dirty="0"/>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23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7" y="399212"/>
            <a:ext cx="9736826" cy="615553"/>
          </a:xfrm>
          <a:prstGeom prst="rect">
            <a:avLst/>
          </a:prstGeom>
          <a:noFill/>
        </p:spPr>
        <p:txBody>
          <a:bodyPr wrap="square" rtlCol="0">
            <a:spAutoFit/>
          </a:bodyPr>
          <a:lstStyle/>
          <a:p>
            <a:r>
              <a:rPr lang="fr-FR" dirty="0">
                <a:solidFill>
                  <a:srgbClr val="038AD6"/>
                </a:solidFill>
                <a:latin typeface="Berlin Sans FB Demi" panose="020E0802020502020306" pitchFamily="34" charset="0"/>
                <a:ea typeface="+mj-ea"/>
                <a:cs typeface="+mj-cs"/>
              </a:rPr>
              <a:t>Comment atténuer les risques lorsqu’on travaille sur un véhicule </a:t>
            </a:r>
            <a:r>
              <a:rPr lang="fr-FR" dirty="0" smtClean="0">
                <a:solidFill>
                  <a:srgbClr val="038AD6"/>
                </a:solidFill>
                <a:latin typeface="Berlin Sans FB Demi" panose="020E0802020502020306" pitchFamily="34" charset="0"/>
                <a:ea typeface="+mj-ea"/>
                <a:cs typeface="+mj-cs"/>
              </a:rPr>
              <a:t>à pile à combustible</a:t>
            </a:r>
          </a:p>
          <a:p>
            <a:r>
              <a:rPr lang="fr-FR" sz="1600" dirty="0">
                <a:solidFill>
                  <a:srgbClr val="038AD6"/>
                </a:solidFill>
                <a:latin typeface="Berlin Sans FB Demi" panose="020E0802020502020306" pitchFamily="34" charset="0"/>
                <a:ea typeface="+mj-ea"/>
                <a:cs typeface="+mj-cs"/>
              </a:rPr>
              <a:t>Dispositifs de sécurité des véhicules</a:t>
            </a:r>
            <a:endParaRPr lang="en-GB" sz="1600" dirty="0">
              <a:solidFill>
                <a:srgbClr val="038AD6"/>
              </a:solidFill>
              <a:latin typeface="Berlin Sans FB Demi" panose="020E0802020502020306" pitchFamily="34" charset="0"/>
              <a:ea typeface="+mj-ea"/>
              <a:cs typeface="+mj-cs"/>
            </a:endParaRPr>
          </a:p>
        </p:txBody>
      </p:sp>
      <p:sp>
        <p:nvSpPr>
          <p:cNvPr id="16" name="ZoneTexte 23"/>
          <p:cNvSpPr txBox="1"/>
          <p:nvPr/>
        </p:nvSpPr>
        <p:spPr>
          <a:xfrm>
            <a:off x="8189695" y="5537557"/>
            <a:ext cx="1512168" cy="276999"/>
          </a:xfrm>
          <a:prstGeom prst="rect">
            <a:avLst/>
          </a:prstGeom>
          <a:noFill/>
        </p:spPr>
        <p:txBody>
          <a:bodyPr wrap="square" rtlCol="0">
            <a:spAutoFit/>
          </a:bodyPr>
          <a:lstStyle/>
          <a:p>
            <a:r>
              <a:rPr lang="en-GB" sz="1200" dirty="0" smtClean="0"/>
              <a:t>Source : Toyota TME</a:t>
            </a:r>
            <a:endParaRPr lang="en-GB" sz="1200" dirty="0"/>
          </a:p>
        </p:txBody>
      </p:sp>
      <p:pic>
        <p:nvPicPr>
          <p:cNvPr id="17" name="Imag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83768" y="1346248"/>
            <a:ext cx="4088651" cy="3882952"/>
          </a:xfrm>
          <a:prstGeom prst="rect">
            <a:avLst/>
          </a:prstGeom>
        </p:spPr>
      </p:pic>
      <p:sp>
        <p:nvSpPr>
          <p:cNvPr id="18" name="ZoneTexte 3"/>
          <p:cNvSpPr txBox="1"/>
          <p:nvPr/>
        </p:nvSpPr>
        <p:spPr>
          <a:xfrm>
            <a:off x="5364088" y="1422957"/>
            <a:ext cx="1584176" cy="369332"/>
          </a:xfrm>
          <a:prstGeom prst="rect">
            <a:avLst/>
          </a:prstGeom>
          <a:noFill/>
        </p:spPr>
        <p:txBody>
          <a:bodyPr wrap="square" rtlCol="0">
            <a:spAutoFit/>
          </a:bodyPr>
          <a:lstStyle/>
          <a:p>
            <a:r>
              <a:rPr lang="en-GB" dirty="0" err="1" smtClean="0"/>
              <a:t>Electrovanne</a:t>
            </a:r>
            <a:endParaRPr lang="en-GB" dirty="0"/>
          </a:p>
        </p:txBody>
      </p:sp>
      <p:sp>
        <p:nvSpPr>
          <p:cNvPr id="19" name="ZoneTexte 24"/>
          <p:cNvSpPr txBox="1"/>
          <p:nvPr/>
        </p:nvSpPr>
        <p:spPr>
          <a:xfrm>
            <a:off x="5989780" y="4356849"/>
            <a:ext cx="1440160" cy="646331"/>
          </a:xfrm>
          <a:prstGeom prst="rect">
            <a:avLst/>
          </a:prstGeom>
          <a:noFill/>
        </p:spPr>
        <p:txBody>
          <a:bodyPr wrap="square" rtlCol="0">
            <a:spAutoFit/>
          </a:bodyPr>
          <a:lstStyle/>
          <a:p>
            <a:r>
              <a:rPr lang="en-GB" dirty="0" smtClean="0"/>
              <a:t>Fusible </a:t>
            </a:r>
            <a:r>
              <a:rPr lang="en-GB" dirty="0" err="1" smtClean="0"/>
              <a:t>thermique</a:t>
            </a:r>
            <a:endParaRPr lang="en-GB" dirty="0"/>
          </a:p>
        </p:txBody>
      </p:sp>
      <p:sp>
        <p:nvSpPr>
          <p:cNvPr id="20" name="ZoneTexte 25"/>
          <p:cNvSpPr txBox="1"/>
          <p:nvPr/>
        </p:nvSpPr>
        <p:spPr>
          <a:xfrm>
            <a:off x="3764992" y="4794832"/>
            <a:ext cx="1599096" cy="369332"/>
          </a:xfrm>
          <a:prstGeom prst="rect">
            <a:avLst/>
          </a:prstGeom>
          <a:noFill/>
        </p:spPr>
        <p:txBody>
          <a:bodyPr wrap="square" rtlCol="0">
            <a:spAutoFit/>
          </a:bodyPr>
          <a:lstStyle/>
          <a:p>
            <a:r>
              <a:rPr lang="en-GB" dirty="0" smtClean="0"/>
              <a:t>Valve </a:t>
            </a:r>
            <a:r>
              <a:rPr lang="en-GB" dirty="0" err="1" smtClean="0"/>
              <a:t>manuelle</a:t>
            </a:r>
            <a:endParaRPr lang="en-GB" dirty="0"/>
          </a:p>
        </p:txBody>
      </p:sp>
      <p:sp>
        <p:nvSpPr>
          <p:cNvPr id="21" name="ZoneTexte 26"/>
          <p:cNvSpPr txBox="1"/>
          <p:nvPr/>
        </p:nvSpPr>
        <p:spPr>
          <a:xfrm>
            <a:off x="858983" y="3132861"/>
            <a:ext cx="2272858" cy="369332"/>
          </a:xfrm>
          <a:prstGeom prst="rect">
            <a:avLst/>
          </a:prstGeom>
          <a:noFill/>
        </p:spPr>
        <p:txBody>
          <a:bodyPr wrap="square" rtlCol="0">
            <a:spAutoFit/>
          </a:bodyPr>
          <a:lstStyle/>
          <a:p>
            <a:r>
              <a:rPr lang="en-GB" dirty="0" err="1"/>
              <a:t>Restricteur</a:t>
            </a:r>
            <a:r>
              <a:rPr lang="en-GB" dirty="0"/>
              <a:t> de </a:t>
            </a:r>
            <a:r>
              <a:rPr lang="en-GB" dirty="0" err="1"/>
              <a:t>fuite</a:t>
            </a:r>
            <a:endParaRPr lang="en-GB" dirty="0"/>
          </a:p>
        </p:txBody>
      </p:sp>
      <p:sp>
        <p:nvSpPr>
          <p:cNvPr id="22" name="ZoneTexte 13"/>
          <p:cNvSpPr txBox="1"/>
          <p:nvPr/>
        </p:nvSpPr>
        <p:spPr>
          <a:xfrm>
            <a:off x="1187624" y="3717032"/>
            <a:ext cx="1584176" cy="646331"/>
          </a:xfrm>
          <a:prstGeom prst="rect">
            <a:avLst/>
          </a:prstGeom>
          <a:noFill/>
        </p:spPr>
        <p:txBody>
          <a:bodyPr wrap="square" rtlCol="0">
            <a:spAutoFit/>
          </a:bodyPr>
          <a:lstStyle/>
          <a:p>
            <a:r>
              <a:rPr lang="en-GB" dirty="0" smtClean="0"/>
              <a:t>5 </a:t>
            </a:r>
            <a:r>
              <a:rPr lang="en-GB" dirty="0" err="1" smtClean="0"/>
              <a:t>sonde</a:t>
            </a:r>
            <a:r>
              <a:rPr lang="en-GB" dirty="0" smtClean="0"/>
              <a:t> de </a:t>
            </a:r>
            <a:r>
              <a:rPr lang="en-GB" dirty="0" err="1" smtClean="0"/>
              <a:t>température</a:t>
            </a:r>
            <a:endParaRPr lang="en-GB" dirty="0"/>
          </a:p>
        </p:txBody>
      </p:sp>
      <p:sp>
        <p:nvSpPr>
          <p:cNvPr id="23" name="ZoneTexte 1"/>
          <p:cNvSpPr txBox="1"/>
          <p:nvPr/>
        </p:nvSpPr>
        <p:spPr>
          <a:xfrm>
            <a:off x="575940" y="5445224"/>
            <a:ext cx="8028508" cy="369332"/>
          </a:xfrm>
          <a:prstGeom prst="rect">
            <a:avLst/>
          </a:prstGeom>
          <a:noFill/>
        </p:spPr>
        <p:txBody>
          <a:bodyPr wrap="square" rtlCol="0">
            <a:spAutoFit/>
          </a:bodyPr>
          <a:lstStyle/>
          <a:p>
            <a:r>
              <a:rPr lang="en-GB" dirty="0" err="1" smtClean="0"/>
              <a:t>Effet</a:t>
            </a:r>
            <a:r>
              <a:rPr lang="en-GB" dirty="0" smtClean="0"/>
              <a:t> du fusible </a:t>
            </a:r>
            <a:r>
              <a:rPr lang="en-GB" dirty="0" err="1" smtClean="0"/>
              <a:t>thermique</a:t>
            </a:r>
            <a:r>
              <a:rPr lang="en-GB" dirty="0" smtClean="0"/>
              <a:t>: </a:t>
            </a:r>
            <a:r>
              <a:rPr lang="en-GB" u="sng" dirty="0" smtClean="0">
                <a:hlinkClick r:id="rId11"/>
              </a:rPr>
              <a:t>https://www.youtube.com/watch?v=QurQ2uW0oOU</a:t>
            </a:r>
            <a:endParaRPr lang="en-GB" dirty="0"/>
          </a:p>
        </p:txBody>
      </p:sp>
      <p:sp>
        <p:nvSpPr>
          <p:cNvPr id="24" name="Rectangle 23"/>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830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1"/>
          <p:cNvSpPr txBox="1"/>
          <p:nvPr/>
        </p:nvSpPr>
        <p:spPr>
          <a:xfrm>
            <a:off x="7685488" y="5740329"/>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6" name="ZoneTexte 15"/>
          <p:cNvSpPr txBox="1"/>
          <p:nvPr/>
        </p:nvSpPr>
        <p:spPr>
          <a:xfrm>
            <a:off x="543248" y="160940"/>
            <a:ext cx="11288534" cy="615553"/>
          </a:xfrm>
          <a:prstGeom prst="rect">
            <a:avLst/>
          </a:prstGeom>
          <a:noFill/>
        </p:spPr>
        <p:txBody>
          <a:bodyPr wrap="square" rtlCol="0">
            <a:spAutoFit/>
          </a:bodyPr>
          <a:lstStyle/>
          <a:p>
            <a:r>
              <a:rPr lang="fr-FR" dirty="0">
                <a:solidFill>
                  <a:srgbClr val="038AD6"/>
                </a:solidFill>
                <a:latin typeface="Berlin Sans FB Demi" panose="020E0802020502020306" pitchFamily="34" charset="0"/>
              </a:rPr>
              <a:t>Comment atténuer les risques lorsqu’on travaille sur un véhicule à pile à combustible</a:t>
            </a:r>
          </a:p>
          <a:p>
            <a:r>
              <a:rPr lang="en-GB" sz="1600" dirty="0" err="1" smtClean="0">
                <a:solidFill>
                  <a:srgbClr val="038AD6"/>
                </a:solidFill>
                <a:latin typeface="Berlin Sans FB Demi" panose="020E0802020502020306" pitchFamily="34" charset="0"/>
                <a:ea typeface="+mj-ea"/>
                <a:cs typeface="+mj-cs"/>
              </a:rPr>
              <a:t>Procédures</a:t>
            </a:r>
            <a:r>
              <a:rPr lang="en-GB" sz="1600" dirty="0" smtClean="0">
                <a:solidFill>
                  <a:srgbClr val="038AD6"/>
                </a:solidFill>
                <a:latin typeface="Berlin Sans FB Demi" panose="020E0802020502020306" pitchFamily="34" charset="0"/>
                <a:ea typeface="+mj-ea"/>
                <a:cs typeface="+mj-cs"/>
              </a:rPr>
              <a:t> de travail</a:t>
            </a:r>
            <a:endParaRPr lang="en-GB" sz="1600" dirty="0">
              <a:solidFill>
                <a:srgbClr val="038AD6"/>
              </a:solidFill>
              <a:latin typeface="Berlin Sans FB Demi" panose="020E0802020502020306" pitchFamily="34" charset="0"/>
              <a:ea typeface="+mj-ea"/>
              <a:cs typeface="+mj-cs"/>
            </a:endParaRPr>
          </a:p>
        </p:txBody>
      </p:sp>
      <p:pic>
        <p:nvPicPr>
          <p:cNvPr id="17"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991"/>
          <a:stretch/>
        </p:blipFill>
        <p:spPr bwMode="auto">
          <a:xfrm>
            <a:off x="1379383" y="1395548"/>
            <a:ext cx="6385234" cy="442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
          <p:cNvSpPr txBox="1"/>
          <p:nvPr/>
        </p:nvSpPr>
        <p:spPr>
          <a:xfrm>
            <a:off x="539552" y="776493"/>
            <a:ext cx="8043356" cy="584775"/>
          </a:xfrm>
          <a:prstGeom prst="rect">
            <a:avLst/>
          </a:prstGeom>
          <a:noFill/>
        </p:spPr>
        <p:txBody>
          <a:bodyPr wrap="square" rtlCol="0">
            <a:spAutoFit/>
          </a:bodyPr>
          <a:lstStyle/>
          <a:p>
            <a:r>
              <a:rPr lang="fr-FR" sz="1600" dirty="0"/>
              <a:t>Les constructeurs automobiles ont développé une procédure de travail typique pour assumer l’entretien d’une voiture. Celui-ci est construit autour des aspects de sécurité.</a:t>
            </a:r>
          </a:p>
        </p:txBody>
      </p:sp>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73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Tableau 11"/>
          <p:cNvGraphicFramePr>
            <a:graphicFrameLocks noGrp="1"/>
          </p:cNvGraphicFramePr>
          <p:nvPr>
            <p:extLst/>
          </p:nvPr>
        </p:nvGraphicFramePr>
        <p:xfrm>
          <a:off x="1379896" y="1608127"/>
          <a:ext cx="7224552" cy="3809688"/>
        </p:xfrm>
        <a:graphic>
          <a:graphicData uri="http://schemas.openxmlformats.org/drawingml/2006/table">
            <a:tbl>
              <a:tblPr/>
              <a:tblGrid>
                <a:gridCol w="1366571">
                  <a:extLst>
                    <a:ext uri="{9D8B030D-6E8A-4147-A177-3AD203B41FA5}">
                      <a16:colId xmlns:a16="http://schemas.microsoft.com/office/drawing/2014/main" val="20000"/>
                    </a:ext>
                  </a:extLst>
                </a:gridCol>
                <a:gridCol w="1356997">
                  <a:extLst>
                    <a:ext uri="{9D8B030D-6E8A-4147-A177-3AD203B41FA5}">
                      <a16:colId xmlns:a16="http://schemas.microsoft.com/office/drawing/2014/main" val="20001"/>
                    </a:ext>
                  </a:extLst>
                </a:gridCol>
                <a:gridCol w="2443292">
                  <a:extLst>
                    <a:ext uri="{9D8B030D-6E8A-4147-A177-3AD203B41FA5}">
                      <a16:colId xmlns:a16="http://schemas.microsoft.com/office/drawing/2014/main" val="20002"/>
                    </a:ext>
                  </a:extLst>
                </a:gridCol>
                <a:gridCol w="2057692">
                  <a:extLst>
                    <a:ext uri="{9D8B030D-6E8A-4147-A177-3AD203B41FA5}">
                      <a16:colId xmlns:a16="http://schemas.microsoft.com/office/drawing/2014/main" val="20003"/>
                    </a:ext>
                  </a:extLst>
                </a:gridCol>
              </a:tblGrid>
              <a:tr h="675516">
                <a:tc>
                  <a:txBody>
                    <a:bodyPr/>
                    <a:lstStyle/>
                    <a:p>
                      <a:pPr algn="ctr">
                        <a:spcAft>
                          <a:spcPts val="0"/>
                        </a:spcAft>
                      </a:pPr>
                      <a:r>
                        <a:rPr lang="en-GB" sz="1000" b="1" dirty="0" smtClean="0">
                          <a:solidFill>
                            <a:srgbClr val="000000"/>
                          </a:solidFill>
                          <a:latin typeface="Arial"/>
                          <a:ea typeface="Times New Roman"/>
                          <a:cs typeface="Times New Roman"/>
                        </a:rPr>
                        <a:t>Concentration max</a:t>
                      </a:r>
                      <a:r>
                        <a:rPr lang="en-GB" sz="1000" b="1" baseline="0" dirty="0" smtClean="0">
                          <a:solidFill>
                            <a:srgbClr val="000000"/>
                          </a:solidFill>
                          <a:latin typeface="Arial"/>
                          <a:ea typeface="Times New Roman"/>
                          <a:cs typeface="Times New Roman"/>
                        </a:rPr>
                        <a:t> H2 </a:t>
                      </a:r>
                      <a:r>
                        <a:rPr lang="en-GB" sz="1000" b="1" dirty="0" smtClean="0">
                          <a:solidFill>
                            <a:srgbClr val="000000"/>
                          </a:solidFill>
                          <a:latin typeface="Arial"/>
                          <a:ea typeface="Times New Roman"/>
                          <a:cs typeface="Times New Roman"/>
                        </a:rPr>
                        <a:t>(ppm</a:t>
                      </a:r>
                      <a:r>
                        <a:rPr lang="en-GB" sz="1000" b="1" dirty="0">
                          <a:solidFill>
                            <a:srgbClr val="000000"/>
                          </a:solidFill>
                          <a:latin typeface="Arial"/>
                          <a:ea typeface="Times New Roman"/>
                          <a:cs typeface="Times New Roman"/>
                        </a:rPr>
                        <a:t>)</a:t>
                      </a:r>
                      <a:endParaRPr lang="fr-BE"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smtClean="0">
                          <a:solidFill>
                            <a:srgbClr val="000000"/>
                          </a:solidFill>
                          <a:latin typeface="Arial"/>
                          <a:ea typeface="Times New Roman"/>
                          <a:cs typeface="Times New Roman"/>
                        </a:rPr>
                        <a:t>Concentration</a:t>
                      </a:r>
                      <a:r>
                        <a:rPr lang="en-GB" sz="1000" b="1" baseline="0" dirty="0" smtClean="0">
                          <a:solidFill>
                            <a:srgbClr val="000000"/>
                          </a:solidFill>
                          <a:latin typeface="Arial"/>
                          <a:ea typeface="Times New Roman"/>
                          <a:cs typeface="Times New Roman"/>
                        </a:rPr>
                        <a:t> min H2 </a:t>
                      </a:r>
                      <a:r>
                        <a:rPr lang="en-GB" sz="1000" b="1" dirty="0" smtClean="0">
                          <a:solidFill>
                            <a:srgbClr val="000000"/>
                          </a:solidFill>
                          <a:latin typeface="Arial"/>
                          <a:ea typeface="Times New Roman"/>
                          <a:cs typeface="Times New Roman"/>
                        </a:rPr>
                        <a:t>(ppm</a:t>
                      </a:r>
                      <a:r>
                        <a:rPr lang="en-GB" sz="1000" b="1" dirty="0">
                          <a:solidFill>
                            <a:srgbClr val="000000"/>
                          </a:solidFill>
                          <a:latin typeface="Arial"/>
                          <a:ea typeface="Times New Roman"/>
                          <a:cs typeface="Times New Roman"/>
                        </a:rPr>
                        <a:t>)</a:t>
                      </a:r>
                      <a:endParaRPr lang="fr-BE"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err="1" smtClean="0">
                          <a:solidFill>
                            <a:srgbClr val="000000"/>
                          </a:solidFill>
                          <a:latin typeface="Arial"/>
                          <a:ea typeface="Times New Roman"/>
                          <a:cs typeface="Times New Roman"/>
                        </a:rPr>
                        <a:t>Sujet</a:t>
                      </a:r>
                      <a:r>
                        <a:rPr lang="en-GB" sz="1000" b="1" dirty="0" smtClean="0">
                          <a:solidFill>
                            <a:srgbClr val="000000"/>
                          </a:solidFill>
                          <a:latin typeface="Arial"/>
                          <a:ea typeface="Times New Roman"/>
                          <a:cs typeface="Times New Roman"/>
                        </a:rPr>
                        <a:t> de </a:t>
                      </a:r>
                      <a:r>
                        <a:rPr lang="en-GB" sz="1000" b="1" dirty="0" err="1" smtClean="0">
                          <a:solidFill>
                            <a:srgbClr val="000000"/>
                          </a:solidFill>
                          <a:latin typeface="Arial"/>
                          <a:ea typeface="Times New Roman"/>
                          <a:cs typeface="Times New Roman"/>
                        </a:rPr>
                        <a:t>sécurité</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smtClean="0">
                          <a:solidFill>
                            <a:srgbClr val="000000"/>
                          </a:solidFill>
                          <a:latin typeface="Arial"/>
                          <a:ea typeface="Times New Roman"/>
                          <a:cs typeface="Times New Roman"/>
                        </a:rPr>
                        <a:t>Équipement de mesure et</a:t>
                      </a:r>
                      <a:br>
                        <a:rPr lang="fr-FR" sz="1000" b="1" dirty="0" smtClean="0">
                          <a:solidFill>
                            <a:srgbClr val="000000"/>
                          </a:solidFill>
                          <a:latin typeface="Arial"/>
                          <a:ea typeface="Times New Roman"/>
                          <a:cs typeface="Times New Roman"/>
                        </a:rPr>
                      </a:br>
                      <a:r>
                        <a:rPr lang="fr-FR" sz="1000" b="1" dirty="0" smtClean="0">
                          <a:solidFill>
                            <a:srgbClr val="000000"/>
                          </a:solidFill>
                          <a:latin typeface="Arial"/>
                          <a:ea typeface="Times New Roman"/>
                          <a:cs typeface="Times New Roman"/>
                        </a:rPr>
                        <a:t>Mesures de sécurité liées</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636">
                <a:tc>
                  <a:txBody>
                    <a:bodyPr/>
                    <a:lstStyle/>
                    <a:p>
                      <a:pPr algn="ctr">
                        <a:spcAft>
                          <a:spcPts val="0"/>
                        </a:spcAft>
                      </a:pPr>
                      <a:r>
                        <a:rPr lang="en-GB" sz="1000" dirty="0">
                          <a:solidFill>
                            <a:srgbClr val="000000"/>
                          </a:solidFill>
                          <a:latin typeface="Arial"/>
                          <a:ea typeface="Times New Roman"/>
                          <a:cs typeface="Times New Roman"/>
                        </a:rPr>
                        <a:t>1</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solidFill>
                            <a:srgbClr val="000000"/>
                          </a:solidFill>
                          <a:latin typeface="Arial"/>
                          <a:ea typeface="Times New Roman"/>
                          <a:cs typeface="Times New Roman"/>
                        </a:rPr>
                        <a:t>0,001</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solidFill>
                            <a:srgbClr val="000000"/>
                          </a:solidFill>
                          <a:latin typeface="Arial"/>
                          <a:ea typeface="Times New Roman"/>
                          <a:cs typeface="Times New Roman"/>
                        </a:rPr>
                        <a:t>exigences strictes en matière de fuites, </a:t>
                      </a:r>
                      <a:r>
                        <a:rPr lang="fr-FR" sz="1000" dirty="0" err="1" smtClean="0">
                          <a:solidFill>
                            <a:srgbClr val="000000"/>
                          </a:solidFill>
                          <a:latin typeface="Arial"/>
                          <a:ea typeface="Times New Roman"/>
                          <a:cs typeface="Times New Roman"/>
                        </a:rPr>
                        <a:t>perméation</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err="1" smtClean="0">
                          <a:solidFill>
                            <a:srgbClr val="000000"/>
                          </a:solidFill>
                          <a:latin typeface="Arial"/>
                          <a:ea typeface="Times New Roman"/>
                          <a:cs typeface="Times New Roman"/>
                        </a:rPr>
                        <a:t>Détecteur</a:t>
                      </a:r>
                      <a:r>
                        <a:rPr lang="en-GB" sz="1000" dirty="0" smtClean="0">
                          <a:solidFill>
                            <a:srgbClr val="000000"/>
                          </a:solidFill>
                          <a:latin typeface="Arial"/>
                          <a:ea typeface="Times New Roman"/>
                          <a:cs typeface="Times New Roman"/>
                        </a:rPr>
                        <a:t> à </a:t>
                      </a:r>
                      <a:r>
                        <a:rPr lang="en-GB" sz="1000" dirty="0" err="1" smtClean="0">
                          <a:solidFill>
                            <a:srgbClr val="000000"/>
                          </a:solidFill>
                          <a:latin typeface="Arial"/>
                          <a:ea typeface="Times New Roman"/>
                          <a:cs typeface="Times New Roman"/>
                        </a:rPr>
                        <a:t>bulles</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317">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smtClean="0">
                          <a:solidFill>
                            <a:srgbClr val="000000"/>
                          </a:solidFill>
                          <a:latin typeface="Arial"/>
                          <a:ea typeface="Times New Roman"/>
                          <a:cs typeface="Times New Roman"/>
                        </a:rPr>
                        <a:t>Fabrication,</a:t>
                      </a:r>
                      <a:r>
                        <a:rPr lang="en-GB" sz="1000" baseline="0" dirty="0" smtClean="0">
                          <a:solidFill>
                            <a:srgbClr val="000000"/>
                          </a:solidFill>
                          <a:latin typeface="Arial"/>
                          <a:ea typeface="Times New Roman"/>
                          <a:cs typeface="Times New Roman"/>
                        </a:rPr>
                        <a:t> assemblage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smtClean="0">
                          <a:solidFill>
                            <a:srgbClr val="000000"/>
                          </a:solidFill>
                          <a:latin typeface="Arial"/>
                          <a:ea typeface="Times New Roman"/>
                          <a:cs typeface="Times New Roman"/>
                        </a:rPr>
                        <a:t>Test chute</a:t>
                      </a:r>
                      <a:r>
                        <a:rPr lang="en-GB" sz="1000" baseline="0" dirty="0" smtClean="0">
                          <a:solidFill>
                            <a:srgbClr val="000000"/>
                          </a:solidFill>
                          <a:latin typeface="Arial"/>
                          <a:ea typeface="Times New Roman"/>
                          <a:cs typeface="Times New Roman"/>
                        </a:rPr>
                        <a:t> de </a:t>
                      </a:r>
                      <a:r>
                        <a:rPr lang="en-GB" sz="1000" baseline="0" dirty="0" err="1" smtClean="0">
                          <a:solidFill>
                            <a:srgbClr val="000000"/>
                          </a:solidFill>
                          <a:latin typeface="Arial"/>
                          <a:ea typeface="Times New Roman"/>
                          <a:cs typeface="Times New Roman"/>
                        </a:rPr>
                        <a:t>pression</a:t>
                      </a:r>
                      <a:r>
                        <a:rPr lang="en-GB" sz="1000" baseline="0" dirty="0" smtClean="0">
                          <a:solidFill>
                            <a:srgbClr val="000000"/>
                          </a:solidFill>
                          <a:latin typeface="Arial"/>
                          <a:ea typeface="Times New Roman"/>
                          <a:cs typeface="Times New Roman"/>
                        </a:rPr>
                        <a:t> </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636">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smtClean="0">
                          <a:solidFill>
                            <a:srgbClr val="000000"/>
                          </a:solidFill>
                          <a:latin typeface="Arial"/>
                          <a:ea typeface="Times New Roman"/>
                          <a:cs typeface="Times New Roman"/>
                        </a:rPr>
                        <a:t>Fabrication,</a:t>
                      </a:r>
                      <a:r>
                        <a:rPr lang="en-GB" sz="1000" baseline="0" dirty="0" smtClean="0">
                          <a:solidFill>
                            <a:srgbClr val="000000"/>
                          </a:solidFill>
                          <a:latin typeface="Arial"/>
                          <a:ea typeface="Times New Roman"/>
                          <a:cs typeface="Times New Roman"/>
                        </a:rPr>
                        <a:t> assemblage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smtClean="0">
                          <a:solidFill>
                            <a:srgbClr val="000000"/>
                          </a:solidFill>
                          <a:latin typeface="Arial"/>
                          <a:ea typeface="Times New Roman"/>
                          <a:cs typeface="Times New Roman"/>
                        </a:rPr>
                        <a:t>Test </a:t>
                      </a:r>
                      <a:r>
                        <a:rPr lang="en-GB" sz="1000" dirty="0" err="1" smtClean="0">
                          <a:solidFill>
                            <a:srgbClr val="000000"/>
                          </a:solidFill>
                          <a:latin typeface="Arial"/>
                          <a:ea typeface="Times New Roman"/>
                          <a:cs typeface="Times New Roman"/>
                        </a:rPr>
                        <a:t>fuites</a:t>
                      </a:r>
                      <a:r>
                        <a:rPr lang="en-GB" sz="1000" dirty="0" smtClean="0">
                          <a:solidFill>
                            <a:srgbClr val="000000"/>
                          </a:solidFill>
                          <a:latin typeface="Arial"/>
                          <a:ea typeface="Times New Roman"/>
                          <a:cs typeface="Times New Roman"/>
                        </a:rPr>
                        <a:t> au spray </a:t>
                      </a:r>
                      <a:r>
                        <a:rPr lang="en-GB" sz="1000" dirty="0" err="1" smtClean="0">
                          <a:solidFill>
                            <a:srgbClr val="000000"/>
                          </a:solidFill>
                          <a:latin typeface="Arial"/>
                          <a:ea typeface="Times New Roman"/>
                          <a:cs typeface="Times New Roman"/>
                        </a:rPr>
                        <a:t>ou</a:t>
                      </a:r>
                      <a:r>
                        <a:rPr lang="en-GB" sz="1000" dirty="0" smtClean="0">
                          <a:solidFill>
                            <a:srgbClr val="000000"/>
                          </a:solidFill>
                          <a:latin typeface="Arial"/>
                          <a:ea typeface="Times New Roman"/>
                          <a:cs typeface="Times New Roman"/>
                        </a:rPr>
                        <a:t> à </a:t>
                      </a:r>
                      <a:r>
                        <a:rPr lang="en-GB" sz="1000" dirty="0" err="1" smtClean="0">
                          <a:solidFill>
                            <a:srgbClr val="000000"/>
                          </a:solidFill>
                          <a:latin typeface="Arial"/>
                          <a:ea typeface="Times New Roman"/>
                          <a:cs typeface="Times New Roman"/>
                        </a:rPr>
                        <a:t>l’instrument</a:t>
                      </a:r>
                      <a:r>
                        <a:rPr lang="en-GB" sz="1000" dirty="0" smtClean="0">
                          <a:solidFill>
                            <a:srgbClr val="000000"/>
                          </a:solidFill>
                          <a:latin typeface="Arial"/>
                          <a:ea typeface="Times New Roman"/>
                          <a:cs typeface="Times New Roman"/>
                        </a:rPr>
                        <a:t> de </a:t>
                      </a:r>
                      <a:r>
                        <a:rPr lang="en-GB" sz="1000" dirty="0" err="1" smtClean="0">
                          <a:solidFill>
                            <a:srgbClr val="000000"/>
                          </a:solidFill>
                          <a:latin typeface="Arial"/>
                          <a:ea typeface="Times New Roman"/>
                          <a:cs typeface="Times New Roman"/>
                        </a:rPr>
                        <a:t>mesure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636">
                <a:tc>
                  <a:txBody>
                    <a:bodyPr/>
                    <a:lstStyle/>
                    <a:p>
                      <a:pPr algn="ctr">
                        <a:spcAft>
                          <a:spcPts val="0"/>
                        </a:spcAft>
                      </a:pPr>
                      <a:r>
                        <a:rPr lang="en-GB" sz="1000">
                          <a:solidFill>
                            <a:srgbClr val="000000"/>
                          </a:solidFill>
                          <a:latin typeface="Arial"/>
                          <a:ea typeface="Times New Roman"/>
                          <a:cs typeface="Times New Roman"/>
                        </a:rPr>
                        <a:t>10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err="1" smtClean="0">
                          <a:solidFill>
                            <a:srgbClr val="000000"/>
                          </a:solidFill>
                          <a:latin typeface="Arial"/>
                          <a:ea typeface="Times New Roman"/>
                          <a:cs typeface="Times New Roman"/>
                        </a:rPr>
                        <a:t>Regles</a:t>
                      </a:r>
                      <a:r>
                        <a:rPr lang="en-GB" sz="1000" dirty="0" smtClean="0">
                          <a:solidFill>
                            <a:srgbClr val="000000"/>
                          </a:solidFill>
                          <a:latin typeface="Arial"/>
                          <a:ea typeface="Times New Roman"/>
                          <a:cs typeface="Times New Roman"/>
                        </a:rPr>
                        <a:t> de </a:t>
                      </a:r>
                      <a:r>
                        <a:rPr lang="en-GB" sz="1000" dirty="0" err="1" smtClean="0">
                          <a:solidFill>
                            <a:srgbClr val="000000"/>
                          </a:solidFill>
                          <a:latin typeface="Arial"/>
                          <a:ea typeface="Times New Roman"/>
                          <a:cs typeface="Times New Roman"/>
                        </a:rPr>
                        <a:t>sécurité</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générales</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err="1" smtClean="0">
                          <a:solidFill>
                            <a:srgbClr val="000000"/>
                          </a:solidFill>
                          <a:latin typeface="Arial"/>
                          <a:ea typeface="Times New Roman"/>
                          <a:cs typeface="Times New Roman"/>
                        </a:rPr>
                        <a:t>Mesurer</a:t>
                      </a:r>
                      <a:r>
                        <a:rPr lang="en-GB" sz="1000" dirty="0" smtClean="0">
                          <a:solidFill>
                            <a:srgbClr val="000000"/>
                          </a:solidFill>
                          <a:latin typeface="Arial"/>
                          <a:ea typeface="Times New Roman"/>
                          <a:cs typeface="Times New Roman"/>
                        </a:rPr>
                        <a:t> la concentration </a:t>
                      </a:r>
                      <a:r>
                        <a:rPr lang="en-GB" sz="1000" dirty="0" err="1" smtClean="0">
                          <a:solidFill>
                            <a:srgbClr val="000000"/>
                          </a:solidFill>
                          <a:latin typeface="Arial"/>
                          <a:ea typeface="Times New Roman"/>
                          <a:cs typeface="Times New Roman"/>
                        </a:rPr>
                        <a:t>dans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l’air</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9405">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BE" sz="1100" dirty="0" err="1" smtClean="0">
                          <a:latin typeface="Arial"/>
                          <a:ea typeface="Times New Roman"/>
                          <a:cs typeface="Times New Roman"/>
                        </a:rPr>
                        <a:t>controle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smtClean="0">
                          <a:solidFill>
                            <a:srgbClr val="000000"/>
                          </a:solidFill>
                          <a:latin typeface="Arial"/>
                          <a:ea typeface="Times New Roman"/>
                          <a:cs typeface="Times New Roman"/>
                        </a:rPr>
                        <a:t>Analyse des </a:t>
                      </a:r>
                      <a:r>
                        <a:rPr lang="en-GB" sz="1000" dirty="0" err="1" smtClean="0">
                          <a:solidFill>
                            <a:srgbClr val="000000"/>
                          </a:solidFill>
                          <a:latin typeface="Arial"/>
                          <a:ea typeface="Times New Roman"/>
                          <a:cs typeface="Times New Roman"/>
                        </a:rPr>
                        <a:t>gaz</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317">
                <a:tc>
                  <a:txBody>
                    <a:bodyPr/>
                    <a:lstStyle/>
                    <a:p>
                      <a:pPr algn="ctr">
                        <a:spcAft>
                          <a:spcPts val="0"/>
                        </a:spcAft>
                      </a:pPr>
                      <a:r>
                        <a:rPr lang="en-GB" sz="1000">
                          <a:solidFill>
                            <a:srgbClr val="000000"/>
                          </a:solidFill>
                          <a:latin typeface="Arial"/>
                          <a:ea typeface="Times New Roman"/>
                          <a:cs typeface="Times New Roman"/>
                        </a:rPr>
                        <a:t>1000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smtClean="0">
                          <a:solidFill>
                            <a:srgbClr val="000000"/>
                          </a:solidFill>
                          <a:latin typeface="Arial"/>
                          <a:ea typeface="Times New Roman"/>
                          <a:cs typeface="Times New Roman"/>
                        </a:rPr>
                        <a:t>Travail de maintenance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dispositifs</a:t>
                      </a:r>
                      <a:r>
                        <a:rPr lang="en-GB" sz="1000" dirty="0" smtClean="0">
                          <a:solidFill>
                            <a:srgbClr val="000000"/>
                          </a:solidFill>
                          <a:latin typeface="Arial"/>
                          <a:ea typeface="Times New Roman"/>
                          <a:cs typeface="Times New Roman"/>
                        </a:rPr>
                        <a:t> de </a:t>
                      </a:r>
                      <a:r>
                        <a:rPr lang="en-GB" sz="1000" dirty="0" err="1" smtClean="0">
                          <a:solidFill>
                            <a:srgbClr val="000000"/>
                          </a:solidFill>
                          <a:latin typeface="Arial"/>
                          <a:ea typeface="Times New Roman"/>
                          <a:cs typeface="Times New Roman"/>
                        </a:rPr>
                        <a:t>sécurité</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personnelle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2317">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Sureté</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individuelle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Alarmes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défauts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système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84636">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éviter</a:t>
                      </a:r>
                      <a:r>
                        <a:rPr lang="en-GB" sz="1000" dirty="0" smtClean="0">
                          <a:solidFill>
                            <a:srgbClr val="000000"/>
                          </a:solidFill>
                          <a:latin typeface="Arial"/>
                          <a:ea typeface="Times New Roman"/>
                          <a:cs typeface="Times New Roman"/>
                        </a:rPr>
                        <a:t> le danger imminent</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smtClean="0">
                          <a:solidFill>
                            <a:srgbClr val="000000"/>
                          </a:solidFill>
                          <a:latin typeface="Arial"/>
                          <a:ea typeface="Times New Roman"/>
                          <a:cs typeface="Times New Roman"/>
                        </a:rPr>
                        <a:t>Ventilation </a:t>
                      </a:r>
                      <a:r>
                        <a:rPr lang="en-GB" sz="1000" dirty="0" err="1" smtClean="0">
                          <a:solidFill>
                            <a:srgbClr val="000000"/>
                          </a:solidFill>
                          <a:latin typeface="Arial"/>
                          <a:ea typeface="Times New Roman"/>
                          <a:cs typeface="Times New Roman"/>
                        </a:rPr>
                        <a:t>automatqiue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84636">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mesures</a:t>
                      </a:r>
                      <a:r>
                        <a:rPr lang="en-GB" sz="1000" dirty="0" smtClean="0">
                          <a:solidFill>
                            <a:srgbClr val="000000"/>
                          </a:solidFill>
                          <a:latin typeface="Arial"/>
                          <a:ea typeface="Times New Roman"/>
                          <a:cs typeface="Times New Roman"/>
                        </a:rPr>
                        <a:t> de </a:t>
                      </a:r>
                      <a:r>
                        <a:rPr lang="en-GB" sz="1000" dirty="0" err="1" smtClean="0">
                          <a:solidFill>
                            <a:srgbClr val="000000"/>
                          </a:solidFill>
                          <a:latin typeface="Arial"/>
                          <a:ea typeface="Times New Roman"/>
                          <a:cs typeface="Times New Roman"/>
                        </a:rPr>
                        <a:t>sécurité</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intégrées</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err="1" smtClean="0">
                          <a:solidFill>
                            <a:srgbClr val="000000"/>
                          </a:solidFill>
                          <a:latin typeface="Arial"/>
                          <a:ea typeface="Times New Roman"/>
                          <a:cs typeface="Times New Roman"/>
                        </a:rPr>
                        <a:t>Arret</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automatique</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84636">
                <a:tc>
                  <a:txBody>
                    <a:bodyPr/>
                    <a:lstStyle/>
                    <a:p>
                      <a:pPr algn="ctr">
                        <a:spcAft>
                          <a:spcPts val="0"/>
                        </a:spcAft>
                      </a:pPr>
                      <a:r>
                        <a:rPr lang="en-GB" sz="1000">
                          <a:solidFill>
                            <a:srgbClr val="000000"/>
                          </a:solidFill>
                          <a:latin typeface="Arial"/>
                          <a:ea typeface="Times New Roman"/>
                          <a:cs typeface="Times New Roman"/>
                        </a:rPr>
                        <a:t>100000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smtClean="0">
                          <a:solidFill>
                            <a:srgbClr val="000000"/>
                          </a:solidFill>
                          <a:latin typeface="Arial"/>
                          <a:ea typeface="Times New Roman"/>
                          <a:cs typeface="Times New Roman"/>
                        </a:rPr>
                        <a:t>Combustion, explosion</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smtClean="0">
                          <a:solidFill>
                            <a:srgbClr val="000000"/>
                          </a:solidFill>
                          <a:latin typeface="Arial"/>
                          <a:ea typeface="Times New Roman"/>
                          <a:cs typeface="Times New Roman"/>
                        </a:rPr>
                        <a:t>Danger pour la santé</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sp>
        <p:nvSpPr>
          <p:cNvPr id="16" name="ZoneTexte 13"/>
          <p:cNvSpPr txBox="1"/>
          <p:nvPr/>
        </p:nvSpPr>
        <p:spPr>
          <a:xfrm>
            <a:off x="7933185" y="5739055"/>
            <a:ext cx="1463351" cy="276999"/>
          </a:xfrm>
          <a:prstGeom prst="rect">
            <a:avLst/>
          </a:prstGeom>
          <a:noFill/>
        </p:spPr>
        <p:txBody>
          <a:bodyPr wrap="square" rtlCol="0">
            <a:spAutoFit/>
          </a:bodyPr>
          <a:lstStyle/>
          <a:p>
            <a:r>
              <a:rPr lang="en-GB" sz="1200" dirty="0" smtClean="0"/>
              <a:t>Source: KIWA NL</a:t>
            </a:r>
            <a:endParaRPr lang="en-GB" sz="1200" dirty="0"/>
          </a:p>
        </p:txBody>
      </p:sp>
      <p:sp>
        <p:nvSpPr>
          <p:cNvPr id="18" name="Rectangle 17"/>
          <p:cNvSpPr/>
          <p:nvPr/>
        </p:nvSpPr>
        <p:spPr>
          <a:xfrm>
            <a:off x="360485" y="5449566"/>
            <a:ext cx="9036051" cy="307777"/>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Exemple de concentration d’hydrogène dans l’air, sujets de sécurité associés et mesures de sécurité pertinentes</a:t>
            </a:r>
            <a:endParaRPr lang="en-GB" sz="1400" dirty="0">
              <a:latin typeface="Arial" panose="020B0604020202020204" pitchFamily="34" charset="0"/>
              <a:cs typeface="Arial" panose="020B0604020202020204" pitchFamily="34" charset="0"/>
            </a:endParaRPr>
          </a:p>
        </p:txBody>
      </p:sp>
      <p:sp>
        <p:nvSpPr>
          <p:cNvPr id="19" name="ZoneTexte 2"/>
          <p:cNvSpPr txBox="1"/>
          <p:nvPr/>
        </p:nvSpPr>
        <p:spPr>
          <a:xfrm>
            <a:off x="683568" y="716783"/>
            <a:ext cx="8712968" cy="830997"/>
          </a:xfrm>
          <a:prstGeom prst="rect">
            <a:avLst/>
          </a:prstGeom>
          <a:noFill/>
        </p:spPr>
        <p:txBody>
          <a:bodyPr wrap="square" rtlCol="0">
            <a:spAutoFit/>
          </a:bodyPr>
          <a:lstStyle/>
          <a:p>
            <a:r>
              <a:rPr lang="fr-FR" sz="1600" dirty="0"/>
              <a:t>Comme il n’y a pas de norme sur la concentration d’hydrogène dans un atelier, il est intéressant d’utiliser des références générales provenant de l’industrie afin que nous ayons une idée de l’effet potentiel d’un nombre « ppm » de H2 dans l’environnement de travail. (ppm=parties par million)</a:t>
            </a:r>
            <a:endParaRPr lang="en-GB" sz="1600" dirty="0"/>
          </a:p>
        </p:txBody>
      </p:sp>
      <p:sp>
        <p:nvSpPr>
          <p:cNvPr id="20" name="ZoneTexte 19"/>
          <p:cNvSpPr txBox="1"/>
          <p:nvPr/>
        </p:nvSpPr>
        <p:spPr>
          <a:xfrm>
            <a:off x="543248" y="149726"/>
            <a:ext cx="11288534" cy="615553"/>
          </a:xfrm>
          <a:prstGeom prst="rect">
            <a:avLst/>
          </a:prstGeom>
          <a:noFill/>
        </p:spPr>
        <p:txBody>
          <a:bodyPr wrap="square" rtlCol="0">
            <a:spAutoFit/>
          </a:bodyPr>
          <a:lstStyle/>
          <a:p>
            <a:r>
              <a:rPr lang="fr-FR" dirty="0">
                <a:solidFill>
                  <a:srgbClr val="038AD6"/>
                </a:solidFill>
                <a:latin typeface="Berlin Sans FB Demi" panose="020E0802020502020306" pitchFamily="34" charset="0"/>
              </a:rPr>
              <a:t>Comment atténuer les risques lorsqu’on travaille sur un véhicule à pile à combustible</a:t>
            </a:r>
          </a:p>
          <a:p>
            <a:r>
              <a:rPr lang="en-GB" sz="1600" dirty="0" err="1" smtClean="0">
                <a:solidFill>
                  <a:srgbClr val="038AD6"/>
                </a:solidFill>
                <a:latin typeface="Berlin Sans FB Demi" panose="020E0802020502020306" pitchFamily="34" charset="0"/>
                <a:ea typeface="+mj-ea"/>
                <a:cs typeface="+mj-cs"/>
              </a:rPr>
              <a:t>Procédures</a:t>
            </a:r>
            <a:r>
              <a:rPr lang="en-GB" sz="1600" dirty="0" smtClean="0">
                <a:solidFill>
                  <a:srgbClr val="038AD6"/>
                </a:solidFill>
                <a:latin typeface="Berlin Sans FB Demi" panose="020E0802020502020306" pitchFamily="34" charset="0"/>
                <a:ea typeface="+mj-ea"/>
                <a:cs typeface="+mj-cs"/>
              </a:rPr>
              <a:t> de travail</a:t>
            </a:r>
            <a:endParaRPr lang="en-GB" sz="1600" dirty="0">
              <a:solidFill>
                <a:srgbClr val="038AD6"/>
              </a:solidFill>
              <a:latin typeface="Berlin Sans FB Demi" panose="020E0802020502020306" pitchFamily="34" charset="0"/>
              <a:ea typeface="+mj-ea"/>
              <a:cs typeface="+mj-cs"/>
            </a:endParaRPr>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18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28269" y="2507331"/>
            <a:ext cx="9001125" cy="1384995"/>
          </a:xfrm>
          <a:prstGeom prst="rect">
            <a:avLst/>
          </a:prstGeom>
        </p:spPr>
        <p:txBody>
          <a:bodyPr>
            <a:spAutoFit/>
          </a:bodyPr>
          <a:lstStyle/>
          <a:p>
            <a:pPr>
              <a:buFont typeface="Wingdings" charset="2"/>
              <a:buNone/>
              <a:defRPr/>
            </a:pPr>
            <a:r>
              <a:rPr lang="en-GB" sz="2800" kern="0" dirty="0" smtClean="0">
                <a:solidFill>
                  <a:srgbClr val="000000"/>
                </a:solidFill>
                <a:latin typeface="Arial"/>
                <a:cs typeface="Arial Unicode MS"/>
              </a:rPr>
              <a:t>                                       </a:t>
            </a:r>
          </a:p>
          <a:p>
            <a:pPr>
              <a:buFont typeface="Wingdings" charset="2"/>
              <a:buNone/>
              <a:defRPr/>
            </a:pPr>
            <a:endParaRPr lang="en-GB" sz="2800" kern="0" dirty="0" smtClean="0">
              <a:solidFill>
                <a:srgbClr val="000000"/>
              </a:solidFill>
              <a:latin typeface="Arial"/>
              <a:cs typeface="Arial Unicode MS"/>
            </a:endParaRPr>
          </a:p>
          <a:p>
            <a:pPr>
              <a:buFont typeface="Wingdings" charset="2"/>
              <a:buNone/>
              <a:defRPr/>
            </a:pPr>
            <a:endParaRPr lang="en-GB" sz="2800" kern="0" dirty="0">
              <a:solidFill>
                <a:srgbClr val="000000"/>
              </a:solidFill>
              <a:latin typeface="Arial"/>
              <a:cs typeface="Arial Unicode MS"/>
            </a:endParaRPr>
          </a:p>
        </p:txBody>
      </p:sp>
      <p:pic>
        <p:nvPicPr>
          <p:cNvPr id="1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732" y="869031"/>
            <a:ext cx="2381250" cy="1771650"/>
          </a:xfrm>
          <a:prstGeom prst="rect">
            <a:avLst/>
          </a:prstGeom>
          <a:noFill/>
          <a:ln w="9525">
            <a:noFill/>
            <a:miter lim="800000"/>
            <a:headEnd/>
            <a:tailEnd/>
          </a:ln>
        </p:spPr>
      </p:pic>
      <p:pic>
        <p:nvPicPr>
          <p:cNvPr id="1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7019" y="870618"/>
            <a:ext cx="2381250" cy="1790700"/>
          </a:xfrm>
          <a:prstGeom prst="rect">
            <a:avLst/>
          </a:prstGeom>
          <a:noFill/>
          <a:ln w="9525">
            <a:noFill/>
            <a:miter lim="800000"/>
            <a:headEnd/>
            <a:tailEnd/>
          </a:ln>
        </p:spPr>
      </p:pic>
      <p:pic>
        <p:nvPicPr>
          <p:cNvPr id="1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0394" y="864268"/>
            <a:ext cx="2381250" cy="1781175"/>
          </a:xfrm>
          <a:prstGeom prst="rect">
            <a:avLst/>
          </a:prstGeom>
          <a:noFill/>
          <a:ln w="9525">
            <a:noFill/>
            <a:miter lim="800000"/>
            <a:headEnd/>
            <a:tailEnd/>
          </a:ln>
        </p:spPr>
      </p:pic>
      <p:pic>
        <p:nvPicPr>
          <p:cNvPr id="19"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6307" y="3496652"/>
            <a:ext cx="2638425" cy="1984375"/>
          </a:xfrm>
          <a:prstGeom prst="rect">
            <a:avLst/>
          </a:prstGeom>
          <a:noFill/>
          <a:ln w="9525">
            <a:noFill/>
            <a:miter lim="800000"/>
            <a:headEnd/>
            <a:tailEnd/>
          </a:ln>
        </p:spPr>
      </p:pic>
      <p:pic>
        <p:nvPicPr>
          <p:cNvPr id="20"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1844" y="3496652"/>
            <a:ext cx="2644775" cy="1979612"/>
          </a:xfrm>
          <a:prstGeom prst="rect">
            <a:avLst/>
          </a:prstGeom>
          <a:noFill/>
          <a:ln w="9525">
            <a:noFill/>
            <a:miter lim="800000"/>
            <a:headEnd/>
            <a:tailEnd/>
          </a:ln>
        </p:spPr>
      </p:pic>
      <p:sp>
        <p:nvSpPr>
          <p:cNvPr id="21" name="Rectangle 1"/>
          <p:cNvSpPr>
            <a:spLocks noChangeArrowheads="1"/>
          </p:cNvSpPr>
          <p:nvPr/>
        </p:nvSpPr>
        <p:spPr bwMode="auto">
          <a:xfrm>
            <a:off x="502844" y="2653381"/>
            <a:ext cx="2633663" cy="647700"/>
          </a:xfrm>
          <a:prstGeom prst="rect">
            <a:avLst/>
          </a:prstGeom>
          <a:noFill/>
          <a:ln w="9525">
            <a:noFill/>
            <a:miter lim="800000"/>
            <a:headEnd/>
            <a:tailEnd/>
          </a:ln>
        </p:spPr>
        <p:txBody>
          <a:bodyPr>
            <a:spAutoFit/>
          </a:bodyPr>
          <a:lstStyle/>
          <a:p>
            <a:r>
              <a:rPr lang="en-GB" sz="1200" b="1" dirty="0" smtClean="0"/>
              <a:t>Fig. 1 </a:t>
            </a:r>
            <a:r>
              <a:rPr lang="fr-FR" sz="1200" b="1" dirty="0" smtClean="0"/>
              <a:t>Voiture </a:t>
            </a:r>
            <a:r>
              <a:rPr lang="fr-FR" sz="1200" b="1" dirty="0"/>
              <a:t>à hydrogène à gauche Voiture à essence à la droite 0 fuite avec allumage</a:t>
            </a:r>
            <a:endParaRPr lang="en-GB" sz="1200" dirty="0"/>
          </a:p>
        </p:txBody>
      </p:sp>
      <p:sp>
        <p:nvSpPr>
          <p:cNvPr id="22" name="Rectangle 2"/>
          <p:cNvSpPr>
            <a:spLocks noChangeArrowheads="1"/>
          </p:cNvSpPr>
          <p:nvPr/>
        </p:nvSpPr>
        <p:spPr bwMode="auto">
          <a:xfrm>
            <a:off x="3333357" y="2635918"/>
            <a:ext cx="2667000" cy="646331"/>
          </a:xfrm>
          <a:prstGeom prst="rect">
            <a:avLst/>
          </a:prstGeom>
          <a:noFill/>
          <a:ln w="9525">
            <a:noFill/>
            <a:miter lim="800000"/>
            <a:headEnd/>
            <a:tailEnd/>
          </a:ln>
        </p:spPr>
        <p:txBody>
          <a:bodyPr>
            <a:spAutoFit/>
          </a:bodyPr>
          <a:lstStyle/>
          <a:p>
            <a:r>
              <a:rPr lang="en-GB" sz="1200" b="1" dirty="0" smtClean="0"/>
              <a:t>Fig. 2. </a:t>
            </a:r>
            <a:r>
              <a:rPr lang="fr-FR" sz="1200" dirty="0"/>
              <a:t>3s après allumage</a:t>
            </a:r>
            <a:br>
              <a:rPr lang="fr-FR" sz="1200" dirty="0"/>
            </a:br>
            <a:r>
              <a:rPr lang="fr-FR" sz="1200" dirty="0"/>
              <a:t>Fuite d’hydrogène : 2100 SCFM Fuite d’essence : 680 cc/min.</a:t>
            </a:r>
          </a:p>
        </p:txBody>
      </p:sp>
      <p:sp>
        <p:nvSpPr>
          <p:cNvPr id="23" name="Rectangle 3"/>
          <p:cNvSpPr>
            <a:spLocks noChangeArrowheads="1"/>
          </p:cNvSpPr>
          <p:nvPr/>
        </p:nvSpPr>
        <p:spPr bwMode="auto">
          <a:xfrm>
            <a:off x="6327382" y="2661318"/>
            <a:ext cx="1925637" cy="277813"/>
          </a:xfrm>
          <a:prstGeom prst="rect">
            <a:avLst/>
          </a:prstGeom>
          <a:noFill/>
          <a:ln w="9525">
            <a:noFill/>
            <a:miter lim="800000"/>
            <a:headEnd/>
            <a:tailEnd/>
          </a:ln>
        </p:spPr>
        <p:txBody>
          <a:bodyPr>
            <a:spAutoFit/>
          </a:bodyPr>
          <a:lstStyle/>
          <a:p>
            <a:r>
              <a:rPr lang="en-GB" sz="1200" b="1" dirty="0" smtClean="0"/>
              <a:t>Fig.3. 60s après </a:t>
            </a:r>
            <a:r>
              <a:rPr lang="en-GB" sz="1200" b="1" dirty="0" err="1" smtClean="0"/>
              <a:t>allumage</a:t>
            </a:r>
            <a:endParaRPr lang="en-GB" sz="1200" dirty="0"/>
          </a:p>
        </p:txBody>
      </p:sp>
      <p:sp>
        <p:nvSpPr>
          <p:cNvPr id="24" name="Rectangle 4"/>
          <p:cNvSpPr>
            <a:spLocks noChangeArrowheads="1"/>
          </p:cNvSpPr>
          <p:nvPr/>
        </p:nvSpPr>
        <p:spPr bwMode="auto">
          <a:xfrm>
            <a:off x="1526782" y="5440868"/>
            <a:ext cx="2024062" cy="277813"/>
          </a:xfrm>
          <a:prstGeom prst="rect">
            <a:avLst/>
          </a:prstGeom>
          <a:noFill/>
          <a:ln w="9525">
            <a:noFill/>
            <a:miter lim="800000"/>
            <a:headEnd/>
            <a:tailEnd/>
          </a:ln>
        </p:spPr>
        <p:txBody>
          <a:bodyPr>
            <a:spAutoFit/>
          </a:bodyPr>
          <a:lstStyle/>
          <a:p>
            <a:r>
              <a:rPr lang="en-GB" sz="1200" b="1" dirty="0" smtClean="0"/>
              <a:t>Fig. 4. 90s après </a:t>
            </a:r>
            <a:r>
              <a:rPr lang="en-GB" sz="1200" b="1" dirty="0" err="1" smtClean="0"/>
              <a:t>allumage</a:t>
            </a:r>
            <a:endParaRPr lang="en-GB" sz="1200" dirty="0"/>
          </a:p>
        </p:txBody>
      </p:sp>
      <p:sp>
        <p:nvSpPr>
          <p:cNvPr id="25" name="Rectangle 5"/>
          <p:cNvSpPr>
            <a:spLocks noChangeArrowheads="1"/>
          </p:cNvSpPr>
          <p:nvPr/>
        </p:nvSpPr>
        <p:spPr bwMode="auto">
          <a:xfrm>
            <a:off x="5151044" y="5440868"/>
            <a:ext cx="3135313" cy="277812"/>
          </a:xfrm>
          <a:prstGeom prst="rect">
            <a:avLst/>
          </a:prstGeom>
          <a:noFill/>
          <a:ln w="9525">
            <a:noFill/>
            <a:miter lim="800000"/>
            <a:headEnd/>
            <a:tailEnd/>
          </a:ln>
        </p:spPr>
        <p:txBody>
          <a:bodyPr>
            <a:spAutoFit/>
          </a:bodyPr>
          <a:lstStyle/>
          <a:p>
            <a:r>
              <a:rPr lang="en-GB" sz="1200" b="1" dirty="0" smtClean="0"/>
              <a:t>Fig. 5. </a:t>
            </a:r>
            <a:r>
              <a:rPr lang="en-GB" sz="1200" b="1" dirty="0" err="1" smtClean="0"/>
              <a:t>voiture</a:t>
            </a:r>
            <a:r>
              <a:rPr lang="en-GB" sz="1200" b="1" dirty="0" smtClean="0"/>
              <a:t> diesel 140s après </a:t>
            </a:r>
            <a:r>
              <a:rPr lang="en-GB" sz="1200" b="1" dirty="0" err="1" smtClean="0"/>
              <a:t>allumage</a:t>
            </a:r>
            <a:endParaRPr lang="en-GB" sz="1200" dirty="0"/>
          </a:p>
        </p:txBody>
      </p:sp>
      <p:sp>
        <p:nvSpPr>
          <p:cNvPr id="26" name="ZoneTexte 27"/>
          <p:cNvSpPr txBox="1"/>
          <p:nvPr/>
        </p:nvSpPr>
        <p:spPr>
          <a:xfrm>
            <a:off x="8314" y="5656892"/>
            <a:ext cx="1477793" cy="307777"/>
          </a:xfrm>
          <a:prstGeom prst="rect">
            <a:avLst/>
          </a:prstGeom>
          <a:noFill/>
        </p:spPr>
        <p:txBody>
          <a:bodyPr wrap="square" rtlCol="0">
            <a:spAutoFit/>
          </a:bodyPr>
          <a:lstStyle/>
          <a:p>
            <a:r>
              <a:rPr lang="en-GB" sz="1400" dirty="0" smtClean="0"/>
              <a:t>Source: EV World</a:t>
            </a:r>
            <a:endParaRPr lang="en-GB" sz="1400" dirty="0"/>
          </a:p>
        </p:txBody>
      </p:sp>
      <p:sp>
        <p:nvSpPr>
          <p:cNvPr id="27" name="ZoneTexte 1"/>
          <p:cNvSpPr txBox="1"/>
          <p:nvPr/>
        </p:nvSpPr>
        <p:spPr>
          <a:xfrm>
            <a:off x="3720360" y="184284"/>
            <a:ext cx="6009034" cy="584775"/>
          </a:xfrm>
          <a:prstGeom prst="rect">
            <a:avLst/>
          </a:prstGeom>
          <a:noFill/>
        </p:spPr>
        <p:txBody>
          <a:bodyPr wrap="square" rtlCol="0">
            <a:spAutoFit/>
          </a:bodyPr>
          <a:lstStyle/>
          <a:p>
            <a:pPr algn="just"/>
            <a:r>
              <a:rPr lang="fr-FR" sz="1600" dirty="0"/>
              <a:t>Dans certaines conditions, l’hydrogène est moins dangereux que l’essence grâce au rôle du fusible thermique dans ce cas</a:t>
            </a:r>
            <a:endParaRPr lang="en-GB" sz="1600" dirty="0"/>
          </a:p>
        </p:txBody>
      </p:sp>
      <p:sp>
        <p:nvSpPr>
          <p:cNvPr id="28" name="Rectangle 2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63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9"/>
          <p:cNvSpPr txBox="1"/>
          <p:nvPr/>
        </p:nvSpPr>
        <p:spPr>
          <a:xfrm>
            <a:off x="1619672" y="5214391"/>
            <a:ext cx="5400600" cy="830997"/>
          </a:xfrm>
          <a:prstGeom prst="rect">
            <a:avLst/>
          </a:prstGeom>
          <a:noFill/>
        </p:spPr>
        <p:txBody>
          <a:bodyPr wrap="square" rtlCol="0">
            <a:spAutoFit/>
          </a:bodyPr>
          <a:lstStyle/>
          <a:p>
            <a:r>
              <a:rPr lang="fr-FR" sz="1600" dirty="0"/>
              <a:t>Vue à Francorchamps après un petit incident avec une autre voiture, destruction par le feu résultant d’un tuyau d’essence cassé.</a:t>
            </a:r>
            <a:endParaRPr lang="en-GB" sz="1600" dirty="0"/>
          </a:p>
        </p:txBody>
      </p:sp>
      <p:pic>
        <p:nvPicPr>
          <p:cNvPr id="16"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648" y="893911"/>
            <a:ext cx="5784444" cy="4320480"/>
          </a:xfrm>
          <a:prstGeom prst="rect">
            <a:avLst/>
          </a:prstGeom>
        </p:spPr>
      </p:pic>
      <p:sp>
        <p:nvSpPr>
          <p:cNvPr id="17" name="ZoneTexte 11"/>
          <p:cNvSpPr txBox="1"/>
          <p:nvPr/>
        </p:nvSpPr>
        <p:spPr>
          <a:xfrm>
            <a:off x="5004048" y="4206278"/>
            <a:ext cx="2016224" cy="830997"/>
          </a:xfrm>
          <a:prstGeom prst="rect">
            <a:avLst/>
          </a:prstGeom>
          <a:solidFill>
            <a:schemeClr val="bg1"/>
          </a:solidFill>
        </p:spPr>
        <p:txBody>
          <a:bodyPr wrap="square" rtlCol="0">
            <a:spAutoFit/>
          </a:bodyPr>
          <a:lstStyle/>
          <a:p>
            <a:r>
              <a:rPr lang="en-GB" sz="1600" dirty="0" err="1" smtClean="0">
                <a:solidFill>
                  <a:srgbClr val="FF0000"/>
                </a:solidFill>
              </a:rPr>
              <a:t>Voiture</a:t>
            </a:r>
            <a:r>
              <a:rPr lang="en-GB" sz="1600" dirty="0" smtClean="0">
                <a:solidFill>
                  <a:srgbClr val="FF0000"/>
                </a:solidFill>
              </a:rPr>
              <a:t> essence </a:t>
            </a:r>
            <a:r>
              <a:rPr lang="en-GB" sz="1600" dirty="0" err="1" smtClean="0">
                <a:solidFill>
                  <a:srgbClr val="FF0000"/>
                </a:solidFill>
              </a:rPr>
              <a:t>apres</a:t>
            </a:r>
            <a:r>
              <a:rPr lang="en-GB" sz="1600" dirty="0" smtClean="0">
                <a:solidFill>
                  <a:srgbClr val="FF0000"/>
                </a:solidFill>
              </a:rPr>
              <a:t> un petit accident avec </a:t>
            </a:r>
            <a:r>
              <a:rPr lang="en-GB" sz="1600" dirty="0" err="1" smtClean="0">
                <a:solidFill>
                  <a:srgbClr val="FF0000"/>
                </a:solidFill>
              </a:rPr>
              <a:t>une</a:t>
            </a:r>
            <a:r>
              <a:rPr lang="en-GB" sz="1600" dirty="0" smtClean="0">
                <a:solidFill>
                  <a:srgbClr val="FF0000"/>
                </a:solidFill>
              </a:rPr>
              <a:t> </a:t>
            </a:r>
            <a:r>
              <a:rPr lang="en-GB" sz="1600" dirty="0" err="1" smtClean="0">
                <a:solidFill>
                  <a:srgbClr val="FF0000"/>
                </a:solidFill>
              </a:rPr>
              <a:t>autre</a:t>
            </a:r>
            <a:r>
              <a:rPr lang="en-GB" sz="1600" dirty="0" smtClean="0">
                <a:solidFill>
                  <a:srgbClr val="FF0000"/>
                </a:solidFill>
              </a:rPr>
              <a:t> </a:t>
            </a:r>
            <a:r>
              <a:rPr lang="en-GB" sz="1600" dirty="0" err="1" smtClean="0">
                <a:solidFill>
                  <a:srgbClr val="FF0000"/>
                </a:solidFill>
              </a:rPr>
              <a:t>voiture</a:t>
            </a:r>
            <a:endParaRPr lang="en-GB" sz="1600" dirty="0">
              <a:solidFill>
                <a:srgbClr val="FF0000"/>
              </a:solidFill>
            </a:endParaRPr>
          </a:p>
        </p:txBody>
      </p:sp>
      <p:sp>
        <p:nvSpPr>
          <p:cNvPr id="18" name="ZoneTexte 13"/>
          <p:cNvSpPr txBox="1"/>
          <p:nvPr/>
        </p:nvSpPr>
        <p:spPr>
          <a:xfrm>
            <a:off x="3131840" y="533871"/>
            <a:ext cx="5929033" cy="338554"/>
          </a:xfrm>
          <a:prstGeom prst="rect">
            <a:avLst/>
          </a:prstGeom>
          <a:noFill/>
        </p:spPr>
        <p:txBody>
          <a:bodyPr wrap="square" rtlCol="0">
            <a:spAutoFit/>
          </a:bodyPr>
          <a:lstStyle/>
          <a:p>
            <a:r>
              <a:rPr lang="en-GB" sz="1600" dirty="0" smtClean="0"/>
              <a:t>La </a:t>
            </a:r>
            <a:r>
              <a:rPr lang="en-GB" sz="1600" dirty="0" err="1" smtClean="0"/>
              <a:t>sécurité</a:t>
            </a:r>
            <a:r>
              <a:rPr lang="en-GB" sz="1600" dirty="0" smtClean="0"/>
              <a:t> </a:t>
            </a:r>
            <a:r>
              <a:rPr lang="en-GB" sz="1600" dirty="0" err="1" smtClean="0"/>
              <a:t>est</a:t>
            </a:r>
            <a:r>
              <a:rPr lang="en-GB" sz="1600" dirty="0" smtClean="0"/>
              <a:t> relative, les </a:t>
            </a:r>
            <a:r>
              <a:rPr lang="en-GB" sz="1600" dirty="0" err="1" smtClean="0"/>
              <a:t>voitures</a:t>
            </a:r>
            <a:r>
              <a:rPr lang="en-GB" sz="1600" dirty="0" smtClean="0"/>
              <a:t> essences </a:t>
            </a:r>
            <a:r>
              <a:rPr lang="en-GB" sz="1600" dirty="0" err="1" smtClean="0"/>
              <a:t>sont</a:t>
            </a:r>
            <a:r>
              <a:rPr lang="en-GB" sz="1600" dirty="0" smtClean="0"/>
              <a:t> </a:t>
            </a:r>
            <a:r>
              <a:rPr lang="en-GB" sz="1600" dirty="0" err="1" smtClean="0"/>
              <a:t>aussi</a:t>
            </a:r>
            <a:r>
              <a:rPr lang="en-GB" sz="1600" dirty="0" smtClean="0"/>
              <a:t> </a:t>
            </a:r>
            <a:r>
              <a:rPr lang="en-GB" sz="1600" dirty="0" err="1" smtClean="0"/>
              <a:t>dangereuses</a:t>
            </a:r>
            <a:endParaRPr lang="en-GB" sz="1600" dirty="0"/>
          </a:p>
        </p:txBody>
      </p:sp>
      <p:sp>
        <p:nvSpPr>
          <p:cNvPr id="19" name="ZoneTexte 18"/>
          <p:cNvSpPr txBox="1"/>
          <p:nvPr/>
        </p:nvSpPr>
        <p:spPr>
          <a:xfrm>
            <a:off x="543248" y="168379"/>
            <a:ext cx="2804616" cy="461665"/>
          </a:xfrm>
          <a:prstGeom prst="rect">
            <a:avLst/>
          </a:prstGeom>
          <a:noFill/>
        </p:spPr>
        <p:txBody>
          <a:bodyPr wrap="square" rtlCol="0">
            <a:spAutoFit/>
          </a:bodyPr>
          <a:lstStyle/>
          <a:p>
            <a:r>
              <a:rPr lang="en-GB" sz="2400" dirty="0" smtClean="0">
                <a:solidFill>
                  <a:srgbClr val="038AD6"/>
                </a:solidFill>
                <a:latin typeface="Berlin Sans FB Demi" panose="020E0802020502020306" pitchFamily="34" charset="0"/>
                <a:ea typeface="+mj-ea"/>
                <a:cs typeface="+mj-cs"/>
              </a:rPr>
              <a:t>A </a:t>
            </a:r>
            <a:r>
              <a:rPr lang="en-GB" sz="2400" dirty="0" err="1" smtClean="0">
                <a:solidFill>
                  <a:srgbClr val="038AD6"/>
                </a:solidFill>
                <a:latin typeface="Berlin Sans FB Demi" panose="020E0802020502020306" pitchFamily="34" charset="0"/>
                <a:ea typeface="+mj-ea"/>
                <a:cs typeface="+mj-cs"/>
              </a:rPr>
              <a:t>retenir</a:t>
            </a:r>
            <a:r>
              <a:rPr lang="en-GB" sz="2400" dirty="0" smtClean="0">
                <a:solidFill>
                  <a:srgbClr val="038AD6"/>
                </a:solidFill>
                <a:latin typeface="Berlin Sans FB Demi" panose="020E0802020502020306" pitchFamily="34" charset="0"/>
                <a:ea typeface="+mj-ea"/>
                <a:cs typeface="+mj-cs"/>
              </a:rPr>
              <a:t>:</a:t>
            </a:r>
            <a:endParaRPr lang="en-GB" sz="2400" dirty="0">
              <a:solidFill>
                <a:srgbClr val="038AD6"/>
              </a:solidFill>
              <a:latin typeface="Berlin Sans FB Demi" panose="020E0802020502020306" pitchFamily="34" charset="0"/>
              <a:ea typeface="+mj-ea"/>
              <a:cs typeface="+mj-cs"/>
            </a:endParaRPr>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8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8"/>
          <p:cNvSpPr txBox="1"/>
          <p:nvPr/>
        </p:nvSpPr>
        <p:spPr>
          <a:xfrm>
            <a:off x="543248" y="399212"/>
            <a:ext cx="6539692" cy="461665"/>
          </a:xfrm>
          <a:prstGeom prst="rect">
            <a:avLst/>
          </a:prstGeom>
          <a:noFill/>
        </p:spPr>
        <p:txBody>
          <a:bodyPr wrap="square" rtlCol="0">
            <a:spAutoFit/>
          </a:bodyPr>
          <a:lstStyle/>
          <a:p>
            <a:r>
              <a:rPr lang="en-GB" sz="2400" dirty="0" smtClean="0">
                <a:solidFill>
                  <a:srgbClr val="038AD6"/>
                </a:solidFill>
                <a:latin typeface="Berlin Sans FB Demi" panose="020E0802020502020306" pitchFamily="34" charset="0"/>
                <a:ea typeface="+mj-ea"/>
                <a:cs typeface="+mj-cs"/>
              </a:rPr>
              <a:t>A </a:t>
            </a:r>
            <a:r>
              <a:rPr lang="en-GB" sz="2400" dirty="0" err="1" smtClean="0">
                <a:solidFill>
                  <a:srgbClr val="038AD6"/>
                </a:solidFill>
                <a:latin typeface="Berlin Sans FB Demi" panose="020E0802020502020306" pitchFamily="34" charset="0"/>
                <a:ea typeface="+mj-ea"/>
                <a:cs typeface="+mj-cs"/>
              </a:rPr>
              <a:t>retenir</a:t>
            </a:r>
            <a:r>
              <a:rPr lang="en-GB" sz="2400" dirty="0" smtClean="0">
                <a:solidFill>
                  <a:srgbClr val="038AD6"/>
                </a:solidFill>
                <a:latin typeface="Berlin Sans FB Demi" panose="020E0802020502020306" pitchFamily="34" charset="0"/>
                <a:ea typeface="+mj-ea"/>
                <a:cs typeface="+mj-cs"/>
              </a:rPr>
              <a:t>:</a:t>
            </a:r>
            <a:endParaRPr lang="en-GB" sz="2400" dirty="0">
              <a:solidFill>
                <a:srgbClr val="038AD6"/>
              </a:solidFill>
              <a:latin typeface="Berlin Sans FB Demi" panose="020E0802020502020306" pitchFamily="34" charset="0"/>
              <a:ea typeface="+mj-ea"/>
              <a:cs typeface="+mj-cs"/>
            </a:endParaRPr>
          </a:p>
        </p:txBody>
      </p:sp>
      <p:sp>
        <p:nvSpPr>
          <p:cNvPr id="16" name="ZoneTexte 1"/>
          <p:cNvSpPr txBox="1"/>
          <p:nvPr/>
        </p:nvSpPr>
        <p:spPr>
          <a:xfrm>
            <a:off x="2267744" y="1825660"/>
            <a:ext cx="4392488" cy="523220"/>
          </a:xfrm>
          <a:prstGeom prst="rect">
            <a:avLst/>
          </a:prstGeom>
          <a:noFill/>
        </p:spPr>
        <p:txBody>
          <a:bodyPr wrap="square" rtlCol="0">
            <a:spAutoFit/>
          </a:bodyPr>
          <a:lstStyle/>
          <a:p>
            <a:r>
              <a:rPr lang="en-GB" sz="2800" dirty="0" smtClean="0"/>
              <a:t>https://h2tools.org/lessons</a:t>
            </a:r>
            <a:endParaRPr lang="en-GB" sz="2800" dirty="0"/>
          </a:p>
        </p:txBody>
      </p:sp>
      <p:sp>
        <p:nvSpPr>
          <p:cNvPr id="17" name="ZoneTexte 2"/>
          <p:cNvSpPr txBox="1"/>
          <p:nvPr/>
        </p:nvSpPr>
        <p:spPr>
          <a:xfrm>
            <a:off x="2051720" y="1105580"/>
            <a:ext cx="5607276" cy="523220"/>
          </a:xfrm>
          <a:prstGeom prst="rect">
            <a:avLst/>
          </a:prstGeom>
          <a:noFill/>
        </p:spPr>
        <p:txBody>
          <a:bodyPr wrap="square" rtlCol="0">
            <a:spAutoFit/>
          </a:bodyPr>
          <a:lstStyle/>
          <a:p>
            <a:r>
              <a:rPr lang="en-GB" sz="2800" dirty="0" err="1" smtClean="0"/>
              <a:t>Visitez</a:t>
            </a:r>
            <a:r>
              <a:rPr lang="en-GB" sz="2800" dirty="0" smtClean="0"/>
              <a:t> le site H2incidents.org: </a:t>
            </a:r>
            <a:endParaRPr lang="en-GB" sz="2800" dirty="0"/>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2612" y="2924944"/>
            <a:ext cx="7018776" cy="293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3"/>
          <p:cNvSpPr txBox="1"/>
          <p:nvPr/>
        </p:nvSpPr>
        <p:spPr>
          <a:xfrm>
            <a:off x="1034068" y="2636912"/>
            <a:ext cx="2069228" cy="369332"/>
          </a:xfrm>
          <a:prstGeom prst="rect">
            <a:avLst/>
          </a:prstGeom>
          <a:noFill/>
        </p:spPr>
        <p:txBody>
          <a:bodyPr wrap="square" rtlCol="0">
            <a:spAutoFit/>
          </a:bodyPr>
          <a:lstStyle/>
          <a:p>
            <a:r>
              <a:rPr lang="en-GB" dirty="0" smtClean="0"/>
              <a:t>Example:</a:t>
            </a:r>
            <a:endParaRPr lang="en-GB" dirty="0"/>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5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39552" y="177234"/>
            <a:ext cx="5196044" cy="369332"/>
          </a:xfrm>
          <a:prstGeom prst="rect">
            <a:avLst/>
          </a:prstGeom>
          <a:noFill/>
        </p:spPr>
        <p:txBody>
          <a:bodyPr wrap="square" rtlCol="0" anchor="t">
            <a:spAutoFit/>
          </a:bodyPr>
          <a:lstStyle/>
          <a:p>
            <a:r>
              <a:rPr lang="en-GB">
                <a:solidFill>
                  <a:srgbClr val="038AD6"/>
                </a:solidFill>
                <a:latin typeface="Arial Black"/>
                <a:ea typeface="+mj-ea"/>
                <a:cs typeface="+mj-cs"/>
              </a:rPr>
              <a:t>Bases des </a:t>
            </a:r>
            <a:r>
              <a:rPr lang="en-GB" err="1">
                <a:solidFill>
                  <a:srgbClr val="038AD6"/>
                </a:solidFill>
                <a:latin typeface="Arial Black"/>
                <a:ea typeface="+mj-ea"/>
                <a:cs typeface="+mj-cs"/>
              </a:rPr>
              <a:t>propriétés</a:t>
            </a:r>
            <a:r>
              <a:rPr lang="en-GB">
                <a:solidFill>
                  <a:srgbClr val="038AD6"/>
                </a:solidFill>
                <a:latin typeface="Arial Black"/>
                <a:ea typeface="+mj-ea"/>
                <a:cs typeface="+mj-cs"/>
              </a:rPr>
              <a:t> de </a:t>
            </a:r>
            <a:r>
              <a:rPr lang="en-GB" err="1">
                <a:solidFill>
                  <a:srgbClr val="038AD6"/>
                </a:solidFill>
                <a:latin typeface="Arial Black"/>
                <a:ea typeface="+mj-ea"/>
                <a:cs typeface="+mj-cs"/>
              </a:rPr>
              <a:t>l'hydrogène</a:t>
            </a:r>
          </a:p>
        </p:txBody>
      </p:sp>
      <p:sp>
        <p:nvSpPr>
          <p:cNvPr id="16" name="TextBox 1"/>
          <p:cNvSpPr txBox="1">
            <a:spLocks noChangeArrowheads="1"/>
          </p:cNvSpPr>
          <p:nvPr/>
        </p:nvSpPr>
        <p:spPr bwMode="auto">
          <a:xfrm>
            <a:off x="985044" y="690582"/>
            <a:ext cx="7173912" cy="5078313"/>
          </a:xfrm>
          <a:prstGeom prst="rect">
            <a:avLst/>
          </a:prstGeom>
          <a:noFill/>
          <a:ln w="9525">
            <a:noFill/>
            <a:miter lim="800000"/>
            <a:headEnd/>
            <a:tailEnd/>
          </a:ln>
        </p:spPr>
        <p:txBody>
          <a:bodyPr wrap="square" anchor="t">
            <a:spAutoFit/>
          </a:bodyPr>
          <a:lstStyle/>
          <a:p>
            <a:pPr marL="342900" indent="-342900">
              <a:buFont typeface="Arial" panose="020B0604020202020204" pitchFamily="34" charset="0"/>
              <a:buChar char="•"/>
            </a:pPr>
            <a:r>
              <a:rPr lang="en-GB" dirty="0" err="1" smtClean="0">
                <a:cs typeface="Arial"/>
              </a:rPr>
              <a:t>Gaz</a:t>
            </a:r>
            <a:r>
              <a:rPr lang="en-GB" dirty="0" smtClean="0">
                <a:cs typeface="Arial"/>
              </a:rPr>
              <a:t> </a:t>
            </a:r>
            <a:r>
              <a:rPr lang="en-GB" dirty="0">
                <a:cs typeface="Arial"/>
              </a:rPr>
              <a:t>à </a:t>
            </a:r>
            <a:r>
              <a:rPr lang="en-GB" dirty="0" err="1" smtClean="0">
                <a:cs typeface="Arial"/>
              </a:rPr>
              <a:t>température</a:t>
            </a:r>
            <a:r>
              <a:rPr lang="en-GB" dirty="0" smtClean="0">
                <a:cs typeface="Arial"/>
              </a:rPr>
              <a:t> </a:t>
            </a:r>
            <a:r>
              <a:rPr lang="en-GB" dirty="0" err="1" smtClean="0">
                <a:cs typeface="Arial"/>
              </a:rPr>
              <a:t>ambiante</a:t>
            </a:r>
            <a:r>
              <a:rPr lang="en-GB" dirty="0">
                <a:cs typeface="Arial"/>
              </a:rPr>
              <a:t> </a:t>
            </a:r>
            <a:endParaRPr lang="en-GB" dirty="0">
              <a:cs typeface="Arial" charset="0"/>
            </a:endParaRPr>
          </a:p>
          <a:p>
            <a:pPr marL="342900" indent="-342900">
              <a:buFont typeface="Arial" panose="020B0604020202020204" pitchFamily="34" charset="0"/>
              <a:buChar char="•"/>
            </a:pPr>
            <a:r>
              <a:rPr lang="en-GB" dirty="0">
                <a:cs typeface="Arial"/>
              </a:rPr>
              <a:t>Liquide sous -253°C (</a:t>
            </a:r>
            <a:r>
              <a:rPr lang="en-GB" dirty="0" err="1">
                <a:cs typeface="Arial"/>
              </a:rPr>
              <a:t>cryogénique</a:t>
            </a:r>
            <a:r>
              <a:rPr lang="en-GB" dirty="0">
                <a:cs typeface="Arial"/>
              </a:rPr>
              <a:t>)</a:t>
            </a:r>
          </a:p>
          <a:p>
            <a:pPr marL="342900" indent="-342900">
              <a:buFont typeface="Arial" panose="020B0604020202020204" pitchFamily="34" charset="0"/>
              <a:buChar char="•"/>
            </a:pPr>
            <a:r>
              <a:rPr lang="en-GB" dirty="0" err="1">
                <a:cs typeface="Arial"/>
              </a:rPr>
              <a:t>Vecteur</a:t>
            </a:r>
            <a:r>
              <a:rPr lang="en-GB" dirty="0">
                <a:cs typeface="Arial"/>
              </a:rPr>
              <a:t> </a:t>
            </a:r>
            <a:r>
              <a:rPr lang="en-GB" dirty="0" err="1">
                <a:cs typeface="Arial"/>
              </a:rPr>
              <a:t>d'énergie</a:t>
            </a:r>
            <a:r>
              <a:rPr lang="en-GB" dirty="0">
                <a:cs typeface="Arial"/>
              </a:rPr>
              <a:t> </a:t>
            </a:r>
            <a:endParaRPr lang="en-GB" dirty="0">
              <a:cs typeface="Arial" charset="0"/>
            </a:endParaRPr>
          </a:p>
          <a:p>
            <a:pPr marL="342900" indent="-342900">
              <a:buFont typeface="Arial" panose="020B0604020202020204" pitchFamily="34" charset="0"/>
              <a:buChar char="•"/>
            </a:pPr>
            <a:r>
              <a:rPr lang="en-GB" dirty="0">
                <a:cs typeface="Arial"/>
              </a:rPr>
              <a:t>Sans </a:t>
            </a:r>
            <a:r>
              <a:rPr lang="en-GB" dirty="0" err="1">
                <a:cs typeface="Arial"/>
              </a:rPr>
              <a:t>carbone</a:t>
            </a:r>
            <a:endParaRPr lang="en-GB" dirty="0">
              <a:cs typeface="Arial" charset="0"/>
            </a:endParaRPr>
          </a:p>
          <a:p>
            <a:pPr marL="342900" indent="-342900">
              <a:buFont typeface="Arial" panose="020B0604020202020204" pitchFamily="34" charset="0"/>
              <a:buChar char="•"/>
            </a:pPr>
            <a:r>
              <a:rPr lang="en-GB" dirty="0" err="1">
                <a:cs typeface="Arial"/>
              </a:rPr>
              <a:t>Energie</a:t>
            </a:r>
            <a:r>
              <a:rPr lang="en-GB" dirty="0">
                <a:cs typeface="Arial"/>
              </a:rPr>
              <a:t> </a:t>
            </a:r>
            <a:r>
              <a:rPr lang="en-GB" dirty="0" err="1">
                <a:cs typeface="Arial"/>
              </a:rPr>
              <a:t>propre</a:t>
            </a:r>
            <a:endParaRPr lang="en-GB" dirty="0">
              <a:cs typeface="Arial" charset="0"/>
            </a:endParaRPr>
          </a:p>
          <a:p>
            <a:pPr marL="342900" indent="-342900">
              <a:buFont typeface="Arial" panose="020B0604020202020204" pitchFamily="34" charset="0"/>
              <a:buChar char="•"/>
            </a:pPr>
            <a:r>
              <a:rPr lang="en-GB" dirty="0">
                <a:cs typeface="Arial"/>
              </a:rPr>
              <a:t>Plus </a:t>
            </a:r>
            <a:r>
              <a:rPr lang="en-GB" dirty="0" err="1">
                <a:cs typeface="Arial"/>
              </a:rPr>
              <a:t>léger</a:t>
            </a:r>
            <a:r>
              <a:rPr lang="en-GB" dirty="0">
                <a:cs typeface="Arial"/>
              </a:rPr>
              <a:t> que </a:t>
            </a:r>
            <a:r>
              <a:rPr lang="en-GB" dirty="0" err="1">
                <a:cs typeface="Arial"/>
              </a:rPr>
              <a:t>l'air</a:t>
            </a:r>
            <a:endParaRPr lang="en-GB" dirty="0">
              <a:cs typeface="Arial" charset="0"/>
            </a:endParaRPr>
          </a:p>
          <a:p>
            <a:pPr marL="342900" indent="-342900">
              <a:buFont typeface="Arial" panose="020B0604020202020204" pitchFamily="34" charset="0"/>
              <a:buChar char="•"/>
            </a:pPr>
            <a:r>
              <a:rPr lang="en-GB" dirty="0">
                <a:cs typeface="Arial"/>
              </a:rPr>
              <a:t>Pas </a:t>
            </a:r>
            <a:r>
              <a:rPr lang="en-GB" dirty="0" err="1">
                <a:cs typeface="Arial"/>
              </a:rPr>
              <a:t>d'odeur</a:t>
            </a:r>
            <a:r>
              <a:rPr lang="en-GB" dirty="0">
                <a:cs typeface="Arial"/>
              </a:rPr>
              <a:t> </a:t>
            </a:r>
            <a:endParaRPr lang="en-GB" dirty="0">
              <a:cs typeface="Arial" charset="0"/>
            </a:endParaRPr>
          </a:p>
          <a:p>
            <a:pPr marL="342900" indent="-342900">
              <a:buFont typeface="Arial" panose="020B0604020202020204" pitchFamily="34" charset="0"/>
              <a:buChar char="•"/>
            </a:pPr>
            <a:r>
              <a:rPr lang="en-GB" dirty="0">
                <a:cs typeface="Arial"/>
              </a:rPr>
              <a:t>Invisible </a:t>
            </a:r>
            <a:endParaRPr lang="en-GB" dirty="0">
              <a:cs typeface="Arial" charset="0"/>
            </a:endParaRPr>
          </a:p>
          <a:p>
            <a:pPr marL="342900" indent="-342900">
              <a:buFont typeface="Arial" panose="020B0604020202020204" pitchFamily="34" charset="0"/>
              <a:buChar char="•"/>
            </a:pPr>
            <a:r>
              <a:rPr lang="en-GB" dirty="0" err="1">
                <a:cs typeface="Arial"/>
              </a:rPr>
              <a:t>Aucune</a:t>
            </a:r>
            <a:r>
              <a:rPr lang="en-GB" dirty="0">
                <a:cs typeface="Arial"/>
              </a:rPr>
              <a:t> </a:t>
            </a:r>
            <a:r>
              <a:rPr lang="en-GB" dirty="0" err="1">
                <a:cs typeface="Arial"/>
              </a:rPr>
              <a:t>toxicité</a:t>
            </a:r>
            <a:endParaRPr lang="en-GB" dirty="0">
              <a:cs typeface="Arial" charset="0"/>
            </a:endParaRPr>
          </a:p>
          <a:p>
            <a:pPr marL="342900" indent="-342900">
              <a:buFont typeface="Arial" panose="020B0604020202020204" pitchFamily="34" charset="0"/>
              <a:buChar char="•"/>
            </a:pPr>
            <a:r>
              <a:rPr lang="en-GB" dirty="0" err="1">
                <a:cs typeface="Arial"/>
              </a:rPr>
              <a:t>Produit</a:t>
            </a:r>
            <a:r>
              <a:rPr lang="en-GB" dirty="0">
                <a:cs typeface="Arial"/>
              </a:rPr>
              <a:t> à </a:t>
            </a:r>
            <a:r>
              <a:rPr lang="en-GB" dirty="0" err="1">
                <a:cs typeface="Arial"/>
              </a:rPr>
              <a:t>partir</a:t>
            </a:r>
            <a:r>
              <a:rPr lang="en-GB" dirty="0">
                <a:cs typeface="Arial"/>
              </a:rPr>
              <a:t> de </a:t>
            </a:r>
            <a:r>
              <a:rPr lang="en-GB" dirty="0" err="1">
                <a:cs typeface="Arial"/>
              </a:rPr>
              <a:t>différentes</a:t>
            </a:r>
            <a:r>
              <a:rPr lang="en-GB" dirty="0">
                <a:cs typeface="Arial"/>
              </a:rPr>
              <a:t> sources</a:t>
            </a:r>
            <a:endParaRPr lang="en-GB" dirty="0">
              <a:cs typeface="Arial" charset="0"/>
            </a:endParaRPr>
          </a:p>
          <a:p>
            <a:pPr marL="342900" indent="-342900">
              <a:buFont typeface="Arial" panose="020B0604020202020204" pitchFamily="34" charset="0"/>
              <a:buChar char="•"/>
            </a:pPr>
            <a:r>
              <a:rPr lang="en-GB" dirty="0" err="1">
                <a:cs typeface="Arial"/>
              </a:rPr>
              <a:t>Peut</a:t>
            </a:r>
            <a:r>
              <a:rPr lang="en-GB" dirty="0">
                <a:cs typeface="Arial"/>
              </a:rPr>
              <a:t> </a:t>
            </a:r>
            <a:r>
              <a:rPr lang="en-GB" dirty="0" err="1">
                <a:ea typeface="+mn-lt"/>
                <a:cs typeface="+mn-lt"/>
              </a:rPr>
              <a:t>être</a:t>
            </a:r>
            <a:r>
              <a:rPr lang="en-GB" dirty="0">
                <a:ea typeface="+mn-lt"/>
                <a:cs typeface="+mn-lt"/>
              </a:rPr>
              <a:t> </a:t>
            </a:r>
            <a:r>
              <a:rPr lang="en-GB" dirty="0" err="1">
                <a:ea typeface="+mn-lt"/>
                <a:cs typeface="+mn-lt"/>
              </a:rPr>
              <a:t>stocké</a:t>
            </a:r>
            <a:endParaRPr lang="en-GB" dirty="0">
              <a:cs typeface="Arial"/>
            </a:endParaRPr>
          </a:p>
          <a:p>
            <a:pPr marL="342900" indent="-342900">
              <a:buFont typeface="Arial" panose="020B0604020202020204" pitchFamily="34" charset="0"/>
              <a:buChar char="•"/>
            </a:pPr>
            <a:r>
              <a:rPr lang="en-GB" dirty="0" err="1">
                <a:cs typeface="Arial"/>
              </a:rPr>
              <a:t>Peut</a:t>
            </a:r>
            <a:r>
              <a:rPr lang="en-GB" dirty="0">
                <a:cs typeface="Arial"/>
              </a:rPr>
              <a:t> </a:t>
            </a:r>
            <a:r>
              <a:rPr lang="en-GB" dirty="0" err="1">
                <a:cs typeface="Calibri"/>
              </a:rPr>
              <a:t>être</a:t>
            </a:r>
            <a:r>
              <a:rPr lang="en-GB" dirty="0">
                <a:cs typeface="Calibri"/>
              </a:rPr>
              <a:t> </a:t>
            </a:r>
            <a:r>
              <a:rPr lang="en-GB" dirty="0" err="1">
                <a:cs typeface="Arial"/>
              </a:rPr>
              <a:t>transporté</a:t>
            </a:r>
            <a:endParaRPr lang="en-GB" dirty="0">
              <a:cs typeface="Arial"/>
            </a:endParaRPr>
          </a:p>
          <a:p>
            <a:pPr marL="342900" indent="-342900">
              <a:lnSpc>
                <a:spcPct val="120000"/>
              </a:lnSpc>
              <a:buFont typeface="Arial" panose="020B0604020202020204" pitchFamily="34" charset="0"/>
              <a:buChar char="•"/>
            </a:pPr>
            <a:r>
              <a:rPr lang="en-GB" dirty="0" err="1">
                <a:cs typeface="Arial"/>
              </a:rPr>
              <a:t>Gaz</a:t>
            </a:r>
            <a:r>
              <a:rPr lang="en-GB" dirty="0">
                <a:cs typeface="Arial"/>
              </a:rPr>
              <a:t> de </a:t>
            </a:r>
            <a:r>
              <a:rPr lang="en-GB" dirty="0" err="1">
                <a:cs typeface="Arial"/>
              </a:rPr>
              <a:t>densité</a:t>
            </a:r>
            <a:r>
              <a:rPr lang="en-GB" dirty="0">
                <a:cs typeface="Arial"/>
              </a:rPr>
              <a:t>   90 	g/Nm³</a:t>
            </a:r>
          </a:p>
          <a:p>
            <a:pPr>
              <a:lnSpc>
                <a:spcPct val="120000"/>
              </a:lnSpc>
            </a:pPr>
            <a:r>
              <a:rPr lang="en-GB" dirty="0">
                <a:cs typeface="Arial"/>
              </a:rPr>
              <a:t>		</a:t>
            </a:r>
            <a:r>
              <a:rPr lang="en-GB" dirty="0" err="1">
                <a:cs typeface="Arial"/>
              </a:rPr>
              <a:t>liquide</a:t>
            </a:r>
            <a:r>
              <a:rPr lang="en-GB" dirty="0">
                <a:cs typeface="Arial"/>
              </a:rPr>
              <a:t>  70,8 	kg/m³</a:t>
            </a:r>
          </a:p>
          <a:p>
            <a:pPr>
              <a:lnSpc>
                <a:spcPct val="120000"/>
              </a:lnSpc>
            </a:pPr>
            <a:r>
              <a:rPr lang="en-GB" dirty="0">
                <a:cs typeface="Arial"/>
              </a:rPr>
              <a:t>		essence   720 	kg/m³</a:t>
            </a:r>
          </a:p>
          <a:p>
            <a:pPr marL="342900" indent="-342900">
              <a:lnSpc>
                <a:spcPct val="120000"/>
              </a:lnSpc>
              <a:buFont typeface="Arial" panose="020B0604020202020204" pitchFamily="34" charset="0"/>
              <a:buChar char="•"/>
            </a:pPr>
            <a:r>
              <a:rPr lang="en-GB" dirty="0" err="1">
                <a:cs typeface="Arial"/>
              </a:rPr>
              <a:t>Indice</a:t>
            </a:r>
            <a:r>
              <a:rPr lang="en-GB" dirty="0">
                <a:cs typeface="Arial"/>
              </a:rPr>
              <a:t> </a:t>
            </a:r>
            <a:r>
              <a:rPr lang="en-GB" dirty="0" err="1">
                <a:cs typeface="Arial"/>
              </a:rPr>
              <a:t>d'octane</a:t>
            </a:r>
            <a:r>
              <a:rPr lang="en-GB" dirty="0">
                <a:cs typeface="Arial"/>
              </a:rPr>
              <a:t> H2		&gt; 140</a:t>
            </a:r>
          </a:p>
          <a:p>
            <a:pPr marL="342900" indent="-342900">
              <a:lnSpc>
                <a:spcPct val="120000"/>
              </a:lnSpc>
              <a:buFont typeface="Arial" panose="020B0604020202020204" pitchFamily="34" charset="0"/>
              <a:buChar char="•"/>
            </a:pPr>
            <a:r>
              <a:rPr lang="en-GB" dirty="0" err="1">
                <a:ea typeface="+mn-lt"/>
                <a:cs typeface="+mn-lt"/>
              </a:rPr>
              <a:t>Indice</a:t>
            </a:r>
            <a:r>
              <a:rPr lang="en-GB" dirty="0">
                <a:ea typeface="+mn-lt"/>
                <a:cs typeface="+mn-lt"/>
              </a:rPr>
              <a:t> </a:t>
            </a:r>
            <a:r>
              <a:rPr lang="en-GB" dirty="0" err="1">
                <a:ea typeface="+mn-lt"/>
                <a:cs typeface="+mn-lt"/>
              </a:rPr>
              <a:t>d'octane</a:t>
            </a:r>
            <a:r>
              <a:rPr lang="en-GB" dirty="0">
                <a:cs typeface="Calibri"/>
              </a:rPr>
              <a:t> essence</a:t>
            </a:r>
            <a:r>
              <a:rPr lang="en-GB" dirty="0">
                <a:cs typeface="Arial"/>
              </a:rPr>
              <a:t>		&gt; 95</a:t>
            </a:r>
          </a:p>
        </p:txBody>
      </p:sp>
      <p:pic>
        <p:nvPicPr>
          <p:cNvPr id="17" name="Picture 2" descr="Résultat de recherche d'images pour &quot;reforming CH4 for producing H2&quot;">
            <a:hlinkClick r:id="rId10"/>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724400" y="1410662"/>
            <a:ext cx="364273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92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54188094"/>
              </p:ext>
            </p:extLst>
          </p:nvPr>
        </p:nvGraphicFramePr>
        <p:xfrm>
          <a:off x="129394" y="112541"/>
          <a:ext cx="10322902" cy="5798286"/>
        </p:xfrm>
        <a:graphic>
          <a:graphicData uri="http://schemas.openxmlformats.org/drawingml/2006/table">
            <a:tbl>
              <a:tblPr firstRow="1" bandRow="1">
                <a:tableStyleId>{5C22544A-7EE6-4342-B048-85BDC9FD1C3A}</a:tableStyleId>
              </a:tblPr>
              <a:tblGrid>
                <a:gridCol w="3714298">
                  <a:extLst>
                    <a:ext uri="{9D8B030D-6E8A-4147-A177-3AD203B41FA5}">
                      <a16:colId xmlns:a16="http://schemas.microsoft.com/office/drawing/2014/main" val="1969332134"/>
                    </a:ext>
                  </a:extLst>
                </a:gridCol>
                <a:gridCol w="6608604">
                  <a:extLst>
                    <a:ext uri="{9D8B030D-6E8A-4147-A177-3AD203B41FA5}">
                      <a16:colId xmlns:a16="http://schemas.microsoft.com/office/drawing/2014/main" val="1158213882"/>
                    </a:ext>
                  </a:extLst>
                </a:gridCol>
              </a:tblGrid>
              <a:tr h="293194">
                <a:tc>
                  <a:txBody>
                    <a:bodyPr/>
                    <a:lstStyle/>
                    <a:p>
                      <a:r>
                        <a:rPr lang="fr-FR" dirty="0" smtClean="0"/>
                        <a:t>Propriétés </a:t>
                      </a:r>
                      <a:endParaRPr lang="fr-FR" dirty="0"/>
                    </a:p>
                  </a:txBody>
                  <a:tcPr/>
                </a:tc>
                <a:tc>
                  <a:txBody>
                    <a:bodyPr/>
                    <a:lstStyle/>
                    <a:p>
                      <a:pPr algn="l"/>
                      <a:r>
                        <a:rPr lang="fr-FR" dirty="0" smtClean="0"/>
                        <a:t>Hydrogène (H2)                    méthane(CH4)                              essence        </a:t>
                      </a:r>
                      <a:r>
                        <a:rPr lang="fr-FR" baseline="0" dirty="0" smtClean="0"/>
                        <a:t>   </a:t>
                      </a:r>
                      <a:endParaRPr lang="fr-FR" dirty="0"/>
                    </a:p>
                  </a:txBody>
                  <a:tcPr/>
                </a:tc>
                <a:extLst>
                  <a:ext uri="{0D108BD9-81ED-4DB2-BD59-A6C34878D82A}">
                    <a16:rowId xmlns:a16="http://schemas.microsoft.com/office/drawing/2014/main" val="2486702354"/>
                  </a:ext>
                </a:extLst>
              </a:tr>
              <a:tr h="1954629">
                <a:tc>
                  <a:txBody>
                    <a:bodyPr/>
                    <a:lstStyle/>
                    <a:p>
                      <a:r>
                        <a:rPr lang="fr-FR" sz="1400" b="0" i="0" kern="1200" dirty="0" smtClean="0">
                          <a:solidFill>
                            <a:schemeClr val="dk1"/>
                          </a:solidFill>
                          <a:effectLst/>
                          <a:latin typeface="Arial Rounded MT Bold" panose="020F0704030504030204" pitchFamily="34" charset="0"/>
                          <a:ea typeface="+mn-ea"/>
                          <a:cs typeface="+mn-cs"/>
                        </a:rPr>
                        <a:t>Ebullition normale point (NBP) (°C)</a:t>
                      </a:r>
                    </a:p>
                    <a:p>
                      <a:r>
                        <a:rPr lang="fr-FR" sz="1400" dirty="0" smtClean="0">
                          <a:latin typeface="Arial Rounded MT Bold" panose="020F0704030504030204" pitchFamily="34" charset="0"/>
                        </a:rPr>
                        <a:t/>
                      </a:r>
                      <a:br>
                        <a:rPr lang="fr-FR" sz="1400" dirty="0" smtClean="0">
                          <a:latin typeface="Arial Rounded MT Bold" panose="020F0704030504030204" pitchFamily="34" charset="0"/>
                        </a:rPr>
                      </a:br>
                      <a:r>
                        <a:rPr lang="fr-FR" sz="1400" b="0" i="0" kern="1200" dirty="0" smtClean="0">
                          <a:solidFill>
                            <a:schemeClr val="dk1"/>
                          </a:solidFill>
                          <a:effectLst/>
                          <a:latin typeface="Arial Rounded MT Bold" panose="020F0704030504030204" pitchFamily="34" charset="0"/>
                          <a:ea typeface="+mn-ea"/>
                          <a:cs typeface="+mn-cs"/>
                        </a:rPr>
                        <a:t>Etat physique à 25° C, 1 </a:t>
                      </a:r>
                      <a:r>
                        <a:rPr lang="fr-FR" sz="1400" b="0" i="0" kern="1200" dirty="0" err="1" smtClean="0">
                          <a:solidFill>
                            <a:schemeClr val="dk1"/>
                          </a:solidFill>
                          <a:effectLst/>
                          <a:latin typeface="Arial Rounded MT Bold" panose="020F0704030504030204" pitchFamily="34" charset="0"/>
                          <a:ea typeface="+mn-ea"/>
                          <a:cs typeface="+mn-cs"/>
                        </a:rPr>
                        <a:t>atm</a:t>
                      </a:r>
                      <a:endParaRPr lang="fr-FR" sz="1400" b="0" i="0" kern="1200" dirty="0" smtClean="0">
                        <a:solidFill>
                          <a:schemeClr val="dk1"/>
                        </a:solidFill>
                        <a:effectLst/>
                        <a:latin typeface="Arial Rounded MT Bold" panose="020F0704030504030204" pitchFamily="34" charset="0"/>
                        <a:ea typeface="+mn-ea"/>
                        <a:cs typeface="+mn-cs"/>
                      </a:endParaRPr>
                    </a:p>
                    <a:p>
                      <a:endParaRPr lang="fr-FR" sz="1400" b="0" i="0" kern="1200" dirty="0" smtClean="0">
                        <a:solidFill>
                          <a:schemeClr val="dk1"/>
                        </a:solidFill>
                        <a:effectLst/>
                        <a:latin typeface="Arial Rounded MT Bold" panose="020F0704030504030204" pitchFamily="34" charset="0"/>
                        <a:ea typeface="+mn-ea"/>
                        <a:cs typeface="+mn-cs"/>
                      </a:endParaRPr>
                    </a:p>
                    <a:p>
                      <a:r>
                        <a:rPr lang="fr-FR" sz="1400" dirty="0" smtClean="0">
                          <a:latin typeface="Arial Rounded MT Bold" panose="020F0704030504030204" pitchFamily="34" charset="0"/>
                        </a:rPr>
                        <a:t>Valeurs de chauffage </a:t>
                      </a:r>
                    </a:p>
                    <a:p>
                      <a:r>
                        <a:rPr lang="fr-FR" sz="1400" dirty="0" smtClean="0">
                          <a:latin typeface="Arial Rounded MT Bold" panose="020F0704030504030204" pitchFamily="34" charset="0"/>
                        </a:rPr>
                        <a:t>LHV (kJ/g) </a:t>
                      </a:r>
                    </a:p>
                    <a:p>
                      <a:r>
                        <a:rPr lang="fr-FR" sz="1400" dirty="0" smtClean="0">
                          <a:latin typeface="Arial Rounded MT Bold" panose="020F0704030504030204" pitchFamily="34" charset="0"/>
                        </a:rPr>
                        <a:t>NHV (kJ/g)</a:t>
                      </a:r>
                      <a:endParaRPr lang="fr-FR" sz="1400" b="0" i="0" kern="1200" dirty="0" smtClean="0">
                        <a:solidFill>
                          <a:schemeClr val="dk1"/>
                        </a:solidFill>
                        <a:effectLst/>
                        <a:latin typeface="Arial Rounded MT Bold" panose="020F0704030504030204" pitchFamily="34" charset="0"/>
                        <a:ea typeface="+mn-ea"/>
                        <a:cs typeface="+mn-cs"/>
                      </a:endParaRPr>
                    </a:p>
                    <a:p>
                      <a:endParaRPr lang="fr-FR" sz="1400" dirty="0">
                        <a:latin typeface="Arial Rounded MT Bold" panose="020F0704030504030204" pitchFamily="34" charset="0"/>
                      </a:endParaRPr>
                    </a:p>
                  </a:txBody>
                  <a:tcPr/>
                </a:tc>
                <a:tc>
                  <a:txBody>
                    <a:bodyPr/>
                    <a:lstStyle/>
                    <a:p>
                      <a:r>
                        <a:rPr lang="fr-FR" sz="1400" dirty="0" smtClean="0">
                          <a:latin typeface="Arial Rounded MT Bold" panose="020F0704030504030204" pitchFamily="34" charset="0"/>
                        </a:rPr>
                        <a:t>-253                                                      -162                                                 37  -    205</a:t>
                      </a:r>
                    </a:p>
                    <a:p>
                      <a:endParaRPr lang="fr-FR" sz="1400" dirty="0" smtClean="0">
                        <a:latin typeface="Arial Rounded MT Bold" panose="020F0704030504030204" pitchFamily="34" charset="0"/>
                      </a:endParaRPr>
                    </a:p>
                    <a:p>
                      <a:r>
                        <a:rPr lang="fr-FR" sz="1400" dirty="0" smtClean="0">
                          <a:latin typeface="Arial Rounded MT Bold" panose="020F0704030504030204" pitchFamily="34" charset="0"/>
                        </a:rPr>
                        <a:t>Gaz</a:t>
                      </a:r>
                      <a:r>
                        <a:rPr lang="fr-FR" sz="1400" baseline="0" dirty="0" smtClean="0">
                          <a:latin typeface="Arial Rounded MT Bold" panose="020F0704030504030204" pitchFamily="34" charset="0"/>
                        </a:rPr>
                        <a:t>    </a:t>
                      </a:r>
                      <a:r>
                        <a:rPr lang="fr-FR" sz="1400" dirty="0" smtClean="0">
                          <a:latin typeface="Arial Rounded MT Bold" panose="020F0704030504030204" pitchFamily="34" charset="0"/>
                        </a:rPr>
                        <a:t>                                                    </a:t>
                      </a:r>
                      <a:r>
                        <a:rPr lang="fr-FR" sz="1400" dirty="0" err="1" smtClean="0">
                          <a:latin typeface="Arial Rounded MT Bold" panose="020F0704030504030204" pitchFamily="34" charset="0"/>
                        </a:rPr>
                        <a:t>Gaz</a:t>
                      </a:r>
                      <a:r>
                        <a:rPr lang="fr-FR" sz="1400" dirty="0" smtClean="0">
                          <a:latin typeface="Arial Rounded MT Bold" panose="020F0704030504030204" pitchFamily="34" charset="0"/>
                        </a:rPr>
                        <a:t>                                                      Liquide</a:t>
                      </a:r>
                      <a:r>
                        <a:rPr lang="fr-FR" sz="1400" baseline="0" dirty="0" smtClean="0">
                          <a:latin typeface="Arial Rounded MT Bold" panose="020F0704030504030204" pitchFamily="34" charset="0"/>
                        </a:rPr>
                        <a:t> </a:t>
                      </a:r>
                    </a:p>
                    <a:p>
                      <a:endParaRPr lang="fr-FR" sz="1400" baseline="0" dirty="0" smtClean="0">
                        <a:latin typeface="Arial Rounded MT Bold" panose="020F0704030504030204" pitchFamily="34" charset="0"/>
                      </a:endParaRPr>
                    </a:p>
                    <a:p>
                      <a:endParaRPr lang="fr-FR" sz="1400" baseline="0" dirty="0" smtClean="0">
                        <a:latin typeface="Arial Rounded MT Bold" panose="020F0704030504030204" pitchFamily="34" charset="0"/>
                      </a:endParaRPr>
                    </a:p>
                    <a:p>
                      <a:r>
                        <a:rPr lang="fr-FR" sz="1400" baseline="0" dirty="0" smtClean="0">
                          <a:latin typeface="Arial Rounded MT Bold" panose="020F0704030504030204" pitchFamily="34" charset="0"/>
                        </a:rPr>
                        <a:t>120                                                         50                                                          44,5 </a:t>
                      </a:r>
                    </a:p>
                    <a:p>
                      <a:r>
                        <a:rPr lang="fr-FR" sz="1400" baseline="0" dirty="0" smtClean="0">
                          <a:latin typeface="Arial Rounded MT Bold" panose="020F0704030504030204" pitchFamily="34" charset="0"/>
                        </a:rPr>
                        <a:t>142                                                         55,5                                                        48</a:t>
                      </a:r>
                    </a:p>
                  </a:txBody>
                  <a:tcPr/>
                </a:tc>
                <a:extLst>
                  <a:ext uri="{0D108BD9-81ED-4DB2-BD59-A6C34878D82A}">
                    <a16:rowId xmlns:a16="http://schemas.microsoft.com/office/drawing/2014/main" val="2808769902"/>
                  </a:ext>
                </a:extLst>
              </a:tr>
              <a:tr h="586389">
                <a:tc>
                  <a:txBody>
                    <a:bodyPr/>
                    <a:lstStyle/>
                    <a:p>
                      <a:r>
                        <a:rPr lang="fr-FR" sz="1400" dirty="0" smtClean="0">
                          <a:latin typeface="Arial Rounded MT Bold" panose="020F0704030504030204" pitchFamily="34" charset="0"/>
                        </a:rPr>
                        <a:t>Limites d'inflammabilité (% vol dans l'air)</a:t>
                      </a:r>
                      <a:endParaRPr lang="fr-FR" sz="1400" dirty="0">
                        <a:latin typeface="Arial Rounded MT Bold" panose="020F0704030504030204" pitchFamily="34" charset="0"/>
                      </a:endParaRPr>
                    </a:p>
                  </a:txBody>
                  <a:tcPr/>
                </a:tc>
                <a:tc>
                  <a:txBody>
                    <a:bodyPr/>
                    <a:lstStyle/>
                    <a:p>
                      <a:r>
                        <a:rPr lang="fr-FR" sz="1400" dirty="0" smtClean="0">
                          <a:latin typeface="Arial Rounded MT Bold" panose="020F0704030504030204" pitchFamily="34" charset="0"/>
                        </a:rPr>
                        <a:t>4,0  -  75                                             5,3</a:t>
                      </a:r>
                      <a:r>
                        <a:rPr lang="fr-FR" sz="1400" baseline="0" dirty="0" smtClean="0">
                          <a:latin typeface="Arial Rounded MT Bold" panose="020F0704030504030204" pitchFamily="34" charset="0"/>
                        </a:rPr>
                        <a:t>  -  15                                               1,0  -  7,6</a:t>
                      </a:r>
                      <a:endParaRPr lang="fr-FR" sz="1400" dirty="0">
                        <a:latin typeface="Arial Rounded MT Bold" panose="020F0704030504030204" pitchFamily="34" charset="0"/>
                      </a:endParaRPr>
                    </a:p>
                  </a:txBody>
                  <a:tcPr/>
                </a:tc>
                <a:extLst>
                  <a:ext uri="{0D108BD9-81ED-4DB2-BD59-A6C34878D82A}">
                    <a16:rowId xmlns:a16="http://schemas.microsoft.com/office/drawing/2014/main" val="3251519683"/>
                  </a:ext>
                </a:extLst>
              </a:tr>
              <a:tr h="586389">
                <a:tc>
                  <a:txBody>
                    <a:bodyPr/>
                    <a:lstStyle/>
                    <a:p>
                      <a:r>
                        <a:rPr lang="fr-FR" sz="1400" dirty="0" smtClean="0">
                          <a:latin typeface="Arial Rounded MT Bold" panose="020F0704030504030204" pitchFamily="34" charset="0"/>
                        </a:rPr>
                        <a:t/>
                      </a:r>
                      <a:br>
                        <a:rPr lang="fr-FR" sz="1400" dirty="0" smtClean="0">
                          <a:latin typeface="Arial Rounded MT Bold" panose="020F0704030504030204" pitchFamily="34" charset="0"/>
                        </a:rPr>
                      </a:br>
                      <a:r>
                        <a:rPr lang="fr-FR" sz="1400" b="0" i="0" kern="1200" dirty="0" smtClean="0">
                          <a:solidFill>
                            <a:schemeClr val="dk1"/>
                          </a:solidFill>
                          <a:effectLst/>
                          <a:latin typeface="Arial Rounded MT Bold" panose="020F0704030504030204" pitchFamily="34" charset="0"/>
                          <a:ea typeface="+mn-ea"/>
                          <a:cs typeface="+mn-cs"/>
                        </a:rPr>
                        <a:t>masse moléculaire (g / mol)</a:t>
                      </a:r>
                      <a:endParaRPr lang="fr-FR" sz="1400" dirty="0">
                        <a:latin typeface="Arial Rounded MT Bold" panose="020F0704030504030204" pitchFamily="34" charset="0"/>
                      </a:endParaRPr>
                    </a:p>
                  </a:txBody>
                  <a:tcPr/>
                </a:tc>
                <a:tc>
                  <a:txBody>
                    <a:bodyPr/>
                    <a:lstStyle/>
                    <a:p>
                      <a:r>
                        <a:rPr lang="fr-FR" sz="1400" dirty="0" smtClean="0">
                          <a:latin typeface="Arial Rounded MT Bold" panose="020F0704030504030204" pitchFamily="34" charset="0"/>
                        </a:rPr>
                        <a:t>2,02                                                         16,0                                                       ~</a:t>
                      </a:r>
                      <a:r>
                        <a:rPr lang="fr-FR" sz="1400" baseline="0" dirty="0" smtClean="0">
                          <a:latin typeface="Arial Rounded MT Bold" panose="020F0704030504030204" pitchFamily="34" charset="0"/>
                        </a:rPr>
                        <a:t> 107</a:t>
                      </a:r>
                      <a:endParaRPr lang="fr-FR" sz="1400" dirty="0">
                        <a:latin typeface="Arial Rounded MT Bold" panose="020F0704030504030204" pitchFamily="34" charset="0"/>
                      </a:endParaRPr>
                    </a:p>
                  </a:txBody>
                  <a:tcPr/>
                </a:tc>
                <a:extLst>
                  <a:ext uri="{0D108BD9-81ED-4DB2-BD59-A6C34878D82A}">
                    <a16:rowId xmlns:a16="http://schemas.microsoft.com/office/drawing/2014/main" val="1675644251"/>
                  </a:ext>
                </a:extLst>
              </a:tr>
              <a:tr h="802244">
                <a:tc>
                  <a:txBody>
                    <a:bodyPr/>
                    <a:lstStyle/>
                    <a:p>
                      <a:endParaRPr lang="fr-FR" sz="1400" b="0" i="0" kern="1200" dirty="0" smtClean="0">
                        <a:solidFill>
                          <a:schemeClr val="dk1"/>
                        </a:solidFill>
                        <a:effectLst/>
                        <a:latin typeface="Arial Rounded MT Bold" panose="020F0704030504030204" pitchFamily="34" charset="0"/>
                        <a:ea typeface="+mn-ea"/>
                        <a:cs typeface="+mn-cs"/>
                      </a:endParaRPr>
                    </a:p>
                    <a:p>
                      <a:r>
                        <a:rPr lang="fr-FR" sz="1400" b="0" i="0" kern="1200" dirty="0" smtClean="0">
                          <a:solidFill>
                            <a:schemeClr val="dk1"/>
                          </a:solidFill>
                          <a:effectLst/>
                          <a:latin typeface="Arial Rounded MT Bold" panose="020F0704030504030204" pitchFamily="34" charset="0"/>
                          <a:ea typeface="+mn-ea"/>
                          <a:cs typeface="+mn-cs"/>
                        </a:rPr>
                        <a:t>Température de la flamme dans l'air (° C)</a:t>
                      </a:r>
                    </a:p>
                    <a:p>
                      <a:endParaRPr lang="fr-FR" sz="1400" b="0" i="0" kern="1200" dirty="0" smtClean="0">
                        <a:solidFill>
                          <a:schemeClr val="dk1"/>
                        </a:solidFill>
                        <a:effectLst/>
                        <a:latin typeface="Arial Rounded MT Bold" panose="020F0704030504030204" pitchFamily="34" charset="0"/>
                        <a:ea typeface="+mn-ea"/>
                        <a:cs typeface="+mn-cs"/>
                      </a:endParaRPr>
                    </a:p>
                    <a:p>
                      <a:r>
                        <a:rPr lang="fr-FR" sz="1400" b="0" i="0" kern="1200" dirty="0" smtClean="0">
                          <a:solidFill>
                            <a:schemeClr val="dk1"/>
                          </a:solidFill>
                          <a:effectLst/>
                          <a:latin typeface="Arial Rounded MT Bold" panose="020F0704030504030204" pitchFamily="34" charset="0"/>
                          <a:ea typeface="+mn-ea"/>
                          <a:cs typeface="+mn-cs"/>
                        </a:rPr>
                        <a:t>Énergie minimale d'inflammation (</a:t>
                      </a:r>
                      <a:r>
                        <a:rPr lang="fr-FR" sz="1400" b="0" i="0" kern="1200" dirty="0" err="1" smtClean="0">
                          <a:solidFill>
                            <a:schemeClr val="dk1"/>
                          </a:solidFill>
                          <a:effectLst/>
                          <a:latin typeface="Arial Rounded MT Bold" panose="020F0704030504030204" pitchFamily="34" charset="0"/>
                          <a:ea typeface="+mn-ea"/>
                          <a:cs typeface="+mn-cs"/>
                        </a:rPr>
                        <a:t>mJ</a:t>
                      </a:r>
                      <a:r>
                        <a:rPr lang="fr-FR" sz="1400" b="0" i="0" kern="1200" dirty="0" smtClean="0">
                          <a:solidFill>
                            <a:schemeClr val="dk1"/>
                          </a:solidFill>
                          <a:effectLst/>
                          <a:latin typeface="Arial Rounded MT Bold" panose="020F0704030504030204" pitchFamily="34" charset="0"/>
                          <a:ea typeface="+mn-ea"/>
                          <a:cs typeface="+mn-cs"/>
                        </a:rPr>
                        <a:t>)</a:t>
                      </a:r>
                      <a:endParaRPr lang="fr-FR" sz="1400" dirty="0">
                        <a:latin typeface="Arial Rounded MT Bold" panose="020F0704030504030204" pitchFamily="34" charset="0"/>
                      </a:endParaRPr>
                    </a:p>
                  </a:txBody>
                  <a:tcPr/>
                </a:tc>
                <a:tc>
                  <a:txBody>
                    <a:bodyPr/>
                    <a:lstStyle/>
                    <a:p>
                      <a:endParaRPr lang="fr-FR" sz="1400" dirty="0" smtClean="0">
                        <a:latin typeface="Arial Rounded MT Bold" panose="020F0704030504030204" pitchFamily="34" charset="0"/>
                      </a:endParaRPr>
                    </a:p>
                    <a:p>
                      <a:r>
                        <a:rPr lang="fr-FR" sz="1400" dirty="0" smtClean="0">
                          <a:latin typeface="Arial Rounded MT Bold" panose="020F0704030504030204" pitchFamily="34" charset="0"/>
                        </a:rPr>
                        <a:t>2,045                                                   1,875                                                         2,000</a:t>
                      </a:r>
                    </a:p>
                    <a:p>
                      <a:endParaRPr lang="fr-FR" sz="1400" dirty="0" smtClean="0">
                        <a:latin typeface="Arial Rounded MT Bold" panose="020F0704030504030204" pitchFamily="34" charset="0"/>
                      </a:endParaRPr>
                    </a:p>
                    <a:p>
                      <a:r>
                        <a:rPr lang="fr-FR" sz="1400" dirty="0" smtClean="0">
                          <a:latin typeface="Arial Rounded MT Bold" panose="020F0704030504030204" pitchFamily="34" charset="0"/>
                        </a:rPr>
                        <a:t>0,02                                                       0,29                                                           0,24</a:t>
                      </a:r>
                    </a:p>
                    <a:p>
                      <a:r>
                        <a:rPr lang="fr-FR" sz="1400" dirty="0" smtClean="0">
                          <a:latin typeface="Arial Rounded MT Bold" panose="020F0704030504030204" pitchFamily="34" charset="0"/>
                        </a:rPr>
                        <a:t> </a:t>
                      </a:r>
                    </a:p>
                    <a:p>
                      <a:endParaRPr lang="fr-FR" sz="1400" dirty="0" smtClean="0">
                        <a:latin typeface="Arial Rounded MT Bold" panose="020F0704030504030204" pitchFamily="34" charset="0"/>
                      </a:endParaRPr>
                    </a:p>
                  </a:txBody>
                  <a:tcPr/>
                </a:tc>
                <a:extLst>
                  <a:ext uri="{0D108BD9-81ED-4DB2-BD59-A6C34878D82A}">
                    <a16:rowId xmlns:a16="http://schemas.microsoft.com/office/drawing/2014/main" val="3965644661"/>
                  </a:ext>
                </a:extLst>
              </a:tr>
              <a:tr h="415359">
                <a:tc>
                  <a:txBody>
                    <a:bodyPr/>
                    <a:lstStyle/>
                    <a:p>
                      <a:r>
                        <a:rPr lang="fr-FR" sz="1400" dirty="0" smtClean="0">
                          <a:latin typeface="Arial Rounded MT Bold" panose="020F0704030504030204" pitchFamily="34" charset="0"/>
                        </a:rPr>
                        <a:t>Distance de trempe (mm)</a:t>
                      </a:r>
                      <a:endParaRPr lang="fr-FR" sz="1400" dirty="0">
                        <a:latin typeface="Arial Rounded MT Bold" panose="020F07040305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latin typeface="Arial Rounded MT Bold" panose="020F0704030504030204" pitchFamily="34" charset="0"/>
                        </a:rPr>
                        <a:t>0,64                                                        </a:t>
                      </a:r>
                      <a:r>
                        <a:rPr lang="fr-FR" sz="1400" baseline="0" dirty="0" smtClean="0">
                          <a:latin typeface="Arial Rounded MT Bold" panose="020F0704030504030204" pitchFamily="34" charset="0"/>
                        </a:rPr>
                        <a:t>2,0 </a:t>
                      </a:r>
                      <a:r>
                        <a:rPr lang="fr-FR" sz="1400" dirty="0" smtClean="0">
                          <a:latin typeface="Arial Rounded MT Bold" panose="020F0704030504030204" pitchFamily="34" charset="0"/>
                        </a:rPr>
                        <a:t>                                                            </a:t>
                      </a:r>
                      <a:r>
                        <a:rPr lang="fr-FR" sz="1400" baseline="0" dirty="0" smtClean="0">
                          <a:latin typeface="Arial Rounded MT Bold" panose="020F0704030504030204" pitchFamily="34" charset="0"/>
                        </a:rPr>
                        <a:t>2,0</a:t>
                      </a:r>
                      <a:endParaRPr lang="fr-FR" sz="1400" dirty="0" smtClean="0">
                        <a:latin typeface="Arial Rounded MT Bold" panose="020F0704030504030204" pitchFamily="34" charset="0"/>
                      </a:endParaRPr>
                    </a:p>
                    <a:p>
                      <a:endParaRPr lang="fr-FR" sz="1400" dirty="0">
                        <a:latin typeface="Arial Rounded MT Bold" panose="020F0704030504030204" pitchFamily="34" charset="0"/>
                      </a:endParaRPr>
                    </a:p>
                  </a:txBody>
                  <a:tcPr/>
                </a:tc>
                <a:extLst>
                  <a:ext uri="{0D108BD9-81ED-4DB2-BD59-A6C34878D82A}">
                    <a16:rowId xmlns:a16="http://schemas.microsoft.com/office/drawing/2014/main" val="184490158"/>
                  </a:ext>
                </a:extLst>
              </a:tr>
              <a:tr h="415359">
                <a:tc>
                  <a:txBody>
                    <a:bodyPr/>
                    <a:lstStyle/>
                    <a:p>
                      <a:r>
                        <a:rPr lang="fr-FR" sz="1400" dirty="0" smtClean="0">
                          <a:latin typeface="Arial Rounded MT Bold" panose="020F0704030504030204" pitchFamily="34" charset="0"/>
                        </a:rPr>
                        <a:t>Densité au NBP (g/L)</a:t>
                      </a:r>
                      <a:endParaRPr lang="fr-FR" sz="1400" dirty="0">
                        <a:latin typeface="Arial Rounded MT Bold" panose="020F0704030504030204" pitchFamily="34" charset="0"/>
                      </a:endParaRPr>
                    </a:p>
                  </a:txBody>
                  <a:tcPr/>
                </a:tc>
                <a:tc>
                  <a:txBody>
                    <a:bodyPr/>
                    <a:lstStyle/>
                    <a:p>
                      <a:r>
                        <a:rPr lang="fr-FR" sz="1400" dirty="0" smtClean="0">
                          <a:latin typeface="Arial Rounded MT Bold" panose="020F0704030504030204" pitchFamily="34" charset="0"/>
                        </a:rPr>
                        <a:t>70,8                                                     423                                                            </a:t>
                      </a:r>
                      <a:r>
                        <a:rPr lang="fr-FR" sz="1400" baseline="0" dirty="0" smtClean="0">
                          <a:latin typeface="Arial Rounded MT Bold" panose="020F0704030504030204" pitchFamily="34" charset="0"/>
                        </a:rPr>
                        <a:t> </a:t>
                      </a:r>
                      <a:r>
                        <a:rPr lang="fr-FR" sz="1400" dirty="0" smtClean="0">
                          <a:latin typeface="Arial Rounded MT Bold" panose="020F0704030504030204" pitchFamily="34" charset="0"/>
                        </a:rPr>
                        <a:t> ~700</a:t>
                      </a:r>
                      <a:endParaRPr lang="fr-FR" sz="1400" dirty="0">
                        <a:latin typeface="Arial Rounded MT Bold" panose="020F0704030504030204" pitchFamily="34" charset="0"/>
                      </a:endParaRPr>
                    </a:p>
                  </a:txBody>
                  <a:tcPr/>
                </a:tc>
                <a:extLst>
                  <a:ext uri="{0D108BD9-81ED-4DB2-BD59-A6C34878D82A}">
                    <a16:rowId xmlns:a16="http://schemas.microsoft.com/office/drawing/2014/main" val="2219033028"/>
                  </a:ext>
                </a:extLst>
              </a:tr>
            </a:tbl>
          </a:graphicData>
        </a:graphic>
      </p:graphicFrame>
      <p:sp>
        <p:nvSpPr>
          <p:cNvPr id="3" name="Rectangle 2"/>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62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539552" y="475640"/>
            <a:ext cx="5325561" cy="338554"/>
          </a:xfrm>
          <a:prstGeom prst="rect">
            <a:avLst/>
          </a:prstGeom>
          <a:noFill/>
        </p:spPr>
        <p:txBody>
          <a:bodyPr wrap="square" rtlCol="0" anchor="t">
            <a:spAutoFit/>
          </a:bodyPr>
          <a:lstStyle/>
          <a:p>
            <a:r>
              <a:rPr lang="en-GB" sz="1600">
                <a:solidFill>
                  <a:srgbClr val="038AD6"/>
                </a:solidFill>
                <a:latin typeface="Arial Black"/>
                <a:ea typeface="+mn-lt"/>
                <a:cs typeface="+mn-lt"/>
              </a:rPr>
              <a:t>Tableau des </a:t>
            </a:r>
            <a:r>
              <a:rPr lang="en-GB" sz="1600" err="1">
                <a:solidFill>
                  <a:srgbClr val="038AD6"/>
                </a:solidFill>
                <a:latin typeface="Arial Black"/>
                <a:ea typeface="+mn-lt"/>
                <a:cs typeface="+mn-lt"/>
              </a:rPr>
              <a:t>propriétés</a:t>
            </a:r>
            <a:r>
              <a:rPr lang="en-GB" sz="1600">
                <a:solidFill>
                  <a:srgbClr val="038AD6"/>
                </a:solidFill>
                <a:latin typeface="Arial Black"/>
                <a:ea typeface="+mn-lt"/>
                <a:cs typeface="+mn-lt"/>
              </a:rPr>
              <a:t> </a:t>
            </a:r>
            <a:r>
              <a:rPr lang="en-GB" sz="1600" err="1">
                <a:solidFill>
                  <a:srgbClr val="038AD6"/>
                </a:solidFill>
                <a:latin typeface="Arial Black"/>
                <a:ea typeface="+mn-lt"/>
                <a:cs typeface="+mn-lt"/>
              </a:rPr>
              <a:t>d'hydrogène</a:t>
            </a:r>
            <a:r>
              <a:rPr lang="en-GB" sz="1600">
                <a:solidFill>
                  <a:srgbClr val="038AD6"/>
                </a:solidFill>
                <a:latin typeface="Arial Black"/>
                <a:ea typeface="+mn-lt"/>
                <a:cs typeface="+mn-lt"/>
              </a:rPr>
              <a:t> </a:t>
            </a:r>
            <a:endParaRPr lang="fr-FR" sz="1600">
              <a:latin typeface="Arial Black"/>
              <a:ea typeface="+mj-ea"/>
              <a:cs typeface="+mj-cs"/>
            </a:endParaRPr>
          </a:p>
        </p:txBody>
      </p:sp>
      <p:sp>
        <p:nvSpPr>
          <p:cNvPr id="16" name="ZoneTexte 1"/>
          <p:cNvSpPr txBox="1"/>
          <p:nvPr/>
        </p:nvSpPr>
        <p:spPr>
          <a:xfrm>
            <a:off x="539552" y="908720"/>
            <a:ext cx="5328591" cy="369332"/>
          </a:xfrm>
          <a:prstGeom prst="rect">
            <a:avLst/>
          </a:prstGeom>
          <a:noFill/>
        </p:spPr>
        <p:txBody>
          <a:bodyPr wrap="square" rtlCol="0" anchor="t">
            <a:spAutoFit/>
          </a:bodyPr>
          <a:lstStyle/>
          <a:p>
            <a:r>
              <a:rPr lang="en-GB" u="sng"/>
              <a:t>Rappels </a:t>
            </a:r>
            <a:r>
              <a:rPr lang="en-GB" u="sng" err="1"/>
              <a:t>concernant</a:t>
            </a:r>
            <a:r>
              <a:rPr lang="en-GB" u="sng"/>
              <a:t> les </a:t>
            </a:r>
            <a:r>
              <a:rPr lang="en-GB" u="sng" err="1"/>
              <a:t>valeurs</a:t>
            </a:r>
            <a:r>
              <a:rPr lang="en-GB" u="sng"/>
              <a:t> du tableau:</a:t>
            </a:r>
            <a:endParaRPr lang="fr-FR" u="sng">
              <a:cs typeface="Calibri"/>
            </a:endParaRPr>
          </a:p>
        </p:txBody>
      </p:sp>
      <p:sp>
        <p:nvSpPr>
          <p:cNvPr id="17" name="ZoneTexte 2"/>
          <p:cNvSpPr txBox="1"/>
          <p:nvPr/>
        </p:nvSpPr>
        <p:spPr>
          <a:xfrm>
            <a:off x="786776" y="1916832"/>
            <a:ext cx="7745664" cy="3323987"/>
          </a:xfrm>
          <a:prstGeom prst="rect">
            <a:avLst/>
          </a:prstGeom>
          <a:noFill/>
        </p:spPr>
        <p:txBody>
          <a:bodyPr wrap="square" rtlCol="0" anchor="t">
            <a:spAutoFit/>
          </a:bodyPr>
          <a:lstStyle/>
          <a:p>
            <a:pPr marL="342900" indent="-342900">
              <a:buAutoNum type="arabicPeriod"/>
            </a:pPr>
            <a:r>
              <a:rPr lang="en-GB" dirty="0"/>
              <a:t>  Le point </a:t>
            </a:r>
            <a:r>
              <a:rPr lang="en-GB" dirty="0" err="1"/>
              <a:t>d'ébullition</a:t>
            </a:r>
            <a:r>
              <a:rPr lang="en-GB" dirty="0"/>
              <a:t> à 1 </a:t>
            </a:r>
            <a:r>
              <a:rPr lang="en-GB" dirty="0" err="1"/>
              <a:t>atm</a:t>
            </a:r>
            <a:r>
              <a:rPr lang="en-GB" dirty="0"/>
              <a:t> </a:t>
            </a:r>
            <a:r>
              <a:rPr lang="en-GB" dirty="0" err="1"/>
              <a:t>pression</a:t>
            </a:r>
            <a:r>
              <a:rPr lang="en-GB" dirty="0"/>
              <a:t> </a:t>
            </a:r>
            <a:endParaRPr lang="fr-FR" dirty="0">
              <a:cs typeface="Calibri" panose="020F0502020204030204"/>
            </a:endParaRPr>
          </a:p>
          <a:p>
            <a:pPr marL="342900" indent="-342900">
              <a:buAutoNum type="arabicPeriod"/>
            </a:pPr>
            <a:endParaRPr lang="en-GB" baseline="30000" dirty="0"/>
          </a:p>
          <a:p>
            <a:pPr marL="342900" indent="-342900">
              <a:buAutoNum type="arabicPeriod"/>
            </a:pPr>
            <a:r>
              <a:rPr lang="en-GB" baseline="30000" dirty="0"/>
              <a:t>  </a:t>
            </a:r>
            <a:r>
              <a:rPr lang="en-GB" dirty="0"/>
              <a:t>Les </a:t>
            </a:r>
            <a:r>
              <a:rPr lang="en-GB" dirty="0" err="1"/>
              <a:t>valeurs</a:t>
            </a:r>
            <a:r>
              <a:rPr lang="en-GB" dirty="0"/>
              <a:t> de </a:t>
            </a:r>
            <a:r>
              <a:rPr lang="en-GB" dirty="0" err="1"/>
              <a:t>chaufage</a:t>
            </a:r>
            <a:r>
              <a:rPr lang="en-GB" dirty="0"/>
              <a:t> </a:t>
            </a:r>
            <a:r>
              <a:rPr lang="en-GB" dirty="0" err="1"/>
              <a:t>sont</a:t>
            </a:r>
            <a:r>
              <a:rPr lang="en-GB" dirty="0"/>
              <a:t> </a:t>
            </a:r>
            <a:r>
              <a:rPr lang="en-GB" dirty="0" err="1"/>
              <a:t>l'énergie</a:t>
            </a:r>
            <a:r>
              <a:rPr lang="en-GB" dirty="0"/>
              <a:t>, par </a:t>
            </a:r>
            <a:r>
              <a:rPr lang="en-GB" dirty="0" err="1"/>
              <a:t>gramme</a:t>
            </a:r>
            <a:r>
              <a:rPr lang="en-GB" dirty="0"/>
              <a:t> de combustible, </a:t>
            </a:r>
            <a:r>
              <a:rPr lang="en-GB" dirty="0" err="1"/>
              <a:t>généré</a:t>
            </a:r>
            <a:r>
              <a:rPr lang="en-GB" dirty="0"/>
              <a:t> par </a:t>
            </a:r>
            <a:r>
              <a:rPr lang="en-GB" dirty="0" err="1"/>
              <a:t>une</a:t>
            </a:r>
            <a:r>
              <a:rPr lang="en-GB" dirty="0"/>
              <a:t> </a:t>
            </a:r>
            <a:r>
              <a:rPr lang="en-GB" dirty="0" err="1"/>
              <a:t>réaction</a:t>
            </a:r>
            <a:r>
              <a:rPr lang="en-GB" dirty="0"/>
              <a:t> de combustion. Le </a:t>
            </a:r>
            <a:r>
              <a:rPr lang="en-GB" dirty="0" err="1"/>
              <a:t>pouvoir</a:t>
            </a:r>
            <a:r>
              <a:rPr lang="en-GB" dirty="0"/>
              <a:t> </a:t>
            </a:r>
            <a:r>
              <a:rPr lang="en-GB" dirty="0" err="1"/>
              <a:t>calorifique</a:t>
            </a:r>
            <a:r>
              <a:rPr lang="en-GB" dirty="0"/>
              <a:t> </a:t>
            </a:r>
            <a:r>
              <a:rPr lang="en-GB" dirty="0" err="1"/>
              <a:t>supérieur</a:t>
            </a:r>
            <a:r>
              <a:rPr lang="en-GB" dirty="0"/>
              <a:t> (HHV) </a:t>
            </a:r>
            <a:r>
              <a:rPr lang="en-GB" dirty="0" err="1"/>
              <a:t>est</a:t>
            </a:r>
            <a:r>
              <a:rPr lang="en-GB" dirty="0"/>
              <a:t> </a:t>
            </a:r>
            <a:r>
              <a:rPr lang="en-GB" dirty="0" err="1"/>
              <a:t>obtenu</a:t>
            </a:r>
            <a:r>
              <a:rPr lang="en-GB" dirty="0"/>
              <a:t> </a:t>
            </a:r>
            <a:r>
              <a:rPr lang="en-GB" dirty="0" err="1"/>
              <a:t>lorsque</a:t>
            </a:r>
            <a:r>
              <a:rPr lang="en-GB" dirty="0"/>
              <a:t> </a:t>
            </a:r>
            <a:r>
              <a:rPr lang="en-GB" dirty="0" err="1">
                <a:ea typeface="+mn-lt"/>
                <a:cs typeface="+mn-lt"/>
              </a:rPr>
              <a:t>toute</a:t>
            </a:r>
            <a:r>
              <a:rPr lang="en-GB" dirty="0">
                <a:ea typeface="+mn-lt"/>
                <a:cs typeface="+mn-lt"/>
              </a:rPr>
              <a:t> </a:t>
            </a:r>
            <a:r>
              <a:rPr lang="en-GB" dirty="0" err="1">
                <a:ea typeface="+mn-lt"/>
                <a:cs typeface="+mn-lt"/>
              </a:rPr>
              <a:t>l’eau</a:t>
            </a:r>
            <a:r>
              <a:rPr lang="en-GB" dirty="0">
                <a:ea typeface="+mn-lt"/>
                <a:cs typeface="+mn-lt"/>
              </a:rPr>
              <a:t> </a:t>
            </a:r>
            <a:r>
              <a:rPr lang="en-GB" dirty="0" err="1">
                <a:ea typeface="+mn-lt"/>
                <a:cs typeface="+mn-lt"/>
              </a:rPr>
              <a:t>formée</a:t>
            </a:r>
            <a:r>
              <a:rPr lang="en-GB" dirty="0">
                <a:ea typeface="+mn-lt"/>
                <a:cs typeface="+mn-lt"/>
              </a:rPr>
              <a:t> </a:t>
            </a:r>
            <a:r>
              <a:rPr lang="en-GB" dirty="0" err="1">
                <a:ea typeface="+mn-lt"/>
                <a:cs typeface="+mn-lt"/>
              </a:rPr>
              <a:t>lors</a:t>
            </a:r>
            <a:r>
              <a:rPr lang="en-GB" dirty="0">
                <a:ea typeface="+mn-lt"/>
                <a:cs typeface="+mn-lt"/>
              </a:rPr>
              <a:t> de la combustion </a:t>
            </a:r>
            <a:r>
              <a:rPr lang="en-GB" dirty="0" err="1">
                <a:ea typeface="+mn-lt"/>
                <a:cs typeface="+mn-lt"/>
              </a:rPr>
              <a:t>est</a:t>
            </a:r>
            <a:r>
              <a:rPr lang="en-GB" dirty="0">
                <a:ea typeface="+mn-lt"/>
                <a:cs typeface="+mn-lt"/>
              </a:rPr>
              <a:t> </a:t>
            </a:r>
            <a:r>
              <a:rPr lang="en-GB" dirty="0" err="1">
                <a:ea typeface="+mn-lt"/>
                <a:cs typeface="+mn-lt"/>
              </a:rPr>
              <a:t>liquide</a:t>
            </a:r>
            <a:r>
              <a:rPr lang="en-GB" dirty="0">
                <a:ea typeface="+mn-lt"/>
                <a:cs typeface="+mn-lt"/>
              </a:rPr>
              <a:t>. Le </a:t>
            </a:r>
            <a:r>
              <a:rPr lang="en-GB" dirty="0" err="1">
                <a:ea typeface="+mn-lt"/>
                <a:cs typeface="+mn-lt"/>
              </a:rPr>
              <a:t>pouvoir</a:t>
            </a:r>
            <a:r>
              <a:rPr lang="en-GB" dirty="0">
                <a:ea typeface="+mn-lt"/>
                <a:cs typeface="+mn-lt"/>
              </a:rPr>
              <a:t> </a:t>
            </a:r>
            <a:r>
              <a:rPr lang="en-GB" dirty="0" err="1">
                <a:ea typeface="+mn-lt"/>
                <a:cs typeface="+mn-lt"/>
              </a:rPr>
              <a:t>calorifique</a:t>
            </a:r>
            <a:r>
              <a:rPr lang="en-GB" dirty="0">
                <a:ea typeface="+mn-lt"/>
                <a:cs typeface="+mn-lt"/>
              </a:rPr>
              <a:t> </a:t>
            </a:r>
            <a:r>
              <a:rPr lang="en-GB" dirty="0" err="1">
                <a:ea typeface="+mn-lt"/>
                <a:cs typeface="+mn-lt"/>
              </a:rPr>
              <a:t>inférieur</a:t>
            </a:r>
            <a:r>
              <a:rPr lang="en-GB" dirty="0">
                <a:ea typeface="+mn-lt"/>
                <a:cs typeface="+mn-lt"/>
              </a:rPr>
              <a:t> (PCI) </a:t>
            </a:r>
            <a:r>
              <a:rPr lang="en-GB" dirty="0" err="1">
                <a:ea typeface="+mn-lt"/>
                <a:cs typeface="+mn-lt"/>
              </a:rPr>
              <a:t>est</a:t>
            </a:r>
            <a:r>
              <a:rPr lang="en-GB" dirty="0">
                <a:ea typeface="+mn-lt"/>
                <a:cs typeface="+mn-lt"/>
              </a:rPr>
              <a:t> </a:t>
            </a:r>
            <a:r>
              <a:rPr lang="en-GB" dirty="0" err="1">
                <a:ea typeface="+mn-lt"/>
                <a:cs typeface="+mn-lt"/>
              </a:rPr>
              <a:t>obtenu</a:t>
            </a:r>
            <a:r>
              <a:rPr lang="en-GB" dirty="0">
                <a:ea typeface="+mn-lt"/>
                <a:cs typeface="+mn-lt"/>
              </a:rPr>
              <a:t> </a:t>
            </a:r>
            <a:r>
              <a:rPr lang="en-GB" dirty="0" err="1">
                <a:ea typeface="+mn-lt"/>
                <a:cs typeface="+mn-lt"/>
              </a:rPr>
              <a:t>lorsque</a:t>
            </a:r>
            <a:r>
              <a:rPr lang="en-GB" dirty="0">
                <a:ea typeface="+mn-lt"/>
                <a:cs typeface="+mn-lt"/>
              </a:rPr>
              <a:t> </a:t>
            </a:r>
            <a:r>
              <a:rPr lang="en-GB" dirty="0" err="1">
                <a:ea typeface="+mn-lt"/>
                <a:cs typeface="+mn-lt"/>
              </a:rPr>
              <a:t>toute</a:t>
            </a:r>
            <a:r>
              <a:rPr lang="en-GB" dirty="0">
                <a:ea typeface="+mn-lt"/>
                <a:cs typeface="+mn-lt"/>
              </a:rPr>
              <a:t> </a:t>
            </a:r>
            <a:r>
              <a:rPr lang="en-GB" dirty="0" err="1">
                <a:ea typeface="+mn-lt"/>
                <a:cs typeface="+mn-lt"/>
              </a:rPr>
              <a:t>l’eau</a:t>
            </a:r>
            <a:r>
              <a:rPr lang="en-GB" dirty="0">
                <a:ea typeface="+mn-lt"/>
                <a:cs typeface="+mn-lt"/>
              </a:rPr>
              <a:t> </a:t>
            </a:r>
            <a:r>
              <a:rPr lang="en-GB" dirty="0" err="1">
                <a:ea typeface="+mn-lt"/>
                <a:cs typeface="+mn-lt"/>
              </a:rPr>
              <a:t>formée</a:t>
            </a:r>
            <a:r>
              <a:rPr lang="en-GB" dirty="0">
                <a:ea typeface="+mn-lt"/>
                <a:cs typeface="+mn-lt"/>
              </a:rPr>
              <a:t> </a:t>
            </a:r>
            <a:r>
              <a:rPr lang="en-GB" dirty="0" err="1">
                <a:ea typeface="+mn-lt"/>
                <a:cs typeface="+mn-lt"/>
              </a:rPr>
              <a:t>lors</a:t>
            </a:r>
            <a:r>
              <a:rPr lang="en-GB" dirty="0">
                <a:ea typeface="+mn-lt"/>
                <a:cs typeface="+mn-lt"/>
              </a:rPr>
              <a:t> de la combustion </a:t>
            </a:r>
            <a:r>
              <a:rPr lang="en-GB" dirty="0" err="1">
                <a:ea typeface="+mn-lt"/>
                <a:cs typeface="+mn-lt"/>
              </a:rPr>
              <a:t>est</a:t>
            </a:r>
            <a:r>
              <a:rPr lang="en-GB" dirty="0">
                <a:ea typeface="+mn-lt"/>
                <a:cs typeface="+mn-lt"/>
              </a:rPr>
              <a:t> de la </a:t>
            </a:r>
            <a:r>
              <a:rPr lang="en-GB" dirty="0" err="1">
                <a:ea typeface="+mn-lt"/>
                <a:cs typeface="+mn-lt"/>
              </a:rPr>
              <a:t>vapeur</a:t>
            </a:r>
            <a:r>
              <a:rPr lang="en-GB" dirty="0">
                <a:ea typeface="+mn-lt"/>
                <a:cs typeface="+mn-lt"/>
              </a:rPr>
              <a:t>.</a:t>
            </a:r>
            <a:endParaRPr lang="en-GB" dirty="0">
              <a:cs typeface="Calibri"/>
            </a:endParaRPr>
          </a:p>
          <a:p>
            <a:pPr marL="342900" indent="-342900">
              <a:buAutoNum type="arabicPeriod"/>
            </a:pPr>
            <a:endParaRPr lang="en-GB" dirty="0"/>
          </a:p>
          <a:p>
            <a:pPr marL="342900" indent="-342900">
              <a:buAutoNum type="arabicPeriod"/>
            </a:pPr>
            <a:r>
              <a:rPr lang="en-GB" dirty="0"/>
              <a:t>Les </a:t>
            </a:r>
            <a:r>
              <a:rPr lang="en-GB" dirty="0" err="1"/>
              <a:t>températures</a:t>
            </a:r>
            <a:r>
              <a:rPr lang="en-GB" dirty="0"/>
              <a:t> de </a:t>
            </a:r>
            <a:r>
              <a:rPr lang="en-GB" dirty="0" err="1"/>
              <a:t>flamme</a:t>
            </a:r>
            <a:r>
              <a:rPr lang="en-GB" dirty="0"/>
              <a:t> </a:t>
            </a:r>
            <a:r>
              <a:rPr lang="en-GB" dirty="0" err="1"/>
              <a:t>déterminées</a:t>
            </a:r>
            <a:r>
              <a:rPr lang="en-GB" dirty="0"/>
              <a:t> </a:t>
            </a:r>
            <a:r>
              <a:rPr lang="en-GB" dirty="0" err="1"/>
              <a:t>expérimentalement</a:t>
            </a:r>
            <a:r>
              <a:rPr lang="en-GB" dirty="0"/>
              <a:t> </a:t>
            </a:r>
            <a:r>
              <a:rPr lang="en-GB" dirty="0" err="1"/>
              <a:t>sont</a:t>
            </a:r>
            <a:r>
              <a:rPr lang="en-GB" dirty="0"/>
              <a:t> </a:t>
            </a:r>
            <a:r>
              <a:rPr lang="en-GB" dirty="0" err="1"/>
              <a:t>indiquées</a:t>
            </a:r>
            <a:r>
              <a:rPr lang="en-GB" dirty="0"/>
              <a:t> </a:t>
            </a:r>
            <a:r>
              <a:rPr lang="en-GB" dirty="0" err="1"/>
              <a:t>dans</a:t>
            </a:r>
            <a:r>
              <a:rPr lang="en-GB" dirty="0"/>
              <a:t> le tableau.</a:t>
            </a:r>
            <a:endParaRPr lang="en-GB" dirty="0">
              <a:cs typeface="Calibri" panose="020F0502020204030204"/>
            </a:endParaRPr>
          </a:p>
          <a:p>
            <a:pPr marL="342900" indent="-342900">
              <a:buAutoNum type="arabicPeriod"/>
            </a:pPr>
            <a:endParaRPr lang="en-GB" dirty="0"/>
          </a:p>
          <a:p>
            <a:pPr marL="342900" indent="-342900">
              <a:buAutoNum type="arabicPeriod"/>
            </a:pPr>
            <a:r>
              <a:rPr lang="en-GB" dirty="0" err="1"/>
              <a:t>Dans</a:t>
            </a:r>
            <a:r>
              <a:rPr lang="en-GB" dirty="0"/>
              <a:t> </a:t>
            </a:r>
            <a:r>
              <a:rPr lang="en-GB" dirty="0" err="1"/>
              <a:t>l'air</a:t>
            </a:r>
            <a:r>
              <a:rPr lang="en-GB" dirty="0"/>
              <a:t> à 1 </a:t>
            </a:r>
            <a:r>
              <a:rPr lang="en-GB" dirty="0" err="1"/>
              <a:t>atm</a:t>
            </a:r>
            <a:r>
              <a:rPr lang="en-GB" dirty="0"/>
              <a:t> de </a:t>
            </a:r>
            <a:r>
              <a:rPr lang="en-GB" dirty="0" err="1"/>
              <a:t>pression</a:t>
            </a:r>
            <a:r>
              <a:rPr lang="en-GB" dirty="0"/>
              <a:t>.</a:t>
            </a:r>
            <a:endParaRPr lang="en-GB" dirty="0">
              <a:cs typeface="Calibri" panose="020F0502020204030204"/>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44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095155"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mj-cs"/>
            </a:endParaRPr>
          </a:p>
          <a:p>
            <a:endParaRPr lang="en-GB" sz="1600">
              <a:solidFill>
                <a:schemeClr val="accent5">
                  <a:lumMod val="75000"/>
                </a:schemeClr>
              </a:solidFill>
              <a:latin typeface="Arial Black"/>
              <a:ea typeface="+mn-lt"/>
              <a:cs typeface="+mn-lt"/>
            </a:endParaRPr>
          </a:p>
          <a:p>
            <a:r>
              <a:rPr lang="en-GB" sz="1600">
                <a:solidFill>
                  <a:schemeClr val="accent5">
                    <a:lumMod val="75000"/>
                  </a:schemeClr>
                </a:solidFill>
                <a:latin typeface="Arial Black"/>
                <a:ea typeface="+mn-lt"/>
                <a:cs typeface="+mn-lt"/>
              </a:rPr>
              <a:t>Liste de considérations les très importantes:</a:t>
            </a:r>
          </a:p>
        </p:txBody>
      </p:sp>
      <p:sp>
        <p:nvSpPr>
          <p:cNvPr id="16" name="ZoneTexte 1"/>
          <p:cNvSpPr txBox="1"/>
          <p:nvPr/>
        </p:nvSpPr>
        <p:spPr>
          <a:xfrm>
            <a:off x="571128" y="1564933"/>
            <a:ext cx="8177336" cy="4384405"/>
          </a:xfrm>
          <a:prstGeom prst="rect">
            <a:avLst/>
          </a:prstGeom>
          <a:noFill/>
        </p:spPr>
        <p:txBody>
          <a:bodyPr wrap="square" rtlCol="0" anchor="t">
            <a:spAutoFit/>
          </a:bodyPr>
          <a:lstStyle/>
          <a:p>
            <a:pPr marL="342900" indent="-342900">
              <a:lnSpc>
                <a:spcPct val="130000"/>
              </a:lnSpc>
              <a:buAutoNum type="arabicPeriod"/>
            </a:pPr>
            <a:r>
              <a:rPr lang="en-GB" dirty="0" err="1">
                <a:ea typeface="+mn-lt"/>
                <a:cs typeface="+mn-lt"/>
              </a:rPr>
              <a:t>Comprendre</a:t>
            </a:r>
            <a:r>
              <a:rPr lang="en-GB" dirty="0">
                <a:ea typeface="+mn-lt"/>
                <a:cs typeface="+mn-lt"/>
              </a:rPr>
              <a:t> les </a:t>
            </a:r>
            <a:r>
              <a:rPr lang="en-GB" dirty="0" err="1">
                <a:ea typeface="+mn-lt"/>
                <a:cs typeface="+mn-lt"/>
              </a:rPr>
              <a:t>propriétés</a:t>
            </a:r>
            <a:r>
              <a:rPr lang="en-GB" dirty="0">
                <a:ea typeface="+mn-lt"/>
                <a:cs typeface="+mn-lt"/>
              </a:rPr>
              <a:t> de </a:t>
            </a:r>
            <a:r>
              <a:rPr lang="en-GB" dirty="0" err="1">
                <a:ea typeface="+mn-lt"/>
                <a:cs typeface="+mn-lt"/>
              </a:rPr>
              <a:t>l'hydrogène</a:t>
            </a:r>
            <a:r>
              <a:rPr lang="en-GB" dirty="0">
                <a:ea typeface="+mn-lt"/>
                <a:cs typeface="+mn-lt"/>
              </a:rPr>
              <a:t> </a:t>
            </a:r>
            <a:r>
              <a:rPr lang="en-GB" dirty="0" err="1">
                <a:ea typeface="+mn-lt"/>
                <a:cs typeface="+mn-lt"/>
              </a:rPr>
              <a:t>peut</a:t>
            </a:r>
            <a:r>
              <a:rPr lang="en-GB" dirty="0">
                <a:ea typeface="+mn-lt"/>
                <a:cs typeface="+mn-lt"/>
              </a:rPr>
              <a:t> aider à </a:t>
            </a:r>
            <a:r>
              <a:rPr lang="en-GB" dirty="0" err="1">
                <a:ea typeface="+mn-lt"/>
                <a:cs typeface="+mn-lt"/>
              </a:rPr>
              <a:t>concevoir</a:t>
            </a:r>
            <a:r>
              <a:rPr lang="en-GB" dirty="0">
                <a:ea typeface="+mn-lt"/>
                <a:cs typeface="+mn-lt"/>
              </a:rPr>
              <a:t> un </a:t>
            </a:r>
            <a:r>
              <a:rPr lang="en-GB" dirty="0" err="1">
                <a:ea typeface="+mn-lt"/>
                <a:cs typeface="+mn-lt"/>
              </a:rPr>
              <a:t>espace</a:t>
            </a:r>
            <a:r>
              <a:rPr lang="en-GB" dirty="0">
                <a:ea typeface="+mn-lt"/>
                <a:cs typeface="+mn-lt"/>
              </a:rPr>
              <a:t> de travail capable </a:t>
            </a:r>
            <a:r>
              <a:rPr lang="en-GB" dirty="0" err="1">
                <a:ea typeface="+mn-lt"/>
                <a:cs typeface="+mn-lt"/>
              </a:rPr>
              <a:t>d'atténuer</a:t>
            </a:r>
            <a:r>
              <a:rPr lang="en-GB" dirty="0">
                <a:ea typeface="+mn-lt"/>
                <a:cs typeface="+mn-lt"/>
              </a:rPr>
              <a:t> les dangers.</a:t>
            </a:r>
            <a:endParaRPr lang="en-GB" dirty="0">
              <a:cs typeface="Calibri"/>
            </a:endParaRPr>
          </a:p>
          <a:p>
            <a:pPr marL="342900" indent="-342900">
              <a:lnSpc>
                <a:spcPct val="130000"/>
              </a:lnSpc>
              <a:buAutoNum type="arabicPeriod"/>
            </a:pPr>
            <a:r>
              <a:rPr lang="en-GB" dirty="0">
                <a:ea typeface="+mn-lt"/>
                <a:cs typeface="+mn-lt"/>
              </a:rPr>
              <a:t>La </a:t>
            </a:r>
            <a:r>
              <a:rPr lang="en-GB" dirty="0" err="1">
                <a:ea typeface="+mn-lt"/>
                <a:cs typeface="+mn-lt"/>
              </a:rPr>
              <a:t>sélection</a:t>
            </a:r>
            <a:r>
              <a:rPr lang="en-GB" dirty="0">
                <a:ea typeface="+mn-lt"/>
                <a:cs typeface="+mn-lt"/>
              </a:rPr>
              <a:t> des </a:t>
            </a:r>
            <a:r>
              <a:rPr lang="en-GB" dirty="0" err="1">
                <a:ea typeface="+mn-lt"/>
                <a:cs typeface="+mn-lt"/>
              </a:rPr>
              <a:t>matériaux</a:t>
            </a:r>
            <a:r>
              <a:rPr lang="en-GB" dirty="0">
                <a:ea typeface="+mn-lt"/>
                <a:cs typeface="+mn-lt"/>
              </a:rPr>
              <a:t> de construction </a:t>
            </a:r>
            <a:r>
              <a:rPr lang="en-GB" dirty="0" err="1">
                <a:ea typeface="+mn-lt"/>
                <a:cs typeface="+mn-lt"/>
              </a:rPr>
              <a:t>doit</a:t>
            </a:r>
            <a:r>
              <a:rPr lang="en-GB" dirty="0">
                <a:ea typeface="+mn-lt"/>
                <a:cs typeface="+mn-lt"/>
              </a:rPr>
              <a:t> </a:t>
            </a:r>
            <a:r>
              <a:rPr lang="en-GB" dirty="0" err="1">
                <a:ea typeface="+mn-lt"/>
                <a:cs typeface="+mn-lt"/>
              </a:rPr>
              <a:t>être</a:t>
            </a:r>
            <a:r>
              <a:rPr lang="en-GB" dirty="0">
                <a:ea typeface="+mn-lt"/>
                <a:cs typeface="+mn-lt"/>
              </a:rPr>
              <a:t> </a:t>
            </a:r>
            <a:r>
              <a:rPr lang="en-GB" dirty="0" err="1">
                <a:ea typeface="+mn-lt"/>
                <a:cs typeface="+mn-lt"/>
              </a:rPr>
              <a:t>faite</a:t>
            </a:r>
            <a:r>
              <a:rPr lang="en-GB" dirty="0">
                <a:ea typeface="+mn-lt"/>
                <a:cs typeface="+mn-lt"/>
              </a:rPr>
              <a:t> avec </a:t>
            </a:r>
            <a:r>
              <a:rPr lang="en-GB" dirty="0" err="1">
                <a:ea typeface="+mn-lt"/>
                <a:cs typeface="+mn-lt"/>
              </a:rPr>
              <a:t>soin</a:t>
            </a:r>
            <a:r>
              <a:rPr lang="en-GB" dirty="0">
                <a:ea typeface="+mn-lt"/>
                <a:cs typeface="+mn-lt"/>
              </a:rPr>
              <a:t> </a:t>
            </a:r>
            <a:r>
              <a:rPr lang="en-GB" dirty="0" err="1">
                <a:ea typeface="+mn-lt"/>
                <a:cs typeface="+mn-lt"/>
              </a:rPr>
              <a:t>en</a:t>
            </a:r>
            <a:r>
              <a:rPr lang="en-GB" dirty="0">
                <a:ea typeface="+mn-lt"/>
                <a:cs typeface="+mn-lt"/>
              </a:rPr>
              <a:t> tenant </a:t>
            </a:r>
            <a:r>
              <a:rPr lang="en-GB" dirty="0" err="1">
                <a:ea typeface="+mn-lt"/>
                <a:cs typeface="+mn-lt"/>
              </a:rPr>
              <a:t>compte</a:t>
            </a:r>
            <a:r>
              <a:rPr lang="en-GB" dirty="0">
                <a:ea typeface="+mn-lt"/>
                <a:cs typeface="+mn-lt"/>
              </a:rPr>
              <a:t> des </a:t>
            </a:r>
            <a:r>
              <a:rPr lang="en-GB" dirty="0" err="1">
                <a:ea typeface="+mn-lt"/>
                <a:cs typeface="+mn-lt"/>
              </a:rPr>
              <a:t>effets</a:t>
            </a:r>
            <a:r>
              <a:rPr lang="en-GB" dirty="0">
                <a:ea typeface="+mn-lt"/>
                <a:cs typeface="+mn-lt"/>
              </a:rPr>
              <a:t> de </a:t>
            </a:r>
            <a:r>
              <a:rPr lang="en-GB" dirty="0" err="1">
                <a:ea typeface="+mn-lt"/>
                <a:cs typeface="+mn-lt"/>
              </a:rPr>
              <a:t>l'hydrogène</a:t>
            </a:r>
            <a:r>
              <a:rPr lang="en-GB" dirty="0">
                <a:ea typeface="+mn-lt"/>
                <a:cs typeface="+mn-lt"/>
              </a:rPr>
              <a:t> sur </a:t>
            </a:r>
            <a:r>
              <a:rPr lang="en-GB" dirty="0" err="1">
                <a:ea typeface="+mn-lt"/>
                <a:cs typeface="+mn-lt"/>
              </a:rPr>
              <a:t>leurs</a:t>
            </a:r>
            <a:r>
              <a:rPr lang="en-GB" dirty="0">
                <a:ea typeface="+mn-lt"/>
                <a:cs typeface="+mn-lt"/>
              </a:rPr>
              <a:t> </a:t>
            </a:r>
            <a:r>
              <a:rPr lang="en-GB" dirty="0" err="1">
                <a:ea typeface="+mn-lt"/>
                <a:cs typeface="+mn-lt"/>
              </a:rPr>
              <a:t>propriétés</a:t>
            </a:r>
            <a:r>
              <a:rPr lang="en-GB" dirty="0">
                <a:ea typeface="+mn-lt"/>
                <a:cs typeface="+mn-lt"/>
              </a:rPr>
              <a:t> </a:t>
            </a:r>
            <a:r>
              <a:rPr lang="en-GB" dirty="0" err="1">
                <a:ea typeface="+mn-lt"/>
                <a:cs typeface="+mn-lt"/>
              </a:rPr>
              <a:t>mécaniques</a:t>
            </a:r>
            <a:r>
              <a:rPr lang="en-GB" dirty="0">
                <a:ea typeface="+mn-lt"/>
                <a:cs typeface="+mn-lt"/>
              </a:rPr>
              <a:t> </a:t>
            </a:r>
            <a:r>
              <a:rPr lang="en-GB" dirty="0" err="1">
                <a:ea typeface="+mn-lt"/>
                <a:cs typeface="+mn-lt"/>
              </a:rPr>
              <a:t>dans</a:t>
            </a:r>
            <a:r>
              <a:rPr lang="en-GB" dirty="0">
                <a:ea typeface="+mn-lt"/>
                <a:cs typeface="+mn-lt"/>
              </a:rPr>
              <a:t> des conditions de </a:t>
            </a:r>
            <a:r>
              <a:rPr lang="en-GB" dirty="0" err="1">
                <a:ea typeface="+mn-lt"/>
                <a:cs typeface="+mn-lt"/>
              </a:rPr>
              <a:t>fonctionnement</a:t>
            </a:r>
            <a:r>
              <a:rPr lang="en-GB" dirty="0">
                <a:ea typeface="+mn-lt"/>
                <a:cs typeface="+mn-lt"/>
              </a:rPr>
              <a:t> </a:t>
            </a:r>
            <a:r>
              <a:rPr lang="en-GB" dirty="0" err="1">
                <a:ea typeface="+mn-lt"/>
                <a:cs typeface="+mn-lt"/>
              </a:rPr>
              <a:t>typiques</a:t>
            </a:r>
            <a:r>
              <a:rPr lang="en-GB" dirty="0">
                <a:ea typeface="+mn-lt"/>
                <a:cs typeface="+mn-lt"/>
              </a:rPr>
              <a:t>.</a:t>
            </a:r>
            <a:endParaRPr lang="fr-BE" dirty="0">
              <a:ea typeface="+mn-lt"/>
              <a:cs typeface="+mn-lt"/>
            </a:endParaRPr>
          </a:p>
          <a:p>
            <a:pPr marL="342900" indent="-342900">
              <a:lnSpc>
                <a:spcPct val="130000"/>
              </a:lnSpc>
              <a:buAutoNum type="arabicPeriod"/>
            </a:pPr>
            <a:r>
              <a:rPr lang="en-GB" dirty="0">
                <a:ea typeface="+mn-lt"/>
                <a:cs typeface="+mn-lt"/>
              </a:rPr>
              <a:t>Les </a:t>
            </a:r>
            <a:r>
              <a:rPr lang="en-GB" dirty="0" err="1">
                <a:ea typeface="+mn-lt"/>
                <a:cs typeface="+mn-lt"/>
              </a:rPr>
              <a:t>risques</a:t>
            </a:r>
            <a:r>
              <a:rPr lang="en-GB" dirty="0">
                <a:ea typeface="+mn-lt"/>
                <a:cs typeface="+mn-lt"/>
              </a:rPr>
              <a:t> </a:t>
            </a:r>
            <a:r>
              <a:rPr lang="en-GB" dirty="0" err="1">
                <a:ea typeface="+mn-lt"/>
                <a:cs typeface="+mn-lt"/>
              </a:rPr>
              <a:t>peuvent</a:t>
            </a:r>
            <a:r>
              <a:rPr lang="en-GB" dirty="0">
                <a:ea typeface="+mn-lt"/>
                <a:cs typeface="+mn-lt"/>
              </a:rPr>
              <a:t> </a:t>
            </a:r>
            <a:r>
              <a:rPr lang="en-GB" dirty="0" err="1">
                <a:ea typeface="+mn-lt"/>
                <a:cs typeface="+mn-lt"/>
              </a:rPr>
              <a:t>être</a:t>
            </a:r>
            <a:r>
              <a:rPr lang="en-GB" dirty="0">
                <a:ea typeface="+mn-lt"/>
                <a:cs typeface="+mn-lt"/>
              </a:rPr>
              <a:t> «</a:t>
            </a:r>
            <a:r>
              <a:rPr lang="en-GB" dirty="0" err="1">
                <a:ea typeface="+mn-lt"/>
                <a:cs typeface="+mn-lt"/>
              </a:rPr>
              <a:t>conçus</a:t>
            </a:r>
            <a:r>
              <a:rPr lang="en-GB" dirty="0">
                <a:ea typeface="+mn-lt"/>
                <a:cs typeface="+mn-lt"/>
              </a:rPr>
              <a:t>» </a:t>
            </a:r>
            <a:r>
              <a:rPr lang="en-GB" dirty="0" err="1">
                <a:ea typeface="+mn-lt"/>
                <a:cs typeface="+mn-lt"/>
              </a:rPr>
              <a:t>afin</a:t>
            </a:r>
            <a:r>
              <a:rPr lang="en-GB" dirty="0">
                <a:ea typeface="+mn-lt"/>
                <a:cs typeface="+mn-lt"/>
              </a:rPr>
              <a:t> de </a:t>
            </a:r>
            <a:r>
              <a:rPr lang="en-GB" dirty="0" err="1">
                <a:ea typeface="+mn-lt"/>
                <a:cs typeface="+mn-lt"/>
              </a:rPr>
              <a:t>réduire</a:t>
            </a:r>
            <a:r>
              <a:rPr lang="en-GB" dirty="0">
                <a:ea typeface="+mn-lt"/>
                <a:cs typeface="+mn-lt"/>
              </a:rPr>
              <a:t> les </a:t>
            </a:r>
            <a:r>
              <a:rPr lang="en-GB" dirty="0" err="1">
                <a:ea typeface="+mn-lt"/>
                <a:cs typeface="+mn-lt"/>
              </a:rPr>
              <a:t>risques</a:t>
            </a:r>
            <a:r>
              <a:rPr lang="en-GB" dirty="0">
                <a:ea typeface="+mn-lt"/>
                <a:cs typeface="+mn-lt"/>
              </a:rPr>
              <a:t> </a:t>
            </a:r>
            <a:r>
              <a:rPr lang="en-GB" dirty="0" err="1">
                <a:ea typeface="+mn-lt"/>
                <a:cs typeface="+mn-lt"/>
              </a:rPr>
              <a:t>lors</a:t>
            </a:r>
            <a:r>
              <a:rPr lang="en-GB" dirty="0">
                <a:ea typeface="+mn-lt"/>
                <a:cs typeface="+mn-lt"/>
              </a:rPr>
              <a:t> de la construction de </a:t>
            </a:r>
            <a:r>
              <a:rPr lang="en-GB" dirty="0" err="1">
                <a:ea typeface="+mn-lt"/>
                <a:cs typeface="+mn-lt"/>
              </a:rPr>
              <a:t>l'espace</a:t>
            </a:r>
            <a:r>
              <a:rPr lang="en-GB" dirty="0">
                <a:ea typeface="+mn-lt"/>
                <a:cs typeface="+mn-lt"/>
              </a:rPr>
              <a:t> de travail.(anticipation </a:t>
            </a:r>
            <a:r>
              <a:rPr lang="en-GB" dirty="0" err="1">
                <a:ea typeface="+mn-lt"/>
                <a:cs typeface="+mn-lt"/>
              </a:rPr>
              <a:t>depuis</a:t>
            </a:r>
            <a:r>
              <a:rPr lang="en-GB" dirty="0">
                <a:ea typeface="+mn-lt"/>
                <a:cs typeface="+mn-lt"/>
              </a:rPr>
              <a:t> le début)</a:t>
            </a:r>
            <a:endParaRPr lang="fr-BE" dirty="0">
              <a:ea typeface="+mn-lt"/>
              <a:cs typeface="+mn-lt"/>
            </a:endParaRPr>
          </a:p>
          <a:p>
            <a:pPr marL="342900" indent="-342900">
              <a:lnSpc>
                <a:spcPct val="130000"/>
              </a:lnSpc>
              <a:buAutoNum type="arabicPeriod"/>
            </a:pPr>
            <a:r>
              <a:rPr lang="en-GB" dirty="0">
                <a:ea typeface="+mn-lt"/>
                <a:cs typeface="+mn-lt"/>
              </a:rPr>
              <a:t>Le </a:t>
            </a:r>
            <a:r>
              <a:rPr lang="en-GB" dirty="0" err="1">
                <a:ea typeface="+mn-lt"/>
                <a:cs typeface="+mn-lt"/>
              </a:rPr>
              <a:t>système</a:t>
            </a:r>
            <a:r>
              <a:rPr lang="en-GB" dirty="0">
                <a:ea typeface="+mn-lt"/>
                <a:cs typeface="+mn-lt"/>
              </a:rPr>
              <a:t> de </a:t>
            </a:r>
            <a:r>
              <a:rPr lang="en-GB" dirty="0" err="1">
                <a:ea typeface="+mn-lt"/>
                <a:cs typeface="+mn-lt"/>
              </a:rPr>
              <a:t>tuyauterie</a:t>
            </a:r>
            <a:r>
              <a:rPr lang="en-GB" dirty="0">
                <a:ea typeface="+mn-lt"/>
                <a:cs typeface="+mn-lt"/>
              </a:rPr>
              <a:t> </a:t>
            </a:r>
            <a:r>
              <a:rPr lang="en-GB" dirty="0" err="1">
                <a:ea typeface="+mn-lt"/>
                <a:cs typeface="+mn-lt"/>
              </a:rPr>
              <a:t>d'alimentation</a:t>
            </a:r>
            <a:r>
              <a:rPr lang="en-GB" dirty="0">
                <a:ea typeface="+mn-lt"/>
                <a:cs typeface="+mn-lt"/>
              </a:rPr>
              <a:t> </a:t>
            </a:r>
            <a:r>
              <a:rPr lang="en-GB" dirty="0" err="1">
                <a:ea typeface="+mn-lt"/>
                <a:cs typeface="+mn-lt"/>
              </a:rPr>
              <a:t>en</a:t>
            </a:r>
            <a:r>
              <a:rPr lang="en-GB" dirty="0">
                <a:ea typeface="+mn-lt"/>
                <a:cs typeface="+mn-lt"/>
              </a:rPr>
              <a:t> </a:t>
            </a:r>
            <a:r>
              <a:rPr lang="en-GB" dirty="0" err="1">
                <a:ea typeface="+mn-lt"/>
                <a:cs typeface="+mn-lt"/>
              </a:rPr>
              <a:t>hydrogène</a:t>
            </a:r>
            <a:r>
              <a:rPr lang="en-GB" dirty="0">
                <a:ea typeface="+mn-lt"/>
                <a:cs typeface="+mn-lt"/>
              </a:rPr>
              <a:t> </a:t>
            </a:r>
            <a:r>
              <a:rPr lang="en-GB" dirty="0" err="1">
                <a:ea typeface="+mn-lt"/>
                <a:cs typeface="+mn-lt"/>
              </a:rPr>
              <a:t>doit</a:t>
            </a:r>
            <a:r>
              <a:rPr lang="en-GB" dirty="0">
                <a:ea typeface="+mn-lt"/>
                <a:cs typeface="+mn-lt"/>
              </a:rPr>
              <a:t> </a:t>
            </a:r>
            <a:r>
              <a:rPr lang="en-GB" dirty="0" err="1">
                <a:ea typeface="+mn-lt"/>
                <a:cs typeface="+mn-lt"/>
              </a:rPr>
              <a:t>être</a:t>
            </a:r>
            <a:r>
              <a:rPr lang="en-GB" dirty="0">
                <a:ea typeface="+mn-lt"/>
                <a:cs typeface="+mn-lt"/>
              </a:rPr>
              <a:t> </a:t>
            </a:r>
            <a:r>
              <a:rPr lang="en-GB" dirty="0" err="1">
                <a:ea typeface="+mn-lt"/>
                <a:cs typeface="+mn-lt"/>
              </a:rPr>
              <a:t>conçu</a:t>
            </a:r>
            <a:r>
              <a:rPr lang="en-GB" dirty="0">
                <a:ea typeface="+mn-lt"/>
                <a:cs typeface="+mn-lt"/>
              </a:rPr>
              <a:t> et </a:t>
            </a:r>
            <a:r>
              <a:rPr lang="en-GB" dirty="0" err="1">
                <a:ea typeface="+mn-lt"/>
                <a:cs typeface="+mn-lt"/>
              </a:rPr>
              <a:t>installé</a:t>
            </a:r>
            <a:r>
              <a:rPr lang="en-GB" dirty="0">
                <a:ea typeface="+mn-lt"/>
                <a:cs typeface="+mn-lt"/>
              </a:rPr>
              <a:t> avec </a:t>
            </a:r>
            <a:r>
              <a:rPr lang="en-GB" dirty="0" err="1">
                <a:ea typeface="+mn-lt"/>
                <a:cs typeface="+mn-lt"/>
              </a:rPr>
              <a:t>soin</a:t>
            </a:r>
            <a:r>
              <a:rPr lang="en-GB" dirty="0">
                <a:ea typeface="+mn-lt"/>
                <a:cs typeface="+mn-lt"/>
              </a:rPr>
              <a:t> </a:t>
            </a:r>
            <a:r>
              <a:rPr lang="en-GB" dirty="0" err="1">
                <a:ea typeface="+mn-lt"/>
                <a:cs typeface="+mn-lt"/>
              </a:rPr>
              <a:t>afin</a:t>
            </a:r>
            <a:r>
              <a:rPr lang="en-GB" dirty="0">
                <a:ea typeface="+mn-lt"/>
                <a:cs typeface="+mn-lt"/>
              </a:rPr>
              <a:t> de </a:t>
            </a:r>
            <a:r>
              <a:rPr lang="en-GB" dirty="0" err="1">
                <a:ea typeface="+mn-lt"/>
                <a:cs typeface="+mn-lt"/>
              </a:rPr>
              <a:t>réduire</a:t>
            </a:r>
            <a:r>
              <a:rPr lang="en-GB" dirty="0">
                <a:ea typeface="+mn-lt"/>
                <a:cs typeface="+mn-lt"/>
              </a:rPr>
              <a:t> les </a:t>
            </a:r>
            <a:r>
              <a:rPr lang="en-GB" dirty="0" err="1">
                <a:ea typeface="+mn-lt"/>
                <a:cs typeface="+mn-lt"/>
              </a:rPr>
              <a:t>fuites</a:t>
            </a:r>
            <a:r>
              <a:rPr lang="en-GB" dirty="0">
                <a:ea typeface="+mn-lt"/>
                <a:cs typeface="+mn-lt"/>
              </a:rPr>
              <a:t> et de </a:t>
            </a:r>
            <a:r>
              <a:rPr lang="en-GB" dirty="0" err="1">
                <a:ea typeface="+mn-lt"/>
                <a:cs typeface="+mn-lt"/>
              </a:rPr>
              <a:t>permettre</a:t>
            </a:r>
            <a:r>
              <a:rPr lang="en-GB" dirty="0">
                <a:ea typeface="+mn-lt"/>
                <a:cs typeface="+mn-lt"/>
              </a:rPr>
              <a:t> </a:t>
            </a:r>
            <a:r>
              <a:rPr lang="en-GB" dirty="0" err="1">
                <a:ea typeface="+mn-lt"/>
                <a:cs typeface="+mn-lt"/>
              </a:rPr>
              <a:t>leur</a:t>
            </a:r>
            <a:r>
              <a:rPr lang="en-GB" dirty="0">
                <a:ea typeface="+mn-lt"/>
                <a:cs typeface="+mn-lt"/>
              </a:rPr>
              <a:t> </a:t>
            </a:r>
            <a:r>
              <a:rPr lang="en-GB" dirty="0" err="1">
                <a:ea typeface="+mn-lt"/>
                <a:cs typeface="+mn-lt"/>
              </a:rPr>
              <a:t>détection</a:t>
            </a:r>
            <a:r>
              <a:rPr lang="en-GB" dirty="0">
                <a:ea typeface="+mn-lt"/>
                <a:cs typeface="+mn-lt"/>
              </a:rPr>
              <a:t> </a:t>
            </a:r>
            <a:r>
              <a:rPr lang="en-GB" dirty="0" err="1">
                <a:ea typeface="+mn-lt"/>
                <a:cs typeface="+mn-lt"/>
              </a:rPr>
              <a:t>facilement</a:t>
            </a:r>
            <a:r>
              <a:rPr lang="en-GB" dirty="0">
                <a:ea typeface="+mn-lt"/>
                <a:cs typeface="+mn-lt"/>
              </a:rPr>
              <a:t>.</a:t>
            </a:r>
            <a:endParaRPr lang="fr-BE" dirty="0">
              <a:ea typeface="+mn-lt"/>
              <a:cs typeface="+mn-lt"/>
            </a:endParaRPr>
          </a:p>
          <a:p>
            <a:pPr marL="342900" indent="-342900">
              <a:lnSpc>
                <a:spcPct val="130000"/>
              </a:lnSpc>
              <a:buAutoNum type="arabicPeriod"/>
            </a:pPr>
            <a:r>
              <a:rPr lang="en-GB" dirty="0">
                <a:ea typeface="+mn-lt"/>
                <a:cs typeface="+mn-lt"/>
              </a:rPr>
              <a:t>La </a:t>
            </a:r>
            <a:r>
              <a:rPr lang="en-GB" dirty="0" err="1">
                <a:ea typeface="+mn-lt"/>
                <a:cs typeface="+mn-lt"/>
              </a:rPr>
              <a:t>mise</a:t>
            </a:r>
            <a:r>
              <a:rPr lang="en-GB" dirty="0">
                <a:ea typeface="+mn-lt"/>
                <a:cs typeface="+mn-lt"/>
              </a:rPr>
              <a:t> </a:t>
            </a:r>
            <a:r>
              <a:rPr lang="en-GB" dirty="0" err="1">
                <a:ea typeface="+mn-lt"/>
                <a:cs typeface="+mn-lt"/>
              </a:rPr>
              <a:t>en</a:t>
            </a:r>
            <a:r>
              <a:rPr lang="en-GB" dirty="0">
                <a:ea typeface="+mn-lt"/>
                <a:cs typeface="+mn-lt"/>
              </a:rPr>
              <a:t> </a:t>
            </a:r>
            <a:r>
              <a:rPr lang="en-GB" dirty="0" err="1">
                <a:ea typeface="+mn-lt"/>
                <a:cs typeface="+mn-lt"/>
              </a:rPr>
              <a:t>œuvre</a:t>
            </a:r>
            <a:r>
              <a:rPr lang="en-GB" dirty="0">
                <a:ea typeface="+mn-lt"/>
                <a:cs typeface="+mn-lt"/>
              </a:rPr>
              <a:t> </a:t>
            </a:r>
            <a:r>
              <a:rPr lang="en-GB" dirty="0" err="1">
                <a:ea typeface="+mn-lt"/>
                <a:cs typeface="+mn-lt"/>
              </a:rPr>
              <a:t>dans</a:t>
            </a:r>
            <a:r>
              <a:rPr lang="en-GB" dirty="0">
                <a:ea typeface="+mn-lt"/>
                <a:cs typeface="+mn-lt"/>
              </a:rPr>
              <a:t> </a:t>
            </a:r>
            <a:r>
              <a:rPr lang="en-GB" dirty="0" err="1">
                <a:ea typeface="+mn-lt"/>
                <a:cs typeface="+mn-lt"/>
              </a:rPr>
              <a:t>l’espace</a:t>
            </a:r>
            <a:r>
              <a:rPr lang="en-GB" dirty="0">
                <a:ea typeface="+mn-lt"/>
                <a:cs typeface="+mn-lt"/>
              </a:rPr>
              <a:t> de travail de </a:t>
            </a:r>
            <a:r>
              <a:rPr lang="en-GB" dirty="0" err="1">
                <a:ea typeface="+mn-lt"/>
                <a:cs typeface="+mn-lt"/>
              </a:rPr>
              <a:t>systèmes</a:t>
            </a:r>
            <a:r>
              <a:rPr lang="en-GB" dirty="0">
                <a:ea typeface="+mn-lt"/>
                <a:cs typeface="+mn-lt"/>
              </a:rPr>
              <a:t> de </a:t>
            </a:r>
            <a:r>
              <a:rPr lang="en-GB" dirty="0" err="1">
                <a:ea typeface="+mn-lt"/>
                <a:cs typeface="+mn-lt"/>
              </a:rPr>
              <a:t>verrouillage</a:t>
            </a:r>
            <a:r>
              <a:rPr lang="en-GB" dirty="0">
                <a:ea typeface="+mn-lt"/>
                <a:cs typeface="+mn-lt"/>
              </a:rPr>
              <a:t> </a:t>
            </a:r>
            <a:r>
              <a:rPr lang="en-GB" dirty="0" err="1">
                <a:ea typeface="+mn-lt"/>
                <a:cs typeface="+mn-lt"/>
              </a:rPr>
              <a:t>fonctionnant</a:t>
            </a:r>
            <a:r>
              <a:rPr lang="en-GB" dirty="0">
                <a:ea typeface="+mn-lt"/>
                <a:cs typeface="+mn-lt"/>
              </a:rPr>
              <a:t> </a:t>
            </a:r>
            <a:r>
              <a:rPr lang="en-GB" dirty="0" err="1">
                <a:ea typeface="+mn-lt"/>
                <a:cs typeface="+mn-lt"/>
              </a:rPr>
              <a:t>conjointement</a:t>
            </a:r>
            <a:r>
              <a:rPr lang="en-GB" dirty="0">
                <a:ea typeface="+mn-lt"/>
                <a:cs typeface="+mn-lt"/>
              </a:rPr>
              <a:t> avec des </a:t>
            </a:r>
            <a:r>
              <a:rPr lang="en-GB" dirty="0" err="1">
                <a:ea typeface="+mn-lt"/>
                <a:cs typeface="+mn-lt"/>
              </a:rPr>
              <a:t>détecteurs</a:t>
            </a:r>
            <a:r>
              <a:rPr lang="en-GB" dirty="0">
                <a:ea typeface="+mn-lt"/>
                <a:cs typeface="+mn-lt"/>
              </a:rPr>
              <a:t> </a:t>
            </a:r>
            <a:r>
              <a:rPr lang="en-GB" dirty="0" err="1">
                <a:ea typeface="+mn-lt"/>
                <a:cs typeface="+mn-lt"/>
              </a:rPr>
              <a:t>d’hydrogène</a:t>
            </a:r>
            <a:r>
              <a:rPr lang="en-GB" dirty="0">
                <a:ea typeface="+mn-lt"/>
                <a:cs typeface="+mn-lt"/>
              </a:rPr>
              <a:t> et des </a:t>
            </a:r>
            <a:r>
              <a:rPr lang="en-GB" dirty="0" err="1">
                <a:ea typeface="+mn-lt"/>
                <a:cs typeface="+mn-lt"/>
              </a:rPr>
              <a:t>détecteurs</a:t>
            </a:r>
            <a:r>
              <a:rPr lang="en-GB" dirty="0">
                <a:ea typeface="+mn-lt"/>
                <a:cs typeface="+mn-lt"/>
              </a:rPr>
              <a:t> </a:t>
            </a:r>
            <a:r>
              <a:rPr lang="en-GB" dirty="0" err="1">
                <a:ea typeface="+mn-lt"/>
                <a:cs typeface="+mn-lt"/>
              </a:rPr>
              <a:t>d’incendie</a:t>
            </a:r>
            <a:r>
              <a:rPr lang="en-GB" dirty="0">
                <a:ea typeface="+mn-lt"/>
                <a:cs typeface="+mn-lt"/>
              </a:rPr>
              <a:t> </a:t>
            </a:r>
            <a:r>
              <a:rPr lang="en-GB" dirty="0" err="1">
                <a:ea typeface="+mn-lt"/>
                <a:cs typeface="+mn-lt"/>
              </a:rPr>
              <a:t>peut</a:t>
            </a:r>
            <a:r>
              <a:rPr lang="en-GB" dirty="0">
                <a:ea typeface="+mn-lt"/>
                <a:cs typeface="+mn-lt"/>
              </a:rPr>
              <a:t> </a:t>
            </a:r>
            <a:r>
              <a:rPr lang="en-GB" dirty="0" err="1">
                <a:ea typeface="+mn-lt"/>
                <a:cs typeface="+mn-lt"/>
              </a:rPr>
              <a:t>considérablement</a:t>
            </a:r>
            <a:r>
              <a:rPr lang="en-GB" dirty="0">
                <a:ea typeface="+mn-lt"/>
                <a:cs typeface="+mn-lt"/>
              </a:rPr>
              <a:t> </a:t>
            </a:r>
            <a:r>
              <a:rPr lang="en-GB" dirty="0" err="1">
                <a:ea typeface="+mn-lt"/>
                <a:cs typeface="+mn-lt"/>
              </a:rPr>
              <a:t>améliorer</a:t>
            </a:r>
            <a:r>
              <a:rPr lang="en-GB" dirty="0">
                <a:ea typeface="+mn-lt"/>
                <a:cs typeface="+mn-lt"/>
              </a:rPr>
              <a:t> la </a:t>
            </a:r>
            <a:r>
              <a:rPr lang="en-GB" dirty="0" err="1">
                <a:ea typeface="+mn-lt"/>
                <a:cs typeface="+mn-lt"/>
              </a:rPr>
              <a:t>sécurité</a:t>
            </a:r>
            <a:r>
              <a:rPr lang="en-GB" dirty="0">
                <a:ea typeface="+mn-lt"/>
                <a:cs typeface="+mn-lt"/>
              </a:rPr>
              <a:t>.</a:t>
            </a:r>
            <a:endParaRPr lang="fr-BE" dirty="0">
              <a:ea typeface="+mn-lt"/>
              <a:cs typeface="+mn-lt"/>
            </a:endParaRPr>
          </a:p>
        </p:txBody>
      </p:sp>
      <p:pic>
        <p:nvPicPr>
          <p:cNvPr id="17" name="Picture 2" descr="Résultat de recherche d'images pour &quot;very important&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48399" y="395354"/>
            <a:ext cx="1057308" cy="8810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98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238929" cy="1077218"/>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mj-cs"/>
            </a:endParaRPr>
          </a:p>
          <a:p>
            <a:endParaRPr lang="en-GB" sz="1600">
              <a:solidFill>
                <a:schemeClr val="accent5">
                  <a:lumMod val="75000"/>
                </a:schemeClr>
              </a:solidFill>
              <a:latin typeface="Arial Black"/>
              <a:ea typeface="+mj-ea"/>
              <a:cs typeface="Calibri"/>
            </a:endParaRPr>
          </a:p>
          <a:p>
            <a:r>
              <a:rPr lang="en-GB" sz="1600">
                <a:solidFill>
                  <a:schemeClr val="accent5">
                    <a:lumMod val="75000"/>
                  </a:schemeClr>
                </a:solidFill>
                <a:latin typeface="Arial Black"/>
                <a:ea typeface="+mn-lt"/>
                <a:cs typeface="+mn-lt"/>
              </a:rPr>
              <a:t>Les compétances et les connaissances spécifiques des travailleurs et des employés:</a:t>
            </a:r>
          </a:p>
        </p:txBody>
      </p:sp>
      <p:sp>
        <p:nvSpPr>
          <p:cNvPr id="16" name="ZoneTexte 1"/>
          <p:cNvSpPr txBox="1"/>
          <p:nvPr/>
        </p:nvSpPr>
        <p:spPr>
          <a:xfrm>
            <a:off x="571128" y="1715098"/>
            <a:ext cx="8752309" cy="4065857"/>
          </a:xfrm>
          <a:prstGeom prst="rect">
            <a:avLst/>
          </a:prstGeom>
          <a:noFill/>
        </p:spPr>
        <p:txBody>
          <a:bodyPr wrap="square" rtlCol="0" anchor="t">
            <a:spAutoFit/>
          </a:bodyPr>
          <a:lstStyle/>
          <a:p>
            <a:r>
              <a:rPr lang="en-GB">
                <a:ea typeface="+mn-lt"/>
                <a:cs typeface="+mn-lt"/>
              </a:rPr>
              <a:t>       Le personnel travaillant en présence d'hydrogène devraient être formés dans ce qui suit:</a:t>
            </a:r>
            <a:endParaRPr lang="fr-FR">
              <a:ea typeface="+mn-lt"/>
              <a:cs typeface="+mn-lt"/>
            </a:endParaRPr>
          </a:p>
          <a:p>
            <a:pPr marL="342900" indent="-342900">
              <a:lnSpc>
                <a:spcPct val="150000"/>
              </a:lnSpc>
              <a:buAutoNum type="arabicPeriod"/>
            </a:pPr>
            <a:r>
              <a:rPr lang="en-GB">
                <a:ea typeface="+mn-lt"/>
                <a:cs typeface="+mn-lt"/>
              </a:rPr>
              <a:t>Le comportement et les propriétés de l'hydrogène.</a:t>
            </a:r>
            <a:endParaRPr lang="fr-BE">
              <a:cs typeface="Calibri" panose="020F0502020204030204"/>
            </a:endParaRPr>
          </a:p>
          <a:p>
            <a:pPr marL="342900" indent="-342900">
              <a:lnSpc>
                <a:spcPct val="150000"/>
              </a:lnSpc>
              <a:buAutoNum type="arabicPeriod"/>
            </a:pPr>
            <a:r>
              <a:rPr lang="en-GB">
                <a:ea typeface="+mn-lt"/>
                <a:cs typeface="+mn-lt"/>
              </a:rPr>
              <a:t>Prescriptions de sécurité pour travailler avec ou à proximité de l'hydrogène à haute pression.</a:t>
            </a:r>
            <a:endParaRPr lang="en-GB">
              <a:cs typeface="Calibri" panose="020F0502020204030204"/>
            </a:endParaRPr>
          </a:p>
          <a:p>
            <a:pPr marL="342900" indent="-342900">
              <a:lnSpc>
                <a:spcPct val="150000"/>
              </a:lnSpc>
              <a:buAutoNum type="arabicPeriod"/>
            </a:pPr>
            <a:r>
              <a:rPr lang="en-GB">
                <a:ea typeface="+mn-lt"/>
                <a:cs typeface="+mn-lt"/>
              </a:rPr>
              <a:t>Prescriptions de sécurité pour travailler avec ou à proximité de l'hydrogène liquide cryogénique.</a:t>
            </a:r>
            <a:endParaRPr lang="fr-BE">
              <a:cs typeface="Calibri" panose="020F0502020204030204"/>
            </a:endParaRPr>
          </a:p>
          <a:p>
            <a:pPr marL="342900" indent="-342900">
              <a:lnSpc>
                <a:spcPct val="150000"/>
              </a:lnSpc>
              <a:buAutoNum type="arabicPeriod"/>
            </a:pPr>
            <a:r>
              <a:rPr lang="en-GB">
                <a:ea typeface="+mn-lt"/>
                <a:cs typeface="+mn-lt"/>
              </a:rPr>
              <a:t>L'inspection des équipements de  l'hydrogène, leur fonctionnement et leur maintenance.</a:t>
            </a:r>
            <a:endParaRPr lang="fr-BE">
              <a:ea typeface="+mn-lt"/>
              <a:cs typeface="+mn-lt"/>
            </a:endParaRPr>
          </a:p>
          <a:p>
            <a:pPr marL="342900" indent="-342900">
              <a:lnSpc>
                <a:spcPct val="150000"/>
              </a:lnSpc>
              <a:buAutoNum type="arabicPeriod"/>
            </a:pPr>
            <a:r>
              <a:rPr lang="en-GB">
                <a:ea typeface="+mn-lt"/>
                <a:cs typeface="+mn-lt"/>
              </a:rPr>
              <a:t>Procédures du premiers secours.</a:t>
            </a:r>
            <a:endParaRPr lang="fr-BE">
              <a:cs typeface="Calibri" panose="020F0502020204030204"/>
            </a:endParaRPr>
          </a:p>
          <a:p>
            <a:pPr marL="342900" indent="-342900">
              <a:lnSpc>
                <a:spcPct val="150000"/>
              </a:lnSpc>
              <a:buAutoNum type="arabicPeriod"/>
            </a:pPr>
            <a:r>
              <a:rPr lang="en-GB">
                <a:ea typeface="+mn-lt"/>
                <a:cs typeface="+mn-lt"/>
              </a:rPr>
              <a:t>Procédures d'évacuation d'urgence et de sécurité.</a:t>
            </a:r>
            <a:endParaRPr lang="fr-BE">
              <a:cs typeface="Calibri" panose="020F0502020204030204"/>
            </a:endParaRPr>
          </a:p>
        </p:txBody>
      </p:sp>
      <p:pic>
        <p:nvPicPr>
          <p:cNvPr id="17"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8680" y="3818522"/>
            <a:ext cx="2095500" cy="1394460"/>
          </a:xfrm>
          <a:prstGeom prst="rect">
            <a:avLst/>
          </a:prstGeom>
        </p:spPr>
      </p:pic>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42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39552" y="495498"/>
            <a:ext cx="7181419"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Calibri"/>
            </a:endParaRPr>
          </a:p>
          <a:p>
            <a:endParaRPr lang="en-GB" sz="1500">
              <a:solidFill>
                <a:schemeClr val="accent5">
                  <a:lumMod val="75000"/>
                </a:schemeClr>
              </a:solidFill>
              <a:latin typeface="Arial Black"/>
              <a:ea typeface="+mn-lt"/>
              <a:cs typeface="+mn-lt"/>
            </a:endParaRPr>
          </a:p>
          <a:p>
            <a:r>
              <a:rPr lang="en-GB" sz="1500">
                <a:solidFill>
                  <a:schemeClr val="accent5">
                    <a:lumMod val="75000"/>
                  </a:schemeClr>
                </a:solidFill>
                <a:latin typeface="Arial Black"/>
                <a:ea typeface="+mn-lt"/>
                <a:cs typeface="+mn-lt"/>
              </a:rPr>
              <a:t>Éliminer toutes les sources d'inflammation potentielles:</a:t>
            </a:r>
            <a:endParaRPr lang="en-GB" sz="1500">
              <a:solidFill>
                <a:schemeClr val="accent5">
                  <a:lumMod val="75000"/>
                </a:schemeClr>
              </a:solidFill>
              <a:latin typeface="Arial Black"/>
              <a:ea typeface="+mj-ea"/>
              <a:cs typeface="+mj-cs"/>
            </a:endParaRPr>
          </a:p>
        </p:txBody>
      </p:sp>
      <p:sp>
        <p:nvSpPr>
          <p:cNvPr id="16" name="ZoneTexte 1"/>
          <p:cNvSpPr txBox="1"/>
          <p:nvPr/>
        </p:nvSpPr>
        <p:spPr>
          <a:xfrm>
            <a:off x="971600" y="2348880"/>
            <a:ext cx="8998211" cy="1711366"/>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en-GB">
                <a:ea typeface="+mn-lt"/>
                <a:cs typeface="+mn-lt"/>
              </a:rPr>
              <a:t>Électricité statique et charge électrique provenant des équipements en fonctionnement.</a:t>
            </a:r>
            <a:endParaRPr lang="en-GB"/>
          </a:p>
          <a:p>
            <a:pPr marL="285750" indent="-285750">
              <a:lnSpc>
                <a:spcPct val="150000"/>
              </a:lnSpc>
              <a:buFont typeface="Arial" panose="020B0604020202020204" pitchFamily="34" charset="0"/>
              <a:buChar char="•"/>
            </a:pPr>
            <a:r>
              <a:rPr lang="en-GB">
                <a:ea typeface="+mn-lt"/>
                <a:cs typeface="+mn-lt"/>
              </a:rPr>
              <a:t>Impact, frottement et fracture métallique.</a:t>
            </a:r>
          </a:p>
          <a:p>
            <a:pPr marL="285750" indent="-285750">
              <a:lnSpc>
                <a:spcPct val="150000"/>
              </a:lnSpc>
              <a:buFont typeface="Arial" panose="020B0604020202020204" pitchFamily="34" charset="0"/>
              <a:buChar char="•"/>
            </a:pPr>
            <a:r>
              <a:rPr lang="en-GB">
                <a:ea typeface="+mn-lt"/>
                <a:cs typeface="+mn-lt"/>
              </a:rPr>
              <a:t>Flamme nue, chauffage par jet à grande vitesse, surfaces chaudes et échappement du véhicule.</a:t>
            </a:r>
          </a:p>
        </p:txBody>
      </p:sp>
      <p:sp>
        <p:nvSpPr>
          <p:cNvPr id="17" name="ZoneTexte 2"/>
          <p:cNvSpPr txBox="1"/>
          <p:nvPr/>
        </p:nvSpPr>
        <p:spPr>
          <a:xfrm>
            <a:off x="827584" y="1426911"/>
            <a:ext cx="9027209" cy="923330"/>
          </a:xfrm>
          <a:prstGeom prst="rect">
            <a:avLst/>
          </a:prstGeom>
          <a:noFill/>
        </p:spPr>
        <p:txBody>
          <a:bodyPr wrap="square" rtlCol="0" anchor="t">
            <a:spAutoFit/>
          </a:bodyPr>
          <a:lstStyle/>
          <a:p>
            <a:r>
              <a:rPr lang="en-GB">
                <a:ea typeface="+mn-lt"/>
                <a:cs typeface="+mn-lt"/>
              </a:rPr>
              <a:t>          Comme l'énergie nécessaire pour enflammer un mélange approprié d'hydrogène et d'air est très faible, il est très important d'éviter toute source d'énergie à proximité d'une fuite potentielle. Ceux-ci peuvent être:</a:t>
            </a:r>
            <a:endParaRPr lang="fr-FR">
              <a:ea typeface="+mn-lt"/>
              <a:cs typeface="+mn-lt"/>
            </a:endParaRPr>
          </a:p>
        </p:txBody>
      </p:sp>
      <p:sp>
        <p:nvSpPr>
          <p:cNvPr id="18" name="ZoneTexte 3"/>
          <p:cNvSpPr txBox="1"/>
          <p:nvPr/>
        </p:nvSpPr>
        <p:spPr>
          <a:xfrm>
            <a:off x="827584" y="3933056"/>
            <a:ext cx="9027572" cy="1754326"/>
          </a:xfrm>
          <a:prstGeom prst="rect">
            <a:avLst/>
          </a:prstGeom>
          <a:noFill/>
        </p:spPr>
        <p:txBody>
          <a:bodyPr wrap="square" rtlCol="0" anchor="t">
            <a:spAutoFit/>
          </a:bodyPr>
          <a:lstStyle/>
          <a:p>
            <a:r>
              <a:rPr lang="en-GB">
                <a:ea typeface="+mn-lt"/>
                <a:cs typeface="+mn-lt"/>
              </a:rPr>
              <a:t>        Selon la National Fire Protection Association (NFPA 55), les réservoirs de stockage d’hydrogène gazeux et d’hydrogène liquide doivent être situés à au moins 20 mètres des matériaux combustibles.</a:t>
            </a:r>
            <a:endParaRPr lang="fr-FR">
              <a:ea typeface="+mn-lt"/>
              <a:cs typeface="+mn-lt"/>
            </a:endParaRPr>
          </a:p>
          <a:p>
            <a:endParaRPr lang="en-GB"/>
          </a:p>
          <a:p>
            <a:r>
              <a:rPr lang="en-GB">
                <a:ea typeface="+mn-lt"/>
                <a:cs typeface="+mn-lt"/>
              </a:rPr>
              <a:t>         Les mélanges proches des conditions optimales de combustion sont supposés être enclins à l’inflammation spontanée, c’est-à-dire un rapport volumique d'hydrogène de 29%.</a:t>
            </a:r>
          </a:p>
        </p:txBody>
      </p:sp>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19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7181419" cy="830997"/>
          </a:xfrm>
          <a:prstGeom prst="rect">
            <a:avLst/>
          </a:prstGeom>
          <a:noFill/>
        </p:spPr>
        <p:txBody>
          <a:bodyPr wrap="square" rtlCol="0" anchor="t">
            <a:spAutoFit/>
          </a:bodyPr>
          <a:lstStyle/>
          <a:p>
            <a:r>
              <a:rPr lang="en-GB" sz="1600">
                <a:solidFill>
                  <a:schemeClr val="accent5">
                    <a:lumMod val="75000"/>
                  </a:schemeClr>
                </a:solidFill>
                <a:latin typeface="Arial Black"/>
                <a:ea typeface="+mn-lt"/>
                <a:cs typeface="+mn-lt"/>
              </a:rPr>
              <a:t>Principales règles de sécurité lors de l'utilisation d'hydrogène</a:t>
            </a:r>
            <a:endParaRPr lang="fr-FR" sz="1600">
              <a:solidFill>
                <a:schemeClr val="accent5">
                  <a:lumMod val="75000"/>
                </a:schemeClr>
              </a:solidFill>
              <a:latin typeface="Arial Black"/>
              <a:ea typeface="+mj-ea"/>
              <a:cs typeface="Calibri"/>
            </a:endParaRPr>
          </a:p>
          <a:p>
            <a:endParaRPr lang="en-GB" sz="1600">
              <a:solidFill>
                <a:schemeClr val="accent5">
                  <a:lumMod val="75000"/>
                </a:schemeClr>
              </a:solidFill>
              <a:latin typeface="Arial Black"/>
              <a:ea typeface="+mn-lt"/>
              <a:cs typeface="+mn-lt"/>
            </a:endParaRPr>
          </a:p>
          <a:p>
            <a:r>
              <a:rPr lang="en-GB" sz="1500">
                <a:solidFill>
                  <a:schemeClr val="accent5">
                    <a:lumMod val="75000"/>
                  </a:schemeClr>
                </a:solidFill>
                <a:latin typeface="Arial Black"/>
                <a:ea typeface="+mn-lt"/>
                <a:cs typeface="+mn-lt"/>
              </a:rPr>
              <a:t>Éliminer toutes les sources d'inflammation potentielles</a:t>
            </a:r>
            <a:endParaRPr lang="en-GB" sz="1500">
              <a:solidFill>
                <a:schemeClr val="accent5">
                  <a:lumMod val="75000"/>
                </a:schemeClr>
              </a:solidFill>
              <a:latin typeface="Arial Black"/>
              <a:ea typeface="+mj-ea"/>
              <a:cs typeface="+mj-cs"/>
            </a:endParaRPr>
          </a:p>
        </p:txBody>
      </p:sp>
      <p:pic>
        <p:nvPicPr>
          <p:cNvPr id="16" name="Picture 2" descr="Résultat de recherche d'images pour &quot;ignition sources&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9496" y="1585183"/>
            <a:ext cx="2176892" cy="14710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ésultat de recherche d'images pour &quot;no flame, no phone&quot;">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5207" y="1283259"/>
            <a:ext cx="1349227" cy="1860071"/>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p:cNvSpPr txBox="1"/>
          <p:nvPr/>
        </p:nvSpPr>
        <p:spPr>
          <a:xfrm>
            <a:off x="2886638" y="5454516"/>
            <a:ext cx="4276135" cy="369332"/>
          </a:xfrm>
          <a:prstGeom prst="rect">
            <a:avLst/>
          </a:prstGeom>
          <a:noFill/>
        </p:spPr>
        <p:txBody>
          <a:bodyPr wrap="square" rtlCol="0" anchor="t">
            <a:spAutoFit/>
          </a:bodyPr>
          <a:lstStyle/>
          <a:p>
            <a:r>
              <a:rPr lang="en-GB" b="1">
                <a:ea typeface="+mn-lt"/>
                <a:cs typeface="+mn-lt"/>
              </a:rPr>
              <a:t>Quelques exemples de signaux de sécurité</a:t>
            </a:r>
            <a:endParaRPr lang="fr-FR" b="1">
              <a:cs typeface="Calibri"/>
            </a:endParaRPr>
          </a:p>
        </p:txBody>
      </p:sp>
      <p:pic>
        <p:nvPicPr>
          <p:cNvPr id="19"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6763" y="3611864"/>
            <a:ext cx="2075723" cy="1556792"/>
          </a:xfrm>
          <a:prstGeom prst="rect">
            <a:avLst/>
          </a:prstGeom>
        </p:spPr>
      </p:pic>
      <p:pic>
        <p:nvPicPr>
          <p:cNvPr id="20"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9950" y="3626667"/>
            <a:ext cx="2055985" cy="1541989"/>
          </a:xfrm>
          <a:prstGeom prst="rect">
            <a:avLst/>
          </a:prstGeom>
        </p:spPr>
      </p:pic>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682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2037</Words>
  <Application>Microsoft Office PowerPoint</Application>
  <PresentationFormat>Widescreen</PresentationFormat>
  <Paragraphs>325</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Aharoni</vt:lpstr>
      <vt:lpstr>Arial</vt:lpstr>
      <vt:lpstr>Arial Black</vt:lpstr>
      <vt:lpstr>Arial Rounded MT Bold</vt:lpstr>
      <vt:lpstr>Arial Unicode MS</vt:lpstr>
      <vt:lpstr>Berlin Sans FB Demi</vt:lpstr>
      <vt:lpstr>Calibri</vt:lpstr>
      <vt:lpstr>Calibri Light</vt:lpstr>
      <vt:lpstr>Consolas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2019-11-07T12:00:59Z</dcterms:modified>
</cp:coreProperties>
</file>