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68" r:id="rId4"/>
    <p:sldId id="267" r:id="rId5"/>
    <p:sldId id="266" r:id="rId6"/>
    <p:sldId id="265" r:id="rId7"/>
    <p:sldId id="264" r:id="rId8"/>
    <p:sldId id="263" r:id="rId9"/>
    <p:sldId id="262" r:id="rId10"/>
    <p:sldId id="261" r:id="rId11"/>
    <p:sldId id="269" r:id="rId12"/>
    <p:sldId id="260" r:id="rId13"/>
    <p:sldId id="259" r:id="rId14"/>
    <p:sldId id="2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9"/>
    <p:restoredTop sz="94646"/>
  </p:normalViewPr>
  <p:slideViewPr>
    <p:cSldViewPr snapToGrid="0" snapToObjects="1">
      <p:cViewPr varScale="1">
        <p:scale>
          <a:sx n="109" d="100"/>
          <a:sy n="109" d="100"/>
        </p:scale>
        <p:origin x="70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5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555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5.png"/><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6.emf"/><Relationship Id="rId4" Type="http://schemas.openxmlformats.org/officeDocument/2006/relationships/image" Target="../media/image5.jpe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7.emf"/><Relationship Id="rId4" Type="http://schemas.openxmlformats.org/officeDocument/2006/relationships/image" Target="../media/image5.jpe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8.jpeg"/><Relationship Id="rId4" Type="http://schemas.openxmlformats.org/officeDocument/2006/relationships/image" Target="../media/image5.jpe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1.emf"/><Relationship Id="rId4" Type="http://schemas.openxmlformats.org/officeDocument/2006/relationships/image" Target="../media/image5.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emf"/><Relationship Id="rId4" Type="http://schemas.openxmlformats.org/officeDocument/2006/relationships/image" Target="../media/image5.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3.emf"/><Relationship Id="rId4" Type="http://schemas.openxmlformats.org/officeDocument/2006/relationships/image" Target="../media/image5.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4.emf"/><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1BAC356-1C44-F44B-B830-43C409DA0D87}"/>
              </a:ext>
            </a:extLst>
          </p:cNvPr>
          <p:cNvSpPr txBox="1">
            <a:spLocks/>
          </p:cNvSpPr>
          <p:nvPr/>
        </p:nvSpPr>
        <p:spPr>
          <a:xfrm>
            <a:off x="2600634" y="6260486"/>
            <a:ext cx="4114800" cy="365125"/>
          </a:xfrm>
          <a:prstGeom prst="rect">
            <a:avLst/>
          </a:prstGeom>
        </p:spPr>
        <p:txBody>
          <a:bodyPr/>
          <a:lstStyle>
            <a:defPPr>
              <a:defRPr lang="en-US"/>
            </a:defPPr>
            <a:lvl1pPr marL="0" algn="l" defTabSz="914400" rtl="0" eaLnBrk="1" latinLnBrk="0" hangingPunct="1">
              <a:defRPr sz="1600" kern="1200">
                <a:solidFill>
                  <a:srgbClr val="00ACA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&lt;Partner logo&gt;</a:t>
            </a:r>
          </a:p>
        </p:txBody>
      </p:sp>
      <p:pic>
        <p:nvPicPr>
          <p:cNvPr id="6" name="Picture 5">
            <a:extLst>
              <a:ext uri="{FF2B5EF4-FFF2-40B4-BE49-F238E27FC236}">
                <a16:creationId xmlns:a16="http://schemas.microsoft.com/office/drawing/2014/main" id="{154EB3AC-D2CD-9040-93EF-FB25EB2C1CBE}"/>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74E6FDB-7A33-184B-BFA9-D72881DB13F0}"/>
              </a:ext>
            </a:extLst>
          </p:cNvPr>
          <p:cNvSpPr txBox="1">
            <a:spLocks/>
          </p:cNvSpPr>
          <p:nvPr/>
        </p:nvSpPr>
        <p:spPr>
          <a:xfrm>
            <a:off x="779208" y="1980148"/>
            <a:ext cx="6064044" cy="755752"/>
          </a:xfrm>
          <a:prstGeom prst="rect">
            <a:avLst/>
          </a:prstGeom>
        </p:spPr>
        <p:txBody>
          <a:bodyPr/>
          <a:lstStyle>
            <a:lvl1pPr algn="l" defTabSz="914400" rtl="0" eaLnBrk="1" latinLnBrk="0" hangingPunct="1">
              <a:lnSpc>
                <a:spcPct val="90000"/>
              </a:lnSpc>
              <a:spcBef>
                <a:spcPct val="0"/>
              </a:spcBef>
              <a:buNone/>
              <a:defRPr sz="3600" kern="1200">
                <a:solidFill>
                  <a:srgbClr val="00ACAF"/>
                </a:solidFill>
                <a:latin typeface="Arial" panose="020B0604020202020204" pitchFamily="34" charset="0"/>
                <a:ea typeface="+mj-ea"/>
                <a:cs typeface="Arial" panose="020B0604020202020204" pitchFamily="34" charset="0"/>
              </a:defRPr>
            </a:lvl1pPr>
          </a:lstStyle>
          <a:p>
            <a:r>
              <a:rPr lang="fr-BE" b="1" dirty="0" smtClean="0"/>
              <a:t>Stockage de l’hydrogène</a:t>
            </a:r>
            <a:endParaRPr lang="fr-BE" b="1" dirty="0"/>
          </a:p>
        </p:txBody>
      </p:sp>
      <p:sp>
        <p:nvSpPr>
          <p:cNvPr id="8" name="Content Placeholder 2">
            <a:extLst>
              <a:ext uri="{FF2B5EF4-FFF2-40B4-BE49-F238E27FC236}">
                <a16:creationId xmlns:a16="http://schemas.microsoft.com/office/drawing/2014/main" id="{B553EABC-DF2E-8044-9EB9-8629F76FF197}"/>
              </a:ext>
            </a:extLst>
          </p:cNvPr>
          <p:cNvSpPr txBox="1">
            <a:spLocks/>
          </p:cNvSpPr>
          <p:nvPr/>
        </p:nvSpPr>
        <p:spPr>
          <a:xfrm>
            <a:off x="838199" y="2879027"/>
            <a:ext cx="4516315" cy="1828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BE" sz="2400" dirty="0" smtClean="0"/>
          </a:p>
          <a:p>
            <a:pPr marL="0" indent="0">
              <a:buNone/>
            </a:pPr>
            <a:endParaRPr lang="fr-BE" sz="2400" dirty="0" smtClean="0"/>
          </a:p>
          <a:p>
            <a:pPr marL="0" indent="0">
              <a:buNone/>
            </a:pPr>
            <a:r>
              <a:rPr lang="fr-BE" sz="2400" dirty="0" smtClean="0"/>
              <a:t>Powerpoint Etudiant</a:t>
            </a:r>
            <a:endParaRPr lang="fr-BE" sz="2400" dirty="0"/>
          </a:p>
        </p:txBody>
      </p:sp>
      <p:sp>
        <p:nvSpPr>
          <p:cNvPr id="9" name="TextBox 8">
            <a:extLst>
              <a:ext uri="{FF2B5EF4-FFF2-40B4-BE49-F238E27FC236}">
                <a16:creationId xmlns:a16="http://schemas.microsoft.com/office/drawing/2014/main" id="{5C85300E-B0BF-4E44-9488-125A96BBBF49}"/>
              </a:ext>
            </a:extLst>
          </p:cNvPr>
          <p:cNvSpPr txBox="1"/>
          <p:nvPr/>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9" name="Rectangle 18"/>
          <p:cNvSpPr/>
          <p:nvPr/>
        </p:nvSpPr>
        <p:spPr>
          <a:xfrm>
            <a:off x="10564631" y="6618724"/>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565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230948" y="299922"/>
            <a:ext cx="11147367" cy="5189113"/>
          </a:xfrm>
          <a:prstGeom prst="rect">
            <a:avLst/>
          </a:prstGeom>
        </p:spPr>
        <p:txBody>
          <a:bodyPr wrap="square">
            <a:spAutoFit/>
          </a:bodyPr>
          <a:lstStyle/>
          <a:p>
            <a:pPr algn="just">
              <a:lnSpc>
                <a:spcPct val="115000"/>
              </a:lnSpc>
              <a:spcAft>
                <a:spcPts val="1200"/>
              </a:spcAft>
            </a:pPr>
            <a:r>
              <a:rPr lang="fr-BE" sz="2400" dirty="0" smtClean="0"/>
              <a:t>L’hydrogène peut également être stocké sous forme liquide, sous conditions cryogéniques. Cela implique de conserver l’hydrogène sous 1 </a:t>
            </a:r>
            <a:r>
              <a:rPr lang="fr-BE" sz="2400" dirty="0" err="1" smtClean="0"/>
              <a:t>atm</a:t>
            </a:r>
            <a:r>
              <a:rPr lang="fr-BE" sz="2400" dirty="0" smtClean="0"/>
              <a:t> à -253 °C</a:t>
            </a:r>
            <a:r>
              <a:rPr lang="fr-BE" sz="2400" dirty="0" smtClean="0">
                <a:ea typeface="Times New Roman" panose="02020603050405020304" pitchFamily="18" charset="0"/>
              </a:rPr>
              <a:t>. </a:t>
            </a:r>
            <a:r>
              <a:rPr lang="fr-BE" sz="2400" dirty="0" smtClean="0"/>
              <a:t>Stocker l’hydrogène à l’état liquide améliore sa densité volumétrique, permettant de le conserver dans un réservoir plus petit. Les problèmes liés à cette méthode de stockage sont : l’évaporation, l’énergie consacrée à la liquéfaction et la taille du réservoir ainsi que les différents coûts qui y sont liés. Suite à l’évaporation de l’hydrogène liquide, la pression à l’intérieur du réservoir augmente, cela peut constituer un risque de sécurité dans le cas où un véhicule propulsé à l’hydrogène est garé dans un espace confiné et mal ventilé. En effet, l’hydrogène est susceptible de s’auto-allumer. D’après le </a:t>
            </a:r>
            <a:r>
              <a:rPr lang="fr-BE" sz="2400" dirty="0" err="1" smtClean="0"/>
              <a:t>Dpt</a:t>
            </a:r>
            <a:r>
              <a:rPr lang="fr-BE" sz="2400" dirty="0" smtClean="0"/>
              <a:t>. de l’Énergie des États-Unis, plus ou moins 30 % du pouvoir calorifique inférieur de l’hydrogène est nécessaire pour la liquéfaction. Cette méthode est donc énergivore, ce qui entraîne des coûts élevés.</a:t>
            </a:r>
            <a:endParaRPr lang="fr-BE" sz="2400" dirty="0">
              <a:ea typeface="Times New Roman" panose="02020603050405020304" pitchFamily="18" charset="0"/>
            </a:endParaRPr>
          </a:p>
        </p:txBody>
      </p:sp>
      <p:sp>
        <p:nvSpPr>
          <p:cNvPr id="16" name="Rectangle 15"/>
          <p:cNvSpPr/>
          <p:nvPr/>
        </p:nvSpPr>
        <p:spPr>
          <a:xfrm>
            <a:off x="10564631" y="6618724"/>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9871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6" name="Picture"/>
          <p:cNvPicPr/>
          <p:nvPr/>
        </p:nvPicPr>
        <p:blipFill>
          <a:blip r:embed="rId10"/>
          <a:srcRect/>
          <a:stretch>
            <a:fillRect/>
          </a:stretch>
        </p:blipFill>
        <p:spPr bwMode="auto">
          <a:xfrm>
            <a:off x="2514216" y="773684"/>
            <a:ext cx="6890476" cy="3862324"/>
          </a:xfrm>
          <a:prstGeom prst="rect">
            <a:avLst/>
          </a:prstGeom>
          <a:noFill/>
          <a:ln w="9525">
            <a:noFill/>
            <a:miter lim="800000"/>
            <a:headEnd/>
            <a:tailEnd/>
          </a:ln>
        </p:spPr>
      </p:pic>
      <p:sp>
        <p:nvSpPr>
          <p:cNvPr id="2" name="Rectangle 1"/>
          <p:cNvSpPr/>
          <p:nvPr/>
        </p:nvSpPr>
        <p:spPr>
          <a:xfrm>
            <a:off x="3233827" y="4779187"/>
            <a:ext cx="5516981" cy="646331"/>
          </a:xfrm>
          <a:prstGeom prst="rect">
            <a:avLst/>
          </a:prstGeom>
        </p:spPr>
        <p:txBody>
          <a:bodyPr wrap="square">
            <a:spAutoFit/>
          </a:bodyPr>
          <a:lstStyle/>
          <a:p>
            <a:r>
              <a:rPr lang="fr-FR" dirty="0"/>
              <a:t>Système de réservoir de stockage d’hydrogène </a:t>
            </a:r>
            <a:r>
              <a:rPr lang="fr-FR" dirty="0" smtClean="0"/>
              <a:t>liquide</a:t>
            </a:r>
          </a:p>
          <a:p>
            <a:r>
              <a:rPr lang="fr-FR" dirty="0" smtClean="0"/>
              <a:t>(avec </a:t>
            </a:r>
            <a:r>
              <a:rPr lang="fr-FR" dirty="0"/>
              <a:t>l’aimable autorisation de Magna </a:t>
            </a:r>
            <a:r>
              <a:rPr lang="fr-FR" dirty="0" err="1"/>
              <a:t>Styer</a:t>
            </a:r>
            <a:r>
              <a:rPr lang="fr-FR" dirty="0"/>
              <a:t> et de </a:t>
            </a:r>
            <a:r>
              <a:rPr lang="fr-FR" dirty="0" smtClean="0"/>
              <a:t>BMW)</a:t>
            </a:r>
            <a:r>
              <a:rPr lang="fr-FR" dirty="0"/>
              <a:t> </a:t>
            </a:r>
            <a:endParaRPr lang="fr-BE" dirty="0"/>
          </a:p>
        </p:txBody>
      </p:sp>
      <p:sp>
        <p:nvSpPr>
          <p:cNvPr id="15" name="Rectangle 14"/>
          <p:cNvSpPr/>
          <p:nvPr/>
        </p:nvSpPr>
        <p:spPr>
          <a:xfrm>
            <a:off x="10564631" y="6618724"/>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6804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229984" y="145001"/>
            <a:ext cx="11259283" cy="2308324"/>
          </a:xfrm>
          <a:prstGeom prst="rect">
            <a:avLst/>
          </a:prstGeom>
        </p:spPr>
        <p:txBody>
          <a:bodyPr wrap="square">
            <a:spAutoFit/>
          </a:bodyPr>
          <a:lstStyle/>
          <a:p>
            <a:pPr algn="just"/>
            <a:r>
              <a:rPr lang="fr-FR" sz="2400" dirty="0" smtClean="0"/>
              <a:t>Comme alternative, </a:t>
            </a:r>
            <a:r>
              <a:rPr lang="fr-FR" sz="2400" dirty="0"/>
              <a:t>un système appelé </a:t>
            </a:r>
            <a:r>
              <a:rPr lang="fr-FR" sz="2400" dirty="0" err="1"/>
              <a:t>cryo</a:t>
            </a:r>
            <a:r>
              <a:rPr lang="fr-FR" sz="2400" dirty="0"/>
              <a:t>-compression </a:t>
            </a:r>
            <a:r>
              <a:rPr lang="fr-FR" sz="2400" dirty="0" smtClean="0"/>
              <a:t>gazeuse est </a:t>
            </a:r>
            <a:r>
              <a:rPr lang="fr-FR" sz="2400" dirty="0"/>
              <a:t>en cours de développement. Il vise à créer un réservoir plus léger et plus compact que ceux d’autres modes de stockage. BMW a lancé en 2015 une voiture </a:t>
            </a:r>
            <a:r>
              <a:rPr lang="fr-FR" sz="2400" dirty="0" smtClean="0"/>
              <a:t>« fuel </a:t>
            </a:r>
            <a:r>
              <a:rPr lang="fr-FR" sz="2400" dirty="0" err="1" smtClean="0"/>
              <a:t>cell</a:t>
            </a:r>
            <a:r>
              <a:rPr lang="fr-FR" sz="2400" dirty="0" smtClean="0"/>
              <a:t> » utilisant un </a:t>
            </a:r>
            <a:r>
              <a:rPr lang="fr-FR" sz="2400" dirty="0"/>
              <a:t>réservoir d’hydrogène </a:t>
            </a:r>
            <a:r>
              <a:rPr lang="fr-FR" sz="2400" dirty="0" err="1" smtClean="0"/>
              <a:t>cryo</a:t>
            </a:r>
            <a:r>
              <a:rPr lang="fr-FR" sz="2400" dirty="0" smtClean="0"/>
              <a:t>-comprimé. La température </a:t>
            </a:r>
            <a:r>
              <a:rPr lang="fr-FR" sz="2400" dirty="0"/>
              <a:t>de </a:t>
            </a:r>
            <a:r>
              <a:rPr lang="fr-FR" sz="2400" dirty="0" smtClean="0"/>
              <a:t>stockage </a:t>
            </a:r>
            <a:r>
              <a:rPr lang="fr-FR" sz="2400" dirty="0"/>
              <a:t>de ce système n’est pas </a:t>
            </a:r>
            <a:r>
              <a:rPr lang="fr-FR" sz="2400" dirty="0" smtClean="0"/>
              <a:t>aussi </a:t>
            </a:r>
            <a:r>
              <a:rPr lang="fr-FR" sz="2400" dirty="0"/>
              <a:t>basse que celle </a:t>
            </a:r>
            <a:r>
              <a:rPr lang="fr-FR" sz="2400" dirty="0" smtClean="0"/>
              <a:t>d’un réservoir d’hydrogène liquide. On utilise de </a:t>
            </a:r>
            <a:r>
              <a:rPr lang="fr-FR" sz="2400" dirty="0"/>
              <a:t>l’hydrogène </a:t>
            </a:r>
            <a:r>
              <a:rPr lang="fr-FR" sz="2400" dirty="0" smtClean="0"/>
              <a:t>gazeux très froid et l’évaporation est maitrisée.</a:t>
            </a:r>
            <a:endParaRPr lang="fr-BE" sz="2400" dirty="0"/>
          </a:p>
        </p:txBody>
      </p:sp>
      <p:pic>
        <p:nvPicPr>
          <p:cNvPr id="16" name="Picture 15"/>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79998" y="2468881"/>
            <a:ext cx="4416145" cy="3152400"/>
          </a:xfrm>
          <a:prstGeom prst="rect">
            <a:avLst/>
          </a:prstGeom>
          <a:noFill/>
          <a:ln>
            <a:noFill/>
          </a:ln>
        </p:spPr>
      </p:pic>
      <p:sp>
        <p:nvSpPr>
          <p:cNvPr id="17" name="Rectangle 16"/>
          <p:cNvSpPr/>
          <p:nvPr/>
        </p:nvSpPr>
        <p:spPr>
          <a:xfrm>
            <a:off x="85278" y="5575864"/>
            <a:ext cx="7633855" cy="390363"/>
          </a:xfrm>
          <a:prstGeom prst="rect">
            <a:avLst/>
          </a:prstGeom>
        </p:spPr>
        <p:txBody>
          <a:bodyPr wrap="square">
            <a:spAutoFit/>
          </a:bodyPr>
          <a:lstStyle/>
          <a:p>
            <a:pPr algn="just">
              <a:lnSpc>
                <a:spcPct val="115000"/>
              </a:lnSpc>
              <a:spcBef>
                <a:spcPts val="600"/>
              </a:spcBef>
              <a:spcAft>
                <a:spcPts val="600"/>
              </a:spcAft>
            </a:pPr>
            <a:r>
              <a:rPr lang="fr-BE" dirty="0"/>
              <a:t>Coupe transversale d'un réservoir de stockage d'hydrogène </a:t>
            </a:r>
            <a:r>
              <a:rPr lang="fr-BE" dirty="0" smtClean="0"/>
              <a:t>gazeux cryogénique.</a:t>
            </a:r>
            <a:endParaRPr lang="en-GB" i="1" dirty="0">
              <a:latin typeface="Arial" panose="020B0604020202020204" pitchFamily="34" charset="0"/>
              <a:ea typeface="Times New Roman" panose="02020603050405020304" pitchFamily="18" charset="0"/>
              <a:cs typeface="FreeSans"/>
            </a:endParaRPr>
          </a:p>
        </p:txBody>
      </p:sp>
      <p:sp>
        <p:nvSpPr>
          <p:cNvPr id="18" name="Rectangle 17"/>
          <p:cNvSpPr/>
          <p:nvPr/>
        </p:nvSpPr>
        <p:spPr>
          <a:xfrm>
            <a:off x="10564631" y="6618724"/>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3556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221672" y="146304"/>
            <a:ext cx="6096000" cy="5661550"/>
          </a:xfrm>
          <a:prstGeom prst="rect">
            <a:avLst/>
          </a:prstGeom>
        </p:spPr>
        <p:txBody>
          <a:bodyPr>
            <a:spAutoFit/>
          </a:bodyPr>
          <a:lstStyle/>
          <a:p>
            <a:pPr algn="just">
              <a:lnSpc>
                <a:spcPct val="115000"/>
              </a:lnSpc>
              <a:spcAft>
                <a:spcPts val="1200"/>
              </a:spcAft>
            </a:pPr>
            <a:r>
              <a:rPr lang="fr-BE" dirty="0" smtClean="0"/>
              <a:t>De nouvelles méthodes permettent de stocker de l’hydrogène, physiquement ou chimiquement dans certains matériaux. L’hydrogène peut être conservé à la surface par adsorption. L’hydrogène peut aussi être dissocié en atomes et absorbé dans le réseau cristallin d’un hydrure métallique. Selon une troisième méthode les atomes d’hydrogène forment des liens chimiques forts et donnent naissance à de nouveaux composés comme les hydrures complexes et les hydrures chimiques.</a:t>
            </a:r>
          </a:p>
          <a:p>
            <a:pPr algn="just">
              <a:lnSpc>
                <a:spcPct val="115000"/>
              </a:lnSpc>
              <a:spcAft>
                <a:spcPts val="1200"/>
              </a:spcAft>
            </a:pPr>
            <a:r>
              <a:rPr lang="fr-BE" dirty="0" smtClean="0"/>
              <a:t>Les hydrures métalliques se forment lorsque certains métaux réagissent avec de l’hydrogène gazeux. Les plus utiles réagissent à température ambiante sous moins de 500 kPa d’hydrogène. Voici quelques exemples: hydrure de palladium (</a:t>
            </a:r>
            <a:r>
              <a:rPr lang="fr-BE" dirty="0" err="1" smtClean="0"/>
              <a:t>PdH</a:t>
            </a:r>
            <a:r>
              <a:rPr lang="fr-BE" dirty="0" smtClean="0"/>
              <a:t>), hydrure de magnésium (MgH</a:t>
            </a:r>
            <a:r>
              <a:rPr lang="fr-BE" baseline="-25000" dirty="0" smtClean="0"/>
              <a:t>2</a:t>
            </a:r>
            <a:r>
              <a:rPr lang="fr-BE" dirty="0" smtClean="0"/>
              <a:t>) et hydrure de lanthane nickel (LaNi</a:t>
            </a:r>
            <a:r>
              <a:rPr lang="fr-BE" baseline="-25000" dirty="0" smtClean="0"/>
              <a:t>5</a:t>
            </a:r>
            <a:r>
              <a:rPr lang="fr-BE" dirty="0" smtClean="0"/>
              <a:t>H</a:t>
            </a:r>
            <a:r>
              <a:rPr lang="fr-BE" i="1" baseline="-25000" dirty="0" smtClean="0"/>
              <a:t>x</a:t>
            </a:r>
            <a:r>
              <a:rPr lang="fr-BE" dirty="0" smtClean="0"/>
              <a:t>). L’absorption de l’hydrogène dans ces types de métaux est exothermique. À l’inverse, la désorption est endothermique. De l’énergie thermique est donc nécessaire pour permettre de libérer l’hydrogène.</a:t>
            </a:r>
            <a:endParaRPr lang="fr-BE" dirty="0">
              <a:ea typeface="Times New Roman" panose="02020603050405020304" pitchFamily="18" charset="0"/>
            </a:endParaRPr>
          </a:p>
        </p:txBody>
      </p:sp>
      <p:pic>
        <p:nvPicPr>
          <p:cNvPr id="16" name="Picture 15"/>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88366" y="348621"/>
            <a:ext cx="4314825" cy="1362075"/>
          </a:xfrm>
          <a:prstGeom prst="rect">
            <a:avLst/>
          </a:prstGeom>
          <a:noFill/>
          <a:ln>
            <a:noFill/>
          </a:ln>
        </p:spPr>
      </p:pic>
      <p:sp>
        <p:nvSpPr>
          <p:cNvPr id="17" name="Rectangle 16"/>
          <p:cNvSpPr/>
          <p:nvPr/>
        </p:nvSpPr>
        <p:spPr>
          <a:xfrm>
            <a:off x="6771958" y="2246591"/>
            <a:ext cx="4572001" cy="2942344"/>
          </a:xfrm>
          <a:prstGeom prst="rect">
            <a:avLst/>
          </a:prstGeom>
        </p:spPr>
        <p:txBody>
          <a:bodyPr wrap="square">
            <a:spAutoFit/>
          </a:bodyPr>
          <a:lstStyle/>
          <a:p>
            <a:pPr algn="just">
              <a:lnSpc>
                <a:spcPct val="115000"/>
              </a:lnSpc>
              <a:spcBef>
                <a:spcPts val="600"/>
              </a:spcBef>
              <a:spcAft>
                <a:spcPts val="600"/>
              </a:spcAft>
            </a:pPr>
            <a:r>
              <a:rPr lang="fr-BE" sz="2000" i="1" dirty="0" smtClean="0">
                <a:effectLst/>
                <a:latin typeface="Arial" panose="020B0604020202020204" pitchFamily="34" charset="0"/>
                <a:ea typeface="Times New Roman" panose="02020603050405020304" pitchFamily="18" charset="0"/>
                <a:cs typeface="FreeSans"/>
              </a:rPr>
              <a:t>Schéma d’un réservoir d’hydrure métallique (MH)</a:t>
            </a:r>
          </a:p>
          <a:p>
            <a:pPr algn="just">
              <a:lnSpc>
                <a:spcPct val="115000"/>
              </a:lnSpc>
              <a:spcAft>
                <a:spcPts val="1200"/>
              </a:spcAft>
            </a:pPr>
            <a:r>
              <a:rPr lang="fr-BE" dirty="0" smtClean="0">
                <a:latin typeface="Arial" panose="020B0604020202020204" pitchFamily="34" charset="0"/>
                <a:ea typeface="Times New Roman" panose="02020603050405020304" pitchFamily="18" charset="0"/>
              </a:rPr>
              <a:t> </a:t>
            </a:r>
          </a:p>
          <a:p>
            <a:pPr algn="just">
              <a:lnSpc>
                <a:spcPct val="115000"/>
              </a:lnSpc>
              <a:spcAft>
                <a:spcPts val="1200"/>
              </a:spcAft>
            </a:pPr>
            <a:r>
              <a:rPr lang="fr-BE" dirty="0" smtClean="0"/>
              <a:t>Pour un usage stationnaire dans le domaine industriel, l’espace n’est pas aussi important que pour un usage mobile, puisque le système n’est pas limité par des contraintes de volume imposées par un véhicule.</a:t>
            </a:r>
            <a:endParaRPr lang="fr-BE" dirty="0">
              <a:ea typeface="Times New Roman" panose="02020603050405020304" pitchFamily="18" charset="0"/>
            </a:endParaRPr>
          </a:p>
        </p:txBody>
      </p:sp>
      <p:sp>
        <p:nvSpPr>
          <p:cNvPr id="18" name="Rectangle 17"/>
          <p:cNvSpPr/>
          <p:nvPr/>
        </p:nvSpPr>
        <p:spPr>
          <a:xfrm>
            <a:off x="10564631" y="6618724"/>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9948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a:spLocks noChangeArrowheads="1"/>
          </p:cNvSpPr>
          <p:nvPr/>
        </p:nvSpPr>
        <p:spPr bwMode="auto">
          <a:xfrm>
            <a:off x="536970" y="237472"/>
            <a:ext cx="1037971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fr-BE" dirty="0" smtClean="0"/>
              <a:t>De grandes quantités d’hydrogène peuvent aussi être stockées en sous-sol dans des cavernes, des dômes de sel voire dans des champs pétroliers et gaziers épuisés</a:t>
            </a:r>
            <a:r>
              <a:rPr kumimoji="0" lang="fr-BE" altLang="zh-CN"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lang="fr-BE" dirty="0" smtClean="0"/>
              <a:t>L’image suivante démontre le potentiel existant pour le stockage de grandes quantités d’hydrogène dans des cavernes</a:t>
            </a:r>
            <a:r>
              <a:rPr kumimoji="0" lang="fr-BE" altLang="zh-CN"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lang="fr-BE" dirty="0" smtClean="0"/>
              <a:t>Il y a de nombreux sites de stockage à travers le monde, comme la caverne de sel de l’entreprise ICI (Imperial Chemical Industries) située à </a:t>
            </a:r>
            <a:r>
              <a:rPr lang="fr-BE" dirty="0" err="1" smtClean="0"/>
              <a:t>Teesside</a:t>
            </a:r>
            <a:r>
              <a:rPr lang="fr-BE" dirty="0" smtClean="0"/>
              <a:t>, Angleterre, où sont stockés 95 % d’hydrogène pur et 3 % - 4 % de CO</a:t>
            </a:r>
            <a:r>
              <a:rPr lang="fr-BE" baseline="-25000" dirty="0" smtClean="0"/>
              <a:t>2</a:t>
            </a:r>
            <a:r>
              <a:rPr lang="fr-BE" dirty="0" smtClean="0"/>
              <a:t> .</a:t>
            </a:r>
            <a:endParaRPr kumimoji="0" lang="fr-BE" altLang="zh-CN" b="0" i="0" u="none" strike="noStrike" cap="none" normalizeH="0" baseline="0" dirty="0" smtClean="0">
              <a:ln>
                <a:noFill/>
              </a:ln>
              <a:solidFill>
                <a:schemeClr val="tx1"/>
              </a:solidFill>
              <a:effectLst/>
            </a:endParaRPr>
          </a:p>
        </p:txBody>
      </p:sp>
      <p:pic>
        <p:nvPicPr>
          <p:cNvPr id="16" name="Picture 15" descr="http://forschung-energiespeicher.info/fileadmin/user_upload/projektassets/H2STORE/BMBF_H2Store_Fig_1_new_engl_tw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4239" y="1945631"/>
            <a:ext cx="5731510" cy="4073525"/>
          </a:xfrm>
          <a:prstGeom prst="rect">
            <a:avLst/>
          </a:prstGeom>
          <a:noFill/>
          <a:ln>
            <a:noFill/>
          </a:ln>
        </p:spPr>
      </p:pic>
      <p:sp>
        <p:nvSpPr>
          <p:cNvPr id="17" name="Rectangle 16"/>
          <p:cNvSpPr/>
          <p:nvPr/>
        </p:nvSpPr>
        <p:spPr>
          <a:xfrm>
            <a:off x="6995959" y="4329157"/>
            <a:ext cx="3089872" cy="1169551"/>
          </a:xfrm>
          <a:prstGeom prst="rect">
            <a:avLst/>
          </a:prstGeom>
        </p:spPr>
        <p:txBody>
          <a:bodyPr wrap="square">
            <a:spAutoFit/>
          </a:bodyPr>
          <a:lstStyle/>
          <a:p>
            <a:pPr lvl="0" eaLnBrk="0" fontAlgn="base" hangingPunct="0">
              <a:spcBef>
                <a:spcPct val="0"/>
              </a:spcBef>
              <a:spcAft>
                <a:spcPct val="0"/>
              </a:spcAft>
            </a:pPr>
            <a:r>
              <a:rPr lang="fr-BE" sz="1400" dirty="0" smtClean="0"/>
              <a:t>La Russie a également stocké de l’hydrogène sous terre, sous une pression de 9 </a:t>
            </a:r>
            <a:r>
              <a:rPr lang="fr-BE" sz="1400" dirty="0" err="1" smtClean="0"/>
              <a:t>MPa</a:t>
            </a:r>
            <a:r>
              <a:rPr lang="fr-BE" sz="1400" dirty="0" smtClean="0"/>
              <a:t>. Ce gaz était tout particulièrement destiné à l’industrie aérospatiale russe.</a:t>
            </a:r>
            <a:endParaRPr kumimoji="0" lang="fr-BE" altLang="zh-CN" sz="1400" b="0" i="0" u="none" strike="noStrike" cap="none" normalizeH="0" baseline="0" dirty="0" smtClean="0">
              <a:ln>
                <a:noFill/>
              </a:ln>
              <a:solidFill>
                <a:schemeClr val="tx1"/>
              </a:solidFill>
              <a:effectLst/>
            </a:endParaRPr>
          </a:p>
        </p:txBody>
      </p:sp>
      <p:sp>
        <p:nvSpPr>
          <p:cNvPr id="18" name="Rectangle 17"/>
          <p:cNvSpPr/>
          <p:nvPr/>
        </p:nvSpPr>
        <p:spPr>
          <a:xfrm>
            <a:off x="6934940" y="2097096"/>
            <a:ext cx="3150891" cy="1384995"/>
          </a:xfrm>
          <a:prstGeom prst="rect">
            <a:avLst/>
          </a:prstGeom>
        </p:spPr>
        <p:txBody>
          <a:bodyPr wrap="square">
            <a:spAutoFit/>
          </a:bodyPr>
          <a:lstStyle/>
          <a:p>
            <a:pPr lvl="0" eaLnBrk="0" fontAlgn="base" hangingPunct="0">
              <a:spcBef>
                <a:spcPct val="0"/>
              </a:spcBef>
              <a:spcAft>
                <a:spcPct val="0"/>
              </a:spcAft>
            </a:pPr>
            <a:r>
              <a:rPr lang="fr-BE" sz="1400" dirty="0" smtClean="0"/>
              <a:t>Entre 1956 et 1974, l’entreprise gazière française « Gaz » a stocké du gaz de synthèse dans une nappe aquifère à Beynes, en France et n’a signalé aucun problème de sécurité durant cette période.</a:t>
            </a:r>
            <a:endParaRPr kumimoji="0" lang="fr-BE" altLang="zh-CN" sz="1400" b="0" i="0" u="none" strike="noStrike" cap="none" normalizeH="0" baseline="0" dirty="0" smtClean="0">
              <a:ln>
                <a:noFill/>
              </a:ln>
              <a:solidFill>
                <a:schemeClr val="tx1"/>
              </a:solidFill>
              <a:effectLst/>
            </a:endParaRPr>
          </a:p>
        </p:txBody>
      </p:sp>
      <p:sp>
        <p:nvSpPr>
          <p:cNvPr id="19" name="Rectangle 18"/>
          <p:cNvSpPr/>
          <p:nvPr/>
        </p:nvSpPr>
        <p:spPr>
          <a:xfrm>
            <a:off x="10564631" y="6618724"/>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051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1143000" y="609600"/>
            <a:ext cx="9875520" cy="13563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3600" dirty="0" smtClean="0"/>
              <a:t>Le type de stockage utilisé pour l’hydrogène dépend de plusieurs facteurs.</a:t>
            </a:r>
            <a:endParaRPr lang="fr-BE" sz="3600" dirty="0"/>
          </a:p>
        </p:txBody>
      </p:sp>
      <p:sp>
        <p:nvSpPr>
          <p:cNvPr id="16" name="Content Placeholder 2"/>
          <p:cNvSpPr txBox="1">
            <a:spLocks/>
          </p:cNvSpPr>
          <p:nvPr/>
        </p:nvSpPr>
        <p:spPr>
          <a:xfrm>
            <a:off x="1143000" y="2057400"/>
            <a:ext cx="9872871" cy="28617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fr-BE" b="1" dirty="0" smtClean="0">
              <a:solidFill>
                <a:srgbClr val="FF0000"/>
              </a:solidFill>
            </a:endParaRPr>
          </a:p>
          <a:p>
            <a:pPr marL="0" indent="0" algn="ctr">
              <a:buFont typeface="Arial" panose="020B0604020202020204" pitchFamily="34" charset="0"/>
              <a:buNone/>
            </a:pPr>
            <a:endParaRPr lang="fr-BE" b="1" dirty="0" smtClean="0">
              <a:solidFill>
                <a:srgbClr val="FF0000"/>
              </a:solidFill>
            </a:endParaRPr>
          </a:p>
          <a:p>
            <a:pPr marL="0" indent="0" algn="ctr">
              <a:buFont typeface="Arial" panose="020B0604020202020204" pitchFamily="34" charset="0"/>
              <a:buNone/>
            </a:pPr>
            <a:r>
              <a:rPr lang="fr-BE" b="1" dirty="0" smtClean="0">
                <a:solidFill>
                  <a:srgbClr val="FF0000"/>
                </a:solidFill>
              </a:rPr>
              <a:t>Discutez entre vous et avec le professeur de la signification de cette phrase. Quel est votre avis sur ce sujet ?</a:t>
            </a:r>
            <a:endParaRPr lang="fr-BE" b="1" dirty="0">
              <a:solidFill>
                <a:srgbClr val="FF0000"/>
              </a:solidFill>
            </a:endParaRPr>
          </a:p>
        </p:txBody>
      </p:sp>
      <p:sp>
        <p:nvSpPr>
          <p:cNvPr id="17" name="Rectangle 16"/>
          <p:cNvSpPr/>
          <p:nvPr/>
        </p:nvSpPr>
        <p:spPr>
          <a:xfrm>
            <a:off x="10564631" y="6618724"/>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6593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6" name="TextBox 15"/>
          <p:cNvSpPr txBox="1"/>
          <p:nvPr/>
        </p:nvSpPr>
        <p:spPr>
          <a:xfrm>
            <a:off x="2244144" y="2329953"/>
            <a:ext cx="2088232" cy="523220"/>
          </a:xfrm>
          <a:prstGeom prst="rect">
            <a:avLst/>
          </a:prstGeom>
          <a:noFill/>
        </p:spPr>
        <p:txBody>
          <a:bodyPr wrap="square" rtlCol="0">
            <a:spAutoFit/>
          </a:bodyPr>
          <a:lstStyle/>
          <a:p>
            <a:r>
              <a:rPr lang="fr-BE" sz="2800" dirty="0" smtClean="0"/>
              <a:t>Volume</a:t>
            </a:r>
            <a:endParaRPr lang="fr-BE" sz="2800" dirty="0"/>
          </a:p>
        </p:txBody>
      </p:sp>
      <p:sp>
        <p:nvSpPr>
          <p:cNvPr id="17" name="TextBox 16"/>
          <p:cNvSpPr txBox="1"/>
          <p:nvPr/>
        </p:nvSpPr>
        <p:spPr>
          <a:xfrm>
            <a:off x="2211352" y="3242268"/>
            <a:ext cx="2376264" cy="523220"/>
          </a:xfrm>
          <a:prstGeom prst="rect">
            <a:avLst/>
          </a:prstGeom>
          <a:noFill/>
        </p:spPr>
        <p:txBody>
          <a:bodyPr wrap="square" rtlCol="0">
            <a:spAutoFit/>
          </a:bodyPr>
          <a:lstStyle/>
          <a:p>
            <a:r>
              <a:rPr lang="fr-BE" sz="2800" dirty="0" smtClean="0"/>
              <a:t>Température</a:t>
            </a:r>
            <a:endParaRPr lang="fr-BE" sz="2800" dirty="0"/>
          </a:p>
        </p:txBody>
      </p:sp>
      <p:sp>
        <p:nvSpPr>
          <p:cNvPr id="18" name="TextBox 17"/>
          <p:cNvSpPr txBox="1"/>
          <p:nvPr/>
        </p:nvSpPr>
        <p:spPr>
          <a:xfrm>
            <a:off x="2227482" y="4154583"/>
            <a:ext cx="4410383" cy="523220"/>
          </a:xfrm>
          <a:prstGeom prst="rect">
            <a:avLst/>
          </a:prstGeom>
          <a:noFill/>
        </p:spPr>
        <p:txBody>
          <a:bodyPr wrap="square" rtlCol="0">
            <a:spAutoFit/>
          </a:bodyPr>
          <a:lstStyle/>
          <a:p>
            <a:r>
              <a:rPr lang="fr-BE" sz="2800" dirty="0" smtClean="0"/>
              <a:t>Durée de stockage</a:t>
            </a:r>
            <a:endParaRPr lang="fr-BE" sz="2800" dirty="0"/>
          </a:p>
        </p:txBody>
      </p:sp>
      <p:sp>
        <p:nvSpPr>
          <p:cNvPr id="19" name="TextBox 18"/>
          <p:cNvSpPr txBox="1"/>
          <p:nvPr/>
        </p:nvSpPr>
        <p:spPr>
          <a:xfrm>
            <a:off x="2244144" y="5066889"/>
            <a:ext cx="2808312" cy="523220"/>
          </a:xfrm>
          <a:prstGeom prst="rect">
            <a:avLst/>
          </a:prstGeom>
          <a:noFill/>
        </p:spPr>
        <p:txBody>
          <a:bodyPr wrap="square" rtlCol="0">
            <a:spAutoFit/>
          </a:bodyPr>
          <a:lstStyle/>
          <a:p>
            <a:r>
              <a:rPr lang="fr-BE" sz="2800" dirty="0" smtClean="0"/>
              <a:t>Application </a:t>
            </a:r>
            <a:endParaRPr lang="fr-BE" sz="2800" dirty="0"/>
          </a:p>
        </p:txBody>
      </p:sp>
      <p:sp>
        <p:nvSpPr>
          <p:cNvPr id="20" name="Title 1"/>
          <p:cNvSpPr txBox="1">
            <a:spLocks/>
          </p:cNvSpPr>
          <p:nvPr/>
        </p:nvSpPr>
        <p:spPr>
          <a:xfrm>
            <a:off x="1143000" y="609600"/>
            <a:ext cx="9875520" cy="13563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3600" dirty="0" smtClean="0"/>
              <a:t>Le type de stockage utilisé pour l’hydrogène dépend de plusieurs facteurs.</a:t>
            </a:r>
            <a:endParaRPr lang="fr-BE" sz="3600" dirty="0"/>
          </a:p>
        </p:txBody>
      </p:sp>
      <p:sp>
        <p:nvSpPr>
          <p:cNvPr id="15" name="Rectangle 14"/>
          <p:cNvSpPr/>
          <p:nvPr/>
        </p:nvSpPr>
        <p:spPr>
          <a:xfrm>
            <a:off x="10564631" y="6618724"/>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827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1143000" y="231530"/>
            <a:ext cx="9875520" cy="13563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3600" dirty="0" smtClean="0"/>
              <a:t>Le type de stockage utilisé pour l’hydrogène dépend de plusieurs facteurs.</a:t>
            </a:r>
            <a:endParaRPr lang="fr-BE" sz="3600" dirty="0"/>
          </a:p>
        </p:txBody>
      </p:sp>
      <p:sp>
        <p:nvSpPr>
          <p:cNvPr id="16" name="TextBox 15"/>
          <p:cNvSpPr txBox="1"/>
          <p:nvPr/>
        </p:nvSpPr>
        <p:spPr>
          <a:xfrm>
            <a:off x="1868751" y="1668189"/>
            <a:ext cx="9341778" cy="954107"/>
          </a:xfrm>
          <a:prstGeom prst="rect">
            <a:avLst/>
          </a:prstGeom>
          <a:noFill/>
        </p:spPr>
        <p:txBody>
          <a:bodyPr wrap="square" rtlCol="0">
            <a:spAutoFit/>
          </a:bodyPr>
          <a:lstStyle/>
          <a:p>
            <a:r>
              <a:rPr lang="fr-BE" sz="2800" dirty="0" smtClean="0"/>
              <a:t>Volume : A haute pression on augmente la capacité de stockage. On peut stocker une plus grande masse d’hydrogène.</a:t>
            </a:r>
            <a:endParaRPr lang="fr-BE" sz="2800" dirty="0"/>
          </a:p>
        </p:txBody>
      </p:sp>
      <p:sp>
        <p:nvSpPr>
          <p:cNvPr id="17" name="TextBox 16"/>
          <p:cNvSpPr txBox="1"/>
          <p:nvPr/>
        </p:nvSpPr>
        <p:spPr>
          <a:xfrm>
            <a:off x="1853179" y="2985448"/>
            <a:ext cx="9229687" cy="954107"/>
          </a:xfrm>
          <a:prstGeom prst="rect">
            <a:avLst/>
          </a:prstGeom>
          <a:noFill/>
        </p:spPr>
        <p:txBody>
          <a:bodyPr wrap="square" rtlCol="0">
            <a:spAutoFit/>
          </a:bodyPr>
          <a:lstStyle/>
          <a:p>
            <a:r>
              <a:rPr lang="fr-BE" sz="2800" dirty="0" smtClean="0"/>
              <a:t>Température : A très basses températures il faut utiliser des matériaux spéciaux pour éviter la fragilité. </a:t>
            </a:r>
            <a:endParaRPr lang="fr-BE" sz="2800" dirty="0"/>
          </a:p>
        </p:txBody>
      </p:sp>
      <p:sp>
        <p:nvSpPr>
          <p:cNvPr id="18" name="TextBox 17"/>
          <p:cNvSpPr txBox="1"/>
          <p:nvPr/>
        </p:nvSpPr>
        <p:spPr>
          <a:xfrm>
            <a:off x="1853179" y="4193599"/>
            <a:ext cx="8526953" cy="523220"/>
          </a:xfrm>
          <a:prstGeom prst="rect">
            <a:avLst/>
          </a:prstGeom>
          <a:noFill/>
        </p:spPr>
        <p:txBody>
          <a:bodyPr wrap="square" rtlCol="0">
            <a:spAutoFit/>
          </a:bodyPr>
          <a:lstStyle/>
          <a:p>
            <a:r>
              <a:rPr lang="fr-BE" sz="2800" dirty="0" smtClean="0"/>
              <a:t>Durée : Doit-on conserver le stockage longtemps ?</a:t>
            </a:r>
            <a:endParaRPr lang="fr-BE" sz="2800" dirty="0"/>
          </a:p>
        </p:txBody>
      </p:sp>
      <p:sp>
        <p:nvSpPr>
          <p:cNvPr id="19" name="TextBox 18"/>
          <p:cNvSpPr txBox="1"/>
          <p:nvPr/>
        </p:nvSpPr>
        <p:spPr>
          <a:xfrm>
            <a:off x="1853179" y="4969899"/>
            <a:ext cx="8315287" cy="523220"/>
          </a:xfrm>
          <a:prstGeom prst="rect">
            <a:avLst/>
          </a:prstGeom>
          <a:noFill/>
        </p:spPr>
        <p:txBody>
          <a:bodyPr wrap="square" rtlCol="0">
            <a:spAutoFit/>
          </a:bodyPr>
          <a:lstStyle/>
          <a:p>
            <a:r>
              <a:rPr lang="fr-BE" sz="2800" dirty="0" smtClean="0"/>
              <a:t>Utilisation : Doit-on le transporter avant de l’utiliser ? </a:t>
            </a:r>
            <a:endParaRPr lang="fr-BE" sz="2800" dirty="0"/>
          </a:p>
        </p:txBody>
      </p:sp>
      <p:sp>
        <p:nvSpPr>
          <p:cNvPr id="20" name="Rectangle 19"/>
          <p:cNvSpPr/>
          <p:nvPr/>
        </p:nvSpPr>
        <p:spPr>
          <a:xfrm>
            <a:off x="10564631" y="6618724"/>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7248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a:spLocks noChangeArrowheads="1"/>
          </p:cNvSpPr>
          <p:nvPr/>
        </p:nvSpPr>
        <p:spPr bwMode="auto">
          <a:xfrm>
            <a:off x="814646" y="4349498"/>
            <a:ext cx="989214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fr-BE" sz="2400" dirty="0" smtClean="0"/>
              <a:t>L'économie de l'hydrogène est un système permettant de fournir de l'énergie grâce à la mise en place d'une infrastructure adaptée. Celle-ci regroupe la production, la distribution, l'utilisation et le stockage de l'hydrogène. Ces processus sont essentiels à la réalisation de ce système.</a:t>
            </a:r>
            <a:r>
              <a:rPr kumimoji="0" lang="fr-BE" altLang="zh-CN" sz="2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endParaRPr kumimoji="0" lang="fr-BE" altLang="zh-CN" sz="2400" b="0" i="0" u="none" strike="noStrike" cap="none" normalizeH="0" baseline="0" dirty="0" smtClean="0">
              <a:ln>
                <a:noFill/>
              </a:ln>
              <a:solidFill>
                <a:schemeClr val="tx1"/>
              </a:solidFill>
              <a:effectLst/>
            </a:endParaRPr>
          </a:p>
        </p:txBody>
      </p:sp>
      <p:pic>
        <p:nvPicPr>
          <p:cNvPr id="16" name="Picture 15"/>
          <p:cNvPicPr/>
          <p:nvPr/>
        </p:nvPicPr>
        <p:blipFill>
          <a:blip r:embed="rId10" cstate="print"/>
          <a:srcRect/>
          <a:stretch>
            <a:fillRect/>
          </a:stretch>
        </p:blipFill>
        <p:spPr bwMode="auto">
          <a:xfrm>
            <a:off x="2359736" y="1409660"/>
            <a:ext cx="5731510" cy="2898140"/>
          </a:xfrm>
          <a:prstGeom prst="rect">
            <a:avLst/>
          </a:prstGeom>
          <a:noFill/>
          <a:ln w="9525">
            <a:noFill/>
            <a:miter lim="800000"/>
            <a:headEnd/>
            <a:tailEnd/>
          </a:ln>
        </p:spPr>
      </p:pic>
      <p:sp>
        <p:nvSpPr>
          <p:cNvPr id="17" name="TextBox 16"/>
          <p:cNvSpPr txBox="1"/>
          <p:nvPr/>
        </p:nvSpPr>
        <p:spPr>
          <a:xfrm>
            <a:off x="812777" y="97150"/>
            <a:ext cx="10524073" cy="1200329"/>
          </a:xfrm>
          <a:prstGeom prst="rect">
            <a:avLst/>
          </a:prstGeom>
          <a:noFill/>
        </p:spPr>
        <p:txBody>
          <a:bodyPr wrap="square" rtlCol="0">
            <a:spAutoFit/>
          </a:bodyPr>
          <a:lstStyle/>
          <a:p>
            <a:r>
              <a:rPr lang="fr-BE" sz="2400" dirty="0" smtClean="0"/>
              <a:t>En fonction de la méthode de production, les besoins de stockage seront différents. Pour le comprendre Il est utile de considérer le cycle de vie de l'hydrogène lorsqu'il provient d'une source d'énergie renouvelable.</a:t>
            </a:r>
            <a:endParaRPr lang="fr-BE" sz="2400" dirty="0"/>
          </a:p>
        </p:txBody>
      </p:sp>
      <p:sp>
        <p:nvSpPr>
          <p:cNvPr id="18" name="Rectangle 17"/>
          <p:cNvSpPr/>
          <p:nvPr/>
        </p:nvSpPr>
        <p:spPr>
          <a:xfrm>
            <a:off x="10564631" y="6618724"/>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8760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549417" y="308775"/>
            <a:ext cx="10850880" cy="1508105"/>
          </a:xfrm>
          <a:prstGeom prst="rect">
            <a:avLst/>
          </a:prstGeom>
        </p:spPr>
        <p:txBody>
          <a:bodyPr wrap="square">
            <a:spAutoFit/>
          </a:bodyPr>
          <a:lstStyle/>
          <a:p>
            <a:pPr algn="just">
              <a:lnSpc>
                <a:spcPct val="115000"/>
              </a:lnSpc>
              <a:spcAft>
                <a:spcPts val="1200"/>
              </a:spcAft>
            </a:pPr>
            <a:r>
              <a:rPr lang="fr-BE" sz="2000" dirty="0" smtClean="0"/>
              <a:t>Ci-dessous se trouve un schéma typique d'une cellule électrolytique. La combinaison d’une source d’énergie renouvelable comme l’éolien et le solaire avec un électrolyseur permet de produire et stocker de l’hydrogène qui peut ensuite être utilisé comme tampon d’énergie pour absorber les pics de consommation du réseau électrique.</a:t>
            </a:r>
            <a:endParaRPr lang="fr-BE" sz="2000" dirty="0">
              <a:ea typeface="Times New Roman" panose="02020603050405020304" pitchFamily="18" charset="0"/>
            </a:endParaRPr>
          </a:p>
        </p:txBody>
      </p:sp>
      <p:pic>
        <p:nvPicPr>
          <p:cNvPr id="16" name="Picture 15"/>
          <p:cNvPicPr/>
          <p:nvPr/>
        </p:nvPicPr>
        <p:blipFill>
          <a:blip r:embed="rId10" cstate="print"/>
          <a:srcRect/>
          <a:stretch>
            <a:fillRect/>
          </a:stretch>
        </p:blipFill>
        <p:spPr bwMode="auto">
          <a:xfrm>
            <a:off x="2963486" y="1750150"/>
            <a:ext cx="5633259" cy="4123112"/>
          </a:xfrm>
          <a:prstGeom prst="rect">
            <a:avLst/>
          </a:prstGeom>
          <a:noFill/>
          <a:ln w="9525">
            <a:noFill/>
            <a:miter lim="800000"/>
            <a:headEnd/>
            <a:tailEnd/>
          </a:ln>
        </p:spPr>
      </p:pic>
      <p:sp>
        <p:nvSpPr>
          <p:cNvPr id="17" name="Rectangle 16"/>
          <p:cNvSpPr/>
          <p:nvPr/>
        </p:nvSpPr>
        <p:spPr>
          <a:xfrm>
            <a:off x="10564631" y="6618724"/>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3920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739833" y="704161"/>
            <a:ext cx="10956173" cy="4441985"/>
          </a:xfrm>
          <a:prstGeom prst="rect">
            <a:avLst/>
          </a:prstGeom>
        </p:spPr>
        <p:txBody>
          <a:bodyPr wrap="square">
            <a:spAutoFit/>
          </a:bodyPr>
          <a:lstStyle/>
          <a:p>
            <a:pPr>
              <a:spcAft>
                <a:spcPts val="1200"/>
              </a:spcAft>
            </a:pPr>
            <a:r>
              <a:rPr lang="fr-BE" sz="2000" dirty="0" smtClean="0"/>
              <a:t>L’hydrogène peut être stocké sur le lieu de production sous la forme de gaz compressé ou de liquide. On peut également employer une méthode chimique de stockage dans un support solide. La distribution de l’hydrogène est relativement simple vu qu’il suffit de l’acheminer dans des conduites jusqu’au lieu d’utilisation.</a:t>
            </a:r>
          </a:p>
          <a:p>
            <a:pPr algn="just">
              <a:lnSpc>
                <a:spcPct val="115000"/>
              </a:lnSpc>
              <a:spcAft>
                <a:spcPts val="1200"/>
              </a:spcAft>
            </a:pPr>
            <a:r>
              <a:rPr lang="fr-BE" sz="2000" dirty="0" smtClean="0"/>
              <a:t>Durant les deux dernières décennies, des milliards de mètres cube d’hydrogène ont été produits, stockés temporairement et transportés dans des conduites pour alimenter les industries chimique et aérospatiale.</a:t>
            </a:r>
            <a:r>
              <a:rPr lang="fr-BE" sz="2000" dirty="0" smtClean="0">
                <a:ea typeface="Times New Roman" panose="02020603050405020304" pitchFamily="18" charset="0"/>
              </a:rPr>
              <a:t> </a:t>
            </a:r>
          </a:p>
          <a:p>
            <a:pPr algn="just">
              <a:lnSpc>
                <a:spcPct val="115000"/>
              </a:lnSpc>
              <a:spcAft>
                <a:spcPts val="1200"/>
              </a:spcAft>
            </a:pPr>
            <a:r>
              <a:rPr lang="fr-BE" sz="2000" dirty="0" smtClean="0"/>
              <a:t>L’un des principaux obstacles à l’établissement d’une économie de l’hydrogène est qu’il faut stocker l’hydrogène de façon sûre, compacte, fiable et rentable. Le  Département de l’Énergie des États-Unis a publié que pour être compétitif par rapport aux technologies conventionnelles, l’hydrogène carburant doit permettre à un véhicule d’atteindre une autonomie de 300 miles soit 380 km. Cela représente un défi au vu des propriétés physiques de l’hydrogène.</a:t>
            </a:r>
            <a:endParaRPr lang="fr-BE" sz="2000" dirty="0">
              <a:ea typeface="Times New Roman" panose="02020603050405020304" pitchFamily="18" charset="0"/>
            </a:endParaRPr>
          </a:p>
        </p:txBody>
      </p:sp>
      <p:sp>
        <p:nvSpPr>
          <p:cNvPr id="16" name="Rectangle 15"/>
          <p:cNvSpPr/>
          <p:nvPr/>
        </p:nvSpPr>
        <p:spPr>
          <a:xfrm>
            <a:off x="10564631" y="6618724"/>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1119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205046" y="59580"/>
            <a:ext cx="11000510" cy="800219"/>
          </a:xfrm>
          <a:prstGeom prst="rect">
            <a:avLst/>
          </a:prstGeom>
        </p:spPr>
        <p:txBody>
          <a:bodyPr wrap="square">
            <a:spAutoFit/>
          </a:bodyPr>
          <a:lstStyle/>
          <a:p>
            <a:pPr algn="just">
              <a:lnSpc>
                <a:spcPct val="115000"/>
              </a:lnSpc>
              <a:spcAft>
                <a:spcPts val="1200"/>
              </a:spcAft>
            </a:pPr>
            <a:r>
              <a:rPr lang="fr-BE" sz="2000" dirty="0" smtClean="0"/>
              <a:t>Les techniques de stockage les mieux établies sont les bouteilles à haute pression qui sont classées en quatre groupes en fonction de leurs matériaux et de la pression de travail.</a:t>
            </a:r>
            <a:endParaRPr lang="fr-BE" sz="2000" dirty="0">
              <a:ea typeface="Times New Roman" panose="02020603050405020304" pitchFamily="18" charset="0"/>
            </a:endParaRPr>
          </a:p>
        </p:txBody>
      </p:sp>
      <p:pic>
        <p:nvPicPr>
          <p:cNvPr id="16" name="Picture 15"/>
          <p:cNvPicPr/>
          <p:nvPr/>
        </p:nvPicPr>
        <p:blipFill>
          <a:blip r:embed="rId10" cstate="print"/>
          <a:srcRect/>
          <a:stretch>
            <a:fillRect/>
          </a:stretch>
        </p:blipFill>
        <p:spPr bwMode="auto">
          <a:xfrm>
            <a:off x="2103349" y="901067"/>
            <a:ext cx="7556040" cy="2329085"/>
          </a:xfrm>
          <a:prstGeom prst="rect">
            <a:avLst/>
          </a:prstGeom>
          <a:noFill/>
          <a:ln w="9525">
            <a:noFill/>
            <a:miter lim="800000"/>
            <a:headEnd/>
            <a:tailEnd/>
          </a:ln>
        </p:spPr>
      </p:pic>
      <p:sp>
        <p:nvSpPr>
          <p:cNvPr id="17" name="Rectangle 16"/>
          <p:cNvSpPr/>
          <p:nvPr/>
        </p:nvSpPr>
        <p:spPr>
          <a:xfrm>
            <a:off x="7214" y="5626280"/>
            <a:ext cx="6661267" cy="291042"/>
          </a:xfrm>
          <a:prstGeom prst="rect">
            <a:avLst/>
          </a:prstGeom>
        </p:spPr>
        <p:txBody>
          <a:bodyPr wrap="square">
            <a:spAutoFit/>
          </a:bodyPr>
          <a:lstStyle/>
          <a:p>
            <a:pPr algn="just">
              <a:lnSpc>
                <a:spcPct val="115000"/>
              </a:lnSpc>
              <a:spcBef>
                <a:spcPts val="600"/>
              </a:spcBef>
              <a:spcAft>
                <a:spcPts val="600"/>
              </a:spcAft>
            </a:pPr>
            <a:r>
              <a:rPr lang="fr-BE" sz="1200" dirty="0" smtClean="0"/>
              <a:t>Les quatre principaux types de réservoirs à haute pression utilisés pour le stockage d'hydrogène.</a:t>
            </a:r>
            <a:endParaRPr lang="fr-BE" sz="1200" i="1" dirty="0">
              <a:latin typeface="Arial" panose="020B0604020202020204" pitchFamily="34" charset="0"/>
              <a:ea typeface="Times New Roman" panose="02020603050405020304" pitchFamily="18" charset="0"/>
              <a:cs typeface="FreeSans"/>
            </a:endParaRPr>
          </a:p>
        </p:txBody>
      </p:sp>
      <p:sp>
        <p:nvSpPr>
          <p:cNvPr id="18" name="Rectangle 17"/>
          <p:cNvSpPr/>
          <p:nvPr/>
        </p:nvSpPr>
        <p:spPr>
          <a:xfrm>
            <a:off x="5081774" y="4420153"/>
            <a:ext cx="3979929" cy="1169551"/>
          </a:xfrm>
          <a:prstGeom prst="rect">
            <a:avLst/>
          </a:prstGeom>
        </p:spPr>
        <p:txBody>
          <a:bodyPr wrap="square">
            <a:spAutoFit/>
          </a:bodyPr>
          <a:lstStyle/>
          <a:p>
            <a:pPr algn="just">
              <a:spcAft>
                <a:spcPts val="1200"/>
              </a:spcAft>
            </a:pPr>
            <a:r>
              <a:rPr lang="fr-BE" sz="1400" dirty="0" smtClean="0"/>
              <a:t>Les réservoirs de </a:t>
            </a:r>
            <a:r>
              <a:rPr lang="fr-BE" sz="1400" b="1" dirty="0" smtClean="0"/>
              <a:t>Type III </a:t>
            </a:r>
            <a:r>
              <a:rPr lang="fr-BE" sz="1400" dirty="0" smtClean="0"/>
              <a:t>constituent une amélioration du type II avec un matériau composite tel que du polymère renforcé de fibres de carbone (CFRP) avec une doublure intérieure étanche appelée « liner » en aluminium ou en acier.</a:t>
            </a:r>
            <a:endParaRPr lang="fr-BE" sz="1400" dirty="0">
              <a:latin typeface="Arial" panose="020B0604020202020204" pitchFamily="34" charset="0"/>
              <a:ea typeface="Times New Roman" panose="02020603050405020304" pitchFamily="18" charset="0"/>
            </a:endParaRPr>
          </a:p>
        </p:txBody>
      </p:sp>
      <p:sp>
        <p:nvSpPr>
          <p:cNvPr id="19" name="Rectangle 18"/>
          <p:cNvSpPr/>
          <p:nvPr/>
        </p:nvSpPr>
        <p:spPr>
          <a:xfrm>
            <a:off x="3615347" y="3258965"/>
            <a:ext cx="2991457" cy="954107"/>
          </a:xfrm>
          <a:prstGeom prst="rect">
            <a:avLst/>
          </a:prstGeom>
        </p:spPr>
        <p:txBody>
          <a:bodyPr wrap="square">
            <a:spAutoFit/>
          </a:bodyPr>
          <a:lstStyle/>
          <a:p>
            <a:r>
              <a:rPr lang="fr-BE" sz="1400" dirty="0" smtClean="0">
                <a:latin typeface="Arial" panose="020B0604020202020204" pitchFamily="34" charset="0"/>
                <a:ea typeface="Times New Roman" panose="02020603050405020304" pitchFamily="18" charset="0"/>
              </a:rPr>
              <a:t>Type II, </a:t>
            </a:r>
            <a:r>
              <a:rPr lang="fr-BE" sz="1400" dirty="0" smtClean="0">
                <a:ea typeface="Times New Roman" panose="02020603050405020304" pitchFamily="18" charset="0"/>
              </a:rPr>
              <a:t>ils</a:t>
            </a:r>
            <a:r>
              <a:rPr lang="fr-BE" sz="1400" dirty="0" smtClean="0">
                <a:latin typeface="Arial" panose="020B0604020202020204" pitchFamily="34" charset="0"/>
                <a:ea typeface="Times New Roman" panose="02020603050405020304" pitchFamily="18" charset="0"/>
              </a:rPr>
              <a:t> </a:t>
            </a:r>
            <a:r>
              <a:rPr lang="fr-BE" sz="1400" dirty="0" smtClean="0"/>
              <a:t>sont essentiellement des réservoirs de type I enfermés dans un enroulement en polymère renforcé de fibres de verre (GFRP).</a:t>
            </a:r>
            <a:endParaRPr lang="fr-BE" sz="1400" dirty="0"/>
          </a:p>
        </p:txBody>
      </p:sp>
      <p:sp>
        <p:nvSpPr>
          <p:cNvPr id="20" name="Rectangle 19"/>
          <p:cNvSpPr/>
          <p:nvPr/>
        </p:nvSpPr>
        <p:spPr>
          <a:xfrm>
            <a:off x="992425" y="3247659"/>
            <a:ext cx="2289327" cy="1083374"/>
          </a:xfrm>
          <a:prstGeom prst="rect">
            <a:avLst/>
          </a:prstGeom>
        </p:spPr>
        <p:txBody>
          <a:bodyPr wrap="square">
            <a:spAutoFit/>
          </a:bodyPr>
          <a:lstStyle/>
          <a:p>
            <a:pPr algn="just">
              <a:lnSpc>
                <a:spcPct val="115000"/>
              </a:lnSpc>
              <a:spcAft>
                <a:spcPts val="1200"/>
              </a:spcAft>
            </a:pPr>
            <a:r>
              <a:rPr lang="fr-BE" sz="1400" dirty="0" smtClean="0">
                <a:latin typeface="Arial" panose="020B0604020202020204" pitchFamily="34" charset="0"/>
                <a:ea typeface="Times New Roman" panose="02020603050405020304" pitchFamily="18" charset="0"/>
              </a:rPr>
              <a:t>Type I, </a:t>
            </a:r>
            <a:r>
              <a:rPr lang="fr-BE" sz="1400" dirty="0" smtClean="0"/>
              <a:t>les bouteilles sont des conteneurs entièrement métalliques en acier ou en aluminium.</a:t>
            </a:r>
            <a:endParaRPr lang="fr-BE" sz="1400" dirty="0">
              <a:latin typeface="Arial" panose="020B0604020202020204" pitchFamily="34" charset="0"/>
              <a:ea typeface="Times New Roman" panose="02020603050405020304" pitchFamily="18" charset="0"/>
            </a:endParaRPr>
          </a:p>
        </p:txBody>
      </p:sp>
      <p:sp>
        <p:nvSpPr>
          <p:cNvPr id="21" name="Rectangle 20"/>
          <p:cNvSpPr/>
          <p:nvPr/>
        </p:nvSpPr>
        <p:spPr>
          <a:xfrm>
            <a:off x="7676532" y="3038999"/>
            <a:ext cx="3753468" cy="1331134"/>
          </a:xfrm>
          <a:prstGeom prst="rect">
            <a:avLst/>
          </a:prstGeom>
        </p:spPr>
        <p:txBody>
          <a:bodyPr wrap="square">
            <a:spAutoFit/>
          </a:bodyPr>
          <a:lstStyle/>
          <a:p>
            <a:pPr algn="just">
              <a:lnSpc>
                <a:spcPct val="115000"/>
              </a:lnSpc>
              <a:spcAft>
                <a:spcPts val="1200"/>
              </a:spcAft>
            </a:pPr>
            <a:r>
              <a:rPr lang="fr-BE" sz="1400" dirty="0" smtClean="0"/>
              <a:t>Les réservoirs modernes de </a:t>
            </a:r>
            <a:r>
              <a:rPr lang="fr-BE" sz="1400" b="1" dirty="0" smtClean="0"/>
              <a:t>Type IV</a:t>
            </a:r>
            <a:r>
              <a:rPr lang="fr-BE" sz="1400" dirty="0" smtClean="0"/>
              <a:t> sont entièrement construits à partir de polymère renforcé de fibres de carbone avec une doublure intérieure étanche appelée « liner » en polyéthylène ou en polyamide.</a:t>
            </a:r>
            <a:endParaRPr lang="fr-BE" sz="1400" dirty="0">
              <a:latin typeface="Arial" panose="020B0604020202020204" pitchFamily="34" charset="0"/>
              <a:ea typeface="Times New Roman" panose="02020603050405020304" pitchFamily="18" charset="0"/>
            </a:endParaRPr>
          </a:p>
        </p:txBody>
      </p:sp>
      <p:sp>
        <p:nvSpPr>
          <p:cNvPr id="22" name="Rectangle 21"/>
          <p:cNvSpPr/>
          <p:nvPr/>
        </p:nvSpPr>
        <p:spPr>
          <a:xfrm>
            <a:off x="10564631" y="6618724"/>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1840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455900" y="245243"/>
            <a:ext cx="11230132" cy="3046988"/>
          </a:xfrm>
          <a:prstGeom prst="rect">
            <a:avLst/>
          </a:prstGeom>
        </p:spPr>
        <p:txBody>
          <a:bodyPr wrap="square">
            <a:spAutoFit/>
          </a:bodyPr>
          <a:lstStyle/>
          <a:p>
            <a:r>
              <a:rPr lang="fr-BE" sz="2400" dirty="0" smtClean="0"/>
              <a:t>Souvent, l’hydrogène est stocké sous forme de gaz comprimé, pressurisé dans un réservoir sous 35 </a:t>
            </a:r>
            <a:r>
              <a:rPr lang="fr-BE" sz="2400" dirty="0" err="1" smtClean="0"/>
              <a:t>MPa</a:t>
            </a:r>
            <a:r>
              <a:rPr lang="fr-BE" sz="2400" dirty="0" smtClean="0"/>
              <a:t> ou 70 </a:t>
            </a:r>
            <a:r>
              <a:rPr lang="fr-BE" sz="2400" dirty="0" err="1" smtClean="0"/>
              <a:t>MPa</a:t>
            </a:r>
            <a:r>
              <a:rPr lang="fr-BE" sz="2400" dirty="0" smtClean="0"/>
              <a:t>. Augmenter la pression permettrait d’améliorer la densité énergétique et donc réduire la taille du réservoir mais cela donnerait un système beaucoup plus lourd. L’hydrogène n’est pas un gaz idéal, il faut donc beaucoup d’énergie pour le comprimer, à savoir 2,1 % du contenu énergétique du réservoir. Cette énergie est perdue lors de l’utilisation du compresseur, ce qui rend le système moins efficace. Un autre désavantage de ce mode de stockage est lié aux problèmes de taille et de poids des réservoirs, qui le rendent moins intéressant pour des utilisations mobiles.</a:t>
            </a:r>
            <a:endParaRPr lang="fr-BE" sz="2400" dirty="0"/>
          </a:p>
        </p:txBody>
      </p:sp>
      <p:pic>
        <p:nvPicPr>
          <p:cNvPr id="16" name="Picture 15"/>
          <p:cNvPicPr/>
          <p:nvPr/>
        </p:nvPicPr>
        <p:blipFill>
          <a:blip r:embed="rId10" cstate="print"/>
          <a:srcRect/>
          <a:stretch>
            <a:fillRect/>
          </a:stretch>
        </p:blipFill>
        <p:spPr bwMode="auto">
          <a:xfrm>
            <a:off x="2377440" y="3493008"/>
            <a:ext cx="6638987" cy="2295928"/>
          </a:xfrm>
          <a:prstGeom prst="rect">
            <a:avLst/>
          </a:prstGeom>
          <a:noFill/>
          <a:ln w="9525">
            <a:noFill/>
            <a:miter lim="800000"/>
            <a:headEnd/>
            <a:tailEnd/>
          </a:ln>
        </p:spPr>
      </p:pic>
      <p:sp>
        <p:nvSpPr>
          <p:cNvPr id="17" name="Rectangle 16"/>
          <p:cNvSpPr/>
          <p:nvPr/>
        </p:nvSpPr>
        <p:spPr>
          <a:xfrm>
            <a:off x="10564631" y="6618724"/>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3868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TotalTime>
  <Words>1006</Words>
  <Application>Microsoft Office PowerPoint</Application>
  <PresentationFormat>Widescreen</PresentationFormat>
  <Paragraphs>60</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等线</vt:lpstr>
      <vt:lpstr>FreeSans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Currid</cp:lastModifiedBy>
  <cp:revision>30</cp:revision>
  <dcterms:created xsi:type="dcterms:W3CDTF">2019-06-26T09:21:34Z</dcterms:created>
  <dcterms:modified xsi:type="dcterms:W3CDTF">2019-11-07T12:16:51Z</dcterms:modified>
</cp:coreProperties>
</file>