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6" r:id="rId4"/>
    <p:sldId id="269" r:id="rId5"/>
    <p:sldId id="271" r:id="rId6"/>
    <p:sldId id="272" r:id="rId7"/>
    <p:sldId id="265" r:id="rId8"/>
    <p:sldId id="264" r:id="rId9"/>
    <p:sldId id="270" r:id="rId10"/>
    <p:sldId id="273" r:id="rId11"/>
    <p:sldId id="262" r:id="rId12"/>
    <p:sldId id="261" r:id="rId13"/>
    <p:sldId id="260"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109" d="100"/>
          <a:sy n="109" d="100"/>
        </p:scale>
        <p:origin x="70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9.jpe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3.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2.jpeg"/><Relationship Id="rId2" Type="http://schemas.openxmlformats.org/officeDocument/2006/relationships/image" Target="../media/image6.png"/><Relationship Id="rId16"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1.jpeg"/><Relationship Id="rId5" Type="http://schemas.openxmlformats.org/officeDocument/2006/relationships/image" Target="../media/image7.png"/><Relationship Id="rId15" Type="http://schemas.openxmlformats.org/officeDocument/2006/relationships/image" Target="../media/image24.jpeg"/><Relationship Id="rId10" Type="http://schemas.openxmlformats.org/officeDocument/2006/relationships/hyperlink" Target="http://www.google.be/url?sa=i&amp;rct=j&amp;q=&amp;esrc=s&amp;source=images&amp;cd=&amp;cad=rja&amp;uact=8&amp;ved=0ahUKEwj2tb7r98vJAhWFhQ8KHaAzD5QQjRwIBw&amp;url=http://www.ndt.net/search/docs.php3?content%3D1%26id%3D7994&amp;bvm=bv.109332125,d.ZWU&amp;psig=AFQjCNEMTcT-PMYNbdr-87VG0WsraEHi4g&amp;ust=1449652832378150" TargetMode="External"/><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hyperlink" Target="https://www.google.be/url?sa=i&amp;rct=j&amp;q=&amp;esrc=s&amp;source=images&amp;cd=&amp;cad=rja&amp;uact=8&amp;ved=2ahUKEwiGmvHI-djgAhXO0KQKHVTMCgYQjRx6BAgBEAU&amp;url=https://sdifire.com/product/solo-c6-carbon-monoxide-detector-tester/&amp;psig=AOvVaw0El_qb5OaE3MpTPGUQoMVR&amp;ust=1551255023434198"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6.pn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4.jp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4.jp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6.jpe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i_6Y6j0dbgAhWS26QKHSa_DQMQjRx6BAgBEAU&amp;url=https://www.24sevenheating.com/Plumber-Emergency-Service-In-Clifton-Nj.html&amp;psig=AOvVaw3byYWhwwWlBgqP_wHZrBKz&amp;ust=1551175504884382"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8.jpe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fr-BE" b="1" dirty="0" smtClean="0"/>
              <a:t>Gestion des risques</a:t>
            </a:r>
            <a:endParaRPr lang="fr-BE"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7141745"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BE" sz="2400" dirty="0" smtClean="0"/>
          </a:p>
          <a:p>
            <a:pPr marL="0" indent="0">
              <a:buNone/>
            </a:pPr>
            <a:endParaRPr lang="fr-BE" sz="2400" dirty="0" smtClean="0"/>
          </a:p>
          <a:p>
            <a:pPr marL="0" indent="0">
              <a:buNone/>
            </a:pPr>
            <a:r>
              <a:rPr lang="fr-BE" sz="2400" dirty="0" smtClean="0"/>
              <a:t>Powerpoint Etudiant</a:t>
            </a:r>
          </a:p>
          <a:p>
            <a:pPr marL="0" indent="0">
              <a:buNone/>
            </a:pPr>
            <a:r>
              <a:rPr lang="fr-BE" sz="1800" dirty="0" smtClean="0"/>
              <a:t>Fuites et localisation des composants – La gestion des risques</a:t>
            </a:r>
            <a:endParaRPr lang="fr-BE" sz="18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8"/>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Content Placeholder 4"/>
          <p:cNvSpPr txBox="1">
            <a:spLocks/>
          </p:cNvSpPr>
          <p:nvPr/>
        </p:nvSpPr>
        <p:spPr>
          <a:xfrm>
            <a:off x="228447" y="413789"/>
            <a:ext cx="10777604" cy="5484578"/>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BE" sz="1800" dirty="0" smtClean="0"/>
              <a:t>Les systèmes de tuyauteries hydrogène doivent être conçus et installés avec soin afin de réduire les risques de fuites et de permettre leur détection aisée. Par conséquent, les systèmes de tuyauteries doivent être conçus conformément aux codes et aux normes applicables afin de:</a:t>
            </a:r>
          </a:p>
          <a:p>
            <a:pPr marL="0" indent="0" algn="just">
              <a:buNone/>
            </a:pPr>
            <a:endParaRPr lang="fr-BE" sz="1800" dirty="0" smtClean="0"/>
          </a:p>
          <a:p>
            <a:pPr marL="285750" indent="-285750">
              <a:lnSpc>
                <a:spcPct val="130000"/>
              </a:lnSpc>
            </a:pPr>
            <a:r>
              <a:rPr lang="fr-BE" sz="1800" dirty="0" smtClean="0"/>
              <a:t>Réduire les fuites en utilisant des joints de soudure là où c’est possible.</a:t>
            </a:r>
          </a:p>
          <a:p>
            <a:pPr marL="285750" indent="-285750">
              <a:lnSpc>
                <a:spcPct val="130000"/>
              </a:lnSpc>
            </a:pPr>
            <a:r>
              <a:rPr lang="fr-BE" sz="1800" dirty="0" smtClean="0"/>
              <a:t>Faire en sorte que les raccords et les joints soient facilement accessibles lors des contrôles de détection des fuites.</a:t>
            </a:r>
          </a:p>
          <a:p>
            <a:pPr marL="285750" indent="-285750">
              <a:lnSpc>
                <a:spcPct val="130000"/>
              </a:lnSpc>
            </a:pPr>
            <a:r>
              <a:rPr lang="fr-BE" sz="1800" dirty="0" smtClean="0"/>
              <a:t>Prévenir ou limiter le risque de blessure personnelle.</a:t>
            </a:r>
          </a:p>
          <a:p>
            <a:pPr marL="285750" indent="-285750">
              <a:lnSpc>
                <a:spcPct val="130000"/>
              </a:lnSpc>
            </a:pPr>
            <a:r>
              <a:rPr lang="fr-BE" sz="1800" dirty="0" smtClean="0"/>
              <a:t>Réduire les contraintes structurelles et thermiques des composants des conduites et du matériel connecté.</a:t>
            </a:r>
          </a:p>
          <a:p>
            <a:pPr marL="285750" indent="-285750">
              <a:lnSpc>
                <a:spcPct val="130000"/>
              </a:lnSpc>
            </a:pPr>
            <a:r>
              <a:rPr lang="fr-BE" sz="1800" dirty="0" smtClean="0"/>
              <a:t>S’assurer que les joints soient imperméables au gaz.</a:t>
            </a:r>
          </a:p>
          <a:p>
            <a:pPr marL="285750" indent="-285750">
              <a:lnSpc>
                <a:spcPct val="130000"/>
              </a:lnSpc>
            </a:pPr>
            <a:r>
              <a:rPr lang="fr-BE" sz="1800" dirty="0" smtClean="0"/>
              <a:t>Déterminer la taille et la configuration adéquates des dispositifs de décompression.</a:t>
            </a:r>
          </a:p>
          <a:p>
            <a:pPr marL="285750" indent="-285750">
              <a:lnSpc>
                <a:spcPct val="130000"/>
              </a:lnSpc>
            </a:pPr>
            <a:r>
              <a:rPr lang="fr-BE" sz="1800" dirty="0" smtClean="0"/>
              <a:t>Signaler correctement les soupapes de fermeture et les lieux sûrs.</a:t>
            </a:r>
          </a:p>
          <a:p>
            <a:pPr marL="285750" indent="-285750">
              <a:lnSpc>
                <a:spcPct val="130000"/>
              </a:lnSpc>
            </a:pPr>
            <a:r>
              <a:rPr lang="fr-BE" sz="1800" dirty="0" smtClean="0"/>
              <a:t>Documenter les conduites en indiquant le contenu, direction du flux et la pression de test.</a:t>
            </a:r>
            <a:endParaRPr lang="fr-BE" sz="1800" dirty="0"/>
          </a:p>
        </p:txBody>
      </p:sp>
      <p:sp>
        <p:nvSpPr>
          <p:cNvPr id="2" name="Rectangle 1"/>
          <p:cNvSpPr/>
          <p:nvPr/>
        </p:nvSpPr>
        <p:spPr>
          <a:xfrm>
            <a:off x="228447" y="1222090"/>
            <a:ext cx="11658753" cy="423321"/>
          </a:xfrm>
          <a:prstGeom prst="rect">
            <a:avLst/>
          </a:prstGeom>
        </p:spPr>
        <p:txBody>
          <a:bodyPr wrap="square">
            <a:spAutoFit/>
          </a:bodyPr>
          <a:lstStyle/>
          <a:p>
            <a:pPr marL="285750" indent="-285750">
              <a:lnSpc>
                <a:spcPct val="130000"/>
              </a:lnSpc>
              <a:buFont typeface="Arial" panose="020B0604020202020204" pitchFamily="34" charset="0"/>
              <a:buChar char="•"/>
            </a:pPr>
            <a:r>
              <a:rPr lang="fr-BE" dirty="0" smtClean="0">
                <a:solidFill>
                  <a:srgbClr val="FF0000"/>
                </a:solidFill>
              </a:rPr>
              <a:t>Exercice – Utilisez ces conseils pour rédiger un rapport d’analyse de votre réseau artisanal de distribution d’eau.</a:t>
            </a:r>
            <a:endParaRPr lang="fr-BE" dirty="0">
              <a:solidFill>
                <a:srgbClr val="FF0000"/>
              </a:solidFill>
            </a:endParaRPr>
          </a:p>
        </p:txBody>
      </p:sp>
      <p:sp>
        <p:nvSpPr>
          <p:cNvPr id="15" name="Rectangle 14"/>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9784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
          <p:cNvSpPr txBox="1"/>
          <p:nvPr/>
        </p:nvSpPr>
        <p:spPr>
          <a:xfrm>
            <a:off x="3955313" y="1296447"/>
            <a:ext cx="4680520" cy="2062103"/>
          </a:xfrm>
          <a:prstGeom prst="rect">
            <a:avLst/>
          </a:prstGeom>
          <a:noFill/>
        </p:spPr>
        <p:txBody>
          <a:bodyPr wrap="square" rtlCol="0">
            <a:spAutoFit/>
          </a:bodyPr>
          <a:lstStyle/>
          <a:p>
            <a:pPr algn="just"/>
            <a:r>
              <a:rPr lang="fr-BE" sz="1600" dirty="0" smtClean="0"/>
              <a:t>Lorsque vous travaillez avec un gaz, il est très important d’assurer une bonne ventilation de l’atelier. Une ventilation active est toujours préférable à une ventilation passive. Idéalement, les ventilateurs tournent au ralenti et sont activés par une détection de fuite. Le flux d'air doit suivre une ventilation croisée afin que tout le volume soit remplacé par de l'air frais en peu de temps.</a:t>
            </a:r>
            <a:endParaRPr lang="fr-BE" sz="1600" dirty="0"/>
          </a:p>
        </p:txBody>
      </p:sp>
      <p:pic>
        <p:nvPicPr>
          <p:cNvPr id="16" name="Image 11" descr="Figure_1_U6.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7001" y="1152431"/>
            <a:ext cx="2563796" cy="2376264"/>
          </a:xfrm>
          <a:prstGeom prst="rect">
            <a:avLst/>
          </a:prstGeom>
        </p:spPr>
      </p:pic>
      <p:sp>
        <p:nvSpPr>
          <p:cNvPr id="17" name="Rectangle 16"/>
          <p:cNvSpPr/>
          <p:nvPr/>
        </p:nvSpPr>
        <p:spPr>
          <a:xfrm>
            <a:off x="421246" y="3953931"/>
            <a:ext cx="6096000" cy="1323439"/>
          </a:xfrm>
          <a:prstGeom prst="rect">
            <a:avLst/>
          </a:prstGeom>
        </p:spPr>
        <p:txBody>
          <a:bodyPr>
            <a:spAutoFit/>
          </a:bodyPr>
          <a:lstStyle/>
          <a:p>
            <a:pPr algn="just"/>
            <a:r>
              <a:rPr lang="fr-BE" sz="1600" dirty="0" smtClean="0"/>
              <a:t>Il est également très important de protéger le travailleur. Ils doivent porter des équipements de protection individuels tels que des lunettes, des gants, une combinaison et des chaussures isolantes. Dans le cas des piles à hydrogène nous devons considérer deux types de risques: les réservoirs sous haute pression et l’électricité sous haute tension.</a:t>
            </a:r>
            <a:endParaRPr lang="fr-BE" sz="1600" dirty="0"/>
          </a:p>
        </p:txBody>
      </p:sp>
      <p:pic>
        <p:nvPicPr>
          <p:cNvPr id="18" name="Image 17" descr="Figure_2_U6.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83927" y="3173321"/>
            <a:ext cx="1423416" cy="2718816"/>
          </a:xfrm>
          <a:prstGeom prst="rect">
            <a:avLst/>
          </a:prstGeom>
        </p:spPr>
      </p:pic>
      <p:sp>
        <p:nvSpPr>
          <p:cNvPr id="19" name="ZoneTexte 10"/>
          <p:cNvSpPr txBox="1"/>
          <p:nvPr/>
        </p:nvSpPr>
        <p:spPr>
          <a:xfrm>
            <a:off x="2067248" y="399213"/>
            <a:ext cx="9006136" cy="615553"/>
          </a:xfrm>
          <a:prstGeom prst="rect">
            <a:avLst/>
          </a:prstGeom>
          <a:noFill/>
        </p:spPr>
        <p:txBody>
          <a:bodyPr wrap="square" rtlCol="0">
            <a:spAutoFit/>
          </a:bodyPr>
          <a:lstStyle/>
          <a:p>
            <a:r>
              <a:rPr lang="fr-BE" dirty="0" smtClean="0">
                <a:solidFill>
                  <a:srgbClr val="038AD6"/>
                </a:solidFill>
                <a:latin typeface="Berlin Sans FB Demi" panose="020E0802020502020306" pitchFamily="34" charset="0"/>
              </a:rPr>
              <a:t>Comment limiter les risques lors du travail sur un véhicule à hydrogène “fuel </a:t>
            </a:r>
            <a:r>
              <a:rPr lang="fr-BE" dirty="0" err="1" smtClean="0">
                <a:solidFill>
                  <a:srgbClr val="038AD6"/>
                </a:solidFill>
                <a:latin typeface="Berlin Sans FB Demi" panose="020E0802020502020306" pitchFamily="34" charset="0"/>
              </a:rPr>
              <a:t>cell</a:t>
            </a:r>
            <a:r>
              <a:rPr lang="fr-BE" dirty="0" smtClean="0">
                <a:solidFill>
                  <a:srgbClr val="038AD6"/>
                </a:solidFill>
                <a:latin typeface="Berlin Sans FB Demi" panose="020E0802020502020306" pitchFamily="34" charset="0"/>
              </a:rPr>
              <a:t>”</a:t>
            </a:r>
            <a:endParaRPr lang="fr-BE" dirty="0" smtClean="0">
              <a:solidFill>
                <a:srgbClr val="038AD6"/>
              </a:solidFill>
              <a:latin typeface="Berlin Sans FB Demi" panose="020E0802020502020306" pitchFamily="34" charset="0"/>
              <a:ea typeface="+mj-ea"/>
              <a:cs typeface="+mj-cs"/>
            </a:endParaRPr>
          </a:p>
          <a:p>
            <a:r>
              <a:rPr lang="fr-BE" sz="1600" dirty="0" smtClean="0">
                <a:solidFill>
                  <a:srgbClr val="038AD6"/>
                </a:solidFill>
                <a:ea typeface="+mj-ea"/>
                <a:cs typeface="+mj-cs"/>
              </a:rPr>
              <a:t>Equipements de sécurité pour l’environnement de travail</a:t>
            </a:r>
            <a:endParaRPr lang="fr-BE" sz="1600" dirty="0">
              <a:solidFill>
                <a:srgbClr val="038AD6"/>
              </a:solidFill>
              <a:ea typeface="+mj-ea"/>
              <a:cs typeface="+mj-cs"/>
            </a:endParaRPr>
          </a:p>
        </p:txBody>
      </p:sp>
      <p:sp>
        <p:nvSpPr>
          <p:cNvPr id="20" name="Rectangle 19"/>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938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8" name="ZoneTexte 10"/>
          <p:cNvSpPr txBox="1"/>
          <p:nvPr/>
        </p:nvSpPr>
        <p:spPr>
          <a:xfrm>
            <a:off x="2067248" y="399213"/>
            <a:ext cx="9006136" cy="615553"/>
          </a:xfrm>
          <a:prstGeom prst="rect">
            <a:avLst/>
          </a:prstGeom>
          <a:noFill/>
        </p:spPr>
        <p:txBody>
          <a:bodyPr wrap="square" rtlCol="0">
            <a:spAutoFit/>
          </a:bodyPr>
          <a:lstStyle/>
          <a:p>
            <a:r>
              <a:rPr lang="fr-BE" dirty="0" smtClean="0">
                <a:solidFill>
                  <a:srgbClr val="038AD6"/>
                </a:solidFill>
                <a:latin typeface="Berlin Sans FB Demi" panose="020E0802020502020306" pitchFamily="34" charset="0"/>
              </a:rPr>
              <a:t>Comment limiter les risques lors du travail sur un véhicule à hydrogène “fuel </a:t>
            </a:r>
            <a:r>
              <a:rPr lang="fr-BE" dirty="0" err="1" smtClean="0">
                <a:solidFill>
                  <a:srgbClr val="038AD6"/>
                </a:solidFill>
                <a:latin typeface="Berlin Sans FB Demi" panose="020E0802020502020306" pitchFamily="34" charset="0"/>
              </a:rPr>
              <a:t>cell</a:t>
            </a:r>
            <a:r>
              <a:rPr lang="fr-BE" dirty="0" smtClean="0">
                <a:solidFill>
                  <a:srgbClr val="038AD6"/>
                </a:solidFill>
                <a:latin typeface="Berlin Sans FB Demi" panose="020E0802020502020306" pitchFamily="34" charset="0"/>
              </a:rPr>
              <a:t>”</a:t>
            </a:r>
            <a:endParaRPr lang="fr-BE" dirty="0" smtClean="0">
              <a:solidFill>
                <a:srgbClr val="038AD6"/>
              </a:solidFill>
              <a:latin typeface="Berlin Sans FB Demi" panose="020E0802020502020306" pitchFamily="34" charset="0"/>
              <a:ea typeface="+mj-ea"/>
              <a:cs typeface="+mj-cs"/>
            </a:endParaRPr>
          </a:p>
          <a:p>
            <a:r>
              <a:rPr lang="fr-BE" sz="1600" dirty="0" smtClean="0">
                <a:solidFill>
                  <a:srgbClr val="038AD6"/>
                </a:solidFill>
                <a:ea typeface="+mj-ea"/>
                <a:cs typeface="+mj-cs"/>
              </a:rPr>
              <a:t>Equipements de sécurité pour l’environnement de travail</a:t>
            </a:r>
            <a:endParaRPr lang="fr-BE" sz="1600" dirty="0">
              <a:solidFill>
                <a:srgbClr val="038AD6"/>
              </a:solidFill>
              <a:ea typeface="+mj-ea"/>
              <a:cs typeface="+mj-cs"/>
            </a:endParaRPr>
          </a:p>
        </p:txBody>
      </p:sp>
      <p:pic>
        <p:nvPicPr>
          <p:cNvPr id="19" name="Picture 2" descr="http://www.ndt.net/news/images/7994-1.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93906" y="2821982"/>
            <a:ext cx="1831631" cy="1377387"/>
          </a:xfrm>
          <a:prstGeom prst="rect">
            <a:avLst/>
          </a:prstGeom>
          <a:noFill/>
        </p:spPr>
      </p:pic>
      <p:pic>
        <p:nvPicPr>
          <p:cNvPr id="20" name="Image 19" descr="IMG_20140908_163423.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12170" y="1132837"/>
            <a:ext cx="1813367" cy="1360025"/>
          </a:xfrm>
          <a:prstGeom prst="rect">
            <a:avLst/>
          </a:prstGeom>
        </p:spPr>
      </p:pic>
      <p:pic>
        <p:nvPicPr>
          <p:cNvPr id="21" name="Image 20" descr="IMG_20140908_163437.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12196" y="1148021"/>
            <a:ext cx="1772871" cy="1329654"/>
          </a:xfrm>
          <a:prstGeom prst="rect">
            <a:avLst/>
          </a:prstGeom>
        </p:spPr>
      </p:pic>
      <p:sp>
        <p:nvSpPr>
          <p:cNvPr id="22" name="ZoneTexte 23"/>
          <p:cNvSpPr txBox="1"/>
          <p:nvPr/>
        </p:nvSpPr>
        <p:spPr>
          <a:xfrm>
            <a:off x="1711268" y="5729068"/>
            <a:ext cx="1512168" cy="276999"/>
          </a:xfrm>
          <a:prstGeom prst="rect">
            <a:avLst/>
          </a:prstGeom>
          <a:noFill/>
        </p:spPr>
        <p:txBody>
          <a:bodyPr wrap="square" rtlCol="0">
            <a:spAutoFit/>
          </a:bodyPr>
          <a:lstStyle/>
          <a:p>
            <a:r>
              <a:rPr lang="fr-BE" sz="1200" dirty="0" smtClean="0"/>
              <a:t>Source : Toyota TME</a:t>
            </a:r>
            <a:endParaRPr lang="fr-BE" sz="1200" dirty="0"/>
          </a:p>
        </p:txBody>
      </p:sp>
      <p:sp>
        <p:nvSpPr>
          <p:cNvPr id="23" name="ZoneTexte 1"/>
          <p:cNvSpPr txBox="1"/>
          <p:nvPr/>
        </p:nvSpPr>
        <p:spPr>
          <a:xfrm>
            <a:off x="996696" y="4587414"/>
            <a:ext cx="7069808" cy="1077218"/>
          </a:xfrm>
          <a:prstGeom prst="rect">
            <a:avLst/>
          </a:prstGeom>
          <a:noFill/>
        </p:spPr>
        <p:txBody>
          <a:bodyPr wrap="square" rtlCol="0">
            <a:spAutoFit/>
          </a:bodyPr>
          <a:lstStyle/>
          <a:p>
            <a:pPr algn="just"/>
            <a:r>
              <a:rPr lang="fr-BE" sz="1600" dirty="0" smtClean="0"/>
              <a:t>Tous les types de détecteurs doivent être vérifiés régulièrement. Pour ce faire, on peut vaporiser un mélange calibré d’hydrogène et d’air sur le capteur et de vérifier la réaction des dispositifs de sécurité tels que l’alarme, la lampe flash, la ventilation et la fermeture de la vanne principale.</a:t>
            </a:r>
            <a:endParaRPr lang="fr-BE" sz="1600" dirty="0"/>
          </a:p>
        </p:txBody>
      </p:sp>
      <p:sp>
        <p:nvSpPr>
          <p:cNvPr id="24" name="ZoneTexte 15"/>
          <p:cNvSpPr txBox="1"/>
          <p:nvPr/>
        </p:nvSpPr>
        <p:spPr>
          <a:xfrm>
            <a:off x="6672064" y="1015016"/>
            <a:ext cx="4035560" cy="1569660"/>
          </a:xfrm>
          <a:prstGeom prst="rect">
            <a:avLst/>
          </a:prstGeom>
          <a:noFill/>
        </p:spPr>
        <p:txBody>
          <a:bodyPr wrap="square" rtlCol="0">
            <a:spAutoFit/>
          </a:bodyPr>
          <a:lstStyle/>
          <a:p>
            <a:pPr algn="just"/>
            <a:r>
              <a:rPr lang="fr-BE" sz="1600" dirty="0" smtClean="0"/>
              <a:t>L'infrastructure hébergeant les équipements hydrogène est obligatoirement équipée de détecteurs et d’une alarme sonore et visuelle. Une ventilation accrue et une coupure de l'alimentation en gaz doivent se produire en cas de détection de fuite.</a:t>
            </a:r>
            <a:endParaRPr lang="fr-BE" sz="1600" dirty="0"/>
          </a:p>
        </p:txBody>
      </p:sp>
      <p:sp>
        <p:nvSpPr>
          <p:cNvPr id="25" name="ZoneTexte 17"/>
          <p:cNvSpPr txBox="1"/>
          <p:nvPr/>
        </p:nvSpPr>
        <p:spPr>
          <a:xfrm>
            <a:off x="6672064" y="2897650"/>
            <a:ext cx="4035560" cy="1077218"/>
          </a:xfrm>
          <a:prstGeom prst="rect">
            <a:avLst/>
          </a:prstGeom>
          <a:noFill/>
        </p:spPr>
        <p:txBody>
          <a:bodyPr wrap="square" rtlCol="0">
            <a:spAutoFit/>
          </a:bodyPr>
          <a:lstStyle/>
          <a:p>
            <a:pPr algn="just"/>
            <a:r>
              <a:rPr lang="fr-BE" sz="1600" dirty="0" smtClean="0"/>
              <a:t>Comme l'hydrogène n'est ni visible ni odorant, il est très important d'informer le travailleur de la concentration d'hydrogène dans l'air à l'aide de détecteurs portables.</a:t>
            </a:r>
            <a:endParaRPr lang="fr-BE" sz="1600" dirty="0"/>
          </a:p>
        </p:txBody>
      </p:sp>
      <p:pic>
        <p:nvPicPr>
          <p:cNvPr id="26" name="Picture 2" descr="Image associée">
            <a:hlinkClick r:id="rId14"/>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29368"/>
          <a:stretch/>
        </p:blipFill>
        <p:spPr bwMode="auto">
          <a:xfrm>
            <a:off x="8256241" y="4377648"/>
            <a:ext cx="1908815"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12196" y="2852936"/>
            <a:ext cx="1795243" cy="1346432"/>
          </a:xfrm>
          <a:prstGeom prst="rect">
            <a:avLst/>
          </a:prstGeom>
        </p:spPr>
      </p:pic>
      <p:sp>
        <p:nvSpPr>
          <p:cNvPr id="28" name="Rectangle 2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9107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1"/>
          <p:cNvSpPr txBox="1"/>
          <p:nvPr/>
        </p:nvSpPr>
        <p:spPr>
          <a:xfrm>
            <a:off x="547688" y="5670825"/>
            <a:ext cx="1512168" cy="276999"/>
          </a:xfrm>
          <a:prstGeom prst="rect">
            <a:avLst/>
          </a:prstGeom>
          <a:noFill/>
        </p:spPr>
        <p:txBody>
          <a:bodyPr wrap="square" rtlCol="0">
            <a:spAutoFit/>
          </a:bodyPr>
          <a:lstStyle/>
          <a:p>
            <a:r>
              <a:rPr lang="fr-BE" sz="1200" dirty="0" smtClean="0"/>
              <a:t>Source : Toyota TME</a:t>
            </a:r>
            <a:endParaRPr lang="fr-BE" sz="1200" dirty="0"/>
          </a:p>
        </p:txBody>
      </p:sp>
      <p:sp>
        <p:nvSpPr>
          <p:cNvPr id="16" name="ZoneTexte 15"/>
          <p:cNvSpPr txBox="1"/>
          <p:nvPr/>
        </p:nvSpPr>
        <p:spPr>
          <a:xfrm>
            <a:off x="2063552" y="91436"/>
            <a:ext cx="9192712" cy="646331"/>
          </a:xfrm>
          <a:prstGeom prst="rect">
            <a:avLst/>
          </a:prstGeom>
          <a:noFill/>
        </p:spPr>
        <p:txBody>
          <a:bodyPr wrap="square" rtlCol="0">
            <a:spAutoFit/>
          </a:bodyPr>
          <a:lstStyle/>
          <a:p>
            <a:r>
              <a:rPr lang="fr-BE" dirty="0" smtClean="0">
                <a:solidFill>
                  <a:srgbClr val="038AD6"/>
                </a:solidFill>
                <a:latin typeface="Berlin Sans FB Demi" panose="020E0802020502020306" pitchFamily="34" charset="0"/>
                <a:ea typeface="+mj-ea"/>
                <a:cs typeface="+mj-cs"/>
              </a:rPr>
              <a:t>Comment limiter les risques lors du travail sur un véhicule à hydrogène “fuel </a:t>
            </a:r>
            <a:r>
              <a:rPr lang="fr-BE" dirty="0" err="1" smtClean="0">
                <a:solidFill>
                  <a:srgbClr val="038AD6"/>
                </a:solidFill>
                <a:latin typeface="Berlin Sans FB Demi" panose="020E0802020502020306" pitchFamily="34" charset="0"/>
                <a:ea typeface="+mj-ea"/>
                <a:cs typeface="+mj-cs"/>
              </a:rPr>
              <a:t>cell</a:t>
            </a:r>
            <a:r>
              <a:rPr lang="fr-BE" dirty="0" smtClean="0">
                <a:solidFill>
                  <a:srgbClr val="038AD6"/>
                </a:solidFill>
                <a:latin typeface="Berlin Sans FB Demi" panose="020E0802020502020306" pitchFamily="34" charset="0"/>
                <a:ea typeface="+mj-ea"/>
                <a:cs typeface="+mj-cs"/>
              </a:rPr>
              <a:t>” </a:t>
            </a:r>
            <a:r>
              <a:rPr lang="fr-BE" dirty="0" smtClean="0">
                <a:solidFill>
                  <a:srgbClr val="038AD6"/>
                </a:solidFill>
                <a:ea typeface="+mj-ea"/>
                <a:cs typeface="+mj-cs"/>
              </a:rPr>
              <a:t>Procédure de travail</a:t>
            </a:r>
            <a:endParaRPr lang="fr-BE" sz="1600" dirty="0">
              <a:solidFill>
                <a:srgbClr val="038AD6"/>
              </a:solidFill>
              <a:ea typeface="+mj-ea"/>
              <a:cs typeface="+mj-cs"/>
            </a:endParaRPr>
          </a:p>
        </p:txBody>
      </p:sp>
      <p:sp>
        <p:nvSpPr>
          <p:cNvPr id="18" name="ZoneTexte 1"/>
          <p:cNvSpPr txBox="1"/>
          <p:nvPr/>
        </p:nvSpPr>
        <p:spPr>
          <a:xfrm>
            <a:off x="2059856" y="706989"/>
            <a:ext cx="8043356" cy="584775"/>
          </a:xfrm>
          <a:prstGeom prst="rect">
            <a:avLst/>
          </a:prstGeom>
          <a:noFill/>
        </p:spPr>
        <p:txBody>
          <a:bodyPr wrap="square" rtlCol="0">
            <a:spAutoFit/>
          </a:bodyPr>
          <a:lstStyle/>
          <a:p>
            <a:r>
              <a:rPr lang="fr-BE" sz="1600" dirty="0" smtClean="0"/>
              <a:t>Les constructeurs automobiles ont développé une procédure de travail typique pour assurer la maintenance d’un véhicule. Celle-ci est construite autour des aspects liés à la sécurité.</a:t>
            </a:r>
            <a:endParaRPr lang="fr-BE" sz="1600" dirty="0"/>
          </a:p>
        </p:txBody>
      </p:sp>
      <p:pic>
        <p:nvPicPr>
          <p:cNvPr id="1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43048" y="1331211"/>
            <a:ext cx="6654800" cy="4572000"/>
          </a:xfrm>
          <a:prstGeom prst="rect">
            <a:avLst/>
          </a:prstGeom>
          <a:noFill/>
          <a:ln w="9525">
            <a:noFill/>
            <a:miter lim="800000"/>
            <a:headEnd/>
            <a:tailEnd/>
          </a:ln>
        </p:spPr>
      </p:pic>
      <p:sp>
        <p:nvSpPr>
          <p:cNvPr id="17" name="Rectangle 16"/>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5291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TextBox 15"/>
          <p:cNvSpPr txBox="1"/>
          <p:nvPr/>
        </p:nvSpPr>
        <p:spPr>
          <a:xfrm>
            <a:off x="448887" y="374073"/>
            <a:ext cx="8404168" cy="646331"/>
          </a:xfrm>
          <a:prstGeom prst="rect">
            <a:avLst/>
          </a:prstGeom>
          <a:noFill/>
        </p:spPr>
        <p:txBody>
          <a:bodyPr wrap="square" rtlCol="0">
            <a:spAutoFit/>
          </a:bodyPr>
          <a:lstStyle/>
          <a:p>
            <a:r>
              <a:rPr lang="fr-BE" dirty="0" smtClean="0"/>
              <a:t>Imprimez cette feuille en A3 et donnez aux étudiants des pailles en papier, du ruban adhésif, de la pâte adhésive (</a:t>
            </a:r>
            <a:r>
              <a:rPr lang="fr-BE" dirty="0" err="1" smtClean="0"/>
              <a:t>blu-tack</a:t>
            </a:r>
            <a:r>
              <a:rPr lang="fr-BE" dirty="0" smtClean="0"/>
              <a:t>) et de la colle.</a:t>
            </a:r>
            <a:endParaRPr lang="fr-BE" dirty="0"/>
          </a:p>
        </p:txBody>
      </p:sp>
      <p:sp>
        <p:nvSpPr>
          <p:cNvPr id="17" name="TextBox 16"/>
          <p:cNvSpPr txBox="1"/>
          <p:nvPr/>
        </p:nvSpPr>
        <p:spPr>
          <a:xfrm>
            <a:off x="556953" y="1238596"/>
            <a:ext cx="8296102" cy="4638501"/>
          </a:xfrm>
          <a:prstGeom prst="rect">
            <a:avLst/>
          </a:prstGeom>
          <a:noFill/>
          <a:ln>
            <a:solidFill>
              <a:schemeClr val="tx1"/>
            </a:solidFill>
          </a:ln>
        </p:spPr>
        <p:txBody>
          <a:bodyPr wrap="square" rtlCol="0">
            <a:spAutoFit/>
          </a:bodyPr>
          <a:lstStyle/>
          <a:p>
            <a:endParaRPr lang="en-GB" dirty="0"/>
          </a:p>
        </p:txBody>
      </p:sp>
      <p:sp>
        <p:nvSpPr>
          <p:cNvPr id="18" name="Rectangle 17"/>
          <p:cNvSpPr/>
          <p:nvPr/>
        </p:nvSpPr>
        <p:spPr>
          <a:xfrm>
            <a:off x="556953" y="1238596"/>
            <a:ext cx="2859578" cy="615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473142" y="1238596"/>
            <a:ext cx="1379913" cy="11388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56953" y="5394960"/>
            <a:ext cx="349134" cy="47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613564" y="4646815"/>
            <a:ext cx="2152996" cy="1221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4862945" y="4862945"/>
            <a:ext cx="1712422" cy="646331"/>
          </a:xfrm>
          <a:prstGeom prst="rect">
            <a:avLst/>
          </a:prstGeom>
          <a:noFill/>
        </p:spPr>
        <p:txBody>
          <a:bodyPr wrap="square" rtlCol="0">
            <a:spAutoFit/>
          </a:bodyPr>
          <a:lstStyle/>
          <a:p>
            <a:r>
              <a:rPr lang="fr-BE" dirty="0" smtClean="0"/>
              <a:t>Source ou arrivée d’eau</a:t>
            </a:r>
            <a:endParaRPr lang="fr-BE" dirty="0"/>
          </a:p>
        </p:txBody>
      </p:sp>
      <p:sp>
        <p:nvSpPr>
          <p:cNvPr id="23" name="TextBox 22"/>
          <p:cNvSpPr txBox="1"/>
          <p:nvPr/>
        </p:nvSpPr>
        <p:spPr>
          <a:xfrm>
            <a:off x="1749830" y="1361501"/>
            <a:ext cx="2485505" cy="369332"/>
          </a:xfrm>
          <a:prstGeom prst="rect">
            <a:avLst/>
          </a:prstGeom>
          <a:noFill/>
        </p:spPr>
        <p:txBody>
          <a:bodyPr wrap="square" rtlCol="0">
            <a:spAutoFit/>
          </a:bodyPr>
          <a:lstStyle/>
          <a:p>
            <a:r>
              <a:rPr lang="en-GB" dirty="0" smtClean="0"/>
              <a:t>A</a:t>
            </a:r>
            <a:endParaRPr lang="en-GB" dirty="0"/>
          </a:p>
        </p:txBody>
      </p:sp>
      <p:sp>
        <p:nvSpPr>
          <p:cNvPr id="24" name="TextBox 23"/>
          <p:cNvSpPr txBox="1"/>
          <p:nvPr/>
        </p:nvSpPr>
        <p:spPr>
          <a:xfrm>
            <a:off x="7980218" y="1623352"/>
            <a:ext cx="1014153" cy="369332"/>
          </a:xfrm>
          <a:prstGeom prst="rect">
            <a:avLst/>
          </a:prstGeom>
          <a:noFill/>
        </p:spPr>
        <p:txBody>
          <a:bodyPr wrap="square" rtlCol="0">
            <a:spAutoFit/>
          </a:bodyPr>
          <a:lstStyle/>
          <a:p>
            <a:r>
              <a:rPr lang="en-GB" dirty="0"/>
              <a:t>C</a:t>
            </a:r>
          </a:p>
        </p:txBody>
      </p:sp>
      <p:sp>
        <p:nvSpPr>
          <p:cNvPr id="25" name="TextBox 24"/>
          <p:cNvSpPr txBox="1"/>
          <p:nvPr/>
        </p:nvSpPr>
        <p:spPr>
          <a:xfrm>
            <a:off x="556953" y="5447206"/>
            <a:ext cx="349134" cy="369332"/>
          </a:xfrm>
          <a:prstGeom prst="rect">
            <a:avLst/>
          </a:prstGeom>
          <a:noFill/>
        </p:spPr>
        <p:txBody>
          <a:bodyPr wrap="square" rtlCol="0">
            <a:spAutoFit/>
          </a:bodyPr>
          <a:lstStyle/>
          <a:p>
            <a:r>
              <a:rPr lang="en-GB" dirty="0" smtClean="0"/>
              <a:t>C</a:t>
            </a:r>
            <a:endParaRPr lang="en-GB" dirty="0"/>
          </a:p>
        </p:txBody>
      </p:sp>
      <p:sp>
        <p:nvSpPr>
          <p:cNvPr id="26" name="Rectangle 25"/>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626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677334" y="609600"/>
            <a:ext cx="8596668" cy="132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dirty="0" smtClean="0"/>
              <a:t>Exercice</a:t>
            </a:r>
            <a:endParaRPr lang="fr-BE" dirty="0"/>
          </a:p>
        </p:txBody>
      </p:sp>
      <p:sp>
        <p:nvSpPr>
          <p:cNvPr id="16" name="Content Placeholder 2"/>
          <p:cNvSpPr txBox="1">
            <a:spLocks/>
          </p:cNvSpPr>
          <p:nvPr/>
        </p:nvSpPr>
        <p:spPr>
          <a:xfrm>
            <a:off x="677334" y="1449704"/>
            <a:ext cx="10368618" cy="3880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dirty="0" smtClean="0"/>
              <a:t>Utilisez la feuille A3 à imprimer en fin de Powerpoint et le matériel associé: gobelet, pailles en papier, pâte adhésive « </a:t>
            </a:r>
            <a:r>
              <a:rPr lang="fr-BE" dirty="0" err="1" smtClean="0"/>
              <a:t>blu-tack</a:t>
            </a:r>
            <a:r>
              <a:rPr lang="fr-BE" dirty="0" smtClean="0"/>
              <a:t> », colle ou tape collant… Créez votre réseau afin d’assurer la distribution d’eau pour chaque zone.</a:t>
            </a:r>
            <a:endParaRPr lang="fr-BE"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75668" y="3249455"/>
            <a:ext cx="1802458" cy="2383250"/>
          </a:xfrm>
          <a:prstGeom prst="rect">
            <a:avLst/>
          </a:prstGeom>
        </p:spPr>
      </p:pic>
      <p:sp>
        <p:nvSpPr>
          <p:cNvPr id="17" name="Rectangle 16"/>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677334" y="609600"/>
            <a:ext cx="8596668" cy="132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dirty="0" smtClean="0"/>
              <a:t>Exercice</a:t>
            </a:r>
            <a:endParaRPr lang="fr-BE" dirty="0"/>
          </a:p>
        </p:txBody>
      </p:sp>
      <p:sp>
        <p:nvSpPr>
          <p:cNvPr id="16" name="Content Placeholder 2"/>
          <p:cNvSpPr txBox="1">
            <a:spLocks/>
          </p:cNvSpPr>
          <p:nvPr/>
        </p:nvSpPr>
        <p:spPr>
          <a:xfrm>
            <a:off x="677334" y="2160589"/>
            <a:ext cx="9673674" cy="3880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dirty="0" smtClean="0"/>
              <a:t>Quels problèmes avez-vous rencontrés ?</a:t>
            </a:r>
          </a:p>
          <a:p>
            <a:r>
              <a:rPr lang="fr-BE" dirty="0" smtClean="0"/>
              <a:t>Avez-vous observé des fuites ?</a:t>
            </a:r>
          </a:p>
          <a:p>
            <a:r>
              <a:rPr lang="fr-BE" dirty="0" smtClean="0"/>
              <a:t>Comment résoudre ces problèmes ?</a:t>
            </a:r>
          </a:p>
          <a:p>
            <a:r>
              <a:rPr lang="fr-BE" dirty="0" smtClean="0"/>
              <a:t>Ces problèmes seraient ils plus difficiles ou faciles à résoudre si on utilisait du gaz au lieu d’eau ?</a:t>
            </a:r>
            <a:endParaRPr lang="fr-BE"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46879" y="755904"/>
            <a:ext cx="1404685" cy="1404685"/>
          </a:xfrm>
          <a:prstGeom prst="rect">
            <a:avLst/>
          </a:prstGeom>
        </p:spPr>
      </p:pic>
      <p:sp>
        <p:nvSpPr>
          <p:cNvPr id="17" name="Rectangle 16"/>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116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677334" y="609600"/>
            <a:ext cx="8596668" cy="132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dirty="0" smtClean="0"/>
              <a:t>Exercice</a:t>
            </a:r>
            <a:endParaRPr lang="fr-BE"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8481" y="609600"/>
            <a:ext cx="1580457" cy="1580457"/>
          </a:xfrm>
          <a:prstGeom prst="rect">
            <a:avLst/>
          </a:prstGeom>
        </p:spPr>
      </p:pic>
      <p:sp>
        <p:nvSpPr>
          <p:cNvPr id="17" name="Content Placeholder 2"/>
          <p:cNvSpPr txBox="1">
            <a:spLocks/>
          </p:cNvSpPr>
          <p:nvPr/>
        </p:nvSpPr>
        <p:spPr>
          <a:xfrm>
            <a:off x="677334" y="2160589"/>
            <a:ext cx="8596668" cy="3880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dirty="0" smtClean="0"/>
              <a:t>Quels problèmes avez-vous rencontrés ?</a:t>
            </a:r>
          </a:p>
          <a:p>
            <a:r>
              <a:rPr lang="fr-BE" dirty="0" smtClean="0"/>
              <a:t>Avez-vous observé des fuites ?</a:t>
            </a:r>
          </a:p>
          <a:p>
            <a:r>
              <a:rPr lang="fr-BE" dirty="0" smtClean="0"/>
              <a:t>Comment résoudre ces problèmes ?</a:t>
            </a:r>
          </a:p>
          <a:p>
            <a:r>
              <a:rPr lang="fr-BE" dirty="0" smtClean="0"/>
              <a:t>Ces problèmes seraient ils plus difficiles ou faciles à résoudre si on utilisait du gaz au lieu d’eau ? </a:t>
            </a:r>
            <a:r>
              <a:rPr lang="fr-BE" dirty="0" smtClean="0">
                <a:solidFill>
                  <a:srgbClr val="FF0000"/>
                </a:solidFill>
              </a:rPr>
              <a:t>Pouvez-vous le voir ? Pouvez-vous le sentir ?</a:t>
            </a:r>
            <a:endParaRPr lang="fr-BE" dirty="0">
              <a:solidFill>
                <a:srgbClr val="FF0000"/>
              </a:solidFill>
            </a:endParaRPr>
          </a:p>
        </p:txBody>
      </p:sp>
      <p:sp>
        <p:nvSpPr>
          <p:cNvPr id="16" name="Rectangle 15"/>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450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TextBox 15"/>
          <p:cNvSpPr txBox="1"/>
          <p:nvPr/>
        </p:nvSpPr>
        <p:spPr>
          <a:xfrm>
            <a:off x="689956" y="744289"/>
            <a:ext cx="8936644" cy="4062651"/>
          </a:xfrm>
          <a:prstGeom prst="rect">
            <a:avLst/>
          </a:prstGeom>
          <a:noFill/>
        </p:spPr>
        <p:txBody>
          <a:bodyPr wrap="square" rtlCol="0">
            <a:spAutoFit/>
          </a:bodyPr>
          <a:lstStyle/>
          <a:p>
            <a:pPr algn="ctr"/>
            <a:r>
              <a:rPr lang="fr-BE" sz="2400" b="1" dirty="0" smtClean="0"/>
              <a:t>Problèmes probablement rencontrés:</a:t>
            </a:r>
          </a:p>
          <a:p>
            <a:endParaRPr lang="fr-BE" dirty="0" smtClean="0"/>
          </a:p>
          <a:p>
            <a:pPr marL="285750" indent="-285750">
              <a:buFont typeface="Arial" panose="020B0604020202020204" pitchFamily="34" charset="0"/>
              <a:buChar char="•"/>
            </a:pPr>
            <a:r>
              <a:rPr lang="fr-BE" dirty="0" smtClean="0"/>
              <a:t>Les pailles étaient trop faibles une fois mouillées et n’ont pas conservé la forme du réseau de distribution, entrainant des fuites supplémentaires.</a:t>
            </a:r>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r>
              <a:rPr lang="fr-BE" dirty="0" smtClean="0"/>
              <a:t>Il y a eu des fuites aux jointures.</a:t>
            </a:r>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r>
              <a:rPr lang="fr-BE" dirty="0" smtClean="0"/>
              <a:t>Il n’y a pas moyen d’</a:t>
            </a:r>
            <a:r>
              <a:rPr lang="fr-BE" dirty="0" err="1" smtClean="0"/>
              <a:t>arreter</a:t>
            </a:r>
            <a:r>
              <a:rPr lang="fr-BE" dirty="0" smtClean="0"/>
              <a:t> l’eau une fois qu’elle a commencé à s’écouler.</a:t>
            </a:r>
            <a:endParaRPr lang="fr-BE" dirty="0"/>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66639" y="4391535"/>
            <a:ext cx="1570456" cy="1393146"/>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86307" y="2511392"/>
            <a:ext cx="1297710" cy="129771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34686" y="973050"/>
            <a:ext cx="1563364" cy="1651618"/>
          </a:xfrm>
          <a:prstGeom prst="rect">
            <a:avLst/>
          </a:prstGeom>
        </p:spPr>
      </p:pic>
      <p:sp>
        <p:nvSpPr>
          <p:cNvPr id="15" name="Rectangle 14"/>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6753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TextBox 15"/>
          <p:cNvSpPr txBox="1"/>
          <p:nvPr/>
        </p:nvSpPr>
        <p:spPr>
          <a:xfrm>
            <a:off x="689956" y="744289"/>
            <a:ext cx="8936644" cy="4062651"/>
          </a:xfrm>
          <a:prstGeom prst="rect">
            <a:avLst/>
          </a:prstGeom>
          <a:noFill/>
        </p:spPr>
        <p:txBody>
          <a:bodyPr wrap="square" rtlCol="0">
            <a:spAutoFit/>
          </a:bodyPr>
          <a:lstStyle/>
          <a:p>
            <a:pPr algn="ctr"/>
            <a:r>
              <a:rPr lang="fr-BE" sz="2400" b="1" dirty="0" smtClean="0"/>
              <a:t>Problèmes probablement rencontrés:</a:t>
            </a:r>
          </a:p>
          <a:p>
            <a:endParaRPr lang="fr-BE" dirty="0" smtClean="0"/>
          </a:p>
          <a:p>
            <a:pPr marL="285750" indent="-285750">
              <a:buFont typeface="Arial" panose="020B0604020202020204" pitchFamily="34" charset="0"/>
              <a:buChar char="•"/>
            </a:pPr>
            <a:r>
              <a:rPr lang="fr-BE" dirty="0" smtClean="0"/>
              <a:t>Les pailles étaient trop faibles une fois mouillées et n’ont pas conservé la forme du réseau de distribution, entrainant des fuites supplémentaires.</a:t>
            </a:r>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r>
              <a:rPr lang="fr-BE" dirty="0" smtClean="0"/>
              <a:t>Il y a eu des fuites aux jointures.</a:t>
            </a:r>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r>
              <a:rPr lang="fr-BE" dirty="0" smtClean="0"/>
              <a:t>Il n’y a pas moyen d’arrêter l’eau une fois qu’elle a commencé à s’écouler.</a:t>
            </a:r>
            <a:endParaRPr lang="fr-BE" dirty="0"/>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66639" y="4391535"/>
            <a:ext cx="1570456" cy="1393146"/>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86307" y="2511392"/>
            <a:ext cx="1297710" cy="1297710"/>
          </a:xfrm>
          <a:prstGeom prst="rect">
            <a:avLst/>
          </a:prstGeom>
        </p:spPr>
      </p:pic>
      <p:sp>
        <p:nvSpPr>
          <p:cNvPr id="2" name="ZoneTexte 1"/>
          <p:cNvSpPr txBox="1"/>
          <p:nvPr/>
        </p:nvSpPr>
        <p:spPr>
          <a:xfrm>
            <a:off x="2743241" y="2074324"/>
            <a:ext cx="4665133" cy="369332"/>
          </a:xfrm>
          <a:prstGeom prst="rect">
            <a:avLst/>
          </a:prstGeom>
          <a:noFill/>
        </p:spPr>
        <p:txBody>
          <a:bodyPr wrap="square" rtlCol="0">
            <a:spAutoFit/>
          </a:bodyPr>
          <a:lstStyle/>
          <a:p>
            <a:r>
              <a:rPr lang="fr-BE" b="1" dirty="0" smtClean="0">
                <a:solidFill>
                  <a:srgbClr val="FF0000"/>
                </a:solidFill>
              </a:rPr>
              <a:t>Il y a des normes concernant les matériaux</a:t>
            </a:r>
            <a:endParaRPr lang="fr-BE" b="1" dirty="0">
              <a:solidFill>
                <a:srgbClr val="FF0000"/>
              </a:solidFill>
            </a:endParaRPr>
          </a:p>
        </p:txBody>
      </p:sp>
      <p:sp>
        <p:nvSpPr>
          <p:cNvPr id="15" name="ZoneTexte 14"/>
          <p:cNvSpPr txBox="1"/>
          <p:nvPr/>
        </p:nvSpPr>
        <p:spPr>
          <a:xfrm>
            <a:off x="1075224" y="3929067"/>
            <a:ext cx="10270109" cy="369332"/>
          </a:xfrm>
          <a:prstGeom prst="rect">
            <a:avLst/>
          </a:prstGeom>
          <a:noFill/>
        </p:spPr>
        <p:txBody>
          <a:bodyPr wrap="square" rtlCol="0">
            <a:spAutoFit/>
          </a:bodyPr>
          <a:lstStyle/>
          <a:p>
            <a:r>
              <a:rPr lang="fr-BE" b="1" dirty="0" smtClean="0">
                <a:solidFill>
                  <a:srgbClr val="FF0000"/>
                </a:solidFill>
              </a:rPr>
              <a:t>Il y a des raccords spéciaux pour éviter les fuites et des détecteurs pour contrôler l’étanchéité</a:t>
            </a:r>
            <a:endParaRPr lang="fr-BE" b="1" dirty="0">
              <a:solidFill>
                <a:srgbClr val="FF0000"/>
              </a:solidFill>
            </a:endParaRPr>
          </a:p>
        </p:txBody>
      </p:sp>
      <p:sp>
        <p:nvSpPr>
          <p:cNvPr id="20" name="ZoneTexte 19"/>
          <p:cNvSpPr txBox="1"/>
          <p:nvPr/>
        </p:nvSpPr>
        <p:spPr>
          <a:xfrm>
            <a:off x="2672025" y="5000583"/>
            <a:ext cx="4665133" cy="369332"/>
          </a:xfrm>
          <a:prstGeom prst="rect">
            <a:avLst/>
          </a:prstGeom>
          <a:noFill/>
        </p:spPr>
        <p:txBody>
          <a:bodyPr wrap="square" rtlCol="0">
            <a:spAutoFit/>
          </a:bodyPr>
          <a:lstStyle/>
          <a:p>
            <a:r>
              <a:rPr lang="fr-BE" b="1" dirty="0" smtClean="0">
                <a:solidFill>
                  <a:srgbClr val="FF0000"/>
                </a:solidFill>
              </a:rPr>
              <a:t>On utilise des vannes pour cette fonction</a:t>
            </a:r>
            <a:endParaRPr lang="fr-BE" b="1" dirty="0">
              <a:solidFill>
                <a:srgbClr val="FF0000"/>
              </a:solidFill>
            </a:endParaRPr>
          </a:p>
        </p:txBody>
      </p:sp>
      <p:pic>
        <p:nvPicPr>
          <p:cNvPr id="21"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34686" y="973050"/>
            <a:ext cx="1563364" cy="1651618"/>
          </a:xfrm>
          <a:prstGeom prst="rect">
            <a:avLst/>
          </a:prstGeom>
        </p:spPr>
      </p:pic>
      <p:sp>
        <p:nvSpPr>
          <p:cNvPr id="19" name="Rectangle 18"/>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4355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5162203" y="1280160"/>
            <a:ext cx="3266902" cy="4524315"/>
          </a:xfrm>
          <a:prstGeom prst="rect">
            <a:avLst/>
          </a:prstGeom>
          <a:noFill/>
          <a:ln w="28575">
            <a:solidFill>
              <a:srgbClr val="00B0F0"/>
            </a:solidFill>
          </a:ln>
        </p:spPr>
        <p:txBody>
          <a:bodyPr wrap="square" rtlCol="0">
            <a:spAutoFit/>
          </a:bodyPr>
          <a:lstStyle/>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pPr algn="just"/>
            <a:r>
              <a:rPr lang="fr-BE" dirty="0" smtClean="0"/>
              <a:t>Le détecteur électronique va nous donner directement la concentration en hydrogène dans l’air près de la source de la fuite.</a:t>
            </a:r>
            <a:endParaRPr lang="fr-BE" dirty="0"/>
          </a:p>
        </p:txBody>
      </p:sp>
      <p:sp>
        <p:nvSpPr>
          <p:cNvPr id="16" name="ZoneTexte 2"/>
          <p:cNvSpPr txBox="1"/>
          <p:nvPr/>
        </p:nvSpPr>
        <p:spPr>
          <a:xfrm>
            <a:off x="258099" y="224269"/>
            <a:ext cx="9276599" cy="954107"/>
          </a:xfrm>
          <a:prstGeom prst="rect">
            <a:avLst/>
          </a:prstGeom>
          <a:noFill/>
        </p:spPr>
        <p:txBody>
          <a:bodyPr wrap="square" rtlCol="0">
            <a:spAutoFit/>
          </a:bodyPr>
          <a:lstStyle/>
          <a:p>
            <a:pPr algn="ctr"/>
            <a:r>
              <a:rPr lang="fr-BE" sz="2800" b="1" dirty="0" smtClean="0"/>
              <a:t>Exemples de recherche de fuites avec un spray savonneux appelé 1000 bulles et avec un détecteur électronique.</a:t>
            </a:r>
            <a:endParaRPr lang="fr-BE" sz="2800" b="1" dirty="0"/>
          </a:p>
        </p:txBody>
      </p:sp>
      <p:pic>
        <p:nvPicPr>
          <p:cNvPr id="17" name="Picture 16" descr="Image associé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993" y="1546166"/>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11584" y="1546166"/>
            <a:ext cx="2793078" cy="257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4"/>
          <p:cNvSpPr txBox="1"/>
          <p:nvPr/>
        </p:nvSpPr>
        <p:spPr>
          <a:xfrm>
            <a:off x="515292" y="1280160"/>
            <a:ext cx="3266902" cy="4524315"/>
          </a:xfrm>
          <a:prstGeom prst="rect">
            <a:avLst/>
          </a:prstGeom>
          <a:noFill/>
          <a:ln w="28575">
            <a:solidFill>
              <a:srgbClr val="00B0F0"/>
            </a:solidFill>
          </a:ln>
        </p:spPr>
        <p:txBody>
          <a:bodyPr wrap="square" rtlCol="0">
            <a:spAutoFit/>
          </a:bodyPr>
          <a:lstStyle/>
          <a:p>
            <a:pPr algn="just"/>
            <a:endParaRPr lang="fr-BE" dirty="0" smtClean="0"/>
          </a:p>
          <a:p>
            <a:pPr algn="just"/>
            <a:endParaRPr lang="fr-BE" dirty="0" smtClean="0"/>
          </a:p>
          <a:p>
            <a:pPr algn="just"/>
            <a:endParaRPr lang="fr-BE" dirty="0" smtClean="0"/>
          </a:p>
          <a:p>
            <a:pPr algn="just"/>
            <a:endParaRPr lang="fr-BE" dirty="0" smtClean="0"/>
          </a:p>
          <a:p>
            <a:pPr algn="just"/>
            <a:endParaRPr lang="fr-BE" dirty="0" smtClean="0"/>
          </a:p>
          <a:p>
            <a:pPr algn="just"/>
            <a:endParaRPr lang="fr-BE" dirty="0" smtClean="0"/>
          </a:p>
          <a:p>
            <a:pPr algn="just"/>
            <a:endParaRPr lang="fr-BE" dirty="0" smtClean="0"/>
          </a:p>
          <a:p>
            <a:pPr algn="just"/>
            <a:endParaRPr lang="fr-BE" dirty="0" smtClean="0"/>
          </a:p>
          <a:p>
            <a:pPr algn="just"/>
            <a:endParaRPr lang="fr-BE" dirty="0" smtClean="0"/>
          </a:p>
          <a:p>
            <a:pPr algn="just"/>
            <a:endParaRPr lang="fr-BE" dirty="0" smtClean="0"/>
          </a:p>
          <a:p>
            <a:pPr algn="just"/>
            <a:r>
              <a:rPr lang="fr-BE" dirty="0" smtClean="0"/>
              <a:t>Vaporiser un produit spécial, semblable au savon, sur une source de fuite créera rapidement des bulles. C'est un moyen facile de visualiser les fuites.</a:t>
            </a:r>
            <a:endParaRPr lang="fr-BE" dirty="0"/>
          </a:p>
        </p:txBody>
      </p:sp>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3332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2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606443" y="1739625"/>
            <a:ext cx="3440435" cy="3267348"/>
          </a:xfrm>
          <a:prstGeom prst="rect">
            <a:avLst/>
          </a:prstGeom>
        </p:spPr>
      </p:pic>
      <p:sp>
        <p:nvSpPr>
          <p:cNvPr id="16" name="ZoneTexte 1"/>
          <p:cNvSpPr txBox="1"/>
          <p:nvPr/>
        </p:nvSpPr>
        <p:spPr>
          <a:xfrm>
            <a:off x="3606443" y="101938"/>
            <a:ext cx="3682068" cy="1169551"/>
          </a:xfrm>
          <a:prstGeom prst="rect">
            <a:avLst/>
          </a:prstGeom>
          <a:noFill/>
          <a:ln w="38100">
            <a:solidFill>
              <a:srgbClr val="00B0F0"/>
            </a:solidFill>
          </a:ln>
        </p:spPr>
        <p:txBody>
          <a:bodyPr wrap="square" rtlCol="0">
            <a:spAutoFit/>
          </a:bodyPr>
          <a:lstStyle/>
          <a:p>
            <a:pPr algn="just"/>
            <a:r>
              <a:rPr lang="fr-BE" sz="1400" dirty="0" smtClean="0"/>
              <a:t>Certains équipements indépendants incluent leur propre système de sécurité. Par exemple, les voitures sont équipées de détecteurs de fuites qui vont fermer les électrovannes en cas de fuite d’hydrogène détectée.</a:t>
            </a:r>
            <a:endParaRPr lang="fr-BE" sz="1400" dirty="0"/>
          </a:p>
        </p:txBody>
      </p:sp>
      <p:sp>
        <p:nvSpPr>
          <p:cNvPr id="17" name="ZoneTexte 21"/>
          <p:cNvSpPr txBox="1"/>
          <p:nvPr/>
        </p:nvSpPr>
        <p:spPr>
          <a:xfrm>
            <a:off x="3809587" y="5100194"/>
            <a:ext cx="3034146" cy="738664"/>
          </a:xfrm>
          <a:prstGeom prst="rect">
            <a:avLst/>
          </a:prstGeom>
          <a:noFill/>
          <a:ln w="38100">
            <a:solidFill>
              <a:srgbClr val="00B0F0"/>
            </a:solidFill>
          </a:ln>
        </p:spPr>
        <p:txBody>
          <a:bodyPr wrap="square" rtlCol="0">
            <a:spAutoFit/>
          </a:bodyPr>
          <a:lstStyle/>
          <a:p>
            <a:pPr algn="just"/>
            <a:r>
              <a:rPr lang="fr-BE" sz="1400" dirty="0" smtClean="0"/>
              <a:t>Une vanne manuelle est utilisée pour fermer le réservoir avant d’intervenir sur le système haute pression.</a:t>
            </a:r>
            <a:endParaRPr lang="fr-BE" sz="1600" dirty="0"/>
          </a:p>
        </p:txBody>
      </p:sp>
      <p:sp>
        <p:nvSpPr>
          <p:cNvPr id="19" name="Rectangle 18"/>
          <p:cNvSpPr/>
          <p:nvPr/>
        </p:nvSpPr>
        <p:spPr>
          <a:xfrm>
            <a:off x="7920233" y="1739625"/>
            <a:ext cx="2606705" cy="3108543"/>
          </a:xfrm>
          <a:prstGeom prst="rect">
            <a:avLst/>
          </a:prstGeom>
          <a:ln w="38100">
            <a:solidFill>
              <a:srgbClr val="00B0F0"/>
            </a:solidFill>
          </a:ln>
        </p:spPr>
        <p:txBody>
          <a:bodyPr wrap="square">
            <a:spAutoFit/>
          </a:bodyPr>
          <a:lstStyle/>
          <a:p>
            <a:pPr algn="just"/>
            <a:r>
              <a:rPr lang="fr-BE" sz="1400" dirty="0" smtClean="0"/>
              <a:t>Outre les détecteurs d'hydrogène qui ferment la vanne du réservoir en cas de fuite, il existe également un autre dispositif de sécurité important, le fusible thermique. Cette vanne spéciale s'ouvrira et libérera le contenu du réservoir sous pression lorsqu'il est chauffé à une température supérieure à 110 °C, en cas d'incendie. Le gaz est alors libéré sous forme d'une grande flamme, évitant ainsi tout risque d'explosion.</a:t>
            </a:r>
            <a:endParaRPr lang="fr-BE" sz="1400" dirty="0"/>
          </a:p>
        </p:txBody>
      </p:sp>
      <p:sp>
        <p:nvSpPr>
          <p:cNvPr id="20" name="Rectangle 19"/>
          <p:cNvSpPr/>
          <p:nvPr/>
        </p:nvSpPr>
        <p:spPr>
          <a:xfrm>
            <a:off x="885803" y="3100579"/>
            <a:ext cx="1847285" cy="954107"/>
          </a:xfrm>
          <a:prstGeom prst="rect">
            <a:avLst/>
          </a:prstGeom>
          <a:ln w="38100">
            <a:solidFill>
              <a:srgbClr val="00B0F0"/>
            </a:solidFill>
          </a:ln>
        </p:spPr>
        <p:txBody>
          <a:bodyPr wrap="square">
            <a:spAutoFit/>
          </a:bodyPr>
          <a:lstStyle/>
          <a:p>
            <a:pPr algn="just"/>
            <a:r>
              <a:rPr lang="fr-BE" sz="1400" dirty="0" smtClean="0"/>
              <a:t>Un gicleur limitera la fuite en cas de tuyau d’alimentation arraché.</a:t>
            </a:r>
            <a:endParaRPr lang="fr-BE" sz="1400" dirty="0"/>
          </a:p>
        </p:txBody>
      </p:sp>
      <p:cxnSp>
        <p:nvCxnSpPr>
          <p:cNvPr id="21" name="Straight Arrow Connector 20"/>
          <p:cNvCxnSpPr>
            <a:stCxn id="16" idx="2"/>
          </p:cNvCxnSpPr>
          <p:nvPr/>
        </p:nvCxnSpPr>
        <p:spPr>
          <a:xfrm>
            <a:off x="5447477" y="1271489"/>
            <a:ext cx="195069" cy="468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1"/>
          </p:cNvCxnSpPr>
          <p:nvPr/>
        </p:nvCxnSpPr>
        <p:spPr>
          <a:xfrm flipH="1">
            <a:off x="6548635" y="3293897"/>
            <a:ext cx="1371598" cy="1000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0"/>
          </p:cNvCxnSpPr>
          <p:nvPr/>
        </p:nvCxnSpPr>
        <p:spPr>
          <a:xfrm flipV="1">
            <a:off x="5326660" y="4677090"/>
            <a:ext cx="0" cy="423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3"/>
          </p:cNvCxnSpPr>
          <p:nvPr/>
        </p:nvCxnSpPr>
        <p:spPr>
          <a:xfrm flipV="1">
            <a:off x="2733088" y="3469911"/>
            <a:ext cx="1321727" cy="107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3842" y="101938"/>
            <a:ext cx="2877998" cy="2308324"/>
          </a:xfrm>
          <a:prstGeom prst="rect">
            <a:avLst/>
          </a:prstGeom>
          <a:noFill/>
        </p:spPr>
        <p:txBody>
          <a:bodyPr wrap="square" rtlCol="0">
            <a:spAutoFit/>
          </a:bodyPr>
          <a:lstStyle/>
          <a:p>
            <a:pPr algn="ctr"/>
            <a:r>
              <a:rPr lang="fr-BE" sz="2400" b="1" dirty="0" smtClean="0"/>
              <a:t>Dans un véhicule “fuel </a:t>
            </a:r>
            <a:r>
              <a:rPr lang="fr-BE" sz="2400" b="1" dirty="0" err="1" smtClean="0"/>
              <a:t>cell</a:t>
            </a:r>
            <a:r>
              <a:rPr lang="fr-BE" sz="2400" b="1" dirty="0" smtClean="0"/>
              <a:t>” (FCV), des vannes assurent la fermeture et la sécurité des réservoirs.</a:t>
            </a:r>
            <a:endParaRPr lang="fr-BE" sz="2400" b="1" dirty="0"/>
          </a:p>
        </p:txBody>
      </p:sp>
      <p:sp>
        <p:nvSpPr>
          <p:cNvPr id="26" name="Rectangle 25"/>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8033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Content Placeholder 4"/>
          <p:cNvSpPr txBox="1">
            <a:spLocks/>
          </p:cNvSpPr>
          <p:nvPr/>
        </p:nvSpPr>
        <p:spPr>
          <a:xfrm>
            <a:off x="228447" y="413789"/>
            <a:ext cx="10777604" cy="5484578"/>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BE" sz="1800" dirty="0" smtClean="0"/>
              <a:t>Les systèmes de tuyauteries hydrogène doivent être conçus et installés avec soin afin de réduire les risques de fuites et de permettre leur détection aisée. Par conséquent, les systèmes de tuyauteries doivent être conçus conformément aux codes et aux normes applicables afin de:</a:t>
            </a:r>
          </a:p>
          <a:p>
            <a:pPr marL="0" indent="0" algn="just">
              <a:buNone/>
            </a:pPr>
            <a:endParaRPr lang="fr-BE" sz="1800" dirty="0" smtClean="0"/>
          </a:p>
          <a:p>
            <a:pPr marL="285750" indent="-285750">
              <a:lnSpc>
                <a:spcPct val="130000"/>
              </a:lnSpc>
            </a:pPr>
            <a:r>
              <a:rPr lang="fr-BE" sz="1800" dirty="0" smtClean="0"/>
              <a:t>Réduire les fuites en utilisant des joints de soudure là où c’est possible.</a:t>
            </a:r>
          </a:p>
          <a:p>
            <a:pPr marL="285750" indent="-285750">
              <a:lnSpc>
                <a:spcPct val="130000"/>
              </a:lnSpc>
            </a:pPr>
            <a:r>
              <a:rPr lang="fr-BE" sz="1800" dirty="0" smtClean="0"/>
              <a:t>Faire en sorte que les raccords et les joints soient facilement accessibles lors des contrôles de détection des fuites.</a:t>
            </a:r>
          </a:p>
          <a:p>
            <a:pPr marL="285750" indent="-285750">
              <a:lnSpc>
                <a:spcPct val="130000"/>
              </a:lnSpc>
            </a:pPr>
            <a:r>
              <a:rPr lang="fr-BE" sz="1800" dirty="0" smtClean="0"/>
              <a:t>Prévenir ou limiter le risque de blessure personnelle.</a:t>
            </a:r>
          </a:p>
          <a:p>
            <a:pPr marL="285750" indent="-285750">
              <a:lnSpc>
                <a:spcPct val="130000"/>
              </a:lnSpc>
            </a:pPr>
            <a:r>
              <a:rPr lang="fr-BE" sz="1800" dirty="0" smtClean="0"/>
              <a:t>Réduire les contraintes structurelles et thermiques des composants des conduites et du matériel connecté.</a:t>
            </a:r>
          </a:p>
          <a:p>
            <a:pPr marL="285750" indent="-285750">
              <a:lnSpc>
                <a:spcPct val="130000"/>
              </a:lnSpc>
            </a:pPr>
            <a:r>
              <a:rPr lang="fr-BE" sz="1800" dirty="0" smtClean="0"/>
              <a:t>S’assurer que les joints soient imperméables au gaz.</a:t>
            </a:r>
          </a:p>
          <a:p>
            <a:pPr marL="285750" indent="-285750">
              <a:lnSpc>
                <a:spcPct val="130000"/>
              </a:lnSpc>
            </a:pPr>
            <a:r>
              <a:rPr lang="fr-BE" sz="1800" dirty="0" smtClean="0"/>
              <a:t>Déterminer la taille et la configuration adéquates des dispositifs de décompression.</a:t>
            </a:r>
          </a:p>
          <a:p>
            <a:pPr marL="285750" indent="-285750">
              <a:lnSpc>
                <a:spcPct val="130000"/>
              </a:lnSpc>
            </a:pPr>
            <a:r>
              <a:rPr lang="fr-BE" sz="1800" dirty="0" smtClean="0"/>
              <a:t>Signaler correctement les soupapes de fermeture et les lieux sûrs.</a:t>
            </a:r>
          </a:p>
          <a:p>
            <a:pPr marL="285750" indent="-285750">
              <a:lnSpc>
                <a:spcPct val="130000"/>
              </a:lnSpc>
            </a:pPr>
            <a:r>
              <a:rPr lang="fr-BE" sz="1800" dirty="0" smtClean="0"/>
              <a:t>Documenter les conduites en indiquant le contenu, direction du flux et la pression de test.</a:t>
            </a:r>
            <a:endParaRPr lang="fr-BE" sz="1800" dirty="0"/>
          </a:p>
        </p:txBody>
      </p:sp>
      <p:sp>
        <p:nvSpPr>
          <p:cNvPr id="15" name="Rectangle 14"/>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7942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1275</Words>
  <Application>Microsoft Office PowerPoint</Application>
  <PresentationFormat>Widescreen</PresentationFormat>
  <Paragraphs>130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Berlin Sans FB Demi</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35</cp:revision>
  <dcterms:created xsi:type="dcterms:W3CDTF">2019-06-26T09:21:34Z</dcterms:created>
  <dcterms:modified xsi:type="dcterms:W3CDTF">2019-11-07T09:35:15Z</dcterms:modified>
</cp:coreProperties>
</file>