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7" r:id="rId4"/>
    <p:sldId id="266" r:id="rId5"/>
    <p:sldId id="265" r:id="rId6"/>
    <p:sldId id="263" r:id="rId7"/>
    <p:sldId id="262" r:id="rId8"/>
    <p:sldId id="261" r:id="rId9"/>
    <p:sldId id="260" r:id="rId10"/>
    <p:sldId id="259" r:id="rId11"/>
    <p:sldId id="258"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09" d="100"/>
          <a:sy n="109"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emf"/><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emf"/><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Production</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655170"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err="1" smtClean="0"/>
              <a:t>Méthode</a:t>
            </a:r>
            <a:r>
              <a:rPr lang="en-US" sz="2400" dirty="0" smtClean="0"/>
              <a:t> de production </a:t>
            </a:r>
            <a:r>
              <a:rPr lang="en-US" sz="2400" dirty="0" err="1" smtClean="0"/>
              <a:t>d’hydrogène</a:t>
            </a:r>
            <a:endParaRPr lang="en-US" sz="2400" dirty="0" smtClean="0"/>
          </a:p>
          <a:p>
            <a:pPr marL="0" indent="0">
              <a:buNone/>
            </a:pPr>
            <a:r>
              <a:rPr lang="en-US" sz="2400" dirty="0" err="1" smtClean="0"/>
              <a:t>Powerpoint</a:t>
            </a:r>
            <a:r>
              <a:rPr lang="en-US" sz="2400" dirty="0" smtClean="0"/>
              <a:t> pour les </a:t>
            </a:r>
            <a:r>
              <a:rPr lang="en-US" sz="2400" dirty="0" err="1" smtClean="0"/>
              <a:t>élèves</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Εικόνα 20" descr="electrolyser"/>
          <p:cNvPicPr/>
          <p:nvPr/>
        </p:nvPicPr>
        <p:blipFill>
          <a:blip r:embed="rId10">
            <a:extLst>
              <a:ext uri="{28A0092B-C50C-407E-A947-70E740481C1C}">
                <a14:useLocalDpi xmlns:a14="http://schemas.microsoft.com/office/drawing/2010/main" val="0"/>
              </a:ext>
            </a:extLst>
          </a:blip>
          <a:srcRect/>
          <a:stretch>
            <a:fillRect/>
          </a:stretch>
        </p:blipFill>
        <p:spPr bwMode="auto">
          <a:xfrm>
            <a:off x="4144525" y="2062036"/>
            <a:ext cx="3142583" cy="2200246"/>
          </a:xfrm>
          <a:prstGeom prst="rect">
            <a:avLst/>
          </a:prstGeom>
          <a:noFill/>
          <a:ln>
            <a:noFill/>
          </a:ln>
        </p:spPr>
      </p:pic>
      <p:sp>
        <p:nvSpPr>
          <p:cNvPr id="16" name="Rectangle 15"/>
          <p:cNvSpPr/>
          <p:nvPr/>
        </p:nvSpPr>
        <p:spPr>
          <a:xfrm>
            <a:off x="4523561" y="13470"/>
            <a:ext cx="1217513" cy="375552"/>
          </a:xfrm>
          <a:prstGeom prst="rect">
            <a:avLst/>
          </a:prstGeom>
        </p:spPr>
        <p:txBody>
          <a:bodyPr wrap="none">
            <a:spAutoFit/>
          </a:bodyPr>
          <a:lstStyle/>
          <a:p>
            <a:pPr>
              <a:lnSpc>
                <a:spcPct val="107000"/>
              </a:lnSpc>
              <a:spcBef>
                <a:spcPts val="940"/>
              </a:spcBef>
              <a:spcAft>
                <a:spcPts val="940"/>
              </a:spcAft>
            </a:pPr>
            <a:r>
              <a:rPr lang="en-US" b="1" dirty="0" err="1" smtClean="0">
                <a:solidFill>
                  <a:srgbClr val="1F3864"/>
                </a:solidFill>
                <a:latin typeface="Calibri" panose="020F0502020204030204" pitchFamily="34" charset="0"/>
                <a:ea typeface="Times New Roman" panose="02020603050405020304" pitchFamily="18" charset="0"/>
                <a:cs typeface="Arial" panose="020B0604020202020204" pitchFamily="34" charset="0"/>
              </a:rPr>
              <a:t>Electrolyse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188721" y="207818"/>
            <a:ext cx="10108276" cy="1502976"/>
          </a:xfrm>
          <a:prstGeom prst="rect">
            <a:avLst/>
          </a:prstGeom>
        </p:spPr>
        <p:txBody>
          <a:bodyPr wrap="square">
            <a:spAutoFit/>
          </a:bodyPr>
          <a:lstStyle/>
          <a:p>
            <a:pPr>
              <a:lnSpc>
                <a:spcPts val="2160"/>
              </a:lnSpc>
              <a:spcAft>
                <a:spcPts val="800"/>
              </a:spcAft>
            </a:pPr>
            <a:r>
              <a:rPr lang="en-US" sz="800" dirty="0" smtClean="0">
                <a:solidFill>
                  <a:srgbClr val="757575"/>
                </a:solidFill>
                <a:latin typeface="Calibri" panose="020F0502020204030204" pitchFamily="34" charset="0"/>
                <a:ea typeface="Times New Roman" panose="02020603050405020304" pitchFamily="18" charset="0"/>
                <a:cs typeface="Arial" panose="020B0604020202020204" pitchFamily="34" charset="0"/>
              </a:rPr>
              <a:t/>
            </a:r>
            <a:br>
              <a:rPr lang="en-US" sz="800" dirty="0" smtClean="0">
                <a:solidFill>
                  <a:srgbClr val="757575"/>
                </a:solidFill>
                <a:latin typeface="Calibri" panose="020F0502020204030204" pitchFamily="34" charset="0"/>
                <a:ea typeface="Times New Roman" panose="02020603050405020304" pitchFamily="18" charset="0"/>
                <a:cs typeface="Arial" panose="020B0604020202020204" pitchFamily="34" charset="0"/>
              </a:rPr>
            </a:br>
            <a:r>
              <a:rPr lang="fr-FR" dirty="0">
                <a:latin typeface="Calibri" panose="020F0502020204030204" pitchFamily="34" charset="0"/>
                <a:ea typeface="Times New Roman" panose="02020603050405020304" pitchFamily="18" charset="0"/>
                <a:cs typeface="Arial" panose="020B0604020202020204" pitchFamily="34" charset="0"/>
              </a:rPr>
              <a:t>Dans ce processus, l'électrolyse décompose l'eau en hydrogène et en oxygène en utilisant l'électricité. Si l'électricité </a:t>
            </a:r>
            <a:r>
              <a:rPr lang="fr-FR" dirty="0" smtClean="0">
                <a:latin typeface="Calibri" panose="020F0502020204030204" pitchFamily="34" charset="0"/>
                <a:ea typeface="Times New Roman" panose="02020603050405020304" pitchFamily="18" charset="0"/>
                <a:cs typeface="Arial" panose="020B0604020202020204" pitchFamily="34" charset="0"/>
              </a:rPr>
              <a:t>utilisée pour l’électrolyse est issue des </a:t>
            </a:r>
            <a:r>
              <a:rPr lang="fr-FR" dirty="0">
                <a:latin typeface="Calibri" panose="020F0502020204030204" pitchFamily="34" charset="0"/>
                <a:ea typeface="Times New Roman" panose="02020603050405020304" pitchFamily="18" charset="0"/>
                <a:cs typeface="Arial" panose="020B0604020202020204" pitchFamily="34" charset="0"/>
              </a:rPr>
              <a:t>sources d'énergie renouvelables comme le vent ou le soleil et </a:t>
            </a:r>
            <a:r>
              <a:rPr lang="fr-FR" dirty="0" smtClean="0">
                <a:latin typeface="Calibri" panose="020F0502020204030204" pitchFamily="34" charset="0"/>
                <a:ea typeface="Times New Roman" panose="02020603050405020304" pitchFamily="18" charset="0"/>
                <a:cs typeface="Arial" panose="020B0604020202020204" pitchFamily="34" charset="0"/>
              </a:rPr>
              <a:t>que l'hydrogène </a:t>
            </a:r>
            <a:r>
              <a:rPr lang="fr-FR" dirty="0">
                <a:latin typeface="Calibri" panose="020F0502020204030204" pitchFamily="34" charset="0"/>
                <a:ea typeface="Times New Roman" panose="02020603050405020304" pitchFamily="18" charset="0"/>
                <a:cs typeface="Arial" panose="020B0604020202020204" pitchFamily="34" charset="0"/>
              </a:rPr>
              <a:t>produit </a:t>
            </a:r>
            <a:r>
              <a:rPr lang="fr-FR" dirty="0" smtClean="0">
                <a:latin typeface="Calibri" panose="020F0502020204030204" pitchFamily="34" charset="0"/>
                <a:ea typeface="Times New Roman" panose="02020603050405020304" pitchFamily="18" charset="0"/>
                <a:cs typeface="Arial" panose="020B0604020202020204" pitchFamily="34" charset="0"/>
              </a:rPr>
              <a:t>est utilisé </a:t>
            </a:r>
            <a:r>
              <a:rPr lang="fr-FR" dirty="0">
                <a:latin typeface="Calibri" panose="020F0502020204030204" pitchFamily="34" charset="0"/>
                <a:ea typeface="Times New Roman" panose="02020603050405020304" pitchFamily="18" charset="0"/>
                <a:cs typeface="Arial" panose="020B0604020202020204" pitchFamily="34" charset="0"/>
              </a:rPr>
              <a:t>dans une pile à </a:t>
            </a:r>
            <a:r>
              <a:rPr lang="fr-FR" dirty="0" smtClean="0">
                <a:latin typeface="Calibri" panose="020F0502020204030204" pitchFamily="34" charset="0"/>
                <a:ea typeface="Times New Roman" panose="02020603050405020304" pitchFamily="18" charset="0"/>
                <a:cs typeface="Arial" panose="020B0604020202020204" pitchFamily="34" charset="0"/>
              </a:rPr>
              <a:t>combustible alors </a:t>
            </a:r>
            <a:r>
              <a:rPr lang="fr-FR" dirty="0">
                <a:latin typeface="Calibri" panose="020F0502020204030204" pitchFamily="34" charset="0"/>
                <a:ea typeface="Times New Roman" panose="02020603050405020304" pitchFamily="18" charset="0"/>
                <a:cs typeface="Arial" panose="020B0604020202020204" pitchFamily="34" charset="0"/>
              </a:rPr>
              <a:t>l'ensemble du processus énergétique ne produirait aucune émission nette. Dans ce cas, on parlerait d'"hydrogène vert".</a:t>
            </a:r>
          </a:p>
        </p:txBody>
      </p:sp>
      <p:sp>
        <p:nvSpPr>
          <p:cNvPr id="18" name="Rectangle 17"/>
          <p:cNvSpPr/>
          <p:nvPr/>
        </p:nvSpPr>
        <p:spPr>
          <a:xfrm>
            <a:off x="1550324" y="2169896"/>
            <a:ext cx="2427316" cy="2246769"/>
          </a:xfrm>
          <a:prstGeom prst="rect">
            <a:avLst/>
          </a:prstGeom>
        </p:spPr>
        <p:txBody>
          <a:bodyPr wrap="square">
            <a:spAutoFit/>
          </a:bodyPr>
          <a:lstStyle/>
          <a:p>
            <a:r>
              <a:rPr lang="fr-FR" sz="1400" dirty="0">
                <a:latin typeface="Calibri" panose="020F0502020204030204" pitchFamily="34" charset="0"/>
                <a:ea typeface="Times New Roman" panose="02020603050405020304" pitchFamily="18" charset="0"/>
                <a:cs typeface="Arial" panose="020B0604020202020204" pitchFamily="34" charset="0"/>
              </a:rPr>
              <a:t>L'électrolyseur </a:t>
            </a:r>
            <a:r>
              <a:rPr lang="fr-FR" sz="1400" dirty="0" smtClean="0">
                <a:latin typeface="Calibri" panose="020F0502020204030204" pitchFamily="34" charset="0"/>
                <a:ea typeface="Times New Roman" panose="02020603050405020304" pitchFamily="18" charset="0"/>
                <a:cs typeface="Arial" panose="020B0604020202020204" pitchFamily="34" charset="0"/>
              </a:rPr>
              <a:t>est constitué d'une </a:t>
            </a:r>
            <a:r>
              <a:rPr lang="fr-FR" sz="1400" dirty="0">
                <a:latin typeface="Calibri" panose="020F0502020204030204" pitchFamily="34" charset="0"/>
                <a:ea typeface="Times New Roman" panose="02020603050405020304" pitchFamily="18" charset="0"/>
                <a:cs typeface="Arial" panose="020B0604020202020204" pitchFamily="34" charset="0"/>
              </a:rPr>
              <a:t>source de courant continu et de deux électrodes recouvertes de </a:t>
            </a:r>
            <a:r>
              <a:rPr lang="fr-FR" sz="1400" dirty="0" smtClean="0">
                <a:latin typeface="Calibri" panose="020F0502020204030204" pitchFamily="34" charset="0"/>
                <a:ea typeface="Times New Roman" panose="02020603050405020304" pitchFamily="18" charset="0"/>
                <a:cs typeface="Arial" panose="020B0604020202020204" pitchFamily="34" charset="0"/>
              </a:rPr>
              <a:t>métal noble, </a:t>
            </a:r>
            <a:r>
              <a:rPr lang="fr-FR" sz="1400" dirty="0">
                <a:latin typeface="Calibri" panose="020F0502020204030204" pitchFamily="34" charset="0"/>
                <a:ea typeface="Times New Roman" panose="02020603050405020304" pitchFamily="18" charset="0"/>
                <a:cs typeface="Arial" panose="020B0604020202020204" pitchFamily="34" charset="0"/>
              </a:rPr>
              <a:t>qui sont séparées par un électrolyte. </a:t>
            </a:r>
            <a:r>
              <a:rPr lang="fr-FR" sz="1400" dirty="0" smtClean="0">
                <a:latin typeface="Calibri" panose="020F0502020204030204" pitchFamily="34" charset="0"/>
                <a:ea typeface="Times New Roman" panose="02020603050405020304" pitchFamily="18" charset="0"/>
                <a:cs typeface="Arial" panose="020B0604020202020204" pitchFamily="34" charset="0"/>
              </a:rPr>
              <a:t>Dans </a:t>
            </a:r>
            <a:r>
              <a:rPr lang="fr-FR" sz="1400" dirty="0">
                <a:latin typeface="Calibri" panose="020F0502020204030204" pitchFamily="34" charset="0"/>
                <a:ea typeface="Times New Roman" panose="02020603050405020304" pitchFamily="18" charset="0"/>
                <a:cs typeface="Arial" panose="020B0604020202020204" pitchFamily="34" charset="0"/>
              </a:rPr>
              <a:t>un électrolyseur alcalin, la cathode (pôle négatif) perd des électrons dans la solution aqueuse.</a:t>
            </a:r>
            <a:endParaRPr lang="en-GB" sz="1400" dirty="0"/>
          </a:p>
        </p:txBody>
      </p:sp>
      <p:sp>
        <p:nvSpPr>
          <p:cNvPr id="19" name="Rectangle 18"/>
          <p:cNvSpPr/>
          <p:nvPr/>
        </p:nvSpPr>
        <p:spPr>
          <a:xfrm>
            <a:off x="7362758" y="2169896"/>
            <a:ext cx="3934239" cy="2031325"/>
          </a:xfrm>
          <a:prstGeom prst="rect">
            <a:avLst/>
          </a:prstGeom>
        </p:spPr>
        <p:txBody>
          <a:bodyPr wrap="square">
            <a:spAutoFit/>
          </a:bodyPr>
          <a:lstStyle/>
          <a:p>
            <a:r>
              <a:rPr lang="fr-FR" sz="1400" dirty="0">
                <a:latin typeface="Calibri" panose="020F0502020204030204" pitchFamily="34" charset="0"/>
                <a:ea typeface="Times New Roman" panose="02020603050405020304" pitchFamily="18" charset="0"/>
                <a:cs typeface="Arial" panose="020B0604020202020204" pitchFamily="34" charset="0"/>
              </a:rPr>
              <a:t>L'eau est dissociée, ce qui conduit à la formation d'hydrogène (H</a:t>
            </a:r>
            <a:r>
              <a:rPr lang="fr-FR" sz="1400" baseline="-25000" dirty="0">
                <a:latin typeface="Calibri" panose="020F0502020204030204" pitchFamily="34" charset="0"/>
                <a:ea typeface="Times New Roman" panose="02020603050405020304" pitchFamily="18" charset="0"/>
                <a:cs typeface="Arial" panose="020B0604020202020204" pitchFamily="34" charset="0"/>
              </a:rPr>
              <a:t>2</a:t>
            </a:r>
            <a:r>
              <a:rPr lang="fr-FR" sz="1400" dirty="0">
                <a:latin typeface="Calibri" panose="020F0502020204030204" pitchFamily="34" charset="0"/>
                <a:ea typeface="Times New Roman" panose="02020603050405020304" pitchFamily="18" charset="0"/>
                <a:cs typeface="Arial" panose="020B0604020202020204" pitchFamily="34" charset="0"/>
              </a:rPr>
              <a:t>) et d'ions hydroxyde (OH </a:t>
            </a:r>
            <a:r>
              <a:rPr lang="fr-FR" sz="1400" dirty="0" smtClean="0">
                <a:latin typeface="Calibri" panose="020F0502020204030204" pitchFamily="34" charset="0"/>
                <a:ea typeface="Times New Roman" panose="02020603050405020304" pitchFamily="18" charset="0"/>
                <a:cs typeface="Arial" panose="020B0604020202020204" pitchFamily="34" charset="0"/>
              </a:rPr>
              <a:t>-). Les </a:t>
            </a:r>
            <a:r>
              <a:rPr lang="fr-FR" sz="1400" dirty="0">
                <a:latin typeface="Calibri" panose="020F0502020204030204" pitchFamily="34" charset="0"/>
                <a:ea typeface="Times New Roman" panose="02020603050405020304" pitchFamily="18" charset="0"/>
                <a:cs typeface="Arial" panose="020B0604020202020204" pitchFamily="34" charset="0"/>
              </a:rPr>
              <a:t>porteurs de charge se déplacent dans l'électrolyte vers l'anode. A l'anode (pôle positif), les électrons sont absorbés par les anions </a:t>
            </a:r>
            <a:r>
              <a:rPr lang="fr-FR" sz="1400" dirty="0" smtClean="0">
                <a:latin typeface="Calibri" panose="020F0502020204030204" pitchFamily="34" charset="0"/>
                <a:ea typeface="Times New Roman" panose="02020603050405020304" pitchFamily="18" charset="0"/>
                <a:cs typeface="Arial" panose="020B0604020202020204" pitchFamily="34" charset="0"/>
              </a:rPr>
              <a:t>négatifs OH -. </a:t>
            </a:r>
            <a:r>
              <a:rPr lang="fr-FR" sz="1400" dirty="0">
                <a:latin typeface="Calibri" panose="020F0502020204030204" pitchFamily="34" charset="0"/>
                <a:ea typeface="Times New Roman" panose="02020603050405020304" pitchFamily="18" charset="0"/>
                <a:cs typeface="Arial" panose="020B0604020202020204" pitchFamily="34" charset="0"/>
              </a:rPr>
              <a:t>Les anions </a:t>
            </a:r>
            <a:r>
              <a:rPr lang="fr-FR" sz="1400" dirty="0" smtClean="0">
                <a:latin typeface="Calibri" panose="020F0502020204030204" pitchFamily="34" charset="0"/>
                <a:ea typeface="Times New Roman" panose="02020603050405020304" pitchFamily="18" charset="0"/>
                <a:cs typeface="Arial" panose="020B0604020202020204" pitchFamily="34" charset="0"/>
              </a:rPr>
              <a:t>OH- </a:t>
            </a:r>
            <a:r>
              <a:rPr lang="fr-FR" sz="1400" dirty="0">
                <a:latin typeface="Calibri" panose="020F0502020204030204" pitchFamily="34" charset="0"/>
                <a:ea typeface="Times New Roman" panose="02020603050405020304" pitchFamily="18" charset="0"/>
                <a:cs typeface="Arial" panose="020B0604020202020204" pitchFamily="34" charset="0"/>
              </a:rPr>
              <a:t>sont oxydés pour former de l'eau et de l'oxygène. L'oxygène monte à l'anode. Une membrane empêche le mélange des gaz produits H</a:t>
            </a:r>
            <a:r>
              <a:rPr lang="fr-FR" sz="1400" baseline="-25000" dirty="0">
                <a:latin typeface="Calibri" panose="020F0502020204030204" pitchFamily="34" charset="0"/>
                <a:ea typeface="Times New Roman" panose="02020603050405020304" pitchFamily="18" charset="0"/>
                <a:cs typeface="Arial" panose="020B0604020202020204" pitchFamily="34" charset="0"/>
              </a:rPr>
              <a:t>2</a:t>
            </a:r>
            <a:r>
              <a:rPr lang="fr-FR" sz="1400" dirty="0">
                <a:latin typeface="Calibri" panose="020F0502020204030204" pitchFamily="34" charset="0"/>
                <a:ea typeface="Times New Roman" panose="02020603050405020304" pitchFamily="18" charset="0"/>
                <a:cs typeface="Arial" panose="020B0604020202020204" pitchFamily="34" charset="0"/>
              </a:rPr>
              <a:t> et O</a:t>
            </a:r>
            <a:r>
              <a:rPr lang="fr-FR" sz="1400" baseline="-25000" dirty="0">
                <a:latin typeface="Calibri" panose="020F0502020204030204" pitchFamily="34" charset="0"/>
                <a:ea typeface="Times New Roman" panose="02020603050405020304" pitchFamily="18" charset="0"/>
                <a:cs typeface="Arial" panose="020B0604020202020204" pitchFamily="34" charset="0"/>
              </a:rPr>
              <a:t>2</a:t>
            </a:r>
            <a:r>
              <a:rPr lang="fr-FR" sz="1400" dirty="0">
                <a:latin typeface="Calibri" panose="020F0502020204030204" pitchFamily="34" charset="0"/>
                <a:ea typeface="Times New Roman" panose="02020603050405020304" pitchFamily="18" charset="0"/>
                <a:cs typeface="Arial" panose="020B0604020202020204" pitchFamily="34" charset="0"/>
              </a:rPr>
              <a:t> mais permet le passage des ions OH -. </a:t>
            </a:r>
          </a:p>
        </p:txBody>
      </p:sp>
      <p:sp>
        <p:nvSpPr>
          <p:cNvPr id="20" name="Rectangle 19"/>
          <p:cNvSpPr/>
          <p:nvPr/>
        </p:nvSpPr>
        <p:spPr>
          <a:xfrm>
            <a:off x="157140" y="4459010"/>
            <a:ext cx="7672648" cy="1569660"/>
          </a:xfrm>
          <a:prstGeom prst="rect">
            <a:avLst/>
          </a:prstGeom>
        </p:spPr>
        <p:txBody>
          <a:bodyPr wrap="square">
            <a:spAutoFit/>
          </a:bodyPr>
          <a:lstStyle/>
          <a:p>
            <a:r>
              <a:rPr lang="fr-FR" sz="1600" dirty="0">
                <a:latin typeface="Calibri" panose="020F0502020204030204" pitchFamily="34" charset="0"/>
                <a:ea typeface="Times New Roman" panose="02020603050405020304" pitchFamily="18" charset="0"/>
                <a:cs typeface="Arial" panose="020B0604020202020204" pitchFamily="34" charset="0"/>
              </a:rPr>
              <a:t>L'électrolyse à haute température est particulièrement intéressante lorsqu'il y a une source de chaleur à côté de l'électrolyseur, comme c'est souvent le cas dans les installations industrielles.  En effet, une partie de l'énergie est fournie sous forme de chaleur, gratuite ou moins chère que l'électricité, et aussi parce que la réaction d'électrolyse est plus efficace à haute température. Le choix d'une technologie d'électrolyse donnée dépend des besoins d'utilisation et du contexte local.</a:t>
            </a:r>
            <a:endParaRPr lang="en-GB" sz="1600" dirty="0"/>
          </a:p>
        </p:txBody>
      </p:sp>
      <p:sp>
        <p:nvSpPr>
          <p:cNvPr id="21" name="Rectangle 20"/>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7289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98516" y="271369"/>
            <a:ext cx="3801687" cy="2585323"/>
          </a:xfrm>
          <a:prstGeom prst="rect">
            <a:avLst/>
          </a:prstGeom>
        </p:spPr>
        <p:txBody>
          <a:bodyPr wrap="square">
            <a:spAutoFit/>
          </a:bodyPr>
          <a:lstStyle/>
          <a:p>
            <a:pPr lvl="0"/>
            <a:r>
              <a:rPr lang="fr-FR"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rPr>
              <a:t>Procédés biologiques</a:t>
            </a:r>
            <a:endParaRPr lang="en-GB"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l-GR"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rPr>
              <a:t> </a:t>
            </a:r>
            <a:endParaRPr lang="en-GB"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fr-FR" dirty="0">
                <a:latin typeface="Calibri" panose="020F0502020204030204" pitchFamily="34" charset="0"/>
                <a:ea typeface="Times New Roman" panose="02020603050405020304" pitchFamily="18" charset="0"/>
                <a:cs typeface="Times New Roman" panose="02020603050405020304" pitchFamily="18" charset="0"/>
              </a:rPr>
              <a:t>La production d'hydrogène à partir de la biomasse à l'aide de procédés biologiques s'est avérée une méthode attrayante ces derniers temps, car des quantités importantes d'hydrogène peuvent être </a:t>
            </a:r>
            <a:r>
              <a:rPr lang="fr-FR" dirty="0" smtClean="0">
                <a:latin typeface="Calibri" panose="020F0502020204030204" pitchFamily="34" charset="0"/>
                <a:ea typeface="Times New Roman" panose="02020603050405020304" pitchFamily="18" charset="0"/>
                <a:cs typeface="Times New Roman" panose="02020603050405020304" pitchFamily="18" charset="0"/>
              </a:rPr>
              <a:t>récupérées </a:t>
            </a:r>
            <a:r>
              <a:rPr lang="fr-FR" dirty="0">
                <a:latin typeface="Calibri" panose="020F0502020204030204" pitchFamily="34" charset="0"/>
                <a:ea typeface="Times New Roman" panose="02020603050405020304" pitchFamily="18" charset="0"/>
                <a:cs typeface="Times New Roman" panose="02020603050405020304" pitchFamily="18" charset="0"/>
              </a:rPr>
              <a:t>à partir de déchets agricoles et municipaux.</a:t>
            </a:r>
            <a:endParaRPr lang="en-GB" b="1" dirty="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2414" y="3247400"/>
            <a:ext cx="3183775" cy="1362364"/>
          </a:xfrm>
          <a:prstGeom prst="rect">
            <a:avLst/>
          </a:prstGeom>
          <a:noFill/>
          <a:ln>
            <a:noFill/>
          </a:ln>
        </p:spPr>
      </p:pic>
      <p:sp>
        <p:nvSpPr>
          <p:cNvPr id="17" name="Rectangle 16"/>
          <p:cNvSpPr/>
          <p:nvPr/>
        </p:nvSpPr>
        <p:spPr>
          <a:xfrm>
            <a:off x="7046421" y="5056461"/>
            <a:ext cx="3765049" cy="446276"/>
          </a:xfrm>
          <a:prstGeom prst="rect">
            <a:avLst/>
          </a:prstGeom>
        </p:spPr>
        <p:txBody>
          <a:bodyPr wrap="square">
            <a:spAutoFit/>
          </a:bodyPr>
          <a:lstStyle/>
          <a:p>
            <a:pPr algn="just">
              <a:lnSpc>
                <a:spcPct val="115000"/>
              </a:lnSpc>
              <a:spcBef>
                <a:spcPts val="600"/>
              </a:spcBef>
              <a:spcAft>
                <a:spcPts val="600"/>
              </a:spcAft>
            </a:pPr>
            <a:r>
              <a:rPr lang="en-GB" sz="1000" i="1" dirty="0" err="1" smtClean="0">
                <a:latin typeface="Arial" panose="020B0604020202020204" pitchFamily="34" charset="0"/>
                <a:ea typeface="Times New Roman" panose="02020603050405020304" pitchFamily="18" charset="0"/>
                <a:cs typeface="FreeSans"/>
              </a:rPr>
              <a:t>Schéma</a:t>
            </a:r>
            <a:r>
              <a:rPr lang="en-GB" sz="1000" i="1" dirty="0" smtClean="0">
                <a:latin typeface="Arial" panose="020B0604020202020204" pitchFamily="34" charset="0"/>
                <a:ea typeface="Times New Roman" panose="02020603050405020304" pitchFamily="18" charset="0"/>
                <a:cs typeface="FreeSans"/>
              </a:rPr>
              <a:t> </a:t>
            </a:r>
            <a:r>
              <a:rPr lang="fr-FR" sz="1000" i="1" dirty="0">
                <a:latin typeface="Arial" panose="020B0604020202020204" pitchFamily="34" charset="0"/>
                <a:ea typeface="Times New Roman" panose="02020603050405020304" pitchFamily="18" charset="0"/>
                <a:cs typeface="FreeSans"/>
              </a:rPr>
              <a:t>illustrant la production d'hydrogène par fermentation à l'obscurité.</a:t>
            </a:r>
            <a:endParaRPr lang="en-GB" sz="1000" i="1" dirty="0">
              <a:latin typeface="Arial" panose="020B0604020202020204" pitchFamily="34" charset="0"/>
              <a:ea typeface="Times New Roman" panose="02020603050405020304" pitchFamily="18" charset="0"/>
              <a:cs typeface="FreeSans"/>
            </a:endParaRPr>
          </a:p>
        </p:txBody>
      </p:sp>
      <p:sp>
        <p:nvSpPr>
          <p:cNvPr id="18" name="Rectangle 17"/>
          <p:cNvSpPr/>
          <p:nvPr/>
        </p:nvSpPr>
        <p:spPr>
          <a:xfrm>
            <a:off x="177337" y="3990015"/>
            <a:ext cx="6655724" cy="1754326"/>
          </a:xfrm>
          <a:prstGeom prst="rect">
            <a:avLst/>
          </a:prstGeom>
        </p:spPr>
        <p:txBody>
          <a:bodyPr wrap="square">
            <a:spAutoFit/>
          </a:bodyPr>
          <a:lstStyle/>
          <a:p>
            <a:pPr lvl="0"/>
            <a:r>
              <a:rPr lang="fr-FR" dirty="0">
                <a:latin typeface="Calibri" panose="020F0502020204030204" pitchFamily="34" charset="0"/>
                <a:ea typeface="Times New Roman" panose="02020603050405020304" pitchFamily="18" charset="0"/>
                <a:cs typeface="Times New Roman" panose="02020603050405020304" pitchFamily="18" charset="0"/>
              </a:rPr>
              <a:t>Les microbes comme les bactéries et les </a:t>
            </a:r>
            <a:r>
              <a:rPr lang="fr-FR" dirty="0" err="1">
                <a:latin typeface="Calibri" panose="020F0502020204030204" pitchFamily="34" charset="0"/>
                <a:ea typeface="Times New Roman" panose="02020603050405020304" pitchFamily="18" charset="0"/>
                <a:cs typeface="Times New Roman" panose="02020603050405020304" pitchFamily="18" charset="0"/>
              </a:rPr>
              <a:t>microalgues</a:t>
            </a:r>
            <a:r>
              <a:rPr lang="fr-FR" dirty="0">
                <a:latin typeface="Calibri" panose="020F0502020204030204" pitchFamily="34" charset="0"/>
                <a:ea typeface="Times New Roman" panose="02020603050405020304" pitchFamily="18" charset="0"/>
                <a:cs typeface="Times New Roman" panose="02020603050405020304" pitchFamily="18" charset="0"/>
              </a:rPr>
              <a:t> peuvent produire de l'hydrogène par des réactions biologiques, en utilisant la lumière du soleil ou la matière organique. Ces voies technologiques n'en sont qu'aux premiers stades de la recherche, mais à long terme, elles ont le potentiel d'une production d'hydrogène durable et à faible teneur en carbone. </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34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39878" y="58188"/>
            <a:ext cx="11064240" cy="5736314"/>
          </a:xfrm>
          <a:prstGeom prst="rect">
            <a:avLst/>
          </a:prstGeom>
        </p:spPr>
        <p:txBody>
          <a:bodyPr wrap="square">
            <a:spAutoFit/>
          </a:bodyPr>
          <a:lstStyle/>
          <a:p>
            <a:pPr>
              <a:lnSpc>
                <a:spcPct val="107000"/>
              </a:lnSpc>
              <a:spcBef>
                <a:spcPts val="940"/>
              </a:spcBef>
              <a:spcAft>
                <a:spcPts val="940"/>
              </a:spcAft>
            </a:pPr>
            <a:r>
              <a:rPr lang="en-US" b="1" dirty="0" smtClean="0">
                <a:latin typeface="Calibri" panose="020F0502020204030204" pitchFamily="34" charset="0"/>
                <a:ea typeface="Times New Roman" panose="02020603050405020304" pitchFamily="18" charset="0"/>
                <a:cs typeface="Arial" panose="020B0604020202020204" pitchFamily="34" charset="0"/>
              </a:rPr>
              <a:t>                                                                          </a:t>
            </a:r>
            <a:r>
              <a:rPr lang="fr-FR" b="1" dirty="0" smtClean="0">
                <a:latin typeface="Calibri" panose="020F0502020204030204" pitchFamily="34" charset="0"/>
                <a:ea typeface="Times New Roman" panose="02020603050405020304" pitchFamily="18" charset="0"/>
                <a:cs typeface="Arial" panose="020B0604020202020204" pitchFamily="34" charset="0"/>
              </a:rPr>
              <a:t>Hydrogène comme sous-produit</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2160"/>
              </a:lnSpc>
              <a:spcAft>
                <a:spcPts val="800"/>
              </a:spcAft>
            </a:pPr>
            <a:r>
              <a:rPr lang="en-US" dirty="0">
                <a:latin typeface="Calibri" panose="020F0502020204030204" pitchFamily="34" charset="0"/>
                <a:ea typeface="Times New Roman" panose="02020603050405020304" pitchFamily="18" charset="0"/>
                <a:cs typeface="Arial" panose="020B0604020202020204" pitchFamily="34" charset="0"/>
              </a:rPr>
              <a:t/>
            </a:r>
            <a:br>
              <a:rPr lang="en-US" dirty="0">
                <a:latin typeface="Calibri" panose="020F0502020204030204" pitchFamily="34" charset="0"/>
                <a:ea typeface="Times New Roman" panose="02020603050405020304" pitchFamily="18" charset="0"/>
                <a:cs typeface="Arial" panose="020B0604020202020204" pitchFamily="34" charset="0"/>
              </a:rPr>
            </a:br>
            <a:r>
              <a:rPr lang="fr-FR" dirty="0">
                <a:latin typeface="Calibri" panose="020F0502020204030204" pitchFamily="34" charset="0"/>
                <a:ea typeface="Times New Roman" panose="02020603050405020304" pitchFamily="18" charset="0"/>
                <a:cs typeface="Arial" panose="020B0604020202020204" pitchFamily="34" charset="0"/>
              </a:rPr>
              <a:t>L'hydrogène en tant que sous-produit est une source d'hydrogène intéressante et bon marché pour lancer le déploiement d'applications de l'hydrogène dans la région où il est produit. Il n'est pas surprenant de constater que les régions ayant de grandes quantités d'hydrogène comme sous-produit sont parmi les plus avancées dans leur stratégie de déploiement de l'hydrogène.</a:t>
            </a:r>
            <a:r>
              <a:rPr lang="en-US" dirty="0">
                <a:latin typeface="Calibri" panose="020F0502020204030204" pitchFamily="34" charset="0"/>
                <a:ea typeface="Times New Roman" panose="02020603050405020304" pitchFamily="18" charset="0"/>
                <a:cs typeface="Arial" panose="020B0604020202020204" pitchFamily="34" charset="0"/>
              </a:rPr>
              <a:t/>
            </a:r>
            <a:br>
              <a:rPr lang="en-US" dirty="0">
                <a:latin typeface="Calibri" panose="020F0502020204030204" pitchFamily="34" charset="0"/>
                <a:ea typeface="Times New Roman" panose="02020603050405020304" pitchFamily="18" charset="0"/>
                <a:cs typeface="Arial" panose="020B0604020202020204" pitchFamily="34" charset="0"/>
              </a:rPr>
            </a:br>
            <a:r>
              <a:rPr lang="en-US" dirty="0">
                <a:latin typeface="Calibri" panose="020F0502020204030204" pitchFamily="34" charset="0"/>
                <a:ea typeface="Times New Roman" panose="02020603050405020304" pitchFamily="18" charset="0"/>
                <a:cs typeface="Arial" panose="020B0604020202020204" pitchFamily="34" charset="0"/>
              </a:rPr>
              <a:t/>
            </a:r>
            <a:br>
              <a:rPr lang="en-US" dirty="0">
                <a:latin typeface="Calibri" panose="020F0502020204030204" pitchFamily="34" charset="0"/>
                <a:ea typeface="Times New Roman" panose="02020603050405020304" pitchFamily="18" charset="0"/>
                <a:cs typeface="Arial" panose="020B0604020202020204" pitchFamily="34" charset="0"/>
              </a:rPr>
            </a:br>
            <a:r>
              <a:rPr lang="fr-FR" dirty="0">
                <a:latin typeface="Calibri" panose="020F0502020204030204" pitchFamily="34" charset="0"/>
                <a:ea typeface="Times New Roman" panose="02020603050405020304" pitchFamily="18" charset="0"/>
                <a:cs typeface="Arial" panose="020B0604020202020204" pitchFamily="34" charset="0"/>
              </a:rPr>
              <a:t>Certains procédés industriels produisent de l'hydrogène comme sous-produit.  Les procédés électrochimiques, tels que la production industrielle de soude caustique et de chlore, produisent de l'hydrogène comme déchet.</a:t>
            </a:r>
            <a:endParaRPr lang="en-US" dirty="0" smtClean="0">
              <a:latin typeface="Calibri" panose="020F0502020204030204" pitchFamily="34" charset="0"/>
              <a:ea typeface="Times New Roman" panose="02020603050405020304" pitchFamily="18" charset="0"/>
              <a:cs typeface="Arial" panose="020B0604020202020204" pitchFamily="34" charset="0"/>
            </a:endParaRPr>
          </a:p>
          <a:p>
            <a:pPr>
              <a:lnSpc>
                <a:spcPts val="2160"/>
              </a:lnSpc>
              <a:spcAft>
                <a:spcPts val="800"/>
              </a:spcAft>
            </a:pPr>
            <a:r>
              <a:rPr lang="fr-FR" dirty="0">
                <a:latin typeface="Calibri" panose="020F0502020204030204" pitchFamily="34" charset="0"/>
                <a:ea typeface="Times New Roman" panose="02020603050405020304" pitchFamily="18" charset="0"/>
                <a:cs typeface="Arial" panose="020B0604020202020204" pitchFamily="34" charset="0"/>
              </a:rPr>
              <a:t>Ces sources peuvent être réparties en trois catégories : </a:t>
            </a:r>
            <a:endParaRPr lang="fr-FR" dirty="0" smtClean="0">
              <a:latin typeface="Calibri" panose="020F0502020204030204" pitchFamily="34" charset="0"/>
              <a:ea typeface="Times New Roman" panose="02020603050405020304" pitchFamily="18" charset="0"/>
              <a:cs typeface="Arial" panose="020B0604020202020204" pitchFamily="34" charset="0"/>
            </a:endParaRPr>
          </a:p>
          <a:p>
            <a:pPr>
              <a:lnSpc>
                <a:spcPts val="2160"/>
              </a:lnSpc>
              <a:spcAft>
                <a:spcPts val="800"/>
              </a:spcAft>
            </a:pPr>
            <a:endParaRPr lang="en-US" dirty="0" smtClean="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fr-FR" dirty="0">
                <a:latin typeface="Calibri" panose="020F0502020204030204" pitchFamily="34" charset="0"/>
                <a:ea typeface="Times New Roman" panose="02020603050405020304" pitchFamily="18" charset="0"/>
                <a:cs typeface="Arial" panose="020B0604020202020204" pitchFamily="34" charset="0"/>
              </a:rPr>
              <a:t>La catégorie "</a:t>
            </a:r>
            <a:r>
              <a:rPr lang="fr-FR" dirty="0" smtClean="0">
                <a:latin typeface="Calibri" panose="020F0502020204030204" pitchFamily="34" charset="0"/>
                <a:ea typeface="Times New Roman" panose="02020603050405020304" pitchFamily="18" charset="0"/>
                <a:cs typeface="Arial" panose="020B0604020202020204" pitchFamily="34" charset="0"/>
              </a:rPr>
              <a:t>commerciale" </a:t>
            </a:r>
            <a:r>
              <a:rPr lang="fr-FR" dirty="0">
                <a:latin typeface="Calibri" panose="020F0502020204030204" pitchFamily="34" charset="0"/>
                <a:ea typeface="Times New Roman" panose="02020603050405020304" pitchFamily="18" charset="0"/>
                <a:cs typeface="Arial" panose="020B0604020202020204" pitchFamily="34" charset="0"/>
              </a:rPr>
              <a:t>fournit de l'hydrogène à d'autres clients industriels</a:t>
            </a:r>
          </a:p>
          <a:p>
            <a:pPr marL="285750" indent="-285750">
              <a:lnSpc>
                <a:spcPts val="2160"/>
              </a:lnSpc>
              <a:spcAft>
                <a:spcPts val="800"/>
              </a:spcAft>
              <a:buFont typeface="Arial" panose="020B0604020202020204" pitchFamily="34" charset="0"/>
              <a:buChar char="•"/>
            </a:pPr>
            <a:endParaRPr lang="fr-FR"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fr-FR" dirty="0">
                <a:latin typeface="Calibri" panose="020F0502020204030204" pitchFamily="34" charset="0"/>
                <a:ea typeface="Times New Roman" panose="02020603050405020304" pitchFamily="18" charset="0"/>
                <a:cs typeface="Arial" panose="020B0604020202020204" pitchFamily="34" charset="0"/>
              </a:rPr>
              <a:t>La catégorie "captive" conserve l'hydrogène sur place pour son propre usage. </a:t>
            </a:r>
          </a:p>
          <a:p>
            <a:pPr marL="285750" indent="-285750">
              <a:lnSpc>
                <a:spcPts val="2160"/>
              </a:lnSpc>
              <a:spcAft>
                <a:spcPts val="800"/>
              </a:spcAft>
              <a:buFont typeface="Arial" panose="020B0604020202020204" pitchFamily="34" charset="0"/>
              <a:buChar char="•"/>
            </a:pPr>
            <a:endParaRPr lang="fr-FR"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fr-FR" dirty="0">
                <a:latin typeface="Calibri" panose="020F0502020204030204" pitchFamily="34" charset="0"/>
                <a:ea typeface="Times New Roman" panose="02020603050405020304" pitchFamily="18" charset="0"/>
                <a:cs typeface="Arial" panose="020B0604020202020204" pitchFamily="34" charset="0"/>
              </a:rPr>
              <a:t>Seul l'hydrogène "sous-produit" n'a plus d'utilisation dans le procédé ou sur site ; seule cette catégorie peut être mise à disposition pour d'autres applications, comme les véhicules électriques à pile à combustible.</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1536" y="2736572"/>
            <a:ext cx="1992543" cy="1992543"/>
          </a:xfrm>
          <a:prstGeom prst="rect">
            <a:avLst/>
          </a:prstGeom>
        </p:spPr>
      </p:pic>
      <p:sp>
        <p:nvSpPr>
          <p:cNvPr id="15" name="Rectangle 14"/>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79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438102" y="516669"/>
            <a:ext cx="8736676" cy="4832092"/>
          </a:xfrm>
          <a:prstGeom prst="rect">
            <a:avLst/>
          </a:prstGeom>
          <a:noFill/>
        </p:spPr>
        <p:txBody>
          <a:bodyPr wrap="square" rtlCol="0">
            <a:spAutoFit/>
          </a:bodyPr>
          <a:lstStyle/>
          <a:p>
            <a:r>
              <a:rPr lang="fr-FR" sz="4400" dirty="0">
                <a:solidFill>
                  <a:srgbClr val="FF0000"/>
                </a:solidFill>
              </a:rPr>
              <a:t>Tâche - Choisissez une méthode de production et trouvez une entreprise qui l'utilise.  Créez un profil de l'entreprise et faites une présentation décrivant ses processus et la façon dont elle contribue à l'économie de l'hydrogène.</a:t>
            </a:r>
          </a:p>
        </p:txBody>
      </p:sp>
      <p:sp>
        <p:nvSpPr>
          <p:cNvPr id="16" name="Rectangle 15"/>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035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Εικόνα 18" descr="Production"/>
          <p:cNvPicPr/>
          <p:nvPr/>
        </p:nvPicPr>
        <p:blipFill>
          <a:blip r:embed="rId10">
            <a:extLst>
              <a:ext uri="{28A0092B-C50C-407E-A947-70E740481C1C}">
                <a14:useLocalDpi xmlns:a14="http://schemas.microsoft.com/office/drawing/2010/main" val="0"/>
              </a:ext>
            </a:extLst>
          </a:blip>
          <a:srcRect/>
          <a:stretch>
            <a:fillRect/>
          </a:stretch>
        </p:blipFill>
        <p:spPr bwMode="auto">
          <a:xfrm>
            <a:off x="1904985" y="445481"/>
            <a:ext cx="7334250" cy="5498119"/>
          </a:xfrm>
          <a:prstGeom prst="rect">
            <a:avLst/>
          </a:prstGeom>
          <a:noFill/>
          <a:ln>
            <a:noFill/>
          </a:ln>
        </p:spPr>
      </p:pic>
      <p:sp>
        <p:nvSpPr>
          <p:cNvPr id="2" name="ZoneTexte 1"/>
          <p:cNvSpPr txBox="1"/>
          <p:nvPr/>
        </p:nvSpPr>
        <p:spPr>
          <a:xfrm>
            <a:off x="2272544" y="166251"/>
            <a:ext cx="1135247" cy="261610"/>
          </a:xfrm>
          <a:prstGeom prst="rect">
            <a:avLst/>
          </a:prstGeom>
          <a:noFill/>
        </p:spPr>
        <p:txBody>
          <a:bodyPr wrap="none" rtlCol="0">
            <a:spAutoFit/>
          </a:bodyPr>
          <a:lstStyle/>
          <a:p>
            <a:r>
              <a:rPr lang="fr-FR" sz="1100" dirty="0" smtClean="0"/>
              <a:t>Energie primaire</a:t>
            </a:r>
            <a:endParaRPr lang="fr-FR" sz="1100" dirty="0"/>
          </a:p>
        </p:txBody>
      </p:sp>
      <p:sp>
        <p:nvSpPr>
          <p:cNvPr id="15" name="ZoneTexte 14"/>
          <p:cNvSpPr txBox="1"/>
          <p:nvPr/>
        </p:nvSpPr>
        <p:spPr>
          <a:xfrm>
            <a:off x="3647325" y="165042"/>
            <a:ext cx="1273105" cy="261610"/>
          </a:xfrm>
          <a:prstGeom prst="rect">
            <a:avLst/>
          </a:prstGeom>
          <a:noFill/>
        </p:spPr>
        <p:txBody>
          <a:bodyPr wrap="none" rtlCol="0">
            <a:spAutoFit/>
          </a:bodyPr>
          <a:lstStyle/>
          <a:p>
            <a:r>
              <a:rPr lang="fr-FR" sz="1100" dirty="0" smtClean="0"/>
              <a:t>Energie secondaire</a:t>
            </a:r>
            <a:endParaRPr lang="fr-FR" sz="1100" dirty="0"/>
          </a:p>
        </p:txBody>
      </p:sp>
      <p:sp>
        <p:nvSpPr>
          <p:cNvPr id="17" name="ZoneTexte 16"/>
          <p:cNvSpPr txBox="1"/>
          <p:nvPr/>
        </p:nvSpPr>
        <p:spPr>
          <a:xfrm>
            <a:off x="5159964" y="166251"/>
            <a:ext cx="825867" cy="261610"/>
          </a:xfrm>
          <a:prstGeom prst="rect">
            <a:avLst/>
          </a:prstGeom>
          <a:noFill/>
        </p:spPr>
        <p:txBody>
          <a:bodyPr wrap="none" rtlCol="0">
            <a:spAutoFit/>
          </a:bodyPr>
          <a:lstStyle/>
          <a:p>
            <a:r>
              <a:rPr lang="fr-FR" sz="1100" dirty="0" smtClean="0"/>
              <a:t>Conversion</a:t>
            </a:r>
            <a:endParaRPr lang="fr-FR" sz="1100" dirty="0"/>
          </a:p>
        </p:txBody>
      </p:sp>
      <p:sp>
        <p:nvSpPr>
          <p:cNvPr id="18" name="ZoneTexte 17"/>
          <p:cNvSpPr txBox="1"/>
          <p:nvPr/>
        </p:nvSpPr>
        <p:spPr>
          <a:xfrm>
            <a:off x="6521950" y="81612"/>
            <a:ext cx="965329" cy="430887"/>
          </a:xfrm>
          <a:prstGeom prst="rect">
            <a:avLst/>
          </a:prstGeom>
          <a:noFill/>
        </p:spPr>
        <p:txBody>
          <a:bodyPr wrap="none" rtlCol="0">
            <a:spAutoFit/>
          </a:bodyPr>
          <a:lstStyle/>
          <a:p>
            <a:pPr algn="ctr"/>
            <a:r>
              <a:rPr lang="fr-FR" sz="1100" dirty="0" smtClean="0"/>
              <a:t>Production</a:t>
            </a:r>
          </a:p>
          <a:p>
            <a:pPr algn="ctr"/>
            <a:r>
              <a:rPr lang="fr-FR" sz="1100" dirty="0" smtClean="0"/>
              <a:t>intermédiaire</a:t>
            </a:r>
            <a:endParaRPr lang="fr-FR" sz="1100" dirty="0"/>
          </a:p>
        </p:txBody>
      </p:sp>
      <p:sp>
        <p:nvSpPr>
          <p:cNvPr id="19" name="ZoneTexte 18"/>
          <p:cNvSpPr txBox="1"/>
          <p:nvPr/>
        </p:nvSpPr>
        <p:spPr>
          <a:xfrm>
            <a:off x="7711438" y="74253"/>
            <a:ext cx="1364476" cy="430887"/>
          </a:xfrm>
          <a:prstGeom prst="rect">
            <a:avLst/>
          </a:prstGeom>
          <a:noFill/>
        </p:spPr>
        <p:txBody>
          <a:bodyPr wrap="none" rtlCol="0">
            <a:spAutoFit/>
          </a:bodyPr>
          <a:lstStyle/>
          <a:p>
            <a:pPr algn="ctr"/>
            <a:r>
              <a:rPr lang="fr-FR" sz="1100" dirty="0" smtClean="0"/>
              <a:t>Vecteur énergétique</a:t>
            </a:r>
          </a:p>
          <a:p>
            <a:pPr algn="ctr"/>
            <a:r>
              <a:rPr lang="fr-FR" sz="1100" dirty="0" smtClean="0"/>
              <a:t>final</a:t>
            </a:r>
            <a:endParaRPr lang="fr-FR" sz="1100" dirty="0"/>
          </a:p>
        </p:txBody>
      </p:sp>
      <p:sp>
        <p:nvSpPr>
          <p:cNvPr id="20" name="ZoneTexte 19"/>
          <p:cNvSpPr txBox="1"/>
          <p:nvPr/>
        </p:nvSpPr>
        <p:spPr>
          <a:xfrm>
            <a:off x="7487279" y="4357179"/>
            <a:ext cx="1114408" cy="261610"/>
          </a:xfrm>
          <a:prstGeom prst="rect">
            <a:avLst/>
          </a:prstGeom>
          <a:noFill/>
        </p:spPr>
        <p:txBody>
          <a:bodyPr wrap="none" rtlCol="0">
            <a:spAutoFit/>
          </a:bodyPr>
          <a:lstStyle/>
          <a:p>
            <a:r>
              <a:rPr lang="fr-FR" sz="1100" dirty="0" smtClean="0"/>
              <a:t>Gaz de synthèse</a:t>
            </a:r>
            <a:endParaRPr lang="fr-FR" sz="1100" dirty="0"/>
          </a:p>
        </p:txBody>
      </p:sp>
      <p:sp>
        <p:nvSpPr>
          <p:cNvPr id="21" name="ZoneTexte 20"/>
          <p:cNvSpPr txBox="1"/>
          <p:nvPr/>
        </p:nvSpPr>
        <p:spPr>
          <a:xfrm>
            <a:off x="764257" y="994215"/>
            <a:ext cx="994183" cy="261610"/>
          </a:xfrm>
          <a:prstGeom prst="rect">
            <a:avLst/>
          </a:prstGeom>
          <a:noFill/>
        </p:spPr>
        <p:txBody>
          <a:bodyPr wrap="none" rtlCol="0">
            <a:spAutoFit/>
          </a:bodyPr>
          <a:lstStyle/>
          <a:p>
            <a:r>
              <a:rPr lang="fr-FR" sz="1100" dirty="0" smtClean="0"/>
              <a:t>Solaire, éolien</a:t>
            </a:r>
            <a:endParaRPr lang="fr-FR" sz="1100" dirty="0"/>
          </a:p>
        </p:txBody>
      </p:sp>
      <p:sp>
        <p:nvSpPr>
          <p:cNvPr id="22" name="ZoneTexte 21"/>
          <p:cNvSpPr txBox="1"/>
          <p:nvPr/>
        </p:nvSpPr>
        <p:spPr>
          <a:xfrm>
            <a:off x="979860" y="1790565"/>
            <a:ext cx="562975" cy="261610"/>
          </a:xfrm>
          <a:prstGeom prst="rect">
            <a:avLst/>
          </a:prstGeom>
          <a:noFill/>
        </p:spPr>
        <p:txBody>
          <a:bodyPr wrap="none" rtlCol="0">
            <a:spAutoFit/>
          </a:bodyPr>
          <a:lstStyle/>
          <a:p>
            <a:r>
              <a:rPr lang="fr-FR" sz="1100" dirty="0" smtClean="0"/>
              <a:t>Algues</a:t>
            </a:r>
            <a:endParaRPr lang="fr-FR" sz="1100" dirty="0"/>
          </a:p>
        </p:txBody>
      </p:sp>
      <p:sp>
        <p:nvSpPr>
          <p:cNvPr id="23" name="ZoneTexte 22"/>
          <p:cNvSpPr txBox="1"/>
          <p:nvPr/>
        </p:nvSpPr>
        <p:spPr>
          <a:xfrm>
            <a:off x="898106" y="2586915"/>
            <a:ext cx="726481" cy="261610"/>
          </a:xfrm>
          <a:prstGeom prst="rect">
            <a:avLst/>
          </a:prstGeom>
          <a:noFill/>
        </p:spPr>
        <p:txBody>
          <a:bodyPr wrap="none" rtlCol="0">
            <a:spAutoFit/>
          </a:bodyPr>
          <a:lstStyle/>
          <a:p>
            <a:r>
              <a:rPr lang="fr-FR" sz="1100" dirty="0" smtClean="0"/>
              <a:t>Biomasse</a:t>
            </a:r>
            <a:endParaRPr lang="fr-FR" sz="1100" dirty="0"/>
          </a:p>
        </p:txBody>
      </p:sp>
      <p:sp>
        <p:nvSpPr>
          <p:cNvPr id="24" name="ZoneTexte 23"/>
          <p:cNvSpPr txBox="1"/>
          <p:nvPr/>
        </p:nvSpPr>
        <p:spPr>
          <a:xfrm>
            <a:off x="898106" y="3653715"/>
            <a:ext cx="843501" cy="261610"/>
          </a:xfrm>
          <a:prstGeom prst="rect">
            <a:avLst/>
          </a:prstGeom>
          <a:noFill/>
        </p:spPr>
        <p:txBody>
          <a:bodyPr wrap="none" rtlCol="0">
            <a:spAutoFit/>
          </a:bodyPr>
          <a:lstStyle/>
          <a:p>
            <a:r>
              <a:rPr lang="fr-FR" sz="1100" dirty="0" smtClean="0"/>
              <a:t>Gaz naturel</a:t>
            </a:r>
            <a:endParaRPr lang="fr-FR" sz="1100" dirty="0"/>
          </a:p>
        </p:txBody>
      </p:sp>
      <p:sp>
        <p:nvSpPr>
          <p:cNvPr id="25" name="ZoneTexte 24"/>
          <p:cNvSpPr txBox="1"/>
          <p:nvPr/>
        </p:nvSpPr>
        <p:spPr>
          <a:xfrm>
            <a:off x="942991" y="4458905"/>
            <a:ext cx="599844" cy="261610"/>
          </a:xfrm>
          <a:prstGeom prst="rect">
            <a:avLst/>
          </a:prstGeom>
          <a:noFill/>
        </p:spPr>
        <p:txBody>
          <a:bodyPr wrap="none" rtlCol="0">
            <a:spAutoFit/>
          </a:bodyPr>
          <a:lstStyle/>
          <a:p>
            <a:r>
              <a:rPr lang="fr-FR" sz="1100" dirty="0" smtClean="0"/>
              <a:t>Pétrole</a:t>
            </a:r>
            <a:endParaRPr lang="fr-FR" sz="1100" dirty="0"/>
          </a:p>
        </p:txBody>
      </p:sp>
      <p:sp>
        <p:nvSpPr>
          <p:cNvPr id="26" name="ZoneTexte 25"/>
          <p:cNvSpPr txBox="1"/>
          <p:nvPr/>
        </p:nvSpPr>
        <p:spPr>
          <a:xfrm>
            <a:off x="961424" y="5133290"/>
            <a:ext cx="671979" cy="261610"/>
          </a:xfrm>
          <a:prstGeom prst="rect">
            <a:avLst/>
          </a:prstGeom>
          <a:noFill/>
        </p:spPr>
        <p:txBody>
          <a:bodyPr wrap="none" rtlCol="0">
            <a:spAutoFit/>
          </a:bodyPr>
          <a:lstStyle/>
          <a:p>
            <a:r>
              <a:rPr lang="fr-FR" sz="1100" dirty="0" smtClean="0"/>
              <a:t>Charbon</a:t>
            </a:r>
            <a:endParaRPr lang="fr-FR" sz="1100" dirty="0"/>
          </a:p>
        </p:txBody>
      </p:sp>
      <p:sp>
        <p:nvSpPr>
          <p:cNvPr id="27" name="ZoneTexte 26"/>
          <p:cNvSpPr txBox="1"/>
          <p:nvPr/>
        </p:nvSpPr>
        <p:spPr>
          <a:xfrm>
            <a:off x="5376711" y="1465293"/>
            <a:ext cx="806631" cy="261610"/>
          </a:xfrm>
          <a:prstGeom prst="rect">
            <a:avLst/>
          </a:prstGeom>
          <a:noFill/>
        </p:spPr>
        <p:txBody>
          <a:bodyPr wrap="none" rtlCol="0">
            <a:spAutoFit/>
          </a:bodyPr>
          <a:lstStyle/>
          <a:p>
            <a:r>
              <a:rPr lang="fr-FR" sz="1100" dirty="0" smtClean="0"/>
              <a:t>Electrolyse</a:t>
            </a:r>
            <a:endParaRPr lang="fr-FR" sz="1100" dirty="0"/>
          </a:p>
        </p:txBody>
      </p:sp>
      <p:sp>
        <p:nvSpPr>
          <p:cNvPr id="28" name="ZoneTexte 27"/>
          <p:cNvSpPr txBox="1"/>
          <p:nvPr/>
        </p:nvSpPr>
        <p:spPr>
          <a:xfrm>
            <a:off x="5399289" y="2848525"/>
            <a:ext cx="891591" cy="430887"/>
          </a:xfrm>
          <a:prstGeom prst="rect">
            <a:avLst/>
          </a:prstGeom>
          <a:noFill/>
        </p:spPr>
        <p:txBody>
          <a:bodyPr wrap="none" rtlCol="0">
            <a:spAutoFit/>
          </a:bodyPr>
          <a:lstStyle/>
          <a:p>
            <a:r>
              <a:rPr lang="fr-FR" sz="1100" dirty="0" smtClean="0"/>
              <a:t>Conversion </a:t>
            </a:r>
          </a:p>
          <a:p>
            <a:r>
              <a:rPr lang="fr-FR" sz="1100" dirty="0" smtClean="0"/>
              <a:t>biochimique</a:t>
            </a:r>
            <a:endParaRPr lang="fr-FR" sz="1100" dirty="0"/>
          </a:p>
        </p:txBody>
      </p:sp>
      <p:sp>
        <p:nvSpPr>
          <p:cNvPr id="29" name="ZoneTexte 28"/>
          <p:cNvSpPr txBox="1"/>
          <p:nvPr/>
        </p:nvSpPr>
        <p:spPr>
          <a:xfrm>
            <a:off x="5376711" y="5530333"/>
            <a:ext cx="1138453" cy="430887"/>
          </a:xfrm>
          <a:prstGeom prst="rect">
            <a:avLst/>
          </a:prstGeom>
          <a:noFill/>
        </p:spPr>
        <p:txBody>
          <a:bodyPr wrap="none" rtlCol="0">
            <a:spAutoFit/>
          </a:bodyPr>
          <a:lstStyle/>
          <a:p>
            <a:r>
              <a:rPr lang="fr-FR" sz="1100" dirty="0" smtClean="0"/>
              <a:t>Conversion </a:t>
            </a:r>
          </a:p>
          <a:p>
            <a:r>
              <a:rPr lang="fr-FR" sz="1100" dirty="0" smtClean="0"/>
              <a:t>thermochimique</a:t>
            </a:r>
            <a:endParaRPr lang="fr-FR" sz="1100" dirty="0"/>
          </a:p>
        </p:txBody>
      </p:sp>
      <p:sp>
        <p:nvSpPr>
          <p:cNvPr id="30" name="Rectangle 29"/>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a:spLocks noChangeArrowheads="1"/>
          </p:cNvSpPr>
          <p:nvPr/>
        </p:nvSpPr>
        <p:spPr bwMode="auto">
          <a:xfrm>
            <a:off x="660862" y="60141"/>
            <a:ext cx="1030778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altLang="zh-CN" dirty="0">
                <a:latin typeface="Calibri" panose="020F0502020204030204" pitchFamily="34" charset="0"/>
                <a:ea typeface="Times New Roman" panose="02020603050405020304" pitchFamily="18" charset="0"/>
                <a:cs typeface="Calibri" panose="020F0502020204030204" pitchFamily="34" charset="0"/>
              </a:rPr>
              <a:t>L'hydrogène n'est pas un combustible primaire comme le pétrole, le charbon et le gaz naturel. Cependant, comme l'électricité, c'est un vecteur d'énergie. L'hydrogène est une forme d'énergie secondaire produite à partir de sources d'énergie primaire.</a:t>
            </a:r>
            <a:endParaRPr kumimoji="0" lang="en-GB" altLang="zh-CN"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7" name="Rectangle 16"/>
          <p:cNvSpPr/>
          <p:nvPr/>
        </p:nvSpPr>
        <p:spPr>
          <a:xfrm>
            <a:off x="223522" y="4380538"/>
            <a:ext cx="10745122" cy="923330"/>
          </a:xfrm>
          <a:prstGeom prst="rect">
            <a:avLst/>
          </a:prstGeom>
        </p:spPr>
        <p:txBody>
          <a:bodyPr wrap="square">
            <a:spAutoFit/>
          </a:bodyPr>
          <a:lstStyle/>
          <a:p>
            <a:pPr lvl="0" algn="just" eaLnBrk="0" fontAlgn="base" hangingPunct="0">
              <a:spcBef>
                <a:spcPct val="0"/>
              </a:spcBef>
              <a:spcAft>
                <a:spcPct val="0"/>
              </a:spcAft>
            </a:pPr>
            <a:r>
              <a:rPr lang="fr-FR" altLang="zh-CN" dirty="0">
                <a:latin typeface="Calibri" panose="020F0502020204030204" pitchFamily="34" charset="0"/>
                <a:ea typeface="Times New Roman" panose="02020603050405020304" pitchFamily="18" charset="0"/>
                <a:cs typeface="Calibri" panose="020F0502020204030204" pitchFamily="34" charset="0"/>
              </a:rPr>
              <a:t>Ce diagramme montre le cycle de vie de l'hydrogène lorsqu'il provient d'énergies renouvelables. Il démontre également que l'hydrogène est produit à partir de l'eau, qui est utilisée conjointement avec l'oxygène pour produire de l'énergie utile comme l'électricité, ce qui donne l'eau comme produit.</a:t>
            </a:r>
            <a:endParaRPr kumimoji="0" lang="en-GB" altLang="zh-CN"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nvGrpSpPr>
          <p:cNvPr id="2" name="Group 4"/>
          <p:cNvGrpSpPr>
            <a:grpSpLocks noChangeAspect="1"/>
          </p:cNvGrpSpPr>
          <p:nvPr/>
        </p:nvGrpSpPr>
        <p:grpSpPr bwMode="auto">
          <a:xfrm>
            <a:off x="2046288" y="1276350"/>
            <a:ext cx="5730875" cy="2897188"/>
            <a:chOff x="1289" y="804"/>
            <a:chExt cx="3610" cy="1825"/>
          </a:xfrm>
        </p:grpSpPr>
        <p:sp>
          <p:nvSpPr>
            <p:cNvPr id="3" name="AutoShape 3"/>
            <p:cNvSpPr>
              <a:spLocks noChangeAspect="1" noChangeArrowheads="1" noTextEdit="1"/>
            </p:cNvSpPr>
            <p:nvPr/>
          </p:nvSpPr>
          <p:spPr bwMode="auto">
            <a:xfrm>
              <a:off x="1289" y="804"/>
              <a:ext cx="3610" cy="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 name="Freeform 5"/>
            <p:cNvSpPr>
              <a:spLocks noEditPoints="1"/>
            </p:cNvSpPr>
            <p:nvPr/>
          </p:nvSpPr>
          <p:spPr bwMode="auto">
            <a:xfrm>
              <a:off x="1292" y="1220"/>
              <a:ext cx="964" cy="1052"/>
            </a:xfrm>
            <a:custGeom>
              <a:avLst/>
              <a:gdLst>
                <a:gd name="T0" fmla="*/ 0 w 964"/>
                <a:gd name="T1" fmla="*/ 265 h 1052"/>
                <a:gd name="T2" fmla="*/ 480 w 964"/>
                <a:gd name="T3" fmla="*/ 265 h 1052"/>
                <a:gd name="T4" fmla="*/ 471 w 964"/>
                <a:gd name="T5" fmla="*/ 274 h 1052"/>
                <a:gd name="T6" fmla="*/ 471 w 964"/>
                <a:gd name="T7" fmla="*/ 0 h 1052"/>
                <a:gd name="T8" fmla="*/ 964 w 964"/>
                <a:gd name="T9" fmla="*/ 526 h 1052"/>
                <a:gd name="T10" fmla="*/ 471 w 964"/>
                <a:gd name="T11" fmla="*/ 1052 h 1052"/>
                <a:gd name="T12" fmla="*/ 471 w 964"/>
                <a:gd name="T13" fmla="*/ 778 h 1052"/>
                <a:gd name="T14" fmla="*/ 480 w 964"/>
                <a:gd name="T15" fmla="*/ 787 h 1052"/>
                <a:gd name="T16" fmla="*/ 0 w 964"/>
                <a:gd name="T17" fmla="*/ 787 h 1052"/>
                <a:gd name="T18" fmla="*/ 0 w 964"/>
                <a:gd name="T19" fmla="*/ 265 h 1052"/>
                <a:gd name="T20" fmla="*/ 18 w 964"/>
                <a:gd name="T21" fmla="*/ 778 h 1052"/>
                <a:gd name="T22" fmla="*/ 9 w 964"/>
                <a:gd name="T23" fmla="*/ 769 h 1052"/>
                <a:gd name="T24" fmla="*/ 489 w 964"/>
                <a:gd name="T25" fmla="*/ 769 h 1052"/>
                <a:gd name="T26" fmla="*/ 489 w 964"/>
                <a:gd name="T27" fmla="*/ 1030 h 1052"/>
                <a:gd name="T28" fmla="*/ 474 w 964"/>
                <a:gd name="T29" fmla="*/ 1024 h 1052"/>
                <a:gd name="T30" fmla="*/ 945 w 964"/>
                <a:gd name="T31" fmla="*/ 520 h 1052"/>
                <a:gd name="T32" fmla="*/ 945 w 964"/>
                <a:gd name="T33" fmla="*/ 532 h 1052"/>
                <a:gd name="T34" fmla="*/ 474 w 964"/>
                <a:gd name="T35" fmla="*/ 29 h 1052"/>
                <a:gd name="T36" fmla="*/ 489 w 964"/>
                <a:gd name="T37" fmla="*/ 22 h 1052"/>
                <a:gd name="T38" fmla="*/ 489 w 964"/>
                <a:gd name="T39" fmla="*/ 283 h 1052"/>
                <a:gd name="T40" fmla="*/ 9 w 964"/>
                <a:gd name="T41" fmla="*/ 283 h 1052"/>
                <a:gd name="T42" fmla="*/ 18 w 964"/>
                <a:gd name="T43" fmla="*/ 274 h 1052"/>
                <a:gd name="T44" fmla="*/ 18 w 964"/>
                <a:gd name="T45" fmla="*/ 778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4" h="1052">
                  <a:moveTo>
                    <a:pt x="0" y="265"/>
                  </a:moveTo>
                  <a:lnTo>
                    <a:pt x="480" y="265"/>
                  </a:lnTo>
                  <a:lnTo>
                    <a:pt x="471" y="274"/>
                  </a:lnTo>
                  <a:lnTo>
                    <a:pt x="471" y="0"/>
                  </a:lnTo>
                  <a:lnTo>
                    <a:pt x="964" y="526"/>
                  </a:lnTo>
                  <a:lnTo>
                    <a:pt x="471" y="1052"/>
                  </a:lnTo>
                  <a:lnTo>
                    <a:pt x="471" y="778"/>
                  </a:lnTo>
                  <a:lnTo>
                    <a:pt x="480" y="787"/>
                  </a:lnTo>
                  <a:lnTo>
                    <a:pt x="0" y="787"/>
                  </a:lnTo>
                  <a:lnTo>
                    <a:pt x="0" y="265"/>
                  </a:lnTo>
                  <a:close/>
                  <a:moveTo>
                    <a:pt x="18" y="778"/>
                  </a:moveTo>
                  <a:lnTo>
                    <a:pt x="9" y="769"/>
                  </a:lnTo>
                  <a:lnTo>
                    <a:pt x="489" y="769"/>
                  </a:lnTo>
                  <a:lnTo>
                    <a:pt x="489" y="1030"/>
                  </a:lnTo>
                  <a:lnTo>
                    <a:pt x="474" y="1024"/>
                  </a:lnTo>
                  <a:lnTo>
                    <a:pt x="945" y="520"/>
                  </a:lnTo>
                  <a:lnTo>
                    <a:pt x="945" y="532"/>
                  </a:lnTo>
                  <a:lnTo>
                    <a:pt x="474" y="29"/>
                  </a:lnTo>
                  <a:lnTo>
                    <a:pt x="489" y="22"/>
                  </a:lnTo>
                  <a:lnTo>
                    <a:pt x="489" y="283"/>
                  </a:lnTo>
                  <a:lnTo>
                    <a:pt x="9" y="283"/>
                  </a:lnTo>
                  <a:lnTo>
                    <a:pt x="18" y="274"/>
                  </a:lnTo>
                  <a:lnTo>
                    <a:pt x="18" y="77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 name="Rectangle 6"/>
            <p:cNvSpPr>
              <a:spLocks noChangeArrowheads="1"/>
            </p:cNvSpPr>
            <p:nvPr/>
          </p:nvSpPr>
          <p:spPr bwMode="auto">
            <a:xfrm>
              <a:off x="1506" y="1582"/>
              <a:ext cx="2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Source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1458" y="1701"/>
              <a:ext cx="36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smtClean="0">
                  <a:solidFill>
                    <a:srgbClr val="000000"/>
                  </a:solidFill>
                  <a:latin typeface="Times New Roman" panose="02020603050405020304" pitchFamily="18" charset="0"/>
                </a:rPr>
                <a:t>d’énergie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8"/>
            <p:cNvSpPr>
              <a:spLocks noChangeArrowheads="1"/>
            </p:cNvSpPr>
            <p:nvPr/>
          </p:nvSpPr>
          <p:spPr bwMode="auto">
            <a:xfrm>
              <a:off x="1321" y="1817"/>
              <a:ext cx="8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a:solidFill>
                    <a:srgbClr val="000000"/>
                  </a:solidFill>
                  <a:latin typeface="Times New Roman" panose="02020603050405020304" pitchFamily="18" charset="0"/>
                </a:rPr>
                <a:t>p</a:t>
              </a:r>
              <a:r>
                <a:rPr kumimoji="0" lang="fr-FR" altLang="fr-FR" sz="1200" b="0" i="0" u="none" strike="noStrike" cap="none" normalizeH="0" baseline="0" dirty="0" smtClean="0">
                  <a:ln>
                    <a:noFill/>
                  </a:ln>
                  <a:solidFill>
                    <a:srgbClr val="000000"/>
                  </a:solidFill>
                  <a:effectLst/>
                  <a:latin typeface="Times New Roman" panose="02020603050405020304" pitchFamily="18" charset="0"/>
                </a:rPr>
                <a:t>rimaire renouvelable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9" name="Freeform 9"/>
            <p:cNvSpPr>
              <a:spLocks noEditPoints="1"/>
            </p:cNvSpPr>
            <p:nvPr/>
          </p:nvSpPr>
          <p:spPr bwMode="auto">
            <a:xfrm>
              <a:off x="2252" y="1358"/>
              <a:ext cx="777" cy="776"/>
            </a:xfrm>
            <a:custGeom>
              <a:avLst/>
              <a:gdLst>
                <a:gd name="T0" fmla="*/ 8 w 777"/>
                <a:gd name="T1" fmla="*/ 311 h 776"/>
                <a:gd name="T2" fmla="*/ 47 w 777"/>
                <a:gd name="T3" fmla="*/ 204 h 776"/>
                <a:gd name="T4" fmla="*/ 114 w 777"/>
                <a:gd name="T5" fmla="*/ 114 h 776"/>
                <a:gd name="T6" fmla="*/ 203 w 777"/>
                <a:gd name="T7" fmla="*/ 47 h 776"/>
                <a:gd name="T8" fmla="*/ 310 w 777"/>
                <a:gd name="T9" fmla="*/ 8 h 776"/>
                <a:gd name="T10" fmla="*/ 428 w 777"/>
                <a:gd name="T11" fmla="*/ 2 h 776"/>
                <a:gd name="T12" fmla="*/ 540 w 777"/>
                <a:gd name="T13" fmla="*/ 31 h 776"/>
                <a:gd name="T14" fmla="*/ 636 w 777"/>
                <a:gd name="T15" fmla="*/ 89 h 776"/>
                <a:gd name="T16" fmla="*/ 711 w 777"/>
                <a:gd name="T17" fmla="*/ 171 h 776"/>
                <a:gd name="T18" fmla="*/ 759 w 777"/>
                <a:gd name="T19" fmla="*/ 273 h 776"/>
                <a:gd name="T20" fmla="*/ 777 w 777"/>
                <a:gd name="T21" fmla="*/ 388 h 776"/>
                <a:gd name="T22" fmla="*/ 760 w 777"/>
                <a:gd name="T23" fmla="*/ 503 h 776"/>
                <a:gd name="T24" fmla="*/ 711 w 777"/>
                <a:gd name="T25" fmla="*/ 605 h 776"/>
                <a:gd name="T26" fmla="*/ 636 w 777"/>
                <a:gd name="T27" fmla="*/ 687 h 776"/>
                <a:gd name="T28" fmla="*/ 540 w 777"/>
                <a:gd name="T29" fmla="*/ 746 h 776"/>
                <a:gd name="T30" fmla="*/ 429 w 777"/>
                <a:gd name="T31" fmla="*/ 774 h 776"/>
                <a:gd name="T32" fmla="*/ 311 w 777"/>
                <a:gd name="T33" fmla="*/ 768 h 776"/>
                <a:gd name="T34" fmla="*/ 204 w 777"/>
                <a:gd name="T35" fmla="*/ 730 h 776"/>
                <a:gd name="T36" fmla="*/ 114 w 777"/>
                <a:gd name="T37" fmla="*/ 663 h 776"/>
                <a:gd name="T38" fmla="*/ 48 w 777"/>
                <a:gd name="T39" fmla="*/ 574 h 776"/>
                <a:gd name="T40" fmla="*/ 8 w 777"/>
                <a:gd name="T41" fmla="*/ 467 h 776"/>
                <a:gd name="T42" fmla="*/ 20 w 777"/>
                <a:gd name="T43" fmla="*/ 426 h 776"/>
                <a:gd name="T44" fmla="*/ 47 w 777"/>
                <a:gd name="T45" fmla="*/ 532 h 776"/>
                <a:gd name="T46" fmla="*/ 103 w 777"/>
                <a:gd name="T47" fmla="*/ 624 h 776"/>
                <a:gd name="T48" fmla="*/ 181 w 777"/>
                <a:gd name="T49" fmla="*/ 695 h 776"/>
                <a:gd name="T50" fmla="*/ 278 w 777"/>
                <a:gd name="T51" fmla="*/ 742 h 776"/>
                <a:gd name="T52" fmla="*/ 388 w 777"/>
                <a:gd name="T53" fmla="*/ 758 h 776"/>
                <a:gd name="T54" fmla="*/ 499 w 777"/>
                <a:gd name="T55" fmla="*/ 742 h 776"/>
                <a:gd name="T56" fmla="*/ 596 w 777"/>
                <a:gd name="T57" fmla="*/ 696 h 776"/>
                <a:gd name="T58" fmla="*/ 674 w 777"/>
                <a:gd name="T59" fmla="*/ 624 h 776"/>
                <a:gd name="T60" fmla="*/ 730 w 777"/>
                <a:gd name="T61" fmla="*/ 533 h 776"/>
                <a:gd name="T62" fmla="*/ 757 w 777"/>
                <a:gd name="T63" fmla="*/ 427 h 776"/>
                <a:gd name="T64" fmla="*/ 752 w 777"/>
                <a:gd name="T65" fmla="*/ 314 h 776"/>
                <a:gd name="T66" fmla="*/ 715 w 777"/>
                <a:gd name="T67" fmla="*/ 212 h 776"/>
                <a:gd name="T68" fmla="*/ 651 w 777"/>
                <a:gd name="T69" fmla="*/ 127 h 776"/>
                <a:gd name="T70" fmla="*/ 566 w 777"/>
                <a:gd name="T71" fmla="*/ 63 h 776"/>
                <a:gd name="T72" fmla="*/ 464 w 777"/>
                <a:gd name="T73" fmla="*/ 26 h 776"/>
                <a:gd name="T74" fmla="*/ 351 w 777"/>
                <a:gd name="T75" fmla="*/ 20 h 776"/>
                <a:gd name="T76" fmla="*/ 245 w 777"/>
                <a:gd name="T77" fmla="*/ 47 h 776"/>
                <a:gd name="T78" fmla="*/ 154 w 777"/>
                <a:gd name="T79" fmla="*/ 102 h 776"/>
                <a:gd name="T80" fmla="*/ 82 w 777"/>
                <a:gd name="T81" fmla="*/ 181 h 776"/>
                <a:gd name="T82" fmla="*/ 35 w 777"/>
                <a:gd name="T83" fmla="*/ 278 h 776"/>
                <a:gd name="T84" fmla="*/ 18 w 777"/>
                <a:gd name="T85" fmla="*/ 38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7" h="776">
                  <a:moveTo>
                    <a:pt x="0" y="389"/>
                  </a:moveTo>
                  <a:lnTo>
                    <a:pt x="2" y="349"/>
                  </a:lnTo>
                  <a:lnTo>
                    <a:pt x="8" y="311"/>
                  </a:lnTo>
                  <a:lnTo>
                    <a:pt x="18" y="274"/>
                  </a:lnTo>
                  <a:lnTo>
                    <a:pt x="31" y="238"/>
                  </a:lnTo>
                  <a:lnTo>
                    <a:pt x="47" y="204"/>
                  </a:lnTo>
                  <a:lnTo>
                    <a:pt x="67" y="172"/>
                  </a:lnTo>
                  <a:lnTo>
                    <a:pt x="89" y="142"/>
                  </a:lnTo>
                  <a:lnTo>
                    <a:pt x="114" y="114"/>
                  </a:lnTo>
                  <a:lnTo>
                    <a:pt x="141" y="89"/>
                  </a:lnTo>
                  <a:lnTo>
                    <a:pt x="171" y="67"/>
                  </a:lnTo>
                  <a:lnTo>
                    <a:pt x="203" y="47"/>
                  </a:lnTo>
                  <a:lnTo>
                    <a:pt x="237" y="31"/>
                  </a:lnTo>
                  <a:lnTo>
                    <a:pt x="273" y="18"/>
                  </a:lnTo>
                  <a:lnTo>
                    <a:pt x="310" y="8"/>
                  </a:lnTo>
                  <a:lnTo>
                    <a:pt x="349" y="2"/>
                  </a:lnTo>
                  <a:lnTo>
                    <a:pt x="388" y="0"/>
                  </a:lnTo>
                  <a:lnTo>
                    <a:pt x="428" y="2"/>
                  </a:lnTo>
                  <a:lnTo>
                    <a:pt x="467" y="8"/>
                  </a:lnTo>
                  <a:lnTo>
                    <a:pt x="504" y="17"/>
                  </a:lnTo>
                  <a:lnTo>
                    <a:pt x="540" y="31"/>
                  </a:lnTo>
                  <a:lnTo>
                    <a:pt x="573" y="47"/>
                  </a:lnTo>
                  <a:lnTo>
                    <a:pt x="606" y="66"/>
                  </a:lnTo>
                  <a:lnTo>
                    <a:pt x="636" y="89"/>
                  </a:lnTo>
                  <a:lnTo>
                    <a:pt x="663" y="114"/>
                  </a:lnTo>
                  <a:lnTo>
                    <a:pt x="688" y="141"/>
                  </a:lnTo>
                  <a:lnTo>
                    <a:pt x="711" y="171"/>
                  </a:lnTo>
                  <a:lnTo>
                    <a:pt x="730" y="203"/>
                  </a:lnTo>
                  <a:lnTo>
                    <a:pt x="746" y="237"/>
                  </a:lnTo>
                  <a:lnTo>
                    <a:pt x="759" y="273"/>
                  </a:lnTo>
                  <a:lnTo>
                    <a:pt x="769" y="310"/>
                  </a:lnTo>
                  <a:lnTo>
                    <a:pt x="775" y="348"/>
                  </a:lnTo>
                  <a:lnTo>
                    <a:pt x="777" y="388"/>
                  </a:lnTo>
                  <a:lnTo>
                    <a:pt x="775" y="428"/>
                  </a:lnTo>
                  <a:lnTo>
                    <a:pt x="769" y="466"/>
                  </a:lnTo>
                  <a:lnTo>
                    <a:pt x="760" y="503"/>
                  </a:lnTo>
                  <a:lnTo>
                    <a:pt x="747" y="539"/>
                  </a:lnTo>
                  <a:lnTo>
                    <a:pt x="730" y="573"/>
                  </a:lnTo>
                  <a:lnTo>
                    <a:pt x="711" y="605"/>
                  </a:lnTo>
                  <a:lnTo>
                    <a:pt x="689" y="635"/>
                  </a:lnTo>
                  <a:lnTo>
                    <a:pt x="663" y="663"/>
                  </a:lnTo>
                  <a:lnTo>
                    <a:pt x="636" y="687"/>
                  </a:lnTo>
                  <a:lnTo>
                    <a:pt x="606" y="710"/>
                  </a:lnTo>
                  <a:lnTo>
                    <a:pt x="574" y="729"/>
                  </a:lnTo>
                  <a:lnTo>
                    <a:pt x="540" y="746"/>
                  </a:lnTo>
                  <a:lnTo>
                    <a:pt x="505" y="759"/>
                  </a:lnTo>
                  <a:lnTo>
                    <a:pt x="467" y="768"/>
                  </a:lnTo>
                  <a:lnTo>
                    <a:pt x="429" y="774"/>
                  </a:lnTo>
                  <a:lnTo>
                    <a:pt x="389" y="776"/>
                  </a:lnTo>
                  <a:lnTo>
                    <a:pt x="349" y="774"/>
                  </a:lnTo>
                  <a:lnTo>
                    <a:pt x="311" y="768"/>
                  </a:lnTo>
                  <a:lnTo>
                    <a:pt x="274" y="759"/>
                  </a:lnTo>
                  <a:lnTo>
                    <a:pt x="238" y="746"/>
                  </a:lnTo>
                  <a:lnTo>
                    <a:pt x="204" y="730"/>
                  </a:lnTo>
                  <a:lnTo>
                    <a:pt x="172" y="710"/>
                  </a:lnTo>
                  <a:lnTo>
                    <a:pt x="142" y="688"/>
                  </a:lnTo>
                  <a:lnTo>
                    <a:pt x="114" y="663"/>
                  </a:lnTo>
                  <a:lnTo>
                    <a:pt x="90" y="636"/>
                  </a:lnTo>
                  <a:lnTo>
                    <a:pt x="67" y="606"/>
                  </a:lnTo>
                  <a:lnTo>
                    <a:pt x="48" y="574"/>
                  </a:lnTo>
                  <a:lnTo>
                    <a:pt x="31" y="540"/>
                  </a:lnTo>
                  <a:lnTo>
                    <a:pt x="18" y="504"/>
                  </a:lnTo>
                  <a:lnTo>
                    <a:pt x="8" y="467"/>
                  </a:lnTo>
                  <a:lnTo>
                    <a:pt x="2" y="428"/>
                  </a:lnTo>
                  <a:lnTo>
                    <a:pt x="0" y="389"/>
                  </a:lnTo>
                  <a:close/>
                  <a:moveTo>
                    <a:pt x="20" y="426"/>
                  </a:moveTo>
                  <a:lnTo>
                    <a:pt x="26" y="463"/>
                  </a:lnTo>
                  <a:lnTo>
                    <a:pt x="35" y="498"/>
                  </a:lnTo>
                  <a:lnTo>
                    <a:pt x="47" y="532"/>
                  </a:lnTo>
                  <a:lnTo>
                    <a:pt x="63" y="564"/>
                  </a:lnTo>
                  <a:lnTo>
                    <a:pt x="81" y="595"/>
                  </a:lnTo>
                  <a:lnTo>
                    <a:pt x="103" y="624"/>
                  </a:lnTo>
                  <a:lnTo>
                    <a:pt x="127" y="650"/>
                  </a:lnTo>
                  <a:lnTo>
                    <a:pt x="153" y="674"/>
                  </a:lnTo>
                  <a:lnTo>
                    <a:pt x="181" y="695"/>
                  </a:lnTo>
                  <a:lnTo>
                    <a:pt x="212" y="714"/>
                  </a:lnTo>
                  <a:lnTo>
                    <a:pt x="244" y="730"/>
                  </a:lnTo>
                  <a:lnTo>
                    <a:pt x="278" y="742"/>
                  </a:lnTo>
                  <a:lnTo>
                    <a:pt x="314" y="751"/>
                  </a:lnTo>
                  <a:lnTo>
                    <a:pt x="350" y="757"/>
                  </a:lnTo>
                  <a:lnTo>
                    <a:pt x="388" y="758"/>
                  </a:lnTo>
                  <a:lnTo>
                    <a:pt x="426" y="757"/>
                  </a:lnTo>
                  <a:lnTo>
                    <a:pt x="463" y="751"/>
                  </a:lnTo>
                  <a:lnTo>
                    <a:pt x="499" y="742"/>
                  </a:lnTo>
                  <a:lnTo>
                    <a:pt x="533" y="730"/>
                  </a:lnTo>
                  <a:lnTo>
                    <a:pt x="565" y="714"/>
                  </a:lnTo>
                  <a:lnTo>
                    <a:pt x="596" y="696"/>
                  </a:lnTo>
                  <a:lnTo>
                    <a:pt x="624" y="674"/>
                  </a:lnTo>
                  <a:lnTo>
                    <a:pt x="650" y="650"/>
                  </a:lnTo>
                  <a:lnTo>
                    <a:pt x="674" y="624"/>
                  </a:lnTo>
                  <a:lnTo>
                    <a:pt x="696" y="596"/>
                  </a:lnTo>
                  <a:lnTo>
                    <a:pt x="714" y="565"/>
                  </a:lnTo>
                  <a:lnTo>
                    <a:pt x="730" y="533"/>
                  </a:lnTo>
                  <a:lnTo>
                    <a:pt x="742" y="499"/>
                  </a:lnTo>
                  <a:lnTo>
                    <a:pt x="752" y="464"/>
                  </a:lnTo>
                  <a:lnTo>
                    <a:pt x="757" y="427"/>
                  </a:lnTo>
                  <a:lnTo>
                    <a:pt x="759" y="389"/>
                  </a:lnTo>
                  <a:lnTo>
                    <a:pt x="758" y="351"/>
                  </a:lnTo>
                  <a:lnTo>
                    <a:pt x="752" y="314"/>
                  </a:lnTo>
                  <a:lnTo>
                    <a:pt x="743" y="279"/>
                  </a:lnTo>
                  <a:lnTo>
                    <a:pt x="731" y="245"/>
                  </a:lnTo>
                  <a:lnTo>
                    <a:pt x="715" y="212"/>
                  </a:lnTo>
                  <a:lnTo>
                    <a:pt x="696" y="182"/>
                  </a:lnTo>
                  <a:lnTo>
                    <a:pt x="675" y="153"/>
                  </a:lnTo>
                  <a:lnTo>
                    <a:pt x="651" y="127"/>
                  </a:lnTo>
                  <a:lnTo>
                    <a:pt x="625" y="103"/>
                  </a:lnTo>
                  <a:lnTo>
                    <a:pt x="596" y="81"/>
                  </a:lnTo>
                  <a:lnTo>
                    <a:pt x="566" y="63"/>
                  </a:lnTo>
                  <a:lnTo>
                    <a:pt x="533" y="47"/>
                  </a:lnTo>
                  <a:lnTo>
                    <a:pt x="500" y="35"/>
                  </a:lnTo>
                  <a:lnTo>
                    <a:pt x="464" y="26"/>
                  </a:lnTo>
                  <a:lnTo>
                    <a:pt x="427" y="20"/>
                  </a:lnTo>
                  <a:lnTo>
                    <a:pt x="389" y="18"/>
                  </a:lnTo>
                  <a:lnTo>
                    <a:pt x="351" y="20"/>
                  </a:lnTo>
                  <a:lnTo>
                    <a:pt x="314" y="26"/>
                  </a:lnTo>
                  <a:lnTo>
                    <a:pt x="279" y="34"/>
                  </a:lnTo>
                  <a:lnTo>
                    <a:pt x="245" y="47"/>
                  </a:lnTo>
                  <a:lnTo>
                    <a:pt x="213" y="63"/>
                  </a:lnTo>
                  <a:lnTo>
                    <a:pt x="182" y="81"/>
                  </a:lnTo>
                  <a:lnTo>
                    <a:pt x="154" y="102"/>
                  </a:lnTo>
                  <a:lnTo>
                    <a:pt x="127" y="126"/>
                  </a:lnTo>
                  <a:lnTo>
                    <a:pt x="103" y="153"/>
                  </a:lnTo>
                  <a:lnTo>
                    <a:pt x="82" y="181"/>
                  </a:lnTo>
                  <a:lnTo>
                    <a:pt x="63" y="211"/>
                  </a:lnTo>
                  <a:lnTo>
                    <a:pt x="48" y="244"/>
                  </a:lnTo>
                  <a:lnTo>
                    <a:pt x="35" y="278"/>
                  </a:lnTo>
                  <a:lnTo>
                    <a:pt x="26" y="313"/>
                  </a:lnTo>
                  <a:lnTo>
                    <a:pt x="20" y="350"/>
                  </a:lnTo>
                  <a:lnTo>
                    <a:pt x="18" y="388"/>
                  </a:lnTo>
                  <a:lnTo>
                    <a:pt x="20" y="42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Rectangle 10"/>
            <p:cNvSpPr>
              <a:spLocks noChangeArrowheads="1"/>
            </p:cNvSpPr>
            <p:nvPr/>
          </p:nvSpPr>
          <p:spPr bwMode="auto">
            <a:xfrm>
              <a:off x="2445" y="1639"/>
              <a:ext cx="4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Production</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1"/>
            <p:cNvSpPr>
              <a:spLocks noChangeArrowheads="1"/>
            </p:cNvSpPr>
            <p:nvPr/>
          </p:nvSpPr>
          <p:spPr bwMode="auto">
            <a:xfrm>
              <a:off x="2433" y="1758"/>
              <a:ext cx="43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FR" altLang="fr-FR" sz="1200" dirty="0">
                  <a:solidFill>
                    <a:srgbClr val="000000"/>
                  </a:solidFill>
                  <a:latin typeface="Times New Roman" panose="02020603050405020304" pitchFamily="18" charset="0"/>
                </a:rPr>
                <a:t>Hydrogène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2" name="Freeform 12"/>
            <p:cNvSpPr>
              <a:spLocks noEditPoints="1"/>
            </p:cNvSpPr>
            <p:nvPr/>
          </p:nvSpPr>
          <p:spPr bwMode="auto">
            <a:xfrm>
              <a:off x="2863" y="807"/>
              <a:ext cx="889" cy="474"/>
            </a:xfrm>
            <a:custGeom>
              <a:avLst/>
              <a:gdLst>
                <a:gd name="T0" fmla="*/ 0 w 2400"/>
                <a:gd name="T1" fmla="*/ 24 h 1280"/>
                <a:gd name="T2" fmla="*/ 24 w 2400"/>
                <a:gd name="T3" fmla="*/ 0 h 1280"/>
                <a:gd name="T4" fmla="*/ 2376 w 2400"/>
                <a:gd name="T5" fmla="*/ 0 h 1280"/>
                <a:gd name="T6" fmla="*/ 2400 w 2400"/>
                <a:gd name="T7" fmla="*/ 24 h 1280"/>
                <a:gd name="T8" fmla="*/ 2400 w 2400"/>
                <a:gd name="T9" fmla="*/ 1256 h 1280"/>
                <a:gd name="T10" fmla="*/ 2376 w 2400"/>
                <a:gd name="T11" fmla="*/ 1280 h 1280"/>
                <a:gd name="T12" fmla="*/ 24 w 2400"/>
                <a:gd name="T13" fmla="*/ 1280 h 1280"/>
                <a:gd name="T14" fmla="*/ 0 w 2400"/>
                <a:gd name="T15" fmla="*/ 1256 h 1280"/>
                <a:gd name="T16" fmla="*/ 0 w 2400"/>
                <a:gd name="T17" fmla="*/ 24 h 1280"/>
                <a:gd name="T18" fmla="*/ 48 w 2400"/>
                <a:gd name="T19" fmla="*/ 1256 h 1280"/>
                <a:gd name="T20" fmla="*/ 24 w 2400"/>
                <a:gd name="T21" fmla="*/ 1232 h 1280"/>
                <a:gd name="T22" fmla="*/ 2376 w 2400"/>
                <a:gd name="T23" fmla="*/ 1232 h 1280"/>
                <a:gd name="T24" fmla="*/ 2352 w 2400"/>
                <a:gd name="T25" fmla="*/ 1256 h 1280"/>
                <a:gd name="T26" fmla="*/ 2352 w 2400"/>
                <a:gd name="T27" fmla="*/ 24 h 1280"/>
                <a:gd name="T28" fmla="*/ 2376 w 2400"/>
                <a:gd name="T29" fmla="*/ 48 h 1280"/>
                <a:gd name="T30" fmla="*/ 24 w 2400"/>
                <a:gd name="T31" fmla="*/ 48 h 1280"/>
                <a:gd name="T32" fmla="*/ 48 w 2400"/>
                <a:gd name="T33" fmla="*/ 24 h 1280"/>
                <a:gd name="T34" fmla="*/ 48 w 2400"/>
                <a:gd name="T35" fmla="*/ 1256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0" h="1280">
                  <a:moveTo>
                    <a:pt x="0" y="24"/>
                  </a:moveTo>
                  <a:cubicBezTo>
                    <a:pt x="0" y="11"/>
                    <a:pt x="11" y="0"/>
                    <a:pt x="24" y="0"/>
                  </a:cubicBezTo>
                  <a:lnTo>
                    <a:pt x="2376" y="0"/>
                  </a:lnTo>
                  <a:cubicBezTo>
                    <a:pt x="2390" y="0"/>
                    <a:pt x="2400" y="11"/>
                    <a:pt x="2400" y="24"/>
                  </a:cubicBezTo>
                  <a:lnTo>
                    <a:pt x="2400" y="1256"/>
                  </a:lnTo>
                  <a:cubicBezTo>
                    <a:pt x="2400" y="1270"/>
                    <a:pt x="2390" y="1280"/>
                    <a:pt x="2376" y="1280"/>
                  </a:cubicBezTo>
                  <a:lnTo>
                    <a:pt x="24" y="1280"/>
                  </a:lnTo>
                  <a:cubicBezTo>
                    <a:pt x="11" y="1280"/>
                    <a:pt x="0" y="1270"/>
                    <a:pt x="0" y="1256"/>
                  </a:cubicBezTo>
                  <a:lnTo>
                    <a:pt x="0" y="24"/>
                  </a:lnTo>
                  <a:close/>
                  <a:moveTo>
                    <a:pt x="48" y="1256"/>
                  </a:moveTo>
                  <a:lnTo>
                    <a:pt x="24" y="1232"/>
                  </a:lnTo>
                  <a:lnTo>
                    <a:pt x="2376" y="1232"/>
                  </a:lnTo>
                  <a:lnTo>
                    <a:pt x="2352" y="1256"/>
                  </a:lnTo>
                  <a:lnTo>
                    <a:pt x="2352" y="24"/>
                  </a:lnTo>
                  <a:lnTo>
                    <a:pt x="2376" y="48"/>
                  </a:lnTo>
                  <a:lnTo>
                    <a:pt x="24" y="48"/>
                  </a:lnTo>
                  <a:lnTo>
                    <a:pt x="48" y="24"/>
                  </a:lnTo>
                  <a:lnTo>
                    <a:pt x="48" y="125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Rectangle 13"/>
            <p:cNvSpPr>
              <a:spLocks noChangeArrowheads="1"/>
            </p:cNvSpPr>
            <p:nvPr/>
          </p:nvSpPr>
          <p:spPr bwMode="auto">
            <a:xfrm>
              <a:off x="2979" y="993"/>
              <a:ext cx="35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Times New Roman" panose="02020603050405020304" pitchFamily="18" charset="0"/>
                </a:rPr>
                <a:t>Storage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4" name="Rectangle 14"/>
            <p:cNvSpPr>
              <a:spLocks noChangeArrowheads="1"/>
            </p:cNvSpPr>
            <p:nvPr/>
          </p:nvSpPr>
          <p:spPr bwMode="auto">
            <a:xfrm>
              <a:off x="3288" y="993"/>
              <a:ext cx="37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Times New Roman" panose="02020603050405020304" pitchFamily="18" charset="0"/>
                </a:rPr>
                <a:t>transport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5" name="Freeform 15"/>
            <p:cNvSpPr>
              <a:spLocks noEditPoints="1"/>
            </p:cNvSpPr>
            <p:nvPr/>
          </p:nvSpPr>
          <p:spPr bwMode="auto">
            <a:xfrm>
              <a:off x="2863" y="2271"/>
              <a:ext cx="889" cy="355"/>
            </a:xfrm>
            <a:custGeom>
              <a:avLst/>
              <a:gdLst>
                <a:gd name="T0" fmla="*/ 7 w 2401"/>
                <a:gd name="T1" fmla="*/ 431 h 960"/>
                <a:gd name="T2" fmla="*/ 29 w 2401"/>
                <a:gd name="T3" fmla="*/ 375 h 960"/>
                <a:gd name="T4" fmla="*/ 99 w 2401"/>
                <a:gd name="T5" fmla="*/ 287 h 960"/>
                <a:gd name="T6" fmla="*/ 212 w 2401"/>
                <a:gd name="T7" fmla="*/ 205 h 960"/>
                <a:gd name="T8" fmla="*/ 444 w 2401"/>
                <a:gd name="T9" fmla="*/ 106 h 960"/>
                <a:gd name="T10" fmla="*/ 738 w 2401"/>
                <a:gd name="T11" fmla="*/ 37 h 960"/>
                <a:gd name="T12" fmla="*/ 1438 w 2401"/>
                <a:gd name="T13" fmla="*/ 9 h 960"/>
                <a:gd name="T14" fmla="*/ 1864 w 2401"/>
                <a:gd name="T15" fmla="*/ 79 h 960"/>
                <a:gd name="T16" fmla="*/ 2118 w 2401"/>
                <a:gd name="T17" fmla="*/ 168 h 960"/>
                <a:gd name="T18" fmla="*/ 2299 w 2401"/>
                <a:gd name="T19" fmla="*/ 285 h 960"/>
                <a:gd name="T20" fmla="*/ 2343 w 2401"/>
                <a:gd name="T21" fmla="*/ 332 h 960"/>
                <a:gd name="T22" fmla="*/ 2393 w 2401"/>
                <a:gd name="T23" fmla="*/ 426 h 960"/>
                <a:gd name="T24" fmla="*/ 2400 w 2401"/>
                <a:gd name="T25" fmla="*/ 484 h 960"/>
                <a:gd name="T26" fmla="*/ 2375 w 2401"/>
                <a:gd name="T27" fmla="*/ 581 h 960"/>
                <a:gd name="T28" fmla="*/ 2341 w 2401"/>
                <a:gd name="T29" fmla="*/ 633 h 960"/>
                <a:gd name="T30" fmla="*/ 2249 w 2401"/>
                <a:gd name="T31" fmla="*/ 716 h 960"/>
                <a:gd name="T32" fmla="*/ 2042 w 2401"/>
                <a:gd name="T33" fmla="*/ 825 h 960"/>
                <a:gd name="T34" fmla="*/ 1767 w 2401"/>
                <a:gd name="T35" fmla="*/ 905 h 960"/>
                <a:gd name="T36" fmla="*/ 1201 w 2401"/>
                <a:gd name="T37" fmla="*/ 960 h 960"/>
                <a:gd name="T38" fmla="*/ 636 w 2401"/>
                <a:gd name="T39" fmla="*/ 905 h 960"/>
                <a:gd name="T40" fmla="*/ 362 w 2401"/>
                <a:gd name="T41" fmla="*/ 826 h 960"/>
                <a:gd name="T42" fmla="*/ 153 w 2401"/>
                <a:gd name="T43" fmla="*/ 718 h 960"/>
                <a:gd name="T44" fmla="*/ 60 w 2401"/>
                <a:gd name="T45" fmla="*/ 633 h 960"/>
                <a:gd name="T46" fmla="*/ 26 w 2401"/>
                <a:gd name="T47" fmla="*/ 581 h 960"/>
                <a:gd name="T48" fmla="*/ 1 w 2401"/>
                <a:gd name="T49" fmla="*/ 484 h 960"/>
                <a:gd name="T50" fmla="*/ 71 w 2401"/>
                <a:gd name="T51" fmla="*/ 564 h 960"/>
                <a:gd name="T52" fmla="*/ 95 w 2401"/>
                <a:gd name="T53" fmla="*/ 600 h 960"/>
                <a:gd name="T54" fmla="*/ 179 w 2401"/>
                <a:gd name="T55" fmla="*/ 677 h 960"/>
                <a:gd name="T56" fmla="*/ 377 w 2401"/>
                <a:gd name="T57" fmla="*/ 781 h 960"/>
                <a:gd name="T58" fmla="*/ 645 w 2401"/>
                <a:gd name="T59" fmla="*/ 858 h 960"/>
                <a:gd name="T60" fmla="*/ 1200 w 2401"/>
                <a:gd name="T61" fmla="*/ 912 h 960"/>
                <a:gd name="T62" fmla="*/ 1756 w 2401"/>
                <a:gd name="T63" fmla="*/ 858 h 960"/>
                <a:gd name="T64" fmla="*/ 2023 w 2401"/>
                <a:gd name="T65" fmla="*/ 781 h 960"/>
                <a:gd name="T66" fmla="*/ 2220 w 2401"/>
                <a:gd name="T67" fmla="*/ 679 h 960"/>
                <a:gd name="T68" fmla="*/ 2306 w 2401"/>
                <a:gd name="T69" fmla="*/ 600 h 960"/>
                <a:gd name="T70" fmla="*/ 2330 w 2401"/>
                <a:gd name="T71" fmla="*/ 564 h 960"/>
                <a:gd name="T72" fmla="*/ 2353 w 2401"/>
                <a:gd name="T73" fmla="*/ 477 h 960"/>
                <a:gd name="T74" fmla="*/ 2348 w 2401"/>
                <a:gd name="T75" fmla="*/ 443 h 960"/>
                <a:gd name="T76" fmla="*/ 2304 w 2401"/>
                <a:gd name="T77" fmla="*/ 359 h 960"/>
                <a:gd name="T78" fmla="*/ 2269 w 2401"/>
                <a:gd name="T79" fmla="*/ 322 h 960"/>
                <a:gd name="T80" fmla="*/ 2099 w 2401"/>
                <a:gd name="T81" fmla="*/ 213 h 960"/>
                <a:gd name="T82" fmla="*/ 1853 w 2401"/>
                <a:gd name="T83" fmla="*/ 126 h 960"/>
                <a:gd name="T84" fmla="*/ 1437 w 2401"/>
                <a:gd name="T85" fmla="*/ 57 h 960"/>
                <a:gd name="T86" fmla="*/ 747 w 2401"/>
                <a:gd name="T87" fmla="*/ 84 h 960"/>
                <a:gd name="T88" fmla="*/ 461 w 2401"/>
                <a:gd name="T89" fmla="*/ 151 h 960"/>
                <a:gd name="T90" fmla="*/ 238 w 2401"/>
                <a:gd name="T91" fmla="*/ 246 h 960"/>
                <a:gd name="T92" fmla="*/ 134 w 2401"/>
                <a:gd name="T93" fmla="*/ 320 h 960"/>
                <a:gd name="T94" fmla="*/ 68 w 2401"/>
                <a:gd name="T95" fmla="*/ 402 h 960"/>
                <a:gd name="T96" fmla="*/ 54 w 2401"/>
                <a:gd name="T97" fmla="*/ 438 h 960"/>
                <a:gd name="T98" fmla="*/ 54 w 2401"/>
                <a:gd name="T99" fmla="*/ 52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1" h="960">
                  <a:moveTo>
                    <a:pt x="1" y="484"/>
                  </a:moveTo>
                  <a:cubicBezTo>
                    <a:pt x="0" y="481"/>
                    <a:pt x="0" y="479"/>
                    <a:pt x="1" y="477"/>
                  </a:cubicBezTo>
                  <a:lnTo>
                    <a:pt x="7" y="431"/>
                  </a:lnTo>
                  <a:cubicBezTo>
                    <a:pt x="7" y="429"/>
                    <a:pt x="7" y="428"/>
                    <a:pt x="8" y="426"/>
                  </a:cubicBezTo>
                  <a:lnTo>
                    <a:pt x="26" y="380"/>
                  </a:lnTo>
                  <a:cubicBezTo>
                    <a:pt x="27" y="378"/>
                    <a:pt x="28" y="377"/>
                    <a:pt x="29" y="375"/>
                  </a:cubicBezTo>
                  <a:lnTo>
                    <a:pt x="58" y="332"/>
                  </a:lnTo>
                  <a:cubicBezTo>
                    <a:pt x="58" y="331"/>
                    <a:pt x="59" y="330"/>
                    <a:pt x="60" y="329"/>
                  </a:cubicBezTo>
                  <a:lnTo>
                    <a:pt x="99" y="287"/>
                  </a:lnTo>
                  <a:cubicBezTo>
                    <a:pt x="100" y="286"/>
                    <a:pt x="101" y="285"/>
                    <a:pt x="101" y="285"/>
                  </a:cubicBezTo>
                  <a:lnTo>
                    <a:pt x="151" y="245"/>
                  </a:lnTo>
                  <a:lnTo>
                    <a:pt x="212" y="205"/>
                  </a:lnTo>
                  <a:lnTo>
                    <a:pt x="282" y="169"/>
                  </a:lnTo>
                  <a:lnTo>
                    <a:pt x="360" y="136"/>
                  </a:lnTo>
                  <a:lnTo>
                    <a:pt x="444" y="106"/>
                  </a:lnTo>
                  <a:lnTo>
                    <a:pt x="537" y="79"/>
                  </a:lnTo>
                  <a:lnTo>
                    <a:pt x="635" y="56"/>
                  </a:lnTo>
                  <a:lnTo>
                    <a:pt x="738" y="37"/>
                  </a:lnTo>
                  <a:lnTo>
                    <a:pt x="961" y="10"/>
                  </a:lnTo>
                  <a:lnTo>
                    <a:pt x="1200" y="0"/>
                  </a:lnTo>
                  <a:lnTo>
                    <a:pt x="1438" y="9"/>
                  </a:lnTo>
                  <a:lnTo>
                    <a:pt x="1661" y="37"/>
                  </a:lnTo>
                  <a:lnTo>
                    <a:pt x="1766" y="56"/>
                  </a:lnTo>
                  <a:lnTo>
                    <a:pt x="1864" y="79"/>
                  </a:lnTo>
                  <a:lnTo>
                    <a:pt x="1955" y="105"/>
                  </a:lnTo>
                  <a:lnTo>
                    <a:pt x="2041" y="136"/>
                  </a:lnTo>
                  <a:lnTo>
                    <a:pt x="2118" y="168"/>
                  </a:lnTo>
                  <a:lnTo>
                    <a:pt x="2187" y="204"/>
                  </a:lnTo>
                  <a:lnTo>
                    <a:pt x="2247" y="243"/>
                  </a:lnTo>
                  <a:lnTo>
                    <a:pt x="2299" y="285"/>
                  </a:lnTo>
                  <a:cubicBezTo>
                    <a:pt x="2300" y="285"/>
                    <a:pt x="2301" y="286"/>
                    <a:pt x="2302" y="287"/>
                  </a:cubicBezTo>
                  <a:lnTo>
                    <a:pt x="2341" y="329"/>
                  </a:lnTo>
                  <a:cubicBezTo>
                    <a:pt x="2342" y="330"/>
                    <a:pt x="2343" y="331"/>
                    <a:pt x="2343" y="332"/>
                  </a:cubicBezTo>
                  <a:lnTo>
                    <a:pt x="2372" y="375"/>
                  </a:lnTo>
                  <a:cubicBezTo>
                    <a:pt x="2373" y="377"/>
                    <a:pt x="2374" y="378"/>
                    <a:pt x="2375" y="380"/>
                  </a:cubicBezTo>
                  <a:lnTo>
                    <a:pt x="2393" y="426"/>
                  </a:lnTo>
                  <a:cubicBezTo>
                    <a:pt x="2394" y="428"/>
                    <a:pt x="2394" y="429"/>
                    <a:pt x="2394" y="431"/>
                  </a:cubicBezTo>
                  <a:lnTo>
                    <a:pt x="2400" y="477"/>
                  </a:lnTo>
                  <a:cubicBezTo>
                    <a:pt x="2401" y="479"/>
                    <a:pt x="2401" y="481"/>
                    <a:pt x="2400" y="484"/>
                  </a:cubicBezTo>
                  <a:lnTo>
                    <a:pt x="2394" y="531"/>
                  </a:lnTo>
                  <a:cubicBezTo>
                    <a:pt x="2394" y="533"/>
                    <a:pt x="2394" y="534"/>
                    <a:pt x="2393" y="536"/>
                  </a:cubicBezTo>
                  <a:lnTo>
                    <a:pt x="2375" y="581"/>
                  </a:lnTo>
                  <a:cubicBezTo>
                    <a:pt x="2374" y="583"/>
                    <a:pt x="2373" y="584"/>
                    <a:pt x="2373" y="586"/>
                  </a:cubicBezTo>
                  <a:lnTo>
                    <a:pt x="2344" y="630"/>
                  </a:lnTo>
                  <a:cubicBezTo>
                    <a:pt x="2343" y="631"/>
                    <a:pt x="2342" y="632"/>
                    <a:pt x="2341" y="633"/>
                  </a:cubicBezTo>
                  <a:lnTo>
                    <a:pt x="2302" y="675"/>
                  </a:lnTo>
                  <a:cubicBezTo>
                    <a:pt x="2301" y="676"/>
                    <a:pt x="2300" y="677"/>
                    <a:pt x="2299" y="677"/>
                  </a:cubicBezTo>
                  <a:lnTo>
                    <a:pt x="2249" y="716"/>
                  </a:lnTo>
                  <a:lnTo>
                    <a:pt x="2188" y="756"/>
                  </a:lnTo>
                  <a:lnTo>
                    <a:pt x="2120" y="792"/>
                  </a:lnTo>
                  <a:lnTo>
                    <a:pt x="2042" y="825"/>
                  </a:lnTo>
                  <a:lnTo>
                    <a:pt x="1956" y="855"/>
                  </a:lnTo>
                  <a:lnTo>
                    <a:pt x="1865" y="882"/>
                  </a:lnTo>
                  <a:lnTo>
                    <a:pt x="1767" y="905"/>
                  </a:lnTo>
                  <a:lnTo>
                    <a:pt x="1663" y="924"/>
                  </a:lnTo>
                  <a:lnTo>
                    <a:pt x="1440" y="951"/>
                  </a:lnTo>
                  <a:lnTo>
                    <a:pt x="1201" y="960"/>
                  </a:lnTo>
                  <a:lnTo>
                    <a:pt x="963" y="951"/>
                  </a:lnTo>
                  <a:lnTo>
                    <a:pt x="740" y="924"/>
                  </a:lnTo>
                  <a:lnTo>
                    <a:pt x="636" y="905"/>
                  </a:lnTo>
                  <a:lnTo>
                    <a:pt x="538" y="882"/>
                  </a:lnTo>
                  <a:lnTo>
                    <a:pt x="446" y="856"/>
                  </a:lnTo>
                  <a:lnTo>
                    <a:pt x="362" y="826"/>
                  </a:lnTo>
                  <a:lnTo>
                    <a:pt x="284" y="792"/>
                  </a:lnTo>
                  <a:lnTo>
                    <a:pt x="214" y="757"/>
                  </a:lnTo>
                  <a:lnTo>
                    <a:pt x="153" y="718"/>
                  </a:lnTo>
                  <a:lnTo>
                    <a:pt x="102" y="677"/>
                  </a:lnTo>
                  <a:cubicBezTo>
                    <a:pt x="101" y="677"/>
                    <a:pt x="100" y="676"/>
                    <a:pt x="99" y="675"/>
                  </a:cubicBezTo>
                  <a:lnTo>
                    <a:pt x="60" y="633"/>
                  </a:lnTo>
                  <a:cubicBezTo>
                    <a:pt x="59" y="632"/>
                    <a:pt x="58" y="631"/>
                    <a:pt x="57" y="630"/>
                  </a:cubicBezTo>
                  <a:lnTo>
                    <a:pt x="28" y="586"/>
                  </a:lnTo>
                  <a:cubicBezTo>
                    <a:pt x="28" y="584"/>
                    <a:pt x="27" y="583"/>
                    <a:pt x="26" y="581"/>
                  </a:cubicBezTo>
                  <a:lnTo>
                    <a:pt x="8" y="536"/>
                  </a:lnTo>
                  <a:cubicBezTo>
                    <a:pt x="7" y="534"/>
                    <a:pt x="7" y="533"/>
                    <a:pt x="7" y="531"/>
                  </a:cubicBezTo>
                  <a:lnTo>
                    <a:pt x="1" y="484"/>
                  </a:lnTo>
                  <a:close/>
                  <a:moveTo>
                    <a:pt x="54" y="524"/>
                  </a:moveTo>
                  <a:lnTo>
                    <a:pt x="53" y="519"/>
                  </a:lnTo>
                  <a:lnTo>
                    <a:pt x="71" y="564"/>
                  </a:lnTo>
                  <a:lnTo>
                    <a:pt x="69" y="559"/>
                  </a:lnTo>
                  <a:lnTo>
                    <a:pt x="98" y="603"/>
                  </a:lnTo>
                  <a:lnTo>
                    <a:pt x="95" y="600"/>
                  </a:lnTo>
                  <a:lnTo>
                    <a:pt x="134" y="642"/>
                  </a:lnTo>
                  <a:lnTo>
                    <a:pt x="131" y="640"/>
                  </a:lnTo>
                  <a:lnTo>
                    <a:pt x="179" y="677"/>
                  </a:lnTo>
                  <a:lnTo>
                    <a:pt x="236" y="714"/>
                  </a:lnTo>
                  <a:lnTo>
                    <a:pt x="303" y="748"/>
                  </a:lnTo>
                  <a:lnTo>
                    <a:pt x="377" y="781"/>
                  </a:lnTo>
                  <a:lnTo>
                    <a:pt x="459" y="809"/>
                  </a:lnTo>
                  <a:lnTo>
                    <a:pt x="549" y="835"/>
                  </a:lnTo>
                  <a:lnTo>
                    <a:pt x="645" y="858"/>
                  </a:lnTo>
                  <a:lnTo>
                    <a:pt x="745" y="877"/>
                  </a:lnTo>
                  <a:lnTo>
                    <a:pt x="964" y="903"/>
                  </a:lnTo>
                  <a:lnTo>
                    <a:pt x="1200" y="912"/>
                  </a:lnTo>
                  <a:lnTo>
                    <a:pt x="1435" y="904"/>
                  </a:lnTo>
                  <a:lnTo>
                    <a:pt x="1654" y="877"/>
                  </a:lnTo>
                  <a:lnTo>
                    <a:pt x="1756" y="858"/>
                  </a:lnTo>
                  <a:lnTo>
                    <a:pt x="1852" y="835"/>
                  </a:lnTo>
                  <a:lnTo>
                    <a:pt x="1941" y="810"/>
                  </a:lnTo>
                  <a:lnTo>
                    <a:pt x="2023" y="781"/>
                  </a:lnTo>
                  <a:lnTo>
                    <a:pt x="2097" y="749"/>
                  </a:lnTo>
                  <a:lnTo>
                    <a:pt x="2162" y="715"/>
                  </a:lnTo>
                  <a:lnTo>
                    <a:pt x="2220" y="679"/>
                  </a:lnTo>
                  <a:lnTo>
                    <a:pt x="2270" y="640"/>
                  </a:lnTo>
                  <a:lnTo>
                    <a:pt x="2267" y="642"/>
                  </a:lnTo>
                  <a:lnTo>
                    <a:pt x="2306" y="600"/>
                  </a:lnTo>
                  <a:lnTo>
                    <a:pt x="2303" y="603"/>
                  </a:lnTo>
                  <a:lnTo>
                    <a:pt x="2332" y="559"/>
                  </a:lnTo>
                  <a:lnTo>
                    <a:pt x="2330" y="564"/>
                  </a:lnTo>
                  <a:lnTo>
                    <a:pt x="2348" y="519"/>
                  </a:lnTo>
                  <a:lnTo>
                    <a:pt x="2347" y="524"/>
                  </a:lnTo>
                  <a:lnTo>
                    <a:pt x="2353" y="477"/>
                  </a:lnTo>
                  <a:lnTo>
                    <a:pt x="2353" y="484"/>
                  </a:lnTo>
                  <a:lnTo>
                    <a:pt x="2347" y="438"/>
                  </a:lnTo>
                  <a:lnTo>
                    <a:pt x="2348" y="443"/>
                  </a:lnTo>
                  <a:lnTo>
                    <a:pt x="2330" y="397"/>
                  </a:lnTo>
                  <a:lnTo>
                    <a:pt x="2333" y="402"/>
                  </a:lnTo>
                  <a:lnTo>
                    <a:pt x="2304" y="359"/>
                  </a:lnTo>
                  <a:lnTo>
                    <a:pt x="2306" y="362"/>
                  </a:lnTo>
                  <a:lnTo>
                    <a:pt x="2267" y="320"/>
                  </a:lnTo>
                  <a:lnTo>
                    <a:pt x="2269" y="322"/>
                  </a:lnTo>
                  <a:lnTo>
                    <a:pt x="2221" y="284"/>
                  </a:lnTo>
                  <a:lnTo>
                    <a:pt x="2164" y="247"/>
                  </a:lnTo>
                  <a:lnTo>
                    <a:pt x="2099" y="213"/>
                  </a:lnTo>
                  <a:lnTo>
                    <a:pt x="2024" y="181"/>
                  </a:lnTo>
                  <a:lnTo>
                    <a:pt x="1942" y="152"/>
                  </a:lnTo>
                  <a:lnTo>
                    <a:pt x="1853" y="126"/>
                  </a:lnTo>
                  <a:lnTo>
                    <a:pt x="1757" y="103"/>
                  </a:lnTo>
                  <a:lnTo>
                    <a:pt x="1656" y="84"/>
                  </a:lnTo>
                  <a:lnTo>
                    <a:pt x="1437" y="57"/>
                  </a:lnTo>
                  <a:lnTo>
                    <a:pt x="1201" y="48"/>
                  </a:lnTo>
                  <a:lnTo>
                    <a:pt x="966" y="57"/>
                  </a:lnTo>
                  <a:lnTo>
                    <a:pt x="747" y="84"/>
                  </a:lnTo>
                  <a:lnTo>
                    <a:pt x="646" y="103"/>
                  </a:lnTo>
                  <a:lnTo>
                    <a:pt x="550" y="126"/>
                  </a:lnTo>
                  <a:lnTo>
                    <a:pt x="461" y="151"/>
                  </a:lnTo>
                  <a:lnTo>
                    <a:pt x="379" y="181"/>
                  </a:lnTo>
                  <a:lnTo>
                    <a:pt x="304" y="212"/>
                  </a:lnTo>
                  <a:lnTo>
                    <a:pt x="238" y="246"/>
                  </a:lnTo>
                  <a:lnTo>
                    <a:pt x="181" y="282"/>
                  </a:lnTo>
                  <a:lnTo>
                    <a:pt x="131" y="322"/>
                  </a:lnTo>
                  <a:lnTo>
                    <a:pt x="134" y="320"/>
                  </a:lnTo>
                  <a:lnTo>
                    <a:pt x="95" y="362"/>
                  </a:lnTo>
                  <a:lnTo>
                    <a:pt x="97" y="359"/>
                  </a:lnTo>
                  <a:lnTo>
                    <a:pt x="68" y="402"/>
                  </a:lnTo>
                  <a:lnTo>
                    <a:pt x="71" y="397"/>
                  </a:lnTo>
                  <a:lnTo>
                    <a:pt x="53" y="443"/>
                  </a:lnTo>
                  <a:lnTo>
                    <a:pt x="54" y="438"/>
                  </a:lnTo>
                  <a:lnTo>
                    <a:pt x="48" y="484"/>
                  </a:lnTo>
                  <a:lnTo>
                    <a:pt x="48" y="477"/>
                  </a:lnTo>
                  <a:lnTo>
                    <a:pt x="54" y="52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Rectangle 16"/>
            <p:cNvSpPr>
              <a:spLocks noChangeArrowheads="1"/>
            </p:cNvSpPr>
            <p:nvPr/>
          </p:nvSpPr>
          <p:spPr bwMode="auto">
            <a:xfrm>
              <a:off x="3060" y="2399"/>
              <a:ext cx="53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Times New Roman" panose="02020603050405020304" pitchFamily="18" charset="0"/>
                </a:rPr>
                <a:t>Environment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7" name="Freeform 17"/>
            <p:cNvSpPr>
              <a:spLocks noEditPoints="1"/>
            </p:cNvSpPr>
            <p:nvPr/>
          </p:nvSpPr>
          <p:spPr bwMode="auto">
            <a:xfrm>
              <a:off x="3574" y="1358"/>
              <a:ext cx="783" cy="776"/>
            </a:xfrm>
            <a:custGeom>
              <a:avLst/>
              <a:gdLst>
                <a:gd name="T0" fmla="*/ 8 w 783"/>
                <a:gd name="T1" fmla="*/ 311 h 776"/>
                <a:gd name="T2" fmla="*/ 48 w 783"/>
                <a:gd name="T3" fmla="*/ 204 h 776"/>
                <a:gd name="T4" fmla="*/ 115 w 783"/>
                <a:gd name="T5" fmla="*/ 114 h 776"/>
                <a:gd name="T6" fmla="*/ 205 w 783"/>
                <a:gd name="T7" fmla="*/ 47 h 776"/>
                <a:gd name="T8" fmla="*/ 313 w 783"/>
                <a:gd name="T9" fmla="*/ 8 h 776"/>
                <a:gd name="T10" fmla="*/ 431 w 783"/>
                <a:gd name="T11" fmla="*/ 2 h 776"/>
                <a:gd name="T12" fmla="*/ 544 w 783"/>
                <a:gd name="T13" fmla="*/ 31 h 776"/>
                <a:gd name="T14" fmla="*/ 640 w 783"/>
                <a:gd name="T15" fmla="*/ 89 h 776"/>
                <a:gd name="T16" fmla="*/ 716 w 783"/>
                <a:gd name="T17" fmla="*/ 171 h 776"/>
                <a:gd name="T18" fmla="*/ 765 w 783"/>
                <a:gd name="T19" fmla="*/ 273 h 776"/>
                <a:gd name="T20" fmla="*/ 783 w 783"/>
                <a:gd name="T21" fmla="*/ 388 h 776"/>
                <a:gd name="T22" fmla="*/ 766 w 783"/>
                <a:gd name="T23" fmla="*/ 503 h 776"/>
                <a:gd name="T24" fmla="*/ 716 w 783"/>
                <a:gd name="T25" fmla="*/ 605 h 776"/>
                <a:gd name="T26" fmla="*/ 640 w 783"/>
                <a:gd name="T27" fmla="*/ 687 h 776"/>
                <a:gd name="T28" fmla="*/ 544 w 783"/>
                <a:gd name="T29" fmla="*/ 746 h 776"/>
                <a:gd name="T30" fmla="*/ 432 w 783"/>
                <a:gd name="T31" fmla="*/ 774 h 776"/>
                <a:gd name="T32" fmla="*/ 313 w 783"/>
                <a:gd name="T33" fmla="*/ 768 h 776"/>
                <a:gd name="T34" fmla="*/ 206 w 783"/>
                <a:gd name="T35" fmla="*/ 730 h 776"/>
                <a:gd name="T36" fmla="*/ 115 w 783"/>
                <a:gd name="T37" fmla="*/ 663 h 776"/>
                <a:gd name="T38" fmla="*/ 48 w 783"/>
                <a:gd name="T39" fmla="*/ 574 h 776"/>
                <a:gd name="T40" fmla="*/ 8 w 783"/>
                <a:gd name="T41" fmla="*/ 467 h 776"/>
                <a:gd name="T42" fmla="*/ 20 w 783"/>
                <a:gd name="T43" fmla="*/ 426 h 776"/>
                <a:gd name="T44" fmla="*/ 47 w 783"/>
                <a:gd name="T45" fmla="*/ 532 h 776"/>
                <a:gd name="T46" fmla="*/ 103 w 783"/>
                <a:gd name="T47" fmla="*/ 624 h 776"/>
                <a:gd name="T48" fmla="*/ 182 w 783"/>
                <a:gd name="T49" fmla="*/ 695 h 776"/>
                <a:gd name="T50" fmla="*/ 280 w 783"/>
                <a:gd name="T51" fmla="*/ 742 h 776"/>
                <a:gd name="T52" fmla="*/ 391 w 783"/>
                <a:gd name="T53" fmla="*/ 758 h 776"/>
                <a:gd name="T54" fmla="*/ 502 w 783"/>
                <a:gd name="T55" fmla="*/ 742 h 776"/>
                <a:gd name="T56" fmla="*/ 600 w 783"/>
                <a:gd name="T57" fmla="*/ 696 h 776"/>
                <a:gd name="T58" fmla="*/ 679 w 783"/>
                <a:gd name="T59" fmla="*/ 624 h 776"/>
                <a:gd name="T60" fmla="*/ 736 w 783"/>
                <a:gd name="T61" fmla="*/ 533 h 776"/>
                <a:gd name="T62" fmla="*/ 763 w 783"/>
                <a:gd name="T63" fmla="*/ 427 h 776"/>
                <a:gd name="T64" fmla="*/ 757 w 783"/>
                <a:gd name="T65" fmla="*/ 314 h 776"/>
                <a:gd name="T66" fmla="*/ 720 w 783"/>
                <a:gd name="T67" fmla="*/ 212 h 776"/>
                <a:gd name="T68" fmla="*/ 656 w 783"/>
                <a:gd name="T69" fmla="*/ 127 h 776"/>
                <a:gd name="T70" fmla="*/ 570 w 783"/>
                <a:gd name="T71" fmla="*/ 63 h 776"/>
                <a:gd name="T72" fmla="*/ 467 w 783"/>
                <a:gd name="T73" fmla="*/ 26 h 776"/>
                <a:gd name="T74" fmla="*/ 354 w 783"/>
                <a:gd name="T75" fmla="*/ 20 h 776"/>
                <a:gd name="T76" fmla="*/ 247 w 783"/>
                <a:gd name="T77" fmla="*/ 47 h 776"/>
                <a:gd name="T78" fmla="*/ 155 w 783"/>
                <a:gd name="T79" fmla="*/ 102 h 776"/>
                <a:gd name="T80" fmla="*/ 82 w 783"/>
                <a:gd name="T81" fmla="*/ 181 h 776"/>
                <a:gd name="T82" fmla="*/ 35 w 783"/>
                <a:gd name="T83" fmla="*/ 278 h 776"/>
                <a:gd name="T84" fmla="*/ 18 w 783"/>
                <a:gd name="T85" fmla="*/ 38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3" h="776">
                  <a:moveTo>
                    <a:pt x="0" y="389"/>
                  </a:moveTo>
                  <a:lnTo>
                    <a:pt x="2" y="349"/>
                  </a:lnTo>
                  <a:lnTo>
                    <a:pt x="8" y="311"/>
                  </a:lnTo>
                  <a:lnTo>
                    <a:pt x="18" y="274"/>
                  </a:lnTo>
                  <a:lnTo>
                    <a:pt x="31" y="238"/>
                  </a:lnTo>
                  <a:lnTo>
                    <a:pt x="48" y="204"/>
                  </a:lnTo>
                  <a:lnTo>
                    <a:pt x="67" y="172"/>
                  </a:lnTo>
                  <a:lnTo>
                    <a:pt x="89" y="142"/>
                  </a:lnTo>
                  <a:lnTo>
                    <a:pt x="115" y="114"/>
                  </a:lnTo>
                  <a:lnTo>
                    <a:pt x="142" y="89"/>
                  </a:lnTo>
                  <a:lnTo>
                    <a:pt x="172" y="67"/>
                  </a:lnTo>
                  <a:lnTo>
                    <a:pt x="205" y="47"/>
                  </a:lnTo>
                  <a:lnTo>
                    <a:pt x="239" y="31"/>
                  </a:lnTo>
                  <a:lnTo>
                    <a:pt x="275" y="18"/>
                  </a:lnTo>
                  <a:lnTo>
                    <a:pt x="313" y="8"/>
                  </a:lnTo>
                  <a:lnTo>
                    <a:pt x="351" y="2"/>
                  </a:lnTo>
                  <a:lnTo>
                    <a:pt x="391" y="0"/>
                  </a:lnTo>
                  <a:lnTo>
                    <a:pt x="431" y="2"/>
                  </a:lnTo>
                  <a:lnTo>
                    <a:pt x="470" y="8"/>
                  </a:lnTo>
                  <a:lnTo>
                    <a:pt x="507" y="17"/>
                  </a:lnTo>
                  <a:lnTo>
                    <a:pt x="544" y="31"/>
                  </a:lnTo>
                  <a:lnTo>
                    <a:pt x="578" y="47"/>
                  </a:lnTo>
                  <a:lnTo>
                    <a:pt x="610" y="66"/>
                  </a:lnTo>
                  <a:lnTo>
                    <a:pt x="640" y="89"/>
                  </a:lnTo>
                  <a:lnTo>
                    <a:pt x="668" y="114"/>
                  </a:lnTo>
                  <a:lnTo>
                    <a:pt x="693" y="141"/>
                  </a:lnTo>
                  <a:lnTo>
                    <a:pt x="716" y="171"/>
                  </a:lnTo>
                  <a:lnTo>
                    <a:pt x="735" y="203"/>
                  </a:lnTo>
                  <a:lnTo>
                    <a:pt x="752" y="237"/>
                  </a:lnTo>
                  <a:lnTo>
                    <a:pt x="765" y="273"/>
                  </a:lnTo>
                  <a:lnTo>
                    <a:pt x="775" y="310"/>
                  </a:lnTo>
                  <a:lnTo>
                    <a:pt x="781" y="348"/>
                  </a:lnTo>
                  <a:lnTo>
                    <a:pt x="783" y="388"/>
                  </a:lnTo>
                  <a:lnTo>
                    <a:pt x="781" y="428"/>
                  </a:lnTo>
                  <a:lnTo>
                    <a:pt x="775" y="466"/>
                  </a:lnTo>
                  <a:lnTo>
                    <a:pt x="766" y="503"/>
                  </a:lnTo>
                  <a:lnTo>
                    <a:pt x="752" y="539"/>
                  </a:lnTo>
                  <a:lnTo>
                    <a:pt x="736" y="573"/>
                  </a:lnTo>
                  <a:lnTo>
                    <a:pt x="716" y="605"/>
                  </a:lnTo>
                  <a:lnTo>
                    <a:pt x="694" y="635"/>
                  </a:lnTo>
                  <a:lnTo>
                    <a:pt x="669" y="663"/>
                  </a:lnTo>
                  <a:lnTo>
                    <a:pt x="640" y="687"/>
                  </a:lnTo>
                  <a:lnTo>
                    <a:pt x="611" y="710"/>
                  </a:lnTo>
                  <a:lnTo>
                    <a:pt x="579" y="729"/>
                  </a:lnTo>
                  <a:lnTo>
                    <a:pt x="544" y="746"/>
                  </a:lnTo>
                  <a:lnTo>
                    <a:pt x="508" y="759"/>
                  </a:lnTo>
                  <a:lnTo>
                    <a:pt x="471" y="768"/>
                  </a:lnTo>
                  <a:lnTo>
                    <a:pt x="432" y="774"/>
                  </a:lnTo>
                  <a:lnTo>
                    <a:pt x="392" y="776"/>
                  </a:lnTo>
                  <a:lnTo>
                    <a:pt x="352" y="774"/>
                  </a:lnTo>
                  <a:lnTo>
                    <a:pt x="313" y="768"/>
                  </a:lnTo>
                  <a:lnTo>
                    <a:pt x="276" y="759"/>
                  </a:lnTo>
                  <a:lnTo>
                    <a:pt x="240" y="746"/>
                  </a:lnTo>
                  <a:lnTo>
                    <a:pt x="206" y="730"/>
                  </a:lnTo>
                  <a:lnTo>
                    <a:pt x="173" y="710"/>
                  </a:lnTo>
                  <a:lnTo>
                    <a:pt x="143" y="688"/>
                  </a:lnTo>
                  <a:lnTo>
                    <a:pt x="115" y="663"/>
                  </a:lnTo>
                  <a:lnTo>
                    <a:pt x="90" y="636"/>
                  </a:lnTo>
                  <a:lnTo>
                    <a:pt x="67" y="606"/>
                  </a:lnTo>
                  <a:lnTo>
                    <a:pt x="48" y="574"/>
                  </a:lnTo>
                  <a:lnTo>
                    <a:pt x="31" y="540"/>
                  </a:lnTo>
                  <a:lnTo>
                    <a:pt x="18" y="504"/>
                  </a:lnTo>
                  <a:lnTo>
                    <a:pt x="8" y="467"/>
                  </a:lnTo>
                  <a:lnTo>
                    <a:pt x="2" y="428"/>
                  </a:lnTo>
                  <a:lnTo>
                    <a:pt x="0" y="389"/>
                  </a:lnTo>
                  <a:close/>
                  <a:moveTo>
                    <a:pt x="20" y="426"/>
                  </a:moveTo>
                  <a:lnTo>
                    <a:pt x="26" y="463"/>
                  </a:lnTo>
                  <a:lnTo>
                    <a:pt x="35" y="498"/>
                  </a:lnTo>
                  <a:lnTo>
                    <a:pt x="47" y="532"/>
                  </a:lnTo>
                  <a:lnTo>
                    <a:pt x="63" y="564"/>
                  </a:lnTo>
                  <a:lnTo>
                    <a:pt x="82" y="595"/>
                  </a:lnTo>
                  <a:lnTo>
                    <a:pt x="103" y="624"/>
                  </a:lnTo>
                  <a:lnTo>
                    <a:pt x="128" y="650"/>
                  </a:lnTo>
                  <a:lnTo>
                    <a:pt x="154" y="674"/>
                  </a:lnTo>
                  <a:lnTo>
                    <a:pt x="182" y="695"/>
                  </a:lnTo>
                  <a:lnTo>
                    <a:pt x="214" y="714"/>
                  </a:lnTo>
                  <a:lnTo>
                    <a:pt x="246" y="730"/>
                  </a:lnTo>
                  <a:lnTo>
                    <a:pt x="280" y="742"/>
                  </a:lnTo>
                  <a:lnTo>
                    <a:pt x="316" y="751"/>
                  </a:lnTo>
                  <a:lnTo>
                    <a:pt x="353" y="757"/>
                  </a:lnTo>
                  <a:lnTo>
                    <a:pt x="391" y="758"/>
                  </a:lnTo>
                  <a:lnTo>
                    <a:pt x="430" y="757"/>
                  </a:lnTo>
                  <a:lnTo>
                    <a:pt x="467" y="751"/>
                  </a:lnTo>
                  <a:lnTo>
                    <a:pt x="502" y="742"/>
                  </a:lnTo>
                  <a:lnTo>
                    <a:pt x="537" y="730"/>
                  </a:lnTo>
                  <a:lnTo>
                    <a:pt x="569" y="714"/>
                  </a:lnTo>
                  <a:lnTo>
                    <a:pt x="600" y="696"/>
                  </a:lnTo>
                  <a:lnTo>
                    <a:pt x="629" y="674"/>
                  </a:lnTo>
                  <a:lnTo>
                    <a:pt x="656" y="650"/>
                  </a:lnTo>
                  <a:lnTo>
                    <a:pt x="679" y="624"/>
                  </a:lnTo>
                  <a:lnTo>
                    <a:pt x="701" y="596"/>
                  </a:lnTo>
                  <a:lnTo>
                    <a:pt x="720" y="565"/>
                  </a:lnTo>
                  <a:lnTo>
                    <a:pt x="736" y="533"/>
                  </a:lnTo>
                  <a:lnTo>
                    <a:pt x="748" y="499"/>
                  </a:lnTo>
                  <a:lnTo>
                    <a:pt x="757" y="464"/>
                  </a:lnTo>
                  <a:lnTo>
                    <a:pt x="763" y="427"/>
                  </a:lnTo>
                  <a:lnTo>
                    <a:pt x="765" y="389"/>
                  </a:lnTo>
                  <a:lnTo>
                    <a:pt x="763" y="351"/>
                  </a:lnTo>
                  <a:lnTo>
                    <a:pt x="757" y="314"/>
                  </a:lnTo>
                  <a:lnTo>
                    <a:pt x="749" y="279"/>
                  </a:lnTo>
                  <a:lnTo>
                    <a:pt x="736" y="245"/>
                  </a:lnTo>
                  <a:lnTo>
                    <a:pt x="720" y="212"/>
                  </a:lnTo>
                  <a:lnTo>
                    <a:pt x="702" y="182"/>
                  </a:lnTo>
                  <a:lnTo>
                    <a:pt x="680" y="153"/>
                  </a:lnTo>
                  <a:lnTo>
                    <a:pt x="656" y="127"/>
                  </a:lnTo>
                  <a:lnTo>
                    <a:pt x="629" y="103"/>
                  </a:lnTo>
                  <a:lnTo>
                    <a:pt x="601" y="81"/>
                  </a:lnTo>
                  <a:lnTo>
                    <a:pt x="570" y="63"/>
                  </a:lnTo>
                  <a:lnTo>
                    <a:pt x="537" y="47"/>
                  </a:lnTo>
                  <a:lnTo>
                    <a:pt x="503" y="35"/>
                  </a:lnTo>
                  <a:lnTo>
                    <a:pt x="467" y="26"/>
                  </a:lnTo>
                  <a:lnTo>
                    <a:pt x="430" y="20"/>
                  </a:lnTo>
                  <a:lnTo>
                    <a:pt x="392" y="18"/>
                  </a:lnTo>
                  <a:lnTo>
                    <a:pt x="354" y="20"/>
                  </a:lnTo>
                  <a:lnTo>
                    <a:pt x="317" y="26"/>
                  </a:lnTo>
                  <a:lnTo>
                    <a:pt x="281" y="34"/>
                  </a:lnTo>
                  <a:lnTo>
                    <a:pt x="247" y="47"/>
                  </a:lnTo>
                  <a:lnTo>
                    <a:pt x="214" y="63"/>
                  </a:lnTo>
                  <a:lnTo>
                    <a:pt x="183" y="81"/>
                  </a:lnTo>
                  <a:lnTo>
                    <a:pt x="155" y="102"/>
                  </a:lnTo>
                  <a:lnTo>
                    <a:pt x="128" y="126"/>
                  </a:lnTo>
                  <a:lnTo>
                    <a:pt x="104" y="153"/>
                  </a:lnTo>
                  <a:lnTo>
                    <a:pt x="82" y="181"/>
                  </a:lnTo>
                  <a:lnTo>
                    <a:pt x="64" y="211"/>
                  </a:lnTo>
                  <a:lnTo>
                    <a:pt x="48" y="244"/>
                  </a:lnTo>
                  <a:lnTo>
                    <a:pt x="35" y="278"/>
                  </a:lnTo>
                  <a:lnTo>
                    <a:pt x="26" y="313"/>
                  </a:lnTo>
                  <a:lnTo>
                    <a:pt x="20" y="350"/>
                  </a:lnTo>
                  <a:lnTo>
                    <a:pt x="18" y="388"/>
                  </a:lnTo>
                  <a:lnTo>
                    <a:pt x="20" y="42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Rectangle 18"/>
            <p:cNvSpPr>
              <a:spLocks noChangeArrowheads="1"/>
            </p:cNvSpPr>
            <p:nvPr/>
          </p:nvSpPr>
          <p:spPr bwMode="auto">
            <a:xfrm>
              <a:off x="3773" y="1639"/>
              <a:ext cx="4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Utilisation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19"/>
            <p:cNvSpPr>
              <a:spLocks noChangeArrowheads="1"/>
            </p:cNvSpPr>
            <p:nvPr/>
          </p:nvSpPr>
          <p:spPr bwMode="auto">
            <a:xfrm>
              <a:off x="3779" y="1758"/>
              <a:ext cx="43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FR" altLang="fr-FR" sz="1200" dirty="0">
                  <a:solidFill>
                    <a:srgbClr val="000000"/>
                  </a:solidFill>
                  <a:latin typeface="Times New Roman" panose="02020603050405020304" pitchFamily="18" charset="0"/>
                </a:rPr>
                <a:t>Hydrogène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0" name="Freeform 20"/>
            <p:cNvSpPr>
              <a:spLocks noEditPoints="1"/>
            </p:cNvSpPr>
            <p:nvPr/>
          </p:nvSpPr>
          <p:spPr bwMode="auto">
            <a:xfrm>
              <a:off x="4339" y="1415"/>
              <a:ext cx="560" cy="663"/>
            </a:xfrm>
            <a:custGeom>
              <a:avLst/>
              <a:gdLst>
                <a:gd name="T0" fmla="*/ 0 w 560"/>
                <a:gd name="T1" fmla="*/ 168 h 663"/>
                <a:gd name="T2" fmla="*/ 278 w 560"/>
                <a:gd name="T3" fmla="*/ 168 h 663"/>
                <a:gd name="T4" fmla="*/ 270 w 560"/>
                <a:gd name="T5" fmla="*/ 177 h 663"/>
                <a:gd name="T6" fmla="*/ 270 w 560"/>
                <a:gd name="T7" fmla="*/ 0 h 663"/>
                <a:gd name="T8" fmla="*/ 560 w 560"/>
                <a:gd name="T9" fmla="*/ 331 h 663"/>
                <a:gd name="T10" fmla="*/ 270 w 560"/>
                <a:gd name="T11" fmla="*/ 663 h 663"/>
                <a:gd name="T12" fmla="*/ 270 w 560"/>
                <a:gd name="T13" fmla="*/ 485 h 663"/>
                <a:gd name="T14" fmla="*/ 278 w 560"/>
                <a:gd name="T15" fmla="*/ 494 h 663"/>
                <a:gd name="T16" fmla="*/ 0 w 560"/>
                <a:gd name="T17" fmla="*/ 494 h 663"/>
                <a:gd name="T18" fmla="*/ 0 w 560"/>
                <a:gd name="T19" fmla="*/ 168 h 663"/>
                <a:gd name="T20" fmla="*/ 18 w 560"/>
                <a:gd name="T21" fmla="*/ 485 h 663"/>
                <a:gd name="T22" fmla="*/ 9 w 560"/>
                <a:gd name="T23" fmla="*/ 476 h 663"/>
                <a:gd name="T24" fmla="*/ 287 w 560"/>
                <a:gd name="T25" fmla="*/ 476 h 663"/>
                <a:gd name="T26" fmla="*/ 287 w 560"/>
                <a:gd name="T27" fmla="*/ 639 h 663"/>
                <a:gd name="T28" fmla="*/ 272 w 560"/>
                <a:gd name="T29" fmla="*/ 634 h 663"/>
                <a:gd name="T30" fmla="*/ 542 w 560"/>
                <a:gd name="T31" fmla="*/ 326 h 663"/>
                <a:gd name="T32" fmla="*/ 542 w 560"/>
                <a:gd name="T33" fmla="*/ 337 h 663"/>
                <a:gd name="T34" fmla="*/ 272 w 560"/>
                <a:gd name="T35" fmla="*/ 29 h 663"/>
                <a:gd name="T36" fmla="*/ 287 w 560"/>
                <a:gd name="T37" fmla="*/ 23 h 663"/>
                <a:gd name="T38" fmla="*/ 287 w 560"/>
                <a:gd name="T39" fmla="*/ 186 h 663"/>
                <a:gd name="T40" fmla="*/ 9 w 560"/>
                <a:gd name="T41" fmla="*/ 186 h 663"/>
                <a:gd name="T42" fmla="*/ 18 w 560"/>
                <a:gd name="T43" fmla="*/ 177 h 663"/>
                <a:gd name="T44" fmla="*/ 18 w 560"/>
                <a:gd name="T45" fmla="*/ 485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0" h="663">
                  <a:moveTo>
                    <a:pt x="0" y="168"/>
                  </a:moveTo>
                  <a:lnTo>
                    <a:pt x="278" y="168"/>
                  </a:lnTo>
                  <a:lnTo>
                    <a:pt x="270" y="177"/>
                  </a:lnTo>
                  <a:lnTo>
                    <a:pt x="270" y="0"/>
                  </a:lnTo>
                  <a:lnTo>
                    <a:pt x="560" y="331"/>
                  </a:lnTo>
                  <a:lnTo>
                    <a:pt x="270" y="663"/>
                  </a:lnTo>
                  <a:lnTo>
                    <a:pt x="270" y="485"/>
                  </a:lnTo>
                  <a:lnTo>
                    <a:pt x="278" y="494"/>
                  </a:lnTo>
                  <a:lnTo>
                    <a:pt x="0" y="494"/>
                  </a:lnTo>
                  <a:lnTo>
                    <a:pt x="0" y="168"/>
                  </a:lnTo>
                  <a:close/>
                  <a:moveTo>
                    <a:pt x="18" y="485"/>
                  </a:moveTo>
                  <a:lnTo>
                    <a:pt x="9" y="476"/>
                  </a:lnTo>
                  <a:lnTo>
                    <a:pt x="287" y="476"/>
                  </a:lnTo>
                  <a:lnTo>
                    <a:pt x="287" y="639"/>
                  </a:lnTo>
                  <a:lnTo>
                    <a:pt x="272" y="634"/>
                  </a:lnTo>
                  <a:lnTo>
                    <a:pt x="542" y="326"/>
                  </a:lnTo>
                  <a:lnTo>
                    <a:pt x="542" y="337"/>
                  </a:lnTo>
                  <a:lnTo>
                    <a:pt x="272" y="29"/>
                  </a:lnTo>
                  <a:lnTo>
                    <a:pt x="287" y="23"/>
                  </a:lnTo>
                  <a:lnTo>
                    <a:pt x="287" y="186"/>
                  </a:lnTo>
                  <a:lnTo>
                    <a:pt x="9" y="186"/>
                  </a:lnTo>
                  <a:lnTo>
                    <a:pt x="18" y="177"/>
                  </a:lnTo>
                  <a:lnTo>
                    <a:pt x="18" y="48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Rectangle 21"/>
            <p:cNvSpPr>
              <a:spLocks noChangeArrowheads="1"/>
            </p:cNvSpPr>
            <p:nvPr/>
          </p:nvSpPr>
          <p:spPr bwMode="auto">
            <a:xfrm>
              <a:off x="4423" y="1639"/>
              <a:ext cx="3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Energie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2"/>
            <p:cNvSpPr>
              <a:spLocks noChangeArrowheads="1"/>
            </p:cNvSpPr>
            <p:nvPr/>
          </p:nvSpPr>
          <p:spPr bwMode="auto">
            <a:xfrm>
              <a:off x="4423" y="1757"/>
              <a:ext cx="17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utile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3" name="Freeform 23"/>
            <p:cNvSpPr>
              <a:spLocks noEditPoints="1"/>
            </p:cNvSpPr>
            <p:nvPr/>
          </p:nvSpPr>
          <p:spPr bwMode="auto">
            <a:xfrm>
              <a:off x="2632" y="1026"/>
              <a:ext cx="239" cy="338"/>
            </a:xfrm>
            <a:custGeom>
              <a:avLst/>
              <a:gdLst>
                <a:gd name="T0" fmla="*/ 0 w 645"/>
                <a:gd name="T1" fmla="*/ 910 h 913"/>
                <a:gd name="T2" fmla="*/ 4 w 645"/>
                <a:gd name="T3" fmla="*/ 829 h 913"/>
                <a:gd name="T4" fmla="*/ 15 w 645"/>
                <a:gd name="T5" fmla="*/ 747 h 913"/>
                <a:gd name="T6" fmla="*/ 32 w 645"/>
                <a:gd name="T7" fmla="*/ 664 h 913"/>
                <a:gd name="T8" fmla="*/ 54 w 645"/>
                <a:gd name="T9" fmla="*/ 585 h 913"/>
                <a:gd name="T10" fmla="*/ 117 w 645"/>
                <a:gd name="T11" fmla="*/ 435 h 913"/>
                <a:gd name="T12" fmla="*/ 198 w 645"/>
                <a:gd name="T13" fmla="*/ 300 h 913"/>
                <a:gd name="T14" fmla="*/ 246 w 645"/>
                <a:gd name="T15" fmla="*/ 240 h 913"/>
                <a:gd name="T16" fmla="*/ 295 w 645"/>
                <a:gd name="T17" fmla="*/ 185 h 913"/>
                <a:gd name="T18" fmla="*/ 348 w 645"/>
                <a:gd name="T19" fmla="*/ 137 h 913"/>
                <a:gd name="T20" fmla="*/ 403 w 645"/>
                <a:gd name="T21" fmla="*/ 96 h 913"/>
                <a:gd name="T22" fmla="*/ 462 w 645"/>
                <a:gd name="T23" fmla="*/ 63 h 913"/>
                <a:gd name="T24" fmla="*/ 466 w 645"/>
                <a:gd name="T25" fmla="*/ 61 h 913"/>
                <a:gd name="T26" fmla="*/ 521 w 645"/>
                <a:gd name="T27" fmla="*/ 43 h 913"/>
                <a:gd name="T28" fmla="*/ 536 w 645"/>
                <a:gd name="T29" fmla="*/ 88 h 913"/>
                <a:gd name="T30" fmla="*/ 481 w 645"/>
                <a:gd name="T31" fmla="*/ 106 h 913"/>
                <a:gd name="T32" fmla="*/ 485 w 645"/>
                <a:gd name="T33" fmla="*/ 104 h 913"/>
                <a:gd name="T34" fmla="*/ 432 w 645"/>
                <a:gd name="T35" fmla="*/ 135 h 913"/>
                <a:gd name="T36" fmla="*/ 381 w 645"/>
                <a:gd name="T37" fmla="*/ 172 h 913"/>
                <a:gd name="T38" fmla="*/ 330 w 645"/>
                <a:gd name="T39" fmla="*/ 218 h 913"/>
                <a:gd name="T40" fmla="*/ 283 w 645"/>
                <a:gd name="T41" fmla="*/ 269 h 913"/>
                <a:gd name="T42" fmla="*/ 239 w 645"/>
                <a:gd name="T43" fmla="*/ 325 h 913"/>
                <a:gd name="T44" fmla="*/ 162 w 645"/>
                <a:gd name="T45" fmla="*/ 454 h 913"/>
                <a:gd name="T46" fmla="*/ 101 w 645"/>
                <a:gd name="T47" fmla="*/ 598 h 913"/>
                <a:gd name="T48" fmla="*/ 79 w 645"/>
                <a:gd name="T49" fmla="*/ 674 h 913"/>
                <a:gd name="T50" fmla="*/ 62 w 645"/>
                <a:gd name="T51" fmla="*/ 752 h 913"/>
                <a:gd name="T52" fmla="*/ 52 w 645"/>
                <a:gd name="T53" fmla="*/ 832 h 913"/>
                <a:gd name="T54" fmla="*/ 48 w 645"/>
                <a:gd name="T55" fmla="*/ 913 h 913"/>
                <a:gd name="T56" fmla="*/ 0 w 645"/>
                <a:gd name="T57" fmla="*/ 910 h 913"/>
                <a:gd name="T58" fmla="*/ 490 w 645"/>
                <a:gd name="T59" fmla="*/ 0 h 913"/>
                <a:gd name="T60" fmla="*/ 645 w 645"/>
                <a:gd name="T61" fmla="*/ 40 h 913"/>
                <a:gd name="T62" fmla="*/ 520 w 645"/>
                <a:gd name="T63" fmla="*/ 141 h 913"/>
                <a:gd name="T64" fmla="*/ 490 w 645"/>
                <a:gd name="T6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5" h="913">
                  <a:moveTo>
                    <a:pt x="0" y="910"/>
                  </a:moveTo>
                  <a:lnTo>
                    <a:pt x="4" y="829"/>
                  </a:lnTo>
                  <a:lnTo>
                    <a:pt x="15" y="747"/>
                  </a:lnTo>
                  <a:lnTo>
                    <a:pt x="32" y="664"/>
                  </a:lnTo>
                  <a:lnTo>
                    <a:pt x="54" y="585"/>
                  </a:lnTo>
                  <a:lnTo>
                    <a:pt x="117" y="435"/>
                  </a:lnTo>
                  <a:lnTo>
                    <a:pt x="198" y="300"/>
                  </a:lnTo>
                  <a:lnTo>
                    <a:pt x="246" y="240"/>
                  </a:lnTo>
                  <a:lnTo>
                    <a:pt x="295" y="185"/>
                  </a:lnTo>
                  <a:lnTo>
                    <a:pt x="348" y="137"/>
                  </a:lnTo>
                  <a:lnTo>
                    <a:pt x="403" y="96"/>
                  </a:lnTo>
                  <a:lnTo>
                    <a:pt x="462" y="63"/>
                  </a:lnTo>
                  <a:cubicBezTo>
                    <a:pt x="463" y="62"/>
                    <a:pt x="464" y="61"/>
                    <a:pt x="466" y="61"/>
                  </a:cubicBezTo>
                  <a:lnTo>
                    <a:pt x="521" y="43"/>
                  </a:lnTo>
                  <a:lnTo>
                    <a:pt x="536" y="88"/>
                  </a:lnTo>
                  <a:lnTo>
                    <a:pt x="481" y="106"/>
                  </a:lnTo>
                  <a:lnTo>
                    <a:pt x="485" y="104"/>
                  </a:lnTo>
                  <a:lnTo>
                    <a:pt x="432" y="135"/>
                  </a:lnTo>
                  <a:lnTo>
                    <a:pt x="381" y="172"/>
                  </a:lnTo>
                  <a:lnTo>
                    <a:pt x="330" y="218"/>
                  </a:lnTo>
                  <a:lnTo>
                    <a:pt x="283" y="269"/>
                  </a:lnTo>
                  <a:lnTo>
                    <a:pt x="239" y="325"/>
                  </a:lnTo>
                  <a:lnTo>
                    <a:pt x="162" y="454"/>
                  </a:lnTo>
                  <a:lnTo>
                    <a:pt x="101" y="598"/>
                  </a:lnTo>
                  <a:lnTo>
                    <a:pt x="79" y="674"/>
                  </a:lnTo>
                  <a:lnTo>
                    <a:pt x="62" y="752"/>
                  </a:lnTo>
                  <a:lnTo>
                    <a:pt x="52" y="832"/>
                  </a:lnTo>
                  <a:lnTo>
                    <a:pt x="48" y="913"/>
                  </a:lnTo>
                  <a:lnTo>
                    <a:pt x="0" y="910"/>
                  </a:lnTo>
                  <a:close/>
                  <a:moveTo>
                    <a:pt x="490" y="0"/>
                  </a:moveTo>
                  <a:lnTo>
                    <a:pt x="645" y="40"/>
                  </a:lnTo>
                  <a:lnTo>
                    <a:pt x="520" y="141"/>
                  </a:lnTo>
                  <a:lnTo>
                    <a:pt x="490"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Freeform 24"/>
            <p:cNvSpPr>
              <a:spLocks noEditPoints="1"/>
            </p:cNvSpPr>
            <p:nvPr/>
          </p:nvSpPr>
          <p:spPr bwMode="auto">
            <a:xfrm>
              <a:off x="3742" y="1032"/>
              <a:ext cx="248" cy="332"/>
            </a:xfrm>
            <a:custGeom>
              <a:avLst/>
              <a:gdLst>
                <a:gd name="T0" fmla="*/ 5 w 668"/>
                <a:gd name="T1" fmla="*/ 0 h 894"/>
                <a:gd name="T2" fmla="*/ 62 w 668"/>
                <a:gd name="T3" fmla="*/ 5 h 894"/>
                <a:gd name="T4" fmla="*/ 66 w 668"/>
                <a:gd name="T5" fmla="*/ 5 h 894"/>
                <a:gd name="T6" fmla="*/ 122 w 668"/>
                <a:gd name="T7" fmla="*/ 20 h 894"/>
                <a:gd name="T8" fmla="*/ 180 w 668"/>
                <a:gd name="T9" fmla="*/ 44 h 894"/>
                <a:gd name="T10" fmla="*/ 237 w 668"/>
                <a:gd name="T11" fmla="*/ 78 h 894"/>
                <a:gd name="T12" fmla="*/ 292 w 668"/>
                <a:gd name="T13" fmla="*/ 118 h 894"/>
                <a:gd name="T14" fmla="*/ 344 w 668"/>
                <a:gd name="T15" fmla="*/ 167 h 894"/>
                <a:gd name="T16" fmla="*/ 392 w 668"/>
                <a:gd name="T17" fmla="*/ 222 h 894"/>
                <a:gd name="T18" fmla="*/ 438 w 668"/>
                <a:gd name="T19" fmla="*/ 281 h 894"/>
                <a:gd name="T20" fmla="*/ 516 w 668"/>
                <a:gd name="T21" fmla="*/ 415 h 894"/>
                <a:gd name="T22" fmla="*/ 578 w 668"/>
                <a:gd name="T23" fmla="*/ 565 h 894"/>
                <a:gd name="T24" fmla="*/ 601 w 668"/>
                <a:gd name="T25" fmla="*/ 646 h 894"/>
                <a:gd name="T26" fmla="*/ 617 w 668"/>
                <a:gd name="T27" fmla="*/ 728 h 894"/>
                <a:gd name="T28" fmla="*/ 622 w 668"/>
                <a:gd name="T29" fmla="*/ 772 h 894"/>
                <a:gd name="T30" fmla="*/ 574 w 668"/>
                <a:gd name="T31" fmla="*/ 777 h 894"/>
                <a:gd name="T32" fmla="*/ 570 w 668"/>
                <a:gd name="T33" fmla="*/ 737 h 894"/>
                <a:gd name="T34" fmla="*/ 554 w 668"/>
                <a:gd name="T35" fmla="*/ 659 h 894"/>
                <a:gd name="T36" fmla="*/ 533 w 668"/>
                <a:gd name="T37" fmla="*/ 584 h 894"/>
                <a:gd name="T38" fmla="*/ 475 w 668"/>
                <a:gd name="T39" fmla="*/ 440 h 894"/>
                <a:gd name="T40" fmla="*/ 399 w 668"/>
                <a:gd name="T41" fmla="*/ 310 h 894"/>
                <a:gd name="T42" fmla="*/ 357 w 668"/>
                <a:gd name="T43" fmla="*/ 253 h 894"/>
                <a:gd name="T44" fmla="*/ 311 w 668"/>
                <a:gd name="T45" fmla="*/ 202 h 894"/>
                <a:gd name="T46" fmla="*/ 263 w 668"/>
                <a:gd name="T47" fmla="*/ 157 h 894"/>
                <a:gd name="T48" fmla="*/ 212 w 668"/>
                <a:gd name="T49" fmla="*/ 119 h 894"/>
                <a:gd name="T50" fmla="*/ 161 w 668"/>
                <a:gd name="T51" fmla="*/ 89 h 894"/>
                <a:gd name="T52" fmla="*/ 109 w 668"/>
                <a:gd name="T53" fmla="*/ 67 h 894"/>
                <a:gd name="T54" fmla="*/ 53 w 668"/>
                <a:gd name="T55" fmla="*/ 52 h 894"/>
                <a:gd name="T56" fmla="*/ 57 w 668"/>
                <a:gd name="T57" fmla="*/ 52 h 894"/>
                <a:gd name="T58" fmla="*/ 0 w 668"/>
                <a:gd name="T59" fmla="*/ 47 h 894"/>
                <a:gd name="T60" fmla="*/ 5 w 668"/>
                <a:gd name="T61" fmla="*/ 0 h 894"/>
                <a:gd name="T62" fmla="*/ 668 w 668"/>
                <a:gd name="T63" fmla="*/ 745 h 894"/>
                <a:gd name="T64" fmla="*/ 607 w 668"/>
                <a:gd name="T65" fmla="*/ 894 h 894"/>
                <a:gd name="T66" fmla="*/ 524 w 668"/>
                <a:gd name="T67" fmla="*/ 757 h 894"/>
                <a:gd name="T68" fmla="*/ 668 w 668"/>
                <a:gd name="T69" fmla="*/ 745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8" h="894">
                  <a:moveTo>
                    <a:pt x="5" y="0"/>
                  </a:moveTo>
                  <a:lnTo>
                    <a:pt x="62" y="5"/>
                  </a:lnTo>
                  <a:cubicBezTo>
                    <a:pt x="63" y="5"/>
                    <a:pt x="64" y="5"/>
                    <a:pt x="66" y="5"/>
                  </a:cubicBezTo>
                  <a:lnTo>
                    <a:pt x="122" y="20"/>
                  </a:lnTo>
                  <a:lnTo>
                    <a:pt x="180" y="44"/>
                  </a:lnTo>
                  <a:lnTo>
                    <a:pt x="237" y="78"/>
                  </a:lnTo>
                  <a:lnTo>
                    <a:pt x="292" y="118"/>
                  </a:lnTo>
                  <a:lnTo>
                    <a:pt x="344" y="167"/>
                  </a:lnTo>
                  <a:lnTo>
                    <a:pt x="392" y="222"/>
                  </a:lnTo>
                  <a:lnTo>
                    <a:pt x="438" y="281"/>
                  </a:lnTo>
                  <a:lnTo>
                    <a:pt x="516" y="415"/>
                  </a:lnTo>
                  <a:lnTo>
                    <a:pt x="578" y="565"/>
                  </a:lnTo>
                  <a:lnTo>
                    <a:pt x="601" y="646"/>
                  </a:lnTo>
                  <a:lnTo>
                    <a:pt x="617" y="728"/>
                  </a:lnTo>
                  <a:lnTo>
                    <a:pt x="622" y="772"/>
                  </a:lnTo>
                  <a:lnTo>
                    <a:pt x="574" y="777"/>
                  </a:lnTo>
                  <a:lnTo>
                    <a:pt x="570" y="737"/>
                  </a:lnTo>
                  <a:lnTo>
                    <a:pt x="554" y="659"/>
                  </a:lnTo>
                  <a:lnTo>
                    <a:pt x="533" y="584"/>
                  </a:lnTo>
                  <a:lnTo>
                    <a:pt x="475" y="440"/>
                  </a:lnTo>
                  <a:lnTo>
                    <a:pt x="399" y="310"/>
                  </a:lnTo>
                  <a:lnTo>
                    <a:pt x="357" y="253"/>
                  </a:lnTo>
                  <a:lnTo>
                    <a:pt x="311" y="202"/>
                  </a:lnTo>
                  <a:lnTo>
                    <a:pt x="263" y="157"/>
                  </a:lnTo>
                  <a:lnTo>
                    <a:pt x="212" y="119"/>
                  </a:lnTo>
                  <a:lnTo>
                    <a:pt x="161" y="89"/>
                  </a:lnTo>
                  <a:lnTo>
                    <a:pt x="109" y="67"/>
                  </a:lnTo>
                  <a:lnTo>
                    <a:pt x="53" y="52"/>
                  </a:lnTo>
                  <a:lnTo>
                    <a:pt x="57" y="52"/>
                  </a:lnTo>
                  <a:lnTo>
                    <a:pt x="0" y="47"/>
                  </a:lnTo>
                  <a:lnTo>
                    <a:pt x="5" y="0"/>
                  </a:lnTo>
                  <a:close/>
                  <a:moveTo>
                    <a:pt x="668" y="745"/>
                  </a:moveTo>
                  <a:lnTo>
                    <a:pt x="607" y="894"/>
                  </a:lnTo>
                  <a:lnTo>
                    <a:pt x="524" y="757"/>
                  </a:lnTo>
                  <a:lnTo>
                    <a:pt x="668" y="745"/>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 name="Freeform 25"/>
            <p:cNvSpPr>
              <a:spLocks noEditPoints="1"/>
            </p:cNvSpPr>
            <p:nvPr/>
          </p:nvSpPr>
          <p:spPr bwMode="auto">
            <a:xfrm>
              <a:off x="3743" y="2125"/>
              <a:ext cx="233" cy="337"/>
            </a:xfrm>
            <a:custGeom>
              <a:avLst/>
              <a:gdLst>
                <a:gd name="T0" fmla="*/ 629 w 629"/>
                <a:gd name="T1" fmla="*/ 1 h 909"/>
                <a:gd name="T2" fmla="*/ 626 w 629"/>
                <a:gd name="T3" fmla="*/ 82 h 909"/>
                <a:gd name="T4" fmla="*/ 615 w 629"/>
                <a:gd name="T5" fmla="*/ 166 h 909"/>
                <a:gd name="T6" fmla="*/ 599 w 629"/>
                <a:gd name="T7" fmla="*/ 247 h 909"/>
                <a:gd name="T8" fmla="*/ 577 w 629"/>
                <a:gd name="T9" fmla="*/ 326 h 909"/>
                <a:gd name="T10" fmla="*/ 516 w 629"/>
                <a:gd name="T11" fmla="*/ 476 h 909"/>
                <a:gd name="T12" fmla="*/ 437 w 629"/>
                <a:gd name="T13" fmla="*/ 611 h 909"/>
                <a:gd name="T14" fmla="*/ 391 w 629"/>
                <a:gd name="T15" fmla="*/ 672 h 909"/>
                <a:gd name="T16" fmla="*/ 342 w 629"/>
                <a:gd name="T17" fmla="*/ 726 h 909"/>
                <a:gd name="T18" fmla="*/ 291 w 629"/>
                <a:gd name="T19" fmla="*/ 774 h 909"/>
                <a:gd name="T20" fmla="*/ 237 w 629"/>
                <a:gd name="T21" fmla="*/ 815 h 909"/>
                <a:gd name="T22" fmla="*/ 181 w 629"/>
                <a:gd name="T23" fmla="*/ 848 h 909"/>
                <a:gd name="T24" fmla="*/ 176 w 629"/>
                <a:gd name="T25" fmla="*/ 850 h 909"/>
                <a:gd name="T26" fmla="*/ 125 w 629"/>
                <a:gd name="T27" fmla="*/ 867 h 909"/>
                <a:gd name="T28" fmla="*/ 110 w 629"/>
                <a:gd name="T29" fmla="*/ 821 h 909"/>
                <a:gd name="T30" fmla="*/ 161 w 629"/>
                <a:gd name="T31" fmla="*/ 805 h 909"/>
                <a:gd name="T32" fmla="*/ 156 w 629"/>
                <a:gd name="T33" fmla="*/ 807 h 909"/>
                <a:gd name="T34" fmla="*/ 208 w 629"/>
                <a:gd name="T35" fmla="*/ 776 h 909"/>
                <a:gd name="T36" fmla="*/ 258 w 629"/>
                <a:gd name="T37" fmla="*/ 739 h 909"/>
                <a:gd name="T38" fmla="*/ 307 w 629"/>
                <a:gd name="T39" fmla="*/ 693 h 909"/>
                <a:gd name="T40" fmla="*/ 352 w 629"/>
                <a:gd name="T41" fmla="*/ 643 h 909"/>
                <a:gd name="T42" fmla="*/ 396 w 629"/>
                <a:gd name="T43" fmla="*/ 586 h 909"/>
                <a:gd name="T44" fmla="*/ 471 w 629"/>
                <a:gd name="T45" fmla="*/ 457 h 909"/>
                <a:gd name="T46" fmla="*/ 530 w 629"/>
                <a:gd name="T47" fmla="*/ 313 h 909"/>
                <a:gd name="T48" fmla="*/ 552 w 629"/>
                <a:gd name="T49" fmla="*/ 238 h 909"/>
                <a:gd name="T50" fmla="*/ 568 w 629"/>
                <a:gd name="T51" fmla="*/ 159 h 909"/>
                <a:gd name="T52" fmla="*/ 578 w 629"/>
                <a:gd name="T53" fmla="*/ 81 h 909"/>
                <a:gd name="T54" fmla="*/ 581 w 629"/>
                <a:gd name="T55" fmla="*/ 0 h 909"/>
                <a:gd name="T56" fmla="*/ 629 w 629"/>
                <a:gd name="T57" fmla="*/ 1 h 909"/>
                <a:gd name="T58" fmla="*/ 157 w 629"/>
                <a:gd name="T59" fmla="*/ 909 h 909"/>
                <a:gd name="T60" fmla="*/ 0 w 629"/>
                <a:gd name="T61" fmla="*/ 870 h 909"/>
                <a:gd name="T62" fmla="*/ 125 w 629"/>
                <a:gd name="T63" fmla="*/ 769 h 909"/>
                <a:gd name="T64" fmla="*/ 157 w 629"/>
                <a:gd name="T65"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9" h="909">
                  <a:moveTo>
                    <a:pt x="629" y="1"/>
                  </a:moveTo>
                  <a:lnTo>
                    <a:pt x="626" y="82"/>
                  </a:lnTo>
                  <a:lnTo>
                    <a:pt x="615" y="166"/>
                  </a:lnTo>
                  <a:lnTo>
                    <a:pt x="599" y="247"/>
                  </a:lnTo>
                  <a:lnTo>
                    <a:pt x="577" y="326"/>
                  </a:lnTo>
                  <a:lnTo>
                    <a:pt x="516" y="476"/>
                  </a:lnTo>
                  <a:lnTo>
                    <a:pt x="437" y="611"/>
                  </a:lnTo>
                  <a:lnTo>
                    <a:pt x="391" y="672"/>
                  </a:lnTo>
                  <a:lnTo>
                    <a:pt x="342" y="726"/>
                  </a:lnTo>
                  <a:lnTo>
                    <a:pt x="291" y="774"/>
                  </a:lnTo>
                  <a:lnTo>
                    <a:pt x="237" y="815"/>
                  </a:lnTo>
                  <a:lnTo>
                    <a:pt x="181" y="848"/>
                  </a:lnTo>
                  <a:cubicBezTo>
                    <a:pt x="179" y="849"/>
                    <a:pt x="178" y="850"/>
                    <a:pt x="176" y="850"/>
                  </a:cubicBezTo>
                  <a:lnTo>
                    <a:pt x="125" y="867"/>
                  </a:lnTo>
                  <a:lnTo>
                    <a:pt x="110" y="821"/>
                  </a:lnTo>
                  <a:lnTo>
                    <a:pt x="161" y="805"/>
                  </a:lnTo>
                  <a:lnTo>
                    <a:pt x="156" y="807"/>
                  </a:lnTo>
                  <a:lnTo>
                    <a:pt x="208" y="776"/>
                  </a:lnTo>
                  <a:lnTo>
                    <a:pt x="258" y="739"/>
                  </a:lnTo>
                  <a:lnTo>
                    <a:pt x="307" y="693"/>
                  </a:lnTo>
                  <a:lnTo>
                    <a:pt x="352" y="643"/>
                  </a:lnTo>
                  <a:lnTo>
                    <a:pt x="396" y="586"/>
                  </a:lnTo>
                  <a:lnTo>
                    <a:pt x="471" y="457"/>
                  </a:lnTo>
                  <a:lnTo>
                    <a:pt x="530" y="313"/>
                  </a:lnTo>
                  <a:lnTo>
                    <a:pt x="552" y="238"/>
                  </a:lnTo>
                  <a:lnTo>
                    <a:pt x="568" y="159"/>
                  </a:lnTo>
                  <a:lnTo>
                    <a:pt x="578" y="81"/>
                  </a:lnTo>
                  <a:lnTo>
                    <a:pt x="581" y="0"/>
                  </a:lnTo>
                  <a:lnTo>
                    <a:pt x="629" y="1"/>
                  </a:lnTo>
                  <a:close/>
                  <a:moveTo>
                    <a:pt x="157" y="909"/>
                  </a:moveTo>
                  <a:lnTo>
                    <a:pt x="0" y="870"/>
                  </a:lnTo>
                  <a:lnTo>
                    <a:pt x="125" y="769"/>
                  </a:lnTo>
                  <a:lnTo>
                    <a:pt x="157" y="909"/>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26"/>
            <p:cNvSpPr>
              <a:spLocks noEditPoints="1"/>
            </p:cNvSpPr>
            <p:nvPr/>
          </p:nvSpPr>
          <p:spPr bwMode="auto">
            <a:xfrm>
              <a:off x="2618" y="2125"/>
              <a:ext cx="254" cy="331"/>
            </a:xfrm>
            <a:custGeom>
              <a:avLst/>
              <a:gdLst>
                <a:gd name="T0" fmla="*/ 679 w 684"/>
                <a:gd name="T1" fmla="*/ 894 h 894"/>
                <a:gd name="T2" fmla="*/ 621 w 684"/>
                <a:gd name="T3" fmla="*/ 889 h 894"/>
                <a:gd name="T4" fmla="*/ 617 w 684"/>
                <a:gd name="T5" fmla="*/ 889 h 894"/>
                <a:gd name="T6" fmla="*/ 559 w 684"/>
                <a:gd name="T7" fmla="*/ 874 h 894"/>
                <a:gd name="T8" fmla="*/ 500 w 684"/>
                <a:gd name="T9" fmla="*/ 850 h 894"/>
                <a:gd name="T10" fmla="*/ 442 w 684"/>
                <a:gd name="T11" fmla="*/ 816 h 894"/>
                <a:gd name="T12" fmla="*/ 386 w 684"/>
                <a:gd name="T13" fmla="*/ 776 h 894"/>
                <a:gd name="T14" fmla="*/ 332 w 684"/>
                <a:gd name="T15" fmla="*/ 727 h 894"/>
                <a:gd name="T16" fmla="*/ 283 w 684"/>
                <a:gd name="T17" fmla="*/ 674 h 894"/>
                <a:gd name="T18" fmla="*/ 236 w 684"/>
                <a:gd name="T19" fmla="*/ 613 h 894"/>
                <a:gd name="T20" fmla="*/ 155 w 684"/>
                <a:gd name="T21" fmla="*/ 479 h 894"/>
                <a:gd name="T22" fmla="*/ 91 w 684"/>
                <a:gd name="T23" fmla="*/ 329 h 894"/>
                <a:gd name="T24" fmla="*/ 68 w 684"/>
                <a:gd name="T25" fmla="*/ 249 h 894"/>
                <a:gd name="T26" fmla="*/ 51 w 684"/>
                <a:gd name="T27" fmla="*/ 167 h 894"/>
                <a:gd name="T28" fmla="*/ 46 w 684"/>
                <a:gd name="T29" fmla="*/ 122 h 894"/>
                <a:gd name="T30" fmla="*/ 94 w 684"/>
                <a:gd name="T31" fmla="*/ 118 h 894"/>
                <a:gd name="T32" fmla="*/ 98 w 684"/>
                <a:gd name="T33" fmla="*/ 157 h 894"/>
                <a:gd name="T34" fmla="*/ 115 w 684"/>
                <a:gd name="T35" fmla="*/ 236 h 894"/>
                <a:gd name="T36" fmla="*/ 136 w 684"/>
                <a:gd name="T37" fmla="*/ 310 h 894"/>
                <a:gd name="T38" fmla="*/ 196 w 684"/>
                <a:gd name="T39" fmla="*/ 454 h 894"/>
                <a:gd name="T40" fmla="*/ 273 w 684"/>
                <a:gd name="T41" fmla="*/ 584 h 894"/>
                <a:gd name="T42" fmla="*/ 318 w 684"/>
                <a:gd name="T43" fmla="*/ 641 h 894"/>
                <a:gd name="T44" fmla="*/ 365 w 684"/>
                <a:gd name="T45" fmla="*/ 692 h 894"/>
                <a:gd name="T46" fmla="*/ 415 w 684"/>
                <a:gd name="T47" fmla="*/ 737 h 894"/>
                <a:gd name="T48" fmla="*/ 465 w 684"/>
                <a:gd name="T49" fmla="*/ 775 h 894"/>
                <a:gd name="T50" fmla="*/ 519 w 684"/>
                <a:gd name="T51" fmla="*/ 805 h 894"/>
                <a:gd name="T52" fmla="*/ 571 w 684"/>
                <a:gd name="T53" fmla="*/ 827 h 894"/>
                <a:gd name="T54" fmla="*/ 629 w 684"/>
                <a:gd name="T55" fmla="*/ 842 h 894"/>
                <a:gd name="T56" fmla="*/ 626 w 684"/>
                <a:gd name="T57" fmla="*/ 842 h 894"/>
                <a:gd name="T58" fmla="*/ 684 w 684"/>
                <a:gd name="T59" fmla="*/ 847 h 894"/>
                <a:gd name="T60" fmla="*/ 679 w 684"/>
                <a:gd name="T61" fmla="*/ 894 h 894"/>
                <a:gd name="T62" fmla="*/ 0 w 684"/>
                <a:gd name="T63" fmla="*/ 150 h 894"/>
                <a:gd name="T64" fmla="*/ 60 w 684"/>
                <a:gd name="T65" fmla="*/ 0 h 894"/>
                <a:gd name="T66" fmla="*/ 144 w 684"/>
                <a:gd name="T67" fmla="*/ 138 h 894"/>
                <a:gd name="T68" fmla="*/ 0 w 684"/>
                <a:gd name="T69" fmla="*/ 15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894">
                  <a:moveTo>
                    <a:pt x="679" y="894"/>
                  </a:moveTo>
                  <a:lnTo>
                    <a:pt x="621" y="889"/>
                  </a:lnTo>
                  <a:cubicBezTo>
                    <a:pt x="620" y="889"/>
                    <a:pt x="619" y="889"/>
                    <a:pt x="617" y="889"/>
                  </a:cubicBezTo>
                  <a:lnTo>
                    <a:pt x="559" y="874"/>
                  </a:lnTo>
                  <a:lnTo>
                    <a:pt x="500" y="850"/>
                  </a:lnTo>
                  <a:lnTo>
                    <a:pt x="442" y="816"/>
                  </a:lnTo>
                  <a:lnTo>
                    <a:pt x="386" y="776"/>
                  </a:lnTo>
                  <a:lnTo>
                    <a:pt x="332" y="727"/>
                  </a:lnTo>
                  <a:lnTo>
                    <a:pt x="283" y="674"/>
                  </a:lnTo>
                  <a:lnTo>
                    <a:pt x="236" y="613"/>
                  </a:lnTo>
                  <a:lnTo>
                    <a:pt x="155" y="479"/>
                  </a:lnTo>
                  <a:lnTo>
                    <a:pt x="91" y="329"/>
                  </a:lnTo>
                  <a:lnTo>
                    <a:pt x="68" y="249"/>
                  </a:lnTo>
                  <a:lnTo>
                    <a:pt x="51" y="167"/>
                  </a:lnTo>
                  <a:lnTo>
                    <a:pt x="46" y="122"/>
                  </a:lnTo>
                  <a:lnTo>
                    <a:pt x="94" y="118"/>
                  </a:lnTo>
                  <a:lnTo>
                    <a:pt x="98" y="157"/>
                  </a:lnTo>
                  <a:lnTo>
                    <a:pt x="115" y="236"/>
                  </a:lnTo>
                  <a:lnTo>
                    <a:pt x="136" y="310"/>
                  </a:lnTo>
                  <a:lnTo>
                    <a:pt x="196" y="454"/>
                  </a:lnTo>
                  <a:lnTo>
                    <a:pt x="273" y="584"/>
                  </a:lnTo>
                  <a:lnTo>
                    <a:pt x="318" y="641"/>
                  </a:lnTo>
                  <a:lnTo>
                    <a:pt x="365" y="692"/>
                  </a:lnTo>
                  <a:lnTo>
                    <a:pt x="415" y="737"/>
                  </a:lnTo>
                  <a:lnTo>
                    <a:pt x="465" y="775"/>
                  </a:lnTo>
                  <a:lnTo>
                    <a:pt x="519" y="805"/>
                  </a:lnTo>
                  <a:lnTo>
                    <a:pt x="571" y="827"/>
                  </a:lnTo>
                  <a:lnTo>
                    <a:pt x="629" y="842"/>
                  </a:lnTo>
                  <a:lnTo>
                    <a:pt x="626" y="842"/>
                  </a:lnTo>
                  <a:lnTo>
                    <a:pt x="684" y="847"/>
                  </a:lnTo>
                  <a:lnTo>
                    <a:pt x="679" y="894"/>
                  </a:lnTo>
                  <a:close/>
                  <a:moveTo>
                    <a:pt x="0" y="150"/>
                  </a:moveTo>
                  <a:lnTo>
                    <a:pt x="60" y="0"/>
                  </a:lnTo>
                  <a:lnTo>
                    <a:pt x="144" y="138"/>
                  </a:lnTo>
                  <a:lnTo>
                    <a:pt x="0" y="150"/>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27"/>
            <p:cNvSpPr>
              <a:spLocks noEditPoints="1"/>
            </p:cNvSpPr>
            <p:nvPr/>
          </p:nvSpPr>
          <p:spPr bwMode="auto">
            <a:xfrm>
              <a:off x="3019" y="1738"/>
              <a:ext cx="251" cy="546"/>
            </a:xfrm>
            <a:custGeom>
              <a:avLst/>
              <a:gdLst>
                <a:gd name="T0" fmla="*/ 7 w 677"/>
                <a:gd name="T1" fmla="*/ 0 h 1475"/>
                <a:gd name="T2" fmla="*/ 64 w 677"/>
                <a:gd name="T3" fmla="*/ 8 h 1475"/>
                <a:gd name="T4" fmla="*/ 70 w 677"/>
                <a:gd name="T5" fmla="*/ 10 h 1475"/>
                <a:gd name="T6" fmla="*/ 126 w 677"/>
                <a:gd name="T7" fmla="*/ 35 h 1475"/>
                <a:gd name="T8" fmla="*/ 130 w 677"/>
                <a:gd name="T9" fmla="*/ 37 h 1475"/>
                <a:gd name="T10" fmla="*/ 185 w 677"/>
                <a:gd name="T11" fmla="*/ 76 h 1475"/>
                <a:gd name="T12" fmla="*/ 188 w 677"/>
                <a:gd name="T13" fmla="*/ 78 h 1475"/>
                <a:gd name="T14" fmla="*/ 242 w 677"/>
                <a:gd name="T15" fmla="*/ 131 h 1475"/>
                <a:gd name="T16" fmla="*/ 297 w 677"/>
                <a:gd name="T17" fmla="*/ 199 h 1475"/>
                <a:gd name="T18" fmla="*/ 349 w 677"/>
                <a:gd name="T19" fmla="*/ 278 h 1475"/>
                <a:gd name="T20" fmla="*/ 397 w 677"/>
                <a:gd name="T21" fmla="*/ 368 h 1475"/>
                <a:gd name="T22" fmla="*/ 441 w 677"/>
                <a:gd name="T23" fmla="*/ 468 h 1475"/>
                <a:gd name="T24" fmla="*/ 483 w 677"/>
                <a:gd name="T25" fmla="*/ 575 h 1475"/>
                <a:gd name="T26" fmla="*/ 519 w 677"/>
                <a:gd name="T27" fmla="*/ 690 h 1475"/>
                <a:gd name="T28" fmla="*/ 553 w 677"/>
                <a:gd name="T29" fmla="*/ 811 h 1475"/>
                <a:gd name="T30" fmla="*/ 580 w 677"/>
                <a:gd name="T31" fmla="*/ 937 h 1475"/>
                <a:gd name="T32" fmla="*/ 602 w 677"/>
                <a:gd name="T33" fmla="*/ 1067 h 1475"/>
                <a:gd name="T34" fmla="*/ 618 w 677"/>
                <a:gd name="T35" fmla="*/ 1202 h 1475"/>
                <a:gd name="T36" fmla="*/ 629 w 677"/>
                <a:gd name="T37" fmla="*/ 1354 h 1475"/>
                <a:gd name="T38" fmla="*/ 581 w 677"/>
                <a:gd name="T39" fmla="*/ 1357 h 1475"/>
                <a:gd name="T40" fmla="*/ 571 w 677"/>
                <a:gd name="T41" fmla="*/ 1207 h 1475"/>
                <a:gd name="T42" fmla="*/ 555 w 677"/>
                <a:gd name="T43" fmla="*/ 1076 h 1475"/>
                <a:gd name="T44" fmla="*/ 533 w 677"/>
                <a:gd name="T45" fmla="*/ 948 h 1475"/>
                <a:gd name="T46" fmla="*/ 506 w 677"/>
                <a:gd name="T47" fmla="*/ 824 h 1475"/>
                <a:gd name="T48" fmla="*/ 474 w 677"/>
                <a:gd name="T49" fmla="*/ 705 h 1475"/>
                <a:gd name="T50" fmla="*/ 438 w 677"/>
                <a:gd name="T51" fmla="*/ 592 h 1475"/>
                <a:gd name="T52" fmla="*/ 398 w 677"/>
                <a:gd name="T53" fmla="*/ 487 h 1475"/>
                <a:gd name="T54" fmla="*/ 354 w 677"/>
                <a:gd name="T55" fmla="*/ 391 h 1475"/>
                <a:gd name="T56" fmla="*/ 308 w 677"/>
                <a:gd name="T57" fmla="*/ 305 h 1475"/>
                <a:gd name="T58" fmla="*/ 260 w 677"/>
                <a:gd name="T59" fmla="*/ 229 h 1475"/>
                <a:gd name="T60" fmla="*/ 209 w 677"/>
                <a:gd name="T61" fmla="*/ 166 h 1475"/>
                <a:gd name="T62" fmla="*/ 155 w 677"/>
                <a:gd name="T63" fmla="*/ 113 h 1475"/>
                <a:gd name="T64" fmla="*/ 158 w 677"/>
                <a:gd name="T65" fmla="*/ 115 h 1475"/>
                <a:gd name="T66" fmla="*/ 103 w 677"/>
                <a:gd name="T67" fmla="*/ 76 h 1475"/>
                <a:gd name="T68" fmla="*/ 107 w 677"/>
                <a:gd name="T69" fmla="*/ 78 h 1475"/>
                <a:gd name="T70" fmla="*/ 51 w 677"/>
                <a:gd name="T71" fmla="*/ 53 h 1475"/>
                <a:gd name="T72" fmla="*/ 57 w 677"/>
                <a:gd name="T73" fmla="*/ 55 h 1475"/>
                <a:gd name="T74" fmla="*/ 0 w 677"/>
                <a:gd name="T75" fmla="*/ 47 h 1475"/>
                <a:gd name="T76" fmla="*/ 7 w 677"/>
                <a:gd name="T77" fmla="*/ 0 h 1475"/>
                <a:gd name="T78" fmla="*/ 677 w 677"/>
                <a:gd name="T79" fmla="*/ 1330 h 1475"/>
                <a:gd name="T80" fmla="*/ 608 w 677"/>
                <a:gd name="T81" fmla="*/ 1475 h 1475"/>
                <a:gd name="T82" fmla="*/ 533 w 677"/>
                <a:gd name="T83" fmla="*/ 1333 h 1475"/>
                <a:gd name="T84" fmla="*/ 677 w 677"/>
                <a:gd name="T85" fmla="*/ 1330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7" h="1475">
                  <a:moveTo>
                    <a:pt x="7" y="0"/>
                  </a:moveTo>
                  <a:lnTo>
                    <a:pt x="64" y="8"/>
                  </a:lnTo>
                  <a:cubicBezTo>
                    <a:pt x="66" y="8"/>
                    <a:pt x="68" y="9"/>
                    <a:pt x="70" y="10"/>
                  </a:cubicBezTo>
                  <a:lnTo>
                    <a:pt x="126" y="35"/>
                  </a:lnTo>
                  <a:cubicBezTo>
                    <a:pt x="128" y="35"/>
                    <a:pt x="129" y="36"/>
                    <a:pt x="130" y="37"/>
                  </a:cubicBezTo>
                  <a:lnTo>
                    <a:pt x="185" y="76"/>
                  </a:lnTo>
                  <a:cubicBezTo>
                    <a:pt x="186" y="77"/>
                    <a:pt x="187" y="77"/>
                    <a:pt x="188" y="78"/>
                  </a:cubicBezTo>
                  <a:lnTo>
                    <a:pt x="242" y="131"/>
                  </a:lnTo>
                  <a:lnTo>
                    <a:pt x="297" y="199"/>
                  </a:lnTo>
                  <a:lnTo>
                    <a:pt x="349" y="278"/>
                  </a:lnTo>
                  <a:lnTo>
                    <a:pt x="397" y="368"/>
                  </a:lnTo>
                  <a:lnTo>
                    <a:pt x="441" y="468"/>
                  </a:lnTo>
                  <a:lnTo>
                    <a:pt x="483" y="575"/>
                  </a:lnTo>
                  <a:lnTo>
                    <a:pt x="519" y="690"/>
                  </a:lnTo>
                  <a:lnTo>
                    <a:pt x="553" y="811"/>
                  </a:lnTo>
                  <a:lnTo>
                    <a:pt x="580" y="937"/>
                  </a:lnTo>
                  <a:lnTo>
                    <a:pt x="602" y="1067"/>
                  </a:lnTo>
                  <a:lnTo>
                    <a:pt x="618" y="1202"/>
                  </a:lnTo>
                  <a:lnTo>
                    <a:pt x="629" y="1354"/>
                  </a:lnTo>
                  <a:lnTo>
                    <a:pt x="581" y="1357"/>
                  </a:lnTo>
                  <a:lnTo>
                    <a:pt x="571" y="1207"/>
                  </a:lnTo>
                  <a:lnTo>
                    <a:pt x="555" y="1076"/>
                  </a:lnTo>
                  <a:lnTo>
                    <a:pt x="533" y="948"/>
                  </a:lnTo>
                  <a:lnTo>
                    <a:pt x="506" y="824"/>
                  </a:lnTo>
                  <a:lnTo>
                    <a:pt x="474" y="705"/>
                  </a:lnTo>
                  <a:lnTo>
                    <a:pt x="438" y="592"/>
                  </a:lnTo>
                  <a:lnTo>
                    <a:pt x="398" y="487"/>
                  </a:lnTo>
                  <a:lnTo>
                    <a:pt x="354" y="391"/>
                  </a:lnTo>
                  <a:lnTo>
                    <a:pt x="308" y="305"/>
                  </a:lnTo>
                  <a:lnTo>
                    <a:pt x="260" y="229"/>
                  </a:lnTo>
                  <a:lnTo>
                    <a:pt x="209" y="166"/>
                  </a:lnTo>
                  <a:lnTo>
                    <a:pt x="155" y="113"/>
                  </a:lnTo>
                  <a:lnTo>
                    <a:pt x="158" y="115"/>
                  </a:lnTo>
                  <a:lnTo>
                    <a:pt x="103" y="76"/>
                  </a:lnTo>
                  <a:lnTo>
                    <a:pt x="107" y="78"/>
                  </a:lnTo>
                  <a:lnTo>
                    <a:pt x="51" y="53"/>
                  </a:lnTo>
                  <a:lnTo>
                    <a:pt x="57" y="55"/>
                  </a:lnTo>
                  <a:lnTo>
                    <a:pt x="0" y="47"/>
                  </a:lnTo>
                  <a:lnTo>
                    <a:pt x="7" y="0"/>
                  </a:lnTo>
                  <a:close/>
                  <a:moveTo>
                    <a:pt x="677" y="1330"/>
                  </a:moveTo>
                  <a:lnTo>
                    <a:pt x="608" y="1475"/>
                  </a:lnTo>
                  <a:lnTo>
                    <a:pt x="533" y="1333"/>
                  </a:lnTo>
                  <a:lnTo>
                    <a:pt x="677" y="1330"/>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28"/>
            <p:cNvSpPr>
              <a:spLocks noEditPoints="1"/>
            </p:cNvSpPr>
            <p:nvPr/>
          </p:nvSpPr>
          <p:spPr bwMode="auto">
            <a:xfrm>
              <a:off x="3355" y="1739"/>
              <a:ext cx="233" cy="545"/>
            </a:xfrm>
            <a:custGeom>
              <a:avLst/>
              <a:gdLst>
                <a:gd name="T0" fmla="*/ 0 w 629"/>
                <a:gd name="T1" fmla="*/ 1470 h 1471"/>
                <a:gd name="T2" fmla="*/ 3 w 629"/>
                <a:gd name="T3" fmla="*/ 1334 h 1471"/>
                <a:gd name="T4" fmla="*/ 15 w 629"/>
                <a:gd name="T5" fmla="*/ 1198 h 1471"/>
                <a:gd name="T6" fmla="*/ 31 w 629"/>
                <a:gd name="T7" fmla="*/ 1064 h 1471"/>
                <a:gd name="T8" fmla="*/ 53 w 629"/>
                <a:gd name="T9" fmla="*/ 933 h 1471"/>
                <a:gd name="T10" fmla="*/ 80 w 629"/>
                <a:gd name="T11" fmla="*/ 807 h 1471"/>
                <a:gd name="T12" fmla="*/ 113 w 629"/>
                <a:gd name="T13" fmla="*/ 686 h 1471"/>
                <a:gd name="T14" fmla="*/ 151 w 629"/>
                <a:gd name="T15" fmla="*/ 571 h 1471"/>
                <a:gd name="T16" fmla="*/ 191 w 629"/>
                <a:gd name="T17" fmla="*/ 464 h 1471"/>
                <a:gd name="T18" fmla="*/ 237 w 629"/>
                <a:gd name="T19" fmla="*/ 364 h 1471"/>
                <a:gd name="T20" fmla="*/ 284 w 629"/>
                <a:gd name="T21" fmla="*/ 275 h 1471"/>
                <a:gd name="T22" fmla="*/ 335 w 629"/>
                <a:gd name="T23" fmla="*/ 196 h 1471"/>
                <a:gd name="T24" fmla="*/ 389 w 629"/>
                <a:gd name="T25" fmla="*/ 129 h 1471"/>
                <a:gd name="T26" fmla="*/ 445 w 629"/>
                <a:gd name="T27" fmla="*/ 73 h 1471"/>
                <a:gd name="T28" fmla="*/ 450 w 629"/>
                <a:gd name="T29" fmla="*/ 70 h 1471"/>
                <a:gd name="T30" fmla="*/ 505 w 629"/>
                <a:gd name="T31" fmla="*/ 38 h 1471"/>
                <a:gd name="T32" fmla="*/ 528 w 629"/>
                <a:gd name="T33" fmla="*/ 80 h 1471"/>
                <a:gd name="T34" fmla="*/ 473 w 629"/>
                <a:gd name="T35" fmla="*/ 111 h 1471"/>
                <a:gd name="T36" fmla="*/ 478 w 629"/>
                <a:gd name="T37" fmla="*/ 108 h 1471"/>
                <a:gd name="T38" fmla="*/ 426 w 629"/>
                <a:gd name="T39" fmla="*/ 158 h 1471"/>
                <a:gd name="T40" fmla="*/ 376 w 629"/>
                <a:gd name="T41" fmla="*/ 223 h 1471"/>
                <a:gd name="T42" fmla="*/ 327 w 629"/>
                <a:gd name="T43" fmla="*/ 298 h 1471"/>
                <a:gd name="T44" fmla="*/ 280 w 629"/>
                <a:gd name="T45" fmla="*/ 384 h 1471"/>
                <a:gd name="T46" fmla="*/ 236 w 629"/>
                <a:gd name="T47" fmla="*/ 481 h 1471"/>
                <a:gd name="T48" fmla="*/ 196 w 629"/>
                <a:gd name="T49" fmla="*/ 586 h 1471"/>
                <a:gd name="T50" fmla="*/ 160 w 629"/>
                <a:gd name="T51" fmla="*/ 699 h 1471"/>
                <a:gd name="T52" fmla="*/ 127 w 629"/>
                <a:gd name="T53" fmla="*/ 818 h 1471"/>
                <a:gd name="T54" fmla="*/ 100 w 629"/>
                <a:gd name="T55" fmla="*/ 942 h 1471"/>
                <a:gd name="T56" fmla="*/ 78 w 629"/>
                <a:gd name="T57" fmla="*/ 1069 h 1471"/>
                <a:gd name="T58" fmla="*/ 62 w 629"/>
                <a:gd name="T59" fmla="*/ 1201 h 1471"/>
                <a:gd name="T60" fmla="*/ 51 w 629"/>
                <a:gd name="T61" fmla="*/ 1335 h 1471"/>
                <a:gd name="T62" fmla="*/ 48 w 629"/>
                <a:gd name="T63" fmla="*/ 1471 h 1471"/>
                <a:gd name="T64" fmla="*/ 0 w 629"/>
                <a:gd name="T65" fmla="*/ 1470 h 1471"/>
                <a:gd name="T66" fmla="*/ 470 w 629"/>
                <a:gd name="T67" fmla="*/ 0 h 1471"/>
                <a:gd name="T68" fmla="*/ 629 w 629"/>
                <a:gd name="T69" fmla="*/ 18 h 1471"/>
                <a:gd name="T70" fmla="*/ 518 w 629"/>
                <a:gd name="T71" fmla="*/ 135 h 1471"/>
                <a:gd name="T72" fmla="*/ 470 w 629"/>
                <a:gd name="T73" fmla="*/ 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9" h="1471">
                  <a:moveTo>
                    <a:pt x="0" y="1470"/>
                  </a:moveTo>
                  <a:lnTo>
                    <a:pt x="3" y="1334"/>
                  </a:lnTo>
                  <a:lnTo>
                    <a:pt x="15" y="1198"/>
                  </a:lnTo>
                  <a:lnTo>
                    <a:pt x="31" y="1064"/>
                  </a:lnTo>
                  <a:lnTo>
                    <a:pt x="53" y="933"/>
                  </a:lnTo>
                  <a:lnTo>
                    <a:pt x="80" y="807"/>
                  </a:lnTo>
                  <a:lnTo>
                    <a:pt x="113" y="686"/>
                  </a:lnTo>
                  <a:lnTo>
                    <a:pt x="151" y="571"/>
                  </a:lnTo>
                  <a:lnTo>
                    <a:pt x="191" y="464"/>
                  </a:lnTo>
                  <a:lnTo>
                    <a:pt x="237" y="364"/>
                  </a:lnTo>
                  <a:lnTo>
                    <a:pt x="284" y="275"/>
                  </a:lnTo>
                  <a:lnTo>
                    <a:pt x="335" y="196"/>
                  </a:lnTo>
                  <a:lnTo>
                    <a:pt x="389" y="129"/>
                  </a:lnTo>
                  <a:lnTo>
                    <a:pt x="445" y="73"/>
                  </a:lnTo>
                  <a:cubicBezTo>
                    <a:pt x="446" y="72"/>
                    <a:pt x="448" y="71"/>
                    <a:pt x="450" y="70"/>
                  </a:cubicBezTo>
                  <a:lnTo>
                    <a:pt x="505" y="38"/>
                  </a:lnTo>
                  <a:lnTo>
                    <a:pt x="528" y="80"/>
                  </a:lnTo>
                  <a:lnTo>
                    <a:pt x="473" y="111"/>
                  </a:lnTo>
                  <a:lnTo>
                    <a:pt x="478" y="108"/>
                  </a:lnTo>
                  <a:lnTo>
                    <a:pt x="426" y="158"/>
                  </a:lnTo>
                  <a:lnTo>
                    <a:pt x="376" y="223"/>
                  </a:lnTo>
                  <a:lnTo>
                    <a:pt x="327" y="298"/>
                  </a:lnTo>
                  <a:lnTo>
                    <a:pt x="280" y="384"/>
                  </a:lnTo>
                  <a:lnTo>
                    <a:pt x="236" y="481"/>
                  </a:lnTo>
                  <a:lnTo>
                    <a:pt x="196" y="586"/>
                  </a:lnTo>
                  <a:lnTo>
                    <a:pt x="160" y="699"/>
                  </a:lnTo>
                  <a:lnTo>
                    <a:pt x="127" y="818"/>
                  </a:lnTo>
                  <a:lnTo>
                    <a:pt x="100" y="942"/>
                  </a:lnTo>
                  <a:lnTo>
                    <a:pt x="78" y="1069"/>
                  </a:lnTo>
                  <a:lnTo>
                    <a:pt x="62" y="1201"/>
                  </a:lnTo>
                  <a:lnTo>
                    <a:pt x="51" y="1335"/>
                  </a:lnTo>
                  <a:lnTo>
                    <a:pt x="48" y="1471"/>
                  </a:lnTo>
                  <a:lnTo>
                    <a:pt x="0" y="1470"/>
                  </a:lnTo>
                  <a:close/>
                  <a:moveTo>
                    <a:pt x="470" y="0"/>
                  </a:moveTo>
                  <a:lnTo>
                    <a:pt x="629" y="18"/>
                  </a:lnTo>
                  <a:lnTo>
                    <a:pt x="518" y="135"/>
                  </a:lnTo>
                  <a:lnTo>
                    <a:pt x="470" y="0"/>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Rectangle 29"/>
            <p:cNvSpPr>
              <a:spLocks noChangeArrowheads="1"/>
            </p:cNvSpPr>
            <p:nvPr/>
          </p:nvSpPr>
          <p:spPr bwMode="auto">
            <a:xfrm>
              <a:off x="2254" y="1127"/>
              <a:ext cx="43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Hydrogène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30"/>
            <p:cNvSpPr>
              <a:spLocks noChangeArrowheads="1"/>
            </p:cNvSpPr>
            <p:nvPr/>
          </p:nvSpPr>
          <p:spPr bwMode="auto">
            <a:xfrm>
              <a:off x="3979" y="1127"/>
              <a:ext cx="43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FR" altLang="fr-FR" sz="1200" dirty="0">
                  <a:solidFill>
                    <a:srgbClr val="000000"/>
                  </a:solidFill>
                  <a:latin typeface="Times New Roman" panose="02020603050405020304" pitchFamily="18" charset="0"/>
                </a:rPr>
                <a:t>Hydrogène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1"/>
            <p:cNvSpPr>
              <a:spLocks noChangeArrowheads="1"/>
            </p:cNvSpPr>
            <p:nvPr/>
          </p:nvSpPr>
          <p:spPr bwMode="auto">
            <a:xfrm>
              <a:off x="2905" y="2025"/>
              <a:ext cx="35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Oxygène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2"/>
            <p:cNvSpPr>
              <a:spLocks noChangeArrowheads="1"/>
            </p:cNvSpPr>
            <p:nvPr/>
          </p:nvSpPr>
          <p:spPr bwMode="auto">
            <a:xfrm>
              <a:off x="2413" y="2249"/>
              <a:ext cx="1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eau</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3" name="Rectangle 33"/>
            <p:cNvSpPr>
              <a:spLocks noChangeArrowheads="1"/>
            </p:cNvSpPr>
            <p:nvPr/>
          </p:nvSpPr>
          <p:spPr bwMode="auto">
            <a:xfrm>
              <a:off x="3980" y="2249"/>
              <a:ext cx="1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eau</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34"/>
            <p:cNvSpPr>
              <a:spLocks noChangeArrowheads="1"/>
            </p:cNvSpPr>
            <p:nvPr/>
          </p:nvSpPr>
          <p:spPr bwMode="auto">
            <a:xfrm>
              <a:off x="3419" y="2025"/>
              <a:ext cx="35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Times New Roman" panose="02020603050405020304" pitchFamily="18" charset="0"/>
                </a:rPr>
                <a:t>Oxygène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sp>
        <p:nvSpPr>
          <p:cNvPr id="45" name="Rectangle 44"/>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54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221971" y="628723"/>
            <a:ext cx="9817331" cy="3067378"/>
          </a:xfrm>
          <a:prstGeom prst="rect">
            <a:avLst/>
          </a:prstGeom>
        </p:spPr>
        <p:txBody>
          <a:bodyPr wrap="square">
            <a:spAutoFit/>
          </a:bodyPr>
          <a:lstStyle/>
          <a:p>
            <a:pPr>
              <a:lnSpc>
                <a:spcPct val="107000"/>
              </a:lnSpc>
              <a:spcAft>
                <a:spcPts val="800"/>
              </a:spcAft>
            </a:pPr>
            <a:r>
              <a:rPr lang="fr-FR" b="1" dirty="0">
                <a:solidFill>
                  <a:srgbClr val="1F3864"/>
                </a:solidFill>
                <a:latin typeface="Calibri" panose="020F0502020204030204" pitchFamily="34" charset="0"/>
                <a:ea typeface="Calibri" panose="020F0502020204030204" pitchFamily="34" charset="0"/>
                <a:cs typeface="Times New Roman" panose="02020603050405020304" pitchFamily="18" charset="0"/>
              </a:rPr>
              <a:t>Procédés de production </a:t>
            </a:r>
            <a:r>
              <a:rPr lang="fr-FR" b="1" dirty="0" smtClean="0">
                <a:solidFill>
                  <a:srgbClr val="1F3864"/>
                </a:solidFill>
                <a:latin typeface="Calibri" panose="020F0502020204030204" pitchFamily="34" charset="0"/>
                <a:ea typeface="Calibri" panose="020F0502020204030204" pitchFamily="34" charset="0"/>
                <a:cs typeface="Times New Roman" panose="02020603050405020304" pitchFamily="18" charset="0"/>
              </a:rPr>
              <a:t>d'hydrogène</a:t>
            </a:r>
          </a:p>
          <a:p>
            <a:pPr>
              <a:lnSpc>
                <a:spcPct val="107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L'hydrogène est peut-être l'élément le plus abondant sur terre, mais on le trouve rarement sous sa forme pure. </a:t>
            </a:r>
            <a:endParaRPr lang="fr-FR"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dirty="0" smtClean="0">
                <a:latin typeface="Calibri" panose="020F0502020204030204" pitchFamily="34" charset="0"/>
                <a:ea typeface="Calibri" panose="020F0502020204030204" pitchFamily="34" charset="0"/>
                <a:cs typeface="Arial" panose="020B0604020202020204" pitchFamily="34" charset="0"/>
              </a:rPr>
              <a:t>Concrètement</a:t>
            </a:r>
            <a:r>
              <a:rPr lang="fr-FR" dirty="0">
                <a:latin typeface="Calibri" panose="020F0502020204030204" pitchFamily="34" charset="0"/>
                <a:ea typeface="Calibri" panose="020F0502020204030204" pitchFamily="34" charset="0"/>
                <a:cs typeface="Arial" panose="020B0604020202020204" pitchFamily="34" charset="0"/>
              </a:rPr>
              <a:t>, cela signifie que pour produire de l'hydrogène, il faut l'extraire de son composé. Bien sûr, ce procédé d'extraction nécessite de l'énergie, mais l'hydrogène peut être produit ou extrait en utilisant pratiquement n'importe quelle source d'énergie primaire, qu'elle soit fossile ou renouvelable</a:t>
            </a:r>
            <a:r>
              <a:rPr lang="fr-FR" dirty="0" smtClean="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r-FR" dirty="0" smtClean="0">
                <a:latin typeface="Calibri" panose="020F0502020204030204" pitchFamily="34" charset="0"/>
                <a:ea typeface="Calibri" panose="020F0502020204030204" pitchFamily="34" charset="0"/>
                <a:cs typeface="Arial" panose="020B0604020202020204" pitchFamily="34" charset="0"/>
              </a:rPr>
              <a:t>Cette </a:t>
            </a:r>
            <a:r>
              <a:rPr lang="fr-FR" dirty="0">
                <a:latin typeface="Calibri" panose="020F0502020204030204" pitchFamily="34" charset="0"/>
                <a:ea typeface="Calibri" panose="020F0502020204030204" pitchFamily="34" charset="0"/>
                <a:cs typeface="Arial" panose="020B0604020202020204" pitchFamily="34" charset="0"/>
              </a:rPr>
              <a:t>diversité des sources d'approvisionnement potentielles est LA raison la plus importante pour laquelle l'hydrogène est un vecteur énergétique si prometteur. L'hydrogène peut être produit à l'aide d'un certain nombre de procédés </a:t>
            </a:r>
            <a:r>
              <a:rPr lang="fr-FR" dirty="0" smtClean="0">
                <a:latin typeface="Calibri" panose="020F0502020204030204" pitchFamily="34" charset="0"/>
                <a:ea typeface="Calibri" panose="020F0502020204030204" pitchFamily="34" charset="0"/>
                <a:cs typeface="Arial" panose="020B0604020202020204" pitchFamily="34" charset="0"/>
              </a:rPr>
              <a:t>différents.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311487" y="3892016"/>
            <a:ext cx="2022764" cy="1815882"/>
          </a:xfrm>
          <a:prstGeom prst="rect">
            <a:avLst/>
          </a:prstGeom>
          <a:ln w="28575">
            <a:solidFill>
              <a:srgbClr val="FF0000"/>
            </a:solidFill>
          </a:ln>
        </p:spPr>
        <p:txBody>
          <a:bodyPr wrap="square">
            <a:spAutoFit/>
          </a:bodyPr>
          <a:lstStyle/>
          <a:p>
            <a:r>
              <a:rPr lang="fr-FR" sz="1400" dirty="0">
                <a:latin typeface="Calibri" panose="020F0502020204030204" pitchFamily="34" charset="0"/>
                <a:ea typeface="Calibri" panose="020F0502020204030204" pitchFamily="34" charset="0"/>
                <a:cs typeface="Times New Roman" panose="02020603050405020304" pitchFamily="18" charset="0"/>
              </a:rPr>
              <a:t>Les procédés thermochimiques utilisent la chaleur et les réactions chimiques pour libérer l'hydrogène des matières organiques comme les combustibles fossiles et la biomasse. </a:t>
            </a:r>
            <a:endParaRPr lang="en-GB" sz="1400" dirty="0"/>
          </a:p>
        </p:txBody>
      </p:sp>
      <p:sp>
        <p:nvSpPr>
          <p:cNvPr id="17" name="Rectangle 16"/>
          <p:cNvSpPr/>
          <p:nvPr/>
        </p:nvSpPr>
        <p:spPr>
          <a:xfrm>
            <a:off x="3811424" y="4538347"/>
            <a:ext cx="1864821" cy="1169551"/>
          </a:xfrm>
          <a:prstGeom prst="rect">
            <a:avLst/>
          </a:prstGeom>
          <a:ln w="28575">
            <a:solidFill>
              <a:srgbClr val="3333FF"/>
            </a:solidFill>
          </a:ln>
        </p:spPr>
        <p:txBody>
          <a:bodyPr wrap="square">
            <a:spAutoFit/>
          </a:bodyPr>
          <a:lstStyle/>
          <a:p>
            <a:r>
              <a:rPr lang="fr-FR" sz="1400" dirty="0">
                <a:latin typeface="Calibri" panose="020F0502020204030204" pitchFamily="34" charset="0"/>
                <a:ea typeface="Calibri" panose="020F0502020204030204" pitchFamily="34" charset="0"/>
                <a:cs typeface="Times New Roman" panose="02020603050405020304" pitchFamily="18" charset="0"/>
              </a:rPr>
              <a:t>L'eau (H</a:t>
            </a:r>
            <a:r>
              <a:rPr lang="fr-FR" sz="1400" baseline="-25000" dirty="0">
                <a:latin typeface="Calibri" panose="020F0502020204030204" pitchFamily="34" charset="0"/>
                <a:ea typeface="Calibri" panose="020F0502020204030204" pitchFamily="34" charset="0"/>
                <a:cs typeface="Times New Roman" panose="02020603050405020304" pitchFamily="18" charset="0"/>
              </a:rPr>
              <a:t>2</a:t>
            </a:r>
            <a:r>
              <a:rPr lang="fr-FR" sz="1400" dirty="0">
                <a:latin typeface="Calibri" panose="020F0502020204030204" pitchFamily="34" charset="0"/>
                <a:ea typeface="Calibri" panose="020F0502020204030204" pitchFamily="34" charset="0"/>
                <a:cs typeface="Times New Roman" panose="02020603050405020304" pitchFamily="18" charset="0"/>
              </a:rPr>
              <a:t>O) peut être divisée en hydrogène (H</a:t>
            </a:r>
            <a:r>
              <a:rPr lang="fr-FR" sz="1400" baseline="-25000" dirty="0">
                <a:latin typeface="Calibri" panose="020F0502020204030204" pitchFamily="34" charset="0"/>
                <a:ea typeface="Calibri" panose="020F0502020204030204" pitchFamily="34" charset="0"/>
                <a:cs typeface="Times New Roman" panose="02020603050405020304" pitchFamily="18" charset="0"/>
              </a:rPr>
              <a:t>2</a:t>
            </a:r>
            <a:r>
              <a:rPr lang="fr-FR" sz="1400" dirty="0">
                <a:latin typeface="Calibri" panose="020F0502020204030204" pitchFamily="34" charset="0"/>
                <a:ea typeface="Calibri" panose="020F0502020204030204" pitchFamily="34" charset="0"/>
                <a:cs typeface="Times New Roman" panose="02020603050405020304" pitchFamily="18" charset="0"/>
              </a:rPr>
              <a:t>) et oxygène (O</a:t>
            </a:r>
            <a:r>
              <a:rPr lang="fr-FR" sz="1400" baseline="-25000" dirty="0">
                <a:latin typeface="Calibri" panose="020F0502020204030204" pitchFamily="34" charset="0"/>
                <a:ea typeface="Calibri" panose="020F0502020204030204" pitchFamily="34" charset="0"/>
                <a:cs typeface="Times New Roman" panose="02020603050405020304" pitchFamily="18" charset="0"/>
              </a:rPr>
              <a:t>2</a:t>
            </a:r>
            <a:r>
              <a:rPr lang="fr-FR" sz="1400" dirty="0">
                <a:latin typeface="Calibri" panose="020F0502020204030204" pitchFamily="34" charset="0"/>
                <a:ea typeface="Calibri" panose="020F0502020204030204" pitchFamily="34" charset="0"/>
                <a:cs typeface="Times New Roman" panose="02020603050405020304" pitchFamily="18" charset="0"/>
              </a:rPr>
              <a:t>) par électrolyse ou énergie solaire. </a:t>
            </a:r>
            <a:endParaRPr lang="en-GB" sz="1400" dirty="0"/>
          </a:p>
        </p:txBody>
      </p:sp>
      <p:sp>
        <p:nvSpPr>
          <p:cNvPr id="18" name="Rectangle 17"/>
          <p:cNvSpPr/>
          <p:nvPr/>
        </p:nvSpPr>
        <p:spPr>
          <a:xfrm>
            <a:off x="6155837" y="4232261"/>
            <a:ext cx="1936865" cy="1465209"/>
          </a:xfrm>
          <a:prstGeom prst="rect">
            <a:avLst/>
          </a:prstGeom>
          <a:ln w="38100">
            <a:solidFill>
              <a:schemeClr val="accent3"/>
            </a:solidFill>
          </a:ln>
        </p:spPr>
        <p:txBody>
          <a:bodyPr wrap="square">
            <a:spAutoFit/>
          </a:bodyPr>
          <a:lstStyle/>
          <a:p>
            <a:pPr>
              <a:lnSpc>
                <a:spcPct val="107000"/>
              </a:lnSpc>
              <a:spcBef>
                <a:spcPts val="805"/>
              </a:spcBef>
              <a:spcAft>
                <a:spcPts val="1125"/>
              </a:spcAft>
            </a:pPr>
            <a:r>
              <a:rPr lang="fr-FR" sz="1400" dirty="0">
                <a:latin typeface="Calibri" panose="020F0502020204030204" pitchFamily="34" charset="0"/>
                <a:ea typeface="Calibri" panose="020F0502020204030204" pitchFamily="34" charset="0"/>
                <a:cs typeface="Times New Roman" panose="02020603050405020304" pitchFamily="18" charset="0"/>
              </a:rPr>
              <a:t>Les micro-organismes tels que les bactéries et les algues peuvent produire de l'hydrogène par des processus biologiques.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806334" y="991332"/>
            <a:ext cx="9085811" cy="355738"/>
          </a:xfrm>
          <a:prstGeom prst="rect">
            <a:avLst/>
          </a:prstGeom>
        </p:spPr>
        <p:txBody>
          <a:bodyPr wrap="square">
            <a:spAutoFit/>
          </a:bodyPr>
          <a:lstStyle/>
          <a:p>
            <a:pPr algn="just">
              <a:lnSpc>
                <a:spcPct val="107000"/>
              </a:lnSpc>
              <a:spcBef>
                <a:spcPts val="805"/>
              </a:spcBef>
              <a:spcAft>
                <a:spcPts val="1125"/>
              </a:spcAft>
            </a:pPr>
            <a:r>
              <a:rPr lang="en-US" sz="800" dirty="0" smtClean="0">
                <a:solidFill>
                  <a:srgbClr val="757575"/>
                </a:solidFill>
                <a:latin typeface="Calibri" panose="020F0502020204030204" pitchFamily="34" charset="0"/>
                <a:ea typeface="Calibri" panose="020F0502020204030204" pitchFamily="34" charset="0"/>
                <a:cs typeface="Arial" panose="020B0604020202020204" pitchFamily="34" charset="0"/>
              </a:rPr>
              <a:t>. </a:t>
            </a:r>
            <a:r>
              <a:rPr lang="en-US" sz="800" dirty="0">
                <a:solidFill>
                  <a:srgbClr val="757575"/>
                </a:solidFill>
                <a:latin typeface="Calibri" panose="020F0502020204030204" pitchFamily="34" charset="0"/>
                <a:ea typeface="Calibri" panose="020F0502020204030204" pitchFamily="34" charset="0"/>
                <a:cs typeface="Arial" panose="020B0604020202020204" pitchFamily="34" charset="0"/>
              </a:rPr>
              <a:t/>
            </a:r>
            <a:br>
              <a:rPr lang="en-US" sz="800" dirty="0">
                <a:solidFill>
                  <a:srgbClr val="757575"/>
                </a:solidFill>
                <a:latin typeface="Calibri" panose="020F0502020204030204" pitchFamily="34" charset="0"/>
                <a:ea typeface="Calibri" panose="020F0502020204030204" pitchFamily="34" charset="0"/>
                <a:cs typeface="Arial" panose="020B0604020202020204" pitchFamily="34"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214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202575" y="932537"/>
            <a:ext cx="9512530" cy="2474652"/>
          </a:xfrm>
          <a:prstGeom prst="rect">
            <a:avLst/>
          </a:prstGeom>
        </p:spPr>
        <p:txBody>
          <a:bodyPr wrap="square">
            <a:spAutoFit/>
          </a:bodyPr>
          <a:lstStyle/>
          <a:p>
            <a:pPr>
              <a:lnSpc>
                <a:spcPct val="107000"/>
              </a:lnSpc>
              <a:spcAft>
                <a:spcPts val="800"/>
              </a:spcAft>
            </a:pPr>
            <a:r>
              <a:rPr lang="en-US"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Procédés</a:t>
            </a:r>
            <a:r>
              <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thermochimiques</a:t>
            </a:r>
            <a:endPar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Times New Roman" panose="02020603050405020304" pitchFamily="18" charset="0"/>
                <a:cs typeface="Times New Roman" panose="02020603050405020304" pitchFamily="18" charset="0"/>
              </a:rPr>
              <a:t>Certains procédés thermiques utilisent l'énergie de diverses ressources, comme le gaz naturel, le charbon ou la biomasse, pour libérer l'hydrogène de leur structure moléculaire. Dans d'autres procédés, la chaleur, combinée à des cycles chimiques fermés, produit de l'hydrogène à partir de matières premières comme l'eau.</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fr-FR" dirty="0">
                <a:latin typeface="Calibri" panose="020F0502020204030204" pitchFamily="34" charset="0"/>
                <a:ea typeface="Times New Roman" panose="02020603050405020304" pitchFamily="18" charset="0"/>
                <a:cs typeface="Times New Roman" panose="02020603050405020304" pitchFamily="18" charset="0"/>
              </a:rPr>
              <a:t>Deux exemples sont présentés dans les diapositives </a:t>
            </a:r>
            <a:r>
              <a:rPr lang="fr-FR" dirty="0" smtClean="0">
                <a:latin typeface="Calibri" panose="020F0502020204030204" pitchFamily="34" charset="0"/>
                <a:ea typeface="Times New Roman" panose="02020603050405020304" pitchFamily="18" charset="0"/>
                <a:cs typeface="Times New Roman" panose="02020603050405020304" pitchFamily="18" charset="0"/>
              </a:rPr>
              <a:t>suivantes</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err="1" smtClean="0">
                <a:latin typeface="Calibri" panose="020F0502020204030204" pitchFamily="34" charset="0"/>
                <a:ea typeface="Times New Roman" panose="02020603050405020304" pitchFamily="18" charset="0"/>
                <a:cs typeface="Times New Roman" panose="02020603050405020304" pitchFamily="18" charset="0"/>
              </a:rPr>
              <a:t>Reformage</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du </a:t>
            </a:r>
            <a:r>
              <a:rPr lang="en-US" dirty="0" err="1">
                <a:latin typeface="Calibri" panose="020F0502020204030204" pitchFamily="34" charset="0"/>
                <a:ea typeface="Times New Roman" panose="02020603050405020304" pitchFamily="18" charset="0"/>
                <a:cs typeface="Times New Roman" panose="02020603050405020304" pitchFamily="18" charset="0"/>
              </a:rPr>
              <a:t>méthane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smtClean="0">
                <a:latin typeface="Calibri" panose="020F0502020204030204" pitchFamily="34" charset="0"/>
                <a:ea typeface="Times New Roman" panose="02020603050405020304" pitchFamily="18" charset="0"/>
                <a:cs typeface="Times New Roman" panose="02020603050405020304" pitchFamily="18" charset="0"/>
              </a:rPr>
              <a:t>à la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vapeur</a:t>
            </a:r>
            <a:r>
              <a:rPr lang="en-US" dirty="0" smtClean="0">
                <a:latin typeface="Calibri" panose="020F0502020204030204" pitchFamily="34" charset="0"/>
                <a:ea typeface="Times New Roman" panose="02020603050405020304" pitchFamily="18" charset="0"/>
                <a:cs typeface="Times New Roman" panose="02020603050405020304" pitchFamily="18" charset="0"/>
              </a:rPr>
              <a:t> (SMR)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Gazéification</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de la </a:t>
            </a:r>
            <a:r>
              <a:rPr lang="en-US" dirty="0" err="1">
                <a:latin typeface="Calibri" panose="020F0502020204030204" pitchFamily="34" charset="0"/>
                <a:ea typeface="Times New Roman" panose="02020603050405020304" pitchFamily="18" charset="0"/>
                <a:cs typeface="Times New Roman" panose="02020603050405020304" pitchFamily="18" charset="0"/>
              </a:rPr>
              <a:t>biomasse</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Εικόνα 19" descr="reform"/>
          <p:cNvPicPr/>
          <p:nvPr/>
        </p:nvPicPr>
        <p:blipFill>
          <a:blip r:embed="rId10">
            <a:extLst>
              <a:ext uri="{28A0092B-C50C-407E-A947-70E740481C1C}">
                <a14:useLocalDpi xmlns:a14="http://schemas.microsoft.com/office/drawing/2010/main" val="0"/>
              </a:ext>
            </a:extLst>
          </a:blip>
          <a:srcRect/>
          <a:stretch>
            <a:fillRect/>
          </a:stretch>
        </p:blipFill>
        <p:spPr bwMode="auto">
          <a:xfrm>
            <a:off x="1961802" y="3682537"/>
            <a:ext cx="1928554" cy="1371601"/>
          </a:xfrm>
          <a:prstGeom prst="rect">
            <a:avLst/>
          </a:prstGeom>
          <a:noFill/>
          <a:ln>
            <a:noFill/>
          </a:ln>
        </p:spPr>
      </p:pic>
      <p:pic>
        <p:nvPicPr>
          <p:cNvPr id="17" name="Picture 16"/>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24685" y="3605471"/>
            <a:ext cx="1759644" cy="1448667"/>
          </a:xfrm>
          <a:prstGeom prst="rect">
            <a:avLst/>
          </a:prstGeom>
          <a:noFill/>
          <a:ln>
            <a:noFill/>
          </a:ln>
        </p:spPr>
      </p:pic>
      <p:sp>
        <p:nvSpPr>
          <p:cNvPr id="18" name="Rectangle 17"/>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756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673025" y="-18538"/>
            <a:ext cx="6096000" cy="375552"/>
          </a:xfrm>
          <a:prstGeom prst="rect">
            <a:avLst/>
          </a:prstGeom>
        </p:spPr>
        <p:txBody>
          <a:bodyPr>
            <a:spAutoFit/>
          </a:bodyPr>
          <a:lstStyle/>
          <a:p>
            <a:pPr algn="just">
              <a:lnSpc>
                <a:spcPct val="107000"/>
              </a:lnSpc>
              <a:spcBef>
                <a:spcPts val="940"/>
              </a:spcBef>
              <a:spcAft>
                <a:spcPts val="940"/>
              </a:spcAft>
            </a:pPr>
            <a:r>
              <a:rPr lang="en-US" b="1" dirty="0" err="1" smtClean="0">
                <a:solidFill>
                  <a:srgbClr val="1F3864"/>
                </a:solidFill>
                <a:latin typeface="Calibri" panose="020F0502020204030204" pitchFamily="34" charset="0"/>
                <a:ea typeface="Times New Roman" panose="02020603050405020304" pitchFamily="18" charset="0"/>
                <a:cs typeface="Arial" panose="020B0604020202020204" pitchFamily="34" charset="0"/>
              </a:rPr>
              <a:t>Reformage</a:t>
            </a:r>
            <a:r>
              <a:rPr lang="en-US" b="1" dirty="0" smtClean="0">
                <a:solidFill>
                  <a:srgbClr val="1F3864"/>
                </a:solidFill>
                <a:latin typeface="Calibri" panose="020F0502020204030204" pitchFamily="34" charset="0"/>
                <a:ea typeface="Times New Roman" panose="02020603050405020304" pitchFamily="18" charset="0"/>
                <a:cs typeface="Arial" panose="020B0604020202020204" pitchFamily="34" charset="0"/>
              </a:rPr>
              <a:t> du methane à la </a:t>
            </a:r>
            <a:r>
              <a:rPr lang="en-US" b="1" dirty="0" err="1" smtClean="0">
                <a:solidFill>
                  <a:srgbClr val="1F3864"/>
                </a:solidFill>
                <a:latin typeface="Calibri" panose="020F0502020204030204" pitchFamily="34" charset="0"/>
                <a:ea typeface="Times New Roman" panose="02020603050405020304" pitchFamily="18" charset="0"/>
                <a:cs typeface="Arial" panose="020B0604020202020204" pitchFamily="34" charset="0"/>
              </a:rPr>
              <a:t>vapeur</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2942706" y="452359"/>
            <a:ext cx="5694218" cy="646331"/>
          </a:xfrm>
          <a:prstGeom prst="rect">
            <a:avLst/>
          </a:prstGeom>
          <a:noFill/>
        </p:spPr>
        <p:txBody>
          <a:bodyPr wrap="square" rtlCol="0">
            <a:spAutoFit/>
          </a:bodyPr>
          <a:lstStyle/>
          <a:p>
            <a:pPr algn="ctr"/>
            <a:r>
              <a:rPr lang="fr-FR" dirty="0"/>
              <a:t>Environ 97 % de l'hydrogène disponible sur le marché est produit par reformage du méthane à la vapeur </a:t>
            </a:r>
            <a:r>
              <a:rPr lang="en-GB" dirty="0" smtClean="0"/>
              <a:t>(SMR).</a:t>
            </a:r>
          </a:p>
        </p:txBody>
      </p:sp>
      <p:sp>
        <p:nvSpPr>
          <p:cNvPr id="17" name="TextBox 16"/>
          <p:cNvSpPr txBox="1"/>
          <p:nvPr/>
        </p:nvSpPr>
        <p:spPr>
          <a:xfrm>
            <a:off x="1005840" y="1090378"/>
            <a:ext cx="9567950" cy="4247317"/>
          </a:xfrm>
          <a:prstGeom prst="rect">
            <a:avLst/>
          </a:prstGeom>
          <a:noFill/>
        </p:spPr>
        <p:txBody>
          <a:bodyPr wrap="square" rtlCol="0">
            <a:spAutoFit/>
          </a:bodyPr>
          <a:lstStyle/>
          <a:p>
            <a:r>
              <a:rPr lang="fr-FR" dirty="0" smtClean="0"/>
              <a:t>Le reformage du méthane à la vapeur </a:t>
            </a:r>
            <a:r>
              <a:rPr lang="fr-FR" dirty="0"/>
              <a:t>implique plusieurs processus </a:t>
            </a:r>
            <a:r>
              <a:rPr lang="fr-FR" dirty="0" smtClean="0"/>
              <a:t>:</a:t>
            </a:r>
          </a:p>
          <a:p>
            <a:endParaRPr lang="fr-FR" dirty="0"/>
          </a:p>
          <a:p>
            <a:r>
              <a:rPr lang="fr-FR" dirty="0" smtClean="0"/>
              <a:t>La </a:t>
            </a:r>
            <a:r>
              <a:rPr lang="fr-FR" dirty="0"/>
              <a:t>réaction du méthane (CH</a:t>
            </a:r>
            <a:r>
              <a:rPr lang="fr-FR" baseline="-25000" dirty="0"/>
              <a:t>4</a:t>
            </a:r>
            <a:r>
              <a:rPr lang="fr-FR" dirty="0"/>
              <a:t>) et de la vapeur pour former H</a:t>
            </a:r>
            <a:r>
              <a:rPr lang="fr-FR" baseline="-25000" dirty="0"/>
              <a:t>2</a:t>
            </a:r>
            <a:r>
              <a:rPr lang="fr-FR" dirty="0"/>
              <a:t> et </a:t>
            </a:r>
            <a:r>
              <a:rPr lang="fr-FR" dirty="0" smtClean="0"/>
              <a:t>CO</a:t>
            </a:r>
          </a:p>
          <a:p>
            <a:endParaRPr lang="fr-FR" dirty="0" smtClean="0"/>
          </a:p>
          <a:p>
            <a:pPr marL="285750" indent="-285750">
              <a:buFont typeface="Arial" panose="020B0604020202020204" pitchFamily="34" charset="0"/>
              <a:buChar char="•"/>
            </a:pPr>
            <a:r>
              <a:rPr lang="fr-FR" dirty="0" smtClean="0"/>
              <a:t>Réaction </a:t>
            </a:r>
            <a:r>
              <a:rPr lang="fr-FR" dirty="0"/>
              <a:t>endothermique se produisant à environ 815°C et 3,5 </a:t>
            </a:r>
            <a:r>
              <a:rPr lang="fr-FR" dirty="0" err="1"/>
              <a:t>MPa</a:t>
            </a:r>
            <a:r>
              <a:rPr lang="fr-FR" dirty="0"/>
              <a:t> sur un catalyseur à base de nickel</a:t>
            </a:r>
            <a:r>
              <a:rPr lang="fr-FR" dirty="0" smtClean="0"/>
              <a:t>.</a:t>
            </a:r>
          </a:p>
          <a:p>
            <a:pPr marL="285750" indent="-285750">
              <a:buFont typeface="Arial" panose="020B0604020202020204" pitchFamily="34" charset="0"/>
              <a:buChar char="•"/>
            </a:pPr>
            <a:endParaRPr lang="fr-FR" dirty="0"/>
          </a:p>
          <a:p>
            <a:r>
              <a:rPr lang="fr-FR" dirty="0" smtClean="0"/>
              <a:t>La </a:t>
            </a:r>
            <a:r>
              <a:rPr lang="fr-FR" dirty="0"/>
              <a:t>deuxième réaction est connue sous le nom de </a:t>
            </a:r>
            <a:r>
              <a:rPr lang="en-GB" dirty="0" smtClean="0">
                <a:solidFill>
                  <a:srgbClr val="FF0000"/>
                </a:solidFill>
              </a:rPr>
              <a:t>water-gas </a:t>
            </a:r>
            <a:r>
              <a:rPr lang="en-GB" dirty="0">
                <a:solidFill>
                  <a:srgbClr val="FF0000"/>
                </a:solidFill>
              </a:rPr>
              <a:t>shift reaction </a:t>
            </a:r>
            <a:r>
              <a:rPr lang="fr-FR" dirty="0" smtClean="0"/>
              <a:t>qui </a:t>
            </a:r>
            <a:r>
              <a:rPr lang="fr-FR" dirty="0"/>
              <a:t>convertit le CO et la vapeur en CO</a:t>
            </a:r>
            <a:r>
              <a:rPr lang="fr-FR" baseline="-25000" dirty="0"/>
              <a:t>2</a:t>
            </a:r>
            <a:r>
              <a:rPr lang="fr-FR" dirty="0"/>
              <a:t> et H</a:t>
            </a:r>
            <a:r>
              <a:rPr lang="fr-FR" baseline="-25000" dirty="0"/>
              <a:t>2</a:t>
            </a:r>
            <a:r>
              <a:rPr lang="fr-FR" dirty="0"/>
              <a:t> et est divisée en deux étapes, le décalage basse température (LTS) et le décalage haute température (HTS</a:t>
            </a:r>
            <a:r>
              <a:rPr lang="fr-FR" dirty="0" smtClean="0"/>
              <a:t>).</a:t>
            </a:r>
          </a:p>
          <a:p>
            <a:endParaRPr lang="fr-FR" dirty="0" smtClean="0"/>
          </a:p>
          <a:p>
            <a:r>
              <a:rPr lang="fr-FR" dirty="0" smtClean="0"/>
              <a:t>LTS </a:t>
            </a:r>
            <a:r>
              <a:rPr lang="fr-FR" dirty="0"/>
              <a:t>- Réaction exothermique à 200°C utilisant un catalyseur </a:t>
            </a:r>
            <a:r>
              <a:rPr lang="fr-FR" dirty="0" err="1"/>
              <a:t>CuO</a:t>
            </a:r>
            <a:r>
              <a:rPr lang="fr-FR" dirty="0"/>
              <a:t> </a:t>
            </a:r>
            <a:r>
              <a:rPr lang="fr-FR" dirty="0" smtClean="0"/>
              <a:t>; HTS </a:t>
            </a:r>
            <a:r>
              <a:rPr lang="fr-FR" dirty="0"/>
              <a:t>- Réaction exothermique à 350°C en présence d'un catalyseur </a:t>
            </a:r>
            <a:r>
              <a:rPr lang="fr-FR" dirty="0" smtClean="0"/>
              <a:t>Fe2O3</a:t>
            </a:r>
          </a:p>
          <a:p>
            <a:r>
              <a:rPr lang="fr-FR" dirty="0" smtClean="0"/>
              <a:t>Dans </a:t>
            </a:r>
            <a:r>
              <a:rPr lang="fr-FR" dirty="0"/>
              <a:t>un processus final appelé " adsorption à variation de pression ", le CO</a:t>
            </a:r>
            <a:r>
              <a:rPr lang="fr-FR" baseline="-25000" dirty="0"/>
              <a:t>2</a:t>
            </a:r>
            <a:r>
              <a:rPr lang="fr-FR" dirty="0"/>
              <a:t> et d'autres impuretés sont éliminés du flux gazeux, laissant essentiellement de l'hydrogène </a:t>
            </a:r>
            <a:r>
              <a:rPr lang="fr-FR" dirty="0" smtClean="0"/>
              <a:t>pur.</a:t>
            </a:r>
            <a:endParaRPr lang="en-GB" dirty="0"/>
          </a:p>
        </p:txBody>
      </p:sp>
      <p:sp>
        <p:nvSpPr>
          <p:cNvPr id="18" name="Rectangle 17"/>
          <p:cNvSpPr/>
          <p:nvPr/>
        </p:nvSpPr>
        <p:spPr>
          <a:xfrm>
            <a:off x="-8507" y="5708768"/>
            <a:ext cx="10558223" cy="276999"/>
          </a:xfrm>
          <a:prstGeom prst="rect">
            <a:avLst/>
          </a:prstGeom>
        </p:spPr>
        <p:txBody>
          <a:bodyPr wrap="square">
            <a:spAutoFit/>
          </a:bodyPr>
          <a:lstStyle/>
          <a:p>
            <a:r>
              <a:rPr lang="en-GB" sz="1200" dirty="0" smtClean="0"/>
              <a:t>*</a:t>
            </a:r>
            <a:r>
              <a:rPr lang="fr-FR" sz="1200" dirty="0"/>
              <a:t> Le reformage à la vapeur peut également être utilisé pour produire de l'hydrogène à partir d'autres combustibles, comme l'éthanol, le propane ou même l'essence</a:t>
            </a:r>
            <a:r>
              <a:rPr lang="fr-FR" sz="1200" dirty="0" smtClean="0"/>
              <a:t>.</a:t>
            </a:r>
            <a:endParaRPr lang="en-GB" sz="1200" dirty="0">
              <a:solidFill>
                <a:srgbClr val="757575"/>
              </a:solidFill>
              <a:latin typeface="Calibri" panose="020F0502020204030204" pitchFamily="34" charset="0"/>
              <a:cs typeface="Arial" panose="020B0604020202020204" pitchFamily="34" charset="0"/>
            </a:endParaRPr>
          </a:p>
        </p:txBody>
      </p:sp>
      <p:sp>
        <p:nvSpPr>
          <p:cNvPr id="19" name="Rectangle 18"/>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41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818909" y="2294313"/>
            <a:ext cx="5777346" cy="1708160"/>
          </a:xfrm>
          <a:prstGeom prst="rect">
            <a:avLst/>
          </a:prstGeom>
        </p:spPr>
        <p:txBody>
          <a:bodyPr wrap="square">
            <a:spAutoFit/>
          </a:bodyPr>
          <a:lstStyle/>
          <a:p>
            <a:pPr>
              <a:lnSpc>
                <a:spcPts val="2160"/>
              </a:lnSpc>
              <a:spcAft>
                <a:spcPts val="800"/>
              </a:spcAft>
            </a:pPr>
            <a:r>
              <a:rPr lang="en-US" sz="2000" b="1" i="1" dirty="0" smtClean="0">
                <a:latin typeface="Calibri" panose="020F0502020204030204" pitchFamily="34" charset="0"/>
                <a:ea typeface="Times New Roman" panose="02020603050405020304" pitchFamily="18" charset="0"/>
                <a:cs typeface="Arial" panose="020B0604020202020204" pitchFamily="34" charset="0"/>
              </a:rPr>
              <a:t>Pour les </a:t>
            </a:r>
            <a:r>
              <a:rPr lang="en-US" sz="2000" b="1" i="1" dirty="0" err="1" smtClean="0">
                <a:latin typeface="Calibri" panose="020F0502020204030204" pitchFamily="34" charset="0"/>
                <a:ea typeface="Times New Roman" panose="02020603050405020304" pitchFamily="18" charset="0"/>
                <a:cs typeface="Arial" panose="020B0604020202020204" pitchFamily="34" charset="0"/>
              </a:rPr>
              <a:t>chimistes</a:t>
            </a:r>
            <a:r>
              <a:rPr lang="en-US" sz="2000" b="1" i="1" dirty="0" smtClean="0">
                <a:latin typeface="Calibri" panose="020F0502020204030204" pitchFamily="34" charset="0"/>
                <a:ea typeface="Times New Roman" panose="02020603050405020304" pitchFamily="18" charset="0"/>
                <a:cs typeface="Arial" panose="020B0604020202020204" pitchFamily="34" charset="0"/>
              </a:rPr>
              <a:t> :</a:t>
            </a:r>
            <a:endParaRPr lang="en-GB"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en-US" sz="2000" b="1" dirty="0" err="1" smtClean="0">
                <a:latin typeface="Calibri" panose="020F0502020204030204" pitchFamily="34" charset="0"/>
                <a:ea typeface="Times New Roman" panose="02020603050405020304" pitchFamily="18" charset="0"/>
                <a:cs typeface="Arial" panose="020B0604020202020204" pitchFamily="34" charset="0"/>
              </a:rPr>
              <a:t>Réaction</a:t>
            </a:r>
            <a:r>
              <a:rPr lang="en-US" sz="2000" b="1" dirty="0" smtClean="0">
                <a:latin typeface="Calibri" panose="020F0502020204030204" pitchFamily="34" charset="0"/>
                <a:ea typeface="Times New Roman" panose="02020603050405020304" pitchFamily="18" charset="0"/>
                <a:cs typeface="Arial" panose="020B0604020202020204" pitchFamily="34" charset="0"/>
              </a:rPr>
              <a:t> du </a:t>
            </a:r>
            <a:r>
              <a:rPr lang="en-US" sz="2000" b="1" dirty="0" err="1" smtClean="0">
                <a:latin typeface="Calibri" panose="020F0502020204030204" pitchFamily="34" charset="0"/>
                <a:ea typeface="Times New Roman" panose="02020603050405020304" pitchFamily="18" charset="0"/>
                <a:cs typeface="Arial" panose="020B0604020202020204" pitchFamily="34" charset="0"/>
              </a:rPr>
              <a:t>reformage</a:t>
            </a:r>
            <a:r>
              <a:rPr lang="en-US" sz="2000" b="1" dirty="0" smtClean="0">
                <a:latin typeface="Calibri" panose="020F0502020204030204" pitchFamily="34" charset="0"/>
                <a:ea typeface="Times New Roman" panose="02020603050405020304" pitchFamily="18" charset="0"/>
                <a:cs typeface="Arial" panose="020B0604020202020204" pitchFamily="34" charset="0"/>
              </a:rPr>
              <a:t> methane à la </a:t>
            </a:r>
            <a:r>
              <a:rPr lang="en-US" sz="2000" b="1" dirty="0" err="1" smtClean="0">
                <a:latin typeface="Calibri" panose="020F0502020204030204" pitchFamily="34" charset="0"/>
                <a:ea typeface="Times New Roman" panose="02020603050405020304" pitchFamily="18" charset="0"/>
                <a:cs typeface="Arial" panose="020B0604020202020204" pitchFamily="34" charset="0"/>
              </a:rPr>
              <a:t>vapeur</a:t>
            </a:r>
            <a:r>
              <a:rPr lang="en-US" sz="2000" b="1" dirty="0">
                <a:latin typeface="Calibri" panose="020F0502020204030204" pitchFamily="34" charset="0"/>
                <a:ea typeface="Times New Roman" panose="02020603050405020304" pitchFamily="18" charset="0"/>
                <a:cs typeface="Arial" panose="020B0604020202020204" pitchFamily="34" charset="0"/>
              </a:rPr>
              <a:t/>
            </a:r>
            <a:br>
              <a:rPr lang="en-US" sz="2000" b="1" dirty="0">
                <a:latin typeface="Calibri" panose="020F0502020204030204" pitchFamily="34" charset="0"/>
                <a:ea typeface="Times New Roman" panose="02020603050405020304" pitchFamily="18" charset="0"/>
                <a:cs typeface="Arial" panose="020B0604020202020204" pitchFamily="34" charset="0"/>
              </a:rPr>
            </a:br>
            <a:r>
              <a:rPr lang="en-US" sz="2000" b="1" dirty="0">
                <a:latin typeface="Calibri" panose="020F0502020204030204" pitchFamily="34" charset="0"/>
                <a:ea typeface="Times New Roman" panose="02020603050405020304" pitchFamily="18" charset="0"/>
                <a:cs typeface="Arial" panose="020B0604020202020204" pitchFamily="34" charset="0"/>
              </a:rPr>
              <a:t>CH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4</a:t>
            </a:r>
            <a:r>
              <a:rPr lang="en-US" sz="2000" b="1" dirty="0">
                <a:latin typeface="Calibri" panose="020F0502020204030204" pitchFamily="34" charset="0"/>
                <a:ea typeface="Times New Roman" panose="02020603050405020304" pitchFamily="18" charset="0"/>
                <a:cs typeface="Arial" panose="020B0604020202020204" pitchFamily="34" charset="0"/>
              </a:rPr>
              <a:t> + 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r>
              <a:rPr lang="en-US" sz="2000" b="1" dirty="0">
                <a:latin typeface="Calibri" panose="020F0502020204030204" pitchFamily="34" charset="0"/>
                <a:ea typeface="Times New Roman" panose="02020603050405020304" pitchFamily="18" charset="0"/>
                <a:cs typeface="Arial" panose="020B0604020202020204" pitchFamily="34" charset="0"/>
              </a:rPr>
              <a:t>O (+ </a:t>
            </a:r>
            <a:r>
              <a:rPr lang="en-US" sz="2000" b="1" dirty="0" err="1" smtClean="0">
                <a:latin typeface="Calibri" panose="020F0502020204030204" pitchFamily="34" charset="0"/>
                <a:ea typeface="Times New Roman" panose="02020603050405020304" pitchFamily="18" charset="0"/>
                <a:cs typeface="Arial" panose="020B0604020202020204" pitchFamily="34" charset="0"/>
              </a:rPr>
              <a:t>chaleur</a:t>
            </a:r>
            <a:r>
              <a:rPr lang="en-US" sz="2000" b="1" dirty="0" smtClean="0">
                <a:latin typeface="Calibri" panose="020F0502020204030204" pitchFamily="34" charset="0"/>
                <a:ea typeface="Times New Roman" panose="02020603050405020304" pitchFamily="18" charset="0"/>
                <a:cs typeface="Arial" panose="020B0604020202020204" pitchFamily="34" charset="0"/>
              </a:rPr>
              <a:t>) </a:t>
            </a:r>
            <a:r>
              <a:rPr lang="en-US" sz="2000" b="1" dirty="0">
                <a:latin typeface="Calibri" panose="020F0502020204030204" pitchFamily="34" charset="0"/>
                <a:ea typeface="Times New Roman" panose="02020603050405020304" pitchFamily="18" charset="0"/>
                <a:cs typeface="Arial" panose="020B0604020202020204" pitchFamily="34" charset="0"/>
              </a:rPr>
              <a:t>→ CO + 3H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endParaRPr lang="en-GB" sz="2000" b="1" baseline="-25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en-US" sz="2000" b="1" dirty="0">
                <a:latin typeface="Calibri" panose="020F0502020204030204" pitchFamily="34" charset="0"/>
                <a:ea typeface="Times New Roman" panose="02020603050405020304" pitchFamily="18" charset="0"/>
                <a:cs typeface="Arial" panose="020B0604020202020204" pitchFamily="34" charset="0"/>
              </a:rPr>
              <a:t>Water-gas shift reaction</a:t>
            </a:r>
            <a:br>
              <a:rPr lang="en-US" sz="2000" b="1" dirty="0">
                <a:latin typeface="Calibri" panose="020F0502020204030204" pitchFamily="34" charset="0"/>
                <a:ea typeface="Times New Roman" panose="02020603050405020304" pitchFamily="18" charset="0"/>
                <a:cs typeface="Arial" panose="020B0604020202020204" pitchFamily="34" charset="0"/>
              </a:rPr>
            </a:br>
            <a:r>
              <a:rPr lang="en-US" sz="2000" b="1" dirty="0">
                <a:latin typeface="Calibri" panose="020F0502020204030204" pitchFamily="34" charset="0"/>
                <a:ea typeface="Times New Roman" panose="02020603050405020304" pitchFamily="18" charset="0"/>
                <a:cs typeface="Arial" panose="020B0604020202020204" pitchFamily="34" charset="0"/>
              </a:rPr>
              <a:t>CO + 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r>
              <a:rPr lang="en-US" sz="2000" b="1" dirty="0">
                <a:latin typeface="Calibri" panose="020F0502020204030204" pitchFamily="34" charset="0"/>
                <a:ea typeface="Times New Roman" panose="02020603050405020304" pitchFamily="18" charset="0"/>
                <a:cs typeface="Arial" panose="020B0604020202020204" pitchFamily="34" charset="0"/>
              </a:rPr>
              <a:t>O → CO</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r>
              <a:rPr lang="en-US" sz="2000" b="1" dirty="0">
                <a:latin typeface="Calibri" panose="020F0502020204030204" pitchFamily="34" charset="0"/>
                <a:ea typeface="Times New Roman" panose="02020603050405020304" pitchFamily="18" charset="0"/>
                <a:cs typeface="Arial" panose="020B0604020202020204" pitchFamily="34" charset="0"/>
              </a:rPr>
              <a:t> + 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r>
              <a:rPr lang="en-US" sz="2000" b="1" dirty="0">
                <a:latin typeface="Calibri" panose="020F0502020204030204" pitchFamily="34" charset="0"/>
                <a:ea typeface="Times New Roman" panose="02020603050405020304" pitchFamily="18" charset="0"/>
                <a:cs typeface="Arial" panose="020B0604020202020204" pitchFamily="34" charset="0"/>
              </a:rPr>
              <a:t> (+ </a:t>
            </a:r>
            <a:r>
              <a:rPr lang="en-US" sz="2000" b="1" dirty="0" smtClean="0">
                <a:latin typeface="Calibri" panose="020F0502020204030204" pitchFamily="34" charset="0"/>
                <a:ea typeface="Times New Roman" panose="02020603050405020304" pitchFamily="18" charset="0"/>
                <a:cs typeface="Arial" panose="020B0604020202020204" pitchFamily="34" charset="0"/>
              </a:rPr>
              <a:t>petit </a:t>
            </a:r>
            <a:r>
              <a:rPr lang="en-US" sz="2000" b="1" dirty="0" err="1" smtClean="0">
                <a:latin typeface="Calibri" panose="020F0502020204030204" pitchFamily="34" charset="0"/>
                <a:ea typeface="Times New Roman" panose="02020603050405020304" pitchFamily="18" charset="0"/>
                <a:cs typeface="Arial" panose="020B0604020202020204" pitchFamily="34" charset="0"/>
              </a:rPr>
              <a:t>apport</a:t>
            </a:r>
            <a:r>
              <a:rPr lang="en-US" sz="2000" b="1" dirty="0" smtClean="0">
                <a:latin typeface="Calibri" panose="020F0502020204030204" pitchFamily="34" charset="0"/>
                <a:ea typeface="Times New Roman" panose="02020603050405020304" pitchFamily="18" charset="0"/>
                <a:cs typeface="Arial" panose="020B0604020202020204" pitchFamily="34" charset="0"/>
              </a:rPr>
              <a:t> de </a:t>
            </a:r>
            <a:r>
              <a:rPr lang="en-US" sz="2000" b="1" dirty="0" err="1" smtClean="0">
                <a:latin typeface="Calibri" panose="020F0502020204030204" pitchFamily="34" charset="0"/>
                <a:ea typeface="Times New Roman" panose="02020603050405020304" pitchFamily="18" charset="0"/>
                <a:cs typeface="Arial" panose="020B0604020202020204" pitchFamily="34" charset="0"/>
              </a:rPr>
              <a:t>chaleur</a:t>
            </a:r>
            <a:r>
              <a:rPr lang="en-US" sz="2000" b="1" dirty="0" smtClean="0">
                <a:latin typeface="Calibri" panose="020F0502020204030204" pitchFamily="34" charset="0"/>
                <a:ea typeface="Times New Roman" panose="02020603050405020304" pitchFamily="18" charset="0"/>
                <a:cs typeface="Arial" panose="020B0604020202020204" pitchFamily="34" charset="0"/>
              </a:rPr>
              <a:t>)</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Εικόνα 19" descr="reform"/>
          <p:cNvPicPr/>
          <p:nvPr/>
        </p:nvPicPr>
        <p:blipFill>
          <a:blip r:embed="rId10">
            <a:extLst>
              <a:ext uri="{28A0092B-C50C-407E-A947-70E740481C1C}">
                <a14:useLocalDpi xmlns:a14="http://schemas.microsoft.com/office/drawing/2010/main" val="0"/>
              </a:ext>
            </a:extLst>
          </a:blip>
          <a:srcRect/>
          <a:stretch>
            <a:fillRect/>
          </a:stretch>
        </p:blipFill>
        <p:spPr bwMode="auto">
          <a:xfrm>
            <a:off x="390696" y="2201814"/>
            <a:ext cx="4580315" cy="3060141"/>
          </a:xfrm>
          <a:prstGeom prst="rect">
            <a:avLst/>
          </a:prstGeom>
          <a:noFill/>
          <a:ln>
            <a:noFill/>
          </a:ln>
        </p:spPr>
      </p:pic>
      <p:sp>
        <p:nvSpPr>
          <p:cNvPr id="18" name="Rectangle 17"/>
          <p:cNvSpPr/>
          <p:nvPr/>
        </p:nvSpPr>
        <p:spPr>
          <a:xfrm>
            <a:off x="3673025" y="-18538"/>
            <a:ext cx="6096000" cy="375552"/>
          </a:xfrm>
          <a:prstGeom prst="rect">
            <a:avLst/>
          </a:prstGeom>
        </p:spPr>
        <p:txBody>
          <a:bodyPr>
            <a:spAutoFit/>
          </a:bodyPr>
          <a:lstStyle/>
          <a:p>
            <a:pPr algn="just">
              <a:lnSpc>
                <a:spcPct val="107000"/>
              </a:lnSpc>
              <a:spcBef>
                <a:spcPts val="940"/>
              </a:spcBef>
              <a:spcAft>
                <a:spcPts val="940"/>
              </a:spcAft>
            </a:pPr>
            <a:r>
              <a:rPr lang="en-US" b="1" dirty="0" err="1" smtClean="0">
                <a:solidFill>
                  <a:srgbClr val="1F3864"/>
                </a:solidFill>
                <a:latin typeface="Calibri" panose="020F0502020204030204" pitchFamily="34" charset="0"/>
                <a:ea typeface="Times New Roman" panose="02020603050405020304" pitchFamily="18" charset="0"/>
                <a:cs typeface="Arial" panose="020B0604020202020204" pitchFamily="34" charset="0"/>
              </a:rPr>
              <a:t>Reformage</a:t>
            </a:r>
            <a:r>
              <a:rPr lang="en-US" b="1" dirty="0" smtClean="0">
                <a:solidFill>
                  <a:srgbClr val="1F3864"/>
                </a:solidFill>
                <a:latin typeface="Calibri" panose="020F0502020204030204" pitchFamily="34" charset="0"/>
                <a:ea typeface="Times New Roman" panose="02020603050405020304" pitchFamily="18" charset="0"/>
                <a:cs typeface="Arial" panose="020B0604020202020204" pitchFamily="34" charset="0"/>
              </a:rPr>
              <a:t> du methane à la </a:t>
            </a:r>
            <a:r>
              <a:rPr lang="en-US" b="1" dirty="0" err="1" smtClean="0">
                <a:solidFill>
                  <a:srgbClr val="1F3864"/>
                </a:solidFill>
                <a:latin typeface="Calibri" panose="020F0502020204030204" pitchFamily="34" charset="0"/>
                <a:ea typeface="Times New Roman" panose="02020603050405020304" pitchFamily="18" charset="0"/>
                <a:cs typeface="Arial" panose="020B0604020202020204" pitchFamily="34" charset="0"/>
              </a:rPr>
              <a:t>vapeur</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9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995353" y="5391899"/>
            <a:ext cx="5957454" cy="499047"/>
          </a:xfrm>
          <a:prstGeom prst="rect">
            <a:avLst/>
          </a:prstGeom>
        </p:spPr>
        <p:txBody>
          <a:bodyPr wrap="square">
            <a:spAutoFit/>
          </a:bodyPr>
          <a:lstStyle/>
          <a:p>
            <a:pPr algn="just">
              <a:lnSpc>
                <a:spcPct val="115000"/>
              </a:lnSpc>
              <a:spcBef>
                <a:spcPts val="600"/>
              </a:spcBef>
              <a:spcAft>
                <a:spcPts val="600"/>
              </a:spcAft>
            </a:pPr>
            <a:r>
              <a:rPr lang="fr-FR" sz="1200" i="1" dirty="0" smtClean="0">
                <a:latin typeface="Arial" panose="020B0604020202020204" pitchFamily="34" charset="0"/>
                <a:ea typeface="Times New Roman" panose="02020603050405020304" pitchFamily="18" charset="0"/>
                <a:cs typeface="FreeSans"/>
              </a:rPr>
              <a:t>Schéma </a:t>
            </a:r>
            <a:r>
              <a:rPr lang="fr-FR" sz="1200" i="1" dirty="0">
                <a:latin typeface="Arial" panose="020B0604020202020204" pitchFamily="34" charset="0"/>
                <a:ea typeface="Times New Roman" panose="02020603050405020304" pitchFamily="18" charset="0"/>
                <a:cs typeface="FreeSans"/>
              </a:rPr>
              <a:t>montrant le processus de base de la gazéification de la biomasse pour la production d'hydrogène.</a:t>
            </a:r>
            <a:endParaRPr lang="en-GB" sz="1200" i="1" dirty="0" smtClean="0">
              <a:effectLst/>
              <a:latin typeface="Arial" panose="020B0604020202020204" pitchFamily="34" charset="0"/>
              <a:ea typeface="Times New Roman" panose="02020603050405020304" pitchFamily="18" charset="0"/>
              <a:cs typeface="FreeSans"/>
            </a:endParaRP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7534" y="3217624"/>
            <a:ext cx="2269605" cy="1758487"/>
          </a:xfrm>
          <a:prstGeom prst="rect">
            <a:avLst/>
          </a:prstGeom>
          <a:noFill/>
          <a:ln>
            <a:noFill/>
          </a:ln>
        </p:spPr>
      </p:pic>
      <p:sp>
        <p:nvSpPr>
          <p:cNvPr id="17" name="Rectangle 16"/>
          <p:cNvSpPr/>
          <p:nvPr/>
        </p:nvSpPr>
        <p:spPr>
          <a:xfrm>
            <a:off x="554181" y="1435308"/>
            <a:ext cx="10676313" cy="1685077"/>
          </a:xfrm>
          <a:prstGeom prst="rect">
            <a:avLst/>
          </a:prstGeom>
        </p:spPr>
        <p:txBody>
          <a:bodyPr wrap="square">
            <a:spAutoFit/>
          </a:bodyPr>
          <a:lstStyle/>
          <a:p>
            <a:pPr algn="just">
              <a:lnSpc>
                <a:spcPct val="115000"/>
              </a:lnSpc>
              <a:spcAft>
                <a:spcPts val="1200"/>
              </a:spcAft>
            </a:pPr>
            <a:r>
              <a:rPr lang="fr-FR" dirty="0">
                <a:latin typeface="Arial" panose="020B0604020202020204" pitchFamily="34" charset="0"/>
                <a:ea typeface="Times New Roman" panose="02020603050405020304" pitchFamily="18" charset="0"/>
              </a:rPr>
              <a:t>La majorité de la biomasse, comme les copeaux de bois et les déchets agricoles et municipaux, peut contenir des quantités appréciables d'hydrogène. La gazéification de cette biomasse peut produire du gaz de </a:t>
            </a:r>
            <a:r>
              <a:rPr lang="fr-FR" dirty="0" smtClean="0">
                <a:latin typeface="Arial" panose="020B0604020202020204" pitchFamily="34" charset="0"/>
                <a:ea typeface="Times New Roman" panose="02020603050405020304" pitchFamily="18" charset="0"/>
              </a:rPr>
              <a:t>synthèse) </a:t>
            </a:r>
            <a:r>
              <a:rPr lang="fr-FR" dirty="0">
                <a:latin typeface="Arial" panose="020B0604020202020204" pitchFamily="34" charset="0"/>
                <a:ea typeface="Times New Roman" panose="02020603050405020304" pitchFamily="18" charset="0"/>
              </a:rPr>
              <a:t>qui consiste à chauffer la matière organique à plus de 700 °C sous atmosphère contrôlée d'oxygène et/ou de vapeur, comme indiqué ci-dessous. La gazéification de la biomasse produit également des sous-produits utiles comme l'éthanol et </a:t>
            </a:r>
            <a:r>
              <a:rPr lang="fr-FR" dirty="0" smtClean="0">
                <a:latin typeface="Arial" panose="020B0604020202020204" pitchFamily="34" charset="0"/>
                <a:ea typeface="Times New Roman" panose="02020603050405020304" pitchFamily="18" charset="0"/>
              </a:rPr>
              <a:t>l'acétate.</a:t>
            </a:r>
            <a:endParaRPr lang="en-GB" dirty="0">
              <a:latin typeface="Arial" panose="020B0604020202020204" pitchFamily="34" charset="0"/>
              <a:ea typeface="Times New Roman" panose="02020603050405020304" pitchFamily="18" charset="0"/>
            </a:endParaRPr>
          </a:p>
        </p:txBody>
      </p:sp>
      <p:sp>
        <p:nvSpPr>
          <p:cNvPr id="18" name="Rectangle 17"/>
          <p:cNvSpPr/>
          <p:nvPr/>
        </p:nvSpPr>
        <p:spPr>
          <a:xfrm>
            <a:off x="4416829" y="302187"/>
            <a:ext cx="6096000" cy="375552"/>
          </a:xfrm>
          <a:prstGeom prst="rect">
            <a:avLst/>
          </a:prstGeom>
        </p:spPr>
        <p:txBody>
          <a:bodyPr>
            <a:spAutoFit/>
          </a:bodyPr>
          <a:lstStyle/>
          <a:p>
            <a:pPr algn="just">
              <a:lnSpc>
                <a:spcPct val="107000"/>
              </a:lnSpc>
              <a:spcBef>
                <a:spcPts val="940"/>
              </a:spcBef>
              <a:spcAft>
                <a:spcPts val="940"/>
              </a:spcAft>
            </a:pPr>
            <a:r>
              <a:rPr lang="en-US" b="1" dirty="0" err="1">
                <a:solidFill>
                  <a:srgbClr val="1F3864"/>
                </a:solidFill>
                <a:latin typeface="Calibri" panose="020F0502020204030204" pitchFamily="34" charset="0"/>
                <a:ea typeface="Calibri" panose="020F0502020204030204" pitchFamily="34" charset="0"/>
                <a:cs typeface="Arial" panose="020B0604020202020204" pitchFamily="34" charset="0"/>
              </a:rPr>
              <a:t>Gazéification</a:t>
            </a:r>
            <a:r>
              <a:rPr lang="en-US" b="1" dirty="0">
                <a:solidFill>
                  <a:srgbClr val="1F3864"/>
                </a:solidFill>
                <a:latin typeface="Calibri" panose="020F0502020204030204" pitchFamily="34" charset="0"/>
                <a:ea typeface="Calibri" panose="020F0502020204030204" pitchFamily="34" charset="0"/>
                <a:cs typeface="Arial" panose="020B0604020202020204" pitchFamily="34" charset="0"/>
              </a:rPr>
              <a:t> de la </a:t>
            </a:r>
            <a:r>
              <a:rPr lang="en-US" b="1" dirty="0" err="1">
                <a:solidFill>
                  <a:srgbClr val="1F3864"/>
                </a:solidFill>
                <a:latin typeface="Calibri" panose="020F0502020204030204" pitchFamily="34" charset="0"/>
                <a:ea typeface="Calibri" panose="020F0502020204030204" pitchFamily="34" charset="0"/>
                <a:cs typeface="Arial" panose="020B0604020202020204" pitchFamily="34" charset="0"/>
              </a:rPr>
              <a:t>biomasse</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157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13015" y="107758"/>
            <a:ext cx="3701934" cy="3956468"/>
          </a:xfrm>
          <a:prstGeom prst="rect">
            <a:avLst/>
          </a:prstGeom>
        </p:spPr>
        <p:txBody>
          <a:bodyPr wrap="square">
            <a:spAutoFit/>
          </a:bodyPr>
          <a:lstStyle/>
          <a:p>
            <a:pPr>
              <a:lnSpc>
                <a:spcPct val="107000"/>
              </a:lnSpc>
              <a:spcAft>
                <a:spcPts val="800"/>
              </a:spcAft>
            </a:pPr>
            <a:r>
              <a:rPr lang="fr-FR"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rPr>
              <a:t>Procédés </a:t>
            </a:r>
            <a:r>
              <a:rPr lang="fr-FR"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électrolytiques</a:t>
            </a:r>
          </a:p>
          <a:p>
            <a:pPr>
              <a:lnSpc>
                <a:spcPct val="107000"/>
              </a:lnSpc>
              <a:spcAft>
                <a:spcPts val="800"/>
              </a:spcAft>
            </a:pPr>
            <a:endParaRPr lang="en-GB"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Electrolyse</a:t>
            </a:r>
          </a:p>
          <a:p>
            <a:pPr>
              <a:lnSpc>
                <a:spcPct val="107000"/>
              </a:lnSpc>
              <a:spcAft>
                <a:spcPts val="800"/>
              </a:spcAft>
            </a:pPr>
            <a:r>
              <a:rPr lang="fr-FR" dirty="0">
                <a:latin typeface="Calibri" panose="020F0502020204030204" pitchFamily="34" charset="0"/>
                <a:ea typeface="Times New Roman" panose="02020603050405020304" pitchFamily="18" charset="0"/>
                <a:cs typeface="Times New Roman" panose="02020603050405020304" pitchFamily="18" charset="0"/>
              </a:rPr>
              <a:t>Les électrolyseurs utilisent l'électricité pour diviser l'eau en hydrogène et en oxygène. Cette technologie est bien développée et disponible sur le marché, et des systèmes permettant d'utiliser efficacement l'énergie renouvelable intermittente sont en cours de développement.</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5142082" y="857345"/>
            <a:ext cx="6096000" cy="2153731"/>
          </a:xfrm>
          <a:prstGeom prst="rect">
            <a:avLst/>
          </a:prstGeom>
        </p:spPr>
        <p:txBody>
          <a:bodyPr>
            <a:spAutoFit/>
          </a:bodyPr>
          <a:lstStyle/>
          <a:p>
            <a:pPr>
              <a:lnSpc>
                <a:spcPct val="107000"/>
              </a:lnSpc>
              <a:spcAft>
                <a:spcPts val="800"/>
              </a:spcAft>
            </a:pPr>
            <a:r>
              <a:rPr lang="fr-FR"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rPr>
              <a:t>Procédés de fractionnement solaire direct de l'eau </a:t>
            </a:r>
            <a:r>
              <a:rPr lang="fr-FR" dirty="0">
                <a:latin typeface="Calibri" panose="020F0502020204030204" pitchFamily="34" charset="0"/>
                <a:ea typeface="Times New Roman" panose="02020603050405020304" pitchFamily="18" charset="0"/>
                <a:cs typeface="Times New Roman" panose="02020603050405020304" pitchFamily="18" charset="0"/>
              </a:rPr>
              <a:t>Les procédés de fractionnement solaire direct de l'eau, ou </a:t>
            </a:r>
            <a:r>
              <a:rPr lang="fr-FR" dirty="0" err="1">
                <a:latin typeface="Calibri" panose="020F0502020204030204" pitchFamily="34" charset="0"/>
                <a:ea typeface="Times New Roman" panose="02020603050405020304" pitchFamily="18" charset="0"/>
                <a:cs typeface="Times New Roman" panose="02020603050405020304" pitchFamily="18" charset="0"/>
              </a:rPr>
              <a:t>photolytiques</a:t>
            </a:r>
            <a:r>
              <a:rPr lang="fr-FR" dirty="0">
                <a:latin typeface="Calibri" panose="020F0502020204030204" pitchFamily="34" charset="0"/>
                <a:ea typeface="Times New Roman" panose="02020603050405020304" pitchFamily="18" charset="0"/>
                <a:cs typeface="Times New Roman" panose="02020603050405020304" pitchFamily="18" charset="0"/>
              </a:rPr>
              <a:t>, utilisent l'énergie lumineuse pour fractionner l'eau en hydrogène et en oxygène. Ces procédés en sont actuellement aux tout premiers stades de la recherche, mais ils offrent un potentiel à long terme pour la production durable d'hydrogène avec un faible impact environnemental. </a:t>
            </a:r>
          </a:p>
        </p:txBody>
      </p:sp>
      <p:pic>
        <p:nvPicPr>
          <p:cNvPr id="17" name="Picture 16"/>
          <p:cNvPicPr/>
          <p:nvPr/>
        </p:nvPicPr>
        <p:blipFill>
          <a:blip r:embed="rId10" cstate="print"/>
          <a:srcRect/>
          <a:stretch>
            <a:fillRect/>
          </a:stretch>
        </p:blipFill>
        <p:spPr bwMode="auto">
          <a:xfrm>
            <a:off x="3978652" y="3035176"/>
            <a:ext cx="2793306" cy="2552324"/>
          </a:xfrm>
          <a:prstGeom prst="rect">
            <a:avLst/>
          </a:prstGeom>
          <a:noFill/>
          <a:ln w="9525">
            <a:noFill/>
            <a:miter lim="800000"/>
            <a:headEnd/>
            <a:tailEnd/>
          </a:ln>
        </p:spPr>
      </p:pic>
      <p:sp>
        <p:nvSpPr>
          <p:cNvPr id="18" name="Rectangle 17"/>
          <p:cNvSpPr/>
          <p:nvPr/>
        </p:nvSpPr>
        <p:spPr>
          <a:xfrm>
            <a:off x="2528831" y="5587500"/>
            <a:ext cx="6540106" cy="304699"/>
          </a:xfrm>
          <a:prstGeom prst="rect">
            <a:avLst/>
          </a:prstGeom>
        </p:spPr>
        <p:txBody>
          <a:bodyPr wrap="square">
            <a:spAutoFit/>
          </a:bodyPr>
          <a:lstStyle/>
          <a:p>
            <a:pPr algn="just">
              <a:lnSpc>
                <a:spcPct val="115000"/>
              </a:lnSpc>
              <a:spcBef>
                <a:spcPts val="600"/>
              </a:spcBef>
              <a:spcAft>
                <a:spcPts val="600"/>
              </a:spcAft>
            </a:pPr>
            <a:r>
              <a:rPr lang="fr-FR" sz="1200" i="1" dirty="0">
                <a:latin typeface="Arial" panose="020B0604020202020204" pitchFamily="34" charset="0"/>
                <a:ea typeface="Times New Roman" panose="02020603050405020304" pitchFamily="18" charset="0"/>
                <a:cs typeface="FreeSans"/>
              </a:rPr>
              <a:t>Schéma d'une cellule électrolytique typique pour la production d'hydrogène à partir d'eau.</a:t>
            </a:r>
          </a:p>
        </p:txBody>
      </p:sp>
      <p:sp>
        <p:nvSpPr>
          <p:cNvPr id="19" name="Rectangle 18"/>
          <p:cNvSpPr/>
          <p:nvPr/>
        </p:nvSpPr>
        <p:spPr>
          <a:xfrm>
            <a:off x="2966943" y="107758"/>
            <a:ext cx="6741679" cy="738664"/>
          </a:xfrm>
          <a:prstGeom prst="rect">
            <a:avLst/>
          </a:prstGeom>
        </p:spPr>
        <p:txBody>
          <a:bodyPr wrap="square">
            <a:spAutoFit/>
          </a:bodyPr>
          <a:lstStyle/>
          <a:p>
            <a:pPr lvl="0" algn="just" eaLnBrk="0" fontAlgn="base" hangingPunct="0">
              <a:spcBef>
                <a:spcPct val="0"/>
              </a:spcBef>
              <a:spcAft>
                <a:spcPct val="0"/>
              </a:spcAft>
            </a:pPr>
            <a:r>
              <a:rPr lang="fr-FR" altLang="zh-CN" sz="1400" dirty="0">
                <a:latin typeface="Arial" panose="020B0604020202020204" pitchFamily="34" charset="0"/>
                <a:ea typeface="Times New Roman" panose="02020603050405020304" pitchFamily="18" charset="0"/>
                <a:cs typeface="Arial" panose="020B0604020202020204" pitchFamily="34" charset="0"/>
              </a:rPr>
              <a:t>L'hydrogène peut être fabriqué sans produire de gaz à effet de serre par électrolyse de l'eau en utilisant une source d'énergie renouvelable comme l'énergie solaire ou éolienne. </a:t>
            </a:r>
            <a:endParaRPr kumimoji="0" lang="en-GB"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968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1209</Words>
  <Application>Microsoft Office PowerPoint</Application>
  <PresentationFormat>Widescreen</PresentationFormat>
  <Paragraphs>118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等线</vt:lpstr>
      <vt:lpstr>FreeSans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22</cp:revision>
  <dcterms:created xsi:type="dcterms:W3CDTF">2019-06-26T09:21:34Z</dcterms:created>
  <dcterms:modified xsi:type="dcterms:W3CDTF">2019-11-13T09:25:31Z</dcterms:modified>
</cp:coreProperties>
</file>