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73" r:id="rId4"/>
    <p:sldId id="284" r:id="rId5"/>
    <p:sldId id="292" r:id="rId6"/>
    <p:sldId id="291" r:id="rId7"/>
    <p:sldId id="290" r:id="rId8"/>
    <p:sldId id="289" r:id="rId9"/>
    <p:sldId id="288" r:id="rId10"/>
    <p:sldId id="287" r:id="rId11"/>
    <p:sldId id="286" r:id="rId12"/>
    <p:sldId id="285" r:id="rId13"/>
    <p:sldId id="283" r:id="rId14"/>
    <p:sldId id="282" r:id="rId15"/>
    <p:sldId id="281" r:id="rId16"/>
    <p:sldId id="280" r:id="rId17"/>
    <p:sldId id="279" r:id="rId18"/>
    <p:sldId id="278" r:id="rId19"/>
    <p:sldId id="277" r:id="rId20"/>
    <p:sldId id="276" r:id="rId21"/>
    <p:sldId id="275" r:id="rId22"/>
    <p:sldId id="274" r:id="rId23"/>
    <p:sldId id="272" r:id="rId24"/>
    <p:sldId id="271" r:id="rId25"/>
    <p:sldId id="270" r:id="rId26"/>
    <p:sldId id="269" r:id="rId27"/>
    <p:sldId id="268" r:id="rId28"/>
    <p:sldId id="267" r:id="rId29"/>
    <p:sldId id="266" r:id="rId30"/>
    <p:sldId id="265" r:id="rId31"/>
    <p:sldId id="264" r:id="rId32"/>
    <p:sldId id="263" r:id="rId33"/>
    <p:sldId id="262" r:id="rId34"/>
    <p:sldId id="261" r:id="rId35"/>
    <p:sldId id="260" r:id="rId36"/>
    <p:sldId id="259" r:id="rId37"/>
    <p:sldId id="25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C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9"/>
    <p:restoredTop sz="94646"/>
  </p:normalViewPr>
  <p:slideViewPr>
    <p:cSldViewPr snapToGrid="0" snapToObjects="1">
      <p:cViewPr varScale="1">
        <p:scale>
          <a:sx n="109" d="100"/>
          <a:sy n="109" d="100"/>
        </p:scale>
        <p:origin x="70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4" Type="http://schemas.openxmlformats.org/officeDocument/2006/relationships/image" Target="../media/image3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51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5552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4E4D4A-C7B4-0A4F-B336-7568CF39A4C2}"/>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BF826369-A491-FF49-B2BE-064E0024F40D}"/>
              </a:ext>
            </a:extLst>
          </p:cNvPr>
          <p:cNvSpPr txBox="1"/>
          <p:nvPr userDrawn="1"/>
        </p:nvSpPr>
        <p:spPr>
          <a:xfrm>
            <a:off x="743706" y="6250219"/>
            <a:ext cx="1960165" cy="338554"/>
          </a:xfrm>
          <a:prstGeom prst="rect">
            <a:avLst/>
          </a:prstGeom>
          <a:noFill/>
        </p:spPr>
        <p:txBody>
          <a:bodyPr wrap="square" rtlCol="0">
            <a:spAutoFit/>
          </a:bodyPr>
          <a:lstStyle/>
          <a:p>
            <a:r>
              <a:rPr lang="en-US" sz="1600" dirty="0">
                <a:solidFill>
                  <a:srgbClr val="00ACAF"/>
                </a:solidFill>
                <a:latin typeface="Arial" panose="020B0604020202020204" pitchFamily="34" charset="0"/>
                <a:cs typeface="Arial" panose="020B0604020202020204" pitchFamily="34" charset="0"/>
              </a:rPr>
              <a:t>Content created by</a:t>
            </a:r>
          </a:p>
        </p:txBody>
      </p:sp>
    </p:spTree>
    <p:extLst>
      <p:ext uri="{BB962C8B-B14F-4D97-AF65-F5344CB8AC3E}">
        <p14:creationId xmlns:p14="http://schemas.microsoft.com/office/powerpoint/2010/main" val="35655637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jpg"/></Relationships>
</file>

<file path=ppt/slides/_rels/slide10.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6.png"/><Relationship Id="rId4" Type="http://schemas.openxmlformats.org/officeDocument/2006/relationships/image" Target="../media/image5.jpe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8.png"/><Relationship Id="rId5" Type="http://schemas.openxmlformats.org/officeDocument/2006/relationships/image" Target="../media/image7.png"/><Relationship Id="rId10" Type="http://schemas.openxmlformats.org/officeDocument/2006/relationships/image" Target="../media/image16.png"/><Relationship Id="rId4" Type="http://schemas.openxmlformats.org/officeDocument/2006/relationships/image" Target="../media/image5.jpe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6.png"/><Relationship Id="rId4" Type="http://schemas.openxmlformats.org/officeDocument/2006/relationships/image" Target="../media/image5.jpe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9.png"/><Relationship Id="rId5" Type="http://schemas.openxmlformats.org/officeDocument/2006/relationships/image" Target="../media/image7.png"/><Relationship Id="rId10" Type="http://schemas.openxmlformats.org/officeDocument/2006/relationships/image" Target="../media/image16.png"/><Relationship Id="rId4" Type="http://schemas.openxmlformats.org/officeDocument/2006/relationships/image" Target="../media/image5.jpe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20.png"/><Relationship Id="rId4" Type="http://schemas.openxmlformats.org/officeDocument/2006/relationships/image" Target="../media/image5.jpe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21.png"/><Relationship Id="rId4" Type="http://schemas.openxmlformats.org/officeDocument/2006/relationships/image" Target="../media/image5.jpeg"/><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21.png"/><Relationship Id="rId4" Type="http://schemas.openxmlformats.org/officeDocument/2006/relationships/image" Target="../media/image5.jpe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22.jpeg"/><Relationship Id="rId4" Type="http://schemas.openxmlformats.org/officeDocument/2006/relationships/image" Target="../media/image5.jpeg"/><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22.jpeg"/><Relationship Id="rId4" Type="http://schemas.openxmlformats.org/officeDocument/2006/relationships/image" Target="../media/image5.jpeg"/><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4.jpeg"/><Relationship Id="rId5" Type="http://schemas.openxmlformats.org/officeDocument/2006/relationships/image" Target="../media/image7.png"/><Relationship Id="rId10" Type="http://schemas.openxmlformats.org/officeDocument/2006/relationships/image" Target="../media/image23.jpeg"/><Relationship Id="rId4" Type="http://schemas.openxmlformats.org/officeDocument/2006/relationships/image" Target="../media/image5.jpe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hyperlink" Target="https://commons.wikimedia.org/w/index.php?curid=29802905" TargetMode="External"/><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hyperlink" Target="https://creativecommons.org/licenses/by/2.0/" TargetMode="Externa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hyperlink" Target="https://commons.wikimedia.org/wiki/File:Hydrogen_02.png" TargetMode="External"/><Relationship Id="rId5" Type="http://schemas.openxmlformats.org/officeDocument/2006/relationships/image" Target="../media/image7.png"/><Relationship Id="rId15" Type="http://schemas.openxmlformats.org/officeDocument/2006/relationships/image" Target="../media/image13.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2.jpeg"/></Relationships>
</file>

<file path=ppt/slides/_rels/slide20.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4.jpeg"/><Relationship Id="rId5" Type="http://schemas.openxmlformats.org/officeDocument/2006/relationships/image" Target="../media/image7.png"/><Relationship Id="rId10" Type="http://schemas.openxmlformats.org/officeDocument/2006/relationships/image" Target="../media/image23.jpeg"/><Relationship Id="rId4" Type="http://schemas.openxmlformats.org/officeDocument/2006/relationships/image" Target="../media/image5.jpeg"/><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6.jpeg"/><Relationship Id="rId5" Type="http://schemas.openxmlformats.org/officeDocument/2006/relationships/image" Target="../media/image7.png"/><Relationship Id="rId10" Type="http://schemas.openxmlformats.org/officeDocument/2006/relationships/image" Target="../media/image25.png"/><Relationship Id="rId4" Type="http://schemas.openxmlformats.org/officeDocument/2006/relationships/image" Target="../media/image5.jpeg"/><Relationship Id="rId9"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27.png"/><Relationship Id="rId4" Type="http://schemas.openxmlformats.org/officeDocument/2006/relationships/image" Target="../media/image5.jpeg"/><Relationship Id="rId9" Type="http://schemas.openxmlformats.org/officeDocument/2006/relationships/image" Target="../media/image10.png"/></Relationships>
</file>

<file path=ppt/slides/_rels/slide2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2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2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28.jpeg"/><Relationship Id="rId4" Type="http://schemas.openxmlformats.org/officeDocument/2006/relationships/image" Target="../media/image5.jpeg"/><Relationship Id="rId9"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oleObject" Target="../embeddings/oleObject2.bin"/><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image" Target="../media/image29.wmf"/><Relationship Id="rId17" Type="http://schemas.openxmlformats.org/officeDocument/2006/relationships/image" Target="../media/image32.gif"/><Relationship Id="rId2" Type="http://schemas.openxmlformats.org/officeDocument/2006/relationships/slideLayout" Target="../slideLayouts/slideLayout1.xml"/><Relationship Id="rId16" Type="http://schemas.openxmlformats.org/officeDocument/2006/relationships/image" Target="../media/image31.wmf"/><Relationship Id="rId1" Type="http://schemas.openxmlformats.org/officeDocument/2006/relationships/vmlDrawing" Target="../drawings/vmlDrawing1.vml"/><Relationship Id="rId6" Type="http://schemas.openxmlformats.org/officeDocument/2006/relationships/image" Target="../media/image7.png"/><Relationship Id="rId11" Type="http://schemas.openxmlformats.org/officeDocument/2006/relationships/oleObject" Target="../embeddings/oleObject1.bin"/><Relationship Id="rId5" Type="http://schemas.openxmlformats.org/officeDocument/2006/relationships/image" Target="../media/image5.jpeg"/><Relationship Id="rId15" Type="http://schemas.openxmlformats.org/officeDocument/2006/relationships/oleObject" Target="../embeddings/oleObject3.bin"/><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jpg"/><Relationship Id="rId14" Type="http://schemas.openxmlformats.org/officeDocument/2006/relationships/image" Target="../media/image30.wmf"/></Relationships>
</file>

<file path=ppt/slides/_rels/slide2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32.gif"/><Relationship Id="rId4" Type="http://schemas.openxmlformats.org/officeDocument/2006/relationships/image" Target="../media/image5.jpeg"/><Relationship Id="rId9" Type="http://schemas.openxmlformats.org/officeDocument/2006/relationships/image" Target="../media/image10.png"/></Relationships>
</file>

<file path=ppt/slides/_rels/slide2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32.gif"/><Relationship Id="rId4" Type="http://schemas.openxmlformats.org/officeDocument/2006/relationships/image" Target="../media/image5.jpeg"/><Relationship Id="rId9" Type="http://schemas.openxmlformats.org/officeDocument/2006/relationships/image" Target="../media/image10.png"/></Relationships>
</file>

<file path=ppt/slides/_rels/slide2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32.gif"/><Relationship Id="rId4" Type="http://schemas.openxmlformats.org/officeDocument/2006/relationships/image" Target="../media/image5.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hyperlink" Target="https://commons.wikimedia.org/wiki/File:Hydrogen_02.png" TargetMode="External"/><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jpeg"/><Relationship Id="rId5" Type="http://schemas.openxmlformats.org/officeDocument/2006/relationships/image" Target="../media/image7.png"/><Relationship Id="rId15" Type="http://schemas.openxmlformats.org/officeDocument/2006/relationships/hyperlink" Target="https://commons.wikimedia.org/w/index.php?curid=29802905" TargetMode="External"/><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hyperlink" Target="https://creativecommons.org/licenses/by/2.0/"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3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33.jpeg"/><Relationship Id="rId4" Type="http://schemas.openxmlformats.org/officeDocument/2006/relationships/image" Target="../media/image5.jpeg"/><Relationship Id="rId9" Type="http://schemas.openxmlformats.org/officeDocument/2006/relationships/image" Target="../media/image10.png"/></Relationships>
</file>

<file path=ppt/slides/_rels/slide3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oleObject" Target="../embeddings/oleObject5.bin"/><Relationship Id="rId18" Type="http://schemas.openxmlformats.org/officeDocument/2006/relationships/image" Target="../media/image37.wmf"/><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image" Target="../media/image34.wmf"/><Relationship Id="rId17" Type="http://schemas.openxmlformats.org/officeDocument/2006/relationships/oleObject" Target="../embeddings/oleObject7.bin"/><Relationship Id="rId2" Type="http://schemas.openxmlformats.org/officeDocument/2006/relationships/slideLayout" Target="../slideLayouts/slideLayout1.xml"/><Relationship Id="rId16" Type="http://schemas.openxmlformats.org/officeDocument/2006/relationships/image" Target="../media/image36.wmf"/><Relationship Id="rId1" Type="http://schemas.openxmlformats.org/officeDocument/2006/relationships/vmlDrawing" Target="../drawings/vmlDrawing2.vml"/><Relationship Id="rId6" Type="http://schemas.openxmlformats.org/officeDocument/2006/relationships/image" Target="../media/image7.png"/><Relationship Id="rId11" Type="http://schemas.openxmlformats.org/officeDocument/2006/relationships/oleObject" Target="../embeddings/oleObject4.bin"/><Relationship Id="rId5" Type="http://schemas.openxmlformats.org/officeDocument/2006/relationships/image" Target="../media/image5.jpeg"/><Relationship Id="rId15" Type="http://schemas.openxmlformats.org/officeDocument/2006/relationships/oleObject" Target="../embeddings/oleObject6.bin"/><Relationship Id="rId10" Type="http://schemas.openxmlformats.org/officeDocument/2006/relationships/image" Target="../media/image10.png"/><Relationship Id="rId19" Type="http://schemas.openxmlformats.org/officeDocument/2006/relationships/image" Target="../media/image16.png"/><Relationship Id="rId4" Type="http://schemas.openxmlformats.org/officeDocument/2006/relationships/image" Target="../media/image4.jpg"/><Relationship Id="rId9" Type="http://schemas.openxmlformats.org/officeDocument/2006/relationships/image" Target="../media/image9.jpg"/><Relationship Id="rId14" Type="http://schemas.openxmlformats.org/officeDocument/2006/relationships/image" Target="../media/image35.wmf"/></Relationships>
</file>

<file path=ppt/slides/_rels/slide3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6.png"/><Relationship Id="rId4" Type="http://schemas.openxmlformats.org/officeDocument/2006/relationships/image" Target="../media/image5.jpeg"/><Relationship Id="rId9" Type="http://schemas.openxmlformats.org/officeDocument/2006/relationships/image" Target="../media/image10.png"/></Relationships>
</file>

<file path=ppt/slides/_rels/slide3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6.png"/><Relationship Id="rId4" Type="http://schemas.openxmlformats.org/officeDocument/2006/relationships/image" Target="../media/image5.jpeg"/><Relationship Id="rId9" Type="http://schemas.openxmlformats.org/officeDocument/2006/relationships/image" Target="../media/image10.png"/></Relationships>
</file>

<file path=ppt/slides/_rels/slide3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6.png"/><Relationship Id="rId4" Type="http://schemas.openxmlformats.org/officeDocument/2006/relationships/image" Target="../media/image5.jpeg"/><Relationship Id="rId9" Type="http://schemas.openxmlformats.org/officeDocument/2006/relationships/image" Target="../media/image10.png"/></Relationships>
</file>

<file path=ppt/slides/_rels/slide3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38.png"/><Relationship Id="rId4" Type="http://schemas.openxmlformats.org/officeDocument/2006/relationships/image" Target="../media/image5.jpeg"/><Relationship Id="rId9" Type="http://schemas.openxmlformats.org/officeDocument/2006/relationships/image" Target="../media/image10.png"/></Relationships>
</file>

<file path=ppt/slides/_rels/slide3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5.png"/><Relationship Id="rId5" Type="http://schemas.openxmlformats.org/officeDocument/2006/relationships/image" Target="../media/image7.png"/><Relationship Id="rId10" Type="http://schemas.openxmlformats.org/officeDocument/2006/relationships/image" Target="../media/image14.png"/><Relationship Id="rId4" Type="http://schemas.openxmlformats.org/officeDocument/2006/relationships/image" Target="../media/image5.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5.png"/><Relationship Id="rId5" Type="http://schemas.openxmlformats.org/officeDocument/2006/relationships/image" Target="../media/image7.png"/><Relationship Id="rId10" Type="http://schemas.openxmlformats.org/officeDocument/2006/relationships/image" Target="../media/image14.png"/><Relationship Id="rId4" Type="http://schemas.openxmlformats.org/officeDocument/2006/relationships/image" Target="../media/image5.jpe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hyperlink" Target="https://creativecommons.org/licenses/by/2.0/" TargetMode="Externa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hyperlink" Target="https://it.m.wikipedia.org/wiki/File:Solid_oxide_fuel_cell.svg" TargetMode="External"/><Relationship Id="rId5" Type="http://schemas.openxmlformats.org/officeDocument/2006/relationships/image" Target="../media/image7.png"/><Relationship Id="rId10" Type="http://schemas.openxmlformats.org/officeDocument/2006/relationships/image" Target="../media/image16.png"/><Relationship Id="rId4" Type="http://schemas.openxmlformats.org/officeDocument/2006/relationships/image" Target="../media/image5.jpe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6.png"/><Relationship Id="rId4" Type="http://schemas.openxmlformats.org/officeDocument/2006/relationships/image" Target="../media/image5.jpe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6.png"/><Relationship Id="rId4" Type="http://schemas.openxmlformats.org/officeDocument/2006/relationships/image" Target="../media/image5.jpe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6.png"/><Relationship Id="rId4" Type="http://schemas.openxmlformats.org/officeDocument/2006/relationships/image" Target="../media/image5.jpe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71BAC356-1C44-F44B-B830-43C409DA0D87}"/>
              </a:ext>
            </a:extLst>
          </p:cNvPr>
          <p:cNvSpPr txBox="1">
            <a:spLocks/>
          </p:cNvSpPr>
          <p:nvPr/>
        </p:nvSpPr>
        <p:spPr>
          <a:xfrm>
            <a:off x="2600634" y="6260486"/>
            <a:ext cx="4114800" cy="365125"/>
          </a:xfrm>
          <a:prstGeom prst="rect">
            <a:avLst/>
          </a:prstGeom>
        </p:spPr>
        <p:txBody>
          <a:bodyPr/>
          <a:lstStyle>
            <a:defPPr>
              <a:defRPr lang="en-US"/>
            </a:defPPr>
            <a:lvl1pPr marL="0" algn="l" defTabSz="914400" rtl="0" eaLnBrk="1" latinLnBrk="0" hangingPunct="1">
              <a:defRPr sz="1600" kern="1200">
                <a:solidFill>
                  <a:srgbClr val="00ACA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&lt;Partner logo&gt;</a:t>
            </a:r>
          </a:p>
        </p:txBody>
      </p:sp>
      <p:pic>
        <p:nvPicPr>
          <p:cNvPr id="6" name="Picture 5">
            <a:extLst>
              <a:ext uri="{FF2B5EF4-FFF2-40B4-BE49-F238E27FC236}">
                <a16:creationId xmlns:a16="http://schemas.microsoft.com/office/drawing/2014/main" id="{154EB3AC-D2CD-9040-93EF-FB25EB2C1CBE}"/>
              </a:ext>
            </a:extLst>
          </p:cNvPr>
          <p:cNvPicPr>
            <a:picLocks noChangeAspect="1"/>
          </p:cNvPicPr>
          <p:nvPr/>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B74E6FDB-7A33-184B-BFA9-D72881DB13F0}"/>
              </a:ext>
            </a:extLst>
          </p:cNvPr>
          <p:cNvSpPr txBox="1">
            <a:spLocks/>
          </p:cNvSpPr>
          <p:nvPr/>
        </p:nvSpPr>
        <p:spPr>
          <a:xfrm>
            <a:off x="779208" y="1980148"/>
            <a:ext cx="6064044" cy="755752"/>
          </a:xfrm>
          <a:prstGeom prst="rect">
            <a:avLst/>
          </a:prstGeom>
        </p:spPr>
        <p:txBody>
          <a:bodyPr/>
          <a:lstStyle>
            <a:lvl1pPr algn="l" defTabSz="914400" rtl="0" eaLnBrk="1" latinLnBrk="0" hangingPunct="1">
              <a:lnSpc>
                <a:spcPct val="90000"/>
              </a:lnSpc>
              <a:spcBef>
                <a:spcPct val="0"/>
              </a:spcBef>
              <a:buNone/>
              <a:defRPr sz="3600" kern="1200">
                <a:solidFill>
                  <a:srgbClr val="00ACAF"/>
                </a:solidFill>
                <a:latin typeface="Arial" panose="020B0604020202020204" pitchFamily="34" charset="0"/>
                <a:ea typeface="+mj-ea"/>
                <a:cs typeface="Arial" panose="020B0604020202020204" pitchFamily="34" charset="0"/>
              </a:defRPr>
            </a:lvl1pPr>
          </a:lstStyle>
          <a:p>
            <a:r>
              <a:rPr lang="en-US" b="1" dirty="0" err="1"/>
              <a:t>Principes</a:t>
            </a:r>
            <a:endParaRPr lang="en-US" b="1" dirty="0"/>
          </a:p>
        </p:txBody>
      </p:sp>
      <p:sp>
        <p:nvSpPr>
          <p:cNvPr id="8" name="Content Placeholder 2">
            <a:extLst>
              <a:ext uri="{FF2B5EF4-FFF2-40B4-BE49-F238E27FC236}">
                <a16:creationId xmlns:a16="http://schemas.microsoft.com/office/drawing/2014/main" id="{B553EABC-DF2E-8044-9EB9-8629F76FF197}"/>
              </a:ext>
            </a:extLst>
          </p:cNvPr>
          <p:cNvSpPr txBox="1">
            <a:spLocks/>
          </p:cNvSpPr>
          <p:nvPr/>
        </p:nvSpPr>
        <p:spPr>
          <a:xfrm>
            <a:off x="838199" y="2879027"/>
            <a:ext cx="7141745" cy="1828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p>
          <a:p>
            <a:pPr marL="0" indent="0">
              <a:buNone/>
            </a:pPr>
            <a:endParaRPr lang="en-US" sz="2400" dirty="0"/>
          </a:p>
          <a:p>
            <a:pPr marL="0" indent="0">
              <a:buNone/>
            </a:pPr>
            <a:r>
              <a:rPr lang="en-US" sz="2400" dirty="0" err="1"/>
              <a:t>Powerpoint</a:t>
            </a:r>
            <a:r>
              <a:rPr lang="en-US" sz="2400" dirty="0"/>
              <a:t> pour </a:t>
            </a:r>
            <a:r>
              <a:rPr lang="en-US" sz="2400" dirty="0" err="1"/>
              <a:t>l’étudiant</a:t>
            </a:r>
            <a:r>
              <a:rPr lang="en-US" sz="2400" dirty="0"/>
              <a:t> – </a:t>
            </a:r>
            <a:r>
              <a:rPr lang="en-US" sz="1800" dirty="0"/>
              <a:t>Technologies de </a:t>
            </a:r>
            <a:r>
              <a:rPr lang="en-US" sz="1800" dirty="0" err="1"/>
              <a:t>l’hydrogène</a:t>
            </a:r>
            <a:r>
              <a:rPr lang="en-US" sz="1800" dirty="0"/>
              <a:t> </a:t>
            </a:r>
            <a:r>
              <a:rPr lang="en-US" sz="2400" dirty="0"/>
              <a:t> </a:t>
            </a:r>
          </a:p>
        </p:txBody>
      </p:sp>
      <p:sp>
        <p:nvSpPr>
          <p:cNvPr id="9" name="TextBox 8">
            <a:extLst>
              <a:ext uri="{FF2B5EF4-FFF2-40B4-BE49-F238E27FC236}">
                <a16:creationId xmlns:a16="http://schemas.microsoft.com/office/drawing/2014/main" id="{5C85300E-B0BF-4E44-9488-125A96BBBF49}"/>
              </a:ext>
            </a:extLst>
          </p:cNvPr>
          <p:cNvSpPr txBox="1"/>
          <p:nvPr/>
        </p:nvSpPr>
        <p:spPr>
          <a:xfrm>
            <a:off x="743706" y="6250219"/>
            <a:ext cx="1960165" cy="338554"/>
          </a:xfrm>
          <a:prstGeom prst="rect">
            <a:avLst/>
          </a:prstGeom>
          <a:noFill/>
        </p:spPr>
        <p:txBody>
          <a:bodyPr wrap="square" rtlCol="0">
            <a:spAutoFit/>
          </a:bodyPr>
          <a:lstStyle/>
          <a:p>
            <a:r>
              <a:rPr lang="en-US" sz="1600" dirty="0">
                <a:solidFill>
                  <a:srgbClr val="00ACAF"/>
                </a:solidFill>
                <a:latin typeface="Arial" panose="020B0604020202020204" pitchFamily="34" charset="0"/>
                <a:cs typeface="Arial" panose="020B0604020202020204" pitchFamily="34" charset="0"/>
              </a:rPr>
              <a:t>Content created by</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9" name="Rectangle 18"/>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5654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356654" y="312809"/>
            <a:ext cx="6665313" cy="32558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i="1" dirty="0">
                <a:solidFill>
                  <a:schemeClr val="accent1">
                    <a:lumMod val="75000"/>
                  </a:schemeClr>
                </a:solidFill>
                <a:latin typeface="Arial" panose="020B0604020202020204" pitchFamily="34" charset="0"/>
                <a:cs typeface="Arial" panose="020B0604020202020204" pitchFamily="34" charset="0"/>
              </a:rPr>
              <a:t>Fonctionnement de la pile à combustible</a:t>
            </a:r>
          </a:p>
        </p:txBody>
      </p:sp>
      <p:sp>
        <p:nvSpPr>
          <p:cNvPr id="16" name="Text Box 12"/>
          <p:cNvSpPr txBox="1">
            <a:spLocks noChangeArrowheads="1"/>
          </p:cNvSpPr>
          <p:nvPr/>
        </p:nvSpPr>
        <p:spPr bwMode="auto">
          <a:xfrm>
            <a:off x="496359" y="2253312"/>
            <a:ext cx="2005579" cy="120032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r>
              <a:rPr lang="fr-FR" dirty="0">
                <a:solidFill>
                  <a:schemeClr val="bg1"/>
                </a:solidFill>
              </a:rPr>
              <a:t>Le carburant est alimenté en continu du côté anode de la cellule.</a:t>
            </a:r>
            <a:endParaRPr lang="en-US" sz="1600" dirty="0">
              <a:solidFill>
                <a:schemeClr val="bg1"/>
              </a:solidFill>
              <a:latin typeface="Arial" pitchFamily="34" charset="0"/>
            </a:endParaRPr>
          </a:p>
        </p:txBody>
      </p:sp>
      <p:cxnSp>
        <p:nvCxnSpPr>
          <p:cNvPr id="17" name="Straight Connector 16"/>
          <p:cNvCxnSpPr/>
          <p:nvPr/>
        </p:nvCxnSpPr>
        <p:spPr>
          <a:xfrm>
            <a:off x="374073" y="752747"/>
            <a:ext cx="6815003" cy="0"/>
          </a:xfrm>
          <a:prstGeom prst="line">
            <a:avLst/>
          </a:prstGeom>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0921" y="1985444"/>
            <a:ext cx="3157518" cy="3542884"/>
          </a:xfrm>
          <a:prstGeom prst="rect">
            <a:avLst/>
          </a:prstGeom>
        </p:spPr>
      </p:pic>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0951" y="3831617"/>
            <a:ext cx="831436" cy="823684"/>
          </a:xfrm>
          <a:prstGeom prst="rect">
            <a:avLst/>
          </a:prstGeom>
        </p:spPr>
      </p:pic>
      <p:pic>
        <p:nvPicPr>
          <p:cNvPr id="20" name="Picture 19"/>
          <p:cNvPicPr>
            <a:picLocks noChangeAspect="1"/>
          </p:cNvPicPr>
          <p:nvPr/>
        </p:nvPicPr>
        <p:blipFill rotWithShape="1">
          <a:blip r:embed="rId12" cstate="print">
            <a:extLst>
              <a:ext uri="{28A0092B-C50C-407E-A947-70E740481C1C}">
                <a14:useLocalDpi xmlns:a14="http://schemas.microsoft.com/office/drawing/2010/main" val="0"/>
              </a:ext>
            </a:extLst>
          </a:blip>
          <a:srcRect l="13591" t="13079" r="15306" b="21778"/>
          <a:stretch/>
        </p:blipFill>
        <p:spPr>
          <a:xfrm>
            <a:off x="1444079" y="3464017"/>
            <a:ext cx="1133458" cy="1558885"/>
          </a:xfrm>
          <a:prstGeom prst="rect">
            <a:avLst/>
          </a:prstGeom>
        </p:spPr>
      </p:pic>
      <p:sp>
        <p:nvSpPr>
          <p:cNvPr id="21" name="Rectangle 20"/>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2600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6" name="Text Box 12"/>
          <p:cNvSpPr txBox="1">
            <a:spLocks noChangeArrowheads="1"/>
          </p:cNvSpPr>
          <p:nvPr/>
        </p:nvSpPr>
        <p:spPr bwMode="auto">
          <a:xfrm>
            <a:off x="6561383" y="2264043"/>
            <a:ext cx="2005579" cy="1477328"/>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r>
              <a:rPr lang="fr-FR" dirty="0">
                <a:solidFill>
                  <a:schemeClr val="bg1"/>
                </a:solidFill>
              </a:rPr>
              <a:t>L’air ou l’oxygène sont alimentés en continu du côté cathode de la cellule</a:t>
            </a:r>
            <a:endParaRPr lang="en-US" sz="1600" dirty="0">
              <a:solidFill>
                <a:schemeClr val="bg1"/>
              </a:solidFill>
              <a:latin typeface="Arial" pitchFamily="34" charset="0"/>
            </a:endParaRPr>
          </a:p>
        </p:txBody>
      </p:sp>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0921" y="1985444"/>
            <a:ext cx="3157518" cy="3542884"/>
          </a:xfrm>
          <a:prstGeom prst="rect">
            <a:avLst/>
          </a:prstGeom>
        </p:spPr>
      </p:pic>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53269" y="3708651"/>
            <a:ext cx="1197954" cy="1819677"/>
          </a:xfrm>
          <a:prstGeom prst="rect">
            <a:avLst/>
          </a:prstGeom>
        </p:spPr>
      </p:pic>
      <p:sp>
        <p:nvSpPr>
          <p:cNvPr id="20" name="Title 1"/>
          <p:cNvSpPr txBox="1">
            <a:spLocks/>
          </p:cNvSpPr>
          <p:nvPr/>
        </p:nvSpPr>
        <p:spPr>
          <a:xfrm>
            <a:off x="356654" y="312809"/>
            <a:ext cx="6665313" cy="32558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i="1" dirty="0">
                <a:solidFill>
                  <a:schemeClr val="accent1">
                    <a:lumMod val="75000"/>
                  </a:schemeClr>
                </a:solidFill>
                <a:latin typeface="Arial" panose="020B0604020202020204" pitchFamily="34" charset="0"/>
                <a:cs typeface="Arial" panose="020B0604020202020204" pitchFamily="34" charset="0"/>
              </a:rPr>
              <a:t>Fonctionnement de la pile à combustible</a:t>
            </a:r>
          </a:p>
        </p:txBody>
      </p:sp>
      <p:cxnSp>
        <p:nvCxnSpPr>
          <p:cNvPr id="21" name="Straight Connector 16"/>
          <p:cNvCxnSpPr/>
          <p:nvPr/>
        </p:nvCxnSpPr>
        <p:spPr>
          <a:xfrm>
            <a:off x="374073" y="752747"/>
            <a:ext cx="6815003"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547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6" name="Text Box 12"/>
          <p:cNvSpPr txBox="1">
            <a:spLocks noChangeArrowheads="1"/>
          </p:cNvSpPr>
          <p:nvPr/>
        </p:nvSpPr>
        <p:spPr bwMode="auto">
          <a:xfrm>
            <a:off x="4264071" y="5282869"/>
            <a:ext cx="3030985" cy="646331"/>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r>
              <a:rPr lang="fr-FR" dirty="0"/>
              <a:t>Les ions circulent dans l’électrolyte</a:t>
            </a:r>
            <a:endParaRPr lang="en-US" sz="1600" dirty="0">
              <a:latin typeface="Arial" pitchFamily="34" charset="0"/>
            </a:endParaRPr>
          </a:p>
        </p:txBody>
      </p:sp>
      <p:sp>
        <p:nvSpPr>
          <p:cNvPr id="17" name="TextBox 16"/>
          <p:cNvSpPr txBox="1"/>
          <p:nvPr/>
        </p:nvSpPr>
        <p:spPr>
          <a:xfrm>
            <a:off x="5105373" y="4923113"/>
            <a:ext cx="1348379" cy="369332"/>
          </a:xfrm>
          <a:prstGeom prst="rect">
            <a:avLst/>
          </a:prstGeom>
          <a:noFill/>
        </p:spPr>
        <p:txBody>
          <a:bodyPr wrap="square" rtlCol="0" anchor="ctr">
            <a:spAutoFit/>
          </a:bodyPr>
          <a:lstStyle/>
          <a:p>
            <a:pPr algn="ctr"/>
            <a:r>
              <a:rPr lang="it-IT" dirty="0"/>
              <a:t>O</a:t>
            </a:r>
            <a:r>
              <a:rPr lang="it-IT" baseline="30000" dirty="0"/>
              <a:t>2-</a:t>
            </a:r>
            <a:r>
              <a:rPr lang="it-IT" dirty="0"/>
              <a:t> / H</a:t>
            </a:r>
            <a:r>
              <a:rPr lang="it-IT" baseline="30000" dirty="0"/>
              <a:t>+</a:t>
            </a:r>
          </a:p>
        </p:txBody>
      </p:sp>
      <p:sp>
        <p:nvSpPr>
          <p:cNvPr id="18" name="Down Arrow 17"/>
          <p:cNvSpPr/>
          <p:nvPr/>
        </p:nvSpPr>
        <p:spPr>
          <a:xfrm rot="16200000">
            <a:off x="4987101" y="4888470"/>
            <a:ext cx="150799" cy="477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Down Arrow 18"/>
          <p:cNvSpPr/>
          <p:nvPr/>
        </p:nvSpPr>
        <p:spPr>
          <a:xfrm rot="16200000">
            <a:off x="6383127" y="4874752"/>
            <a:ext cx="150799" cy="477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09177" y="1285090"/>
            <a:ext cx="3157518" cy="3542884"/>
          </a:xfrm>
          <a:prstGeom prst="rect">
            <a:avLst/>
          </a:prstGeom>
        </p:spPr>
      </p:pic>
      <p:sp>
        <p:nvSpPr>
          <p:cNvPr id="22" name="Title 1"/>
          <p:cNvSpPr txBox="1">
            <a:spLocks/>
          </p:cNvSpPr>
          <p:nvPr/>
        </p:nvSpPr>
        <p:spPr>
          <a:xfrm>
            <a:off x="356654" y="312809"/>
            <a:ext cx="6665313" cy="32558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i="1" dirty="0">
                <a:solidFill>
                  <a:schemeClr val="accent1">
                    <a:lumMod val="75000"/>
                  </a:schemeClr>
                </a:solidFill>
                <a:latin typeface="Arial" panose="020B0604020202020204" pitchFamily="34" charset="0"/>
                <a:cs typeface="Arial" panose="020B0604020202020204" pitchFamily="34" charset="0"/>
              </a:rPr>
              <a:t>Fonctionnement de la pile à combustible</a:t>
            </a:r>
          </a:p>
        </p:txBody>
      </p:sp>
      <p:cxnSp>
        <p:nvCxnSpPr>
          <p:cNvPr id="23" name="Straight Connector 16"/>
          <p:cNvCxnSpPr/>
          <p:nvPr/>
        </p:nvCxnSpPr>
        <p:spPr>
          <a:xfrm>
            <a:off x="374073" y="752747"/>
            <a:ext cx="6815003"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7005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7" name="Text Box 12"/>
          <p:cNvSpPr txBox="1">
            <a:spLocks noChangeArrowheads="1"/>
          </p:cNvSpPr>
          <p:nvPr/>
        </p:nvSpPr>
        <p:spPr bwMode="auto">
          <a:xfrm>
            <a:off x="2860041" y="1134933"/>
            <a:ext cx="3556000" cy="92333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r>
              <a:rPr lang="fr-FR" dirty="0"/>
              <a:t>Les électrons circulent dans le circuit externe, alimentant les dispositifs.</a:t>
            </a:r>
            <a:endParaRPr lang="en-US" sz="1600" dirty="0">
              <a:latin typeface="Arial" pitchFamily="34" charset="0"/>
            </a:endParaRPr>
          </a:p>
        </p:txBody>
      </p:sp>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0921" y="1985444"/>
            <a:ext cx="3157518" cy="3542884"/>
          </a:xfrm>
          <a:prstGeom prst="rect">
            <a:avLst/>
          </a:prstGeom>
        </p:spPr>
      </p:pic>
      <p:pic>
        <p:nvPicPr>
          <p:cNvPr id="19" name="Picture 18"/>
          <p:cNvPicPr>
            <a:picLocks noChangeAspect="1"/>
          </p:cNvPicPr>
          <p:nvPr/>
        </p:nvPicPr>
        <p:blipFill rotWithShape="1">
          <a:blip r:embed="rId11">
            <a:extLst>
              <a:ext uri="{28A0092B-C50C-407E-A947-70E740481C1C}">
                <a14:useLocalDpi xmlns:a14="http://schemas.microsoft.com/office/drawing/2010/main" val="0"/>
              </a:ext>
            </a:extLst>
          </a:blip>
          <a:srcRect l="71714" b="53221"/>
          <a:stretch/>
        </p:blipFill>
        <p:spPr>
          <a:xfrm rot="2799761">
            <a:off x="6360010" y="1398715"/>
            <a:ext cx="1337680" cy="1599272"/>
          </a:xfrm>
          <a:prstGeom prst="rect">
            <a:avLst/>
          </a:prstGeom>
        </p:spPr>
      </p:pic>
      <p:sp>
        <p:nvSpPr>
          <p:cNvPr id="20" name="Title 1"/>
          <p:cNvSpPr txBox="1">
            <a:spLocks/>
          </p:cNvSpPr>
          <p:nvPr/>
        </p:nvSpPr>
        <p:spPr>
          <a:xfrm>
            <a:off x="356654" y="312809"/>
            <a:ext cx="6665313" cy="32558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i="1" dirty="0">
                <a:solidFill>
                  <a:schemeClr val="accent1">
                    <a:lumMod val="75000"/>
                  </a:schemeClr>
                </a:solidFill>
                <a:latin typeface="Arial" panose="020B0604020202020204" pitchFamily="34" charset="0"/>
                <a:cs typeface="Arial" panose="020B0604020202020204" pitchFamily="34" charset="0"/>
              </a:rPr>
              <a:t>Fonctionnement de la pile à combustible</a:t>
            </a:r>
          </a:p>
        </p:txBody>
      </p:sp>
      <p:cxnSp>
        <p:nvCxnSpPr>
          <p:cNvPr id="21" name="Straight Connector 16"/>
          <p:cNvCxnSpPr/>
          <p:nvPr/>
        </p:nvCxnSpPr>
        <p:spPr>
          <a:xfrm>
            <a:off x="374073" y="752747"/>
            <a:ext cx="6815003"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9252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356654" y="312809"/>
            <a:ext cx="5844348" cy="32558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i="1" dirty="0">
                <a:solidFill>
                  <a:schemeClr val="accent1">
                    <a:lumMod val="75000"/>
                  </a:schemeClr>
                </a:solidFill>
                <a:latin typeface="Arial" panose="020B0604020202020204" pitchFamily="34" charset="0"/>
                <a:cs typeface="Arial" panose="020B0604020202020204" pitchFamily="34" charset="0"/>
              </a:rPr>
              <a:t>Empilement de piles à combustible</a:t>
            </a:r>
          </a:p>
        </p:txBody>
      </p:sp>
      <p:cxnSp>
        <p:nvCxnSpPr>
          <p:cNvPr id="16" name="Straight Connector 15"/>
          <p:cNvCxnSpPr/>
          <p:nvPr/>
        </p:nvCxnSpPr>
        <p:spPr>
          <a:xfrm>
            <a:off x="374073" y="752747"/>
            <a:ext cx="6147877"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1"/>
          <p:cNvSpPr>
            <a:spLocks noChangeArrowheads="1"/>
          </p:cNvSpPr>
          <p:nvPr/>
        </p:nvSpPr>
        <p:spPr bwMode="auto">
          <a:xfrm>
            <a:off x="207376" y="1808100"/>
            <a:ext cx="8755008" cy="92333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fr-FR" dirty="0">
                <a:solidFill>
                  <a:schemeClr val="bg1"/>
                </a:solidFill>
              </a:rPr>
              <a:t>Une seule pile à combustible produit une petite tension (~1V).</a:t>
            </a:r>
            <a:r>
              <a:rPr lang="en-US" dirty="0">
                <a:solidFill>
                  <a:schemeClr val="bg1"/>
                </a:solidFill>
                <a:latin typeface="Arial" pitchFamily="34" charset="0"/>
              </a:rPr>
              <a:t> </a:t>
            </a:r>
            <a:r>
              <a:rPr lang="fr-FR" dirty="0">
                <a:solidFill>
                  <a:schemeClr val="bg1"/>
                </a:solidFill>
              </a:rPr>
              <a:t>Afin d’obtenir une tension adaptée aux applications pratiques, les cellules individuelles sont connectées en série pour former un empilement.</a:t>
            </a:r>
            <a:endParaRPr lang="en-US" u="sng" dirty="0">
              <a:solidFill>
                <a:schemeClr val="bg1"/>
              </a:solidFill>
              <a:latin typeface="Arial" pitchFamily="34" charset="0"/>
            </a:endParaRPr>
          </a:p>
        </p:txBody>
      </p:sp>
      <p:sp>
        <p:nvSpPr>
          <p:cNvPr id="18" name="Text Box 12"/>
          <p:cNvSpPr txBox="1">
            <a:spLocks noChangeArrowheads="1"/>
          </p:cNvSpPr>
          <p:nvPr/>
        </p:nvSpPr>
        <p:spPr bwMode="auto">
          <a:xfrm>
            <a:off x="791087" y="3148100"/>
            <a:ext cx="2613974" cy="2585323"/>
          </a:xfrm>
          <a:prstGeom prst="rect">
            <a:avLst/>
          </a:prstGeom>
          <a:noFill/>
          <a:ln w="9525">
            <a:noFill/>
            <a:miter lim="800000"/>
            <a:headEnd/>
            <a:tailEnd/>
          </a:ln>
        </p:spPr>
        <p:txBody>
          <a:bodyPr wrap="square">
            <a:spAutoFit/>
          </a:bodyPr>
          <a:lstStyle/>
          <a:p>
            <a:r>
              <a:rPr lang="fr-FR" dirty="0">
                <a:latin typeface="Arial" pitchFamily="34" charset="0"/>
              </a:rPr>
              <a:t>Un empilement de piles à combustible est composé de plusieurs éléments qui créent les conditions de travail correctes pour la pile et permettent une collecte efficace de l’énergie produite.</a:t>
            </a:r>
            <a:endParaRPr lang="en-US" dirty="0">
              <a:latin typeface="Arial" pitchFamily="34" charset="0"/>
            </a:endParaRPr>
          </a:p>
        </p:txBody>
      </p:sp>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67359" y="3168787"/>
            <a:ext cx="3990975" cy="2266950"/>
          </a:xfrm>
          <a:prstGeom prst="rect">
            <a:avLst/>
          </a:prstGeom>
        </p:spPr>
      </p:pic>
      <p:sp>
        <p:nvSpPr>
          <p:cNvPr id="20" name="Rectangle 19"/>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8924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356653" y="312809"/>
            <a:ext cx="8408975" cy="43993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i="1" dirty="0">
                <a:solidFill>
                  <a:schemeClr val="accent1">
                    <a:lumMod val="75000"/>
                  </a:schemeClr>
                </a:solidFill>
                <a:latin typeface="Arial" panose="020B0604020202020204" pitchFamily="34" charset="0"/>
                <a:cs typeface="Arial" panose="020B0604020202020204" pitchFamily="34" charset="0"/>
              </a:rPr>
              <a:t>Empilement de piles à combustible : le raccord</a:t>
            </a:r>
          </a:p>
        </p:txBody>
      </p:sp>
      <p:cxnSp>
        <p:nvCxnSpPr>
          <p:cNvPr id="16" name="Straight Connector 15"/>
          <p:cNvCxnSpPr/>
          <p:nvPr/>
        </p:nvCxnSpPr>
        <p:spPr>
          <a:xfrm>
            <a:off x="374073" y="752747"/>
            <a:ext cx="3740728"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 Box 12"/>
          <p:cNvSpPr txBox="1">
            <a:spLocks noChangeArrowheads="1"/>
          </p:cNvSpPr>
          <p:nvPr/>
        </p:nvSpPr>
        <p:spPr bwMode="auto">
          <a:xfrm>
            <a:off x="442735" y="2145134"/>
            <a:ext cx="3672066" cy="3416320"/>
          </a:xfrm>
          <a:prstGeom prst="rect">
            <a:avLst/>
          </a:prstGeom>
          <a:noFill/>
          <a:ln w="9525">
            <a:noFill/>
            <a:miter lim="800000"/>
            <a:headEnd/>
            <a:tailEnd/>
          </a:ln>
        </p:spPr>
        <p:txBody>
          <a:bodyPr wrap="square">
            <a:spAutoFit/>
          </a:bodyPr>
          <a:lstStyle/>
          <a:p>
            <a:r>
              <a:rPr lang="fr-FR" dirty="0">
                <a:latin typeface="Arial" pitchFamily="34" charset="0"/>
              </a:rPr>
              <a:t>Le raccord est un élément </a:t>
            </a:r>
            <a:r>
              <a:rPr lang="fr-FR" dirty="0" smtClean="0">
                <a:latin typeface="Arial" pitchFamily="34" charset="0"/>
              </a:rPr>
              <a:t>électriquement conducteur</a:t>
            </a:r>
            <a:r>
              <a:rPr lang="fr-FR" dirty="0">
                <a:latin typeface="Arial" pitchFamily="34" charset="0"/>
              </a:rPr>
              <a:t>, généralement une plaque métallique, qui fournit un support mécanique à la cellule et qui est usinée pour obtenir les volumes où les gaz anodiques et cathodiques peuvent s'écouler. Chaque chambre à gaz doit être isolée des autres. Un matériau d'étanchéité est ajouté pour éviter le croisement des gaz.</a:t>
            </a:r>
            <a:endParaRPr lang="en-US" dirty="0">
              <a:latin typeface="Arial" pitchFamily="34" charset="0"/>
            </a:endParaRPr>
          </a:p>
        </p:txBody>
      </p:sp>
      <p:cxnSp>
        <p:nvCxnSpPr>
          <p:cNvPr id="18" name="Straight Connector 17"/>
          <p:cNvCxnSpPr/>
          <p:nvPr/>
        </p:nvCxnSpPr>
        <p:spPr>
          <a:xfrm>
            <a:off x="374073" y="752747"/>
            <a:ext cx="8571706" cy="0"/>
          </a:xfrm>
          <a:prstGeom prst="line">
            <a:avLst/>
          </a:prstGeom>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45691" y="2445593"/>
            <a:ext cx="3170698" cy="2665020"/>
          </a:xfrm>
          <a:prstGeom prst="rect">
            <a:avLst/>
          </a:prstGeom>
        </p:spPr>
      </p:pic>
      <p:sp>
        <p:nvSpPr>
          <p:cNvPr id="20" name="Rectangle 19"/>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4576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7" name="Text Box 12"/>
          <p:cNvSpPr txBox="1">
            <a:spLocks noChangeArrowheads="1"/>
          </p:cNvSpPr>
          <p:nvPr/>
        </p:nvSpPr>
        <p:spPr bwMode="auto">
          <a:xfrm>
            <a:off x="584753" y="2235189"/>
            <a:ext cx="3319368" cy="3693319"/>
          </a:xfrm>
          <a:prstGeom prst="rect">
            <a:avLst/>
          </a:prstGeom>
          <a:noFill/>
          <a:ln w="9525">
            <a:noFill/>
            <a:miter lim="800000"/>
            <a:headEnd/>
            <a:tailEnd/>
          </a:ln>
        </p:spPr>
        <p:txBody>
          <a:bodyPr wrap="square">
            <a:spAutoFit/>
          </a:bodyPr>
          <a:lstStyle/>
          <a:p>
            <a:pPr marL="285750" indent="-285750">
              <a:buFont typeface="Arial" panose="020B0604020202020204" pitchFamily="34" charset="0"/>
              <a:buChar char="•"/>
            </a:pPr>
            <a:r>
              <a:rPr lang="fr-FR" dirty="0">
                <a:latin typeface="Arial" pitchFamily="34" charset="0"/>
              </a:rPr>
              <a:t>Haute conductivité électrique</a:t>
            </a:r>
          </a:p>
          <a:p>
            <a:pPr marL="285750" indent="-285750">
              <a:buFont typeface="Arial" panose="020B0604020202020204" pitchFamily="34" charset="0"/>
              <a:buChar char="•"/>
            </a:pPr>
            <a:endParaRPr lang="fr-FR" dirty="0">
              <a:latin typeface="Arial" pitchFamily="34" charset="0"/>
            </a:endParaRPr>
          </a:p>
          <a:p>
            <a:pPr marL="285750" indent="-285750">
              <a:buFont typeface="Arial" panose="020B0604020202020204" pitchFamily="34" charset="0"/>
              <a:buChar char="•"/>
            </a:pPr>
            <a:r>
              <a:rPr lang="fr-FR" dirty="0">
                <a:latin typeface="Arial" pitchFamily="34" charset="0"/>
              </a:rPr>
              <a:t>Compatibilité chimique avec les matériaux de la cellule et le couple combustible / oxydant utilisé</a:t>
            </a:r>
          </a:p>
          <a:p>
            <a:pPr marL="285750" indent="-285750">
              <a:buFont typeface="Arial" panose="020B0604020202020204" pitchFamily="34" charset="0"/>
              <a:buChar char="•"/>
            </a:pPr>
            <a:endParaRPr lang="fr-FR" dirty="0">
              <a:latin typeface="Arial" pitchFamily="34" charset="0"/>
            </a:endParaRPr>
          </a:p>
          <a:p>
            <a:pPr marL="285750" indent="-285750">
              <a:buFont typeface="Arial" panose="020B0604020202020204" pitchFamily="34" charset="0"/>
              <a:buChar char="•"/>
            </a:pPr>
            <a:r>
              <a:rPr lang="fr-FR" dirty="0">
                <a:latin typeface="Arial" pitchFamily="34" charset="0"/>
              </a:rPr>
              <a:t>Stabilité à haute température (structurellement et chimiquement)</a:t>
            </a:r>
            <a:endParaRPr lang="en-US" dirty="0">
              <a:latin typeface="Arial" pitchFamily="34" charset="0"/>
            </a:endParaRPr>
          </a:p>
          <a:p>
            <a:pPr marL="285750" indent="-285750" algn="just">
              <a:buFont typeface="Arial" panose="020B0604020202020204" pitchFamily="34" charset="0"/>
              <a:buChar char="•"/>
            </a:pPr>
            <a:endParaRPr lang="en-US" dirty="0">
              <a:latin typeface="Arial" pitchFamily="34" charset="0"/>
            </a:endParaRPr>
          </a:p>
        </p:txBody>
      </p:sp>
      <p:sp>
        <p:nvSpPr>
          <p:cNvPr id="18" name="Text Box 12"/>
          <p:cNvSpPr txBox="1">
            <a:spLocks noChangeArrowheads="1"/>
          </p:cNvSpPr>
          <p:nvPr/>
        </p:nvSpPr>
        <p:spPr bwMode="auto">
          <a:xfrm>
            <a:off x="490360" y="1554584"/>
            <a:ext cx="3672066" cy="369332"/>
          </a:xfrm>
          <a:prstGeom prst="rect">
            <a:avLst/>
          </a:prstGeom>
          <a:noFill/>
          <a:ln w="9525">
            <a:noFill/>
            <a:miter lim="800000"/>
            <a:headEnd/>
            <a:tailEnd/>
          </a:ln>
        </p:spPr>
        <p:txBody>
          <a:bodyPr wrap="square">
            <a:spAutoFit/>
          </a:bodyPr>
          <a:lstStyle/>
          <a:p>
            <a:pPr algn="just"/>
            <a:r>
              <a:rPr lang="en-US" dirty="0">
                <a:latin typeface="Arial" pitchFamily="34" charset="0"/>
              </a:rPr>
              <a:t>Conditions </a:t>
            </a:r>
            <a:r>
              <a:rPr lang="en-US" dirty="0" err="1">
                <a:latin typeface="Arial" pitchFamily="34" charset="0"/>
              </a:rPr>
              <a:t>d'inter-connexion</a:t>
            </a:r>
            <a:r>
              <a:rPr lang="en-US" dirty="0">
                <a:latin typeface="Arial" pitchFamily="34" charset="0"/>
              </a:rPr>
              <a:t>:</a:t>
            </a:r>
          </a:p>
        </p:txBody>
      </p:sp>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45691" y="2445593"/>
            <a:ext cx="3170698" cy="2665020"/>
          </a:xfrm>
          <a:prstGeom prst="rect">
            <a:avLst/>
          </a:prstGeom>
        </p:spPr>
      </p:pic>
      <p:sp>
        <p:nvSpPr>
          <p:cNvPr id="20" name="Title 1"/>
          <p:cNvSpPr txBox="1">
            <a:spLocks/>
          </p:cNvSpPr>
          <p:nvPr/>
        </p:nvSpPr>
        <p:spPr>
          <a:xfrm>
            <a:off x="356653" y="312809"/>
            <a:ext cx="8589126" cy="43993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i="1" dirty="0">
                <a:solidFill>
                  <a:schemeClr val="accent1">
                    <a:lumMod val="75000"/>
                  </a:schemeClr>
                </a:solidFill>
                <a:latin typeface="Arial" panose="020B0604020202020204" pitchFamily="34" charset="0"/>
                <a:cs typeface="Arial" panose="020B0604020202020204" pitchFamily="34" charset="0"/>
              </a:rPr>
              <a:t>Empilement de piles à combustible : le raccord</a:t>
            </a:r>
          </a:p>
        </p:txBody>
      </p:sp>
      <p:cxnSp>
        <p:nvCxnSpPr>
          <p:cNvPr id="21" name="Straight Connector 17"/>
          <p:cNvCxnSpPr/>
          <p:nvPr/>
        </p:nvCxnSpPr>
        <p:spPr>
          <a:xfrm>
            <a:off x="374073" y="752747"/>
            <a:ext cx="8571706"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6982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356653" y="312809"/>
            <a:ext cx="7623291" cy="32558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i="1" dirty="0">
                <a:solidFill>
                  <a:schemeClr val="accent1">
                    <a:lumMod val="75000"/>
                  </a:schemeClr>
                </a:solidFill>
                <a:latin typeface="Arial" panose="020B0604020202020204" pitchFamily="34" charset="0"/>
                <a:cs typeface="Arial" panose="020B0604020202020204" pitchFamily="34" charset="0"/>
              </a:rPr>
              <a:t>Emplilement de piles à combustible: étanchéité</a:t>
            </a:r>
          </a:p>
        </p:txBody>
      </p:sp>
      <p:cxnSp>
        <p:nvCxnSpPr>
          <p:cNvPr id="16" name="Straight Connector 15"/>
          <p:cNvCxnSpPr/>
          <p:nvPr/>
        </p:nvCxnSpPr>
        <p:spPr>
          <a:xfrm>
            <a:off x="374073" y="752747"/>
            <a:ext cx="795012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 Box 12"/>
          <p:cNvSpPr txBox="1">
            <a:spLocks noChangeArrowheads="1"/>
          </p:cNvSpPr>
          <p:nvPr/>
        </p:nvSpPr>
        <p:spPr bwMode="auto">
          <a:xfrm>
            <a:off x="623390" y="1130182"/>
            <a:ext cx="3319368" cy="5355312"/>
          </a:xfrm>
          <a:prstGeom prst="rect">
            <a:avLst/>
          </a:prstGeom>
          <a:noFill/>
          <a:ln w="9525">
            <a:noFill/>
            <a:miter lim="800000"/>
            <a:headEnd/>
            <a:tailEnd/>
          </a:ln>
        </p:spPr>
        <p:txBody>
          <a:bodyPr wrap="square">
            <a:spAutoFit/>
          </a:bodyPr>
          <a:lstStyle/>
          <a:p>
            <a:r>
              <a:rPr lang="fr-FR" dirty="0">
                <a:latin typeface="Arial" pitchFamily="34" charset="0"/>
              </a:rPr>
              <a:t>Pour éviter les fuites de gaz introduites dans la cheminée et le croisement du carburant et de l'air provenant d’un distributeur de gaz à l'autre, un agent d'étanchéité est ajouté dans différentes positions de chaque couche de la cheminée.</a:t>
            </a:r>
          </a:p>
          <a:p>
            <a:pPr algn="just"/>
            <a:endParaRPr lang="fr-FR" dirty="0">
              <a:latin typeface="Arial" pitchFamily="34" charset="0"/>
            </a:endParaRPr>
          </a:p>
          <a:p>
            <a:r>
              <a:rPr lang="fr-FR" dirty="0">
                <a:latin typeface="Arial" pitchFamily="34" charset="0"/>
              </a:rPr>
              <a:t>Les matériaux utilisés pour le scellement sont essentiellement de 3 types :</a:t>
            </a:r>
          </a:p>
          <a:p>
            <a:endParaRPr lang="fr-FR" dirty="0">
              <a:latin typeface="Arial" pitchFamily="34" charset="0"/>
            </a:endParaRPr>
          </a:p>
          <a:p>
            <a:pPr marL="285750" indent="-285750" algn="just">
              <a:buFont typeface="Arial" panose="020B0604020202020204" pitchFamily="34" charset="0"/>
              <a:buChar char="•"/>
            </a:pPr>
            <a:r>
              <a:rPr lang="fr-FR" dirty="0">
                <a:latin typeface="Arial" pitchFamily="34" charset="0"/>
              </a:rPr>
              <a:t>Minéral (à base de mica)</a:t>
            </a:r>
          </a:p>
          <a:p>
            <a:pPr marL="285750" indent="-285750" algn="just">
              <a:buFont typeface="Arial" panose="020B0604020202020204" pitchFamily="34" charset="0"/>
              <a:buChar char="•"/>
            </a:pPr>
            <a:r>
              <a:rPr lang="fr-FR" dirty="0">
                <a:latin typeface="Arial" pitchFamily="34" charset="0"/>
              </a:rPr>
              <a:t>Vitrocéramique</a:t>
            </a:r>
          </a:p>
          <a:p>
            <a:pPr marL="285750" indent="-285750" algn="just">
              <a:buFont typeface="Arial" panose="020B0604020202020204" pitchFamily="34" charset="0"/>
              <a:buChar char="•"/>
            </a:pPr>
            <a:r>
              <a:rPr lang="fr-FR" dirty="0">
                <a:latin typeface="Arial" pitchFamily="34" charset="0"/>
              </a:rPr>
              <a:t>Brasure métallique</a:t>
            </a:r>
          </a:p>
          <a:p>
            <a:pPr algn="just"/>
            <a:endParaRPr lang="en-US" dirty="0">
              <a:latin typeface="Arial" pitchFamily="34" charset="0"/>
            </a:endParaRPr>
          </a:p>
          <a:p>
            <a:pPr algn="just"/>
            <a:endParaRPr lang="en-US" dirty="0">
              <a:latin typeface="Arial" pitchFamily="34" charset="0"/>
            </a:endParaRPr>
          </a:p>
        </p:txBody>
      </p:sp>
      <p:pic>
        <p:nvPicPr>
          <p:cNvPr id="18" name="Picture 17"/>
          <p:cNvPicPr>
            <a:picLocks noChangeAspect="1"/>
          </p:cNvPicPr>
          <p:nvPr/>
        </p:nvPicPr>
        <p:blipFill rotWithShape="1">
          <a:blip r:embed="rId10" cstate="print">
            <a:extLst>
              <a:ext uri="{28A0092B-C50C-407E-A947-70E740481C1C}">
                <a14:useLocalDpi xmlns:a14="http://schemas.microsoft.com/office/drawing/2010/main" val="0"/>
              </a:ext>
            </a:extLst>
          </a:blip>
          <a:srcRect l="31100" t="20601" r="12201" b="12201"/>
          <a:stretch/>
        </p:blipFill>
        <p:spPr>
          <a:xfrm>
            <a:off x="5482273" y="2764283"/>
            <a:ext cx="2284473" cy="2030643"/>
          </a:xfrm>
          <a:prstGeom prst="rect">
            <a:avLst/>
          </a:prstGeom>
        </p:spPr>
      </p:pic>
      <p:sp>
        <p:nvSpPr>
          <p:cNvPr id="19" name="Rectangle 18"/>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4114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7" name="Text Box 12"/>
          <p:cNvSpPr txBox="1">
            <a:spLocks noChangeArrowheads="1"/>
          </p:cNvSpPr>
          <p:nvPr/>
        </p:nvSpPr>
        <p:spPr bwMode="auto">
          <a:xfrm>
            <a:off x="571875" y="1214191"/>
            <a:ext cx="3536486" cy="5078313"/>
          </a:xfrm>
          <a:prstGeom prst="rect">
            <a:avLst/>
          </a:prstGeom>
          <a:noFill/>
          <a:ln w="9525">
            <a:noFill/>
            <a:miter lim="800000"/>
            <a:headEnd/>
            <a:tailEnd/>
          </a:ln>
        </p:spPr>
        <p:txBody>
          <a:bodyPr wrap="square">
            <a:spAutoFit/>
          </a:bodyPr>
          <a:lstStyle/>
          <a:p>
            <a:pPr algn="just"/>
            <a:r>
              <a:rPr lang="fr-FR" dirty="0">
                <a:latin typeface="Arial" pitchFamily="34" charset="0"/>
              </a:rPr>
              <a:t>Caractéristiques du matériau d'étanchéité :</a:t>
            </a:r>
          </a:p>
          <a:p>
            <a:pPr algn="just"/>
            <a:endParaRPr lang="fr-FR" dirty="0">
              <a:latin typeface="Arial" pitchFamily="34" charset="0"/>
            </a:endParaRPr>
          </a:p>
          <a:p>
            <a:pPr marL="285750" indent="-285750">
              <a:buFont typeface="Arial" panose="020B0604020202020204" pitchFamily="34" charset="0"/>
              <a:buChar char="•"/>
            </a:pPr>
            <a:r>
              <a:rPr lang="fr-FR" dirty="0">
                <a:latin typeface="Arial" pitchFamily="34" charset="0"/>
              </a:rPr>
              <a:t>Stabilité chimique et mécanique dans l'environnement de travail d'une pile à combustible</a:t>
            </a:r>
          </a:p>
          <a:p>
            <a:pPr marL="285750" indent="-285750">
              <a:buFont typeface="Arial" panose="020B0604020202020204" pitchFamily="34" charset="0"/>
              <a:buChar char="•"/>
            </a:pPr>
            <a:endParaRPr lang="fr-FR" dirty="0">
              <a:latin typeface="Arial" pitchFamily="34" charset="0"/>
            </a:endParaRPr>
          </a:p>
          <a:p>
            <a:pPr marL="285750" indent="-285750">
              <a:buFont typeface="Arial" panose="020B0604020202020204" pitchFamily="34" charset="0"/>
              <a:buChar char="•"/>
            </a:pPr>
            <a:r>
              <a:rPr lang="fr-FR" dirty="0">
                <a:latin typeface="Arial" pitchFamily="34" charset="0"/>
              </a:rPr>
              <a:t>Isolant électrique (diélectrique fort)</a:t>
            </a:r>
          </a:p>
          <a:p>
            <a:pPr marL="285750" indent="-285750">
              <a:buFont typeface="Arial" panose="020B0604020202020204" pitchFamily="34" charset="0"/>
              <a:buChar char="•"/>
            </a:pPr>
            <a:endParaRPr lang="fr-FR" dirty="0">
              <a:latin typeface="Arial" pitchFamily="34" charset="0"/>
            </a:endParaRPr>
          </a:p>
          <a:p>
            <a:pPr marL="285750" indent="-285750">
              <a:buFont typeface="Arial" panose="020B0604020202020204" pitchFamily="34" charset="0"/>
              <a:buChar char="•"/>
            </a:pPr>
            <a:r>
              <a:rPr lang="fr-FR" dirty="0">
                <a:latin typeface="Arial" pitchFamily="34" charset="0"/>
              </a:rPr>
              <a:t>Pas de porosité</a:t>
            </a:r>
          </a:p>
          <a:p>
            <a:pPr marL="285750" indent="-285750">
              <a:buFont typeface="Arial" panose="020B0604020202020204" pitchFamily="34" charset="0"/>
              <a:buChar char="•"/>
            </a:pPr>
            <a:endParaRPr lang="fr-FR" dirty="0">
              <a:latin typeface="Arial" pitchFamily="34" charset="0"/>
            </a:endParaRPr>
          </a:p>
          <a:p>
            <a:pPr marL="285750" indent="-285750">
              <a:buFont typeface="Arial" panose="020B0604020202020204" pitchFamily="34" charset="0"/>
              <a:buChar char="•"/>
            </a:pPr>
            <a:r>
              <a:rPr lang="fr-FR" dirty="0">
                <a:latin typeface="Arial" pitchFamily="34" charset="0"/>
              </a:rPr>
              <a:t>Coefficient de dilatation thermique (CTE) compatible avec les matériaux assemblés</a:t>
            </a:r>
            <a:endParaRPr lang="en-US" dirty="0">
              <a:latin typeface="Arial" pitchFamily="34" charset="0"/>
            </a:endParaRPr>
          </a:p>
          <a:p>
            <a:pPr marL="285750" indent="-285750" algn="just">
              <a:buFont typeface="Arial" panose="020B0604020202020204" pitchFamily="34" charset="0"/>
              <a:buChar char="•"/>
            </a:pPr>
            <a:endParaRPr lang="en-US" dirty="0">
              <a:latin typeface="Arial" pitchFamily="34" charset="0"/>
            </a:endParaRPr>
          </a:p>
          <a:p>
            <a:pPr algn="just"/>
            <a:endParaRPr lang="en-US" dirty="0">
              <a:latin typeface="Arial" pitchFamily="34" charset="0"/>
            </a:endParaRPr>
          </a:p>
        </p:txBody>
      </p:sp>
      <p:pic>
        <p:nvPicPr>
          <p:cNvPr id="18" name="Picture 17"/>
          <p:cNvPicPr>
            <a:picLocks noChangeAspect="1"/>
          </p:cNvPicPr>
          <p:nvPr/>
        </p:nvPicPr>
        <p:blipFill rotWithShape="1">
          <a:blip r:embed="rId10" cstate="print">
            <a:extLst>
              <a:ext uri="{28A0092B-C50C-407E-A947-70E740481C1C}">
                <a14:useLocalDpi xmlns:a14="http://schemas.microsoft.com/office/drawing/2010/main" val="0"/>
              </a:ext>
            </a:extLst>
          </a:blip>
          <a:srcRect l="31100" t="20601" r="12201" b="12201"/>
          <a:stretch/>
        </p:blipFill>
        <p:spPr>
          <a:xfrm>
            <a:off x="5482273" y="2764283"/>
            <a:ext cx="2284473" cy="2030643"/>
          </a:xfrm>
          <a:prstGeom prst="rect">
            <a:avLst/>
          </a:prstGeom>
        </p:spPr>
      </p:pic>
      <p:sp>
        <p:nvSpPr>
          <p:cNvPr id="19" name="Title 1"/>
          <p:cNvSpPr txBox="1">
            <a:spLocks/>
          </p:cNvSpPr>
          <p:nvPr/>
        </p:nvSpPr>
        <p:spPr>
          <a:xfrm>
            <a:off x="356653" y="312809"/>
            <a:ext cx="7623291" cy="32558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i="1" dirty="0">
                <a:solidFill>
                  <a:schemeClr val="accent1">
                    <a:lumMod val="75000"/>
                  </a:schemeClr>
                </a:solidFill>
                <a:latin typeface="Arial" panose="020B0604020202020204" pitchFamily="34" charset="0"/>
                <a:cs typeface="Arial" panose="020B0604020202020204" pitchFamily="34" charset="0"/>
              </a:rPr>
              <a:t>Empilement de piles à combustible: étanchéité</a:t>
            </a:r>
          </a:p>
        </p:txBody>
      </p:sp>
      <p:cxnSp>
        <p:nvCxnSpPr>
          <p:cNvPr id="20" name="Straight Connector 15"/>
          <p:cNvCxnSpPr/>
          <p:nvPr/>
        </p:nvCxnSpPr>
        <p:spPr>
          <a:xfrm>
            <a:off x="374073" y="752747"/>
            <a:ext cx="8013182"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0333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356653" y="312809"/>
            <a:ext cx="9470376" cy="1783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i="1" dirty="0">
                <a:solidFill>
                  <a:schemeClr val="accent1">
                    <a:lumMod val="75000"/>
                  </a:schemeClr>
                </a:solidFill>
                <a:latin typeface="Arial" panose="020B0604020202020204" pitchFamily="34" charset="0"/>
                <a:cs typeface="Arial" panose="020B0604020202020204" pitchFamily="34" charset="0"/>
              </a:rPr>
              <a:t>Empilement de piles à combustible : collecteur de courant</a:t>
            </a:r>
            <a:endParaRPr lang="it-IT" sz="2800" i="1" dirty="0">
              <a:solidFill>
                <a:schemeClr val="accent1">
                  <a:lumMod val="75000"/>
                </a:schemeClr>
              </a:solidFill>
              <a:latin typeface="Arial" panose="020B0604020202020204" pitchFamily="34" charset="0"/>
              <a:cs typeface="Arial" panose="020B0604020202020204" pitchFamily="34" charset="0"/>
            </a:endParaRPr>
          </a:p>
        </p:txBody>
      </p:sp>
      <p:cxnSp>
        <p:nvCxnSpPr>
          <p:cNvPr id="16" name="Straight Connector 15"/>
          <p:cNvCxnSpPr/>
          <p:nvPr/>
        </p:nvCxnSpPr>
        <p:spPr>
          <a:xfrm>
            <a:off x="374073" y="752747"/>
            <a:ext cx="9621265"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 Box 12"/>
          <p:cNvSpPr txBox="1">
            <a:spLocks noChangeArrowheads="1"/>
          </p:cNvSpPr>
          <p:nvPr/>
        </p:nvSpPr>
        <p:spPr bwMode="auto">
          <a:xfrm>
            <a:off x="931216" y="1584040"/>
            <a:ext cx="3536486" cy="3970318"/>
          </a:xfrm>
          <a:prstGeom prst="rect">
            <a:avLst/>
          </a:prstGeom>
          <a:noFill/>
          <a:ln w="9525">
            <a:noFill/>
            <a:miter lim="800000"/>
            <a:headEnd/>
            <a:tailEnd/>
          </a:ln>
        </p:spPr>
        <p:txBody>
          <a:bodyPr wrap="square">
            <a:spAutoFit/>
          </a:bodyPr>
          <a:lstStyle/>
          <a:p>
            <a:r>
              <a:rPr lang="fr-FR" dirty="0">
                <a:latin typeface="Arial" pitchFamily="34" charset="0"/>
              </a:rPr>
              <a:t>Le courant électrique généré par la cellule doit être collecté et transféré sur la plaque bipolaire en créant une connexion électrique sur plusieurs points de la surface de la cellule.</a:t>
            </a:r>
          </a:p>
          <a:p>
            <a:endParaRPr lang="fr-FR" dirty="0">
              <a:latin typeface="Arial" pitchFamily="34" charset="0"/>
            </a:endParaRPr>
          </a:p>
          <a:p>
            <a:r>
              <a:rPr lang="fr-FR" dirty="0">
                <a:latin typeface="Arial" pitchFamily="34" charset="0"/>
              </a:rPr>
              <a:t>Le collecteur de courant remplit cette tâche et sa géométrie est optimisée pour exploiter en continu le flux d'électrons généré par la cellule et permettre un approvisionnement en gaz sans contrainte aux électrodes.</a:t>
            </a:r>
            <a:endParaRPr lang="en-US" dirty="0">
              <a:latin typeface="Arial" pitchFamily="34" charset="0"/>
            </a:endParaRPr>
          </a:p>
        </p:txBody>
      </p:sp>
      <p:pic>
        <p:nvPicPr>
          <p:cNvPr id="18" name="Picture 17"/>
          <p:cNvPicPr>
            <a:picLocks noChangeAspect="1"/>
          </p:cNvPicPr>
          <p:nvPr/>
        </p:nvPicPr>
        <p:blipFill rotWithShape="1">
          <a:blip r:embed="rId10" cstate="print">
            <a:extLst>
              <a:ext uri="{28A0092B-C50C-407E-A947-70E740481C1C}">
                <a14:useLocalDpi xmlns:a14="http://schemas.microsoft.com/office/drawing/2010/main" val="0"/>
              </a:ext>
            </a:extLst>
          </a:blip>
          <a:srcRect l="11809" t="15927" r="8094" b="21654"/>
          <a:stretch/>
        </p:blipFill>
        <p:spPr>
          <a:xfrm>
            <a:off x="5212009" y="4310743"/>
            <a:ext cx="3156077" cy="1820092"/>
          </a:xfrm>
          <a:prstGeom prst="rect">
            <a:avLst/>
          </a:prstGeom>
        </p:spPr>
      </p:pic>
      <p:pic>
        <p:nvPicPr>
          <p:cNvPr id="19" name="Picture 18"/>
          <p:cNvPicPr>
            <a:picLocks noChangeAspect="1"/>
          </p:cNvPicPr>
          <p:nvPr/>
        </p:nvPicPr>
        <p:blipFill rotWithShape="1">
          <a:blip r:embed="rId11" cstate="print">
            <a:extLst>
              <a:ext uri="{28A0092B-C50C-407E-A947-70E740481C1C}">
                <a14:useLocalDpi xmlns:a14="http://schemas.microsoft.com/office/drawing/2010/main" val="0"/>
              </a:ext>
            </a:extLst>
          </a:blip>
          <a:srcRect t="12190" r="-794" b="10730"/>
          <a:stretch/>
        </p:blipFill>
        <p:spPr>
          <a:xfrm>
            <a:off x="5697121" y="1793045"/>
            <a:ext cx="2185851" cy="2258884"/>
          </a:xfrm>
          <a:prstGeom prst="rect">
            <a:avLst/>
          </a:prstGeom>
        </p:spPr>
      </p:pic>
      <p:sp>
        <p:nvSpPr>
          <p:cNvPr id="20" name="Rectangle 19"/>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919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203687" y="308875"/>
            <a:ext cx="6433595" cy="53463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i="1" dirty="0">
                <a:solidFill>
                  <a:schemeClr val="accent1">
                    <a:lumMod val="75000"/>
                  </a:schemeClr>
                </a:solidFill>
                <a:latin typeface="Arial" panose="020B0604020202020204" pitchFamily="34" charset="0"/>
                <a:cs typeface="Arial" panose="020B0604020202020204" pitchFamily="34" charset="0"/>
              </a:rPr>
              <a:t>Qu’est ce qu’une pile à combustible ?</a:t>
            </a:r>
          </a:p>
        </p:txBody>
      </p:sp>
      <p:cxnSp>
        <p:nvCxnSpPr>
          <p:cNvPr id="16" name="Straight Connector 15"/>
          <p:cNvCxnSpPr/>
          <p:nvPr/>
        </p:nvCxnSpPr>
        <p:spPr>
          <a:xfrm>
            <a:off x="226920" y="843505"/>
            <a:ext cx="6567975"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Down Arrow 16"/>
          <p:cNvSpPr/>
          <p:nvPr/>
        </p:nvSpPr>
        <p:spPr>
          <a:xfrm>
            <a:off x="6247379" y="2012664"/>
            <a:ext cx="257818" cy="444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Down Arrow 17"/>
          <p:cNvSpPr/>
          <p:nvPr/>
        </p:nvSpPr>
        <p:spPr>
          <a:xfrm>
            <a:off x="6247379" y="3633306"/>
            <a:ext cx="257818" cy="444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Content Placeholder 2"/>
          <p:cNvSpPr txBox="1">
            <a:spLocks/>
          </p:cNvSpPr>
          <p:nvPr/>
        </p:nvSpPr>
        <p:spPr>
          <a:xfrm>
            <a:off x="918239" y="1587185"/>
            <a:ext cx="2846072" cy="840230"/>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fr-FR" sz="1800" dirty="0"/>
              <a:t>Une pile à combustible est un </a:t>
            </a:r>
            <a:r>
              <a:rPr lang="fr-FR" sz="1800" b="1" dirty="0"/>
              <a:t>dispositif de conversion d’énergie</a:t>
            </a:r>
            <a:endParaRPr lang="it-IT" sz="1800" b="1" dirty="0">
              <a:solidFill>
                <a:schemeClr val="accent1">
                  <a:lumMod val="50000"/>
                </a:schemeClr>
              </a:solidFill>
            </a:endParaRPr>
          </a:p>
        </p:txBody>
      </p:sp>
      <p:sp>
        <p:nvSpPr>
          <p:cNvPr id="20" name="Content Placeholder 2"/>
          <p:cNvSpPr txBox="1">
            <a:spLocks/>
          </p:cNvSpPr>
          <p:nvPr/>
        </p:nvSpPr>
        <p:spPr>
          <a:xfrm>
            <a:off x="964134" y="3025055"/>
            <a:ext cx="2846072" cy="840230"/>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fr-FR" sz="1800" dirty="0">
                <a:solidFill>
                  <a:schemeClr val="tx1"/>
                </a:solidFill>
              </a:rPr>
              <a:t>Elle convertit l’énergie chimique d’un combustible </a:t>
            </a:r>
            <a:r>
              <a:rPr lang="fr-FR" sz="1800" u="sng" dirty="0">
                <a:solidFill>
                  <a:schemeClr val="tx1"/>
                </a:solidFill>
              </a:rPr>
              <a:t>directement</a:t>
            </a:r>
            <a:r>
              <a:rPr lang="fr-FR" sz="1800" dirty="0">
                <a:solidFill>
                  <a:schemeClr val="tx1"/>
                </a:solidFill>
              </a:rPr>
              <a:t> en électricité.</a:t>
            </a:r>
            <a:endParaRPr lang="en-US" sz="1800" dirty="0">
              <a:solidFill>
                <a:schemeClr val="tx1"/>
              </a:solidFill>
            </a:endParaRPr>
          </a:p>
        </p:txBody>
      </p:sp>
      <p:sp>
        <p:nvSpPr>
          <p:cNvPr id="21" name="Down Arrow 20"/>
          <p:cNvSpPr/>
          <p:nvPr/>
        </p:nvSpPr>
        <p:spPr>
          <a:xfrm>
            <a:off x="2185708" y="2405837"/>
            <a:ext cx="311134" cy="4426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63459" y="1042418"/>
            <a:ext cx="831436" cy="823684"/>
          </a:xfrm>
          <a:prstGeom prst="rect">
            <a:avLst/>
          </a:prstGeom>
        </p:spPr>
      </p:pic>
      <p:sp>
        <p:nvSpPr>
          <p:cNvPr id="23" name="TextBox 22"/>
          <p:cNvSpPr txBox="1"/>
          <p:nvPr/>
        </p:nvSpPr>
        <p:spPr>
          <a:xfrm>
            <a:off x="5601822" y="5634519"/>
            <a:ext cx="2219498" cy="369332"/>
          </a:xfrm>
          <a:prstGeom prst="rect">
            <a:avLst/>
          </a:prstGeom>
          <a:noFill/>
        </p:spPr>
        <p:txBody>
          <a:bodyPr wrap="square" rtlCol="0">
            <a:spAutoFit/>
          </a:bodyPr>
          <a:lstStyle/>
          <a:p>
            <a:r>
              <a:rPr lang="en-US" sz="900" dirty="0">
                <a:hlinkClick r:id="rId11"/>
              </a:rPr>
              <a:t>Photo</a:t>
            </a:r>
            <a:r>
              <a:rPr lang="en-US" sz="900" dirty="0"/>
              <a:t> by </a:t>
            </a:r>
            <a:r>
              <a:rPr lang="en-US" sz="900" dirty="0" err="1"/>
              <a:t>Utahraptor</a:t>
            </a:r>
            <a:r>
              <a:rPr lang="en-US" sz="900" dirty="0"/>
              <a:t> </a:t>
            </a:r>
            <a:r>
              <a:rPr lang="en-US" sz="900" dirty="0" err="1"/>
              <a:t>ostrommaysi</a:t>
            </a:r>
            <a:r>
              <a:rPr lang="en-US" sz="900" dirty="0"/>
              <a:t>  / </a:t>
            </a:r>
            <a:r>
              <a:rPr lang="en-US" sz="900" dirty="0">
                <a:hlinkClick r:id="rId12"/>
              </a:rPr>
              <a:t>CC BY</a:t>
            </a:r>
            <a:endParaRPr lang="en-US" sz="900" dirty="0"/>
          </a:p>
          <a:p>
            <a:r>
              <a:rPr lang="en-US" sz="900" dirty="0">
                <a:hlinkClick r:id="rId13"/>
              </a:rPr>
              <a:t>Photo </a:t>
            </a:r>
            <a:r>
              <a:rPr lang="en-US" sz="900" dirty="0"/>
              <a:t> By LPS.1 - Own work, CC0</a:t>
            </a:r>
            <a:endParaRPr lang="it-IT" sz="900" dirty="0"/>
          </a:p>
        </p:txBody>
      </p:sp>
      <p:pic>
        <p:nvPicPr>
          <p:cNvPr id="24" name="Picture 23"/>
          <p:cNvPicPr>
            <a:picLocks noChangeAspect="1"/>
          </p:cNvPicPr>
          <p:nvPr/>
        </p:nvPicPr>
        <p:blipFill rotWithShape="1">
          <a:blip r:embed="rId14" cstate="print">
            <a:extLst>
              <a:ext uri="{28A0092B-C50C-407E-A947-70E740481C1C}">
                <a14:useLocalDpi xmlns:a14="http://schemas.microsoft.com/office/drawing/2010/main" val="0"/>
              </a:ext>
            </a:extLst>
          </a:blip>
          <a:srcRect l="8918" t="23991" r="10831" b="14972"/>
          <a:stretch/>
        </p:blipFill>
        <p:spPr>
          <a:xfrm>
            <a:off x="5903886" y="2585933"/>
            <a:ext cx="944800" cy="971045"/>
          </a:xfrm>
          <a:prstGeom prst="rect">
            <a:avLst/>
          </a:prstGeom>
        </p:spPr>
      </p:pic>
      <p:pic>
        <p:nvPicPr>
          <p:cNvPr id="25" name="Picture 2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921125" y="4153697"/>
            <a:ext cx="906289" cy="1359434"/>
          </a:xfrm>
          <a:prstGeom prst="rect">
            <a:avLst/>
          </a:prstGeom>
        </p:spPr>
      </p:pic>
      <p:sp>
        <p:nvSpPr>
          <p:cNvPr id="26" name="Rectangle 25"/>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6593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7" name="Text Box 12"/>
          <p:cNvSpPr txBox="1">
            <a:spLocks noChangeArrowheads="1"/>
          </p:cNvSpPr>
          <p:nvPr/>
        </p:nvSpPr>
        <p:spPr bwMode="auto">
          <a:xfrm>
            <a:off x="886226" y="915609"/>
            <a:ext cx="3536486" cy="5078313"/>
          </a:xfrm>
          <a:prstGeom prst="rect">
            <a:avLst/>
          </a:prstGeom>
          <a:noFill/>
          <a:ln w="9525">
            <a:noFill/>
            <a:miter lim="800000"/>
            <a:headEnd/>
            <a:tailEnd/>
          </a:ln>
        </p:spPr>
        <p:txBody>
          <a:bodyPr wrap="square">
            <a:spAutoFit/>
          </a:bodyPr>
          <a:lstStyle/>
          <a:p>
            <a:r>
              <a:rPr lang="fr-FR" dirty="0">
                <a:latin typeface="Arial" pitchFamily="34" charset="0"/>
              </a:rPr>
              <a:t>Caractéristiques du collecteur de courant :</a:t>
            </a:r>
          </a:p>
          <a:p>
            <a:endParaRPr lang="fr-FR" dirty="0">
              <a:latin typeface="Arial" pitchFamily="34" charset="0"/>
            </a:endParaRPr>
          </a:p>
          <a:p>
            <a:pPr marL="285750" indent="-285750">
              <a:buFont typeface="Arial" panose="020B0604020202020204" pitchFamily="34" charset="0"/>
              <a:buChar char="•"/>
            </a:pPr>
            <a:r>
              <a:rPr lang="fr-FR" dirty="0">
                <a:latin typeface="Arial" pitchFamily="34" charset="0"/>
              </a:rPr>
              <a:t>Stabilité chimique et mécanique dans l'environnement de travail d'une pile à combustible</a:t>
            </a:r>
          </a:p>
          <a:p>
            <a:pPr marL="285750" indent="-285750">
              <a:buFont typeface="Arial" panose="020B0604020202020204" pitchFamily="34" charset="0"/>
              <a:buChar char="•"/>
            </a:pPr>
            <a:endParaRPr lang="fr-FR" dirty="0">
              <a:latin typeface="Arial" pitchFamily="34" charset="0"/>
            </a:endParaRPr>
          </a:p>
          <a:p>
            <a:pPr marL="285750" indent="-285750">
              <a:buFont typeface="Arial" panose="020B0604020202020204" pitchFamily="34" charset="0"/>
              <a:buChar char="•"/>
            </a:pPr>
            <a:r>
              <a:rPr lang="fr-FR" dirty="0">
                <a:latin typeface="Arial" pitchFamily="34" charset="0"/>
              </a:rPr>
              <a:t>Excellent conducteur électrique</a:t>
            </a:r>
          </a:p>
          <a:p>
            <a:pPr marL="285750" indent="-285750">
              <a:buFont typeface="Arial" panose="020B0604020202020204" pitchFamily="34" charset="0"/>
              <a:buChar char="•"/>
            </a:pPr>
            <a:endParaRPr lang="fr-FR" dirty="0">
              <a:latin typeface="Arial" pitchFamily="34" charset="0"/>
            </a:endParaRPr>
          </a:p>
          <a:p>
            <a:pPr marL="285750" indent="-285750">
              <a:buFont typeface="Arial" panose="020B0604020202020204" pitchFamily="34" charset="0"/>
              <a:buChar char="•"/>
            </a:pPr>
            <a:r>
              <a:rPr lang="fr-FR" dirty="0">
                <a:latin typeface="Arial" pitchFamily="34" charset="0"/>
              </a:rPr>
              <a:t>Structure poreuse / maillée pour permettre le flux de gaz vers la cellule</a:t>
            </a:r>
          </a:p>
          <a:p>
            <a:pPr marL="285750" indent="-285750">
              <a:buFont typeface="Arial" panose="020B0604020202020204" pitchFamily="34" charset="0"/>
              <a:buChar char="•"/>
            </a:pPr>
            <a:endParaRPr lang="fr-FR" dirty="0">
              <a:latin typeface="Arial" pitchFamily="34" charset="0"/>
            </a:endParaRPr>
          </a:p>
          <a:p>
            <a:pPr marL="285750" indent="-285750">
              <a:buFont typeface="Arial" panose="020B0604020202020204" pitchFamily="34" charset="0"/>
              <a:buChar char="•"/>
            </a:pPr>
            <a:r>
              <a:rPr lang="fr-FR" dirty="0">
                <a:latin typeface="Arial" pitchFamily="34" charset="0"/>
              </a:rPr>
              <a:t>Géométrie garantissant une distribution uniforme du gaz à la surface de la cellule</a:t>
            </a:r>
            <a:endParaRPr lang="en-US" dirty="0">
              <a:latin typeface="Arial" pitchFamily="34" charset="0"/>
            </a:endParaRPr>
          </a:p>
        </p:txBody>
      </p:sp>
      <p:pic>
        <p:nvPicPr>
          <p:cNvPr id="18" name="Picture 17"/>
          <p:cNvPicPr>
            <a:picLocks noChangeAspect="1"/>
          </p:cNvPicPr>
          <p:nvPr/>
        </p:nvPicPr>
        <p:blipFill rotWithShape="1">
          <a:blip r:embed="rId10" cstate="print">
            <a:extLst>
              <a:ext uri="{28A0092B-C50C-407E-A947-70E740481C1C}">
                <a14:useLocalDpi xmlns:a14="http://schemas.microsoft.com/office/drawing/2010/main" val="0"/>
              </a:ext>
            </a:extLst>
          </a:blip>
          <a:srcRect l="11809" t="15927" r="8094" b="21654"/>
          <a:stretch/>
        </p:blipFill>
        <p:spPr>
          <a:xfrm>
            <a:off x="5212009" y="4310743"/>
            <a:ext cx="3156077" cy="1820092"/>
          </a:xfrm>
          <a:prstGeom prst="rect">
            <a:avLst/>
          </a:prstGeom>
        </p:spPr>
      </p:pic>
      <p:pic>
        <p:nvPicPr>
          <p:cNvPr id="19" name="Picture 18"/>
          <p:cNvPicPr>
            <a:picLocks noChangeAspect="1"/>
          </p:cNvPicPr>
          <p:nvPr/>
        </p:nvPicPr>
        <p:blipFill rotWithShape="1">
          <a:blip r:embed="rId11" cstate="print">
            <a:extLst>
              <a:ext uri="{28A0092B-C50C-407E-A947-70E740481C1C}">
                <a14:useLocalDpi xmlns:a14="http://schemas.microsoft.com/office/drawing/2010/main" val="0"/>
              </a:ext>
            </a:extLst>
          </a:blip>
          <a:srcRect t="12190" r="-794" b="10730"/>
          <a:stretch/>
        </p:blipFill>
        <p:spPr>
          <a:xfrm>
            <a:off x="5697121" y="1793045"/>
            <a:ext cx="2185851" cy="2258884"/>
          </a:xfrm>
          <a:prstGeom prst="rect">
            <a:avLst/>
          </a:prstGeom>
        </p:spPr>
      </p:pic>
      <p:sp>
        <p:nvSpPr>
          <p:cNvPr id="20" name="Title 1"/>
          <p:cNvSpPr txBox="1">
            <a:spLocks/>
          </p:cNvSpPr>
          <p:nvPr/>
        </p:nvSpPr>
        <p:spPr>
          <a:xfrm>
            <a:off x="356653" y="312809"/>
            <a:ext cx="9470376" cy="1783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i="1" dirty="0">
                <a:solidFill>
                  <a:schemeClr val="accent1">
                    <a:lumMod val="75000"/>
                  </a:schemeClr>
                </a:solidFill>
                <a:latin typeface="Arial" panose="020B0604020202020204" pitchFamily="34" charset="0"/>
                <a:cs typeface="Arial" panose="020B0604020202020204" pitchFamily="34" charset="0"/>
              </a:rPr>
              <a:t>Empilement de piles à combustible : collecteur de courant</a:t>
            </a:r>
            <a:endParaRPr lang="it-IT" sz="2800" i="1" dirty="0">
              <a:solidFill>
                <a:schemeClr val="accent1">
                  <a:lumMod val="75000"/>
                </a:schemeClr>
              </a:solidFill>
              <a:latin typeface="Arial" panose="020B0604020202020204" pitchFamily="34" charset="0"/>
              <a:cs typeface="Arial" panose="020B0604020202020204" pitchFamily="34" charset="0"/>
            </a:endParaRPr>
          </a:p>
        </p:txBody>
      </p:sp>
      <p:cxnSp>
        <p:nvCxnSpPr>
          <p:cNvPr id="21" name="Straight Connector 15"/>
          <p:cNvCxnSpPr/>
          <p:nvPr/>
        </p:nvCxnSpPr>
        <p:spPr>
          <a:xfrm>
            <a:off x="374073" y="752747"/>
            <a:ext cx="9605499"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352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330527" y="321517"/>
            <a:ext cx="6409888" cy="43122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i="1" dirty="0">
                <a:solidFill>
                  <a:schemeClr val="accent1">
                    <a:lumMod val="75000"/>
                  </a:schemeClr>
                </a:solidFill>
                <a:latin typeface="Arial" panose="020B0604020202020204" pitchFamily="34" charset="0"/>
                <a:cs typeface="Arial" panose="020B0604020202020204" pitchFamily="34" charset="0"/>
              </a:rPr>
              <a:t>Piles à combustible haute température</a:t>
            </a:r>
            <a:endParaRPr lang="it-IT" sz="2800" i="1" dirty="0">
              <a:solidFill>
                <a:schemeClr val="accent1">
                  <a:lumMod val="75000"/>
                </a:schemeClr>
              </a:solidFill>
              <a:latin typeface="Arial" panose="020B0604020202020204" pitchFamily="34" charset="0"/>
              <a:cs typeface="Arial" panose="020B0604020202020204" pitchFamily="34" charset="0"/>
            </a:endParaRPr>
          </a:p>
        </p:txBody>
      </p:sp>
      <p:cxnSp>
        <p:nvCxnSpPr>
          <p:cNvPr id="16" name="Straight Connector 15"/>
          <p:cNvCxnSpPr>
            <a:cxnSpLocks/>
          </p:cNvCxnSpPr>
          <p:nvPr/>
        </p:nvCxnSpPr>
        <p:spPr>
          <a:xfrm>
            <a:off x="374073" y="752747"/>
            <a:ext cx="6647894" cy="0"/>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10"/>
          <a:stretch>
            <a:fillRect/>
          </a:stretch>
        </p:blipFill>
        <p:spPr>
          <a:xfrm>
            <a:off x="1184638" y="1888189"/>
            <a:ext cx="1844851" cy="1800000"/>
          </a:xfrm>
          <a:prstGeom prst="rect">
            <a:avLst/>
          </a:prstGeom>
        </p:spPr>
      </p:pic>
      <p:pic>
        <p:nvPicPr>
          <p:cNvPr id="18" name="Picture 17"/>
          <p:cNvPicPr>
            <a:picLocks noChangeAspect="1"/>
          </p:cNvPicPr>
          <p:nvPr/>
        </p:nvPicPr>
        <p:blipFill rotWithShape="1">
          <a:blip r:embed="rId11" cstate="print">
            <a:extLst>
              <a:ext uri="{28A0092B-C50C-407E-A947-70E740481C1C}">
                <a14:useLocalDpi xmlns:a14="http://schemas.microsoft.com/office/drawing/2010/main" val="0"/>
              </a:ext>
            </a:extLst>
          </a:blip>
          <a:srcRect l="21712" t="17651" r="24287" b="14539"/>
          <a:stretch/>
        </p:blipFill>
        <p:spPr>
          <a:xfrm>
            <a:off x="5886994" y="1888189"/>
            <a:ext cx="1911236" cy="1800000"/>
          </a:xfrm>
          <a:prstGeom prst="rect">
            <a:avLst/>
          </a:prstGeom>
        </p:spPr>
      </p:pic>
      <p:sp>
        <p:nvSpPr>
          <p:cNvPr id="19" name="Content Placeholder 2"/>
          <p:cNvSpPr txBox="1">
            <a:spLocks/>
          </p:cNvSpPr>
          <p:nvPr/>
        </p:nvSpPr>
        <p:spPr>
          <a:xfrm>
            <a:off x="749887" y="1068963"/>
            <a:ext cx="3613565" cy="719171"/>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fr-FR" sz="1800" b="1" dirty="0">
                <a:solidFill>
                  <a:schemeClr val="accent1">
                    <a:lumMod val="50000"/>
                  </a:schemeClr>
                </a:solidFill>
              </a:rPr>
              <a:t>SOFC</a:t>
            </a:r>
          </a:p>
          <a:p>
            <a:pPr marL="0" indent="0" algn="ctr">
              <a:buNone/>
            </a:pPr>
            <a:r>
              <a:rPr lang="fr-FR" sz="1800" b="1" dirty="0">
                <a:solidFill>
                  <a:schemeClr val="accent1">
                    <a:lumMod val="50000"/>
                  </a:schemeClr>
                </a:solidFill>
              </a:rPr>
              <a:t>Piles à combustible à oxyde solide</a:t>
            </a:r>
            <a:endParaRPr lang="it-IT" sz="1800" b="1" dirty="0">
              <a:solidFill>
                <a:schemeClr val="accent1">
                  <a:lumMod val="50000"/>
                </a:schemeClr>
              </a:solidFill>
            </a:endParaRPr>
          </a:p>
        </p:txBody>
      </p:sp>
      <p:sp>
        <p:nvSpPr>
          <p:cNvPr id="20" name="Content Placeholder 2"/>
          <p:cNvSpPr txBox="1">
            <a:spLocks/>
          </p:cNvSpPr>
          <p:nvPr/>
        </p:nvSpPr>
        <p:spPr>
          <a:xfrm>
            <a:off x="5442857" y="1068963"/>
            <a:ext cx="3829480" cy="719171"/>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fr-FR" sz="1800" b="1" dirty="0">
                <a:solidFill>
                  <a:schemeClr val="accent1">
                    <a:lumMod val="50000"/>
                  </a:schemeClr>
                </a:solidFill>
              </a:rPr>
              <a:t>MCFC</a:t>
            </a:r>
          </a:p>
          <a:p>
            <a:pPr marL="0" indent="0" algn="ctr">
              <a:buNone/>
            </a:pPr>
            <a:r>
              <a:rPr lang="fr-FR" sz="1800" b="1" dirty="0">
                <a:solidFill>
                  <a:schemeClr val="accent1">
                    <a:lumMod val="50000"/>
                  </a:schemeClr>
                </a:solidFill>
              </a:rPr>
              <a:t>Piles à combustible à carbonate fondu</a:t>
            </a:r>
            <a:endParaRPr lang="it-IT" sz="1800" b="1" dirty="0">
              <a:solidFill>
                <a:schemeClr val="accent1">
                  <a:lumMod val="50000"/>
                </a:schemeClr>
              </a:solidFill>
            </a:endParaRPr>
          </a:p>
        </p:txBody>
      </p:sp>
      <p:sp>
        <p:nvSpPr>
          <p:cNvPr id="21" name="Text Box 12"/>
          <p:cNvSpPr txBox="1">
            <a:spLocks noChangeArrowheads="1"/>
          </p:cNvSpPr>
          <p:nvPr/>
        </p:nvSpPr>
        <p:spPr bwMode="auto">
          <a:xfrm>
            <a:off x="1253654" y="3754243"/>
            <a:ext cx="6409888" cy="233910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fr-FR" sz="1600" dirty="0">
                <a:latin typeface="Arial" pitchFamily="34" charset="0"/>
              </a:rPr>
              <a:t>Les deux technologies fonctionnent à haute température (600-900 ° C), ce qui permet d’utiliser plusieurs combustibles autres que le H</a:t>
            </a:r>
            <a:r>
              <a:rPr lang="fr-FR" baseline="-25000" dirty="0">
                <a:latin typeface="Arial" pitchFamily="34" charset="0"/>
              </a:rPr>
              <a:t>2</a:t>
            </a:r>
            <a:r>
              <a:rPr lang="fr-FR" sz="1600" dirty="0">
                <a:latin typeface="Arial" pitchFamily="34" charset="0"/>
              </a:rPr>
              <a:t> pur. La température de fonctionnement élevée offre la possibilité d'utiliser l'excès de chaleur produite à des fins industrielles ou domestiques (cogénération) ou de produire de l'énergie électrique supplémentaire en utilisant un cycle thermodynamique classique.</a:t>
            </a:r>
          </a:p>
          <a:p>
            <a:pPr algn="just"/>
            <a:r>
              <a:rPr lang="fr-FR" sz="1600" dirty="0">
                <a:latin typeface="Arial" pitchFamily="34" charset="0"/>
              </a:rPr>
              <a:t>Les matériaux utilisés dans les SOFC et les MCFC et les réactions électrochimiques qui s'y déroulent sont différents.</a:t>
            </a:r>
          </a:p>
          <a:p>
            <a:pPr algn="just"/>
            <a:endParaRPr lang="en-US" sz="1600" dirty="0">
              <a:latin typeface="Arial" pitchFamily="34" charset="0"/>
            </a:endParaRPr>
          </a:p>
        </p:txBody>
      </p:sp>
      <p:sp>
        <p:nvSpPr>
          <p:cNvPr id="22" name="Rectangle 21"/>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4551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7" name="Text Box 12"/>
          <p:cNvSpPr txBox="1">
            <a:spLocks noChangeArrowheads="1"/>
          </p:cNvSpPr>
          <p:nvPr/>
        </p:nvSpPr>
        <p:spPr bwMode="auto">
          <a:xfrm>
            <a:off x="769318" y="864663"/>
            <a:ext cx="3962781" cy="107721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fr-FR" sz="1600" dirty="0">
                <a:latin typeface="Arial" pitchFamily="34" charset="0"/>
              </a:rPr>
              <a:t>Pourquoi les piles à combustible à haute température permettent-elles l'utilisation de carburants de substitution autres que le H</a:t>
            </a:r>
            <a:r>
              <a:rPr lang="fr-FR" sz="1600" baseline="-25000" dirty="0">
                <a:latin typeface="Arial" pitchFamily="34" charset="0"/>
              </a:rPr>
              <a:t>2 </a:t>
            </a:r>
            <a:r>
              <a:rPr lang="fr-FR" sz="1600" dirty="0">
                <a:latin typeface="Arial" pitchFamily="34" charset="0"/>
              </a:rPr>
              <a:t>?</a:t>
            </a:r>
            <a:endParaRPr lang="en-US" sz="1600" dirty="0">
              <a:latin typeface="Arial" pitchFamily="34" charset="0"/>
            </a:endParaRPr>
          </a:p>
        </p:txBody>
      </p:sp>
      <p:sp>
        <p:nvSpPr>
          <p:cNvPr id="18" name="Content Placeholder 2"/>
          <p:cNvSpPr txBox="1">
            <a:spLocks/>
          </p:cNvSpPr>
          <p:nvPr/>
        </p:nvSpPr>
        <p:spPr>
          <a:xfrm>
            <a:off x="5731936" y="1177356"/>
            <a:ext cx="1987208" cy="480131"/>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it-IT" b="1" dirty="0">
                <a:solidFill>
                  <a:schemeClr val="accent1">
                    <a:lumMod val="50000"/>
                  </a:schemeClr>
                </a:solidFill>
              </a:rPr>
              <a:t>Reformage</a:t>
            </a:r>
          </a:p>
        </p:txBody>
      </p:sp>
      <p:sp>
        <p:nvSpPr>
          <p:cNvPr id="19" name="Down Arrow 18"/>
          <p:cNvSpPr/>
          <p:nvPr/>
        </p:nvSpPr>
        <p:spPr>
          <a:xfrm rot="16200000">
            <a:off x="5099247" y="1175465"/>
            <a:ext cx="265541" cy="477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Text Box 12"/>
          <p:cNvSpPr txBox="1">
            <a:spLocks noChangeArrowheads="1"/>
          </p:cNvSpPr>
          <p:nvPr/>
        </p:nvSpPr>
        <p:spPr bwMode="auto">
          <a:xfrm>
            <a:off x="513235" y="2003901"/>
            <a:ext cx="8042952" cy="329320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fr-FR" sz="1600" dirty="0">
                <a:latin typeface="Arial" pitchFamily="34" charset="0"/>
              </a:rPr>
              <a:t>Le reformage est une classe de réactions thermochimiques dans lesquelles un carburant est converti en un autre, généralement un mélange de gaz combustibles appelé syngas (gaz synthétique).</a:t>
            </a:r>
          </a:p>
          <a:p>
            <a:pPr algn="just"/>
            <a:endParaRPr lang="fr-FR" sz="1600" dirty="0">
              <a:latin typeface="Arial" pitchFamily="34" charset="0"/>
            </a:endParaRPr>
          </a:p>
          <a:p>
            <a:pPr algn="just"/>
            <a:r>
              <a:rPr lang="fr-FR" sz="1600" dirty="0">
                <a:latin typeface="Arial" pitchFamily="34" charset="0"/>
              </a:rPr>
              <a:t>Le reformage d'hydrocarbures légers (méthane, méthanol, éthanol, etc.) et d'autres molécules porteuses de H</a:t>
            </a:r>
            <a:r>
              <a:rPr lang="fr-FR" sz="1600" baseline="-25000" dirty="0">
                <a:latin typeface="Arial" pitchFamily="34" charset="0"/>
              </a:rPr>
              <a:t>2</a:t>
            </a:r>
            <a:r>
              <a:rPr lang="fr-FR" sz="1600" dirty="0">
                <a:latin typeface="Arial" pitchFamily="34" charset="0"/>
              </a:rPr>
              <a:t> (telles que NH</a:t>
            </a:r>
            <a:r>
              <a:rPr lang="fr-FR" sz="1600" baseline="-25000" dirty="0">
                <a:latin typeface="Arial" pitchFamily="34" charset="0"/>
              </a:rPr>
              <a:t>3</a:t>
            </a:r>
            <a:r>
              <a:rPr lang="fr-FR" sz="1600" dirty="0">
                <a:latin typeface="Arial" pitchFamily="34" charset="0"/>
              </a:rPr>
              <a:t>) est privilégié à haute température et avec des matériaux courants comme catalyseurs (Fe, Ni, Cu).</a:t>
            </a:r>
          </a:p>
          <a:p>
            <a:pPr algn="just"/>
            <a:endParaRPr lang="fr-FR" sz="1600" dirty="0">
              <a:latin typeface="Arial" pitchFamily="34" charset="0"/>
            </a:endParaRPr>
          </a:p>
          <a:p>
            <a:pPr algn="just"/>
            <a:r>
              <a:rPr lang="fr-FR" sz="1600" dirty="0">
                <a:latin typeface="Arial" pitchFamily="34" charset="0"/>
              </a:rPr>
              <a:t>Le produit de ces réactions est un gaz de synthèse riche en H</a:t>
            </a:r>
            <a:r>
              <a:rPr lang="fr-FR" sz="1600" baseline="-25000" dirty="0">
                <a:latin typeface="Arial" pitchFamily="34" charset="0"/>
              </a:rPr>
              <a:t>2</a:t>
            </a:r>
            <a:r>
              <a:rPr lang="fr-FR" sz="1600" dirty="0">
                <a:latin typeface="Arial" pitchFamily="34" charset="0"/>
              </a:rPr>
              <a:t> et en CO, qui est un mélange de gaz idéal pour alimenter les cellules SOFC et MCFC.</a:t>
            </a:r>
          </a:p>
          <a:p>
            <a:pPr algn="just"/>
            <a:endParaRPr lang="fr-FR" sz="1600" dirty="0">
              <a:latin typeface="Arial" pitchFamily="34" charset="0"/>
            </a:endParaRPr>
          </a:p>
          <a:p>
            <a:pPr algn="just"/>
            <a:r>
              <a:rPr lang="fr-FR" sz="1600" dirty="0">
                <a:latin typeface="Arial" pitchFamily="34" charset="0"/>
              </a:rPr>
              <a:t>Voici, à titre d'exemple, l'équation pour le reformage du méthane avec de la vapeur d'eau:</a:t>
            </a:r>
            <a:endParaRPr lang="en-US" sz="1600" dirty="0">
              <a:latin typeface="Arial" pitchFamily="34" charset="0"/>
            </a:endParaRPr>
          </a:p>
        </p:txBody>
      </p:sp>
      <p:pic>
        <p:nvPicPr>
          <p:cNvPr id="21"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l="13872" t="22682" r="50537" b="70157"/>
          <a:stretch/>
        </p:blipFill>
        <p:spPr bwMode="auto">
          <a:xfrm>
            <a:off x="2988736" y="5662987"/>
            <a:ext cx="2743200" cy="391886"/>
          </a:xfrm>
          <a:prstGeom prst="rect">
            <a:avLst/>
          </a:prstGeom>
          <a:ln/>
          <a:extLst/>
        </p:spPr>
        <p:style>
          <a:lnRef idx="2">
            <a:schemeClr val="accent1"/>
          </a:lnRef>
          <a:fillRef idx="1">
            <a:schemeClr val="lt1"/>
          </a:fillRef>
          <a:effectRef idx="0">
            <a:schemeClr val="accent1"/>
          </a:effectRef>
          <a:fontRef idx="minor">
            <a:schemeClr val="dk1"/>
          </a:fontRef>
        </p:style>
      </p:pic>
      <p:sp>
        <p:nvSpPr>
          <p:cNvPr id="22" name="Content Placeholder 2"/>
          <p:cNvSpPr txBox="1">
            <a:spLocks/>
          </p:cNvSpPr>
          <p:nvPr/>
        </p:nvSpPr>
        <p:spPr>
          <a:xfrm>
            <a:off x="2587895" y="5285954"/>
            <a:ext cx="3533214" cy="341632"/>
          </a:xfrm>
          <a:prstGeom prst="rect">
            <a:avLst/>
          </a:prstGeom>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fr-FR" sz="1800" b="1" dirty="0">
                <a:solidFill>
                  <a:schemeClr val="accent1">
                    <a:lumMod val="50000"/>
                  </a:schemeClr>
                </a:solidFill>
              </a:rPr>
              <a:t>Reformage de méthane à la vapeur</a:t>
            </a:r>
            <a:endParaRPr lang="it-IT" sz="1800" b="1" dirty="0">
              <a:solidFill>
                <a:schemeClr val="accent1">
                  <a:lumMod val="50000"/>
                </a:schemeClr>
              </a:solidFill>
            </a:endParaRPr>
          </a:p>
        </p:txBody>
      </p:sp>
      <p:sp>
        <p:nvSpPr>
          <p:cNvPr id="23" name="Title 1">
            <a:extLst>
              <a:ext uri="{FF2B5EF4-FFF2-40B4-BE49-F238E27FC236}">
                <a16:creationId xmlns:a16="http://schemas.microsoft.com/office/drawing/2014/main" id="{E6CCC004-964A-41FF-AD2E-17A7F606E1A6}"/>
              </a:ext>
            </a:extLst>
          </p:cNvPr>
          <p:cNvSpPr txBox="1">
            <a:spLocks/>
          </p:cNvSpPr>
          <p:nvPr/>
        </p:nvSpPr>
        <p:spPr>
          <a:xfrm>
            <a:off x="330527" y="321517"/>
            <a:ext cx="8294304" cy="43123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i="1" dirty="0">
                <a:solidFill>
                  <a:schemeClr val="accent1">
                    <a:lumMod val="75000"/>
                  </a:schemeClr>
                </a:solidFill>
                <a:latin typeface="Arial" panose="020B0604020202020204" pitchFamily="34" charset="0"/>
                <a:cs typeface="Arial" panose="020B0604020202020204" pitchFamily="34" charset="0"/>
              </a:rPr>
              <a:t>Piles à combustible haute température : carburants</a:t>
            </a:r>
            <a:endParaRPr lang="it-IT" sz="2800" i="1" dirty="0">
              <a:solidFill>
                <a:schemeClr val="accent1">
                  <a:lumMod val="75000"/>
                </a:schemeClr>
              </a:solidFill>
              <a:latin typeface="Arial" panose="020B0604020202020204" pitchFamily="34" charset="0"/>
              <a:cs typeface="Arial" panose="020B0604020202020204" pitchFamily="34" charset="0"/>
            </a:endParaRPr>
          </a:p>
        </p:txBody>
      </p:sp>
      <p:cxnSp>
        <p:nvCxnSpPr>
          <p:cNvPr id="24" name="Straight Connector 15">
            <a:extLst>
              <a:ext uri="{FF2B5EF4-FFF2-40B4-BE49-F238E27FC236}">
                <a16:creationId xmlns:a16="http://schemas.microsoft.com/office/drawing/2014/main" id="{AFB26405-8C14-41CF-A183-4DC3FDD1DFF7}"/>
              </a:ext>
            </a:extLst>
          </p:cNvPr>
          <p:cNvCxnSpPr>
            <a:cxnSpLocks/>
          </p:cNvCxnSpPr>
          <p:nvPr/>
        </p:nvCxnSpPr>
        <p:spPr>
          <a:xfrm>
            <a:off x="374073" y="752747"/>
            <a:ext cx="8737843"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2910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7" name="Text Box 12"/>
          <p:cNvSpPr txBox="1">
            <a:spLocks noChangeArrowheads="1"/>
          </p:cNvSpPr>
          <p:nvPr/>
        </p:nvSpPr>
        <p:spPr bwMode="auto">
          <a:xfrm>
            <a:off x="546169" y="1155412"/>
            <a:ext cx="8042952" cy="452431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lgn="just">
              <a:buFont typeface="Arial" panose="020B0604020202020204" pitchFamily="34" charset="0"/>
              <a:buChar char="•"/>
            </a:pPr>
            <a:r>
              <a:rPr lang="fr-FR" sz="1600" dirty="0">
                <a:latin typeface="Arial" pitchFamily="34" charset="0"/>
              </a:rPr>
              <a:t>Haute efficacité dans la conversion de l’énergie chimique en énergie électrique (jusqu’à ~ 70%).</a:t>
            </a:r>
          </a:p>
          <a:p>
            <a:pPr marL="285750" indent="-285750" algn="just">
              <a:buFont typeface="Arial" panose="020B0604020202020204" pitchFamily="34" charset="0"/>
              <a:buChar char="•"/>
            </a:pPr>
            <a:endParaRPr lang="fr-FR" sz="1600" dirty="0">
              <a:latin typeface="Arial" pitchFamily="34" charset="0"/>
            </a:endParaRPr>
          </a:p>
          <a:p>
            <a:pPr marL="285750" indent="-285750" algn="just">
              <a:buFont typeface="Arial" panose="020B0604020202020204" pitchFamily="34" charset="0"/>
              <a:buChar char="•"/>
            </a:pPr>
            <a:r>
              <a:rPr lang="fr-FR" sz="1600" dirty="0">
                <a:latin typeface="Arial" pitchFamily="34" charset="0"/>
              </a:rPr>
              <a:t>Possibilité d'utiliser une large gamme de carburants.</a:t>
            </a:r>
          </a:p>
          <a:p>
            <a:pPr marL="285750" indent="-285750" algn="just">
              <a:buFont typeface="Arial" panose="020B0604020202020204" pitchFamily="34" charset="0"/>
              <a:buChar char="•"/>
            </a:pPr>
            <a:endParaRPr lang="fr-FR" sz="1600" dirty="0">
              <a:latin typeface="Arial" pitchFamily="34" charset="0"/>
            </a:endParaRPr>
          </a:p>
          <a:p>
            <a:pPr marL="285750" indent="-285750" algn="just">
              <a:buFont typeface="Arial" panose="020B0604020202020204" pitchFamily="34" charset="0"/>
              <a:buChar char="•"/>
            </a:pPr>
            <a:r>
              <a:rPr lang="fr-FR" sz="1600" dirty="0">
                <a:latin typeface="Arial" pitchFamily="34" charset="0"/>
              </a:rPr>
              <a:t>Très faibles émissions : pas de NO</a:t>
            </a:r>
            <a:r>
              <a:rPr lang="fr-FR" sz="1600" baseline="-25000" dirty="0">
                <a:latin typeface="Arial" pitchFamily="34" charset="0"/>
              </a:rPr>
              <a:t>x</a:t>
            </a:r>
            <a:r>
              <a:rPr lang="fr-FR" sz="1600" dirty="0">
                <a:latin typeface="Arial" pitchFamily="34" charset="0"/>
              </a:rPr>
              <a:t>, de composés soufrés, de suie ou d'hydrocarbures cycliques; Les émissions de CO</a:t>
            </a:r>
            <a:r>
              <a:rPr lang="fr-FR" sz="1600" baseline="-25000" dirty="0">
                <a:latin typeface="Arial" pitchFamily="34" charset="0"/>
              </a:rPr>
              <a:t>2</a:t>
            </a:r>
            <a:r>
              <a:rPr lang="fr-FR" sz="1600" dirty="0">
                <a:latin typeface="Arial" pitchFamily="34" charset="0"/>
              </a:rPr>
              <a:t> sont inférieures aux systèmes conventionnels en raison de leur plus grande efficacité et absentes dans le cas du H</a:t>
            </a:r>
            <a:r>
              <a:rPr lang="fr-FR" sz="1600" baseline="-25000" dirty="0">
                <a:latin typeface="Arial" pitchFamily="34" charset="0"/>
              </a:rPr>
              <a:t>2</a:t>
            </a:r>
            <a:r>
              <a:rPr lang="fr-FR" sz="1600" dirty="0">
                <a:latin typeface="Arial" pitchFamily="34" charset="0"/>
              </a:rPr>
              <a:t> pur utilisé comme carburant.</a:t>
            </a:r>
          </a:p>
          <a:p>
            <a:pPr marL="285750" indent="-285750" algn="just">
              <a:buFont typeface="Arial" panose="020B0604020202020204" pitchFamily="34" charset="0"/>
              <a:buChar char="•"/>
            </a:pPr>
            <a:endParaRPr lang="fr-FR" sz="1600" dirty="0">
              <a:latin typeface="Arial" pitchFamily="34" charset="0"/>
            </a:endParaRPr>
          </a:p>
          <a:p>
            <a:pPr marL="285750" indent="-285750" algn="just">
              <a:buFont typeface="Arial" panose="020B0604020202020204" pitchFamily="34" charset="0"/>
              <a:buChar char="•"/>
            </a:pPr>
            <a:r>
              <a:rPr lang="fr-FR" sz="1600" dirty="0">
                <a:latin typeface="Arial" pitchFamily="34" charset="0"/>
              </a:rPr>
              <a:t>La chaleur excédentaire produite par le système peut être utilisée à des fins de chauffage.</a:t>
            </a:r>
          </a:p>
          <a:p>
            <a:pPr marL="285750" indent="-285750" algn="just">
              <a:buFont typeface="Arial" panose="020B0604020202020204" pitchFamily="34" charset="0"/>
              <a:buChar char="•"/>
            </a:pPr>
            <a:endParaRPr lang="fr-FR" sz="1600" dirty="0">
              <a:latin typeface="Arial" pitchFamily="34" charset="0"/>
            </a:endParaRPr>
          </a:p>
          <a:p>
            <a:pPr marL="285750" indent="-285750" algn="just">
              <a:buFont typeface="Arial" panose="020B0604020202020204" pitchFamily="34" charset="0"/>
              <a:buChar char="•"/>
            </a:pPr>
            <a:r>
              <a:rPr lang="fr-FR" sz="1600" dirty="0">
                <a:latin typeface="Arial" pitchFamily="34" charset="0"/>
              </a:rPr>
              <a:t>Aucune pièce mobile, évitant les émissions de bruit.</a:t>
            </a:r>
          </a:p>
          <a:p>
            <a:pPr marL="285750" indent="-285750" algn="just">
              <a:buFont typeface="Arial" panose="020B0604020202020204" pitchFamily="34" charset="0"/>
              <a:buChar char="•"/>
            </a:pPr>
            <a:endParaRPr lang="fr-FR" sz="1600" dirty="0">
              <a:latin typeface="Arial" pitchFamily="34" charset="0"/>
            </a:endParaRPr>
          </a:p>
          <a:p>
            <a:pPr marL="285750" indent="-285750" algn="just">
              <a:buFont typeface="Arial" panose="020B0604020202020204" pitchFamily="34" charset="0"/>
              <a:buChar char="•"/>
            </a:pPr>
            <a:r>
              <a:rPr lang="fr-FR" sz="1600" dirty="0">
                <a:latin typeface="Arial" pitchFamily="34" charset="0"/>
              </a:rPr>
              <a:t>Haute efficacité, indépendamment de la taille du système : candidats idéaux pour la production d'énergie distribuée et la création de micro-réseaux.</a:t>
            </a:r>
          </a:p>
          <a:p>
            <a:pPr algn="just"/>
            <a:endParaRPr lang="en-US" sz="1600" dirty="0">
              <a:latin typeface="Arial" pitchFamily="34" charset="0"/>
            </a:endParaRPr>
          </a:p>
        </p:txBody>
      </p:sp>
      <p:sp>
        <p:nvSpPr>
          <p:cNvPr id="18" name="Title 1">
            <a:extLst>
              <a:ext uri="{FF2B5EF4-FFF2-40B4-BE49-F238E27FC236}">
                <a16:creationId xmlns:a16="http://schemas.microsoft.com/office/drawing/2014/main" id="{F99A5472-853B-447A-B09C-D32FBE858725}"/>
              </a:ext>
            </a:extLst>
          </p:cNvPr>
          <p:cNvSpPr txBox="1">
            <a:spLocks/>
          </p:cNvSpPr>
          <p:nvPr/>
        </p:nvSpPr>
        <p:spPr>
          <a:xfrm>
            <a:off x="330527" y="321517"/>
            <a:ext cx="8615252" cy="43123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i="1" dirty="0">
                <a:solidFill>
                  <a:schemeClr val="accent1">
                    <a:lumMod val="75000"/>
                  </a:schemeClr>
                </a:solidFill>
                <a:latin typeface="Arial" panose="020B0604020202020204" pitchFamily="34" charset="0"/>
                <a:cs typeface="Arial" panose="020B0604020202020204" pitchFamily="34" charset="0"/>
              </a:rPr>
              <a:t>Piles à combustible haute température : avantages</a:t>
            </a:r>
            <a:endParaRPr lang="it-IT" sz="2800" i="1" dirty="0">
              <a:solidFill>
                <a:schemeClr val="accent1">
                  <a:lumMod val="75000"/>
                </a:schemeClr>
              </a:solidFill>
              <a:latin typeface="Arial" panose="020B0604020202020204" pitchFamily="34" charset="0"/>
              <a:cs typeface="Arial" panose="020B0604020202020204" pitchFamily="34" charset="0"/>
            </a:endParaRPr>
          </a:p>
        </p:txBody>
      </p:sp>
      <p:cxnSp>
        <p:nvCxnSpPr>
          <p:cNvPr id="19" name="Straight Connector 15">
            <a:extLst>
              <a:ext uri="{FF2B5EF4-FFF2-40B4-BE49-F238E27FC236}">
                <a16:creationId xmlns:a16="http://schemas.microsoft.com/office/drawing/2014/main" id="{FA2A50DE-7EAF-478D-8922-6B54300E1527}"/>
              </a:ext>
            </a:extLst>
          </p:cNvPr>
          <p:cNvCxnSpPr>
            <a:cxnSpLocks/>
          </p:cNvCxnSpPr>
          <p:nvPr/>
        </p:nvCxnSpPr>
        <p:spPr>
          <a:xfrm>
            <a:off x="374073" y="752747"/>
            <a:ext cx="8571706"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1006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7" name="Text Box 12"/>
          <p:cNvSpPr txBox="1">
            <a:spLocks noChangeArrowheads="1"/>
          </p:cNvSpPr>
          <p:nvPr/>
        </p:nvSpPr>
        <p:spPr bwMode="auto">
          <a:xfrm>
            <a:off x="511335" y="2567301"/>
            <a:ext cx="8042952" cy="230832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lgn="just">
              <a:buFont typeface="Arial" panose="020B0604020202020204" pitchFamily="34" charset="0"/>
              <a:buChar char="•"/>
            </a:pPr>
            <a:r>
              <a:rPr lang="fr-FR" sz="1600" dirty="0">
                <a:latin typeface="Arial" pitchFamily="34" charset="0"/>
              </a:rPr>
              <a:t>Coût de marché élevé : étant donné qu’il s’agit d’une nouvelle technologie, les prix vont baisser une fois la production de masse atteinte.</a:t>
            </a:r>
          </a:p>
          <a:p>
            <a:pPr marL="285750" indent="-285750" algn="just">
              <a:buFont typeface="Arial" panose="020B0604020202020204" pitchFamily="34" charset="0"/>
              <a:buChar char="•"/>
            </a:pPr>
            <a:endParaRPr lang="fr-FR" sz="1600" dirty="0">
              <a:latin typeface="Arial" pitchFamily="34" charset="0"/>
            </a:endParaRPr>
          </a:p>
          <a:p>
            <a:pPr marL="285750" indent="-285750" algn="just">
              <a:buFont typeface="Arial" panose="020B0604020202020204" pitchFamily="34" charset="0"/>
              <a:buChar char="•"/>
            </a:pPr>
            <a:r>
              <a:rPr lang="fr-FR" sz="1600" dirty="0">
                <a:latin typeface="Arial" pitchFamily="34" charset="0"/>
              </a:rPr>
              <a:t>L’endurance des systèmes doit être améliorée : il faut atteindre un nombre suffisant d’heures de travail tout en maintenant la dégradation des performances du système sous un niveau acceptable.</a:t>
            </a:r>
          </a:p>
          <a:p>
            <a:pPr marL="285750" indent="-285750" algn="just">
              <a:buFont typeface="Arial" panose="020B0604020202020204" pitchFamily="34" charset="0"/>
              <a:buChar char="•"/>
            </a:pPr>
            <a:endParaRPr lang="fr-FR" sz="1600" dirty="0">
              <a:latin typeface="Arial" pitchFamily="34" charset="0"/>
            </a:endParaRPr>
          </a:p>
          <a:p>
            <a:pPr marL="285750" indent="-285750" algn="just">
              <a:buFont typeface="Arial" panose="020B0604020202020204" pitchFamily="34" charset="0"/>
              <a:buChar char="•"/>
            </a:pPr>
            <a:r>
              <a:rPr lang="fr-FR" sz="1600" dirty="0">
                <a:latin typeface="Arial" pitchFamily="34" charset="0"/>
              </a:rPr>
              <a:t>La stabilité du système dans le cas de carburants contenant du carbone doit être améliorée.</a:t>
            </a:r>
            <a:endParaRPr lang="en-US" sz="1600" dirty="0">
              <a:latin typeface="Arial" pitchFamily="34" charset="0"/>
            </a:endParaRPr>
          </a:p>
        </p:txBody>
      </p:sp>
      <p:sp>
        <p:nvSpPr>
          <p:cNvPr id="18" name="Title 1">
            <a:extLst>
              <a:ext uri="{FF2B5EF4-FFF2-40B4-BE49-F238E27FC236}">
                <a16:creationId xmlns:a16="http://schemas.microsoft.com/office/drawing/2014/main" id="{60C7923B-B728-4DA4-A236-87FB478165FE}"/>
              </a:ext>
            </a:extLst>
          </p:cNvPr>
          <p:cNvSpPr txBox="1">
            <a:spLocks/>
          </p:cNvSpPr>
          <p:nvPr/>
        </p:nvSpPr>
        <p:spPr>
          <a:xfrm>
            <a:off x="330526" y="321517"/>
            <a:ext cx="8829515" cy="43123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i="1" dirty="0">
                <a:solidFill>
                  <a:schemeClr val="accent1">
                    <a:lumMod val="75000"/>
                  </a:schemeClr>
                </a:solidFill>
                <a:latin typeface="Arial" panose="020B0604020202020204" pitchFamily="34" charset="0"/>
                <a:cs typeface="Arial" panose="020B0604020202020204" pitchFamily="34" charset="0"/>
              </a:rPr>
              <a:t>Piles à combustible haute température : inconvénients</a:t>
            </a:r>
            <a:endParaRPr lang="it-IT" sz="2800" i="1" dirty="0">
              <a:solidFill>
                <a:schemeClr val="accent1">
                  <a:lumMod val="75000"/>
                </a:schemeClr>
              </a:solidFill>
              <a:latin typeface="Arial" panose="020B0604020202020204" pitchFamily="34" charset="0"/>
              <a:cs typeface="Arial" panose="020B0604020202020204" pitchFamily="34" charset="0"/>
            </a:endParaRPr>
          </a:p>
        </p:txBody>
      </p:sp>
      <p:cxnSp>
        <p:nvCxnSpPr>
          <p:cNvPr id="19" name="Straight Connector 15">
            <a:extLst>
              <a:ext uri="{FF2B5EF4-FFF2-40B4-BE49-F238E27FC236}">
                <a16:creationId xmlns:a16="http://schemas.microsoft.com/office/drawing/2014/main" id="{3940BDD6-732D-4A43-B0EF-992015FD5727}"/>
              </a:ext>
            </a:extLst>
          </p:cNvPr>
          <p:cNvCxnSpPr>
            <a:cxnSpLocks/>
          </p:cNvCxnSpPr>
          <p:nvPr/>
        </p:nvCxnSpPr>
        <p:spPr>
          <a:xfrm>
            <a:off x="374073" y="752747"/>
            <a:ext cx="9267232"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6680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75016" y="2485060"/>
            <a:ext cx="3574219" cy="2680664"/>
          </a:xfrm>
          <a:prstGeom prst="rect">
            <a:avLst/>
          </a:prstGeom>
        </p:spPr>
      </p:pic>
      <p:sp>
        <p:nvSpPr>
          <p:cNvPr id="16" name="Content Placeholder 2"/>
          <p:cNvSpPr txBox="1">
            <a:spLocks/>
          </p:cNvSpPr>
          <p:nvPr/>
        </p:nvSpPr>
        <p:spPr>
          <a:xfrm>
            <a:off x="1447801" y="891163"/>
            <a:ext cx="6428650" cy="719171"/>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fr-FR" sz="1800" b="1" dirty="0">
                <a:solidFill>
                  <a:schemeClr val="accent1">
                    <a:lumMod val="50000"/>
                  </a:schemeClr>
                </a:solidFill>
              </a:rPr>
              <a:t>MCFC</a:t>
            </a:r>
          </a:p>
          <a:p>
            <a:pPr marL="0" indent="0" algn="ctr">
              <a:buNone/>
            </a:pPr>
            <a:r>
              <a:rPr lang="fr-FR" sz="1800" b="1" dirty="0">
                <a:solidFill>
                  <a:schemeClr val="accent1">
                    <a:lumMod val="50000"/>
                  </a:schemeClr>
                </a:solidFill>
              </a:rPr>
              <a:t>Piles à combustible à carbonate fondu</a:t>
            </a:r>
            <a:endParaRPr lang="it-IT" sz="1800" b="1" dirty="0">
              <a:solidFill>
                <a:schemeClr val="accent1">
                  <a:lumMod val="50000"/>
                </a:schemeClr>
              </a:solidFill>
            </a:endParaRPr>
          </a:p>
        </p:txBody>
      </p:sp>
      <p:sp>
        <p:nvSpPr>
          <p:cNvPr id="17" name="Rectangle 16"/>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3128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23"/>
          <p:cNvSpPr>
            <a:spLocks noChangeArrowheads="1"/>
          </p:cNvSpPr>
          <p:nvPr/>
        </p:nvSpPr>
        <p:spPr bwMode="auto">
          <a:xfrm>
            <a:off x="4893889" y="4586653"/>
            <a:ext cx="3635375" cy="647700"/>
          </a:xfrm>
          <a:prstGeom prst="rect">
            <a:avLst/>
          </a:prstGeom>
          <a:solidFill>
            <a:schemeClr val="bg1"/>
          </a:solidFill>
          <a:ln w="9525">
            <a:solidFill>
              <a:schemeClr val="tx1"/>
            </a:solidFill>
            <a:miter lim="800000"/>
            <a:headEnd/>
            <a:tailEnd/>
          </a:ln>
        </p:spPr>
        <p:txBody>
          <a:bodyPr wrap="none" anchor="ctr"/>
          <a:lstStyle/>
          <a:p>
            <a:endParaRPr lang="it-IT"/>
          </a:p>
        </p:txBody>
      </p:sp>
      <p:sp>
        <p:nvSpPr>
          <p:cNvPr id="16" name="Rectangle 24"/>
          <p:cNvSpPr>
            <a:spLocks noChangeArrowheads="1"/>
          </p:cNvSpPr>
          <p:nvPr/>
        </p:nvSpPr>
        <p:spPr bwMode="auto">
          <a:xfrm>
            <a:off x="4893889" y="2480040"/>
            <a:ext cx="3779837" cy="1081088"/>
          </a:xfrm>
          <a:prstGeom prst="rect">
            <a:avLst/>
          </a:prstGeom>
          <a:solidFill>
            <a:schemeClr val="bg1"/>
          </a:solidFill>
          <a:ln w="9525">
            <a:solidFill>
              <a:schemeClr val="tx1"/>
            </a:solidFill>
            <a:miter lim="800000"/>
            <a:headEnd/>
            <a:tailEnd/>
          </a:ln>
        </p:spPr>
        <p:txBody>
          <a:bodyPr wrap="none" anchor="ctr"/>
          <a:lstStyle/>
          <a:p>
            <a:endParaRPr lang="it-IT"/>
          </a:p>
        </p:txBody>
      </p:sp>
      <p:graphicFrame>
        <p:nvGraphicFramePr>
          <p:cNvPr id="17" name="Object 29"/>
          <p:cNvGraphicFramePr>
            <a:graphicFrameLocks noChangeAspect="1"/>
          </p:cNvGraphicFramePr>
          <p:nvPr>
            <p:extLst>
              <p:ext uri="{D42A27DB-BD31-4B8C-83A1-F6EECF244321}">
                <p14:modId xmlns:p14="http://schemas.microsoft.com/office/powerpoint/2010/main" val="4126617429"/>
              </p:ext>
            </p:extLst>
          </p:nvPr>
        </p:nvGraphicFramePr>
        <p:xfrm>
          <a:off x="4902692" y="2513378"/>
          <a:ext cx="3779837" cy="454025"/>
        </p:xfrm>
        <a:graphic>
          <a:graphicData uri="http://schemas.openxmlformats.org/presentationml/2006/ole">
            <mc:AlternateContent xmlns:mc="http://schemas.openxmlformats.org/markup-compatibility/2006">
              <mc:Choice xmlns:v="urn:schemas-microsoft-com:vml" Requires="v">
                <p:oleObj spid="_x0000_s1215" name="Equation" r:id="rId11" imgW="1981200" imgH="241300" progId="Equation.3">
                  <p:embed/>
                </p:oleObj>
              </mc:Choice>
              <mc:Fallback>
                <p:oleObj name="Equation" r:id="rId11" imgW="1981200" imgH="241300" progId="Equation.3">
                  <p:embed/>
                  <p:pic>
                    <p:nvPicPr>
                      <p:cNvPr id="6146" name="Object 2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02692" y="2513378"/>
                        <a:ext cx="3779837"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31"/>
          <p:cNvGraphicFramePr>
            <a:graphicFrameLocks noChangeAspect="1"/>
          </p:cNvGraphicFramePr>
          <p:nvPr>
            <p:extLst>
              <p:ext uri="{D42A27DB-BD31-4B8C-83A1-F6EECF244321}">
                <p14:modId xmlns:p14="http://schemas.microsoft.com/office/powerpoint/2010/main" val="318052219"/>
              </p:ext>
            </p:extLst>
          </p:nvPr>
        </p:nvGraphicFramePr>
        <p:xfrm>
          <a:off x="5172568" y="3021467"/>
          <a:ext cx="3240087" cy="474662"/>
        </p:xfrm>
        <a:graphic>
          <a:graphicData uri="http://schemas.openxmlformats.org/presentationml/2006/ole">
            <mc:AlternateContent xmlns:mc="http://schemas.openxmlformats.org/markup-compatibility/2006">
              <mc:Choice xmlns:v="urn:schemas-microsoft-com:vml" Requires="v">
                <p:oleObj spid="_x0000_s1216" name="Equation" r:id="rId13" imgW="1625600" imgH="241300" progId="Equation.3">
                  <p:embed/>
                </p:oleObj>
              </mc:Choice>
              <mc:Fallback>
                <p:oleObj name="Equation" r:id="rId13" imgW="1625600" imgH="241300" progId="Equation.3">
                  <p:embed/>
                  <p:pic>
                    <p:nvPicPr>
                      <p:cNvPr id="6147" name="Object 3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72568" y="3021467"/>
                        <a:ext cx="3240087" cy="474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Rectangle 34"/>
          <p:cNvSpPr>
            <a:spLocks noChangeArrowheads="1"/>
          </p:cNvSpPr>
          <p:nvPr/>
        </p:nvSpPr>
        <p:spPr bwMode="auto">
          <a:xfrm>
            <a:off x="0" y="3276600"/>
            <a:ext cx="9144000" cy="0"/>
          </a:xfrm>
          <a:prstGeom prst="rect">
            <a:avLst/>
          </a:prstGeom>
          <a:noFill/>
          <a:ln w="9525">
            <a:noFill/>
            <a:miter lim="800000"/>
            <a:headEnd/>
            <a:tailEnd/>
          </a:ln>
        </p:spPr>
        <p:txBody>
          <a:bodyPr wrap="none" anchor="ctr">
            <a:spAutoFit/>
          </a:bodyPr>
          <a:lstStyle/>
          <a:p>
            <a:endParaRPr lang="it-IT"/>
          </a:p>
        </p:txBody>
      </p:sp>
      <p:graphicFrame>
        <p:nvGraphicFramePr>
          <p:cNvPr id="20" name="Object 33"/>
          <p:cNvGraphicFramePr>
            <a:graphicFrameLocks noChangeAspect="1"/>
          </p:cNvGraphicFramePr>
          <p:nvPr>
            <p:extLst>
              <p:ext uri="{D42A27DB-BD31-4B8C-83A1-F6EECF244321}">
                <p14:modId xmlns:p14="http://schemas.microsoft.com/office/powerpoint/2010/main" val="3839211142"/>
              </p:ext>
            </p:extLst>
          </p:nvPr>
        </p:nvGraphicFramePr>
        <p:xfrm>
          <a:off x="5024520" y="4605882"/>
          <a:ext cx="3384550" cy="601662"/>
        </p:xfrm>
        <a:graphic>
          <a:graphicData uri="http://schemas.openxmlformats.org/presentationml/2006/ole">
            <mc:AlternateContent xmlns:mc="http://schemas.openxmlformats.org/markup-compatibility/2006">
              <mc:Choice xmlns:v="urn:schemas-microsoft-com:vml" Requires="v">
                <p:oleObj spid="_x0000_s1217" name="Equation" r:id="rId15" imgW="1714500" imgH="304800" progId="Equation.3">
                  <p:embed/>
                </p:oleObj>
              </mc:Choice>
              <mc:Fallback>
                <p:oleObj name="Equation" r:id="rId15" imgW="1714500" imgH="304800" progId="Equation.3">
                  <p:embed/>
                  <p:pic>
                    <p:nvPicPr>
                      <p:cNvPr id="6148" name="Object 3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24520" y="4605882"/>
                        <a:ext cx="3384550" cy="601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itle 1"/>
          <p:cNvSpPr txBox="1">
            <a:spLocks/>
          </p:cNvSpPr>
          <p:nvPr/>
        </p:nvSpPr>
        <p:spPr>
          <a:xfrm>
            <a:off x="330527" y="321517"/>
            <a:ext cx="6326947" cy="40177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i="1" dirty="0">
                <a:solidFill>
                  <a:schemeClr val="accent1">
                    <a:lumMod val="75000"/>
                  </a:schemeClr>
                </a:solidFill>
                <a:latin typeface="Arial" panose="020B0604020202020204" pitchFamily="34" charset="0"/>
                <a:cs typeface="Arial" panose="020B0604020202020204" pitchFamily="34" charset="0"/>
              </a:rPr>
              <a:t>Piles à combustible à carbonate fondu</a:t>
            </a:r>
            <a:endParaRPr lang="it-IT" sz="2800" i="1" dirty="0">
              <a:solidFill>
                <a:schemeClr val="accent1">
                  <a:lumMod val="75000"/>
                </a:schemeClr>
              </a:solidFill>
              <a:latin typeface="Arial" panose="020B0604020202020204" pitchFamily="34" charset="0"/>
              <a:cs typeface="Arial" panose="020B0604020202020204" pitchFamily="34" charset="0"/>
            </a:endParaRPr>
          </a:p>
        </p:txBody>
      </p:sp>
      <p:cxnSp>
        <p:nvCxnSpPr>
          <p:cNvPr id="22" name="Straight Connector 21"/>
          <p:cNvCxnSpPr>
            <a:cxnSpLocks/>
          </p:cNvCxnSpPr>
          <p:nvPr/>
        </p:nvCxnSpPr>
        <p:spPr>
          <a:xfrm>
            <a:off x="374073" y="752747"/>
            <a:ext cx="6647894"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Content Placeholder 2"/>
          <p:cNvSpPr txBox="1">
            <a:spLocks/>
          </p:cNvSpPr>
          <p:nvPr/>
        </p:nvSpPr>
        <p:spPr>
          <a:xfrm>
            <a:off x="4893889" y="1909808"/>
            <a:ext cx="2903493" cy="341632"/>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it-IT" sz="1800" b="1" dirty="0">
                <a:solidFill>
                  <a:schemeClr val="accent1">
                    <a:lumMod val="50000"/>
                  </a:schemeClr>
                </a:solidFill>
              </a:rPr>
              <a:t>Réaction anodique :</a:t>
            </a:r>
          </a:p>
        </p:txBody>
      </p:sp>
      <p:sp>
        <p:nvSpPr>
          <p:cNvPr id="24" name="Content Placeholder 2"/>
          <p:cNvSpPr txBox="1">
            <a:spLocks/>
          </p:cNvSpPr>
          <p:nvPr/>
        </p:nvSpPr>
        <p:spPr>
          <a:xfrm>
            <a:off x="4893888" y="4046761"/>
            <a:ext cx="2903493" cy="341632"/>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it-IT" sz="1800" b="1" dirty="0">
                <a:solidFill>
                  <a:schemeClr val="accent1">
                    <a:lumMod val="50000"/>
                  </a:schemeClr>
                </a:solidFill>
              </a:rPr>
              <a:t>Réaction cathodique :</a:t>
            </a:r>
          </a:p>
        </p:txBody>
      </p:sp>
      <p:pic>
        <p:nvPicPr>
          <p:cNvPr id="25" name="Picture 2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42373" y="2080624"/>
            <a:ext cx="2590800" cy="3019425"/>
          </a:xfrm>
          <a:prstGeom prst="rect">
            <a:avLst/>
          </a:prstGeom>
        </p:spPr>
      </p:pic>
      <p:sp>
        <p:nvSpPr>
          <p:cNvPr id="26" name="Rectangle 25"/>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5098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34"/>
          <p:cNvSpPr>
            <a:spLocks noChangeArrowheads="1"/>
          </p:cNvSpPr>
          <p:nvPr/>
        </p:nvSpPr>
        <p:spPr bwMode="auto">
          <a:xfrm>
            <a:off x="-150528" y="2977662"/>
            <a:ext cx="9144000" cy="0"/>
          </a:xfrm>
          <a:prstGeom prst="rect">
            <a:avLst/>
          </a:prstGeom>
          <a:noFill/>
          <a:ln w="9525">
            <a:noFill/>
            <a:miter lim="800000"/>
            <a:headEnd/>
            <a:tailEnd/>
          </a:ln>
        </p:spPr>
        <p:txBody>
          <a:bodyPr wrap="none" anchor="ctr">
            <a:spAutoFit/>
          </a:bodyPr>
          <a:lstStyle/>
          <a:p>
            <a:endParaRPr lang="it-IT"/>
          </a:p>
        </p:txBody>
      </p:sp>
      <p:sp>
        <p:nvSpPr>
          <p:cNvPr id="16" name="Title 1"/>
          <p:cNvSpPr txBox="1">
            <a:spLocks/>
          </p:cNvSpPr>
          <p:nvPr/>
        </p:nvSpPr>
        <p:spPr>
          <a:xfrm>
            <a:off x="179999" y="22579"/>
            <a:ext cx="6541643" cy="43113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i="1" dirty="0">
                <a:solidFill>
                  <a:schemeClr val="accent1">
                    <a:lumMod val="75000"/>
                  </a:schemeClr>
                </a:solidFill>
                <a:latin typeface="Arial" panose="020B0604020202020204" pitchFamily="34" charset="0"/>
                <a:cs typeface="Arial" panose="020B0604020202020204" pitchFamily="34" charset="0"/>
              </a:rPr>
              <a:t>Piles à combustible à carbonate fondu</a:t>
            </a:r>
            <a:endParaRPr lang="it-IT" sz="2800" i="1" dirty="0">
              <a:solidFill>
                <a:schemeClr val="accent1">
                  <a:lumMod val="75000"/>
                </a:schemeClr>
              </a:solidFill>
              <a:latin typeface="Arial" panose="020B0604020202020204" pitchFamily="34" charset="0"/>
              <a:cs typeface="Arial" panose="020B0604020202020204" pitchFamily="34" charset="0"/>
            </a:endParaRPr>
          </a:p>
        </p:txBody>
      </p:sp>
      <p:cxnSp>
        <p:nvCxnSpPr>
          <p:cNvPr id="17" name="Straight Connector 16"/>
          <p:cNvCxnSpPr>
            <a:cxnSpLocks/>
          </p:cNvCxnSpPr>
          <p:nvPr/>
        </p:nvCxnSpPr>
        <p:spPr>
          <a:xfrm>
            <a:off x="223545" y="453809"/>
            <a:ext cx="6498097"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 Box 7"/>
          <p:cNvSpPr txBox="1">
            <a:spLocks noChangeArrowheads="1"/>
          </p:cNvSpPr>
          <p:nvPr/>
        </p:nvSpPr>
        <p:spPr bwMode="auto">
          <a:xfrm>
            <a:off x="5014053" y="1261055"/>
            <a:ext cx="3795304" cy="4860305"/>
          </a:xfrm>
          <a:prstGeom prst="rect">
            <a:avLst/>
          </a:prstGeom>
          <a:noFill/>
          <a:ln w="9525">
            <a:noFill/>
            <a:miter lim="800000"/>
            <a:headEnd/>
            <a:tailEnd/>
          </a:ln>
          <a:effectLst/>
        </p:spPr>
        <p:txBody>
          <a:bodyPr wrap="square">
            <a:spAutoFit/>
          </a:bodyPr>
          <a:lstStyle/>
          <a:p>
            <a:pPr marL="285750" indent="-285750">
              <a:lnSpc>
                <a:spcPct val="130000"/>
              </a:lnSpc>
              <a:buFont typeface="Arial" panose="020B0604020202020204" pitchFamily="34" charset="0"/>
              <a:buChar char="•"/>
              <a:defRPr/>
            </a:pPr>
            <a:r>
              <a:rPr lang="fr-FR" sz="1600" dirty="0">
                <a:latin typeface="Arial" pitchFamily="34" charset="0"/>
              </a:rPr>
              <a:t>L'électrolyte est généralement une combinaison de carbonates alcalins (Na et K), qui sont retenus dans une matrice céramique de LiAlO</a:t>
            </a:r>
            <a:r>
              <a:rPr lang="fr-FR" sz="1600" baseline="-25000" dirty="0">
                <a:latin typeface="Arial" pitchFamily="34" charset="0"/>
              </a:rPr>
              <a:t>2</a:t>
            </a:r>
            <a:r>
              <a:rPr lang="fr-FR" sz="1600" dirty="0">
                <a:latin typeface="Arial" pitchFamily="34" charset="0"/>
              </a:rPr>
              <a:t>.</a:t>
            </a:r>
          </a:p>
          <a:p>
            <a:pPr marL="285750" indent="-285750">
              <a:lnSpc>
                <a:spcPct val="130000"/>
              </a:lnSpc>
              <a:buFont typeface="Arial" panose="020B0604020202020204" pitchFamily="34" charset="0"/>
              <a:buChar char="•"/>
              <a:defRPr/>
            </a:pPr>
            <a:endParaRPr lang="fr-FR" sz="1600" dirty="0">
              <a:latin typeface="Arial" pitchFamily="34" charset="0"/>
            </a:endParaRPr>
          </a:p>
          <a:p>
            <a:pPr marL="285750" indent="-285750">
              <a:lnSpc>
                <a:spcPct val="130000"/>
              </a:lnSpc>
              <a:buFont typeface="Arial" panose="020B0604020202020204" pitchFamily="34" charset="0"/>
              <a:buChar char="•"/>
              <a:defRPr/>
            </a:pPr>
            <a:r>
              <a:rPr lang="fr-FR" sz="1600" dirty="0">
                <a:latin typeface="Arial" pitchFamily="34" charset="0"/>
              </a:rPr>
              <a:t>  La pile à combustible fonctionne de 600 ° C à 700 ° C, où les carbonates alcalins forment un sel fondu hautement conducteur, les ions carbonates assurant la conduction ionique.</a:t>
            </a:r>
          </a:p>
          <a:p>
            <a:pPr marL="285750" indent="-285750">
              <a:lnSpc>
                <a:spcPct val="130000"/>
              </a:lnSpc>
              <a:buFont typeface="Arial" panose="020B0604020202020204" pitchFamily="34" charset="0"/>
              <a:buChar char="•"/>
              <a:defRPr/>
            </a:pPr>
            <a:endParaRPr lang="fr-FR" sz="1600" dirty="0">
              <a:latin typeface="Arial" pitchFamily="34" charset="0"/>
            </a:endParaRPr>
          </a:p>
          <a:p>
            <a:pPr marL="285750" indent="-285750">
              <a:lnSpc>
                <a:spcPct val="130000"/>
              </a:lnSpc>
              <a:buFont typeface="Arial" panose="020B0604020202020204" pitchFamily="34" charset="0"/>
              <a:buChar char="•"/>
              <a:defRPr/>
            </a:pPr>
            <a:r>
              <a:rPr lang="fr-FR" sz="1600" dirty="0">
                <a:latin typeface="Arial" pitchFamily="34" charset="0"/>
              </a:rPr>
              <a:t> Les ions qui traversent l'électrolyte sont CO</a:t>
            </a:r>
            <a:r>
              <a:rPr lang="fr-FR" sz="1600" baseline="-25000" dirty="0">
                <a:latin typeface="Arial" pitchFamily="34" charset="0"/>
              </a:rPr>
              <a:t>3</a:t>
            </a:r>
            <a:r>
              <a:rPr lang="fr-FR" sz="1600" baseline="30000" dirty="0">
                <a:latin typeface="Arial" pitchFamily="34" charset="0"/>
              </a:rPr>
              <a:t>2-</a:t>
            </a:r>
            <a:r>
              <a:rPr lang="fr-FR" sz="1600" dirty="0">
                <a:latin typeface="Arial" pitchFamily="34" charset="0"/>
              </a:rPr>
              <a:t>, donc un flux de CO</a:t>
            </a:r>
            <a:r>
              <a:rPr lang="fr-FR" sz="1600" baseline="-25000" dirty="0">
                <a:latin typeface="Arial" pitchFamily="34" charset="0"/>
              </a:rPr>
              <a:t>2</a:t>
            </a:r>
            <a:r>
              <a:rPr lang="fr-FR" sz="1600" dirty="0">
                <a:latin typeface="Arial" pitchFamily="34" charset="0"/>
              </a:rPr>
              <a:t> est nécessaire à la cathode</a:t>
            </a:r>
            <a:endParaRPr lang="it-IT" sz="1600" dirty="0">
              <a:latin typeface="Arial" pitchFamily="34" charset="0"/>
            </a:endParaRPr>
          </a:p>
        </p:txBody>
      </p:sp>
      <p:sp>
        <p:nvSpPr>
          <p:cNvPr id="19" name="Content Placeholder 2"/>
          <p:cNvSpPr txBox="1">
            <a:spLocks/>
          </p:cNvSpPr>
          <p:nvPr/>
        </p:nvSpPr>
        <p:spPr>
          <a:xfrm>
            <a:off x="5026579" y="693807"/>
            <a:ext cx="2846072" cy="341632"/>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it-IT" sz="1800" b="1" dirty="0">
                <a:solidFill>
                  <a:schemeClr val="accent1">
                    <a:lumMod val="50000"/>
                  </a:schemeClr>
                </a:solidFill>
              </a:rPr>
              <a:t>Electrolyte</a:t>
            </a:r>
          </a:p>
        </p:txBody>
      </p:sp>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1845" y="1790395"/>
            <a:ext cx="2590800" cy="3019425"/>
          </a:xfrm>
          <a:prstGeom prst="rect">
            <a:avLst/>
          </a:prstGeom>
        </p:spPr>
      </p:pic>
      <p:sp>
        <p:nvSpPr>
          <p:cNvPr id="21" name="Oval 20"/>
          <p:cNvSpPr/>
          <p:nvPr/>
        </p:nvSpPr>
        <p:spPr>
          <a:xfrm rot="5400000">
            <a:off x="872400" y="2986168"/>
            <a:ext cx="2429690" cy="6104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ctangle 21"/>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9916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34"/>
          <p:cNvSpPr>
            <a:spLocks noChangeArrowheads="1"/>
          </p:cNvSpPr>
          <p:nvPr/>
        </p:nvSpPr>
        <p:spPr bwMode="auto">
          <a:xfrm>
            <a:off x="0" y="3276600"/>
            <a:ext cx="9144000" cy="0"/>
          </a:xfrm>
          <a:prstGeom prst="rect">
            <a:avLst/>
          </a:prstGeom>
          <a:noFill/>
          <a:ln w="9525">
            <a:noFill/>
            <a:miter lim="800000"/>
            <a:headEnd/>
            <a:tailEnd/>
          </a:ln>
        </p:spPr>
        <p:txBody>
          <a:bodyPr wrap="none" anchor="ctr">
            <a:spAutoFit/>
          </a:bodyPr>
          <a:lstStyle/>
          <a:p>
            <a:endParaRPr lang="it-IT"/>
          </a:p>
        </p:txBody>
      </p:sp>
      <p:sp>
        <p:nvSpPr>
          <p:cNvPr id="16" name="Title 1"/>
          <p:cNvSpPr txBox="1">
            <a:spLocks/>
          </p:cNvSpPr>
          <p:nvPr/>
        </p:nvSpPr>
        <p:spPr>
          <a:xfrm>
            <a:off x="330527" y="321517"/>
            <a:ext cx="6342989" cy="43122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i="1" dirty="0">
                <a:solidFill>
                  <a:schemeClr val="accent1">
                    <a:lumMod val="75000"/>
                  </a:schemeClr>
                </a:solidFill>
                <a:latin typeface="Arial" panose="020B0604020202020204" pitchFamily="34" charset="0"/>
                <a:cs typeface="Arial" panose="020B0604020202020204" pitchFamily="34" charset="0"/>
              </a:rPr>
              <a:t>Piles à combustible à carbonate fondu</a:t>
            </a:r>
            <a:endParaRPr lang="it-IT" sz="2800" i="1" dirty="0">
              <a:solidFill>
                <a:schemeClr val="accent1">
                  <a:lumMod val="75000"/>
                </a:schemeClr>
              </a:solidFill>
              <a:latin typeface="Arial" panose="020B0604020202020204" pitchFamily="34" charset="0"/>
              <a:cs typeface="Arial" panose="020B0604020202020204" pitchFamily="34" charset="0"/>
            </a:endParaRPr>
          </a:p>
        </p:txBody>
      </p:sp>
      <p:cxnSp>
        <p:nvCxnSpPr>
          <p:cNvPr id="17" name="Straight Connector 16"/>
          <p:cNvCxnSpPr>
            <a:cxnSpLocks/>
          </p:cNvCxnSpPr>
          <p:nvPr/>
        </p:nvCxnSpPr>
        <p:spPr>
          <a:xfrm>
            <a:off x="374073" y="752747"/>
            <a:ext cx="6968842"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 Box 7"/>
          <p:cNvSpPr txBox="1">
            <a:spLocks noChangeArrowheads="1"/>
          </p:cNvSpPr>
          <p:nvPr/>
        </p:nvSpPr>
        <p:spPr bwMode="auto">
          <a:xfrm>
            <a:off x="4895168" y="1621250"/>
            <a:ext cx="3943350" cy="4220130"/>
          </a:xfrm>
          <a:prstGeom prst="rect">
            <a:avLst/>
          </a:prstGeom>
          <a:noFill/>
          <a:ln w="9525">
            <a:noFill/>
            <a:miter lim="800000"/>
            <a:headEnd/>
            <a:tailEnd/>
          </a:ln>
          <a:effectLst/>
        </p:spPr>
        <p:txBody>
          <a:bodyPr wrap="square">
            <a:spAutoFit/>
          </a:bodyPr>
          <a:lstStyle/>
          <a:p>
            <a:pPr marL="285750" indent="-285750">
              <a:lnSpc>
                <a:spcPct val="130000"/>
              </a:lnSpc>
              <a:buFont typeface="Arial" panose="020B0604020202020204" pitchFamily="34" charset="0"/>
              <a:buChar char="•"/>
              <a:defRPr/>
            </a:pPr>
            <a:r>
              <a:rPr lang="fr-FR" sz="1600" dirty="0">
                <a:latin typeface="Arial" pitchFamily="34" charset="0"/>
              </a:rPr>
              <a:t>En raison des températures de travail élevées, les catalyseurs nobles ne sont pas nécessaires</a:t>
            </a:r>
          </a:p>
          <a:p>
            <a:pPr marL="285750" indent="-285750">
              <a:lnSpc>
                <a:spcPct val="130000"/>
              </a:lnSpc>
              <a:buFont typeface="Arial" panose="020B0604020202020204" pitchFamily="34" charset="0"/>
              <a:buChar char="•"/>
              <a:defRPr/>
            </a:pPr>
            <a:endParaRPr lang="fr-FR" sz="1600" dirty="0">
              <a:latin typeface="Arial" pitchFamily="34" charset="0"/>
            </a:endParaRPr>
          </a:p>
          <a:p>
            <a:pPr marL="285750" indent="-285750">
              <a:lnSpc>
                <a:spcPct val="130000"/>
              </a:lnSpc>
              <a:buFont typeface="Arial" panose="020B0604020202020204" pitchFamily="34" charset="0"/>
              <a:buChar char="•"/>
              <a:defRPr/>
            </a:pPr>
            <a:r>
              <a:rPr lang="fr-FR" sz="1600" dirty="0">
                <a:latin typeface="Arial" pitchFamily="34" charset="0"/>
              </a:rPr>
              <a:t>L'électrode est composée de nickel métallique poreux</a:t>
            </a:r>
          </a:p>
          <a:p>
            <a:pPr marL="285750" indent="-285750">
              <a:lnSpc>
                <a:spcPct val="130000"/>
              </a:lnSpc>
              <a:buFont typeface="Arial" panose="020B0604020202020204" pitchFamily="34" charset="0"/>
              <a:buChar char="•"/>
              <a:defRPr/>
            </a:pPr>
            <a:endParaRPr lang="fr-FR" sz="1600" dirty="0">
              <a:latin typeface="Arial" pitchFamily="34" charset="0"/>
            </a:endParaRPr>
          </a:p>
          <a:p>
            <a:pPr marL="285750" indent="-285750">
              <a:lnSpc>
                <a:spcPct val="130000"/>
              </a:lnSpc>
              <a:buFont typeface="Arial" panose="020B0604020202020204" pitchFamily="34" charset="0"/>
              <a:buChar char="•"/>
              <a:defRPr/>
            </a:pPr>
            <a:r>
              <a:rPr lang="fr-FR" sz="1600" dirty="0">
                <a:latin typeface="Arial" pitchFamily="34" charset="0"/>
              </a:rPr>
              <a:t> Le flux d'ions CO</a:t>
            </a:r>
            <a:r>
              <a:rPr lang="fr-FR" sz="1600" baseline="-25000" dirty="0">
                <a:latin typeface="Arial" pitchFamily="34" charset="0"/>
              </a:rPr>
              <a:t>3</a:t>
            </a:r>
            <a:r>
              <a:rPr lang="fr-FR" sz="1600" baseline="30000" dirty="0">
                <a:latin typeface="Arial" pitchFamily="34" charset="0"/>
              </a:rPr>
              <a:t>2-</a:t>
            </a:r>
            <a:r>
              <a:rPr lang="fr-FR" sz="1600" dirty="0">
                <a:latin typeface="Arial" pitchFamily="34" charset="0"/>
              </a:rPr>
              <a:t> vers l'anode entraîne la génération d'eau et de CO</a:t>
            </a:r>
            <a:r>
              <a:rPr lang="fr-FR" sz="1600" baseline="-25000" dirty="0">
                <a:latin typeface="Arial" pitchFamily="34" charset="0"/>
              </a:rPr>
              <a:t>2</a:t>
            </a:r>
            <a:r>
              <a:rPr lang="fr-FR" sz="1600" dirty="0">
                <a:latin typeface="Arial" pitchFamily="34" charset="0"/>
              </a:rPr>
              <a:t> dans le compartiment de l'anode. La séparation et la séquestration / réutilisation du CO</a:t>
            </a:r>
            <a:r>
              <a:rPr lang="fr-FR" sz="1600" baseline="-25000" dirty="0">
                <a:latin typeface="Arial" pitchFamily="34" charset="0"/>
              </a:rPr>
              <a:t>2</a:t>
            </a:r>
            <a:r>
              <a:rPr lang="fr-FR" sz="1600" dirty="0">
                <a:latin typeface="Arial" pitchFamily="34" charset="0"/>
              </a:rPr>
              <a:t> sont facilement réalisées par condensation de l'eau</a:t>
            </a:r>
            <a:endParaRPr lang="it-IT" sz="1600" dirty="0">
              <a:latin typeface="Arial" pitchFamily="34" charset="0"/>
            </a:endParaRPr>
          </a:p>
        </p:txBody>
      </p:sp>
      <p:sp>
        <p:nvSpPr>
          <p:cNvPr id="19" name="Content Placeholder 2"/>
          <p:cNvSpPr txBox="1">
            <a:spLocks/>
          </p:cNvSpPr>
          <p:nvPr/>
        </p:nvSpPr>
        <p:spPr>
          <a:xfrm>
            <a:off x="5443807" y="1017637"/>
            <a:ext cx="2846072" cy="341632"/>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it-IT" sz="1800" b="1" dirty="0">
                <a:solidFill>
                  <a:schemeClr val="accent1">
                    <a:lumMod val="50000"/>
                  </a:schemeClr>
                </a:solidFill>
              </a:rPr>
              <a:t>Anode</a:t>
            </a:r>
          </a:p>
        </p:txBody>
      </p:sp>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2373" y="2080624"/>
            <a:ext cx="2590800" cy="3019425"/>
          </a:xfrm>
          <a:prstGeom prst="rect">
            <a:avLst/>
          </a:prstGeom>
        </p:spPr>
      </p:pic>
      <p:sp>
        <p:nvSpPr>
          <p:cNvPr id="21" name="Oval 20"/>
          <p:cNvSpPr/>
          <p:nvPr/>
        </p:nvSpPr>
        <p:spPr>
          <a:xfrm rot="5400000">
            <a:off x="273952" y="2962128"/>
            <a:ext cx="2429690" cy="12564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ctangle 21"/>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5869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34"/>
          <p:cNvSpPr>
            <a:spLocks noChangeArrowheads="1"/>
          </p:cNvSpPr>
          <p:nvPr/>
        </p:nvSpPr>
        <p:spPr bwMode="auto">
          <a:xfrm>
            <a:off x="0" y="3276600"/>
            <a:ext cx="9144000" cy="0"/>
          </a:xfrm>
          <a:prstGeom prst="rect">
            <a:avLst/>
          </a:prstGeom>
          <a:noFill/>
          <a:ln w="9525">
            <a:noFill/>
            <a:miter lim="800000"/>
            <a:headEnd/>
            <a:tailEnd/>
          </a:ln>
        </p:spPr>
        <p:txBody>
          <a:bodyPr wrap="none" anchor="ctr">
            <a:spAutoFit/>
          </a:bodyPr>
          <a:lstStyle/>
          <a:p>
            <a:endParaRPr lang="it-IT"/>
          </a:p>
        </p:txBody>
      </p:sp>
      <p:sp>
        <p:nvSpPr>
          <p:cNvPr id="16" name="Title 1"/>
          <p:cNvSpPr txBox="1">
            <a:spLocks/>
          </p:cNvSpPr>
          <p:nvPr/>
        </p:nvSpPr>
        <p:spPr>
          <a:xfrm>
            <a:off x="330527" y="321517"/>
            <a:ext cx="6487368" cy="34155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i="1" dirty="0">
                <a:solidFill>
                  <a:schemeClr val="accent1">
                    <a:lumMod val="75000"/>
                  </a:schemeClr>
                </a:solidFill>
                <a:latin typeface="Arial" panose="020B0604020202020204" pitchFamily="34" charset="0"/>
                <a:cs typeface="Arial" panose="020B0604020202020204" pitchFamily="34" charset="0"/>
              </a:rPr>
              <a:t>Piles à combustible à carbonate fondu</a:t>
            </a:r>
            <a:endParaRPr lang="it-IT" sz="2800" i="1" dirty="0">
              <a:solidFill>
                <a:schemeClr val="accent1">
                  <a:lumMod val="75000"/>
                </a:schemeClr>
              </a:solidFill>
              <a:latin typeface="Arial" panose="020B0604020202020204" pitchFamily="34" charset="0"/>
              <a:cs typeface="Arial" panose="020B0604020202020204" pitchFamily="34" charset="0"/>
            </a:endParaRPr>
          </a:p>
        </p:txBody>
      </p:sp>
      <p:cxnSp>
        <p:nvCxnSpPr>
          <p:cNvPr id="17" name="Straight Connector 16"/>
          <p:cNvCxnSpPr>
            <a:cxnSpLocks/>
          </p:cNvCxnSpPr>
          <p:nvPr/>
        </p:nvCxnSpPr>
        <p:spPr>
          <a:xfrm>
            <a:off x="374073" y="752747"/>
            <a:ext cx="6647894"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 Box 7"/>
          <p:cNvSpPr txBox="1">
            <a:spLocks noChangeArrowheads="1"/>
          </p:cNvSpPr>
          <p:nvPr/>
        </p:nvSpPr>
        <p:spPr bwMode="auto">
          <a:xfrm>
            <a:off x="5033555" y="1879034"/>
            <a:ext cx="4302950" cy="3259867"/>
          </a:xfrm>
          <a:prstGeom prst="rect">
            <a:avLst/>
          </a:prstGeom>
          <a:noFill/>
          <a:ln w="9525">
            <a:noFill/>
            <a:miter lim="800000"/>
            <a:headEnd/>
            <a:tailEnd/>
          </a:ln>
          <a:effectLst/>
        </p:spPr>
        <p:txBody>
          <a:bodyPr wrap="square">
            <a:spAutoFit/>
          </a:bodyPr>
          <a:lstStyle/>
          <a:p>
            <a:pPr marL="285750" indent="-285750">
              <a:lnSpc>
                <a:spcPct val="130000"/>
              </a:lnSpc>
              <a:buFont typeface="Arial" panose="020B0604020202020204" pitchFamily="34" charset="0"/>
              <a:buChar char="•"/>
              <a:defRPr/>
            </a:pPr>
            <a:r>
              <a:rPr lang="fr-FR" sz="1600" dirty="0">
                <a:latin typeface="Arial" pitchFamily="34" charset="0"/>
              </a:rPr>
              <a:t>L'électrode poreuse est généralement réalisée en oxyde de nickel (</a:t>
            </a:r>
            <a:r>
              <a:rPr lang="fr-FR" sz="1600" dirty="0" err="1">
                <a:latin typeface="Arial" pitchFamily="34" charset="0"/>
              </a:rPr>
              <a:t>NiO</a:t>
            </a:r>
            <a:r>
              <a:rPr lang="fr-FR" sz="1600" dirty="0">
                <a:latin typeface="Arial" pitchFamily="34" charset="0"/>
              </a:rPr>
              <a:t>).</a:t>
            </a:r>
          </a:p>
          <a:p>
            <a:pPr marL="285750" indent="-285750">
              <a:lnSpc>
                <a:spcPct val="130000"/>
              </a:lnSpc>
              <a:buFont typeface="Arial" panose="020B0604020202020204" pitchFamily="34" charset="0"/>
              <a:buChar char="•"/>
              <a:defRPr/>
            </a:pPr>
            <a:endParaRPr lang="fr-FR" sz="1600" dirty="0">
              <a:latin typeface="Arial" pitchFamily="34" charset="0"/>
            </a:endParaRPr>
          </a:p>
          <a:p>
            <a:pPr marL="285750" indent="-285750">
              <a:lnSpc>
                <a:spcPct val="130000"/>
              </a:lnSpc>
              <a:buFont typeface="Arial" panose="020B0604020202020204" pitchFamily="34" charset="0"/>
              <a:buChar char="•"/>
              <a:defRPr/>
            </a:pPr>
            <a:r>
              <a:rPr lang="fr-FR" sz="1600" dirty="0">
                <a:latin typeface="Arial" pitchFamily="34" charset="0"/>
              </a:rPr>
              <a:t>Un mélange d’air et de CO</a:t>
            </a:r>
            <a:r>
              <a:rPr lang="fr-FR" sz="1600" baseline="-25000" dirty="0">
                <a:latin typeface="Arial" pitchFamily="34" charset="0"/>
              </a:rPr>
              <a:t>2</a:t>
            </a:r>
            <a:r>
              <a:rPr lang="fr-FR" sz="1600" dirty="0">
                <a:latin typeface="Arial" pitchFamily="34" charset="0"/>
              </a:rPr>
              <a:t> est envoyé à la cathode</a:t>
            </a:r>
          </a:p>
          <a:p>
            <a:pPr marL="285750" indent="-285750">
              <a:lnSpc>
                <a:spcPct val="130000"/>
              </a:lnSpc>
              <a:buFont typeface="Arial" panose="020B0604020202020204" pitchFamily="34" charset="0"/>
              <a:buChar char="•"/>
              <a:defRPr/>
            </a:pPr>
            <a:endParaRPr lang="fr-FR" sz="1600" dirty="0">
              <a:latin typeface="Arial" pitchFamily="34" charset="0"/>
            </a:endParaRPr>
          </a:p>
          <a:p>
            <a:pPr marL="285750" indent="-285750">
              <a:lnSpc>
                <a:spcPct val="130000"/>
              </a:lnSpc>
              <a:buFont typeface="Arial" panose="020B0604020202020204" pitchFamily="34" charset="0"/>
              <a:buChar char="•"/>
              <a:defRPr/>
            </a:pPr>
            <a:r>
              <a:rPr lang="fr-FR" sz="1600" dirty="0">
                <a:latin typeface="Arial" pitchFamily="34" charset="0"/>
              </a:rPr>
              <a:t>L'utilisation du CO</a:t>
            </a:r>
            <a:r>
              <a:rPr lang="fr-FR" sz="1600" baseline="-25000" dirty="0">
                <a:latin typeface="Arial" pitchFamily="34" charset="0"/>
              </a:rPr>
              <a:t>2</a:t>
            </a:r>
            <a:r>
              <a:rPr lang="fr-FR" sz="1600" dirty="0">
                <a:latin typeface="Arial" pitchFamily="34" charset="0"/>
              </a:rPr>
              <a:t> présent dans le flux de gaz fait de la MCFC un candidat idéal pour la capture du carbone à partir de gaz de combustion riches en CO</a:t>
            </a:r>
            <a:r>
              <a:rPr lang="fr-FR" sz="1600" baseline="-25000" dirty="0">
                <a:latin typeface="Arial" pitchFamily="34" charset="0"/>
              </a:rPr>
              <a:t>2</a:t>
            </a:r>
            <a:endParaRPr lang="it-IT" sz="1600" baseline="-25000" dirty="0">
              <a:latin typeface="Arial" pitchFamily="34" charset="0"/>
            </a:endParaRPr>
          </a:p>
        </p:txBody>
      </p:sp>
      <p:sp>
        <p:nvSpPr>
          <p:cNvPr id="19" name="Content Placeholder 2"/>
          <p:cNvSpPr txBox="1">
            <a:spLocks/>
          </p:cNvSpPr>
          <p:nvPr/>
        </p:nvSpPr>
        <p:spPr>
          <a:xfrm>
            <a:off x="5456315" y="908108"/>
            <a:ext cx="2846072" cy="341632"/>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it-IT" sz="1800" b="1" dirty="0">
                <a:solidFill>
                  <a:schemeClr val="accent1">
                    <a:lumMod val="50000"/>
                  </a:schemeClr>
                </a:solidFill>
              </a:rPr>
              <a:t>Cathode</a:t>
            </a:r>
          </a:p>
        </p:txBody>
      </p:sp>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2373" y="2080624"/>
            <a:ext cx="2590800" cy="3019425"/>
          </a:xfrm>
          <a:prstGeom prst="rect">
            <a:avLst/>
          </a:prstGeom>
        </p:spPr>
      </p:pic>
      <p:sp>
        <p:nvSpPr>
          <p:cNvPr id="21" name="Oval 20"/>
          <p:cNvSpPr/>
          <p:nvPr/>
        </p:nvSpPr>
        <p:spPr>
          <a:xfrm rot="5400000">
            <a:off x="1690120" y="2962128"/>
            <a:ext cx="2429690" cy="12564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ctangle 21"/>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5552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104185" y="14486"/>
            <a:ext cx="6346629" cy="43993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i="1" dirty="0">
                <a:solidFill>
                  <a:schemeClr val="accent1">
                    <a:lumMod val="75000"/>
                  </a:schemeClr>
                </a:solidFill>
                <a:latin typeface="Arial" panose="020B0604020202020204" pitchFamily="34" charset="0"/>
                <a:cs typeface="Arial" panose="020B0604020202020204" pitchFamily="34" charset="0"/>
              </a:rPr>
              <a:t>Qu’est ce qu’une pile à combustible ?</a:t>
            </a:r>
          </a:p>
          <a:p>
            <a:endParaRPr lang="it-IT" sz="2800" i="1" dirty="0">
              <a:solidFill>
                <a:schemeClr val="accent1">
                  <a:lumMod val="75000"/>
                </a:schemeClr>
              </a:solidFill>
              <a:latin typeface="Arial" panose="020B0604020202020204" pitchFamily="34" charset="0"/>
              <a:cs typeface="Arial" panose="020B0604020202020204" pitchFamily="34" charset="0"/>
            </a:endParaRPr>
          </a:p>
        </p:txBody>
      </p:sp>
      <p:cxnSp>
        <p:nvCxnSpPr>
          <p:cNvPr id="16" name="Straight Connector 15"/>
          <p:cNvCxnSpPr/>
          <p:nvPr/>
        </p:nvCxnSpPr>
        <p:spPr>
          <a:xfrm>
            <a:off x="104186" y="454424"/>
            <a:ext cx="6417764"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Down Arrow 16"/>
          <p:cNvSpPr/>
          <p:nvPr/>
        </p:nvSpPr>
        <p:spPr>
          <a:xfrm>
            <a:off x="6192997" y="2458853"/>
            <a:ext cx="257818" cy="444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Down Arrow 17"/>
          <p:cNvSpPr/>
          <p:nvPr/>
        </p:nvSpPr>
        <p:spPr>
          <a:xfrm>
            <a:off x="6192997" y="4079495"/>
            <a:ext cx="257818" cy="444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Content Placeholder 2"/>
          <p:cNvSpPr txBox="1">
            <a:spLocks/>
          </p:cNvSpPr>
          <p:nvPr/>
        </p:nvSpPr>
        <p:spPr>
          <a:xfrm>
            <a:off x="933527" y="1034078"/>
            <a:ext cx="3480818" cy="341632"/>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r>
              <a:rPr lang="it-IT" sz="1800" dirty="0">
                <a:solidFill>
                  <a:schemeClr val="tx1"/>
                </a:solidFill>
              </a:rPr>
              <a:t>Qu’entend-on par </a:t>
            </a:r>
            <a:r>
              <a:rPr lang="it-IT" sz="1800" u="sng" dirty="0">
                <a:solidFill>
                  <a:schemeClr val="tx1"/>
                </a:solidFill>
              </a:rPr>
              <a:t>directement</a:t>
            </a:r>
            <a:r>
              <a:rPr lang="it-IT" sz="1800" dirty="0">
                <a:solidFill>
                  <a:schemeClr val="tx1"/>
                </a:solidFill>
              </a:rPr>
              <a:t> ?</a:t>
            </a:r>
          </a:p>
        </p:txBody>
      </p:sp>
      <p:sp>
        <p:nvSpPr>
          <p:cNvPr id="20" name="Content Placeholder 2"/>
          <p:cNvSpPr txBox="1">
            <a:spLocks/>
          </p:cNvSpPr>
          <p:nvPr/>
        </p:nvSpPr>
        <p:spPr>
          <a:xfrm>
            <a:off x="933527" y="2297945"/>
            <a:ext cx="3480818" cy="1338828"/>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fr-FR" sz="1800" dirty="0">
                <a:solidFill>
                  <a:schemeClr val="tx1"/>
                </a:solidFill>
              </a:rPr>
              <a:t>Directement signifie qu’au lieu de brûler le carburant et d’utiliser la chaleur dans un moteur classique l’électricité est produite</a:t>
            </a:r>
            <a:r>
              <a:rPr lang="it-IT" sz="1800" dirty="0">
                <a:solidFill>
                  <a:schemeClr val="tx1"/>
                </a:solidFill>
              </a:rPr>
              <a:t> immédiatement !</a:t>
            </a:r>
          </a:p>
        </p:txBody>
      </p:sp>
      <p:sp>
        <p:nvSpPr>
          <p:cNvPr id="21" name="Down Arrow 20"/>
          <p:cNvSpPr/>
          <p:nvPr/>
        </p:nvSpPr>
        <p:spPr>
          <a:xfrm>
            <a:off x="2200996" y="1615522"/>
            <a:ext cx="311134" cy="4426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Content Placeholder 2"/>
          <p:cNvSpPr txBox="1">
            <a:spLocks/>
          </p:cNvSpPr>
          <p:nvPr/>
        </p:nvSpPr>
        <p:spPr>
          <a:xfrm>
            <a:off x="933527" y="4559007"/>
            <a:ext cx="3480818" cy="1338828"/>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fr-FR" sz="1800" dirty="0">
                <a:solidFill>
                  <a:schemeClr val="tx1"/>
                </a:solidFill>
              </a:rPr>
              <a:t>L’efficacité du processus est meilleur, une grande partie de l’énergie chimique possédée par le carburant est transformée en électricité</a:t>
            </a:r>
            <a:r>
              <a:rPr lang="fr-FR" altLang="fr-FR" sz="1800" dirty="0">
                <a:solidFill>
                  <a:schemeClr val="tx1"/>
                </a:solidFill>
              </a:rPr>
              <a:t> (jusqu’à environ 70%).</a:t>
            </a:r>
            <a:r>
              <a:rPr lang="fr-FR" sz="1800" dirty="0"/>
              <a:t> </a:t>
            </a:r>
            <a:endParaRPr lang="it-IT" sz="1800" dirty="0">
              <a:solidFill>
                <a:schemeClr val="tx1"/>
              </a:solidFill>
            </a:endParaRPr>
          </a:p>
        </p:txBody>
      </p:sp>
      <p:sp>
        <p:nvSpPr>
          <p:cNvPr id="23" name="Down Arrow 22"/>
          <p:cNvSpPr/>
          <p:nvPr/>
        </p:nvSpPr>
        <p:spPr>
          <a:xfrm>
            <a:off x="2200996" y="3876585"/>
            <a:ext cx="311134" cy="4426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09077" y="1488607"/>
            <a:ext cx="831436" cy="823684"/>
          </a:xfrm>
          <a:prstGeom prst="rect">
            <a:avLst/>
          </a:prstGeom>
        </p:spPr>
      </p:pic>
      <p:pic>
        <p:nvPicPr>
          <p:cNvPr id="25" name="Picture 24"/>
          <p:cNvPicPr>
            <a:picLocks noChangeAspect="1"/>
          </p:cNvPicPr>
          <p:nvPr/>
        </p:nvPicPr>
        <p:blipFill rotWithShape="1">
          <a:blip r:embed="rId11" cstate="print">
            <a:extLst>
              <a:ext uri="{28A0092B-C50C-407E-A947-70E740481C1C}">
                <a14:useLocalDpi xmlns:a14="http://schemas.microsoft.com/office/drawing/2010/main" val="0"/>
              </a:ext>
            </a:extLst>
          </a:blip>
          <a:srcRect l="8918" t="23991" r="10831" b="14972"/>
          <a:stretch/>
        </p:blipFill>
        <p:spPr>
          <a:xfrm>
            <a:off x="5849504" y="3032122"/>
            <a:ext cx="944800" cy="971045"/>
          </a:xfrm>
          <a:prstGeom prst="rect">
            <a:avLst/>
          </a:prstGeom>
        </p:spPr>
      </p:pic>
      <p:pic>
        <p:nvPicPr>
          <p:cNvPr id="26" name="Picture 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66743" y="4599886"/>
            <a:ext cx="906289" cy="1359434"/>
          </a:xfrm>
          <a:prstGeom prst="rect">
            <a:avLst/>
          </a:prstGeom>
        </p:spPr>
      </p:pic>
      <p:sp>
        <p:nvSpPr>
          <p:cNvPr id="27" name="TextBox 26"/>
          <p:cNvSpPr txBox="1"/>
          <p:nvPr/>
        </p:nvSpPr>
        <p:spPr>
          <a:xfrm>
            <a:off x="6870195" y="5556110"/>
            <a:ext cx="2219498" cy="369332"/>
          </a:xfrm>
          <a:prstGeom prst="rect">
            <a:avLst/>
          </a:prstGeom>
          <a:noFill/>
        </p:spPr>
        <p:txBody>
          <a:bodyPr wrap="square" rtlCol="0">
            <a:spAutoFit/>
          </a:bodyPr>
          <a:lstStyle/>
          <a:p>
            <a:r>
              <a:rPr lang="en-US" sz="900" dirty="0">
                <a:hlinkClick r:id="rId13"/>
              </a:rPr>
              <a:t>Photo</a:t>
            </a:r>
            <a:r>
              <a:rPr lang="en-US" sz="900" dirty="0"/>
              <a:t> by </a:t>
            </a:r>
            <a:r>
              <a:rPr lang="en-US" sz="900" dirty="0" err="1"/>
              <a:t>Utahraptor</a:t>
            </a:r>
            <a:r>
              <a:rPr lang="en-US" sz="900" dirty="0"/>
              <a:t> </a:t>
            </a:r>
            <a:r>
              <a:rPr lang="en-US" sz="900" dirty="0" err="1"/>
              <a:t>ostrommaysi</a:t>
            </a:r>
            <a:r>
              <a:rPr lang="en-US" sz="900" dirty="0"/>
              <a:t>  / </a:t>
            </a:r>
            <a:r>
              <a:rPr lang="en-US" sz="900" dirty="0">
                <a:hlinkClick r:id="rId14"/>
              </a:rPr>
              <a:t>CC BY</a:t>
            </a:r>
            <a:endParaRPr lang="en-US" sz="900" dirty="0"/>
          </a:p>
          <a:p>
            <a:r>
              <a:rPr lang="en-US" sz="900" dirty="0">
                <a:hlinkClick r:id="rId15"/>
              </a:rPr>
              <a:t>Photo </a:t>
            </a:r>
            <a:r>
              <a:rPr lang="en-US" sz="900" dirty="0"/>
              <a:t> By LPS.1 - Own work, CC0</a:t>
            </a:r>
            <a:endParaRPr lang="it-IT" sz="900" dirty="0"/>
          </a:p>
        </p:txBody>
      </p:sp>
      <p:sp>
        <p:nvSpPr>
          <p:cNvPr id="28" name="Rectangle 27"/>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9424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330527" y="321518"/>
            <a:ext cx="6391115" cy="2078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i="1" dirty="0">
                <a:solidFill>
                  <a:schemeClr val="accent1">
                    <a:lumMod val="75000"/>
                  </a:schemeClr>
                </a:solidFill>
                <a:latin typeface="Arial" panose="020B0604020202020204" pitchFamily="34" charset="0"/>
                <a:cs typeface="Arial" panose="020B0604020202020204" pitchFamily="34" charset="0"/>
              </a:rPr>
              <a:t>Concepts de conception du MCFC</a:t>
            </a:r>
          </a:p>
        </p:txBody>
      </p:sp>
      <p:cxnSp>
        <p:nvCxnSpPr>
          <p:cNvPr id="16" name="Straight Connector 15"/>
          <p:cNvCxnSpPr>
            <a:cxnSpLocks/>
          </p:cNvCxnSpPr>
          <p:nvPr/>
        </p:nvCxnSpPr>
        <p:spPr>
          <a:xfrm>
            <a:off x="374073" y="752747"/>
            <a:ext cx="650799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 Box 7"/>
          <p:cNvSpPr txBox="1">
            <a:spLocks noChangeArrowheads="1"/>
          </p:cNvSpPr>
          <p:nvPr/>
        </p:nvSpPr>
        <p:spPr bwMode="auto">
          <a:xfrm>
            <a:off x="774882" y="1559231"/>
            <a:ext cx="7711187" cy="357995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lnSpc>
                <a:spcPct val="130000"/>
              </a:lnSpc>
              <a:buFont typeface="Arial" panose="020B0604020202020204" pitchFamily="34" charset="0"/>
              <a:buChar char="•"/>
              <a:defRPr/>
            </a:pPr>
            <a:r>
              <a:rPr lang="fr-FR" sz="1600" dirty="0">
                <a:latin typeface="Arial" pitchFamily="34" charset="0"/>
              </a:rPr>
              <a:t>La construction de la cellule MFCF est plane.</a:t>
            </a:r>
          </a:p>
          <a:p>
            <a:pPr marL="285750" indent="-285750">
              <a:lnSpc>
                <a:spcPct val="130000"/>
              </a:lnSpc>
              <a:buFont typeface="Arial" panose="020B0604020202020204" pitchFamily="34" charset="0"/>
              <a:buChar char="•"/>
              <a:defRPr/>
            </a:pPr>
            <a:endParaRPr lang="fr-FR" sz="1600" dirty="0">
              <a:latin typeface="Arial" pitchFamily="34" charset="0"/>
            </a:endParaRPr>
          </a:p>
          <a:p>
            <a:pPr marL="285750" indent="-285750">
              <a:lnSpc>
                <a:spcPct val="130000"/>
              </a:lnSpc>
              <a:buFont typeface="Arial" panose="020B0604020202020204" pitchFamily="34" charset="0"/>
              <a:buChar char="•"/>
              <a:defRPr/>
            </a:pPr>
            <a:r>
              <a:rPr lang="fr-FR" sz="1600" dirty="0">
                <a:latin typeface="Arial" pitchFamily="34" charset="0"/>
              </a:rPr>
              <a:t>Les cellules MCFC produisent une quantité de courant limitée par rapport aux autres types de piles à combustible, la densité de puissance étant faible, de grandes cellules sont donc nécessaires. Cela les rend aptes à la production d'énergie stationnaire.</a:t>
            </a:r>
          </a:p>
          <a:p>
            <a:pPr marL="285750" indent="-285750">
              <a:lnSpc>
                <a:spcPct val="130000"/>
              </a:lnSpc>
              <a:buFont typeface="Arial" panose="020B0604020202020204" pitchFamily="34" charset="0"/>
              <a:buChar char="•"/>
              <a:defRPr/>
            </a:pPr>
            <a:endParaRPr lang="fr-FR" sz="1600" dirty="0">
              <a:latin typeface="Arial" pitchFamily="34" charset="0"/>
            </a:endParaRPr>
          </a:p>
          <a:p>
            <a:pPr marL="285750" indent="-285750">
              <a:lnSpc>
                <a:spcPct val="130000"/>
              </a:lnSpc>
              <a:buFont typeface="Arial" panose="020B0604020202020204" pitchFamily="34" charset="0"/>
              <a:buChar char="•"/>
              <a:defRPr/>
            </a:pPr>
            <a:r>
              <a:rPr lang="fr-FR" sz="1600" dirty="0">
                <a:latin typeface="Arial" pitchFamily="34" charset="0"/>
              </a:rPr>
              <a:t>La matrice est flexible et respecte les contraintes mécaniques, permettant la production de cellules de grande surface.</a:t>
            </a:r>
          </a:p>
          <a:p>
            <a:pPr marL="285750" indent="-285750">
              <a:lnSpc>
                <a:spcPct val="130000"/>
              </a:lnSpc>
              <a:buFont typeface="Arial" panose="020B0604020202020204" pitchFamily="34" charset="0"/>
              <a:buChar char="•"/>
              <a:defRPr/>
            </a:pPr>
            <a:endParaRPr lang="fr-FR" sz="1600" dirty="0">
              <a:latin typeface="Arial" pitchFamily="34" charset="0"/>
            </a:endParaRPr>
          </a:p>
          <a:p>
            <a:pPr marL="285750" indent="-285750">
              <a:lnSpc>
                <a:spcPct val="130000"/>
              </a:lnSpc>
              <a:buFont typeface="Arial" panose="020B0604020202020204" pitchFamily="34" charset="0"/>
              <a:buChar char="•"/>
              <a:defRPr/>
            </a:pPr>
            <a:r>
              <a:rPr lang="fr-FR" sz="1600" dirty="0">
                <a:latin typeface="Arial" pitchFamily="34" charset="0"/>
              </a:rPr>
              <a:t>Outre le H</a:t>
            </a:r>
            <a:r>
              <a:rPr lang="fr-FR" sz="1600" baseline="-25000" dirty="0">
                <a:latin typeface="Arial" pitchFamily="34" charset="0"/>
              </a:rPr>
              <a:t>2</a:t>
            </a:r>
            <a:r>
              <a:rPr lang="fr-FR" sz="1600" dirty="0">
                <a:latin typeface="Arial" pitchFamily="34" charset="0"/>
              </a:rPr>
              <a:t>, d'autres combustibles (CH</a:t>
            </a:r>
            <a:r>
              <a:rPr lang="fr-FR" sz="1600" baseline="-25000" dirty="0">
                <a:latin typeface="Arial" pitchFamily="34" charset="0"/>
              </a:rPr>
              <a:t>4</a:t>
            </a:r>
            <a:r>
              <a:rPr lang="fr-FR" sz="1600" dirty="0">
                <a:latin typeface="Arial" pitchFamily="34" charset="0"/>
              </a:rPr>
              <a:t>, CO, CH</a:t>
            </a:r>
            <a:r>
              <a:rPr lang="fr-FR" sz="1600" baseline="-25000" dirty="0">
                <a:latin typeface="Arial" pitchFamily="34" charset="0"/>
              </a:rPr>
              <a:t>3</a:t>
            </a:r>
            <a:r>
              <a:rPr lang="fr-FR" sz="1600" dirty="0">
                <a:latin typeface="Arial" pitchFamily="34" charset="0"/>
              </a:rPr>
              <a:t>OH) peuvent être utilisés.</a:t>
            </a:r>
          </a:p>
        </p:txBody>
      </p:sp>
      <p:sp>
        <p:nvSpPr>
          <p:cNvPr id="18" name="Rectangle 17"/>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32151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Content Placeholder 2"/>
          <p:cNvSpPr txBox="1">
            <a:spLocks/>
          </p:cNvSpPr>
          <p:nvPr/>
        </p:nvSpPr>
        <p:spPr>
          <a:xfrm>
            <a:off x="1447801" y="891163"/>
            <a:ext cx="6428650" cy="719171"/>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fr-FR" sz="1800" b="1" dirty="0">
                <a:solidFill>
                  <a:schemeClr val="accent1">
                    <a:lumMod val="50000"/>
                  </a:schemeClr>
                </a:solidFill>
              </a:rPr>
              <a:t>SOFC</a:t>
            </a:r>
          </a:p>
          <a:p>
            <a:pPr marL="0" indent="0" algn="ctr">
              <a:buNone/>
            </a:pPr>
            <a:r>
              <a:rPr lang="fr-FR" sz="1800" b="1" dirty="0">
                <a:solidFill>
                  <a:schemeClr val="accent1">
                    <a:lumMod val="50000"/>
                  </a:schemeClr>
                </a:solidFill>
              </a:rPr>
              <a:t>Piles à combustible à oxyde solide</a:t>
            </a:r>
          </a:p>
        </p:txBody>
      </p:sp>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87394" y="2248248"/>
            <a:ext cx="4549464" cy="3366603"/>
          </a:xfrm>
          <a:prstGeom prst="rect">
            <a:avLst/>
          </a:prstGeom>
        </p:spPr>
      </p:pic>
      <p:sp>
        <p:nvSpPr>
          <p:cNvPr id="17" name="Rectangle 16"/>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80242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26"/>
          <p:cNvSpPr>
            <a:spLocks noChangeArrowheads="1"/>
          </p:cNvSpPr>
          <p:nvPr/>
        </p:nvSpPr>
        <p:spPr bwMode="auto">
          <a:xfrm>
            <a:off x="4859329" y="4654185"/>
            <a:ext cx="2664296" cy="638150"/>
          </a:xfrm>
          <a:prstGeom prst="rect">
            <a:avLst/>
          </a:prstGeom>
          <a:solidFill>
            <a:schemeClr val="bg1"/>
          </a:solidFill>
          <a:ln w="9525">
            <a:solidFill>
              <a:schemeClr val="tx1"/>
            </a:solidFill>
            <a:miter lim="800000"/>
            <a:headEnd/>
            <a:tailEnd/>
          </a:ln>
        </p:spPr>
        <p:txBody>
          <a:bodyPr wrap="none" anchor="ctr"/>
          <a:lstStyle/>
          <a:p>
            <a:endParaRPr lang="it-IT"/>
          </a:p>
        </p:txBody>
      </p:sp>
      <p:sp>
        <p:nvSpPr>
          <p:cNvPr id="16" name="Rectangle 27"/>
          <p:cNvSpPr>
            <a:spLocks noChangeArrowheads="1"/>
          </p:cNvSpPr>
          <p:nvPr/>
        </p:nvSpPr>
        <p:spPr bwMode="auto">
          <a:xfrm>
            <a:off x="4821228" y="2496773"/>
            <a:ext cx="3779837" cy="1296987"/>
          </a:xfrm>
          <a:prstGeom prst="rect">
            <a:avLst/>
          </a:prstGeom>
          <a:solidFill>
            <a:schemeClr val="bg1"/>
          </a:solidFill>
          <a:ln w="9525">
            <a:solidFill>
              <a:schemeClr val="tx1"/>
            </a:solidFill>
            <a:miter lim="800000"/>
            <a:headEnd/>
            <a:tailEnd/>
          </a:ln>
        </p:spPr>
        <p:txBody>
          <a:bodyPr wrap="none" anchor="ctr"/>
          <a:lstStyle/>
          <a:p>
            <a:endParaRPr lang="it-IT"/>
          </a:p>
        </p:txBody>
      </p:sp>
      <p:graphicFrame>
        <p:nvGraphicFramePr>
          <p:cNvPr id="17" name="Object 33"/>
          <p:cNvGraphicFramePr>
            <a:graphicFrameLocks noChangeAspect="1"/>
          </p:cNvGraphicFramePr>
          <p:nvPr>
            <p:extLst>
              <p:ext uri="{D42A27DB-BD31-4B8C-83A1-F6EECF244321}">
                <p14:modId xmlns:p14="http://schemas.microsoft.com/office/powerpoint/2010/main" val="978634264"/>
              </p:ext>
            </p:extLst>
          </p:nvPr>
        </p:nvGraphicFramePr>
        <p:xfrm>
          <a:off x="4983019" y="4670060"/>
          <a:ext cx="2447925" cy="627063"/>
        </p:xfrm>
        <a:graphic>
          <a:graphicData uri="http://schemas.openxmlformats.org/presentationml/2006/ole">
            <mc:AlternateContent xmlns:mc="http://schemas.openxmlformats.org/markup-compatibility/2006">
              <mc:Choice xmlns:v="urn:schemas-microsoft-com:vml" Requires="v">
                <p:oleObj spid="_x0000_s2306" name="Equation" r:id="rId11" imgW="1193800" imgH="304800" progId="Equation.3">
                  <p:embed/>
                </p:oleObj>
              </mc:Choice>
              <mc:Fallback>
                <p:oleObj name="Equation" r:id="rId11" imgW="1193800" imgH="304800" progId="Equation.3">
                  <p:embed/>
                  <p:pic>
                    <p:nvPicPr>
                      <p:cNvPr id="7170" name="Object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83019" y="4670060"/>
                        <a:ext cx="2447925" cy="627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35"/>
          <p:cNvGraphicFramePr>
            <a:graphicFrameLocks noChangeAspect="1"/>
          </p:cNvGraphicFramePr>
          <p:nvPr>
            <p:extLst>
              <p:ext uri="{D42A27DB-BD31-4B8C-83A1-F6EECF244321}">
                <p14:modId xmlns:p14="http://schemas.microsoft.com/office/powerpoint/2010/main" val="3231920350"/>
              </p:ext>
            </p:extLst>
          </p:nvPr>
        </p:nvGraphicFramePr>
        <p:xfrm>
          <a:off x="4821228" y="2897277"/>
          <a:ext cx="2663825" cy="420687"/>
        </p:xfrm>
        <a:graphic>
          <a:graphicData uri="http://schemas.openxmlformats.org/presentationml/2006/ole">
            <mc:AlternateContent xmlns:mc="http://schemas.openxmlformats.org/markup-compatibility/2006">
              <mc:Choice xmlns:v="urn:schemas-microsoft-com:vml" Requires="v">
                <p:oleObj spid="_x0000_s2307" name="Equation" r:id="rId13" imgW="1447800" imgH="228600" progId="Equation.3">
                  <p:embed/>
                </p:oleObj>
              </mc:Choice>
              <mc:Fallback>
                <p:oleObj name="Equation" r:id="rId13" imgW="1447800" imgH="228600" progId="Equation.3">
                  <p:embed/>
                  <p:pic>
                    <p:nvPicPr>
                      <p:cNvPr id="7171" name="Object 3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21228" y="2897277"/>
                        <a:ext cx="2663825"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37"/>
          <p:cNvGraphicFramePr>
            <a:graphicFrameLocks noChangeAspect="1"/>
          </p:cNvGraphicFramePr>
          <p:nvPr>
            <p:extLst>
              <p:ext uri="{D42A27DB-BD31-4B8C-83A1-F6EECF244321}">
                <p14:modId xmlns:p14="http://schemas.microsoft.com/office/powerpoint/2010/main" val="1392161996"/>
              </p:ext>
            </p:extLst>
          </p:nvPr>
        </p:nvGraphicFramePr>
        <p:xfrm>
          <a:off x="4821228" y="2467903"/>
          <a:ext cx="2879725" cy="452438"/>
        </p:xfrm>
        <a:graphic>
          <a:graphicData uri="http://schemas.openxmlformats.org/presentationml/2006/ole">
            <mc:AlternateContent xmlns:mc="http://schemas.openxmlformats.org/markup-compatibility/2006">
              <mc:Choice xmlns:v="urn:schemas-microsoft-com:vml" Requires="v">
                <p:oleObj spid="_x0000_s2308" name="Equation" r:id="rId15" imgW="1460500" imgH="228600" progId="Equation.3">
                  <p:embed/>
                </p:oleObj>
              </mc:Choice>
              <mc:Fallback>
                <p:oleObj name="Equation" r:id="rId15" imgW="1460500" imgH="228600" progId="Equation.3">
                  <p:embed/>
                  <p:pic>
                    <p:nvPicPr>
                      <p:cNvPr id="7172" name="Object 3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21228" y="2467903"/>
                        <a:ext cx="2879725" cy="452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39"/>
          <p:cNvGraphicFramePr>
            <a:graphicFrameLocks noChangeAspect="1"/>
          </p:cNvGraphicFramePr>
          <p:nvPr>
            <p:extLst>
              <p:ext uri="{D42A27DB-BD31-4B8C-83A1-F6EECF244321}">
                <p14:modId xmlns:p14="http://schemas.microsoft.com/office/powerpoint/2010/main" val="1992884009"/>
              </p:ext>
            </p:extLst>
          </p:nvPr>
        </p:nvGraphicFramePr>
        <p:xfrm>
          <a:off x="4821228" y="3361960"/>
          <a:ext cx="3779837" cy="404813"/>
        </p:xfrm>
        <a:graphic>
          <a:graphicData uri="http://schemas.openxmlformats.org/presentationml/2006/ole">
            <mc:AlternateContent xmlns:mc="http://schemas.openxmlformats.org/markup-compatibility/2006">
              <mc:Choice xmlns:v="urn:schemas-microsoft-com:vml" Requires="v">
                <p:oleObj spid="_x0000_s2309" name="Equation" r:id="rId17" imgW="2133600" imgH="228600" progId="Equation.3">
                  <p:embed/>
                </p:oleObj>
              </mc:Choice>
              <mc:Fallback>
                <p:oleObj name="Equation" r:id="rId17" imgW="2133600" imgH="228600" progId="Equation.3">
                  <p:embed/>
                  <p:pic>
                    <p:nvPicPr>
                      <p:cNvPr id="7173" name="Object 3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21228" y="3361960"/>
                        <a:ext cx="3779837" cy="40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itle 1"/>
          <p:cNvSpPr txBox="1">
            <a:spLocks/>
          </p:cNvSpPr>
          <p:nvPr/>
        </p:nvSpPr>
        <p:spPr>
          <a:xfrm>
            <a:off x="330527" y="321517"/>
            <a:ext cx="5870475" cy="38723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i="1" dirty="0">
                <a:solidFill>
                  <a:schemeClr val="accent1">
                    <a:lumMod val="75000"/>
                  </a:schemeClr>
                </a:solidFill>
                <a:latin typeface="Arial" panose="020B0604020202020204" pitchFamily="34" charset="0"/>
                <a:cs typeface="Arial" panose="020B0604020202020204" pitchFamily="34" charset="0"/>
              </a:rPr>
              <a:t>Piles à combustible à oxyde solide</a:t>
            </a:r>
            <a:endParaRPr lang="it-IT" sz="2800" i="1" dirty="0">
              <a:solidFill>
                <a:schemeClr val="accent1">
                  <a:lumMod val="75000"/>
                </a:schemeClr>
              </a:solidFill>
              <a:latin typeface="Arial" panose="020B0604020202020204" pitchFamily="34" charset="0"/>
              <a:cs typeface="Arial" panose="020B0604020202020204" pitchFamily="34" charset="0"/>
            </a:endParaRPr>
          </a:p>
        </p:txBody>
      </p:sp>
      <p:cxnSp>
        <p:nvCxnSpPr>
          <p:cNvPr id="22" name="Straight Connector 21"/>
          <p:cNvCxnSpPr>
            <a:cxnSpLocks/>
          </p:cNvCxnSpPr>
          <p:nvPr/>
        </p:nvCxnSpPr>
        <p:spPr>
          <a:xfrm>
            <a:off x="374073" y="752747"/>
            <a:ext cx="5826929"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Content Placeholder 2"/>
          <p:cNvSpPr txBox="1">
            <a:spLocks/>
          </p:cNvSpPr>
          <p:nvPr/>
        </p:nvSpPr>
        <p:spPr>
          <a:xfrm>
            <a:off x="4821228" y="2010045"/>
            <a:ext cx="2903493" cy="341632"/>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it-IT" sz="1800" b="1" dirty="0">
                <a:solidFill>
                  <a:schemeClr val="accent1">
                    <a:lumMod val="50000"/>
                  </a:schemeClr>
                </a:solidFill>
              </a:rPr>
              <a:t>Réaction anodique :</a:t>
            </a:r>
          </a:p>
        </p:txBody>
      </p:sp>
      <p:sp>
        <p:nvSpPr>
          <p:cNvPr id="24" name="Content Placeholder 2"/>
          <p:cNvSpPr txBox="1">
            <a:spLocks/>
          </p:cNvSpPr>
          <p:nvPr/>
        </p:nvSpPr>
        <p:spPr>
          <a:xfrm>
            <a:off x="4868488" y="4224561"/>
            <a:ext cx="2903493" cy="341632"/>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it-IT" sz="1800" b="1" dirty="0">
                <a:solidFill>
                  <a:schemeClr val="accent1">
                    <a:lumMod val="50000"/>
                  </a:schemeClr>
                </a:solidFill>
              </a:rPr>
              <a:t>Réaction cathodique :</a:t>
            </a:r>
          </a:p>
        </p:txBody>
      </p:sp>
      <p:pic>
        <p:nvPicPr>
          <p:cNvPr id="25" name="Picture 24"/>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14523" y="1735525"/>
            <a:ext cx="3259828" cy="3657681"/>
          </a:xfrm>
          <a:prstGeom prst="rect">
            <a:avLst/>
          </a:prstGeom>
        </p:spPr>
      </p:pic>
      <p:sp>
        <p:nvSpPr>
          <p:cNvPr id="26" name="Rectangle 25"/>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13039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4523" y="1735525"/>
            <a:ext cx="3259828" cy="3657681"/>
          </a:xfrm>
          <a:prstGeom prst="rect">
            <a:avLst/>
          </a:prstGeom>
        </p:spPr>
      </p:pic>
      <p:sp>
        <p:nvSpPr>
          <p:cNvPr id="16" name="Title 1"/>
          <p:cNvSpPr txBox="1">
            <a:spLocks/>
          </p:cNvSpPr>
          <p:nvPr/>
        </p:nvSpPr>
        <p:spPr>
          <a:xfrm>
            <a:off x="330527" y="321517"/>
            <a:ext cx="5765473" cy="34152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i="1" dirty="0">
                <a:solidFill>
                  <a:schemeClr val="accent1">
                    <a:lumMod val="75000"/>
                  </a:schemeClr>
                </a:solidFill>
                <a:latin typeface="Arial" panose="020B0604020202020204" pitchFamily="34" charset="0"/>
                <a:cs typeface="Arial" panose="020B0604020202020204" pitchFamily="34" charset="0"/>
              </a:rPr>
              <a:t>Piles à combustible à oxyde solide</a:t>
            </a:r>
            <a:endParaRPr lang="it-IT" sz="2800" i="1" dirty="0">
              <a:solidFill>
                <a:schemeClr val="accent1">
                  <a:lumMod val="75000"/>
                </a:schemeClr>
              </a:solidFill>
              <a:latin typeface="Arial" panose="020B0604020202020204" pitchFamily="34" charset="0"/>
              <a:cs typeface="Arial" panose="020B0604020202020204" pitchFamily="34" charset="0"/>
            </a:endParaRPr>
          </a:p>
        </p:txBody>
      </p:sp>
      <p:cxnSp>
        <p:nvCxnSpPr>
          <p:cNvPr id="17" name="Straight Connector 16"/>
          <p:cNvCxnSpPr>
            <a:cxnSpLocks/>
          </p:cNvCxnSpPr>
          <p:nvPr/>
        </p:nvCxnSpPr>
        <p:spPr>
          <a:xfrm>
            <a:off x="374073" y="752747"/>
            <a:ext cx="5826929"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Oval 17"/>
          <p:cNvSpPr/>
          <p:nvPr/>
        </p:nvSpPr>
        <p:spPr>
          <a:xfrm rot="5400000">
            <a:off x="1066203" y="3283726"/>
            <a:ext cx="2429690" cy="8696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Text Box 7"/>
          <p:cNvSpPr txBox="1">
            <a:spLocks noChangeArrowheads="1"/>
          </p:cNvSpPr>
          <p:nvPr/>
        </p:nvSpPr>
        <p:spPr bwMode="auto">
          <a:xfrm>
            <a:off x="6571962" y="771042"/>
            <a:ext cx="3795304" cy="5500480"/>
          </a:xfrm>
          <a:prstGeom prst="rect">
            <a:avLst/>
          </a:prstGeom>
          <a:noFill/>
          <a:ln w="9525">
            <a:noFill/>
            <a:miter lim="800000"/>
            <a:headEnd/>
            <a:tailEnd/>
          </a:ln>
          <a:effectLst/>
        </p:spPr>
        <p:txBody>
          <a:bodyPr wrap="square">
            <a:spAutoFit/>
          </a:bodyPr>
          <a:lstStyle/>
          <a:p>
            <a:pPr marL="285750" indent="-285750">
              <a:lnSpc>
                <a:spcPct val="130000"/>
              </a:lnSpc>
              <a:buFont typeface="Arial" panose="020B0604020202020204" pitchFamily="34" charset="0"/>
              <a:buChar char="•"/>
              <a:defRPr/>
            </a:pPr>
            <a:r>
              <a:rPr lang="fr-FR" sz="1600" dirty="0">
                <a:latin typeface="Arial" pitchFamily="34" charset="0"/>
              </a:rPr>
              <a:t>L'électrolyte est une céramique entièrement dense, généralement YSZ (zircone stabilisée à l'Yttria) ou GDC (</a:t>
            </a:r>
            <a:r>
              <a:rPr lang="fr-FR" sz="1600" dirty="0" err="1">
                <a:latin typeface="Arial" pitchFamily="34" charset="0"/>
              </a:rPr>
              <a:t>Ceria</a:t>
            </a:r>
            <a:r>
              <a:rPr lang="fr-FR" sz="1600" dirty="0">
                <a:latin typeface="Arial" pitchFamily="34" charset="0"/>
              </a:rPr>
              <a:t> dopé par </a:t>
            </a:r>
            <a:r>
              <a:rPr lang="fr-FR" sz="1600" dirty="0" err="1">
                <a:latin typeface="Arial" pitchFamily="34" charset="0"/>
              </a:rPr>
              <a:t>Gadolinia</a:t>
            </a:r>
            <a:r>
              <a:rPr lang="fr-FR" sz="1600" dirty="0">
                <a:latin typeface="Arial" pitchFamily="34" charset="0"/>
              </a:rPr>
              <a:t>). L'absence de pores évite les problèmes de croisement</a:t>
            </a:r>
          </a:p>
          <a:p>
            <a:pPr marL="285750" indent="-285750">
              <a:lnSpc>
                <a:spcPct val="130000"/>
              </a:lnSpc>
              <a:buFont typeface="Arial" panose="020B0604020202020204" pitchFamily="34" charset="0"/>
              <a:buChar char="•"/>
              <a:defRPr/>
            </a:pPr>
            <a:endParaRPr lang="fr-FR" sz="1600" dirty="0">
              <a:latin typeface="Arial" pitchFamily="34" charset="0"/>
            </a:endParaRPr>
          </a:p>
          <a:p>
            <a:pPr marL="285750" indent="-285750">
              <a:lnSpc>
                <a:spcPct val="130000"/>
              </a:lnSpc>
              <a:buFont typeface="Arial" panose="020B0604020202020204" pitchFamily="34" charset="0"/>
              <a:buChar char="•"/>
              <a:defRPr/>
            </a:pPr>
            <a:r>
              <a:rPr lang="fr-FR" sz="1600" dirty="0">
                <a:latin typeface="Arial" pitchFamily="34" charset="0"/>
              </a:rPr>
              <a:t>La pile à combustible fonctionne de 600 ° C à 900 ° C; les températures élevées sont nécessaires pour avoir une conductivité ionique élevée et réduire les pertes d'énergie dues à la conduction ionique</a:t>
            </a:r>
          </a:p>
          <a:p>
            <a:pPr marL="285750" indent="-285750">
              <a:lnSpc>
                <a:spcPct val="130000"/>
              </a:lnSpc>
              <a:buFont typeface="Arial" panose="020B0604020202020204" pitchFamily="34" charset="0"/>
              <a:buChar char="•"/>
              <a:defRPr/>
            </a:pPr>
            <a:endParaRPr lang="fr-FR" sz="1600" dirty="0">
              <a:latin typeface="Arial" pitchFamily="34" charset="0"/>
            </a:endParaRPr>
          </a:p>
          <a:p>
            <a:pPr marL="285750" indent="-285750">
              <a:lnSpc>
                <a:spcPct val="130000"/>
              </a:lnSpc>
              <a:buFont typeface="Arial" panose="020B0604020202020204" pitchFamily="34" charset="0"/>
              <a:buChar char="•"/>
              <a:defRPr/>
            </a:pPr>
            <a:r>
              <a:rPr lang="fr-FR" sz="1600" dirty="0">
                <a:latin typeface="Arial" pitchFamily="34" charset="0"/>
              </a:rPr>
              <a:t>Les ions qui traversent l'électrolyte sont O</a:t>
            </a:r>
            <a:r>
              <a:rPr lang="fr-FR" sz="1600" baseline="30000" dirty="0">
                <a:latin typeface="Arial" pitchFamily="34" charset="0"/>
              </a:rPr>
              <a:t>2-</a:t>
            </a:r>
            <a:r>
              <a:rPr lang="fr-FR" sz="1600" dirty="0">
                <a:latin typeface="Arial" pitchFamily="34" charset="0"/>
              </a:rPr>
              <a:t>, de l'eau est générée dans le compartiment à gaz anodique</a:t>
            </a:r>
            <a:endParaRPr lang="it-IT" sz="1600" dirty="0">
              <a:latin typeface="Arial" pitchFamily="34" charset="0"/>
            </a:endParaRPr>
          </a:p>
        </p:txBody>
      </p:sp>
      <p:sp>
        <p:nvSpPr>
          <p:cNvPr id="20" name="Content Placeholder 2"/>
          <p:cNvSpPr txBox="1">
            <a:spLocks/>
          </p:cNvSpPr>
          <p:nvPr/>
        </p:nvSpPr>
        <p:spPr>
          <a:xfrm>
            <a:off x="6571962" y="273010"/>
            <a:ext cx="2846072" cy="341632"/>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it-IT" sz="1800" b="1" dirty="0">
                <a:solidFill>
                  <a:schemeClr val="accent1">
                    <a:lumMod val="50000"/>
                  </a:schemeClr>
                </a:solidFill>
              </a:rPr>
              <a:t>Electrolyte</a:t>
            </a:r>
          </a:p>
        </p:txBody>
      </p:sp>
      <p:sp>
        <p:nvSpPr>
          <p:cNvPr id="21" name="Rectangle 20"/>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7102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4523" y="1735525"/>
            <a:ext cx="3259828" cy="3657681"/>
          </a:xfrm>
          <a:prstGeom prst="rect">
            <a:avLst/>
          </a:prstGeom>
        </p:spPr>
      </p:pic>
      <p:sp>
        <p:nvSpPr>
          <p:cNvPr id="16" name="Title 1"/>
          <p:cNvSpPr txBox="1">
            <a:spLocks/>
          </p:cNvSpPr>
          <p:nvPr/>
        </p:nvSpPr>
        <p:spPr>
          <a:xfrm>
            <a:off x="330526" y="321517"/>
            <a:ext cx="5765473" cy="43123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i="1" dirty="0">
                <a:solidFill>
                  <a:schemeClr val="accent1">
                    <a:lumMod val="75000"/>
                  </a:schemeClr>
                </a:solidFill>
                <a:latin typeface="Arial" panose="020B0604020202020204" pitchFamily="34" charset="0"/>
                <a:cs typeface="Arial" panose="020B0604020202020204" pitchFamily="34" charset="0"/>
              </a:rPr>
              <a:t>Piles à combustible à oxyde solide</a:t>
            </a:r>
            <a:endParaRPr lang="it-IT" sz="2800" i="1" dirty="0">
              <a:solidFill>
                <a:schemeClr val="accent1">
                  <a:lumMod val="75000"/>
                </a:schemeClr>
              </a:solidFill>
              <a:latin typeface="Arial" panose="020B0604020202020204" pitchFamily="34" charset="0"/>
              <a:cs typeface="Arial" panose="020B0604020202020204" pitchFamily="34" charset="0"/>
            </a:endParaRPr>
          </a:p>
        </p:txBody>
      </p:sp>
      <p:cxnSp>
        <p:nvCxnSpPr>
          <p:cNvPr id="17" name="Straight Connector 16"/>
          <p:cNvCxnSpPr>
            <a:cxnSpLocks/>
          </p:cNvCxnSpPr>
          <p:nvPr/>
        </p:nvCxnSpPr>
        <p:spPr>
          <a:xfrm>
            <a:off x="374073" y="752747"/>
            <a:ext cx="6147877"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Oval 17"/>
          <p:cNvSpPr/>
          <p:nvPr/>
        </p:nvSpPr>
        <p:spPr>
          <a:xfrm rot="5400000">
            <a:off x="298891" y="3130928"/>
            <a:ext cx="2429690" cy="12564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Text Box 7"/>
          <p:cNvSpPr txBox="1">
            <a:spLocks noChangeArrowheads="1"/>
          </p:cNvSpPr>
          <p:nvPr/>
        </p:nvSpPr>
        <p:spPr bwMode="auto">
          <a:xfrm>
            <a:off x="5033555" y="2641034"/>
            <a:ext cx="3795304" cy="2619692"/>
          </a:xfrm>
          <a:prstGeom prst="rect">
            <a:avLst/>
          </a:prstGeom>
          <a:noFill/>
          <a:ln w="9525">
            <a:noFill/>
            <a:miter lim="800000"/>
            <a:headEnd/>
            <a:tailEnd/>
          </a:ln>
          <a:effectLst/>
        </p:spPr>
        <p:txBody>
          <a:bodyPr wrap="square">
            <a:spAutoFit/>
          </a:bodyPr>
          <a:lstStyle/>
          <a:p>
            <a:pPr marL="285750" indent="-285750">
              <a:lnSpc>
                <a:spcPct val="130000"/>
              </a:lnSpc>
              <a:buFont typeface="Arial" panose="020B0604020202020204" pitchFamily="34" charset="0"/>
              <a:buChar char="•"/>
              <a:defRPr/>
            </a:pPr>
            <a:r>
              <a:rPr lang="fr-FR" sz="1600" dirty="0">
                <a:latin typeface="Arial" pitchFamily="34" charset="0"/>
              </a:rPr>
              <a:t>En raison des températures de travail élevées, les catalyseurs nobles ne sont pas nécessaires</a:t>
            </a:r>
          </a:p>
          <a:p>
            <a:pPr marL="285750" indent="-285750">
              <a:lnSpc>
                <a:spcPct val="130000"/>
              </a:lnSpc>
              <a:buFont typeface="Arial" panose="020B0604020202020204" pitchFamily="34" charset="0"/>
              <a:buChar char="•"/>
              <a:defRPr/>
            </a:pPr>
            <a:endParaRPr lang="fr-FR" sz="1600" dirty="0">
              <a:latin typeface="Arial" pitchFamily="34" charset="0"/>
            </a:endParaRPr>
          </a:p>
          <a:p>
            <a:pPr marL="285750" indent="-285750">
              <a:lnSpc>
                <a:spcPct val="130000"/>
              </a:lnSpc>
              <a:buFont typeface="Arial" panose="020B0604020202020204" pitchFamily="34" charset="0"/>
              <a:buChar char="•"/>
              <a:defRPr/>
            </a:pPr>
            <a:r>
              <a:rPr lang="fr-FR" sz="1600" dirty="0">
                <a:latin typeface="Arial" pitchFamily="34" charset="0"/>
              </a:rPr>
              <a:t>L'anode est généralement un cermet poreux (mélange de céramique et de métal), à savoir Ni + YSZ (nickel + ZrO</a:t>
            </a:r>
            <a:r>
              <a:rPr lang="fr-FR" sz="1600" baseline="-25000" dirty="0">
                <a:latin typeface="Arial" pitchFamily="34" charset="0"/>
              </a:rPr>
              <a:t>2</a:t>
            </a:r>
            <a:r>
              <a:rPr lang="fr-FR" sz="1600" dirty="0">
                <a:latin typeface="Arial" pitchFamily="34" charset="0"/>
              </a:rPr>
              <a:t>)</a:t>
            </a:r>
            <a:endParaRPr lang="it-IT" sz="1600" dirty="0">
              <a:latin typeface="Arial" pitchFamily="34" charset="0"/>
            </a:endParaRPr>
          </a:p>
        </p:txBody>
      </p:sp>
      <p:sp>
        <p:nvSpPr>
          <p:cNvPr id="20" name="Content Placeholder 2"/>
          <p:cNvSpPr txBox="1">
            <a:spLocks/>
          </p:cNvSpPr>
          <p:nvPr/>
        </p:nvSpPr>
        <p:spPr>
          <a:xfrm>
            <a:off x="5443807" y="2097224"/>
            <a:ext cx="2846072" cy="341632"/>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it-IT" sz="1800" b="1" dirty="0">
                <a:solidFill>
                  <a:schemeClr val="accent1">
                    <a:lumMod val="50000"/>
                  </a:schemeClr>
                </a:solidFill>
              </a:rPr>
              <a:t>Anode</a:t>
            </a:r>
          </a:p>
        </p:txBody>
      </p:sp>
      <p:sp>
        <p:nvSpPr>
          <p:cNvPr id="21" name="Rectangle 20"/>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21119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8069" y="1564709"/>
            <a:ext cx="3259828" cy="3657681"/>
          </a:xfrm>
          <a:prstGeom prst="rect">
            <a:avLst/>
          </a:prstGeom>
        </p:spPr>
      </p:pic>
      <p:sp>
        <p:nvSpPr>
          <p:cNvPr id="16" name="Title 1"/>
          <p:cNvSpPr txBox="1">
            <a:spLocks/>
          </p:cNvSpPr>
          <p:nvPr/>
        </p:nvSpPr>
        <p:spPr>
          <a:xfrm>
            <a:off x="374073" y="150701"/>
            <a:ext cx="5721927" cy="43116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i="1" dirty="0">
                <a:solidFill>
                  <a:schemeClr val="accent1">
                    <a:lumMod val="75000"/>
                  </a:schemeClr>
                </a:solidFill>
                <a:latin typeface="Arial" panose="020B0604020202020204" pitchFamily="34" charset="0"/>
                <a:cs typeface="Arial" panose="020B0604020202020204" pitchFamily="34" charset="0"/>
              </a:rPr>
              <a:t>Piles à combustible à oxyde solide</a:t>
            </a:r>
            <a:endParaRPr lang="it-IT" sz="2800" i="1" dirty="0">
              <a:solidFill>
                <a:schemeClr val="accent1">
                  <a:lumMod val="75000"/>
                </a:schemeClr>
              </a:solidFill>
              <a:latin typeface="Arial" panose="020B0604020202020204" pitchFamily="34" charset="0"/>
              <a:cs typeface="Arial" panose="020B0604020202020204" pitchFamily="34" charset="0"/>
            </a:endParaRPr>
          </a:p>
        </p:txBody>
      </p:sp>
      <p:cxnSp>
        <p:nvCxnSpPr>
          <p:cNvPr id="17" name="Straight Connector 16"/>
          <p:cNvCxnSpPr>
            <a:cxnSpLocks/>
          </p:cNvCxnSpPr>
          <p:nvPr/>
        </p:nvCxnSpPr>
        <p:spPr>
          <a:xfrm flipV="1">
            <a:off x="417619" y="581862"/>
            <a:ext cx="6104331" cy="69"/>
          </a:xfrm>
          <a:prstGeom prst="line">
            <a:avLst/>
          </a:prstGeom>
        </p:spPr>
        <p:style>
          <a:lnRef idx="1">
            <a:schemeClr val="accent1"/>
          </a:lnRef>
          <a:fillRef idx="0">
            <a:schemeClr val="accent1"/>
          </a:fillRef>
          <a:effectRef idx="0">
            <a:schemeClr val="accent1"/>
          </a:effectRef>
          <a:fontRef idx="minor">
            <a:schemeClr val="tx1"/>
          </a:fontRef>
        </p:style>
      </p:cxnSp>
      <p:sp>
        <p:nvSpPr>
          <p:cNvPr id="18" name="Oval 17"/>
          <p:cNvSpPr/>
          <p:nvPr/>
        </p:nvSpPr>
        <p:spPr>
          <a:xfrm rot="5400000">
            <a:off x="1997431" y="3012792"/>
            <a:ext cx="2429690" cy="12564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Text Box 7"/>
          <p:cNvSpPr txBox="1">
            <a:spLocks noChangeArrowheads="1"/>
          </p:cNvSpPr>
          <p:nvPr/>
        </p:nvSpPr>
        <p:spPr bwMode="auto">
          <a:xfrm>
            <a:off x="5077100" y="1708218"/>
            <a:ext cx="4530831" cy="3900042"/>
          </a:xfrm>
          <a:prstGeom prst="rect">
            <a:avLst/>
          </a:prstGeom>
          <a:noFill/>
          <a:ln w="9525">
            <a:noFill/>
            <a:miter lim="800000"/>
            <a:headEnd/>
            <a:tailEnd/>
          </a:ln>
          <a:effectLst/>
        </p:spPr>
        <p:txBody>
          <a:bodyPr wrap="square">
            <a:spAutoFit/>
          </a:bodyPr>
          <a:lstStyle/>
          <a:p>
            <a:pPr marL="285750" indent="-285750">
              <a:lnSpc>
                <a:spcPct val="130000"/>
              </a:lnSpc>
              <a:buFont typeface="Arial" panose="020B0604020202020204" pitchFamily="34" charset="0"/>
              <a:buChar char="•"/>
              <a:defRPr/>
            </a:pPr>
            <a:r>
              <a:rPr lang="fr-FR" sz="1600" dirty="0">
                <a:latin typeface="Arial" pitchFamily="34" charset="0"/>
              </a:rPr>
              <a:t>Le matériau de la cathode est un mélange d’oxydes de structure cristalline et de composition qui en fait de bons conducteurs électroniques. Les deux matériaux les plus utilisés sont le LSM (manganite de strontium de </a:t>
            </a:r>
            <a:r>
              <a:rPr lang="fr-FR" sz="1600" dirty="0" err="1">
                <a:latin typeface="Arial" pitchFamily="34" charset="0"/>
              </a:rPr>
              <a:t>Lantanium</a:t>
            </a:r>
            <a:r>
              <a:rPr lang="fr-FR" sz="1600" dirty="0">
                <a:latin typeface="Arial" pitchFamily="34" charset="0"/>
              </a:rPr>
              <a:t>) et le LSCF (ferrite de cobalt de strontium et de </a:t>
            </a:r>
            <a:r>
              <a:rPr lang="fr-FR" sz="1600" dirty="0" err="1">
                <a:latin typeface="Arial" pitchFamily="34" charset="0"/>
              </a:rPr>
              <a:t>lantanium</a:t>
            </a:r>
            <a:r>
              <a:rPr lang="fr-FR" sz="1600" dirty="0">
                <a:latin typeface="Arial" pitchFamily="34" charset="0"/>
              </a:rPr>
              <a:t>)</a:t>
            </a:r>
          </a:p>
          <a:p>
            <a:pPr marL="285750" indent="-285750">
              <a:lnSpc>
                <a:spcPct val="130000"/>
              </a:lnSpc>
              <a:buFont typeface="Arial" panose="020B0604020202020204" pitchFamily="34" charset="0"/>
              <a:buChar char="•"/>
              <a:defRPr/>
            </a:pPr>
            <a:endParaRPr lang="fr-FR" sz="1600" dirty="0">
              <a:latin typeface="Arial" pitchFamily="34" charset="0"/>
            </a:endParaRPr>
          </a:p>
          <a:p>
            <a:pPr marL="285750" indent="-285750">
              <a:lnSpc>
                <a:spcPct val="130000"/>
              </a:lnSpc>
              <a:buFont typeface="Arial" panose="020B0604020202020204" pitchFamily="34" charset="0"/>
              <a:buChar char="•"/>
              <a:defRPr/>
            </a:pPr>
            <a:r>
              <a:rPr lang="fr-FR" sz="1600" dirty="0">
                <a:latin typeface="Arial" pitchFamily="34" charset="0"/>
              </a:rPr>
              <a:t>Aucun métal noble n'est requis mais jusqu'à présent, il était impossible d'éviter l'utilisation d'éléments de terres rares pour catalyser la réaction de l'oxygène.</a:t>
            </a:r>
            <a:endParaRPr lang="it-IT" sz="1600" dirty="0">
              <a:latin typeface="Arial" pitchFamily="34" charset="0"/>
            </a:endParaRPr>
          </a:p>
        </p:txBody>
      </p:sp>
      <p:sp>
        <p:nvSpPr>
          <p:cNvPr id="20" name="Content Placeholder 2"/>
          <p:cNvSpPr txBox="1">
            <a:spLocks/>
          </p:cNvSpPr>
          <p:nvPr/>
        </p:nvSpPr>
        <p:spPr>
          <a:xfrm>
            <a:off x="5487353" y="1164408"/>
            <a:ext cx="2846072" cy="341632"/>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it-IT" sz="1800" b="1" dirty="0">
                <a:solidFill>
                  <a:schemeClr val="accent1">
                    <a:lumMod val="50000"/>
                  </a:schemeClr>
                </a:solidFill>
              </a:rPr>
              <a:t>Cathode</a:t>
            </a:r>
          </a:p>
        </p:txBody>
      </p:sp>
      <p:sp>
        <p:nvSpPr>
          <p:cNvPr id="21" name="Rectangle 20"/>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36957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330527" y="158726"/>
            <a:ext cx="5540884" cy="4312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i="1" dirty="0">
                <a:solidFill>
                  <a:schemeClr val="accent1">
                    <a:lumMod val="75000"/>
                  </a:schemeClr>
                </a:solidFill>
                <a:latin typeface="Arial" panose="020B0604020202020204" pitchFamily="34" charset="0"/>
                <a:cs typeface="Arial" panose="020B0604020202020204" pitchFamily="34" charset="0"/>
              </a:rPr>
              <a:t>Concepts de design du SOFC</a:t>
            </a:r>
          </a:p>
        </p:txBody>
      </p:sp>
      <p:cxnSp>
        <p:nvCxnSpPr>
          <p:cNvPr id="16" name="Straight Connector 15"/>
          <p:cNvCxnSpPr>
            <a:cxnSpLocks/>
          </p:cNvCxnSpPr>
          <p:nvPr/>
        </p:nvCxnSpPr>
        <p:spPr>
          <a:xfrm>
            <a:off x="374073" y="589956"/>
            <a:ext cx="5497338" cy="0"/>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t="13445"/>
          <a:stretch/>
        </p:blipFill>
        <p:spPr bwMode="auto">
          <a:xfrm>
            <a:off x="747068" y="1208809"/>
            <a:ext cx="7589786" cy="4615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16655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330527" y="66541"/>
            <a:ext cx="5412547" cy="3255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i="1" dirty="0">
                <a:solidFill>
                  <a:schemeClr val="accent1">
                    <a:lumMod val="75000"/>
                  </a:schemeClr>
                </a:solidFill>
                <a:latin typeface="Arial" panose="020B0604020202020204" pitchFamily="34" charset="0"/>
                <a:cs typeface="Arial" panose="020B0604020202020204" pitchFamily="34" charset="0"/>
              </a:rPr>
              <a:t>Concepts de design du SOFC</a:t>
            </a:r>
          </a:p>
        </p:txBody>
      </p:sp>
      <p:cxnSp>
        <p:nvCxnSpPr>
          <p:cNvPr id="16" name="Straight Connector 15"/>
          <p:cNvCxnSpPr>
            <a:cxnSpLocks/>
          </p:cNvCxnSpPr>
          <p:nvPr/>
        </p:nvCxnSpPr>
        <p:spPr>
          <a:xfrm>
            <a:off x="374073" y="497770"/>
            <a:ext cx="6026727"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 Box 7"/>
          <p:cNvSpPr txBox="1">
            <a:spLocks noChangeArrowheads="1"/>
          </p:cNvSpPr>
          <p:nvPr/>
        </p:nvSpPr>
        <p:spPr bwMode="auto">
          <a:xfrm>
            <a:off x="705997" y="927384"/>
            <a:ext cx="7711187" cy="486030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lnSpc>
                <a:spcPct val="130000"/>
              </a:lnSpc>
              <a:buFont typeface="Wingdings" panose="05000000000000000000" pitchFamily="2" charset="2"/>
              <a:buChar char="Ø"/>
              <a:defRPr/>
            </a:pPr>
            <a:r>
              <a:rPr lang="fr-FR" sz="1600" dirty="0">
                <a:latin typeface="Arial" pitchFamily="34" charset="0"/>
              </a:rPr>
              <a:t>Dans les piles de pointe, les cellules SOFC sont très minces (0,3-1 mm) et planes.</a:t>
            </a:r>
          </a:p>
          <a:p>
            <a:pPr marL="285750" indent="-285750">
              <a:lnSpc>
                <a:spcPct val="130000"/>
              </a:lnSpc>
              <a:buFont typeface="Wingdings" panose="05000000000000000000" pitchFamily="2" charset="2"/>
              <a:buChar char="Ø"/>
              <a:defRPr/>
            </a:pPr>
            <a:endParaRPr lang="fr-FR" sz="1600" dirty="0">
              <a:latin typeface="Arial" pitchFamily="34" charset="0"/>
            </a:endParaRPr>
          </a:p>
          <a:p>
            <a:pPr marL="285750" indent="-285750">
              <a:lnSpc>
                <a:spcPct val="130000"/>
              </a:lnSpc>
              <a:buFont typeface="Wingdings" panose="05000000000000000000" pitchFamily="2" charset="2"/>
              <a:buChar char="Ø"/>
              <a:defRPr/>
            </a:pPr>
            <a:r>
              <a:rPr lang="fr-FR" sz="1600" dirty="0">
                <a:latin typeface="Arial" pitchFamily="34" charset="0"/>
              </a:rPr>
              <a:t>La configuration préférable est ASC (cellules prises en charge par l'anode). L'utilisation d'une anode épaisse comme support mécanique permet l'utilisation d'un électrolyte fin, minimisant ainsi les pertes d'énergie.</a:t>
            </a:r>
          </a:p>
          <a:p>
            <a:pPr marL="285750" indent="-285750">
              <a:lnSpc>
                <a:spcPct val="130000"/>
              </a:lnSpc>
              <a:buFont typeface="Wingdings" panose="05000000000000000000" pitchFamily="2" charset="2"/>
              <a:buChar char="Ø"/>
              <a:defRPr/>
            </a:pPr>
            <a:endParaRPr lang="fr-FR" sz="1600" dirty="0">
              <a:latin typeface="Arial" pitchFamily="34" charset="0"/>
            </a:endParaRPr>
          </a:p>
          <a:p>
            <a:pPr marL="285750" indent="-285750">
              <a:lnSpc>
                <a:spcPct val="130000"/>
              </a:lnSpc>
              <a:buFont typeface="Wingdings" panose="05000000000000000000" pitchFamily="2" charset="2"/>
              <a:buChar char="Ø"/>
              <a:defRPr/>
            </a:pPr>
            <a:r>
              <a:rPr lang="fr-FR" sz="1600" dirty="0">
                <a:latin typeface="Arial" pitchFamily="34" charset="0"/>
              </a:rPr>
              <a:t>Les cellules SOFC produisent une quantité de courant d'un ordre de grandeur supérieur à MCFC, la densité de puissance étant élevée, il est donc possible d'avoir des piles compactes.</a:t>
            </a:r>
          </a:p>
          <a:p>
            <a:pPr marL="285750" indent="-285750">
              <a:lnSpc>
                <a:spcPct val="130000"/>
              </a:lnSpc>
              <a:buFont typeface="Wingdings" panose="05000000000000000000" pitchFamily="2" charset="2"/>
              <a:buChar char="Ø"/>
              <a:defRPr/>
            </a:pPr>
            <a:endParaRPr lang="fr-FR" sz="1600" dirty="0">
              <a:latin typeface="Arial" pitchFamily="34" charset="0"/>
            </a:endParaRPr>
          </a:p>
          <a:p>
            <a:pPr marL="285750" indent="-285750">
              <a:lnSpc>
                <a:spcPct val="130000"/>
              </a:lnSpc>
              <a:buFont typeface="Wingdings" panose="05000000000000000000" pitchFamily="2" charset="2"/>
              <a:buChar char="Ø"/>
              <a:defRPr/>
            </a:pPr>
            <a:r>
              <a:rPr lang="fr-FR" sz="1600" dirty="0">
                <a:latin typeface="Arial" pitchFamily="34" charset="0"/>
              </a:rPr>
              <a:t>Les propriétés mécaniques des cellules et la nécessité de produire des couches très minces compliquent la fabrication de SOFC de grandes dimensions.</a:t>
            </a:r>
          </a:p>
          <a:p>
            <a:pPr marL="285750" indent="-285750">
              <a:lnSpc>
                <a:spcPct val="130000"/>
              </a:lnSpc>
              <a:buFont typeface="Wingdings" panose="05000000000000000000" pitchFamily="2" charset="2"/>
              <a:buChar char="Ø"/>
              <a:defRPr/>
            </a:pPr>
            <a:endParaRPr lang="fr-FR" sz="1600" dirty="0">
              <a:latin typeface="Arial" pitchFamily="34" charset="0"/>
            </a:endParaRPr>
          </a:p>
          <a:p>
            <a:pPr marL="285750" indent="-285750">
              <a:lnSpc>
                <a:spcPct val="130000"/>
              </a:lnSpc>
              <a:buFont typeface="Wingdings" panose="05000000000000000000" pitchFamily="2" charset="2"/>
              <a:buChar char="Ø"/>
              <a:defRPr/>
            </a:pPr>
            <a:r>
              <a:rPr lang="fr-FR" sz="1600" dirty="0">
                <a:latin typeface="Arial" pitchFamily="34" charset="0"/>
              </a:rPr>
              <a:t>Outre le H</a:t>
            </a:r>
            <a:r>
              <a:rPr lang="fr-FR" sz="1600" baseline="-25000" dirty="0">
                <a:latin typeface="Arial" pitchFamily="34" charset="0"/>
              </a:rPr>
              <a:t>2</a:t>
            </a:r>
            <a:r>
              <a:rPr lang="fr-FR" sz="1600" dirty="0">
                <a:latin typeface="Arial" pitchFamily="34" charset="0"/>
              </a:rPr>
              <a:t>, d'autres combustibles (CH</a:t>
            </a:r>
            <a:r>
              <a:rPr lang="fr-FR" sz="1600" baseline="-25000" dirty="0">
                <a:latin typeface="Arial" pitchFamily="34" charset="0"/>
              </a:rPr>
              <a:t>4</a:t>
            </a:r>
            <a:r>
              <a:rPr lang="fr-FR" sz="1600" dirty="0">
                <a:latin typeface="Arial" pitchFamily="34" charset="0"/>
              </a:rPr>
              <a:t>, CO, CH</a:t>
            </a:r>
            <a:r>
              <a:rPr lang="fr-FR" sz="1600" baseline="-25000" dirty="0">
                <a:latin typeface="Arial" pitchFamily="34" charset="0"/>
              </a:rPr>
              <a:t>3</a:t>
            </a:r>
            <a:r>
              <a:rPr lang="fr-FR" sz="1600" dirty="0">
                <a:latin typeface="Arial" pitchFamily="34" charset="0"/>
              </a:rPr>
              <a:t>OH, NH</a:t>
            </a:r>
            <a:r>
              <a:rPr lang="fr-FR" sz="1600" baseline="-25000" dirty="0">
                <a:latin typeface="Arial" pitchFamily="34" charset="0"/>
              </a:rPr>
              <a:t>3</a:t>
            </a:r>
            <a:r>
              <a:rPr lang="fr-FR" sz="1600" dirty="0">
                <a:latin typeface="Arial" pitchFamily="34" charset="0"/>
              </a:rPr>
              <a:t>) peuvent être utilisés.</a:t>
            </a:r>
            <a:endParaRPr lang="it-IT" sz="1600" dirty="0">
              <a:latin typeface="Arial" pitchFamily="34" charset="0"/>
            </a:endParaRPr>
          </a:p>
        </p:txBody>
      </p:sp>
      <p:sp>
        <p:nvSpPr>
          <p:cNvPr id="18" name="Rectangle 17"/>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4756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374072" y="312809"/>
            <a:ext cx="6147877" cy="32558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i="1" dirty="0">
                <a:solidFill>
                  <a:schemeClr val="accent1">
                    <a:lumMod val="75000"/>
                  </a:schemeClr>
                </a:solidFill>
                <a:latin typeface="Arial" panose="020B0604020202020204" pitchFamily="34" charset="0"/>
                <a:cs typeface="Arial" panose="020B0604020202020204" pitchFamily="34" charset="0"/>
              </a:rPr>
              <a:t>Qu’est ce qu’une pile à combustible ?</a:t>
            </a:r>
          </a:p>
          <a:p>
            <a:endParaRPr lang="it-IT" sz="2800" i="1" dirty="0">
              <a:solidFill>
                <a:schemeClr val="accent1">
                  <a:lumMod val="75000"/>
                </a:schemeClr>
              </a:solidFill>
              <a:latin typeface="Arial" panose="020B0604020202020204" pitchFamily="34" charset="0"/>
              <a:cs typeface="Arial" panose="020B0604020202020204" pitchFamily="34" charset="0"/>
            </a:endParaRPr>
          </a:p>
        </p:txBody>
      </p:sp>
      <p:cxnSp>
        <p:nvCxnSpPr>
          <p:cNvPr id="17" name="Straight Connector 16"/>
          <p:cNvCxnSpPr/>
          <p:nvPr/>
        </p:nvCxnSpPr>
        <p:spPr>
          <a:xfrm>
            <a:off x="374073" y="752747"/>
            <a:ext cx="6510308"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Content Placeholder 2"/>
          <p:cNvSpPr txBox="1">
            <a:spLocks/>
          </p:cNvSpPr>
          <p:nvPr/>
        </p:nvSpPr>
        <p:spPr>
          <a:xfrm>
            <a:off x="807473" y="4572689"/>
            <a:ext cx="3094733" cy="1084192"/>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fr-FR" sz="1800" dirty="0">
                <a:solidFill>
                  <a:schemeClr val="tx1"/>
                </a:solidFill>
              </a:rPr>
              <a:t>Comme les moteurs à combustion interne, les piles à combustible ont besoin d’un flux continu de carburant</a:t>
            </a:r>
            <a:endParaRPr lang="it-IT" sz="1800" dirty="0">
              <a:solidFill>
                <a:schemeClr val="tx1"/>
              </a:solidFill>
            </a:endParaRPr>
          </a:p>
        </p:txBody>
      </p:sp>
      <p:sp>
        <p:nvSpPr>
          <p:cNvPr id="19" name="Content Placeholder 2"/>
          <p:cNvSpPr txBox="1">
            <a:spLocks/>
          </p:cNvSpPr>
          <p:nvPr/>
        </p:nvSpPr>
        <p:spPr>
          <a:xfrm>
            <a:off x="5330675" y="4572689"/>
            <a:ext cx="3294155" cy="1084192"/>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fr-FR" sz="1800" dirty="0">
                <a:solidFill>
                  <a:schemeClr val="tx1"/>
                </a:solidFill>
              </a:rPr>
              <a:t>Le principe de fonctionnement d’une pile à combustible est basé sur une réaction redox, exactement comme une batterie</a:t>
            </a:r>
            <a:endParaRPr lang="it-IT" sz="1800" dirty="0">
              <a:solidFill>
                <a:schemeClr val="tx1"/>
              </a:solidFill>
            </a:endParaRPr>
          </a:p>
        </p:txBody>
      </p:sp>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35552" y="2171200"/>
            <a:ext cx="2059506" cy="2067229"/>
          </a:xfrm>
          <a:prstGeom prst="rect">
            <a:avLst/>
          </a:prstGeom>
        </p:spPr>
      </p:pic>
      <p:pic>
        <p:nvPicPr>
          <p:cNvPr id="21" name="Picture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74368" y="1887944"/>
            <a:ext cx="997329" cy="2493323"/>
          </a:xfrm>
          <a:prstGeom prst="rect">
            <a:avLst/>
          </a:prstGeom>
        </p:spPr>
      </p:pic>
      <p:sp>
        <p:nvSpPr>
          <p:cNvPr id="16" name="Content Placeholder 2"/>
          <p:cNvSpPr txBox="1">
            <a:spLocks/>
          </p:cNvSpPr>
          <p:nvPr/>
        </p:nvSpPr>
        <p:spPr>
          <a:xfrm>
            <a:off x="2209808" y="1149142"/>
            <a:ext cx="4676503" cy="8402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fr-FR" sz="1800" dirty="0"/>
              <a:t>Les piles à combustible ont des </a:t>
            </a:r>
            <a:r>
              <a:rPr lang="fr-FR" sz="1800" u="sng" dirty="0"/>
              <a:t>caractéristiques communes</a:t>
            </a:r>
            <a:r>
              <a:rPr lang="fr-FR" sz="1800" dirty="0"/>
              <a:t> avec les moteurs thermiques traditionnels et les batteries</a:t>
            </a:r>
            <a:endParaRPr lang="it-IT" sz="1800" b="1" dirty="0">
              <a:solidFill>
                <a:schemeClr val="accent1">
                  <a:lumMod val="50000"/>
                </a:schemeClr>
              </a:solidFill>
            </a:endParaRPr>
          </a:p>
        </p:txBody>
      </p:sp>
      <p:sp>
        <p:nvSpPr>
          <p:cNvPr id="22" name="Rectangle 21"/>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9102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71521" y="1597521"/>
            <a:ext cx="2059506" cy="2067229"/>
          </a:xfrm>
          <a:prstGeom prst="rect">
            <a:avLst/>
          </a:prstGeom>
        </p:spPr>
      </p:pic>
      <p:sp>
        <p:nvSpPr>
          <p:cNvPr id="16" name="Title 1"/>
          <p:cNvSpPr txBox="1">
            <a:spLocks/>
          </p:cNvSpPr>
          <p:nvPr/>
        </p:nvSpPr>
        <p:spPr>
          <a:xfrm>
            <a:off x="210041" y="85004"/>
            <a:ext cx="6311909" cy="32558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i="1" dirty="0">
                <a:solidFill>
                  <a:schemeClr val="accent1">
                    <a:lumMod val="75000"/>
                  </a:schemeClr>
                </a:solidFill>
                <a:latin typeface="Arial" panose="020B0604020202020204" pitchFamily="34" charset="0"/>
                <a:cs typeface="Arial" panose="020B0604020202020204" pitchFamily="34" charset="0"/>
              </a:rPr>
              <a:t>Qu’est ce qu’une pile à combustible ?</a:t>
            </a:r>
          </a:p>
          <a:p>
            <a:endParaRPr lang="it-IT" sz="2800" i="1" dirty="0">
              <a:solidFill>
                <a:schemeClr val="accent1">
                  <a:lumMod val="75000"/>
                </a:schemeClr>
              </a:solidFill>
              <a:latin typeface="Arial" panose="020B0604020202020204" pitchFamily="34" charset="0"/>
              <a:cs typeface="Arial" panose="020B0604020202020204" pitchFamily="34" charset="0"/>
            </a:endParaRPr>
          </a:p>
        </p:txBody>
      </p:sp>
      <p:sp>
        <p:nvSpPr>
          <p:cNvPr id="17" name="Content Placeholder 2"/>
          <p:cNvSpPr txBox="1">
            <a:spLocks/>
          </p:cNvSpPr>
          <p:nvPr/>
        </p:nvSpPr>
        <p:spPr>
          <a:xfrm>
            <a:off x="2080406" y="877789"/>
            <a:ext cx="4676503" cy="5909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fr-FR" sz="1800" dirty="0"/>
              <a:t>Elles sont également </a:t>
            </a:r>
            <a:r>
              <a:rPr lang="fr-FR" sz="1800" u="sng" dirty="0"/>
              <a:t>différentes</a:t>
            </a:r>
            <a:r>
              <a:rPr lang="fr-FR" sz="1800" dirty="0"/>
              <a:t> des moteurs et des batteries  :</a:t>
            </a:r>
            <a:endParaRPr lang="it-IT" sz="1800" b="1" dirty="0">
              <a:solidFill>
                <a:schemeClr val="accent1">
                  <a:lumMod val="50000"/>
                </a:schemeClr>
              </a:solidFill>
            </a:endParaRPr>
          </a:p>
        </p:txBody>
      </p:sp>
      <p:cxnSp>
        <p:nvCxnSpPr>
          <p:cNvPr id="18" name="Straight Connector 17"/>
          <p:cNvCxnSpPr/>
          <p:nvPr/>
        </p:nvCxnSpPr>
        <p:spPr>
          <a:xfrm>
            <a:off x="210042" y="524942"/>
            <a:ext cx="6311908"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Content Placeholder 2"/>
          <p:cNvSpPr txBox="1">
            <a:spLocks/>
          </p:cNvSpPr>
          <p:nvPr/>
        </p:nvSpPr>
        <p:spPr>
          <a:xfrm>
            <a:off x="712445" y="4132881"/>
            <a:ext cx="3189761" cy="1209802"/>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fr-FR" sz="1800" dirty="0">
                <a:solidFill>
                  <a:schemeClr val="tx1"/>
                </a:solidFill>
              </a:rPr>
              <a:t>Les moteurs à combustion interne brûlent le carburant et utilisent la chaleur avec un cycle thermodynamique. Leur efficacité est moins importante.</a:t>
            </a:r>
            <a:endParaRPr lang="it-IT" sz="1800" dirty="0">
              <a:solidFill>
                <a:schemeClr val="tx1"/>
              </a:solidFill>
            </a:endParaRPr>
          </a:p>
        </p:txBody>
      </p:sp>
      <p:sp>
        <p:nvSpPr>
          <p:cNvPr id="20" name="Content Placeholder 2"/>
          <p:cNvSpPr txBox="1">
            <a:spLocks/>
          </p:cNvSpPr>
          <p:nvPr/>
        </p:nvSpPr>
        <p:spPr>
          <a:xfrm>
            <a:off x="5759889" y="3523248"/>
            <a:ext cx="3166052" cy="2451504"/>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fr-FR" sz="1800" dirty="0">
                <a:solidFill>
                  <a:schemeClr val="tx1"/>
                </a:solidFill>
              </a:rPr>
              <a:t>Les batteries peuvent stocker une quantité limitée d’énergie stockée et le temps de recharge est lent,</a:t>
            </a:r>
            <a:r>
              <a:rPr lang="it-IT" sz="1800" dirty="0">
                <a:solidFill>
                  <a:schemeClr val="tx1"/>
                </a:solidFill>
              </a:rPr>
              <a:t> </a:t>
            </a:r>
            <a:r>
              <a:rPr lang="fr-FR" sz="1800" dirty="0">
                <a:solidFill>
                  <a:schemeClr val="tx1"/>
                </a:solidFill>
              </a:rPr>
              <a:t>les piles à combustible ne sont limitées que par la taille du réservoir de carburant. </a:t>
            </a:r>
          </a:p>
          <a:p>
            <a:pPr marL="0" indent="0" algn="ctr">
              <a:buNone/>
            </a:pPr>
            <a:r>
              <a:rPr lang="fr-FR" sz="1800" dirty="0">
                <a:solidFill>
                  <a:schemeClr val="tx1"/>
                </a:solidFill>
              </a:rPr>
              <a:t>Avec un flux continu de carburant, elles peuvent produire de l’énergie en continu</a:t>
            </a:r>
            <a:endParaRPr lang="it-IT" sz="1800" dirty="0">
              <a:solidFill>
                <a:schemeClr val="tx1"/>
              </a:solidFill>
            </a:endParaRPr>
          </a:p>
        </p:txBody>
      </p:sp>
      <p:sp>
        <p:nvSpPr>
          <p:cNvPr id="21" name="Multiply 20"/>
          <p:cNvSpPr/>
          <p:nvPr/>
        </p:nvSpPr>
        <p:spPr>
          <a:xfrm>
            <a:off x="1176137" y="1865484"/>
            <a:ext cx="1650273" cy="1541417"/>
          </a:xfrm>
          <a:prstGeom prst="mathMultiply">
            <a:avLst>
              <a:gd name="adj1" fmla="val 11709"/>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01002" y="1273009"/>
            <a:ext cx="997329" cy="2493323"/>
          </a:xfrm>
          <a:prstGeom prst="rect">
            <a:avLst/>
          </a:prstGeom>
        </p:spPr>
      </p:pic>
      <p:sp>
        <p:nvSpPr>
          <p:cNvPr id="23" name="Multiply 22"/>
          <p:cNvSpPr/>
          <p:nvPr/>
        </p:nvSpPr>
        <p:spPr>
          <a:xfrm>
            <a:off x="5874529" y="1748961"/>
            <a:ext cx="1650273" cy="1541417"/>
          </a:xfrm>
          <a:prstGeom prst="mathMultiply">
            <a:avLst>
              <a:gd name="adj1" fmla="val 11709"/>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24" name="Rectangle 23"/>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158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50747" y="2405680"/>
            <a:ext cx="3157518" cy="3542884"/>
          </a:xfrm>
          <a:prstGeom prst="rect">
            <a:avLst/>
          </a:prstGeom>
        </p:spPr>
      </p:pic>
      <p:sp>
        <p:nvSpPr>
          <p:cNvPr id="16" name="Title 1"/>
          <p:cNvSpPr txBox="1">
            <a:spLocks/>
          </p:cNvSpPr>
          <p:nvPr/>
        </p:nvSpPr>
        <p:spPr>
          <a:xfrm>
            <a:off x="356654" y="312809"/>
            <a:ext cx="6165296" cy="3718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i="1" dirty="0">
                <a:solidFill>
                  <a:schemeClr val="accent1">
                    <a:lumMod val="75000"/>
                  </a:schemeClr>
                </a:solidFill>
                <a:latin typeface="Arial" panose="020B0604020202020204" pitchFamily="34" charset="0"/>
                <a:cs typeface="Arial" panose="020B0604020202020204" pitchFamily="34" charset="0"/>
              </a:rPr>
              <a:t>Composants de la pile à combustible</a:t>
            </a:r>
            <a:endParaRPr lang="it-IT" sz="2800" i="1" dirty="0">
              <a:solidFill>
                <a:schemeClr val="accent1">
                  <a:lumMod val="75000"/>
                </a:schemeClr>
              </a:solidFill>
              <a:latin typeface="Arial" panose="020B0604020202020204" pitchFamily="34" charset="0"/>
              <a:cs typeface="Arial" panose="020B0604020202020204" pitchFamily="34" charset="0"/>
            </a:endParaRPr>
          </a:p>
        </p:txBody>
      </p:sp>
      <p:cxnSp>
        <p:nvCxnSpPr>
          <p:cNvPr id="17" name="Straight Connector 16"/>
          <p:cNvCxnSpPr/>
          <p:nvPr/>
        </p:nvCxnSpPr>
        <p:spPr>
          <a:xfrm>
            <a:off x="374073" y="752747"/>
            <a:ext cx="6483927"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1"/>
          <p:cNvSpPr>
            <a:spLocks noChangeArrowheads="1"/>
          </p:cNvSpPr>
          <p:nvPr/>
        </p:nvSpPr>
        <p:spPr bwMode="auto">
          <a:xfrm>
            <a:off x="216762" y="1264667"/>
            <a:ext cx="8697416" cy="646331"/>
          </a:xfrm>
          <a:prstGeom prst="rect">
            <a:avLst/>
          </a:prstGeom>
          <a:noFill/>
          <a:ln w="9525">
            <a:noFill/>
            <a:miter lim="800000"/>
            <a:headEnd/>
            <a:tailEnd/>
          </a:ln>
        </p:spPr>
        <p:txBody>
          <a:bodyPr wrap="square">
            <a:spAutoFit/>
          </a:bodyPr>
          <a:lstStyle/>
          <a:p>
            <a:pPr algn="ctr"/>
            <a:r>
              <a:rPr lang="fr-FR" dirty="0"/>
              <a:t>Une pile à combustible est constituée de deux </a:t>
            </a:r>
            <a:r>
              <a:rPr lang="fr-FR" u="sng" dirty="0"/>
              <a:t>électrodes</a:t>
            </a:r>
            <a:r>
              <a:rPr lang="fr-FR" dirty="0"/>
              <a:t> poreuses placées autour de l’</a:t>
            </a:r>
            <a:r>
              <a:rPr lang="fr-FR" u="sng" dirty="0"/>
              <a:t>électrolyte</a:t>
            </a:r>
            <a:endParaRPr lang="en-US" u="sng" dirty="0">
              <a:latin typeface="Arial" pitchFamily="34" charset="0"/>
            </a:endParaRPr>
          </a:p>
        </p:txBody>
      </p:sp>
      <p:cxnSp>
        <p:nvCxnSpPr>
          <p:cNvPr id="19" name="Straight Connector 18"/>
          <p:cNvCxnSpPr/>
          <p:nvPr/>
        </p:nvCxnSpPr>
        <p:spPr>
          <a:xfrm>
            <a:off x="4833257" y="5753825"/>
            <a:ext cx="618309" cy="816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023360" y="5915543"/>
            <a:ext cx="7315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535680" y="5761989"/>
            <a:ext cx="414965" cy="30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912218" y="5649658"/>
            <a:ext cx="2219498" cy="230832"/>
          </a:xfrm>
          <a:prstGeom prst="rect">
            <a:avLst/>
          </a:prstGeom>
          <a:noFill/>
        </p:spPr>
        <p:txBody>
          <a:bodyPr wrap="square" rtlCol="0">
            <a:spAutoFit/>
          </a:bodyPr>
          <a:lstStyle/>
          <a:p>
            <a:r>
              <a:rPr lang="en-US" sz="900" dirty="0">
                <a:hlinkClick r:id="rId11"/>
              </a:rPr>
              <a:t>Photo</a:t>
            </a:r>
            <a:r>
              <a:rPr lang="en-US" sz="900" dirty="0"/>
              <a:t> by </a:t>
            </a:r>
            <a:r>
              <a:rPr lang="en-US" sz="900" dirty="0" err="1"/>
              <a:t>Sakurambo</a:t>
            </a:r>
            <a:r>
              <a:rPr lang="en-US" sz="900" dirty="0"/>
              <a:t> / </a:t>
            </a:r>
            <a:r>
              <a:rPr lang="en-US" sz="900" dirty="0">
                <a:hlinkClick r:id="rId12"/>
              </a:rPr>
              <a:t>CC BY</a:t>
            </a:r>
            <a:endParaRPr lang="en-US" sz="900" dirty="0"/>
          </a:p>
        </p:txBody>
      </p:sp>
      <p:sp>
        <p:nvSpPr>
          <p:cNvPr id="23" name="Rectangle 22"/>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6641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7" name="Text Box 12"/>
          <p:cNvSpPr txBox="1">
            <a:spLocks noChangeArrowheads="1"/>
          </p:cNvSpPr>
          <p:nvPr/>
        </p:nvSpPr>
        <p:spPr bwMode="auto">
          <a:xfrm>
            <a:off x="356654" y="2677326"/>
            <a:ext cx="3026295" cy="2831544"/>
          </a:xfrm>
          <a:prstGeom prst="rect">
            <a:avLst/>
          </a:prstGeom>
          <a:noFill/>
          <a:ln w="9525">
            <a:noFill/>
            <a:miter lim="800000"/>
            <a:headEnd/>
            <a:tailEnd/>
          </a:ln>
        </p:spPr>
        <p:txBody>
          <a:bodyPr wrap="square">
            <a:spAutoFit/>
          </a:bodyPr>
          <a:lstStyle/>
          <a:p>
            <a:pPr algn="just"/>
            <a:endParaRPr lang="en-US" sz="1600" b="1" dirty="0">
              <a:latin typeface="Arial" pitchFamily="34" charset="0"/>
            </a:endParaRPr>
          </a:p>
          <a:p>
            <a:pPr marL="285750" indent="-285750" algn="just">
              <a:buFontTx/>
              <a:buChar char="-"/>
            </a:pPr>
            <a:r>
              <a:rPr lang="fr-FR" dirty="0"/>
              <a:t>une barrière physique pour éviter le mélange direct des gaz combustibles et des oxydants (croisement)</a:t>
            </a:r>
            <a:endParaRPr lang="en-US" sz="1600" dirty="0">
              <a:latin typeface="Arial" pitchFamily="34" charset="0"/>
            </a:endParaRPr>
          </a:p>
          <a:p>
            <a:pPr marL="285750" indent="-285750" algn="just">
              <a:buFontTx/>
              <a:buChar char="-"/>
            </a:pPr>
            <a:r>
              <a:rPr lang="fr-FR" dirty="0"/>
              <a:t>permet le transport de charge ionique entre les deux électrodes, en fermant le circuit électrique.</a:t>
            </a:r>
            <a:endParaRPr lang="en-US" sz="1600" dirty="0">
              <a:latin typeface="Arial" pitchFamily="34" charset="0"/>
            </a:endParaRPr>
          </a:p>
        </p:txBody>
      </p:sp>
      <p:sp>
        <p:nvSpPr>
          <p:cNvPr id="18" name="Content Placeholder 2"/>
          <p:cNvSpPr txBox="1">
            <a:spLocks/>
          </p:cNvSpPr>
          <p:nvPr/>
        </p:nvSpPr>
        <p:spPr>
          <a:xfrm>
            <a:off x="434542" y="2256919"/>
            <a:ext cx="2846072" cy="341632"/>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it-IT" sz="1800" b="1" dirty="0">
                <a:solidFill>
                  <a:schemeClr val="accent1">
                    <a:lumMod val="50000"/>
                  </a:schemeClr>
                </a:solidFill>
              </a:rPr>
              <a:t>Electrolyte</a:t>
            </a:r>
          </a:p>
        </p:txBody>
      </p:sp>
      <p:sp>
        <p:nvSpPr>
          <p:cNvPr id="19" name="Rectangle 11"/>
          <p:cNvSpPr>
            <a:spLocks noChangeArrowheads="1"/>
          </p:cNvSpPr>
          <p:nvPr/>
        </p:nvSpPr>
        <p:spPr bwMode="auto">
          <a:xfrm>
            <a:off x="216762" y="1532872"/>
            <a:ext cx="8697416" cy="646331"/>
          </a:xfrm>
          <a:prstGeom prst="rect">
            <a:avLst/>
          </a:prstGeom>
          <a:noFill/>
          <a:ln w="9525">
            <a:noFill/>
            <a:miter lim="800000"/>
            <a:headEnd/>
            <a:tailEnd/>
          </a:ln>
        </p:spPr>
        <p:txBody>
          <a:bodyPr wrap="square">
            <a:spAutoFit/>
          </a:bodyPr>
          <a:lstStyle/>
          <a:p>
            <a:pPr algn="ctr"/>
            <a:r>
              <a:rPr lang="fr-FR" dirty="0"/>
              <a:t>Une pile à combustible est constituée de deux </a:t>
            </a:r>
            <a:r>
              <a:rPr lang="fr-FR" u="sng" dirty="0"/>
              <a:t>électrodes</a:t>
            </a:r>
            <a:r>
              <a:rPr lang="fr-FR" dirty="0"/>
              <a:t> poreuses placées autour de l’</a:t>
            </a:r>
            <a:r>
              <a:rPr lang="fr-FR" u="sng" dirty="0"/>
              <a:t>électrolyte</a:t>
            </a:r>
            <a:endParaRPr lang="en-US" u="sng" dirty="0">
              <a:latin typeface="Arial" pitchFamily="34" charset="0"/>
            </a:endParaRPr>
          </a:p>
        </p:txBody>
      </p:sp>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65470" y="2427735"/>
            <a:ext cx="3157518" cy="3542884"/>
          </a:xfrm>
          <a:prstGeom prst="rect">
            <a:avLst/>
          </a:prstGeom>
        </p:spPr>
      </p:pic>
      <p:sp>
        <p:nvSpPr>
          <p:cNvPr id="21" name="Oval 20"/>
          <p:cNvSpPr/>
          <p:nvPr/>
        </p:nvSpPr>
        <p:spPr>
          <a:xfrm rot="5400000">
            <a:off x="4876800" y="4119440"/>
            <a:ext cx="2612571" cy="5921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Title 1"/>
          <p:cNvSpPr txBox="1">
            <a:spLocks/>
          </p:cNvSpPr>
          <p:nvPr/>
        </p:nvSpPr>
        <p:spPr>
          <a:xfrm>
            <a:off x="356654" y="312809"/>
            <a:ext cx="6165296" cy="3718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i="1" dirty="0">
                <a:solidFill>
                  <a:schemeClr val="accent1">
                    <a:lumMod val="75000"/>
                  </a:schemeClr>
                </a:solidFill>
                <a:latin typeface="Arial" panose="020B0604020202020204" pitchFamily="34" charset="0"/>
                <a:cs typeface="Arial" panose="020B0604020202020204" pitchFamily="34" charset="0"/>
              </a:rPr>
              <a:t>Composants de la pile à combustible</a:t>
            </a:r>
            <a:endParaRPr lang="it-IT" sz="2800" i="1" dirty="0">
              <a:solidFill>
                <a:schemeClr val="accent1">
                  <a:lumMod val="75000"/>
                </a:schemeClr>
              </a:solidFill>
              <a:latin typeface="Arial" panose="020B0604020202020204" pitchFamily="34" charset="0"/>
              <a:cs typeface="Arial" panose="020B0604020202020204" pitchFamily="34" charset="0"/>
            </a:endParaRPr>
          </a:p>
        </p:txBody>
      </p:sp>
      <p:cxnSp>
        <p:nvCxnSpPr>
          <p:cNvPr id="23" name="Straight Connector 16"/>
          <p:cNvCxnSpPr/>
          <p:nvPr/>
        </p:nvCxnSpPr>
        <p:spPr>
          <a:xfrm>
            <a:off x="374073" y="752747"/>
            <a:ext cx="6483927"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630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65470" y="2341065"/>
            <a:ext cx="3157518" cy="3542884"/>
          </a:xfrm>
          <a:prstGeom prst="rect">
            <a:avLst/>
          </a:prstGeom>
        </p:spPr>
      </p:pic>
      <p:sp>
        <p:nvSpPr>
          <p:cNvPr id="17" name="Oval 16"/>
          <p:cNvSpPr/>
          <p:nvPr/>
        </p:nvSpPr>
        <p:spPr>
          <a:xfrm>
            <a:off x="5117330" y="5356744"/>
            <a:ext cx="856750" cy="365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Text Box 12"/>
          <p:cNvSpPr txBox="1">
            <a:spLocks noChangeArrowheads="1"/>
          </p:cNvSpPr>
          <p:nvPr/>
        </p:nvSpPr>
        <p:spPr bwMode="auto">
          <a:xfrm>
            <a:off x="179512" y="2895272"/>
            <a:ext cx="3547757" cy="2769989"/>
          </a:xfrm>
          <a:prstGeom prst="rect">
            <a:avLst/>
          </a:prstGeom>
          <a:noFill/>
          <a:ln w="9525">
            <a:noFill/>
            <a:miter lim="800000"/>
            <a:headEnd/>
            <a:tailEnd/>
          </a:ln>
        </p:spPr>
        <p:txBody>
          <a:bodyPr wrap="square">
            <a:spAutoFit/>
          </a:bodyPr>
          <a:lstStyle/>
          <a:p>
            <a:pPr algn="just"/>
            <a:endParaRPr lang="en-US" sz="1600" b="1" dirty="0">
              <a:latin typeface="Arial" pitchFamily="34" charset="0"/>
            </a:endParaRPr>
          </a:p>
          <a:p>
            <a:pPr algn="just"/>
            <a:r>
              <a:rPr lang="en-US" sz="1600" dirty="0">
                <a:latin typeface="Arial" pitchFamily="34" charset="0"/>
              </a:rPr>
              <a:t>- </a:t>
            </a:r>
            <a:r>
              <a:rPr lang="fr-FR" dirty="0"/>
              <a:t>Matériau poreux, assure la diffusion des espèces actives</a:t>
            </a:r>
            <a:endParaRPr lang="en-US" sz="1600" dirty="0">
              <a:latin typeface="Arial" pitchFamily="34" charset="0"/>
            </a:endParaRPr>
          </a:p>
          <a:p>
            <a:pPr algn="just"/>
            <a:endParaRPr lang="en-US" sz="1600" dirty="0">
              <a:latin typeface="Arial" pitchFamily="34" charset="0"/>
            </a:endParaRPr>
          </a:p>
          <a:p>
            <a:pPr algn="just"/>
            <a:r>
              <a:rPr lang="en-US" sz="1600" dirty="0">
                <a:latin typeface="Arial" pitchFamily="34" charset="0"/>
              </a:rPr>
              <a:t>- </a:t>
            </a:r>
            <a:r>
              <a:rPr lang="fr-FR" dirty="0"/>
              <a:t>Surface active où se produisent les réactions redox</a:t>
            </a:r>
            <a:endParaRPr lang="en-US" sz="1600" dirty="0">
              <a:latin typeface="Arial" pitchFamily="34" charset="0"/>
            </a:endParaRPr>
          </a:p>
          <a:p>
            <a:pPr algn="just"/>
            <a:endParaRPr lang="en-US" sz="1600" dirty="0">
              <a:latin typeface="Arial" pitchFamily="34" charset="0"/>
            </a:endParaRPr>
          </a:p>
          <a:p>
            <a:pPr algn="just"/>
            <a:r>
              <a:rPr lang="en-US" sz="1600" dirty="0">
                <a:latin typeface="Arial" pitchFamily="34" charset="0"/>
              </a:rPr>
              <a:t>- </a:t>
            </a:r>
            <a:r>
              <a:rPr lang="fr-FR" dirty="0"/>
              <a:t>Permet la conduction des ions et des électrons produits dans les réactions redox</a:t>
            </a:r>
            <a:endParaRPr lang="en-US" sz="1600" dirty="0">
              <a:latin typeface="Arial" pitchFamily="34" charset="0"/>
            </a:endParaRPr>
          </a:p>
        </p:txBody>
      </p:sp>
      <p:sp>
        <p:nvSpPr>
          <p:cNvPr id="19" name="Content Placeholder 2"/>
          <p:cNvSpPr txBox="1">
            <a:spLocks/>
          </p:cNvSpPr>
          <p:nvPr/>
        </p:nvSpPr>
        <p:spPr>
          <a:xfrm>
            <a:off x="530354" y="2341699"/>
            <a:ext cx="2846072" cy="341632"/>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it-IT" sz="1800" b="1" dirty="0">
                <a:solidFill>
                  <a:schemeClr val="accent1">
                    <a:lumMod val="50000"/>
                  </a:schemeClr>
                </a:solidFill>
              </a:rPr>
              <a:t>Electrodes</a:t>
            </a:r>
          </a:p>
        </p:txBody>
      </p:sp>
      <p:sp>
        <p:nvSpPr>
          <p:cNvPr id="20" name="Rectangle 19"/>
          <p:cNvSpPr>
            <a:spLocks noChangeArrowheads="1"/>
          </p:cNvSpPr>
          <p:nvPr/>
        </p:nvSpPr>
        <p:spPr bwMode="auto">
          <a:xfrm>
            <a:off x="216762" y="1446202"/>
            <a:ext cx="8697416" cy="646331"/>
          </a:xfrm>
          <a:prstGeom prst="rect">
            <a:avLst/>
          </a:prstGeom>
          <a:noFill/>
          <a:ln w="9525">
            <a:noFill/>
            <a:miter lim="800000"/>
            <a:headEnd/>
            <a:tailEnd/>
          </a:ln>
        </p:spPr>
        <p:txBody>
          <a:bodyPr wrap="square">
            <a:spAutoFit/>
          </a:bodyPr>
          <a:lstStyle/>
          <a:p>
            <a:pPr algn="ctr"/>
            <a:r>
              <a:rPr lang="fr-FR" dirty="0"/>
              <a:t>Une pile à combustible est constituée de deux </a:t>
            </a:r>
            <a:r>
              <a:rPr lang="fr-FR" u="sng" dirty="0"/>
              <a:t>électrodes</a:t>
            </a:r>
            <a:r>
              <a:rPr lang="fr-FR" dirty="0"/>
              <a:t> poreuses placées autour de l’</a:t>
            </a:r>
            <a:r>
              <a:rPr lang="fr-FR" u="sng" dirty="0"/>
              <a:t>électrolyte</a:t>
            </a:r>
            <a:endParaRPr lang="en-US" u="sng" dirty="0">
              <a:latin typeface="Arial" pitchFamily="34" charset="0"/>
            </a:endParaRPr>
          </a:p>
        </p:txBody>
      </p:sp>
      <p:sp>
        <p:nvSpPr>
          <p:cNvPr id="22" name="Oval 21"/>
          <p:cNvSpPr/>
          <p:nvPr/>
        </p:nvSpPr>
        <p:spPr>
          <a:xfrm>
            <a:off x="6525940" y="5356744"/>
            <a:ext cx="856750" cy="365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Title 1"/>
          <p:cNvSpPr txBox="1">
            <a:spLocks/>
          </p:cNvSpPr>
          <p:nvPr/>
        </p:nvSpPr>
        <p:spPr>
          <a:xfrm>
            <a:off x="356654" y="312809"/>
            <a:ext cx="6165296" cy="3718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i="1" dirty="0">
                <a:solidFill>
                  <a:schemeClr val="accent1">
                    <a:lumMod val="75000"/>
                  </a:schemeClr>
                </a:solidFill>
                <a:latin typeface="Arial" panose="020B0604020202020204" pitchFamily="34" charset="0"/>
                <a:cs typeface="Arial" panose="020B0604020202020204" pitchFamily="34" charset="0"/>
              </a:rPr>
              <a:t>Composants de la pile à combustible</a:t>
            </a:r>
            <a:endParaRPr lang="it-IT" sz="2800" i="1" dirty="0">
              <a:solidFill>
                <a:schemeClr val="accent1">
                  <a:lumMod val="75000"/>
                </a:schemeClr>
              </a:solidFill>
              <a:latin typeface="Arial" panose="020B0604020202020204" pitchFamily="34" charset="0"/>
              <a:cs typeface="Arial" panose="020B0604020202020204" pitchFamily="34" charset="0"/>
            </a:endParaRPr>
          </a:p>
        </p:txBody>
      </p:sp>
      <p:cxnSp>
        <p:nvCxnSpPr>
          <p:cNvPr id="24" name="Straight Connector 16"/>
          <p:cNvCxnSpPr/>
          <p:nvPr/>
        </p:nvCxnSpPr>
        <p:spPr>
          <a:xfrm>
            <a:off x="374073" y="752747"/>
            <a:ext cx="6483927"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959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7" name="Text Box 12"/>
          <p:cNvSpPr txBox="1">
            <a:spLocks noChangeArrowheads="1"/>
          </p:cNvSpPr>
          <p:nvPr/>
        </p:nvSpPr>
        <p:spPr bwMode="auto">
          <a:xfrm>
            <a:off x="636740" y="2642138"/>
            <a:ext cx="2664296" cy="2554545"/>
          </a:xfrm>
          <a:prstGeom prst="rect">
            <a:avLst/>
          </a:prstGeom>
          <a:noFill/>
          <a:ln w="9525">
            <a:noFill/>
            <a:miter lim="800000"/>
            <a:headEnd/>
            <a:tailEnd/>
          </a:ln>
        </p:spPr>
        <p:txBody>
          <a:bodyPr wrap="square">
            <a:spAutoFit/>
          </a:bodyPr>
          <a:lstStyle/>
          <a:p>
            <a:pPr algn="just"/>
            <a:endParaRPr lang="en-US" sz="1600" dirty="0">
              <a:latin typeface="Arial" pitchFamily="34" charset="0"/>
            </a:endParaRPr>
          </a:p>
          <a:p>
            <a:pPr algn="just"/>
            <a:r>
              <a:rPr lang="fr-FR" dirty="0"/>
              <a:t>L’</a:t>
            </a:r>
            <a:r>
              <a:rPr lang="fr-FR" b="1" dirty="0"/>
              <a:t>anode</a:t>
            </a:r>
            <a:r>
              <a:rPr lang="fr-FR" dirty="0"/>
              <a:t> est aussi appelée « électrode de carburant » et on suppose qu’elle a une polarité négative.</a:t>
            </a:r>
            <a:endParaRPr lang="en-US" sz="1600" dirty="0">
              <a:latin typeface="Arial" pitchFamily="34" charset="0"/>
            </a:endParaRPr>
          </a:p>
          <a:p>
            <a:pPr algn="just"/>
            <a:r>
              <a:rPr lang="en-US" sz="1600" dirty="0">
                <a:latin typeface="Arial" pitchFamily="34" charset="0"/>
              </a:rPr>
              <a:t>La </a:t>
            </a:r>
            <a:r>
              <a:rPr lang="fr-FR" b="1" dirty="0"/>
              <a:t>cathode</a:t>
            </a:r>
            <a:r>
              <a:rPr lang="fr-FR" dirty="0"/>
              <a:t> est aussi appelée « électrode d’air » et elle correspond à l’ électrode positive.</a:t>
            </a:r>
            <a:endParaRPr lang="en-US" sz="1600" dirty="0">
              <a:latin typeface="Arial" pitchFamily="34" charset="0"/>
            </a:endParaRPr>
          </a:p>
        </p:txBody>
      </p:sp>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15839" y="2271127"/>
            <a:ext cx="3157518" cy="3542884"/>
          </a:xfrm>
          <a:prstGeom prst="rect">
            <a:avLst/>
          </a:prstGeom>
        </p:spPr>
      </p:pic>
      <p:sp>
        <p:nvSpPr>
          <p:cNvPr id="19" name="Content Placeholder 2"/>
          <p:cNvSpPr txBox="1">
            <a:spLocks/>
          </p:cNvSpPr>
          <p:nvPr/>
        </p:nvSpPr>
        <p:spPr>
          <a:xfrm>
            <a:off x="567604" y="2244067"/>
            <a:ext cx="2846072" cy="341632"/>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it-IT" sz="1800" b="1" dirty="0">
                <a:solidFill>
                  <a:schemeClr val="accent1">
                    <a:lumMod val="50000"/>
                  </a:schemeClr>
                </a:solidFill>
              </a:rPr>
              <a:t>Electrodes</a:t>
            </a:r>
          </a:p>
        </p:txBody>
      </p:sp>
      <p:sp>
        <p:nvSpPr>
          <p:cNvPr id="20" name="Oval 19"/>
          <p:cNvSpPr/>
          <p:nvPr/>
        </p:nvSpPr>
        <p:spPr>
          <a:xfrm rot="5400000">
            <a:off x="3615747" y="3398108"/>
            <a:ext cx="3498306" cy="1333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 20"/>
          <p:cNvSpPr/>
          <p:nvPr/>
        </p:nvSpPr>
        <p:spPr>
          <a:xfrm rot="5400000">
            <a:off x="5817962" y="3385408"/>
            <a:ext cx="3498306" cy="1333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ctangle 11"/>
          <p:cNvSpPr>
            <a:spLocks noChangeArrowheads="1"/>
          </p:cNvSpPr>
          <p:nvPr/>
        </p:nvSpPr>
        <p:spPr bwMode="auto">
          <a:xfrm>
            <a:off x="216762" y="1596220"/>
            <a:ext cx="8697416" cy="646331"/>
          </a:xfrm>
          <a:prstGeom prst="rect">
            <a:avLst/>
          </a:prstGeom>
          <a:noFill/>
          <a:ln w="9525">
            <a:noFill/>
            <a:miter lim="800000"/>
            <a:headEnd/>
            <a:tailEnd/>
          </a:ln>
        </p:spPr>
        <p:txBody>
          <a:bodyPr wrap="square">
            <a:spAutoFit/>
          </a:bodyPr>
          <a:lstStyle/>
          <a:p>
            <a:pPr algn="ctr"/>
            <a:r>
              <a:rPr lang="fr-FR" dirty="0"/>
              <a:t>Une pile à combustible est constituée de deux </a:t>
            </a:r>
            <a:r>
              <a:rPr lang="fr-FR" u="sng" dirty="0"/>
              <a:t>électrodes</a:t>
            </a:r>
            <a:r>
              <a:rPr lang="fr-FR" dirty="0"/>
              <a:t> poreuses placées autour de l’</a:t>
            </a:r>
            <a:r>
              <a:rPr lang="fr-FR" u="sng" dirty="0"/>
              <a:t>électrolyte</a:t>
            </a:r>
            <a:endParaRPr lang="en-US" u="sng" dirty="0">
              <a:latin typeface="Arial" pitchFamily="34" charset="0"/>
            </a:endParaRPr>
          </a:p>
        </p:txBody>
      </p:sp>
      <p:sp>
        <p:nvSpPr>
          <p:cNvPr id="23" name="Title 1"/>
          <p:cNvSpPr txBox="1">
            <a:spLocks/>
          </p:cNvSpPr>
          <p:nvPr/>
        </p:nvSpPr>
        <p:spPr>
          <a:xfrm>
            <a:off x="356654" y="312809"/>
            <a:ext cx="6165296" cy="3718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i="1" dirty="0">
                <a:solidFill>
                  <a:schemeClr val="accent1">
                    <a:lumMod val="75000"/>
                  </a:schemeClr>
                </a:solidFill>
                <a:latin typeface="Arial" panose="020B0604020202020204" pitchFamily="34" charset="0"/>
                <a:cs typeface="Arial" panose="020B0604020202020204" pitchFamily="34" charset="0"/>
              </a:rPr>
              <a:t>Composants de la pile à combustible</a:t>
            </a:r>
            <a:endParaRPr lang="it-IT" sz="2800" i="1" dirty="0">
              <a:solidFill>
                <a:schemeClr val="accent1">
                  <a:lumMod val="75000"/>
                </a:schemeClr>
              </a:solidFill>
              <a:latin typeface="Arial" panose="020B0604020202020204" pitchFamily="34" charset="0"/>
              <a:cs typeface="Arial" panose="020B0604020202020204" pitchFamily="34" charset="0"/>
            </a:endParaRPr>
          </a:p>
        </p:txBody>
      </p:sp>
      <p:cxnSp>
        <p:nvCxnSpPr>
          <p:cNvPr id="24" name="Straight Connector 16"/>
          <p:cNvCxnSpPr/>
          <p:nvPr/>
        </p:nvCxnSpPr>
        <p:spPr>
          <a:xfrm>
            <a:off x="374073" y="752747"/>
            <a:ext cx="6483927"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69213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2455</TotalTime>
  <Words>2212</Words>
  <Application>Microsoft Office PowerPoint</Application>
  <PresentationFormat>Widescreen</PresentationFormat>
  <Paragraphs>243</Paragraphs>
  <Slides>37</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3" baseType="lpstr">
      <vt:lpstr>Arial</vt:lpstr>
      <vt:lpstr>Calibri</vt:lpstr>
      <vt:lpstr>Times New Roman</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Laura Currid</cp:lastModifiedBy>
  <cp:revision>55</cp:revision>
  <dcterms:created xsi:type="dcterms:W3CDTF">2019-06-26T09:21:34Z</dcterms:created>
  <dcterms:modified xsi:type="dcterms:W3CDTF">2019-11-07T12:20:10Z</dcterms:modified>
</cp:coreProperties>
</file>