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9" r:id="rId4"/>
    <p:sldId id="277" r:id="rId5"/>
    <p:sldId id="278" r:id="rId6"/>
    <p:sldId id="276" r:id="rId7"/>
    <p:sldId id="275" r:id="rId8"/>
    <p:sldId id="274" r:id="rId9"/>
    <p:sldId id="273" r:id="rId10"/>
    <p:sldId id="272" r:id="rId11"/>
    <p:sldId id="271" r:id="rId12"/>
    <p:sldId id="270" r:id="rId13"/>
    <p:sldId id="269" r:id="rId14"/>
    <p:sldId id="268" r:id="rId15"/>
    <p:sldId id="267" r:id="rId16"/>
    <p:sldId id="266" r:id="rId17"/>
    <p:sldId id="265" r:id="rId18"/>
    <p:sldId id="264" r:id="rId19"/>
    <p:sldId id="263" r:id="rId20"/>
    <p:sldId id="262" r:id="rId21"/>
    <p:sldId id="261" r:id="rId22"/>
    <p:sldId id="260" r:id="rId23"/>
    <p:sldId id="25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/>
    <p:restoredTop sz="94646"/>
  </p:normalViewPr>
  <p:slideViewPr>
    <p:cSldViewPr snapToGrid="0" snapToObjects="1">
      <p:cViewPr varScale="1">
        <p:scale>
          <a:sx n="109" d="100"/>
          <a:sy n="109" d="100"/>
        </p:scale>
        <p:origin x="7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26369-A491-FF49-B2BE-064E0024F40D}"/>
              </a:ext>
            </a:extLst>
          </p:cNvPr>
          <p:cNvSpPr txBox="1"/>
          <p:nvPr userDrawn="1"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7.gif"/><Relationship Id="rId5" Type="http://schemas.openxmlformats.org/officeDocument/2006/relationships/image" Target="../media/image7.png"/><Relationship Id="rId10" Type="http://schemas.openxmlformats.org/officeDocument/2006/relationships/image" Target="../media/image1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8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oleObject" Target="../embeddings/oleObject5.bin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12" Type="http://schemas.openxmlformats.org/officeDocument/2006/relationships/image" Target="../media/image24.wmf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5.jpeg"/><Relationship Id="rId15" Type="http://schemas.openxmlformats.org/officeDocument/2006/relationships/image" Target="../media/image25.wmf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oleObject" Target="../embeddings/oleObject9.bin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5.jpeg"/><Relationship Id="rId15" Type="http://schemas.openxmlformats.org/officeDocument/2006/relationships/image" Target="../media/image25.wmf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8.png"/><Relationship Id="rId5" Type="http://schemas.openxmlformats.org/officeDocument/2006/relationships/image" Target="../media/image7.png"/><Relationship Id="rId10" Type="http://schemas.openxmlformats.org/officeDocument/2006/relationships/image" Target="../media/image2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4.jpe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5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BAC356-1C44-F44B-B830-43C409DA0D87}"/>
              </a:ext>
            </a:extLst>
          </p:cNvPr>
          <p:cNvSpPr txBox="1">
            <a:spLocks/>
          </p:cNvSpPr>
          <p:nvPr/>
        </p:nvSpPr>
        <p:spPr>
          <a:xfrm>
            <a:off x="2600634" y="626048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&lt;Partner logo&gt;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4E6FDB-7A33-184B-BFA9-D72881DB13F0}"/>
              </a:ext>
            </a:extLst>
          </p:cNvPr>
          <p:cNvSpPr txBox="1">
            <a:spLocks/>
          </p:cNvSpPr>
          <p:nvPr/>
        </p:nvSpPr>
        <p:spPr>
          <a:xfrm>
            <a:off x="779208" y="1980148"/>
            <a:ext cx="6064044" cy="75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 err="1"/>
              <a:t>Principes</a:t>
            </a:r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53EABC-DF2E-8044-9EB9-8629F76FF197}"/>
              </a:ext>
            </a:extLst>
          </p:cNvPr>
          <p:cNvSpPr txBox="1">
            <a:spLocks/>
          </p:cNvSpPr>
          <p:nvPr/>
        </p:nvSpPr>
        <p:spPr>
          <a:xfrm>
            <a:off x="838199" y="2879027"/>
            <a:ext cx="4516315" cy="182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fr-FR" sz="2400" dirty="0"/>
              <a:t>Renseignements supplémentaires pour les enseignants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564631" y="665369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ttangolo 10"/>
          <p:cNvSpPr/>
          <p:nvPr/>
        </p:nvSpPr>
        <p:spPr>
          <a:xfrm>
            <a:off x="968605" y="320837"/>
            <a:ext cx="7152294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b="1" dirty="0"/>
              <a:t>Potentiel de réaction idéal dans une batterie</a:t>
            </a:r>
            <a:endParaRPr lang="en-US" sz="3000" b="1" dirty="0"/>
          </a:p>
        </p:txBody>
      </p:sp>
      <p:sp>
        <p:nvSpPr>
          <p:cNvPr id="16" name="AutoShape 8" descr="data:image/png;base64,iVBORw0KGgoAAAANSUhEUgAAAOwAAADWCAMAAADl7J7tAAAAkFBMVEX////+/v4AAAD9/f36+vr39/fw8PD19fVpaWnNzc3k5OTd3d3ExMTv7++pqakvLy+8vLyKiopQUFDo6OihoaHb29taWlq2traTk5PS0tK6urrKysp8fHywsLCkpKSbm5uPj49kZGRubm57e3uEhIQyMjJMTExYWFg7OztEREQkJCQTExNOTk4YGBggICAMDAzUHdNWAAAgAElEQVR4nO1dCV/bONMfWVd8KMQ4xnYcx7mg0G673//bvfOXnQMCtAGcdH/PO9uFhCi2RyPNPSOi80ApioPrwplP/AlQWsVBEV4N6uRJXQ5bEvEF5/YVWJO81K20YMpecm6fgxU0uhyyhD2rSFwJSF8c2cvd7QSA7MWAJ/eqyMpLIkv/S8gK+T+E7P8UZekNymopjt4JxeOUFM143FAtSQqpJAO5GD8JXJUBf+PX/eXUc4mm+P2pjLs+ZZU0Sh0jq4TWUip9m+c5rUgZTVKTVaZqGAF+o6SVWkEhy0jK/iJS26NrGG2VPcH2L6Cs0vLZcxmyjI0Sc0YLTxdNYy2aqaZ0ldAsmYl4mkhZjKespExK031J0HMJqqxRJ3f6CyjrpBaR2YOzkeRVKPWv1VSxfrd5mH1344f5P+GkjfWPm4y+zx6/0d3mbqxmD4u1v4jOjMsO1zARk/rZcvHwF3BjrWarF6YJ4yrMmqwVK/q2aO6ybcbbuioMI+81gzX/MHNql+OJv0b90rpJx1b8bZTF6ovv739V2RFEQFaJDQas6C6OQl3m0plwQZL3sLoj+saPbbcURdmdv47No/j4Em4UfJ96XndM3t8gK/r/+Yegk2VxNq4vKeuEkaugNSeck/mO/d62U0Z2+lB+d+HPcVBnyzJf8Ya+HY02+o6yDbXb6dOrd1KUp0HLzE0cX/l9ZMHimFdq7AD+KT5rsbygrGOOuQ4qtoXsy5HMoZhsuayUzCPLkxRlQrhIR8KSjSJNOamMMv7zqzeKnKJxMJVO/zllwSk0s3oFPC1ln1QIXlKW5UcRVCRPUMVzaRa2mv9ZJpPlR2ALTfPky+6pGGUFcG8tNxZYDdPWPr/ou8uYr6ogBvmqRmqtz8bvObygLE9j8MDPI9zLWRTSioy5dMZYMlbSWEbcsPyFCDbS8vIEEQR/8vpzG16Vovxpn0nf3yBbYVLtOmUZrbNIfzFlmURPIJw5sTKhODDhmbK8e1ie8jQz2k4oA62Jd5XgdW54Yb+xsZiZ8zWrH+05DGrdCL7Z3ZanP/8RnjLzM+GEG6+X5FW+VxajJNr9uWORHbPcvxbiMOAVkOBS921PH4W9ouCp4JeOubQQvRjWml+5nGdWrDdQ1e5S/u70O8+tdBlBgNmPoX0iZ7+lH7rOn4GRTbpH1vqZ6VQQxowR6BYFSwJJm5+s1dDoMdMeWWLmho+n97zEtP0gXz6h7N2QyEqqN7IXnIubnz9+/vwZ4OePn79ibBQ/iCUNDwy2xLs/CJkP4pFcUFltsmANMfTquvuj218W2cegk0yKgvm4WRTFU1OMx8U0yKG3dB/x5ldUBlDEg4QZGx5JByy7RBmYjE0OOlWy/wguS1lS8yDrKRtMvGHYLWMVxNjC/rWtoK7FP7ZayAUW77ctUf5vrNw4KJjuKp/IDyF7qhsPjKztKcvIzsD7WSGTkFdBvLehYxbGTNTtLzY/ZgHPSF0R3ZSsSz08MuoqCUbdWj4bLk3ZbL5TRJmyHTdmPkxAlnpkVcHYUkZPgd++/RdZ4BW81qVNglSw0FfnU/fClFUUlztGCmStFmsvsoCs6JGVtAgWjGUVMF8qttvNfL7dbmui7ytpdRhsmKlrxxrM2be/MDc2aq85A9mMJcrK0nNkmSWxWsk6jMpHwT+rO7av09Xq/mfFug6vYRa6Du6f85G9/J41OwXXL2NiQzek58uYyW2ZtsRaejBx/hkZqiYYhWQDxIZYIV1Xr3i0fgeXpaztdAkPQFYeISt3Fqtkyqlxa1JGWArpp4B3qZo8BAm1rG3ZrAlWlTzbLLg0ZY/A71mTPBamR5bNCf+BZDQ0LW/ukyPVgTVvq2/ZIGMU3U2AhzyfHV+YGx9Bx6A01PB+z3r3rITWmId3wYqOSQeDVtGcl8FkHawU68/mfGSvS1lmWE51yOb7D+xkfRNsmIbPWBDby2xL3j4prHs2cs0HFIsrU5Zpqzo5ewTr9Zopmbljw5hVRN5ymv5tsM696+58U/66yLKlzzqhR7atJmHtMw9YXyLvdD9Wkngfe1fs7EZ7JhevVvmbl34DrsugOgYkPLLRH3xFWZ39cnISMvU3m/rsW16VssfIHpSKd4Bp3W5ZXCUhfYAb/z2U/RNkBZvt6UPnDZF/vVJxDB9AVjODjlfCOzXEaSzlt/CfoqyCoPp3gVdE/zXR8xxZ+oM9y8T5Mc7uVqMV/zv7lv8pykLa0o/iw1GQ/xZl2Ygw3jXzn3DLHMFHKMsKZHlLCC596JZ/E2V/z141y9l/1Ld/4g+5Uv8mygIVGLVsu0ofnzzFSFF2N6X2MVg1zfkK1N9D2dpkxlhrHQx8p2DuqZPFqlQVaEEuz3/++H42tn8PZfewmjbjTLAtpF/JraEft8ySDT6Jq7Nv+ddQNsniLIqqPIvqH9+f7ieOtDkJfrrmkW4bNoAyifTdM+FvoGxnvFcKIVAEeNlOTebB/dhlJ+i0wYLGTz8XyqcdnH3Lr6Oszx8+A4IZfmbOdcZ7hURveCeU4lUqzVMwV6BFl5fs0+hoEbS8iO1TsHbwmp/9iC/TDOhu+QEXAH1AVWXlAD+PXan9M2jGtp5VwTpR2mmlNVLO+NM2WNIMo6oN2/qft3qkWi8/FuAWevMwOgPWwe0aP3/skd07yVnw1MGc3DaYaZ8DiZRBm3+/X0jxa8wrgET5q/7AU75MM9D0wXigotX2rC8ECe4+D56yF8hKI6pgBYdqe/N9mvLOZUJP74JvjhWnZTAlJrcQ6gMm3kvKAj6mntAq5Un/U5DMoCQzVMRbX+jGgsJgw/u3Ckgl9483v74/rb89trmatMrQlHmUNs7q81XGl9xYIID4wVSysygrBBR6ZkfOZ2Uc71nGcs1ShjYb/6dkMfZOGCsXQcRETvmLmU8XOvsJvzC5+iw+LrtgtJ9XJ7T2y7ijVRRsrNVWBbWm5Cfz4yzT9K2V2gZIFbKLYGrVR7L7vjJt/kyhFSQ70mD3BfmeVq5FbnJ081QpGQa8NR7mRE3Jtk7J2LI6WUw/+ITXoiypYFFVMSCv8rxGRKBP+GE7wAmaBYZ3ZfAEzpeS0UFuFd0H2Sd46BUpu3meoRvuJTXEqhYse7SmoGKVETkVJuB9qsZBiw/VW5llv4GrUVZTprVPdmS1QdkMKTLdnlVIFEwfELmKR1ZrcZdqUu09sRAq78ln8P/HKGt8wlsH/vc+MxGJn7IKEVofrZEaCjavm++YmjhBCsnLYos/hatR9o9g3SJQyXvWyeLGRZ990Ovt2T+BlWR7np7m4MEP+Rv5rn8OfzdljfWp1chktp/ONv7LKSuYM7PZCgmsjBEfy2t7dr2/GFkkq/tMbgjWV1xSZ8IV5ewV4K+m7FfD/xKy/7+MPwiXRxZMGrUoWsJrALWT3s2OuixlfZnM5+XlDpwzCBzAny60Y1ycejfT4rKUlTzzH0x5fw3Wm3lQFGuUULBmrTP1vvF34T2rfMnT19yOMHf5mMLIqgxIKl898/dQ1iJ0/ulqyT0oKmOn1urhx62RkxUSdt/TPL6yT8WfMKi8KZqvuZuHZU5Oz+Uo2lb0rarWKGo+GSQ0SeFzATXlfW8ZOBbPRRuh1L5g3Jff+LL3d2xN828R3hSgLXoGSGRi+hhHn7l3rpUalcyW3FxvaRH7MhL1CkdQvsAAHyjSO8oiNfBc5qGgp/dfh9kpIA3e4bZuyZRIVD4uKSuaRa6TppkpmixmlIzHZ1vk88w4ozZmTtOEbpv40ZA58Z1LKaQzlk0KbXQVdKWgbE6dn0ilrTS9c0XcbaUFvF4/6yFLUQEQ/RvO5/RQjxsaJdWKkiB/HN+tY3eupp+m83UhJ6KgSWbtdh7aV+IE4IjTk5ZbjfiDfJUXoJ4nz3q4eXu422IlxFMhV7zssh8oO7wNZ+ttWa1qrc42zjE7GoWIjFLGO1LL02R6VIaOb7wnM4rj0Ds0syCR6txgAIKpQRnh+1UURbhUVN6/Pd4FMVXjqCV7J1ZU/atGQv6qFjWZ8Vpoc+5Ugzaqq2HsEpCxM5vMlzXTTsbBIB7fgCepgygIwr4o9CxQFPS5DZ4D8L/xCWUVCkbh/lcU/7pbVfpxdV9QsGbM5zf8Kvq5vg1HQn+NULr/lWmkZpgdY2ac+Zmexyb5oc/HlecW0Tj/EpyAr3CKLJqzWFT0WElVjB55udG0ymKr1lnFi6OKtUzolSX4IQiDDbiQzHops0P2GLlPIouQuQ/enCArBTihosiX2PkSCHDsFRbCqiM4PjbiA+HlV0DLIthkzJZ3SRcDIAsRZOk1yrIoZgxdHjx2REZ8Q0mZY3pikFP4Wnlm7F+i3SBsvw4mtFMAhqAsszxUc7+CrE+SmAXz0nV+QjbIfNMJh5z/DBYLogEsIj8WGD55JOC4RBS3L/baI3tUwv4pZPHFVVeis0O2S1bz/n2V/bwpscQlIs9Sef3NazuQ0Eh4Eq/pPp+BdcBKlZIOLPoFZbGHPoOs16NWJI72LBOQlyirGZoSvvM7msYgoO2/P3NnURu058bFajQarVqYR59Alr89Xa1v1igP3SHLFHRCZI7s9+Ax+Rre8+cgrIjugw0yb15SVrpPUZZlKGKIa8jyPbLYOsgLbr/fT+k1Y2RYME5kT8FWHlF2l86hKfsEsjJD6g5kiTjsWWSWkm1+PCbOByS/HJ33n0s5luthsK5fih6JcorPIAvGI1UCneVozxItHr83vkGMPFsT/DQgS0yYbTCD6XG8jP2vz4meQyMSvjAroWxnFkHwlKFzyxf6Js58OKk3QWml/mo520GPLO9QZECHktzHkgO/BODJVOlNsKXpgMi6Kt8G32JC4efFWdMRsHEtRXYTpMVgyH6nkq3agqSGffpK47ZLgTUa0d3lY/DjcTDKtrxZBeSQEUj7v9461p3uGI2DwZANgjJJ0CDKZwl/uvHaZwH7aHs/FLLeU3E9cr4EtCtphmNQSOq5Nj0PAA19MaTo+UArlMEA+uGQoocVMn05RcLfyXvcBRRWKV7Ee6T6cuO9v7EXPb4hygFAZtl1hpM+D5O+VBwJ5et80M/BIdSDEpLjFOoBPBX9lV/xVAi0LJSEmDFypjHVH+iC8yagY22VzJqmSYokSWYF2yTPHDwXRRbIRZOE/2smCT/QWFvxhaSVVomHUcLXDkdtnSQr780+HnBRZJm0xbYu7jDvSR30OcNfCOqhhYtnWkMXH/noztHdL4osfKxF5ZBHy7O8rQJDXyqaeM3+U/LanSQSO2XEBoC42jKGw3oWpt3aTaMocPK0ye4ngO95u2TjuUAgUi3vXnSwuCxlEXZKnshqXl5pRlnwxRYukN1SMUHfO0r1+iWvvyw35tXb1CwZpE1zUjkje2bZ3vsAZNtZgp7EOkXPdHFFyiKm1dRsbrnSsQCOB0D2233jsylSJ06QvSxlEeEoQkMuzZhVmUEoW5KRmU61vDZlfdC0ptkmgpKTr4dBVoOuaHRwXcoiONtUycTrdVEZDbJnWXSn2llD4eqqlIWzfDKf+fz3KPXceADKyiXT1VE+vS5lIWknjWYGouJW20GQbSlFn3CqFtfes9rSuGZrgPKtzMQgDGpZOuyWSUvX5sZKiXGI5qeswSrjhhA9T+iVznSV8tpyFn3meFDOG8ug2neIZZwpw5Mp6RTZS8tZZYtQZaXwToPxMHtWy7qlSJ2KngtzY1g9Ybz1xy2Mq0FET6mYDyuEJRd315WzPKgYt4oyKaYVDYMsJS2iLbSMXhoCF7ZnWV1MApSCRtOa7DCGQFQicZva6sp7Fh7zpmAN2S1q9PMdghvfTr2FzLjq62pQXjcOGeNFjRu0Q1A2pUg6Oc3p2rpxZ/VolrVo5TSeDLNn2Wpua2WNuLY9a2H1LEI4aBbVEMv4dsn62TImHLNybauHZBNOK2UdtbkYxhCQ2K+GtePZSx/UW8ie7xr6Qx+UTW5DaDeM8TCip2WZgx5R2WoyYv3iOF8Fmf2vIXu2yw+85w/krKLJPQjMDITUIJSdTitprXIpjpwwzxoAIGvpNIqXCH1uAgTOMOyaWB1u/IrVo1TBGxa48g2GkLPfbjIEkrIljpwwyG84Os/XCDs9CUYnSAb/47Y//kJMNPUKZZ8P6kQPr+Gc76yyQdwyrbDGmTXjKUYnJTPyFcpOPuLNfWUZv1IjICYh71ec/WnSodwyFG1x2hk9rker5322Vuunk5yKu3Made36da02pzkV65ejVqPHfJGjdX42kFtmiTWMw1Np9u2VHIdTyoYfu9fvKcu8f/YNZ2ZZODsHoeySornnS7N6zRgnO8Ldlaf5xv6hWc5Su+pJseoaoqss71e3NC2JLms43Q9C56o3uHG86lfTasrsf9Yw15Cibqwcwkl+W+oUedpwEqzo0AOMjb63kd29V/ulIA+HKiIN/PgmGCTeRFYfZDvuVktjdTHmew6C7HqLfEzvEBkRTunz95XIUP8dslYLp/tHNlmHraQXzf+Mkr5l4lvIOuqP+2OFWM5Cq3U9RqcgMwSyIxayEc0m/IgjrfpTRFCJIX6nG2tmJD1iIrPUd/jPjDlODrDIPH0HWdjqXcwZwhs9aycNGu/RfBhDgCeWcfXhj13/IX+T95axnwkrd43rNaJSPgdbCr0vxD0Meg9ZtAzxBW+MM5t4k8LgeOZ0oFiPpMkEyYr+VMGuuAIlGfbtZczP5cup1SGTCeUaHllAh630bQ+7yo23kZV9ZbYvXW2qauzTo9J4EKun5IXDa1hru1kdUnWEFvb9ZWwFTh7ty50U9Oi+gO+oWl36QXyltw0BFO9oKWyXdTUpxyjdkWU0jG5c9rjS1qwJx3X7h/eNkt+mrMLZisj2s3aHrO22QFdW1v1xN4jVzjeR5SXlVUUy6Bs4CfyWKPOBIgLTZAY54+YKJx3vDvTFcSlvU5Y3qMMxe36te7yOyIlkqu6FMP2gdykrfKdavh48Fb5jYlqRMENQ9tsNFHtBmwjlRUoldffAWi/fNt5pyQYDNBEx7niwpPx2p/OVsi9nT1U3iFr3NmXzAlE7HmiXPDts9Vg2OcmYgexZdJO1KVp8j66bQKJg4jFvymAARcNYPVYYm0bqlcj7hd0yrMYUNZUZZFFWVgPJWZlmvpD82uEPSUWY5mi0l5c0lOhJTWaZ7185/IEM+sljxtzC5KUy4TD27IjVWsZymV83/AEeX6wQ1kqg6AxD2dJA06Nx4pdx715CsPS3hgByC3ezo3Q3UQKHZh+PF2ib947oOeQn8ssmZP0rXqLme5A8qKcMbWTlgpn+CCd5U6f04dZvU9YDNJA+bxSZj532BW9crxwfDXrH6mHlEr0guobaTS1VtESDl3gzUB6Upug277JS3ZGr4veUdbs/Qi736j/KE5+1CPF50u8t4/1VnGBuHJWsqYh4OpC6qKlq4UlUIxzPOwW0/H/yjqdi4kdNF9O2c0rIOKt6VcI0WnWP3+wHvaMuRi0P8DDhd+OQ+TCb1PV0MB9U3PqOCm7EUiiLe6jyd3Tj/ai8WwnSmKzv26lC3b+K9oPesXpsvhuVsYI9mbY41i9q3TDItlRNFYrpp+XqyJUqui4Lv3XL9C/3zedRWfHc1+rrHN5EVhzuaXDOs1c9W/7jMOpi1KJZk2xreeVgNCjb8lxFLZT1IZD9drvwtsu0urYGBbtpHApPV1ailkNQdovT4fUyV1fXjXtu3IJ/yEUyCDeG02iawJdyXWS9nA3j1ruGpsMEo0veJYsY3i6HnIoOMeGrEqBb8DPJZ/dEv/feFPTtX7oLvdYPS+wG+as+Q/aodcPhYry2mqb1hRFtLgeSs5TWsCANc+O9tigRB4f2A2SffSdIfAMpngG4nXYalNRypy7ufXBC7Qe9ED0ItvThDxQla7i7tA9G83w7qUyqh0F2ixghK2xuCQ1K+ZpsfzxM7ov0xjdxVMXRHhyieCLznlPe7JHu8dpXP+musxHhdHac86uMiAWrGcEii44g3z76QTZTtjsMOOPJakL+ZSN0NRvEnm0XFRkpzVLRyiiV+IN4jdVmhtOdUMD8socb/LuZ1YxLZurYX0jaeL7dph7GO+fz2Fn4+zM9iZQ/qf21Hm55aFhFZYyjhgVtUaMqcIP2W4PkQd3UODLFpD4rVelO6UPfJYcWVCrLLGP+DJRAsz1P/d3RZdJoZ5zxYKlvfQcdGWcdwDZg9Vu/gM5wYGuJFwja0iKQAB9UtmWjQqlB7Fk2BIRhXBWQlX1LRWSI+paDaCjpngdvYMwJ9F6Uer94lV+6QogdU/I/vXEHKwherhelYGqXqoCLCN/LsSuIsNuMp47CciBuzHRVO9Gzv7ygnS749g2PFcM3R4mjS7368Q4Y26KyW98wsF4MInpaVqBSNu14w5y4ZS4LWMbVNkMHm3Agq6cklzJBHU0mJ+VpFwXVRQTQs6IeazuMISBRwKQZ15N0vsuCRKxnie5tSSnNIG6Z202JsDlNm1cKIi4LPooH/0EDr9sge3YlqKOrlMf2LO1fH/e8tc+L0A/2rHrfnn0xiMS+bfCRPduJHlmP2TSxtB2oIMLRbMbSkOCpiJOaIUnqWd27Wag2fYOFZN8WvfKjMLAPxWZZ3Psn9GTnjtoNShK9G5R1TQ61ip3rsDX7K1U86UUtqjH0MVkOYvW0zOqLscahaows5RPAbDaZVN0jWh0ac0C2m4Fw0kPT+aBU5PJev7DJDtl6P8jsBsXdIK1zk3XIZk0/aFZ5blzzrrKaltEw3FhRUiiEF6MVM2X9UnJKp/oelv7IFHf8/X3jQHgXe1eqUog+H0A+G9R/YtQh/3E/gO2jIh3ze6VZAA3CoFoaj1F7TdV0JHGuT+833jeHhYxXPbL6uUvY7DIKoEXv/Mby2G9MftDOuSx2oX2zt694Ik3nN5aHgohlLPUgyE6Z+eFpoi1ClvQsIuCRPeQemJc3lwfuozQdIgJvDuo7I8vDSVl0OL+ArUqUp2lXwroYxBC4L/AwMku1uq7o6SICLHqWMRsWNEhEAMVaRo9LZpEvqz8uC1JYMQu1LCPNFm4+UPgDEbwaQuW6lO0K/Lu8dpFtB9mzSzYl57zP2IS8tgZFqqhTpqujaDlIERMKItII5qVt7uj4QISj9Jcd0MlnBz/bftDpBfYvxOmlDuiA7Sc3EfQvV9qhCiLmBhZ2ta5G/MR1ny1jddmP0elmvpl7cNSrSThywSfCNH22jIxXm27Qut1ly5TwgCDHre2VCgr7QZvNXdTPal7A+2bIaRb4OrkF847mNFAZeFlGrLIguEUr38y0e3q904LVkZqxizhDenpfg9T74ftRYtd5H7lqILTsr3Dch1mI3Te7Vs3k20zKprbWuq3lGwySB/Xou/RUrS8W1ocMN9OjrfaKPRSI/nkZDbRKlLrPcNOHDDffNawbZLtBVr8cJKFK9dooeslA0Bu0+W8S38kAcj8dxp7luYy2mqd6dMit9rmL3SPDL9WTxO1PkfBZqMrKXYbb89xFcbiKPGiPh0Ee2d5Vh8bj8KSKrhZPZaVmUSjHxVAFEVWJ6hKflSp7hxvt8Og8Yp0+h8bo3SNiCrwb/ZCV2qfgyr3n3GelyueD+tTVA9vvs1KFD/Ag/JF25UTDVEYvSWAN8wMt7uiQgigl7R55d/wMv9KHg2eQSqx22R/eX9qpi8zarDgeJJ8N6tRF5SPCHlkww46ps7rYFEsclotslkEYVMp09Q0NpvFa6T6nFgbKjrCGsg4PXu7qWBDzLOw69eL4kN5mc/aZhc+r3YndIIWDcP0rsr09q8n1bek6Q8DBLz2e0EBWTzT19WaL3BvvuxoBsXNQaKqoT1WNfX3iAZi3uN2RQ2/XCBwNylxvLFK027OHGgHcs1hgOliPcsMEo78tfUHEooLoOXAouRP8eNHfUkv5wl9+7LvZjWILX7496GT0wS3juxlgiSWIRQySbzznHRkJpiszKNT17Gq2Vu2OiKXrl/TUuJ7Gr9b1eEBdT5/sc1zX4wdFVb27cxH354vEq1U/rIVbJiSfC+WUGahFkvV05a0yerX336HyRtGLYr1jCh4410k9387Ldhh0GCOO6np8vjGLWmGV3Q7TzYA3y6LC+SEn+cYXBu9KLRJfZrF1QwWjQVdj1ZXDH5B+k3WCYJleOj0QsrxfcVJO2Fw7/CFp8h3S3KYuG6RY+HbahL4D7qzxPqgrAvP6ArzDsMkp3DDB6NiXZk0KQ6tniQCXhziaVoR6UmEM1YMwKOi+iDno00yAy8NMERt4zKzDYcIf0MTDMTzCbp05k8lkqTKXmbbSkXXVJnPaycUsU5HORsZlNo5TmZnMbHL+XOdbZzND5UxnJjZrxR+YYhqxbqnncWYzFW515pwbT1Rks3jkMr7cbJypzNp1ZPhy2Vzy/fS20K5imeOTWKpmmLZmrD6FjRenZQ7lLUZAxNAiVEY4NYdeZ5PCQjYtI1gCMVuFPDUt64XC2iXORVGTCRtylraRNtJ4w0KqacVv2GTzCchFIhFO2KAu01Q8t0bINkfxk1v6g8TGtbf25xmx1pyMh0mbX1K2GcPfZlJW+K1isqFCbFkZtvKyLelMyLqBwZKl3hNTtQ754mVOkZAuZbXf6kmBsjKzYVte6mrK1gBwxeWiVMGEnyaOL+fmQvKX8qlmA9G1MQJ3+dJItqWndVf/jRSWjHEdpiBiaVPtS8jg19MqLr05Ok5wjAGSOdh0SwqCxoighIAjAeGCNoSFZ1LW7JSazHw0Yxv5LQEnlKI2l7ABlqhzI0wGD9hEsDl4MjJksVUYbXAwkKRF4luAbI2S2kwWQxVEzEvkASmVOoj1aCl9D5AEx045JHMg7kUg7DbD+LgE/kAFB5ttfbLaDGfFKr2NkOSTt7wHNJUxEr6y1FcaNIWBLbxBaaZgXBFk55XBuESpvxzbr1poO/dB2noBF9UgomflFIzYMoKXJVuyXepoMcmQ69Qlc9QFoV56WVGGRY6MNLmokaKsUu0J3+4riBYAAAJBSURBVAhtHG0rxwuRVwa+hKw5C+2AmHkVTYb2WtsY5fD5lARfjleGszrbwv2vignOTaatw69qiny7YXxQKdyjpiuUikuPF+8fnBq0hQ+JeE2hdHnLVraU0dLHKVkc8rNlLCSMQFU1r0DFb3jH4gpgdTWumqXIRKRiBmvdzP2hJiFuQbTEWYNoRwF21PizxswcZ96xYPBnbi0HCUanCMAtY6akyUtmSUqNQ79FNwa7clJIMK9tZhzIRjiVsESQnPcrBrhioqzRvOORqpWXiL0qbEdro1SzIFM8GSi7Zj7MlwungvF3yxiXc0u2PzTWMNbJNmNrxyVj5mOky3ygFFwpN/DamrDEqcEsUny0lfcr/CQFanaqpYHhzqjABcwSgxXYDD0DZTSbwKdj596lzPvV8yacxmjDpXffNRMwIM1mM29U3q88MG8jsGNmdUhXbRK4pNwGyjHzYeWTDOJhWjewrY14qJVRCT9Ctqq9zN16n4UXwBID+LPN0pf6sN0Az/CWsdNg1DDNthF8q9GUqBvAnAhptOjt3vFh9BT2ZSbIy+XZAufb+tNZi7q7nEHQtlp4FsUifJhsmXW1niXJrE5u8yQpwttJNQuT6qFOwrou1lXSVJP1pCpm4V2S1EkdttNJGNbhUz7B0QYb/lJYPzT+S7cJPtkuar5O8k8eTupquaomYV2tMAq3mPDl0nHFbyePCe7RpP5yDxVfLUnuctziruGvzAZA9m6vlv7wP7+/qbb+Ok/L/fER1fjf4zdfhez/AXw70zWVXlw3AAAAAElFTkSuQmCC"/>
          <p:cNvSpPr>
            <a:spLocks noChangeAspect="1" noChangeArrowheads="1"/>
          </p:cNvSpPr>
          <p:nvPr/>
        </p:nvSpPr>
        <p:spPr bwMode="auto">
          <a:xfrm>
            <a:off x="155575" y="-1477963"/>
            <a:ext cx="34099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AutoShape 10" descr="data:image/png;base64,iVBORw0KGgoAAAANSUhEUgAAAOwAAADWCAMAAADl7J7tAAAAkFBMVEX////+/v4AAAD9/f36+vr39/fw8PD19fVpaWnNzc3k5OTd3d3ExMTv7++pqakvLy+8vLyKiopQUFDo6OihoaHb29taWlq2traTk5PS0tK6urrKysp8fHywsLCkpKSbm5uPj49kZGRubm57e3uEhIQyMjJMTExYWFg7OztEREQkJCQTExNOTk4YGBggICAMDAzUHdNWAAAgAElEQVR4nO1dCV/bONMfWVd8KMQ4xnYcx7mg0G673//bvfOXnQMCtAGcdH/PO9uFhCi2RyPNPSOi80ApioPrwplP/AlQWsVBEV4N6uRJXQ5bEvEF5/YVWJO81K20YMpecm6fgxU0uhyyhD2rSFwJSF8c2cvd7QSA7MWAJ/eqyMpLIkv/S8gK+T+E7P8UZekNymopjt4JxeOUFM143FAtSQqpJAO5GD8JXJUBf+PX/eXUc4mm+P2pjLs+ZZU0Sh0jq4TWUip9m+c5rUgZTVKTVaZqGAF+o6SVWkEhy0jK/iJS26NrGG2VPcH2L6Cs0vLZcxmyjI0Sc0YLTxdNYy2aqaZ0ldAsmYl4mkhZjKespExK031J0HMJqqxRJ3f6CyjrpBaR2YOzkeRVKPWv1VSxfrd5mH1344f5P+GkjfWPm4y+zx6/0d3mbqxmD4u1v4jOjMsO1zARk/rZcvHwF3BjrWarF6YJ4yrMmqwVK/q2aO6ybcbbuioMI+81gzX/MHNql+OJv0b90rpJx1b8bZTF6ovv739V2RFEQFaJDQas6C6OQl3m0plwQZL3sLoj+saPbbcURdmdv47No/j4Em4UfJ96XndM3t8gK/r/+Yegk2VxNq4vKeuEkaugNSeck/mO/d62U0Z2+lB+d+HPcVBnyzJf8Ya+HY02+o6yDbXb6dOrd1KUp0HLzE0cX/l9ZMHimFdq7AD+KT5rsbygrGOOuQ4qtoXsy5HMoZhsuayUzCPLkxRlQrhIR8KSjSJNOamMMv7zqzeKnKJxMJVO/zllwSk0s3oFPC1ln1QIXlKW5UcRVCRPUMVzaRa2mv9ZJpPlR2ALTfPky+6pGGUFcG8tNxZYDdPWPr/ou8uYr6ogBvmqRmqtz8bvObygLE9j8MDPI9zLWRTSioy5dMZYMlbSWEbcsPyFCDbS8vIEEQR/8vpzG16Vovxpn0nf3yBbYVLtOmUZrbNIfzFlmURPIJw5sTKhODDhmbK8e1ie8jQz2k4oA62Jd5XgdW54Yb+xsZiZ8zWrH+05DGrdCL7Z3ZanP/8RnjLzM+GEG6+X5FW+VxajJNr9uWORHbPcvxbiMOAVkOBS921PH4W9ouCp4JeOubQQvRjWml+5nGdWrDdQ1e5S/u70O8+tdBlBgNmPoX0iZ7+lH7rOn4GRTbpH1vqZ6VQQxowR6BYFSwJJm5+s1dDoMdMeWWLmho+n97zEtP0gXz6h7N2QyEqqN7IXnIubnz9+/vwZ4OePn79ibBQ/iCUNDwy2xLs/CJkP4pFcUFltsmANMfTquvuj218W2cegk0yKgvm4WRTFU1OMx8U0yKG3dB/x5ldUBlDEg4QZGx5JByy7RBmYjE0OOlWy/wguS1lS8yDrKRtMvGHYLWMVxNjC/rWtoK7FP7ZayAUW77ctUf5vrNw4KJjuKp/IDyF7qhsPjKztKcvIzsD7WSGTkFdBvLehYxbGTNTtLzY/ZgHPSF0R3ZSsSz08MuoqCUbdWj4bLk3ZbL5TRJmyHTdmPkxAlnpkVcHYUkZPgd++/RdZ4BW81qVNglSw0FfnU/fClFUUlztGCmStFmsvsoCs6JGVtAgWjGUVMF8qttvNfL7dbmui7ytpdRhsmKlrxxrM2be/MDc2aq85A9mMJcrK0nNkmSWxWsk6jMpHwT+rO7av09Xq/mfFug6vYRa6Du6f85G9/J41OwXXL2NiQzek58uYyW2ZtsRaejBx/hkZqiYYhWQDxIZYIV1Xr3i0fgeXpaztdAkPQFYeISt3Fqtkyqlxa1JGWArpp4B3qZo8BAm1rG3ZrAlWlTzbLLg0ZY/A71mTPBamR5bNCf+BZDQ0LW/ukyPVgTVvq2/ZIGMU3U2AhzyfHV+YGx9Bx6A01PB+z3r3rITWmId3wYqOSQeDVtGcl8FkHawU68/mfGSvS1lmWE51yOb7D+xkfRNsmIbPWBDby2xL3j4prHs2cs0HFIsrU5Zpqzo5ewTr9Zopmbljw5hVRN5ymv5tsM696+58U/66yLKlzzqhR7atJmHtMw9YXyLvdD9Wkngfe1fs7EZ7JhevVvmbl34DrsugOgYkPLLRH3xFWZ39cnISMvU3m/rsW16VssfIHpSKd4Bp3W5ZXCUhfYAb/z2U/RNkBZvt6UPnDZF/vVJxDB9AVjODjlfCOzXEaSzlt/CfoqyCoPp3gVdE/zXR8xxZ+oM9y8T5Mc7uVqMV/zv7lv8pykLa0o/iw1GQ/xZl2Ygw3jXzn3DLHMFHKMsKZHlLCC596JZ/E2V/z141y9l/1Ld/4g+5Uv8mygIVGLVsu0ofnzzFSFF2N6X2MVg1zfkK1N9D2dpkxlhrHQx8p2DuqZPFqlQVaEEuz3/++H42tn8PZfewmjbjTLAtpF/JraEft8ySDT6Jq7Nv+ddQNsniLIqqPIvqH9+f7ieOtDkJfrrmkW4bNoAyifTdM+FvoGxnvFcKIVAEeNlOTebB/dhlJ+i0wYLGTz8XyqcdnH3Lr6Oszx8+A4IZfmbOdcZ7hURveCeU4lUqzVMwV6BFl5fs0+hoEbS8iO1TsHbwmp/9iC/TDOhu+QEXAH1AVWXlAD+PXan9M2jGtp5VwTpR2mmlNVLO+NM2WNIMo6oN2/qft3qkWi8/FuAWevMwOgPWwe0aP3/skd07yVnw1MGc3DaYaZ8DiZRBm3+/X0jxa8wrgET5q/7AU75MM9D0wXigotX2rC8ECe4+D56yF8hKI6pgBYdqe/N9mvLOZUJP74JvjhWnZTAlJrcQ6gMm3kvKAj6mntAq5Un/U5DMoCQzVMRbX+jGgsJgw/u3Ckgl9483v74/rb89trmatMrQlHmUNs7q81XGl9xYIID4wVSysygrBBR6ZkfOZ2Uc71nGcs1ShjYb/6dkMfZOGCsXQcRETvmLmU8XOvsJvzC5+iw+LrtgtJ9XJ7T2y7ijVRRsrNVWBbWm5Cfz4yzT9K2V2gZIFbKLYGrVR7L7vjJt/kyhFSQ70mD3BfmeVq5FbnJ081QpGQa8NR7mRE3Jtk7J2LI6WUw/+ITXoiypYFFVMSCv8rxGRKBP+GE7wAmaBYZ3ZfAEzpeS0UFuFd0H2Sd46BUpu3meoRvuJTXEqhYse7SmoGKVETkVJuB9qsZBiw/VW5llv4GrUVZTprVPdmS1QdkMKTLdnlVIFEwfELmKR1ZrcZdqUu09sRAq78ln8P/HKGt8wlsH/vc+MxGJn7IKEVofrZEaCjavm++YmjhBCsnLYos/hatR9o9g3SJQyXvWyeLGRZ990Ovt2T+BlWR7np7m4MEP+Rv5rn8OfzdljfWp1chktp/ONv7LKSuYM7PZCgmsjBEfy2t7dr2/GFkkq/tMbgjWV1xSZ8IV5ewV4K+m7FfD/xKy/7+MPwiXRxZMGrUoWsJrALWT3s2OuixlfZnM5+XlDpwzCBzAny60Y1ycejfT4rKUlTzzH0x5fw3Wm3lQFGuUULBmrTP1vvF34T2rfMnT19yOMHf5mMLIqgxIKl898/dQ1iJ0/ulqyT0oKmOn1urhx62RkxUSdt/TPL6yT8WfMKi8KZqvuZuHZU5Oz+Uo2lb0rarWKGo+GSQ0SeFzATXlfW8ZOBbPRRuh1L5g3Jff+LL3d2xN828R3hSgLXoGSGRi+hhHn7l3rpUalcyW3FxvaRH7MhL1CkdQvsAAHyjSO8oiNfBc5qGgp/dfh9kpIA3e4bZuyZRIVD4uKSuaRa6TppkpmixmlIzHZ1vk88w4ozZmTtOEbpv40ZA58Z1LKaQzlk0KbXQVdKWgbE6dn0ilrTS9c0XcbaUFvF4/6yFLUQEQ/RvO5/RQjxsaJdWKkiB/HN+tY3eupp+m83UhJ6KgSWbtdh7aV+IE4IjTk5ZbjfiDfJUXoJ4nz3q4eXu422IlxFMhV7zssh8oO7wNZ+ttWa1qrc42zjE7GoWIjFLGO1LL02R6VIaOb7wnM4rj0Ds0syCR6txgAIKpQRnh+1UURbhUVN6/Pd4FMVXjqCV7J1ZU/atGQv6qFjWZ8Vpoc+5Ugzaqq2HsEpCxM5vMlzXTTsbBIB7fgCepgygIwr4o9CxQFPS5DZ4D8L/xCWUVCkbh/lcU/7pbVfpxdV9QsGbM5zf8Kvq5vg1HQn+NULr/lWmkZpgdY2ac+Zmexyb5oc/HlecW0Tj/EpyAr3CKLJqzWFT0WElVjB55udG0ymKr1lnFi6OKtUzolSX4IQiDDbiQzHops0P2GLlPIouQuQ/enCArBTihosiX2PkSCHDsFRbCqiM4PjbiA+HlV0DLIthkzJZ3SRcDIAsRZOk1yrIoZgxdHjx2REZ8Q0mZY3pikFP4Wnlm7F+i3SBsvw4mtFMAhqAsszxUc7+CrE+SmAXz0nV+QjbIfNMJh5z/DBYLogEsIj8WGD55JOC4RBS3L/baI3tUwv4pZPHFVVeis0O2S1bz/n2V/bwpscQlIs9Sef3NazuQ0Eh4Eq/pPp+BdcBKlZIOLPoFZbGHPoOs16NWJI72LBOQlyirGZoSvvM7msYgoO2/P3NnURu058bFajQarVqYR59Alr89Xa1v1igP3SHLFHRCZI7s9+Ax+Rre8+cgrIjugw0yb15SVrpPUZZlKGKIa8jyPbLYOsgLbr/fT+k1Y2RYME5kT8FWHlF2l86hKfsEsjJD6g5kiTjsWWSWkm1+PCbOByS/HJ33n0s5luthsK5fih6JcorPIAvGI1UCneVozxItHr83vkGMPFsT/DQgS0yYbTCD6XG8jP2vz4meQyMSvjAroWxnFkHwlKFzyxf6Js58OKk3QWml/mo520GPLO9QZECHktzHkgO/BODJVOlNsKXpgMi6Kt8G32JC4efFWdMRsHEtRXYTpMVgyH6nkq3agqSGffpK47ZLgTUa0d3lY/DjcTDKtrxZBeSQEUj7v9461p3uGI2DwZANgjJJ0CDKZwl/uvHaZwH7aHs/FLLeU3E9cr4EtCtphmNQSOq5Nj0PAA19MaTo+UArlMEA+uGQoocVMn05RcLfyXvcBRRWKV7Ee6T6cuO9v7EXPb4hygFAZtl1hpM+D5O+VBwJ5et80M/BIdSDEpLjFOoBPBX9lV/xVAi0LJSEmDFypjHVH+iC8yagY22VzJqmSYokSWYF2yTPHDwXRRbIRZOE/2smCT/QWFvxhaSVVomHUcLXDkdtnSQr780+HnBRZJm0xbYu7jDvSR30OcNfCOqhhYtnWkMXH/noztHdL4osfKxF5ZBHy7O8rQJDXyqaeM3+U/LanSQSO2XEBoC42jKGw3oWpt3aTaMocPK0ye4ngO95u2TjuUAgUi3vXnSwuCxlEXZKnshqXl5pRlnwxRYukN1SMUHfO0r1+iWvvyw35tXb1CwZpE1zUjkje2bZ3vsAZNtZgp7EOkXPdHFFyiKm1dRsbrnSsQCOB0D2233jsylSJ06QvSxlEeEoQkMuzZhVmUEoW5KRmU61vDZlfdC0ptkmgpKTr4dBVoOuaHRwXcoiONtUycTrdVEZDbJnWXSn2llD4eqqlIWzfDKf+fz3KPXceADKyiXT1VE+vS5lIWknjWYGouJW20GQbSlFn3CqFtfes9rSuGZrgPKtzMQgDGpZOuyWSUvX5sZKiXGI5qeswSrjhhA9T+iVznSV8tpyFn3meFDOG8ug2neIZZwpw5Mp6RTZS8tZZYtQZaXwToPxMHtWy7qlSJ2KngtzY1g9Ybz1xy2Mq0FET6mYDyuEJRd315WzPKgYt4oyKaYVDYMsJS2iLbSMXhoCF7ZnWV1MApSCRtOa7DCGQFQicZva6sp7Fh7zpmAN2S1q9PMdghvfTr2FzLjq62pQXjcOGeNFjRu0Q1A2pUg6Oc3p2rpxZ/VolrVo5TSeDLNn2Wpua2WNuLY9a2H1LEI4aBbVEMv4dsn62TImHLNybauHZBNOK2UdtbkYxhCQ2K+GtePZSx/UW8ie7xr6Qx+UTW5DaDeM8TCip2WZgx5R2WoyYv3iOF8Fmf2vIXu2yw+85w/krKLJPQjMDITUIJSdTitprXIpjpwwzxoAIGvpNIqXCH1uAgTOMOyaWB1u/IrVo1TBGxa48g2GkLPfbjIEkrIljpwwyG84Os/XCDs9CUYnSAb/47Y//kJMNPUKZZ8P6kQPr+Gc76yyQdwyrbDGmTXjKUYnJTPyFcpOPuLNfWUZv1IjICYh71ec/WnSodwyFG1x2hk9rker5322Vuunk5yKu3Made36da02pzkV65ejVqPHfJGjdX42kFtmiTWMw1Np9u2VHIdTyoYfu9fvKcu8f/YNZ2ZZODsHoeySornnS7N6zRgnO8Ldlaf5xv6hWc5Su+pJseoaoqss71e3NC2JLms43Q9C56o3uHG86lfTasrsf9Yw15Cibqwcwkl+W+oUedpwEqzo0AOMjb63kd29V/ulIA+HKiIN/PgmGCTeRFYfZDvuVktjdTHmew6C7HqLfEzvEBkRTunz95XIUP8dslYLp/tHNlmHraQXzf+Mkr5l4lvIOuqP+2OFWM5Cq3U9RqcgMwSyIxayEc0m/IgjrfpTRFCJIX6nG2tmJD1iIrPUd/jPjDlODrDIPH0HWdjqXcwZwhs9aycNGu/RfBhDgCeWcfXhj13/IX+T95axnwkrd43rNaJSPgdbCr0vxD0Meg9ZtAzxBW+MM5t4k8LgeOZ0oFiPpMkEyYr+VMGuuAIlGfbtZczP5cup1SGTCeUaHllAh630bQ+7yo23kZV9ZbYvXW2qauzTo9J4EKun5IXDa1hru1kdUnWEFvb9ZWwFTh7ty50U9Oi+gO+oWl36QXyltw0BFO9oKWyXdTUpxyjdkWU0jG5c9rjS1qwJx3X7h/eNkt+mrMLZisj2s3aHrO22QFdW1v1xN4jVzjeR5SXlVUUy6Bs4CfyWKPOBIgLTZAY54+YKJx3vDvTFcSlvU5Y3qMMxe36te7yOyIlkqu6FMP2gdykrfKdavh48Fb5jYlqRMENQ9tsNFHtBmwjlRUoldffAWi/fNt5pyQYDNBEx7niwpPx2p/OVsi9nT1U3iFr3NmXzAlE7HmiXPDts9Vg2OcmYgexZdJO1KVp8j66bQKJg4jFvymAARcNYPVYYm0bqlcj7hd0yrMYUNZUZZFFWVgPJWZlmvpD82uEPSUWY5mi0l5c0lOhJTWaZ7185/IEM+sljxtzC5KUy4TD27IjVWsZymV83/AEeX6wQ1kqg6AxD2dJA06Nx4pdx715CsPS3hgByC3ezo3Q3UQKHZh+PF2ib947oOeQn8ssmZP0rXqLme5A8qKcMbWTlgpn+CCd5U6f04dZvU9YDNJA+bxSZj532BW9crxwfDXrH6mHlEr0guobaTS1VtESDl3gzUB6Upug277JS3ZGr4veUdbs/Qi736j/KE5+1CPF50u8t4/1VnGBuHJWsqYh4OpC6qKlq4UlUIxzPOwW0/H/yjqdi4kdNF9O2c0rIOKt6VcI0WnWP3+wHvaMuRi0P8DDhd+OQ+TCb1PV0MB9U3PqOCm7EUiiLe6jyd3Tj/ai8WwnSmKzv26lC3b+K9oPesXpsvhuVsYI9mbY41i9q3TDItlRNFYrpp+XqyJUqui4Lv3XL9C/3zedRWfHc1+rrHN5EVhzuaXDOs1c9W/7jMOpi1KJZk2xreeVgNCjb8lxFLZT1IZD9drvwtsu0urYGBbtpHApPV1ailkNQdovT4fUyV1fXjXtu3IJ/yEUyCDeG02iawJdyXWS9nA3j1ruGpsMEo0veJYsY3i6HnIoOMeGrEqBb8DPJZ/dEv/feFPTtX7oLvdYPS+wG+as+Q/aodcPhYry2mqb1hRFtLgeSs5TWsCANc+O9tigRB4f2A2SffSdIfAMpngG4nXYalNRypy7ufXBC7Qe9ED0ItvThDxQla7i7tA9G83w7qUyqh0F2ixghK2xuCQ1K+ZpsfzxM7ov0xjdxVMXRHhyieCLznlPe7JHu8dpXP+musxHhdHac86uMiAWrGcEii44g3z76QTZTtjsMOOPJakL+ZSN0NRvEnm0XFRkpzVLRyiiV+IN4jdVmhtOdUMD8socb/LuZ1YxLZurYX0jaeL7dph7GO+fz2Fn4+zM9iZQ/qf21Hm55aFhFZYyjhgVtUaMqcIP2W4PkQd3UODLFpD4rVelO6UPfJYcWVCrLLGP+DJRAsz1P/d3RZdJoZ5zxYKlvfQcdGWcdwDZg9Vu/gM5wYGuJFwja0iKQAB9UtmWjQqlB7Fk2BIRhXBWQlX1LRWSI+paDaCjpngdvYMwJ9F6Uer94lV+6QogdU/I/vXEHKwherhelYGqXqoCLCN/LsSuIsNuMp47CciBuzHRVO9Gzv7ygnS749g2PFcM3R4mjS7368Q4Y26KyW98wsF4MInpaVqBSNu14w5y4ZS4LWMbVNkMHm3Agq6cklzJBHU0mJ+VpFwXVRQTQs6IeazuMISBRwKQZ15N0vsuCRKxnie5tSSnNIG6Z202JsDlNm1cKIi4LPooH/0EDr9sge3YlqKOrlMf2LO1fH/e8tc+L0A/2rHrfnn0xiMS+bfCRPduJHlmP2TSxtB2oIMLRbMbSkOCpiJOaIUnqWd27Wag2fYOFZN8WvfKjMLAPxWZZ3Psn9GTnjtoNShK9G5R1TQ61ip3rsDX7K1U86UUtqjH0MVkOYvW0zOqLscahaows5RPAbDaZVN0jWh0ac0C2m4Fw0kPT+aBU5PJev7DJDtl6P8jsBsXdIK1zk3XIZk0/aFZ5blzzrrKaltEw3FhRUiiEF6MVM2X9UnJKp/oelv7IFHf8/X3jQHgXe1eqUog+H0A+G9R/YtQh/3E/gO2jIh3ze6VZAA3CoFoaj1F7TdV0JHGuT+833jeHhYxXPbL6uUvY7DIKoEXv/Mby2G9MftDOuSx2oX2zt694Ik3nN5aHgohlLPUgyE6Z+eFpoi1ClvQsIuCRPeQemJc3lwfuozQdIgJvDuo7I8vDSVl0OL+ArUqUp2lXwroYxBC4L/AwMku1uq7o6SICLHqWMRsWNEhEAMVaRo9LZpEvqz8uC1JYMQu1LCPNFm4+UPgDEbwaQuW6lO0K/Lu8dpFtB9mzSzYl57zP2IS8tgZFqqhTpqujaDlIERMKItII5qVt7uj4QISj9Jcd0MlnBz/bftDpBfYvxOmlDuiA7Sc3EfQvV9qhCiLmBhZ2ta5G/MR1ny1jddmP0elmvpl7cNSrSThywSfCNH22jIxXm27Qut1ly5TwgCDHre2VCgr7QZvNXdTPal7A+2bIaRb4OrkF847mNFAZeFlGrLIguEUr38y0e3q904LVkZqxizhDenpfg9T74ftRYtd5H7lqILTsr3Dch1mI3Te7Vs3k20zKprbWuq3lGwySB/Xou/RUrS8W1ocMN9OjrfaKPRSI/nkZDbRKlLrPcNOHDDffNawbZLtBVr8cJKFK9dooeslA0Bu0+W8S38kAcj8dxp7luYy2mqd6dMit9rmL3SPDL9WTxO1PkfBZqMrKXYbb89xFcbiKPGiPh0Ee2d5Vh8bj8KSKrhZPZaVmUSjHxVAFEVWJ6hKflSp7hxvt8Og8Yp0+h8bo3SNiCrwb/ZCV2qfgyr3n3GelyueD+tTVA9vvs1KFD/Ag/JF25UTDVEYvSWAN8wMt7uiQgigl7R55d/wMv9KHg2eQSqx22R/eX9qpi8zarDgeJJ8N6tRF5SPCHlkww46ps7rYFEsclotslkEYVMp09Q0NpvFa6T6nFgbKjrCGsg4PXu7qWBDzLOw69eL4kN5mc/aZhc+r3YndIIWDcP0rsr09q8n1bek6Q8DBLz2e0EBWTzT19WaL3BvvuxoBsXNQaKqoT1WNfX3iAZi3uN2RQ2/XCBwNylxvLFK027OHGgHcs1hgOliPcsMEo78tfUHEooLoOXAouRP8eNHfUkv5wl9+7LvZjWILX7496GT0wS3juxlgiSWIRQySbzznHRkJpiszKNT17Gq2Vu2OiKXrl/TUuJ7Gr9b1eEBdT5/sc1zX4wdFVb27cxH354vEq1U/rIVbJiSfC+WUGahFkvV05a0yerX336HyRtGLYr1jCh4410k9387Ldhh0GCOO6np8vjGLWmGV3Q7TzYA3y6LC+SEn+cYXBu9KLRJfZrF1QwWjQVdj1ZXDH5B+k3WCYJleOj0QsrxfcVJO2Fw7/CFp8h3S3KYuG6RY+HbahL4D7qzxPqgrAvP6ArzDsMkp3DDB6NiXZk0KQ6tniQCXhziaVoR6UmEM1YMwKOi+iDno00yAy8NMERt4zKzDYcIf0MTDMTzCbp05k8lkqTKXmbbSkXXVJnPaycUsU5HORsZlNo5TmZnMbHL+XOdbZzND5UxnJjZrxR+YYhqxbqnncWYzFW515pwbT1Rks3jkMr7cbJypzNp1ZPhy2Vzy/fS20K5imeOTWKpmmLZmrD6FjRenZQ7lLUZAxNAiVEY4NYdeZ5PCQjYtI1gCMVuFPDUt64XC2iXORVGTCRtylraRNtJ4w0KqacVv2GTzCchFIhFO2KAu01Q8t0bINkfxk1v6g8TGtbf25xmx1pyMh0mbX1K2GcPfZlJW+K1isqFCbFkZtvKyLelMyLqBwZKl3hNTtQ754mVOkZAuZbXf6kmBsjKzYVte6mrK1gBwxeWiVMGEnyaOL+fmQvKX8qlmA9G1MQJ3+dJItqWndVf/jRSWjHEdpiBiaVPtS8jg19MqLr05Ok5wjAGSOdh0SwqCxoighIAjAeGCNoSFZ1LW7JSazHw0Yxv5LQEnlKI2l7ABlqhzI0wGD9hEsDl4MjJksVUYbXAwkKRF4luAbI2S2kwWQxVEzEvkASmVOoj1aCl9D5AEx045JHMg7kUg7DbD+LgE/kAFB5ttfbLaDGfFKr2NkOSTt7wHNJUxEr6y1FcaNIWBLbxBaaZgXBFk55XBuESpvxzbr1poO/dB2noBF9UgomflFIzYMoKXJVuyXepoMcmQ69Qlc9QFoV56WVGGRY6MNLmokaKsUu0J3+4riBYAAAJBSURBVAhtHG0rxwuRVwa+hKw5C+2AmHkVTYb2WtsY5fD5lARfjleGszrbwv2vignOTaatw69qiny7YXxQKdyjpiuUikuPF+8fnBq0hQ+JeE2hdHnLVraU0dLHKVkc8rNlLCSMQFU1r0DFb3jH4gpgdTWumqXIRKRiBmvdzP2hJiFuQbTEWYNoRwF21PizxswcZ96xYPBnbi0HCUanCMAtY6akyUtmSUqNQ79FNwa7clJIMK9tZhzIRjiVsESQnPcrBrhioqzRvOORqpWXiL0qbEdro1SzIFM8GSi7Zj7MlwungvF3yxiXc0u2PzTWMNbJNmNrxyVj5mOky3ygFFwpN/DamrDEqcEsUny0lfcr/CQFanaqpYHhzqjABcwSgxXYDD0DZTSbwKdj596lzPvV8yacxmjDpXffNRMwIM1mM29U3q88MG8jsGNmdUhXbRK4pNwGyjHzYeWTDOJhWjewrY14qJVRCT9Ctqq9zN16n4UXwBID+LPN0pf6sN0Az/CWsdNg1DDNthF8q9GUqBvAnAhptOjt3vFh9BT2ZSbIy+XZAufb+tNZi7q7nEHQtlp4FsUifJhsmXW1niXJrE5u8yQpwttJNQuT6qFOwrou1lXSVJP1pCpm4V2S1EkdttNJGNbhUz7B0QYb/lJYPzT+S7cJPtkuar5O8k8eTupquaomYV2tMAq3mPDl0nHFbyePCe7RpP5yDxVfLUnuctziruGvzAZA9m6vlv7wP7+/qbb+Ok/L/fER1fjf4zdfhez/AXw70zWVXlw3AAAAAElFTkSuQmCC"/>
          <p:cNvSpPr>
            <a:spLocks noChangeAspect="1" noChangeArrowheads="1"/>
          </p:cNvSpPr>
          <p:nvPr/>
        </p:nvSpPr>
        <p:spPr bwMode="auto">
          <a:xfrm>
            <a:off x="307975" y="-1325563"/>
            <a:ext cx="34099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8" name="Picture 12" descr="http://nuclearpowertraining.tpub.com/h1011v2/img/h1011v2_53_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8138"/>
            <a:ext cx="3151220" cy="285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14"/>
          <p:cNvSpPr txBox="1"/>
          <p:nvPr/>
        </p:nvSpPr>
        <p:spPr>
          <a:xfrm>
            <a:off x="5152787" y="1916832"/>
            <a:ext cx="26356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200" dirty="0"/>
              <a:t>Cu</a:t>
            </a:r>
            <a:r>
              <a:rPr lang="it-IT" sz="2200" baseline="30000" dirty="0"/>
              <a:t>2+</a:t>
            </a:r>
            <a:r>
              <a:rPr lang="it-IT" sz="2200" dirty="0"/>
              <a:t> + 2e</a:t>
            </a:r>
            <a:r>
              <a:rPr lang="it-IT" sz="2200" baseline="30000" dirty="0"/>
              <a:t>−</a:t>
            </a:r>
            <a:r>
              <a:rPr lang="it-IT" sz="2200" dirty="0"/>
              <a:t> → Cu</a:t>
            </a:r>
          </a:p>
          <a:p>
            <a:pPr algn="ctr"/>
            <a:r>
              <a:rPr lang="it-IT" sz="2200" dirty="0"/>
              <a:t> Zn → Zn</a:t>
            </a:r>
            <a:r>
              <a:rPr lang="it-IT" sz="2200" baseline="30000" dirty="0"/>
              <a:t>2+</a:t>
            </a:r>
            <a:r>
              <a:rPr lang="it-IT" sz="2200" dirty="0"/>
              <a:t> + 2e</a:t>
            </a:r>
            <a:r>
              <a:rPr lang="it-IT" sz="2200" baseline="30000" dirty="0"/>
              <a:t>−</a:t>
            </a:r>
            <a:r>
              <a:rPr lang="it-IT" sz="2200" dirty="0"/>
              <a:t> </a:t>
            </a:r>
          </a:p>
          <a:p>
            <a:pPr algn="ctr"/>
            <a:endParaRPr lang="it-IT" sz="2200" dirty="0"/>
          </a:p>
          <a:p>
            <a:pPr algn="ctr"/>
            <a:r>
              <a:rPr lang="it-IT" sz="2200" dirty="0"/>
              <a:t>Cu</a:t>
            </a:r>
            <a:r>
              <a:rPr lang="it-IT" sz="2200" baseline="30000" dirty="0"/>
              <a:t>2+</a:t>
            </a:r>
            <a:r>
              <a:rPr lang="it-IT" sz="2200" dirty="0"/>
              <a:t> + Zn → Cu + Zn</a:t>
            </a:r>
            <a:r>
              <a:rPr lang="it-IT" sz="2200" baseline="30000" dirty="0"/>
              <a:t>2+</a:t>
            </a:r>
            <a:endParaRPr lang="it-IT" sz="2200" dirty="0"/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580112" y="3645024"/>
            <a:ext cx="234936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en-US" sz="2000" b="1" dirty="0" err="1">
                <a:latin typeface="+mj-lt"/>
              </a:rPr>
              <a:t>Réactions</a:t>
            </a:r>
            <a:r>
              <a:rPr lang="en-US" sz="2000" b="1" dirty="0">
                <a:latin typeface="+mj-lt"/>
              </a:rPr>
              <a:t> Redox </a:t>
            </a:r>
            <a:endParaRPr lang="en-US" sz="2000" baseline="30000" dirty="0">
              <a:effectLst/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64631" y="665369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511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ttangolo 10"/>
          <p:cNvSpPr/>
          <p:nvPr/>
        </p:nvSpPr>
        <p:spPr>
          <a:xfrm>
            <a:off x="968605" y="320837"/>
            <a:ext cx="7152294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b="1" dirty="0"/>
              <a:t>Potentiel de réaction idéal dans une batterie</a:t>
            </a:r>
            <a:endParaRPr lang="en-US" sz="3000" b="1" dirty="0"/>
          </a:p>
        </p:txBody>
      </p:sp>
      <p:sp>
        <p:nvSpPr>
          <p:cNvPr id="16" name="AutoShape 8" descr="data:image/png;base64,iVBORw0KGgoAAAANSUhEUgAAAOwAAADWCAMAAADl7J7tAAAAkFBMVEX////+/v4AAAD9/f36+vr39/fw8PD19fVpaWnNzc3k5OTd3d3ExMTv7++pqakvLy+8vLyKiopQUFDo6OihoaHb29taWlq2traTk5PS0tK6urrKysp8fHywsLCkpKSbm5uPj49kZGRubm57e3uEhIQyMjJMTExYWFg7OztEREQkJCQTExNOTk4YGBggICAMDAzUHdNWAAAgAElEQVR4nO1dCV/bONMfWVd8KMQ4xnYcx7mg0G673//bvfOXnQMCtAGcdH/PO9uFhCi2RyPNPSOi80ApioPrwplP/AlQWsVBEV4N6uRJXQ5bEvEF5/YVWJO81K20YMpecm6fgxU0uhyyhD2rSFwJSF8c2cvd7QSA7MWAJ/eqyMpLIkv/S8gK+T+E7P8UZekNymopjt4JxeOUFM143FAtSQqpJAO5GD8JXJUBf+PX/eXUc4mm+P2pjLs+ZZU0Sh0jq4TWUip9m+c5rUgZTVKTVaZqGAF+o6SVWkEhy0jK/iJS26NrGG2VPcH2L6Cs0vLZcxmyjI0Sc0YLTxdNYy2aqaZ0ldAsmYl4mkhZjKespExK031J0HMJqqxRJ3f6CyjrpBaR2YOzkeRVKPWv1VSxfrd5mH1344f5P+GkjfWPm4y+zx6/0d3mbqxmD4u1v4jOjMsO1zARk/rZcvHwF3BjrWarF6YJ4yrMmqwVK/q2aO6ybcbbuioMI+81gzX/MHNql+OJv0b90rpJx1b8bZTF6ovv739V2RFEQFaJDQas6C6OQl3m0plwQZL3sLoj+saPbbcURdmdv47No/j4Em4UfJ96XndM3t8gK/r/+Yegk2VxNq4vKeuEkaugNSeck/mO/d62U0Z2+lB+d+HPcVBnyzJf8Ya+HY02+o6yDbXb6dOrd1KUp0HLzE0cX/l9ZMHimFdq7AD+KT5rsbygrGOOuQ4qtoXsy5HMoZhsuayUzCPLkxRlQrhIR8KSjSJNOamMMv7zqzeKnKJxMJVO/zllwSk0s3oFPC1ln1QIXlKW5UcRVCRPUMVzaRa2mv9ZJpPlR2ALTfPky+6pGGUFcG8tNxZYDdPWPr/ou8uYr6ogBvmqRmqtz8bvObygLE9j8MDPI9zLWRTSioy5dMZYMlbSWEbcsPyFCDbS8vIEEQR/8vpzG16Vovxpn0nf3yBbYVLtOmUZrbNIfzFlmURPIJw5sTKhODDhmbK8e1ie8jQz2k4oA62Jd5XgdW54Yb+xsZiZ8zWrH+05DGrdCL7Z3ZanP/8RnjLzM+GEG6+X5FW+VxajJNr9uWORHbPcvxbiMOAVkOBS921PH4W9ouCp4JeOubQQvRjWml+5nGdWrDdQ1e5S/u70O8+tdBlBgNmPoX0iZ7+lH7rOn4GRTbpH1vqZ6VQQxowR6BYFSwJJm5+s1dDoMdMeWWLmho+n97zEtP0gXz6h7N2QyEqqN7IXnIubnz9+/vwZ4OePn79ibBQ/iCUNDwy2xLs/CJkP4pFcUFltsmANMfTquvuj218W2cegk0yKgvm4WRTFU1OMx8U0yKG3dB/x5ldUBlDEg4QZGx5JByy7RBmYjE0OOlWy/wguS1lS8yDrKRtMvGHYLWMVxNjC/rWtoK7FP7ZayAUW77ctUf5vrNw4KJjuKp/IDyF7qhsPjKztKcvIzsD7WSGTkFdBvLehYxbGTNTtLzY/ZgHPSF0R3ZSsSz08MuoqCUbdWj4bLk3ZbL5TRJmyHTdmPkxAlnpkVcHYUkZPgd++/RdZ4BW81qVNglSw0FfnU/fClFUUlztGCmStFmsvsoCs6JGVtAgWjGUVMF8qttvNfL7dbmui7ytpdRhsmKlrxxrM2be/MDc2aq85A9mMJcrK0nNkmSWxWsk6jMpHwT+rO7av09Xq/mfFug6vYRa6Du6f85G9/J41OwXXL2NiQzek58uYyW2ZtsRaejBx/hkZqiYYhWQDxIZYIV1Xr3i0fgeXpaztdAkPQFYeISt3Fqtkyqlxa1JGWArpp4B3qZo8BAm1rG3ZrAlWlTzbLLg0ZY/A71mTPBamR5bNCf+BZDQ0LW/ukyPVgTVvq2/ZIGMU3U2AhzyfHV+YGx9Bx6A01PB+z3r3rITWmId3wYqOSQeDVtGcl8FkHawU68/mfGSvS1lmWE51yOb7D+xkfRNsmIbPWBDby2xL3j4prHs2cs0HFIsrU5Zpqzo5ewTr9Zopmbljw5hVRN5ymv5tsM696+58U/66yLKlzzqhR7atJmHtMw9YXyLvdD9Wkngfe1fs7EZ7JhevVvmbl34DrsugOgYkPLLRH3xFWZ39cnISMvU3m/rsW16VssfIHpSKd4Bp3W5ZXCUhfYAb/z2U/RNkBZvt6UPnDZF/vVJxDB9AVjODjlfCOzXEaSzlt/CfoqyCoPp3gVdE/zXR8xxZ+oM9y8T5Mc7uVqMV/zv7lv8pykLa0o/iw1GQ/xZl2Ygw3jXzn3DLHMFHKMsKZHlLCC596JZ/E2V/z141y9l/1Ld/4g+5Uv8mygIVGLVsu0ofnzzFSFF2N6X2MVg1zfkK1N9D2dpkxlhrHQx8p2DuqZPFqlQVaEEuz3/++H42tn8PZfewmjbjTLAtpF/JraEft8ySDT6Jq7Nv+ddQNsniLIqqPIvqH9+f7ieOtDkJfrrmkW4bNoAyifTdM+FvoGxnvFcKIVAEeNlOTebB/dhlJ+i0wYLGTz8XyqcdnH3Lr6Oszx8+A4IZfmbOdcZ7hURveCeU4lUqzVMwV6BFl5fs0+hoEbS8iO1TsHbwmp/9iC/TDOhu+QEXAH1AVWXlAD+PXan9M2jGtp5VwTpR2mmlNVLO+NM2WNIMo6oN2/qft3qkWi8/FuAWevMwOgPWwe0aP3/skd07yVnw1MGc3DaYaZ8DiZRBm3+/X0jxa8wrgET5q/7AU75MM9D0wXigotX2rC8ECe4+D56yF8hKI6pgBYdqe/N9mvLOZUJP74JvjhWnZTAlJrcQ6gMm3kvKAj6mntAq5Un/U5DMoCQzVMRbX+jGgsJgw/u3Ckgl9483v74/rb89trmatMrQlHmUNs7q81XGl9xYIID4wVSysygrBBR6ZkfOZ2Uc71nGcs1ShjYb/6dkMfZOGCsXQcRETvmLmU8XOvsJvzC5+iw+LrtgtJ9XJ7T2y7ijVRRsrNVWBbWm5Cfz4yzT9K2V2gZIFbKLYGrVR7L7vjJt/kyhFSQ70mD3BfmeVq5FbnJ081QpGQa8NR7mRE3Jtk7J2LI6WUw/+ITXoiypYFFVMSCv8rxGRKBP+GE7wAmaBYZ3ZfAEzpeS0UFuFd0H2Sd46BUpu3meoRvuJTXEqhYse7SmoGKVETkVJuB9qsZBiw/VW5llv4GrUVZTprVPdmS1QdkMKTLdnlVIFEwfELmKR1ZrcZdqUu09sRAq78ln8P/HKGt8wlsH/vc+MxGJn7IKEVofrZEaCjavm++YmjhBCsnLYos/hatR9o9g3SJQyXvWyeLGRZ990Ovt2T+BlWR7np7m4MEP+Rv5rn8OfzdljfWp1chktp/ONv7LKSuYM7PZCgmsjBEfy2t7dr2/GFkkq/tMbgjWV1xSZ8IV5ewV4K+m7FfD/xKy/7+MPwiXRxZMGrUoWsJrALWT3s2OuixlfZnM5+XlDpwzCBzAny60Y1ycejfT4rKUlTzzH0x5fw3Wm3lQFGuUULBmrTP1vvF34T2rfMnT19yOMHf5mMLIqgxIKl898/dQ1iJ0/ulqyT0oKmOn1urhx62RkxUSdt/TPL6yT8WfMKi8KZqvuZuHZU5Oz+Uo2lb0rarWKGo+GSQ0SeFzATXlfW8ZOBbPRRuh1L5g3Jff+LL3d2xN828R3hSgLXoGSGRi+hhHn7l3rpUalcyW3FxvaRH7MhL1CkdQvsAAHyjSO8oiNfBc5qGgp/dfh9kpIA3e4bZuyZRIVD4uKSuaRa6TppkpmixmlIzHZ1vk88w4ozZmTtOEbpv40ZA58Z1LKaQzlk0KbXQVdKWgbE6dn0ilrTS9c0XcbaUFvF4/6yFLUQEQ/RvO5/RQjxsaJdWKkiB/HN+tY3eupp+m83UhJ6KgSWbtdh7aV+IE4IjTk5ZbjfiDfJUXoJ4nz3q4eXu422IlxFMhV7zssh8oO7wNZ+ttWa1qrc42zjE7GoWIjFLGO1LL02R6VIaOb7wnM4rj0Ds0syCR6txgAIKpQRnh+1UURbhUVN6/Pd4FMVXjqCV7J1ZU/atGQv6qFjWZ8Vpoc+5Ugzaqq2HsEpCxM5vMlzXTTsbBIB7fgCepgygIwr4o9CxQFPS5DZ4D8L/xCWUVCkbh/lcU/7pbVfpxdV9QsGbM5zf8Kvq5vg1HQn+NULr/lWmkZpgdY2ac+Zmexyb5oc/HlecW0Tj/EpyAr3CKLJqzWFT0WElVjB55udG0ymKr1lnFi6OKtUzolSX4IQiDDbiQzHops0P2GLlPIouQuQ/enCArBTihosiX2PkSCHDsFRbCqiM4PjbiA+HlV0DLIthkzJZ3SRcDIAsRZOk1yrIoZgxdHjx2REZ8Q0mZY3pikFP4Wnlm7F+i3SBsvw4mtFMAhqAsszxUc7+CrE+SmAXz0nV+QjbIfNMJh5z/DBYLogEsIj8WGD55JOC4RBS3L/baI3tUwv4pZPHFVVeis0O2S1bz/n2V/bwpscQlIs9Sef3NazuQ0Eh4Eq/pPp+BdcBKlZIOLPoFZbGHPoOs16NWJI72LBOQlyirGZoSvvM7msYgoO2/P3NnURu058bFajQarVqYR59Alr89Xa1v1igP3SHLFHRCZI7s9+Ax+Rre8+cgrIjugw0yb15SVrpPUZZlKGKIa8jyPbLYOsgLbr/fT+k1Y2RYME5kT8FWHlF2l86hKfsEsjJD6g5kiTjsWWSWkm1+PCbOByS/HJ33n0s5luthsK5fih6JcorPIAvGI1UCneVozxItHr83vkGMPFsT/DQgS0yYbTCD6XG8jP2vz4meQyMSvjAroWxnFkHwlKFzyxf6Js58OKk3QWml/mo520GPLO9QZECHktzHkgO/BODJVOlNsKXpgMi6Kt8G32JC4efFWdMRsHEtRXYTpMVgyH6nkq3agqSGffpK47ZLgTUa0d3lY/DjcTDKtrxZBeSQEUj7v9461p3uGI2DwZANgjJJ0CDKZwl/uvHaZwH7aHs/FLLeU3E9cr4EtCtphmNQSOq5Nj0PAA19MaTo+UArlMEA+uGQoocVMn05RcLfyXvcBRRWKV7Ee6T6cuO9v7EXPb4hygFAZtl1hpM+D5O+VBwJ5et80M/BIdSDEpLjFOoBPBX9lV/xVAi0LJSEmDFypjHVH+iC8yagY22VzJqmSYokSWYF2yTPHDwXRRbIRZOE/2smCT/QWFvxhaSVVomHUcLXDkdtnSQr780+HnBRZJm0xbYu7jDvSR30OcNfCOqhhYtnWkMXH/noztHdL4osfKxF5ZBHy7O8rQJDXyqaeM3+U/LanSQSO2XEBoC42jKGw3oWpt3aTaMocPK0ye4ngO95u2TjuUAgUi3vXnSwuCxlEXZKnshqXl5pRlnwxRYukN1SMUHfO0r1+iWvvyw35tXb1CwZpE1zUjkje2bZ3vsAZNtZgp7EOkXPdHFFyiKm1dRsbrnSsQCOB0D2233jsylSJ06QvSxlEeEoQkMuzZhVmUEoW5KRmU61vDZlfdC0ptkmgpKTr4dBVoOuaHRwXcoiONtUycTrdVEZDbJnWXSn2llD4eqqlIWzfDKf+fz3KPXceADKyiXT1VE+vS5lIWknjWYGouJW20GQbSlFn3CqFtfes9rSuGZrgPKtzMQgDGpZOuyWSUvX5sZKiXGI5qeswSrjhhA9T+iVznSV8tpyFn3meFDOG8ug2neIZZwpw5Mp6RTZS8tZZYtQZaXwToPxMHtWy7qlSJ2KngtzY1g9Ybz1xy2Mq0FET6mYDyuEJRd315WzPKgYt4oyKaYVDYMsJS2iLbSMXhoCF7ZnWV1MApSCRtOa7DCGQFQicZva6sp7Fh7zpmAN2S1q9PMdghvfTr2FzLjq62pQXjcOGeNFjRu0Q1A2pUg6Oc3p2rpxZ/VolrVo5TSeDLNn2Wpua2WNuLY9a2H1LEI4aBbVEMv4dsn62TImHLNybauHZBNOK2UdtbkYxhCQ2K+GtePZSx/UW8ie7xr6Qx+UTW5DaDeM8TCip2WZgx5R2WoyYv3iOF8Fmf2vIXu2yw+85w/krKLJPQjMDITUIJSdTitprXIpjpwwzxoAIGvpNIqXCH1uAgTOMOyaWB1u/IrVo1TBGxa48g2GkLPfbjIEkrIljpwwyG84Os/XCDs9CUYnSAb/47Y//kJMNPUKZZ8P6kQPr+Gc76yyQdwyrbDGmTXjKUYnJTPyFcpOPuLNfWUZv1IjICYh71ec/WnSodwyFG1x2hk9rker5322Vuunk5yKu3Made36da02pzkV65ejVqPHfJGjdX42kFtmiTWMw1Np9u2VHIdTyoYfu9fvKcu8f/YNZ2ZZODsHoeySornnS7N6zRgnO8Ldlaf5xv6hWc5Su+pJseoaoqss71e3NC2JLms43Q9C56o3uHG86lfTasrsf9Yw15Cibqwcwkl+W+oUedpwEqzo0AOMjb63kd29V/ulIA+HKiIN/PgmGCTeRFYfZDvuVktjdTHmew6C7HqLfEzvEBkRTunz95XIUP8dslYLp/tHNlmHraQXzf+Mkr5l4lvIOuqP+2OFWM5Cq3U9RqcgMwSyIxayEc0m/IgjrfpTRFCJIX6nG2tmJD1iIrPUd/jPjDlODrDIPH0HWdjqXcwZwhs9aycNGu/RfBhDgCeWcfXhj13/IX+T95axnwkrd43rNaJSPgdbCr0vxD0Meg9ZtAzxBW+MM5t4k8LgeOZ0oFiPpMkEyYr+VMGuuAIlGfbtZczP5cup1SGTCeUaHllAh630bQ+7yo23kZV9ZbYvXW2qauzTo9J4EKun5IXDa1hru1kdUnWEFvb9ZWwFTh7ty50U9Oi+gO+oWl36QXyltw0BFO9oKWyXdTUpxyjdkWU0jG5c9rjS1qwJx3X7h/eNkt+mrMLZisj2s3aHrO22QFdW1v1xN4jVzjeR5SXlVUUy6Bs4CfyWKPOBIgLTZAY54+YKJx3vDvTFcSlvU5Y3qMMxe36te7yOyIlkqu6FMP2gdykrfKdavh48Fb5jYlqRMENQ9tsNFHtBmwjlRUoldffAWi/fNt5pyQYDNBEx7niwpPx2p/OVsi9nT1U3iFr3NmXzAlE7HmiXPDts9Vg2OcmYgexZdJO1KVp8j66bQKJg4jFvymAARcNYPVYYm0bqlcj7hd0yrMYUNZUZZFFWVgPJWZlmvpD82uEPSUWY5mi0l5c0lOhJTWaZ7185/IEM+sljxtzC5KUy4TD27IjVWsZymV83/AEeX6wQ1kqg6AxD2dJA06Nx4pdx715CsPS3hgByC3ezo3Q3UQKHZh+PF2ib947oOeQn8ssmZP0rXqLme5A8qKcMbWTlgpn+CCd5U6f04dZvU9YDNJA+bxSZj532BW9crxwfDXrH6mHlEr0guobaTS1VtESDl3gzUB6Upug277JS3ZGr4veUdbs/Qi736j/KE5+1CPF50u8t4/1VnGBuHJWsqYh4OpC6qKlq4UlUIxzPOwW0/H/yjqdi4kdNF9O2c0rIOKt6VcI0WnWP3+wHvaMuRi0P8DDhd+OQ+TCb1PV0MB9U3PqOCm7EUiiLe6jyd3Tj/ai8WwnSmKzv26lC3b+K9oPesXpsvhuVsYI9mbY41i9q3TDItlRNFYrpp+XqyJUqui4Lv3XL9C/3zedRWfHc1+rrHN5EVhzuaXDOs1c9W/7jMOpi1KJZk2xreeVgNCjb8lxFLZT1IZD9drvwtsu0urYGBbtpHApPV1ailkNQdovT4fUyV1fXjXtu3IJ/yEUyCDeG02iawJdyXWS9nA3j1ruGpsMEo0veJYsY3i6HnIoOMeGrEqBb8DPJZ/dEv/feFPTtX7oLvdYPS+wG+as+Q/aodcPhYry2mqb1hRFtLgeSs5TWsCANc+O9tigRB4f2A2SffSdIfAMpngG4nXYalNRypy7ufXBC7Qe9ED0ItvThDxQla7i7tA9G83w7qUyqh0F2ixghK2xuCQ1K+ZpsfzxM7ov0xjdxVMXRHhyieCLznlPe7JHu8dpXP+musxHhdHac86uMiAWrGcEii44g3z76QTZTtjsMOOPJakL+ZSN0NRvEnm0XFRkpzVLRyiiV+IN4jdVmhtOdUMD8socb/LuZ1YxLZurYX0jaeL7dph7GO+fz2Fn4+zM9iZQ/qf21Hm55aFhFZYyjhgVtUaMqcIP2W4PkQd3UODLFpD4rVelO6UPfJYcWVCrLLGP+DJRAsz1P/d3RZdJoZ5zxYKlvfQcdGWcdwDZg9Vu/gM5wYGuJFwja0iKQAB9UtmWjQqlB7Fk2BIRhXBWQlX1LRWSI+paDaCjpngdvYMwJ9F6Uer94lV+6QogdU/I/vXEHKwherhelYGqXqoCLCN/LsSuIsNuMp47CciBuzHRVO9Gzv7ygnS749g2PFcM3R4mjS7368Q4Y26KyW98wsF4MInpaVqBSNu14w5y4ZS4LWMbVNkMHm3Agq6cklzJBHU0mJ+VpFwXVRQTQs6IeazuMISBRwKQZ15N0vsuCRKxnie5tSSnNIG6Z202JsDlNm1cKIi4LPooH/0EDr9sge3YlqKOrlMf2LO1fH/e8tc+L0A/2rHrfnn0xiMS+bfCRPduJHlmP2TSxtB2oIMLRbMbSkOCpiJOaIUnqWd27Wag2fYOFZN8WvfKjMLAPxWZZ3Psn9GTnjtoNShK9G5R1TQ61ip3rsDX7K1U86UUtqjH0MVkOYvW0zOqLscahaows5RPAbDaZVN0jWh0ac0C2m4Fw0kPT+aBU5PJev7DJDtl6P8jsBsXdIK1zk3XIZk0/aFZ5blzzrrKaltEw3FhRUiiEF6MVM2X9UnJKp/oelv7IFHf8/X3jQHgXe1eqUog+H0A+G9R/YtQh/3E/gO2jIh3ze6VZAA3CoFoaj1F7TdV0JHGuT+833jeHhYxXPbL6uUvY7DIKoEXv/Mby2G9MftDOuSx2oX2zt694Ik3nN5aHgohlLPUgyE6Z+eFpoi1ClvQsIuCRPeQemJc3lwfuozQdIgJvDuo7I8vDSVl0OL+ArUqUp2lXwroYxBC4L/AwMku1uq7o6SICLHqWMRsWNEhEAMVaRo9LZpEvqz8uC1JYMQu1LCPNFm4+UPgDEbwaQuW6lO0K/Lu8dpFtB9mzSzYl57zP2IS8tgZFqqhTpqujaDlIERMKItII5qVt7uj4QISj9Jcd0MlnBz/bftDpBfYvxOmlDuiA7Sc3EfQvV9qhCiLmBhZ2ta5G/MR1ny1jddmP0elmvpl7cNSrSThywSfCNH22jIxXm27Qut1ly5TwgCDHre2VCgr7QZvNXdTPal7A+2bIaRb4OrkF847mNFAZeFlGrLIguEUr38y0e3q904LVkZqxizhDenpfg9T74ftRYtd5H7lqILTsr3Dch1mI3Te7Vs3k20zKprbWuq3lGwySB/Xou/RUrS8W1ocMN9OjrfaKPRSI/nkZDbRKlLrPcNOHDDffNawbZLtBVr8cJKFK9dooeslA0Bu0+W8S38kAcj8dxp7luYy2mqd6dMit9rmL3SPDL9WTxO1PkfBZqMrKXYbb89xFcbiKPGiPh0Ee2d5Vh8bj8KSKrhZPZaVmUSjHxVAFEVWJ6hKflSp7hxvt8Og8Yp0+h8bo3SNiCrwb/ZCV2qfgyr3n3GelyueD+tTVA9vvs1KFD/Ag/JF25UTDVEYvSWAN8wMt7uiQgigl7R55d/wMv9KHg2eQSqx22R/eX9qpi8zarDgeJJ8N6tRF5SPCHlkww46ps7rYFEsclotslkEYVMp09Q0NpvFa6T6nFgbKjrCGsg4PXu7qWBDzLOw69eL4kN5mc/aZhc+r3YndIIWDcP0rsr09q8n1bek6Q8DBLz2e0EBWTzT19WaL3BvvuxoBsXNQaKqoT1WNfX3iAZi3uN2RQ2/XCBwNylxvLFK027OHGgHcs1hgOliPcsMEo78tfUHEooLoOXAouRP8eNHfUkv5wl9+7LvZjWILX7496GT0wS3juxlgiSWIRQySbzznHRkJpiszKNT17Gq2Vu2OiKXrl/TUuJ7Gr9b1eEBdT5/sc1zX4wdFVb27cxH354vEq1U/rIVbJiSfC+WUGahFkvV05a0yerX336HyRtGLYr1jCh4410k9387Ldhh0GCOO6np8vjGLWmGV3Q7TzYA3y6LC+SEn+cYXBu9KLRJfZrF1QwWjQVdj1ZXDH5B+k3WCYJleOj0QsrxfcVJO2Fw7/CFp8h3S3KYuG6RY+HbahL4D7qzxPqgrAvP6ArzDsMkp3DDB6NiXZk0KQ6tniQCXhziaVoR6UmEM1YMwKOi+iDno00yAy8NMERt4zKzDYcIf0MTDMTzCbp05k8lkqTKXmbbSkXXVJnPaycUsU5HORsZlNo5TmZnMbHL+XOdbZzND5UxnJjZrxR+YYhqxbqnncWYzFW515pwbT1Rks3jkMr7cbJypzNp1ZPhy2Vzy/fS20K5imeOTWKpmmLZmrD6FjRenZQ7lLUZAxNAiVEY4NYdeZ5PCQjYtI1gCMVuFPDUt64XC2iXORVGTCRtylraRNtJ4w0KqacVv2GTzCchFIhFO2KAu01Q8t0bINkfxk1v6g8TGtbf25xmx1pyMh0mbX1K2GcPfZlJW+K1isqFCbFkZtvKyLelMyLqBwZKl3hNTtQ754mVOkZAuZbXf6kmBsjKzYVte6mrK1gBwxeWiVMGEnyaOL+fmQvKX8qlmA9G1MQJ3+dJItqWndVf/jRSWjHEdpiBiaVPtS8jg19MqLr05Ok5wjAGSOdh0SwqCxoighIAjAeGCNoSFZ1LW7JSazHw0Yxv5LQEnlKI2l7ABlqhzI0wGD9hEsDl4MjJksVUYbXAwkKRF4luAbI2S2kwWQxVEzEvkASmVOoj1aCl9D5AEx045JHMg7kUg7DbD+LgE/kAFB5ttfbLaDGfFKr2NkOSTt7wHNJUxEr6y1FcaNIWBLbxBaaZgXBFk55XBuESpvxzbr1poO/dB2noBF9UgomflFIzYMoKXJVuyXepoMcmQ69Qlc9QFoV56WVGGRY6MNLmokaKsUu0J3+4riBYAAAJBSURBVAhtHG0rxwuRVwa+hKw5C+2AmHkVTYb2WtsY5fD5lARfjleGszrbwv2vignOTaatw69qiny7YXxQKdyjpiuUikuPF+8fnBq0hQ+JeE2hdHnLVraU0dLHKVkc8rNlLCSMQFU1r0DFb3jH4gpgdTWumqXIRKRiBmvdzP2hJiFuQbTEWYNoRwF21PizxswcZ96xYPBnbi0HCUanCMAtY6akyUtmSUqNQ79FNwa7clJIMK9tZhzIRjiVsESQnPcrBrhioqzRvOORqpWXiL0qbEdro1SzIFM8GSi7Zj7MlwungvF3yxiXc0u2PzTWMNbJNmNrxyVj5mOky3ygFFwpN/DamrDEqcEsUny0lfcr/CQFanaqpYHhzqjABcwSgxXYDD0DZTSbwKdj596lzPvV8yacxmjDpXffNRMwIM1mM29U3q88MG8jsGNmdUhXbRK4pNwGyjHzYeWTDOJhWjewrY14qJVRCT9Ctqq9zN16n4UXwBID+LPN0pf6sN0Az/CWsdNg1DDNthF8q9GUqBvAnAhptOjt3vFh9BT2ZSbIy+XZAufb+tNZi7q7nEHQtlp4FsUifJhsmXW1niXJrE5u8yQpwttJNQuT6qFOwrou1lXSVJP1pCpm4V2S1EkdttNJGNbhUz7B0QYb/lJYPzT+S7cJPtkuar5O8k8eTupquaomYV2tMAq3mPDl0nHFbyePCe7RpP5yDxVfLUnuctziruGvzAZA9m6vlv7wP7+/qbb+Ok/L/fER1fjf4zdfhez/AXw70zWVXlw3AAAAAElFTkSuQmCC"/>
          <p:cNvSpPr>
            <a:spLocks noChangeAspect="1" noChangeArrowheads="1"/>
          </p:cNvSpPr>
          <p:nvPr/>
        </p:nvSpPr>
        <p:spPr bwMode="auto">
          <a:xfrm>
            <a:off x="155575" y="-1477963"/>
            <a:ext cx="34099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AutoShape 10" descr="data:image/png;base64,iVBORw0KGgoAAAANSUhEUgAAAOwAAADWCAMAAADl7J7tAAAAkFBMVEX////+/v4AAAD9/f36+vr39/fw8PD19fVpaWnNzc3k5OTd3d3ExMTv7++pqakvLy+8vLyKiopQUFDo6OihoaHb29taWlq2traTk5PS0tK6urrKysp8fHywsLCkpKSbm5uPj49kZGRubm57e3uEhIQyMjJMTExYWFg7OztEREQkJCQTExNOTk4YGBggICAMDAzUHdNWAAAgAElEQVR4nO1dCV/bONMfWVd8KMQ4xnYcx7mg0G673//bvfOXnQMCtAGcdH/PO9uFhCi2RyPNPSOi80ApioPrwplP/AlQWsVBEV4N6uRJXQ5bEvEF5/YVWJO81K20YMpecm6fgxU0uhyyhD2rSFwJSF8c2cvd7QSA7MWAJ/eqyMpLIkv/S8gK+T+E7P8UZekNymopjt4JxeOUFM143FAtSQqpJAO5GD8JXJUBf+PX/eXUc4mm+P2pjLs+ZZU0Sh0jq4TWUip9m+c5rUgZTVKTVaZqGAF+o6SVWkEhy0jK/iJS26NrGG2VPcH2L6Cs0vLZcxmyjI0Sc0YLTxdNYy2aqaZ0ldAsmYl4mkhZjKespExK031J0HMJqqxRJ3f6CyjrpBaR2YOzkeRVKPWv1VSxfrd5mH1344f5P+GkjfWPm4y+zx6/0d3mbqxmD4u1v4jOjMsO1zARk/rZcvHwF3BjrWarF6YJ4yrMmqwVK/q2aO6ybcbbuioMI+81gzX/MHNql+OJv0b90rpJx1b8bZTF6ovv739V2RFEQFaJDQas6C6OQl3m0plwQZL3sLoj+saPbbcURdmdv47No/j4Em4UfJ96XndM3t8gK/r/+Yegk2VxNq4vKeuEkaugNSeck/mO/d62U0Z2+lB+d+HPcVBnyzJf8Ya+HY02+o6yDbXb6dOrd1KUp0HLzE0cX/l9ZMHimFdq7AD+KT5rsbygrGOOuQ4qtoXsy5HMoZhsuayUzCPLkxRlQrhIR8KSjSJNOamMMv7zqzeKnKJxMJVO/zllwSk0s3oFPC1ln1QIXlKW5UcRVCRPUMVzaRa2mv9ZJpPlR2ALTfPky+6pGGUFcG8tNxZYDdPWPr/ou8uYr6ogBvmqRmqtz8bvObygLE9j8MDPI9zLWRTSioy5dMZYMlbSWEbcsPyFCDbS8vIEEQR/8vpzG16Vovxpn0nf3yBbYVLtOmUZrbNIfzFlmURPIJw5sTKhODDhmbK8e1ie8jQz2k4oA62Jd5XgdW54Yb+xsZiZ8zWrH+05DGrdCL7Z3ZanP/8RnjLzM+GEG6+X5FW+VxajJNr9uWORHbPcvxbiMOAVkOBS921PH4W9ouCp4JeOubQQvRjWml+5nGdWrDdQ1e5S/u70O8+tdBlBgNmPoX0iZ7+lH7rOn4GRTbpH1vqZ6VQQxowR6BYFSwJJm5+s1dDoMdMeWWLmho+n97zEtP0gXz6h7N2QyEqqN7IXnIubnz9+/vwZ4OePn79ibBQ/iCUNDwy2xLs/CJkP4pFcUFltsmANMfTquvuj218W2cegk0yKgvm4WRTFU1OMx8U0yKG3dB/x5ldUBlDEg4QZGx5JByy7RBmYjE0OOlWy/wguS1lS8yDrKRtMvGHYLWMVxNjC/rWtoK7FP7ZayAUW77ctUf5vrNw4KJjuKp/IDyF7qhsPjKztKcvIzsD7WSGTkFdBvLehYxbGTNTtLzY/ZgHPSF0R3ZSsSz08MuoqCUbdWj4bLk3ZbL5TRJmyHTdmPkxAlnpkVcHYUkZPgd++/RdZ4BW81qVNglSw0FfnU/fClFUUlztGCmStFmsvsoCs6JGVtAgWjGUVMF8qttvNfL7dbmui7ytpdRhsmKlrxxrM2be/MDc2aq85A9mMJcrK0nNkmSWxWsk6jMpHwT+rO7av09Xq/mfFug6vYRa6Du6f85G9/J41OwXXL2NiQzek58uYyW2ZtsRaejBx/hkZqiYYhWQDxIZYIV1Xr3i0fgeXpaztdAkPQFYeISt3Fqtkyqlxa1JGWArpp4B3qZo8BAm1rG3ZrAlWlTzbLLg0ZY/A71mTPBamR5bNCf+BZDQ0LW/ukyPVgTVvq2/ZIGMU3U2AhzyfHV+YGx9Bx6A01PB+z3r3rITWmId3wYqOSQeDVtGcl8FkHawU68/mfGSvS1lmWE51yOb7D+xkfRNsmIbPWBDby2xL3j4prHs2cs0HFIsrU5Zpqzo5ewTr9Zopmbljw5hVRN5ymv5tsM696+58U/66yLKlzzqhR7atJmHtMw9YXyLvdD9Wkngfe1fs7EZ7JhevVvmbl34DrsugOgYkPLLRH3xFWZ39cnISMvU3m/rsW16VssfIHpSKd4Bp3W5ZXCUhfYAb/z2U/RNkBZvt6UPnDZF/vVJxDB9AVjODjlfCOzXEaSzlt/CfoqyCoPp3gVdE/zXR8xxZ+oM9y8T5Mc7uVqMV/zv7lv8pykLa0o/iw1GQ/xZl2Ygw3jXzn3DLHMFHKMsKZHlLCC596JZ/E2V/z141y9l/1Ld/4g+5Uv8mygIVGLVsu0ofnzzFSFF2N6X2MVg1zfkK1N9D2dpkxlhrHQx8p2DuqZPFqlQVaEEuz3/++H42tn8PZfewmjbjTLAtpF/JraEft8ySDT6Jq7Nv+ddQNsniLIqqPIvqH9+f7ieOtDkJfrrmkW4bNoAyifTdM+FvoGxnvFcKIVAEeNlOTebB/dhlJ+i0wYLGTz8XyqcdnH3Lr6Oszx8+A4IZfmbOdcZ7hURveCeU4lUqzVMwV6BFl5fs0+hoEbS8iO1TsHbwmp/9iC/TDOhu+QEXAH1AVWXlAD+PXan9M2jGtp5VwTpR2mmlNVLO+NM2WNIMo6oN2/qft3qkWi8/FuAWevMwOgPWwe0aP3/skd07yVnw1MGc3DaYaZ8DiZRBm3+/X0jxa8wrgET5q/7AU75MM9D0wXigotX2rC8ECe4+D56yF8hKI6pgBYdqe/N9mvLOZUJP74JvjhWnZTAlJrcQ6gMm3kvKAj6mntAq5Un/U5DMoCQzVMRbX+jGgsJgw/u3Ckgl9483v74/rb89trmatMrQlHmUNs7q81XGl9xYIID4wVSysygrBBR6ZkfOZ2Uc71nGcs1ShjYb/6dkMfZOGCsXQcRETvmLmU8XOvsJvzC5+iw+LrtgtJ9XJ7T2y7ijVRRsrNVWBbWm5Cfz4yzT9K2V2gZIFbKLYGrVR7L7vjJt/kyhFSQ70mD3BfmeVq5FbnJ081QpGQa8NR7mRE3Jtk7J2LI6WUw/+ITXoiypYFFVMSCv8rxGRKBP+GE7wAmaBYZ3ZfAEzpeS0UFuFd0H2Sd46BUpu3meoRvuJTXEqhYse7SmoGKVETkVJuB9qsZBiw/VW5llv4GrUVZTprVPdmS1QdkMKTLdnlVIFEwfELmKR1ZrcZdqUu09sRAq78ln8P/HKGt8wlsH/vc+MxGJn7IKEVofrZEaCjavm++YmjhBCsnLYos/hatR9o9g3SJQyXvWyeLGRZ990Ovt2T+BlWR7np7m4MEP+Rv5rn8OfzdljfWp1chktp/ONv7LKSuYM7PZCgmsjBEfy2t7dr2/GFkkq/tMbgjWV1xSZ8IV5ewV4K+m7FfD/xKy/7+MPwiXRxZMGrUoWsJrALWT3s2OuixlfZnM5+XlDpwzCBzAny60Y1ycejfT4rKUlTzzH0x5fw3Wm3lQFGuUULBmrTP1vvF34T2rfMnT19yOMHf5mMLIqgxIKl898/dQ1iJ0/ulqyT0oKmOn1urhx62RkxUSdt/TPL6yT8WfMKi8KZqvuZuHZU5Oz+Uo2lb0rarWKGo+GSQ0SeFzATXlfW8ZOBbPRRuh1L5g3Jff+LL3d2xN828R3hSgLXoGSGRi+hhHn7l3rpUalcyW3FxvaRH7MhL1CkdQvsAAHyjSO8oiNfBc5qGgp/dfh9kpIA3e4bZuyZRIVD4uKSuaRa6TppkpmixmlIzHZ1vk88w4ozZmTtOEbpv40ZA58Z1LKaQzlk0KbXQVdKWgbE6dn0ilrTS9c0XcbaUFvF4/6yFLUQEQ/RvO5/RQjxsaJdWKkiB/HN+tY3eupp+m83UhJ6KgSWbtdh7aV+IE4IjTk5ZbjfiDfJUXoJ4nz3q4eXu422IlxFMhV7zssh8oO7wNZ+ttWa1qrc42zjE7GoWIjFLGO1LL02R6VIaOb7wnM4rj0Ds0syCR6txgAIKpQRnh+1UURbhUVN6/Pd4FMVXjqCV7J1ZU/atGQv6qFjWZ8Vpoc+5Ugzaqq2HsEpCxM5vMlzXTTsbBIB7fgCepgygIwr4o9CxQFPS5DZ4D8L/xCWUVCkbh/lcU/7pbVfpxdV9QsGbM5zf8Kvq5vg1HQn+NULr/lWmkZpgdY2ac+Zmexyb5oc/HlecW0Tj/EpyAr3CKLJqzWFT0WElVjB55udG0ymKr1lnFi6OKtUzolSX4IQiDDbiQzHops0P2GLlPIouQuQ/enCArBTihosiX2PkSCHDsFRbCqiM4PjbiA+HlV0DLIthkzJZ3SRcDIAsRZOk1yrIoZgxdHjx2REZ8Q0mZY3pikFP4Wnlm7F+i3SBsvw4mtFMAhqAsszxUc7+CrE+SmAXz0nV+QjbIfNMJh5z/DBYLogEsIj8WGD55JOC4RBS3L/baI3tUwv4pZPHFVVeis0O2S1bz/n2V/bwpscQlIs9Sef3NazuQ0Eh4Eq/pPp+BdcBKlZIOLPoFZbGHPoOs16NWJI72LBOQlyirGZoSvvM7msYgoO2/P3NnURu058bFajQarVqYR59Alr89Xa1v1igP3SHLFHRCZI7s9+Ax+Rre8+cgrIjugw0yb15SVrpPUZZlKGKIa8jyPbLYOsgLbr/fT+k1Y2RYME5kT8FWHlF2l86hKfsEsjJD6g5kiTjsWWSWkm1+PCbOByS/HJ33n0s5luthsK5fih6JcorPIAvGI1UCneVozxItHr83vkGMPFsT/DQgS0yYbTCD6XG8jP2vz4meQyMSvjAroWxnFkHwlKFzyxf6Js58OKk3QWml/mo520GPLO9QZECHktzHkgO/BODJVOlNsKXpgMi6Kt8G32JC4efFWdMRsHEtRXYTpMVgyH6nkq3agqSGffpK47ZLgTUa0d3lY/DjcTDKtrxZBeSQEUj7v9461p3uGI2DwZANgjJJ0CDKZwl/uvHaZwH7aHs/FLLeU3E9cr4EtCtphmNQSOq5Nj0PAA19MaTo+UArlMEA+uGQoocVMn05RcLfyXvcBRRWKV7Ee6T6cuO9v7EXPb4hygFAZtl1hpM+D5O+VBwJ5et80M/BIdSDEpLjFOoBPBX9lV/xVAi0LJSEmDFypjHVH+iC8yagY22VzJqmSYokSWYF2yTPHDwXRRbIRZOE/2smCT/QWFvxhaSVVomHUcLXDkdtnSQr780+HnBRZJm0xbYu7jDvSR30OcNfCOqhhYtnWkMXH/noztHdL4osfKxF5ZBHy7O8rQJDXyqaeM3+U/LanSQSO2XEBoC42jKGw3oWpt3aTaMocPK0ye4ngO95u2TjuUAgUi3vXnSwuCxlEXZKnshqXl5pRlnwxRYukN1SMUHfO0r1+iWvvyw35tXb1CwZpE1zUjkje2bZ3vsAZNtZgp7EOkXPdHFFyiKm1dRsbrnSsQCOB0D2233jsylSJ06QvSxlEeEoQkMuzZhVmUEoW5KRmU61vDZlfdC0ptkmgpKTr4dBVoOuaHRwXcoiONtUycTrdVEZDbJnWXSn2llD4eqqlIWzfDKf+fz3KPXceADKyiXT1VE+vS5lIWknjWYGouJW20GQbSlFn3CqFtfes9rSuGZrgPKtzMQgDGpZOuyWSUvX5sZKiXGI5qeswSrjhhA9T+iVznSV8tpyFn3meFDOG8ug2neIZZwpw5Mp6RTZS8tZZYtQZaXwToPxMHtWy7qlSJ2KngtzY1g9Ybz1xy2Mq0FET6mYDyuEJRd315WzPKgYt4oyKaYVDYMsJS2iLbSMXhoCF7ZnWV1MApSCRtOa7DCGQFQicZva6sp7Fh7zpmAN2S1q9PMdghvfTr2FzLjq62pQXjcOGeNFjRu0Q1A2pUg6Oc3p2rpxZ/VolrVo5TSeDLNn2Wpua2WNuLY9a2H1LEI4aBbVEMv4dsn62TImHLNybauHZBNOK2UdtbkYxhCQ2K+GtePZSx/UW8ie7xr6Qx+UTW5DaDeM8TCip2WZgx5R2WoyYv3iOF8Fmf2vIXu2yw+85w/krKLJPQjMDITUIJSdTitprXIpjpwwzxoAIGvpNIqXCH1uAgTOMOyaWB1u/IrVo1TBGxa48g2GkLPfbjIEkrIljpwwyG84Os/XCDs9CUYnSAb/47Y//kJMNPUKZZ8P6kQPr+Gc76yyQdwyrbDGmTXjKUYnJTPyFcpOPuLNfWUZv1IjICYh71ec/WnSodwyFG1x2hk9rker5322Vuunk5yKu3Made36da02pzkV65ejVqPHfJGjdX42kFtmiTWMw1Np9u2VHIdTyoYfu9fvKcu8f/YNZ2ZZODsHoeySornnS7N6zRgnO8Ldlaf5xv6hWc5Su+pJseoaoqss71e3NC2JLms43Q9C56o3uHG86lfTasrsf9Yw15Cibqwcwkl+W+oUedpwEqzo0AOMjb63kd29V/ulIA+HKiIN/PgmGCTeRFYfZDvuVktjdTHmew6C7HqLfEzvEBkRTunz95XIUP8dslYLp/tHNlmHraQXzf+Mkr5l4lvIOuqP+2OFWM5Cq3U9RqcgMwSyIxayEc0m/IgjrfpTRFCJIX6nG2tmJD1iIrPUd/jPjDlODrDIPH0HWdjqXcwZwhs9aycNGu/RfBhDgCeWcfXhj13/IX+T95axnwkrd43rNaJSPgdbCr0vxD0Meg9ZtAzxBW+MM5t4k8LgeOZ0oFiPpMkEyYr+VMGuuAIlGfbtZczP5cup1SGTCeUaHllAh630bQ+7yo23kZV9ZbYvXW2qauzTo9J4EKun5IXDa1hru1kdUnWEFvb9ZWwFTh7ty50U9Oi+gO+oWl36QXyltw0BFO9oKWyXdTUpxyjdkWU0jG5c9rjS1qwJx3X7h/eNkt+mrMLZisj2s3aHrO22QFdW1v1xN4jVzjeR5SXlVUUy6Bs4CfyWKPOBIgLTZAY54+YKJx3vDvTFcSlvU5Y3qMMxe36te7yOyIlkqu6FMP2gdykrfKdavh48Fb5jYlqRMENQ9tsNFHtBmwjlRUoldffAWi/fNt5pyQYDNBEx7niwpPx2p/OVsi9nT1U3iFr3NmXzAlE7HmiXPDts9Vg2OcmYgexZdJO1KVp8j66bQKJg4jFvymAARcNYPVYYm0bqlcj7hd0yrMYUNZUZZFFWVgPJWZlmvpD82uEPSUWY5mi0l5c0lOhJTWaZ7185/IEM+sljxtzC5KUy4TD27IjVWsZymV83/AEeX6wQ1kqg6AxD2dJA06Nx4pdx715CsPS3hgByC3ezo3Q3UQKHZh+PF2ib947oOeQn8ssmZP0rXqLme5A8qKcMbWTlgpn+CCd5U6f04dZvU9YDNJA+bxSZj532BW9crxwfDXrH6mHlEr0guobaTS1VtESDl3gzUB6Upug277JS3ZGr4veUdbs/Qi736j/KE5+1CPF50u8t4/1VnGBuHJWsqYh4OpC6qKlq4UlUIxzPOwW0/H/yjqdi4kdNF9O2c0rIOKt6VcI0WnWP3+wHvaMuRi0P8DDhd+OQ+TCb1PV0MB9U3PqOCm7EUiiLe6jyd3Tj/ai8WwnSmKzv26lC3b+K9oPesXpsvhuVsYI9mbY41i9q3TDItlRNFYrpp+XqyJUqui4Lv3XL9C/3zedRWfHc1+rrHN5EVhzuaXDOs1c9W/7jMOpi1KJZk2xreeVgNCjb8lxFLZT1IZD9drvwtsu0urYGBbtpHApPV1ailkNQdovT4fUyV1fXjXtu3IJ/yEUyCDeG02iawJdyXWS9nA3j1ruGpsMEo0veJYsY3i6HnIoOMeGrEqBb8DPJZ/dEv/feFPTtX7oLvdYPS+wG+as+Q/aodcPhYry2mqb1hRFtLgeSs5TWsCANc+O9tigRB4f2A2SffSdIfAMpngG4nXYalNRypy7ufXBC7Qe9ED0ItvThDxQla7i7tA9G83w7qUyqh0F2ixghK2xuCQ1K+ZpsfzxM7ov0xjdxVMXRHhyieCLznlPe7JHu8dpXP+musxHhdHac86uMiAWrGcEii44g3z76QTZTtjsMOOPJakL+ZSN0NRvEnm0XFRkpzVLRyiiV+IN4jdVmhtOdUMD8socb/LuZ1YxLZurYX0jaeL7dph7GO+fz2Fn4+zM9iZQ/qf21Hm55aFhFZYyjhgVtUaMqcIP2W4PkQd3UODLFpD4rVelO6UPfJYcWVCrLLGP+DJRAsz1P/d3RZdJoZ5zxYKlvfQcdGWcdwDZg9Vu/gM5wYGuJFwja0iKQAB9UtmWjQqlB7Fk2BIRhXBWQlX1LRWSI+paDaCjpngdvYMwJ9F6Uer94lV+6QogdU/I/vXEHKwherhelYGqXqoCLCN/LsSuIsNuMp47CciBuzHRVO9Gzv7ygnS749g2PFcM3R4mjS7368Q4Y26KyW98wsF4MInpaVqBSNu14w5y4ZS4LWMbVNkMHm3Agq6cklzJBHU0mJ+VpFwXVRQTQs6IeazuMISBRwKQZ15N0vsuCRKxnie5tSSnNIG6Z202JsDlNm1cKIi4LPooH/0EDr9sge3YlqKOrlMf2LO1fH/e8tc+L0A/2rHrfnn0xiMS+bfCRPduJHlmP2TSxtB2oIMLRbMbSkOCpiJOaIUnqWd27Wag2fYOFZN8WvfKjMLAPxWZZ3Psn9GTnjtoNShK9G5R1TQ61ip3rsDX7K1U86UUtqjH0MVkOYvW0zOqLscahaows5RPAbDaZVN0jWh0ac0C2m4Fw0kPT+aBU5PJev7DJDtl6P8jsBsXdIK1zk3XIZk0/aFZ5blzzrrKaltEw3FhRUiiEF6MVM2X9UnJKp/oelv7IFHf8/X3jQHgXe1eqUog+H0A+G9R/YtQh/3E/gO2jIh3ze6VZAA3CoFoaj1F7TdV0JHGuT+833jeHhYxXPbL6uUvY7DIKoEXv/Mby2G9MftDOuSx2oX2zt694Ik3nN5aHgohlLPUgyE6Z+eFpoi1ClvQsIuCRPeQemJc3lwfuozQdIgJvDuo7I8vDSVl0OL+ArUqUp2lXwroYxBC4L/AwMku1uq7o6SICLHqWMRsWNEhEAMVaRo9LZpEvqz8uC1JYMQu1LCPNFm4+UPgDEbwaQuW6lO0K/Lu8dpFtB9mzSzYl57zP2IS8tgZFqqhTpqujaDlIERMKItII5qVt7uj4QISj9Jcd0MlnBz/bftDpBfYvxOmlDuiA7Sc3EfQvV9qhCiLmBhZ2ta5G/MR1ny1jddmP0elmvpl7cNSrSThywSfCNH22jIxXm27Qut1ly5TwgCDHre2VCgr7QZvNXdTPal7A+2bIaRb4OrkF847mNFAZeFlGrLIguEUr38y0e3q904LVkZqxizhDenpfg9T74ftRYtd5H7lqILTsr3Dch1mI3Te7Vs3k20zKprbWuq3lGwySB/Xou/RUrS8W1ocMN9OjrfaKPRSI/nkZDbRKlLrPcNOHDDffNawbZLtBVr8cJKFK9dooeslA0Bu0+W8S38kAcj8dxp7luYy2mqd6dMit9rmL3SPDL9WTxO1PkfBZqMrKXYbb89xFcbiKPGiPh0Ee2d5Vh8bj8KSKrhZPZaVmUSjHxVAFEVWJ6hKflSp7hxvt8Og8Yp0+h8bo3SNiCrwb/ZCV2qfgyr3n3GelyueD+tTVA9vvs1KFD/Ag/JF25UTDVEYvSWAN8wMt7uiQgigl7R55d/wMv9KHg2eQSqx22R/eX9qpi8zarDgeJJ8N6tRF5SPCHlkww46ps7rYFEsclotslkEYVMp09Q0NpvFa6T6nFgbKjrCGsg4PXu7qWBDzLOw69eL4kN5mc/aZhc+r3YndIIWDcP0rsr09q8n1bek6Q8DBLz2e0EBWTzT19WaL3BvvuxoBsXNQaKqoT1WNfX3iAZi3uN2RQ2/XCBwNylxvLFK027OHGgHcs1hgOliPcsMEo78tfUHEooLoOXAouRP8eNHfUkv5wl9+7LvZjWILX7496GT0wS3juxlgiSWIRQySbzznHRkJpiszKNT17Gq2Vu2OiKXrl/TUuJ7Gr9b1eEBdT5/sc1zX4wdFVb27cxH354vEq1U/rIVbJiSfC+WUGahFkvV05a0yerX336HyRtGLYr1jCh4410k9387Ldhh0GCOO6np8vjGLWmGV3Q7TzYA3y6LC+SEn+cYXBu9KLRJfZrF1QwWjQVdj1ZXDH5B+k3WCYJleOj0QsrxfcVJO2Fw7/CFp8h3S3KYuG6RY+HbahL4D7qzxPqgrAvP6ArzDsMkp3DDB6NiXZk0KQ6tniQCXhziaVoR6UmEM1YMwKOi+iDno00yAy8NMERt4zKzDYcIf0MTDMTzCbp05k8lkqTKXmbbSkXXVJnPaycUsU5HORsZlNo5TmZnMbHL+XOdbZzND5UxnJjZrxR+YYhqxbqnncWYzFW515pwbT1Rks3jkMr7cbJypzNp1ZPhy2Vzy/fS20K5imeOTWKpmmLZmrD6FjRenZQ7lLUZAxNAiVEY4NYdeZ5PCQjYtI1gCMVuFPDUt64XC2iXORVGTCRtylraRNtJ4w0KqacVv2GTzCchFIhFO2KAu01Q8t0bINkfxk1v6g8TGtbf25xmx1pyMh0mbX1K2GcPfZlJW+K1isqFCbFkZtvKyLelMyLqBwZKl3hNTtQ754mVOkZAuZbXf6kmBsjKzYVte6mrK1gBwxeWiVMGEnyaOL+fmQvKX8qlmA9G1MQJ3+dJItqWndVf/jRSWjHEdpiBiaVPtS8jg19MqLr05Ok5wjAGSOdh0SwqCxoighIAjAeGCNoSFZ1LW7JSazHw0Yxv5LQEnlKI2l7ABlqhzI0wGD9hEsDl4MjJksVUYbXAwkKRF4luAbI2S2kwWQxVEzEvkASmVOoj1aCl9D5AEx045JHMg7kUg7DbD+LgE/kAFB5ttfbLaDGfFKr2NkOSTt7wHNJUxEr6y1FcaNIWBLbxBaaZgXBFk55XBuESpvxzbr1poO/dB2noBF9UgomflFIzYMoKXJVuyXepoMcmQ69Qlc9QFoV56WVGGRY6MNLmokaKsUu0J3+4riBYAAAJBSURBVAhtHG0rxwuRVwa+hKw5C+2AmHkVTYb2WtsY5fD5lARfjleGszrbwv2vignOTaatw69qiny7YXxQKdyjpiuUikuPF+8fnBq0hQ+JeE2hdHnLVraU0dLHKVkc8rNlLCSMQFU1r0DFb3jH4gpgdTWumqXIRKRiBmvdzP2hJiFuQbTEWYNoRwF21PizxswcZ96xYPBnbi0HCUanCMAtY6akyUtmSUqNQ79FNwa7clJIMK9tZhzIRjiVsESQnPcrBrhioqzRvOORqpWXiL0qbEdro1SzIFM8GSi7Zj7MlwungvF3yxiXc0u2PzTWMNbJNmNrxyVj5mOky3ygFFwpN/DamrDEqcEsUny0lfcr/CQFanaqpYHhzqjABcwSgxXYDD0DZTSbwKdj596lzPvV8yacxmjDpXffNRMwIM1mM29U3q88MG8jsGNmdUhXbRK4pNwGyjHzYeWTDOJhWjewrY14qJVRCT9Ctqq9zN16n4UXwBID+LPN0pf6sN0Az/CWsdNg1DDNthF8q9GUqBvAnAhptOjt3vFh9BT2ZSbIy+XZAufb+tNZi7q7nEHQtlp4FsUifJhsmXW1niXJrE5u8yQpwttJNQuT6qFOwrou1lXSVJP1pCpm4V2S1EkdttNJGNbhUz7B0QYb/lJYPzT+S7cJPtkuar5O8k8eTupquaomYV2tMAq3mPDl0nHFbyePCe7RpP5yDxVfLUnuctziruGvzAZA9m6vlv7wP7+/qbb+Ok/L/fER1fjf4zdfhez/AXw70zWVXlw3AAAAAElFTkSuQmCC"/>
          <p:cNvSpPr>
            <a:spLocks noChangeAspect="1" noChangeArrowheads="1"/>
          </p:cNvSpPr>
          <p:nvPr/>
        </p:nvSpPr>
        <p:spPr bwMode="auto">
          <a:xfrm>
            <a:off x="307975" y="-1325563"/>
            <a:ext cx="34099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8" name="Picture 12" descr="http://nuclearpowertraining.tpub.com/h1011v2/img/h1011v2_53_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8138"/>
            <a:ext cx="3151220" cy="285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uppo 16"/>
          <p:cNvGrpSpPr/>
          <p:nvPr/>
        </p:nvGrpSpPr>
        <p:grpSpPr>
          <a:xfrm>
            <a:off x="4237534" y="1262455"/>
            <a:ext cx="4589420" cy="3543307"/>
            <a:chOff x="1308026" y="476672"/>
            <a:chExt cx="6217555" cy="4479411"/>
          </a:xfrm>
        </p:grpSpPr>
        <p:pic>
          <p:nvPicPr>
            <p:cNvPr id="20" name="Picture 2" descr="http://didattica-online.polito.it/CHIMICA/dismic/prevalence/redox_images/Redox_13.gif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10"/>
            <a:stretch/>
          </p:blipFill>
          <p:spPr bwMode="auto">
            <a:xfrm>
              <a:off x="1308026" y="476672"/>
              <a:ext cx="6217555" cy="4479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6"/>
            <p:cNvSpPr txBox="1">
              <a:spLocks noChangeArrowheads="1"/>
            </p:cNvSpPr>
            <p:nvPr/>
          </p:nvSpPr>
          <p:spPr bwMode="auto">
            <a:xfrm>
              <a:off x="6444208" y="764704"/>
              <a:ext cx="288032" cy="21602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/>
              <a:r>
                <a:rPr lang="it-IT" sz="1200" b="1" dirty="0">
                  <a:effectLst/>
                  <a:latin typeface="Arial" pitchFamily="34" charset="0"/>
                </a:rPr>
                <a:t> E</a:t>
              </a:r>
              <a:r>
                <a:rPr lang="it-IT" sz="1200" b="1" baseline="-25000" dirty="0">
                  <a:effectLst/>
                  <a:latin typeface="Arial" pitchFamily="34" charset="0"/>
                </a:rPr>
                <a:t>0</a:t>
              </a:r>
              <a:r>
                <a:rPr lang="it-IT" sz="1200" b="1" dirty="0">
                  <a:effectLst/>
                  <a:latin typeface="Arial" pitchFamily="34" charset="0"/>
                </a:rPr>
                <a:t> </a:t>
              </a:r>
              <a:endParaRPr lang="en-GB" sz="1200" b="1" baseline="30000" dirty="0">
                <a:effectLst/>
                <a:latin typeface="Arial" pitchFamily="34" charset="0"/>
              </a:endParaRPr>
            </a:p>
          </p:txBody>
        </p:sp>
      </p:grpSp>
      <p:sp>
        <p:nvSpPr>
          <p:cNvPr id="22" name="CasellaDiTesto 20"/>
          <p:cNvSpPr txBox="1"/>
          <p:nvPr/>
        </p:nvSpPr>
        <p:spPr>
          <a:xfrm>
            <a:off x="1489857" y="4773106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Cu</a:t>
            </a:r>
            <a:r>
              <a:rPr lang="it-IT" baseline="30000" dirty="0"/>
              <a:t>2+</a:t>
            </a:r>
            <a:r>
              <a:rPr lang="it-IT" dirty="0"/>
              <a:t> + 2e</a:t>
            </a:r>
            <a:r>
              <a:rPr lang="it-IT" baseline="30000" dirty="0"/>
              <a:t>−</a:t>
            </a:r>
            <a:r>
              <a:rPr lang="it-IT" dirty="0"/>
              <a:t> → Cu (E = +0.34 V)</a:t>
            </a:r>
          </a:p>
          <a:p>
            <a:pPr algn="ctr"/>
            <a:r>
              <a:rPr lang="it-IT" dirty="0"/>
              <a:t> Zn → Zn</a:t>
            </a:r>
            <a:r>
              <a:rPr lang="it-IT" baseline="30000" dirty="0"/>
              <a:t>2+</a:t>
            </a:r>
            <a:r>
              <a:rPr lang="it-IT" dirty="0"/>
              <a:t> + 2e</a:t>
            </a:r>
            <a:r>
              <a:rPr lang="it-IT" baseline="30000" dirty="0"/>
              <a:t>−</a:t>
            </a:r>
            <a:r>
              <a:rPr lang="it-IT" dirty="0"/>
              <a:t> (E = −0.76 V) </a:t>
            </a:r>
          </a:p>
          <a:p>
            <a:pPr algn="ctr"/>
            <a:r>
              <a:rPr lang="it-IT" dirty="0"/>
              <a:t>Cu</a:t>
            </a:r>
            <a:r>
              <a:rPr lang="it-IT" baseline="30000" dirty="0"/>
              <a:t>2+</a:t>
            </a:r>
            <a:r>
              <a:rPr lang="it-IT" dirty="0"/>
              <a:t> + Zn → Cu + Zn</a:t>
            </a:r>
            <a:r>
              <a:rPr lang="it-IT" baseline="30000" dirty="0"/>
              <a:t>2+</a:t>
            </a:r>
            <a:r>
              <a:rPr lang="it-IT" dirty="0"/>
              <a:t> </a:t>
            </a:r>
          </a:p>
          <a:p>
            <a:pPr algn="ctr"/>
            <a:r>
              <a:rPr lang="it-IT" dirty="0"/>
              <a:t>E</a:t>
            </a:r>
            <a:r>
              <a:rPr lang="it-IT" baseline="-25000" dirty="0"/>
              <a:t>0</a:t>
            </a:r>
            <a:r>
              <a:rPr lang="it-IT" dirty="0"/>
              <a:t> =0.34 V −(−0.76 V) = 1.10 V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564631" y="665369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36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ttangolo 10"/>
          <p:cNvSpPr/>
          <p:nvPr/>
        </p:nvSpPr>
        <p:spPr>
          <a:xfrm>
            <a:off x="1114235" y="325513"/>
            <a:ext cx="7152294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b="1" dirty="0"/>
              <a:t>Potentiel de réaction idéal dans une pile à combustible</a:t>
            </a:r>
            <a:endParaRPr lang="en-US" sz="3000" b="1" dirty="0"/>
          </a:p>
        </p:txBody>
      </p:sp>
      <p:sp>
        <p:nvSpPr>
          <p:cNvPr id="16" name="AutoShape 8" descr="data:image/png;base64,iVBORw0KGgoAAAANSUhEUgAAAOwAAADWCAMAAADl7J7tAAAAkFBMVEX////+/v4AAAD9/f36+vr39/fw8PD19fVpaWnNzc3k5OTd3d3ExMTv7++pqakvLy+8vLyKiopQUFDo6OihoaHb29taWlq2traTk5PS0tK6urrKysp8fHywsLCkpKSbm5uPj49kZGRubm57e3uEhIQyMjJMTExYWFg7OztEREQkJCQTExNOTk4YGBggICAMDAzUHdNWAAAgAElEQVR4nO1dCV/bONMfWVd8KMQ4xnYcx7mg0G673//bvfOXnQMCtAGcdH/PO9uFhCi2RyPNPSOi80ApioPrwplP/AlQWsVBEV4N6uRJXQ5bEvEF5/YVWJO81K20YMpecm6fgxU0uhyyhD2rSFwJSF8c2cvd7QSA7MWAJ/eqyMpLIkv/S8gK+T+E7P8UZekNymopjt4JxeOUFM143FAtSQqpJAO5GD8JXJUBf+PX/eXUc4mm+P2pjLs+ZZU0Sh0jq4TWUip9m+c5rUgZTVKTVaZqGAF+o6SVWkEhy0jK/iJS26NrGG2VPcH2L6Cs0vLZcxmyjI0Sc0YLTxdNYy2aqaZ0ldAsmYl4mkhZjKespExK031J0HMJqqxRJ3f6CyjrpBaR2YOzkeRVKPWv1VSxfrd5mH1344f5P+GkjfWPm4y+zx6/0d3mbqxmD4u1v4jOjMsO1zARk/rZcvHwF3BjrWarF6YJ4yrMmqwVK/q2aO6ybcbbuioMI+81gzX/MHNql+OJv0b90rpJx1b8bZTF6ovv739V2RFEQFaJDQas6C6OQl3m0plwQZL3sLoj+saPbbcURdmdv47No/j4Em4UfJ96XndM3t8gK/r/+Yegk2VxNq4vKeuEkaugNSeck/mO/d62U0Z2+lB+d+HPcVBnyzJf8Ya+HY02+o6yDbXb6dOrd1KUp0HLzE0cX/l9ZMHimFdq7AD+KT5rsbygrGOOuQ4qtoXsy5HMoZhsuayUzCPLkxRlQrhIR8KSjSJNOamMMv7zqzeKnKJxMJVO/zllwSk0s3oFPC1ln1QIXlKW5UcRVCRPUMVzaRa2mv9ZJpPlR2ALTfPky+6pGGUFcG8tNxZYDdPWPr/ou8uYr6ogBvmqRmqtz8bvObygLE9j8MDPI9zLWRTSioy5dMZYMlbSWEbcsPyFCDbS8vIEEQR/8vpzG16Vovxpn0nf3yBbYVLtOmUZrbNIfzFlmURPIJw5sTKhODDhmbK8e1ie8jQz2k4oA62Jd5XgdW54Yb+xsZiZ8zWrH+05DGrdCL7Z3ZanP/8RnjLzM+GEG6+X5FW+VxajJNr9uWORHbPcvxbiMOAVkOBS921PH4W9ouCp4JeOubQQvRjWml+5nGdWrDdQ1e5S/u70O8+tdBlBgNmPoX0iZ7+lH7rOn4GRTbpH1vqZ6VQQxowR6BYFSwJJm5+s1dDoMdMeWWLmho+n97zEtP0gXz6h7N2QyEqqN7IXnIubnz9+/vwZ4OePn79ibBQ/iCUNDwy2xLs/CJkP4pFcUFltsmANMfTquvuj218W2cegk0yKgvm4WRTFU1OMx8U0yKG3dB/x5ldUBlDEg4QZGx5JByy7RBmYjE0OOlWy/wguS1lS8yDrKRtMvGHYLWMVxNjC/rWtoK7FP7ZayAUW77ctUf5vrNw4KJjuKp/IDyF7qhsPjKztKcvIzsD7WSGTkFdBvLehYxbGTNTtLzY/ZgHPSF0R3ZSsSz08MuoqCUbdWj4bLk3ZbL5TRJmyHTdmPkxAlnpkVcHYUkZPgd++/RdZ4BW81qVNglSw0FfnU/fClFUUlztGCmStFmsvsoCs6JGVtAgWjGUVMF8qttvNfL7dbmui7ytpdRhsmKlrxxrM2be/MDc2aq85A9mMJcrK0nNkmSWxWsk6jMpHwT+rO7av09Xq/mfFug6vYRa6Du6f85G9/J41OwXXL2NiQzek58uYyW2ZtsRaejBx/hkZqiYYhWQDxIZYIV1Xr3i0fgeXpaztdAkPQFYeISt3Fqtkyqlxa1JGWArpp4B3qZo8BAm1rG3ZrAlWlTzbLLg0ZY/A71mTPBamR5bNCf+BZDQ0LW/ukyPVgTVvq2/ZIGMU3U2AhzyfHV+YGx9Bx6A01PB+z3r3rITWmId3wYqOSQeDVtGcl8FkHawU68/mfGSvS1lmWE51yOb7D+xkfRNsmIbPWBDby2xL3j4prHs2cs0HFIsrU5Zpqzo5ewTr9Zopmbljw5hVRN5ymv5tsM696+58U/66yLKlzzqhR7atJmHtMw9YXyLvdD9Wkngfe1fs7EZ7JhevVvmbl34DrsugOgYkPLLRH3xFWZ39cnISMvU3m/rsW16VssfIHpSKd4Bp3W5ZXCUhfYAb/z2U/RNkBZvt6UPnDZF/vVJxDB9AVjODjlfCOzXEaSzlt/CfoqyCoPp3gVdE/zXR8xxZ+oM9y8T5Mc7uVqMV/zv7lv8pykLa0o/iw1GQ/xZl2Ygw3jXzn3DLHMFHKMsKZHlLCC596JZ/E2V/z141y9l/1Ld/4g+5Uv8mygIVGLVsu0ofnzzFSFF2N6X2MVg1zfkK1N9D2dpkxlhrHQx8p2DuqZPFqlQVaEEuz3/++H42tn8PZfewmjbjTLAtpF/JraEft8ySDT6Jq7Nv+ddQNsniLIqqPIvqH9+f7ieOtDkJfrrmkW4bNoAyifTdM+FvoGxnvFcKIVAEeNlOTebB/dhlJ+i0wYLGTz8XyqcdnH3Lr6Oszx8+A4IZfmbOdcZ7hURveCeU4lUqzVMwV6BFl5fs0+hoEbS8iO1TsHbwmp/9iC/TDOhu+QEXAH1AVWXlAD+PXan9M2jGtp5VwTpR2mmlNVLO+NM2WNIMo6oN2/qft3qkWi8/FuAWevMwOgPWwe0aP3/skd07yVnw1MGc3DaYaZ8DiZRBm3+/X0jxa8wrgET5q/7AU75MM9D0wXigotX2rC8ECe4+D56yF8hKI6pgBYdqe/N9mvLOZUJP74JvjhWnZTAlJrcQ6gMm3kvKAj6mntAq5Un/U5DMoCQzVMRbX+jGgsJgw/u3Ckgl9483v74/rb89trmatMrQlHmUNs7q81XGl9xYIID4wVSysygrBBR6ZkfOZ2Uc71nGcs1ShjYb/6dkMfZOGCsXQcRETvmLmU8XOvsJvzC5+iw+LrtgtJ9XJ7T2y7ijVRRsrNVWBbWm5Cfz4yzT9K2V2gZIFbKLYGrVR7L7vjJt/kyhFSQ70mD3BfmeVq5FbnJ081QpGQa8NR7mRE3Jtk7J2LI6WUw/+ITXoiypYFFVMSCv8rxGRKBP+GE7wAmaBYZ3ZfAEzpeS0UFuFd0H2Sd46BUpu3meoRvuJTXEqhYse7SmoGKVETkVJuB9qsZBiw/VW5llv4GrUVZTprVPdmS1QdkMKTLdnlVIFEwfELmKR1ZrcZdqUu09sRAq78ln8P/HKGt8wlsH/vc+MxGJn7IKEVofrZEaCjavm++YmjhBCsnLYos/hatR9o9g3SJQyXvWyeLGRZ990Ovt2T+BlWR7np7m4MEP+Rv5rn8OfzdljfWp1chktp/ONv7LKSuYM7PZCgmsjBEfy2t7dr2/GFkkq/tMbgjWV1xSZ8IV5ewV4K+m7FfD/xKy/7+MPwiXRxZMGrUoWsJrALWT3s2OuixlfZnM5+XlDpwzCBzAny60Y1ycejfT4rKUlTzzH0x5fw3Wm3lQFGuUULBmrTP1vvF34T2rfMnT19yOMHf5mMLIqgxIKl898/dQ1iJ0/ulqyT0oKmOn1urhx62RkxUSdt/TPL6yT8WfMKi8KZqvuZuHZU5Oz+Uo2lb0rarWKGo+GSQ0SeFzATXlfW8ZOBbPRRuh1L5g3Jff+LL3d2xN828R3hSgLXoGSGRi+hhHn7l3rpUalcyW3FxvaRH7MhL1CkdQvsAAHyjSO8oiNfBc5qGgp/dfh9kpIA3e4bZuyZRIVD4uKSuaRa6TppkpmixmlIzHZ1vk88w4ozZmTtOEbpv40ZA58Z1LKaQzlk0KbXQVdKWgbE6dn0ilrTS9c0XcbaUFvF4/6yFLUQEQ/RvO5/RQjxsaJdWKkiB/HN+tY3eupp+m83UhJ6KgSWbtdh7aV+IE4IjTk5ZbjfiDfJUXoJ4nz3q4eXu422IlxFMhV7zssh8oO7wNZ+ttWa1qrc42zjE7GoWIjFLGO1LL02R6VIaOb7wnM4rj0Ds0syCR6txgAIKpQRnh+1UURbhUVN6/Pd4FMVXjqCV7J1ZU/atGQv6qFjWZ8Vpoc+5Ugzaqq2HsEpCxM5vMlzXTTsbBIB7fgCepgygIwr4o9CxQFPS5DZ4D8L/xCWUVCkbh/lcU/7pbVfpxdV9QsGbM5zf8Kvq5vg1HQn+NULr/lWmkZpgdY2ac+Zmexyb5oc/HlecW0Tj/EpyAr3CKLJqzWFT0WElVjB55udG0ymKr1lnFi6OKtUzolSX4IQiDDbiQzHops0P2GLlPIouQuQ/enCArBTihosiX2PkSCHDsFRbCqiM4PjbiA+HlV0DLIthkzJZ3SRcDIAsRZOk1yrIoZgxdHjx2REZ8Q0mZY3pikFP4Wnlm7F+i3SBsvw4mtFMAhqAsszxUc7+CrE+SmAXz0nV+QjbIfNMJh5z/DBYLogEsIj8WGD55JOC4RBS3L/baI3tUwv4pZPHFVVeis0O2S1bz/n2V/bwpscQlIs9Sef3NazuQ0Eh4Eq/pPp+BdcBKlZIOLPoFZbGHPoOs16NWJI72LBOQlyirGZoSvvM7msYgoO2/P3NnURu058bFajQarVqYR59Alr89Xa1v1igP3SHLFHRCZI7s9+Ax+Rre8+cgrIjugw0yb15SVrpPUZZlKGKIa8jyPbLYOsgLbr/fT+k1Y2RYME5kT8FWHlF2l86hKfsEsjJD6g5kiTjsWWSWkm1+PCbOByS/HJ33n0s5luthsK5fih6JcorPIAvGI1UCneVozxItHr83vkGMPFsT/DQgS0yYbTCD6XG8jP2vz4meQyMSvjAroWxnFkHwlKFzyxf6Js58OKk3QWml/mo520GPLO9QZECHktzHkgO/BODJVOlNsKXpgMi6Kt8G32JC4efFWdMRsHEtRXYTpMVgyH6nkq3agqSGffpK47ZLgTUa0d3lY/DjcTDKtrxZBeSQEUj7v9461p3uGI2DwZANgjJJ0CDKZwl/uvHaZwH7aHs/FLLeU3E9cr4EtCtphmNQSOq5Nj0PAA19MaTo+UArlMEA+uGQoocVMn05RcLfyXvcBRRWKV7Ee6T6cuO9v7EXPb4hygFAZtl1hpM+D5O+VBwJ5et80M/BIdSDEpLjFOoBPBX9lV/xVAi0LJSEmDFypjHVH+iC8yagY22VzJqmSYokSWYF2yTPHDwXRRbIRZOE/2smCT/QWFvxhaSVVomHUcLXDkdtnSQr780+HnBRZJm0xbYu7jDvSR30OcNfCOqhhYtnWkMXH/noztHdL4osfKxF5ZBHy7O8rQJDXyqaeM3+U/LanSQSO2XEBoC42jKGw3oWpt3aTaMocPK0ye4ngO95u2TjuUAgUi3vXnSwuCxlEXZKnshqXl5pRlnwxRYukN1SMUHfO0r1+iWvvyw35tXb1CwZpE1zUjkje2bZ3vsAZNtZgp7EOkXPdHFFyiKm1dRsbrnSsQCOB0D2233jsylSJ06QvSxlEeEoQkMuzZhVmUEoW5KRmU61vDZlfdC0ptkmgpKTr4dBVoOuaHRwXcoiONtUycTrdVEZDbJnWXSn2llD4eqqlIWzfDKf+fz3KPXceADKyiXT1VE+vS5lIWknjWYGouJW20GQbSlFn3CqFtfes9rSuGZrgPKtzMQgDGpZOuyWSUvX5sZKiXGI5qeswSrjhhA9T+iVznSV8tpyFn3meFDOG8ug2neIZZwpw5Mp6RTZS8tZZYtQZaXwToPxMHtWy7qlSJ2KngtzY1g9Ybz1xy2Mq0FET6mYDyuEJRd315WzPKgYt4oyKaYVDYMsJS2iLbSMXhoCF7ZnWV1MApSCRtOa7DCGQFQicZva6sp7Fh7zpmAN2S1q9PMdghvfTr2FzLjq62pQXjcOGeNFjRu0Q1A2pUg6Oc3p2rpxZ/VolrVo5TSeDLNn2Wpua2WNuLY9a2H1LEI4aBbVEMv4dsn62TImHLNybauHZBNOK2UdtbkYxhCQ2K+GtePZSx/UW8ie7xr6Qx+UTW5DaDeM8TCip2WZgx5R2WoyYv3iOF8Fmf2vIXu2yw+85w/krKLJPQjMDITUIJSdTitprXIpjpwwzxoAIGvpNIqXCH1uAgTOMOyaWB1u/IrVo1TBGxa48g2GkLPfbjIEkrIljpwwyG84Os/XCDs9CUYnSAb/47Y//kJMNPUKZZ8P6kQPr+Gc76yyQdwyrbDGmTXjKUYnJTPyFcpOPuLNfWUZv1IjICYh71ec/WnSodwyFG1x2hk9rker5322Vuunk5yKu3Made36da02pzkV65ejVqPHfJGjdX42kFtmiTWMw1Np9u2VHIdTyoYfu9fvKcu8f/YNZ2ZZODsHoeySornnS7N6zRgnO8Ldlaf5xv6hWc5Su+pJseoaoqss71e3NC2JLms43Q9C56o3uHG86lfTasrsf9Yw15Cibqwcwkl+W+oUedpwEqzo0AOMjb63kd29V/ulIA+HKiIN/PgmGCTeRFYfZDvuVktjdTHmew6C7HqLfEzvEBkRTunz95XIUP8dslYLp/tHNlmHraQXzf+Mkr5l4lvIOuqP+2OFWM5Cq3U9RqcgMwSyIxayEc0m/IgjrfpTRFCJIX6nG2tmJD1iIrPUd/jPjDlODrDIPH0HWdjqXcwZwhs9aycNGu/RfBhDgCeWcfXhj13/IX+T95axnwkrd43rNaJSPgdbCr0vxD0Meg9ZtAzxBW+MM5t4k8LgeOZ0oFiPpMkEyYr+VMGuuAIlGfbtZczP5cup1SGTCeUaHllAh630bQ+7yo23kZV9ZbYvXW2qauzTo9J4EKun5IXDa1hru1kdUnWEFvb9ZWwFTh7ty50U9Oi+gO+oWl36QXyltw0BFO9oKWyXdTUpxyjdkWU0jG5c9rjS1qwJx3X7h/eNkt+mrMLZisj2s3aHrO22QFdW1v1xN4jVzjeR5SXlVUUy6Bs4CfyWKPOBIgLTZAY54+YKJx3vDvTFcSlvU5Y3qMMxe36te7yOyIlkqu6FMP2gdykrfKdavh48Fb5jYlqRMENQ9tsNFHtBmwjlRUoldffAWi/fNt5pyQYDNBEx7niwpPx2p/OVsi9nT1U3iFr3NmXzAlE7HmiXPDts9Vg2OcmYgexZdJO1KVp8j66bQKJg4jFvymAARcNYPVYYm0bqlcj7hd0yrMYUNZUZZFFWVgPJWZlmvpD82uEPSUWY5mi0l5c0lOhJTWaZ7185/IEM+sljxtzC5KUy4TD27IjVWsZymV83/AEeX6wQ1kqg6AxD2dJA06Nx4pdx715CsPS3hgByC3ezo3Q3UQKHZh+PF2ib947oOeQn8ssmZP0rXqLme5A8qKcMbWTlgpn+CCd5U6f04dZvU9YDNJA+bxSZj532BW9crxwfDXrH6mHlEr0guobaTS1VtESDl3gzUB6Upug277JS3ZGr4veUdbs/Qi736j/KE5+1CPF50u8t4/1VnGBuHJWsqYh4OpC6qKlq4UlUIxzPOwW0/H/yjqdi4kdNF9O2c0rIOKt6VcI0WnWP3+wHvaMuRi0P8DDhd+OQ+TCb1PV0MB9U3PqOCm7EUiiLe6jyd3Tj/ai8WwnSmKzv26lC3b+K9oPesXpsvhuVsYI9mbY41i9q3TDItlRNFYrpp+XqyJUqui4Lv3XL9C/3zedRWfHc1+rrHN5EVhzuaXDOs1c9W/7jMOpi1KJZk2xreeVgNCjb8lxFLZT1IZD9drvwtsu0urYGBbtpHApPV1ailkNQdovT4fUyV1fXjXtu3IJ/yEUyCDeG02iawJdyXWS9nA3j1ruGpsMEo0veJYsY3i6HnIoOMeGrEqBb8DPJZ/dEv/feFPTtX7oLvdYPS+wG+as+Q/aodcPhYry2mqb1hRFtLgeSs5TWsCANc+O9tigRB4f2A2SffSdIfAMpngG4nXYalNRypy7ufXBC7Qe9ED0ItvThDxQla7i7tA9G83w7qUyqh0F2ixghK2xuCQ1K+ZpsfzxM7ov0xjdxVMXRHhyieCLznlPe7JHu8dpXP+musxHhdHac86uMiAWrGcEii44g3z76QTZTtjsMOOPJakL+ZSN0NRvEnm0XFRkpzVLRyiiV+IN4jdVmhtOdUMD8socb/LuZ1YxLZurYX0jaeL7dph7GO+fz2Fn4+zM9iZQ/qf21Hm55aFhFZYyjhgVtUaMqcIP2W4PkQd3UODLFpD4rVelO6UPfJYcWVCrLLGP+DJRAsz1P/d3RZdJoZ5zxYKlvfQcdGWcdwDZg9Vu/gM5wYGuJFwja0iKQAB9UtmWjQqlB7Fk2BIRhXBWQlX1LRWSI+paDaCjpngdvYMwJ9F6Uer94lV+6QogdU/I/vXEHKwherhelYGqXqoCLCN/LsSuIsNuMp47CciBuzHRVO9Gzv7ygnS749g2PFcM3R4mjS7368Q4Y26KyW98wsF4MInpaVqBSNu14w5y4ZS4LWMbVNkMHm3Agq6cklzJBHU0mJ+VpFwXVRQTQs6IeazuMISBRwKQZ15N0vsuCRKxnie5tSSnNIG6Z202JsDlNm1cKIi4LPooH/0EDr9sge3YlqKOrlMf2LO1fH/e8tc+L0A/2rHrfnn0xiMS+bfCRPduJHlmP2TSxtB2oIMLRbMbSkOCpiJOaIUnqWd27Wag2fYOFZN8WvfKjMLAPxWZZ3Psn9GTnjtoNShK9G5R1TQ61ip3rsDX7K1U86UUtqjH0MVkOYvW0zOqLscahaows5RPAbDaZVN0jWh0ac0C2m4Fw0kPT+aBU5PJev7DJDtl6P8jsBsXdIK1zk3XIZk0/aFZ5blzzrrKaltEw3FhRUiiEF6MVM2X9UnJKp/oelv7IFHf8/X3jQHgXe1eqUog+H0A+G9R/YtQh/3E/gO2jIh3ze6VZAA3CoFoaj1F7TdV0JHGuT+833jeHhYxXPbL6uUvY7DIKoEXv/Mby2G9MftDOuSx2oX2zt694Ik3nN5aHgohlLPUgyE6Z+eFpoi1ClvQsIuCRPeQemJc3lwfuozQdIgJvDuo7I8vDSVl0OL+ArUqUp2lXwroYxBC4L/AwMku1uq7o6SICLHqWMRsWNEhEAMVaRo9LZpEvqz8uC1JYMQu1LCPNFm4+UPgDEbwaQuW6lO0K/Lu8dpFtB9mzSzYl57zP2IS8tgZFqqhTpqujaDlIERMKItII5qVt7uj4QISj9Jcd0MlnBz/bftDpBfYvxOmlDuiA7Sc3EfQvV9qhCiLmBhZ2ta5G/MR1ny1jddmP0elmvpl7cNSrSThywSfCNH22jIxXm27Qut1ly5TwgCDHre2VCgr7QZvNXdTPal7A+2bIaRb4OrkF847mNFAZeFlGrLIguEUr38y0e3q904LVkZqxizhDenpfg9T74ftRYtd5H7lqILTsr3Dch1mI3Te7Vs3k20zKprbWuq3lGwySB/Xou/RUrS8W1ocMN9OjrfaKPRSI/nkZDbRKlLrPcNOHDDffNawbZLtBVr8cJKFK9dooeslA0Bu0+W8S38kAcj8dxp7luYy2mqd6dMit9rmL3SPDL9WTxO1PkfBZqMrKXYbb89xFcbiKPGiPh0Ee2d5Vh8bj8KSKrhZPZaVmUSjHxVAFEVWJ6hKflSp7hxvt8Og8Yp0+h8bo3SNiCrwb/ZCV2qfgyr3n3GelyueD+tTVA9vvs1KFD/Ag/JF25UTDVEYvSWAN8wMt7uiQgigl7R55d/wMv9KHg2eQSqx22R/eX9qpi8zarDgeJJ8N6tRF5SPCHlkww46ps7rYFEsclotslkEYVMp09Q0NpvFa6T6nFgbKjrCGsg4PXu7qWBDzLOw69eL4kN5mc/aZhc+r3YndIIWDcP0rsr09q8n1bek6Q8DBLz2e0EBWTzT19WaL3BvvuxoBsXNQaKqoT1WNfX3iAZi3uN2RQ2/XCBwNylxvLFK027OHGgHcs1hgOliPcsMEo78tfUHEooLoOXAouRP8eNHfUkv5wl9+7LvZjWILX7496GT0wS3juxlgiSWIRQySbzznHRkJpiszKNT17Gq2Vu2OiKXrl/TUuJ7Gr9b1eEBdT5/sc1zX4wdFVb27cxH354vEq1U/rIVbJiSfC+WUGahFkvV05a0yerX336HyRtGLYr1jCh4410k9387Ldhh0GCOO6np8vjGLWmGV3Q7TzYA3y6LC+SEn+cYXBu9KLRJfZrF1QwWjQVdj1ZXDH5B+k3WCYJleOj0QsrxfcVJO2Fw7/CFp8h3S3KYuG6RY+HbahL4D7qzxPqgrAvP6ArzDsMkp3DDB6NiXZk0KQ6tniQCXhziaVoR6UmEM1YMwKOi+iDno00yAy8NMERt4zKzDYcIf0MTDMTzCbp05k8lkqTKXmbbSkXXVJnPaycUsU5HORsZlNo5TmZnMbHL+XOdbZzND5UxnJjZrxR+YYhqxbqnncWYzFW515pwbT1Rks3jkMr7cbJypzNp1ZPhy2Vzy/fS20K5imeOTWKpmmLZmrD6FjRenZQ7lLUZAxNAiVEY4NYdeZ5PCQjYtI1gCMVuFPDUt64XC2iXORVGTCRtylraRNtJ4w0KqacVv2GTzCchFIhFO2KAu01Q8t0bINkfxk1v6g8TGtbf25xmx1pyMh0mbX1K2GcPfZlJW+K1isqFCbFkZtvKyLelMyLqBwZKl3hNTtQ754mVOkZAuZbXf6kmBsjKzYVte6mrK1gBwxeWiVMGEnyaOL+fmQvKX8qlmA9G1MQJ3+dJItqWndVf/jRSWjHEdpiBiaVPtS8jg19MqLr05Ok5wjAGSOdh0SwqCxoighIAjAeGCNoSFZ1LW7JSazHw0Yxv5LQEnlKI2l7ABlqhzI0wGD9hEsDl4MjJksVUYbXAwkKRF4luAbI2S2kwWQxVEzEvkASmVOoj1aCl9D5AEx045JHMg7kUg7DbD+LgE/kAFB5ttfbLaDGfFKr2NkOSTt7wHNJUxEr6y1FcaNIWBLbxBaaZgXBFk55XBuESpvxzbr1poO/dB2noBF9UgomflFIzYMoKXJVuyXepoMcmQ69Qlc9QFoV56WVGGRY6MNLmokaKsUu0J3+4riBYAAAJBSURBVAhtHG0rxwuRVwa+hKw5C+2AmHkVTYb2WtsY5fD5lARfjleGszrbwv2vignOTaatw69qiny7YXxQKdyjpiuUikuPF+8fnBq0hQ+JeE2hdHnLVraU0dLHKVkc8rNlLCSMQFU1r0DFb3jH4gpgdTWumqXIRKRiBmvdzP2hJiFuQbTEWYNoRwF21PizxswcZ96xYPBnbi0HCUanCMAtY6akyUtmSUqNQ79FNwa7clJIMK9tZhzIRjiVsESQnPcrBrhioqzRvOORqpWXiL0qbEdro1SzIFM8GSi7Zj7MlwungvF3yxiXc0u2PzTWMNbJNmNrxyVj5mOky3ygFFwpN/DamrDEqcEsUny0lfcr/CQFanaqpYHhzqjABcwSgxXYDD0DZTSbwKdj596lzPvV8yacxmjDpXffNRMwIM1mM29U3q88MG8jsGNmdUhXbRK4pNwGyjHzYeWTDOJhWjewrY14qJVRCT9Ctqq9zN16n4UXwBID+LPN0pf6sN0Az/CWsdNg1DDNthF8q9GUqBvAnAhptOjt3vFh9BT2ZSbIy+XZAufb+tNZi7q7nEHQtlp4FsUifJhsmXW1niXJrE5u8yQpwttJNQuT6qFOwrou1lXSVJP1pCpm4V2S1EkdttNJGNbhUz7B0QYb/lJYPzT+S7cJPtkuar5O8k8eTupquaomYV2tMAq3mPDl0nHFbyePCe7RpP5yDxVfLUnuctziruGvzAZA9m6vlv7wP7+/qbb+Ok/L/fER1fjf4zdfhez/AXw70zWVXlw3AAAAAElFTkSuQmCC"/>
          <p:cNvSpPr>
            <a:spLocks noChangeAspect="1" noChangeArrowheads="1"/>
          </p:cNvSpPr>
          <p:nvPr/>
        </p:nvSpPr>
        <p:spPr bwMode="auto">
          <a:xfrm>
            <a:off x="155575" y="-1477963"/>
            <a:ext cx="34099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AutoShape 10" descr="data:image/png;base64,iVBORw0KGgoAAAANSUhEUgAAAOwAAADWCAMAAADl7J7tAAAAkFBMVEX////+/v4AAAD9/f36+vr39/fw8PD19fVpaWnNzc3k5OTd3d3ExMTv7++pqakvLy+8vLyKiopQUFDo6OihoaHb29taWlq2traTk5PS0tK6urrKysp8fHywsLCkpKSbm5uPj49kZGRubm57e3uEhIQyMjJMTExYWFg7OztEREQkJCQTExNOTk4YGBggICAMDAzUHdNWAAAgAElEQVR4nO1dCV/bONMfWVd8KMQ4xnYcx7mg0G673//bvfOXnQMCtAGcdH/PO9uFhCi2RyPNPSOi80ApioPrwplP/AlQWsVBEV4N6uRJXQ5bEvEF5/YVWJO81K20YMpecm6fgxU0uhyyhD2rSFwJSF8c2cvd7QSA7MWAJ/eqyMpLIkv/S8gK+T+E7P8UZekNymopjt4JxeOUFM143FAtSQqpJAO5GD8JXJUBf+PX/eXUc4mm+P2pjLs+ZZU0Sh0jq4TWUip9m+c5rUgZTVKTVaZqGAF+o6SVWkEhy0jK/iJS26NrGG2VPcH2L6Cs0vLZcxmyjI0Sc0YLTxdNYy2aqaZ0ldAsmYl4mkhZjKespExK031J0HMJqqxRJ3f6CyjrpBaR2YOzkeRVKPWv1VSxfrd5mH1344f5P+GkjfWPm4y+zx6/0d3mbqxmD4u1v4jOjMsO1zARk/rZcvHwF3BjrWarF6YJ4yrMmqwVK/q2aO6ybcbbuioMI+81gzX/MHNql+OJv0b90rpJx1b8bZTF6ovv739V2RFEQFaJDQas6C6OQl3m0plwQZL3sLoj+saPbbcURdmdv47No/j4Em4UfJ96XndM3t8gK/r/+Yegk2VxNq4vKeuEkaugNSeck/mO/d62U0Z2+lB+d+HPcVBnyzJf8Ya+HY02+o6yDbXb6dOrd1KUp0HLzE0cX/l9ZMHimFdq7AD+KT5rsbygrGOOuQ4qtoXsy5HMoZhsuayUzCPLkxRlQrhIR8KSjSJNOamMMv7zqzeKnKJxMJVO/zllwSk0s3oFPC1ln1QIXlKW5UcRVCRPUMVzaRa2mv9ZJpPlR2ALTfPky+6pGGUFcG8tNxZYDdPWPr/ou8uYr6ogBvmqRmqtz8bvObygLE9j8MDPI9zLWRTSioy5dMZYMlbSWEbcsPyFCDbS8vIEEQR/8vpzG16Vovxpn0nf3yBbYVLtOmUZrbNIfzFlmURPIJw5sTKhODDhmbK8e1ie8jQz2k4oA62Jd5XgdW54Yb+xsZiZ8zWrH+05DGrdCL7Z3ZanP/8RnjLzM+GEG6+X5FW+VxajJNr9uWORHbPcvxbiMOAVkOBS921PH4W9ouCp4JeOubQQvRjWml+5nGdWrDdQ1e5S/u70O8+tdBlBgNmPoX0iZ7+lH7rOn4GRTbpH1vqZ6VQQxowR6BYFSwJJm5+s1dDoMdMeWWLmho+n97zEtP0gXz6h7N2QyEqqN7IXnIubnz9+/vwZ4OePn79ibBQ/iCUNDwy2xLs/CJkP4pFcUFltsmANMfTquvuj218W2cegk0yKgvm4WRTFU1OMx8U0yKG3dB/x5ldUBlDEg4QZGx5JByy7RBmYjE0OOlWy/wguS1lS8yDrKRtMvGHYLWMVxNjC/rWtoK7FP7ZayAUW77ctUf5vrNw4KJjuKp/IDyF7qhsPjKztKcvIzsD7WSGTkFdBvLehYxbGTNTtLzY/ZgHPSF0R3ZSsSz08MuoqCUbdWj4bLk3ZbL5TRJmyHTdmPkxAlnpkVcHYUkZPgd++/RdZ4BW81qVNglSw0FfnU/fClFUUlztGCmStFmsvsoCs6JGVtAgWjGUVMF8qttvNfL7dbmui7ytpdRhsmKlrxxrM2be/MDc2aq85A9mMJcrK0nNkmSWxWsk6jMpHwT+rO7av09Xq/mfFug6vYRa6Du6f85G9/J41OwXXL2NiQzek58uYyW2ZtsRaejBx/hkZqiYYhWQDxIZYIV1Xr3i0fgeXpaztdAkPQFYeISt3Fqtkyqlxa1JGWArpp4B3qZo8BAm1rG3ZrAlWlTzbLLg0ZY/A71mTPBamR5bNCf+BZDQ0LW/ukyPVgTVvq2/ZIGMU3U2AhzyfHV+YGx9Bx6A01PB+z3r3rITWmId3wYqOSQeDVtGcl8FkHawU68/mfGSvS1lmWE51yOb7D+xkfRNsmIbPWBDby2xL3j4prHs2cs0HFIsrU5Zpqzo5ewTr9Zopmbljw5hVRN5ymv5tsM696+58U/66yLKlzzqhR7atJmHtMw9YXyLvdD9Wkngfe1fs7EZ7JhevVvmbl34DrsugOgYkPLLRH3xFWZ39cnISMvU3m/rsW16VssfIHpSKd4Bp3W5ZXCUhfYAb/z2U/RNkBZvt6UPnDZF/vVJxDB9AVjODjlfCOzXEaSzlt/CfoqyCoPp3gVdE/zXR8xxZ+oM9y8T5Mc7uVqMV/zv7lv8pykLa0o/iw1GQ/xZl2Ygw3jXzn3DLHMFHKMsKZHlLCC596JZ/E2V/z141y9l/1Ld/4g+5Uv8mygIVGLVsu0ofnzzFSFF2N6X2MVg1zfkK1N9D2dpkxlhrHQx8p2DuqZPFqlQVaEEuz3/++H42tn8PZfewmjbjTLAtpF/JraEft8ySDT6Jq7Nv+ddQNsniLIqqPIvqH9+f7ieOtDkJfrrmkW4bNoAyifTdM+FvoGxnvFcKIVAEeNlOTebB/dhlJ+i0wYLGTz8XyqcdnH3Lr6Oszx8+A4IZfmbOdcZ7hURveCeU4lUqzVMwV6BFl5fs0+hoEbS8iO1TsHbwmp/9iC/TDOhu+QEXAH1AVWXlAD+PXan9M2jGtp5VwTpR2mmlNVLO+NM2WNIMo6oN2/qft3qkWi8/FuAWevMwOgPWwe0aP3/skd07yVnw1MGc3DaYaZ8DiZRBm3+/X0jxa8wrgET5q/7AU75MM9D0wXigotX2rC8ECe4+D56yF8hKI6pgBYdqe/N9mvLOZUJP74JvjhWnZTAlJrcQ6gMm3kvKAj6mntAq5Un/U5DMoCQzVMRbX+jGgsJgw/u3Ckgl9483v74/rb89trmatMrQlHmUNs7q81XGl9xYIID4wVSysygrBBR6ZkfOZ2Uc71nGcs1ShjYb/6dkMfZOGCsXQcRETvmLmU8XOvsJvzC5+iw+LrtgtJ9XJ7T2y7ijVRRsrNVWBbWm5Cfz4yzT9K2V2gZIFbKLYGrVR7L7vjJt/kyhFSQ70mD3BfmeVq5FbnJ081QpGQa8NR7mRE3Jtk7J2LI6WUw/+ITXoiypYFFVMSCv8rxGRKBP+GE7wAmaBYZ3ZfAEzpeS0UFuFd0H2Sd46BUpu3meoRvuJTXEqhYse7SmoGKVETkVJuB9qsZBiw/VW5llv4GrUVZTprVPdmS1QdkMKTLdnlVIFEwfELmKR1ZrcZdqUu09sRAq78ln8P/HKGt8wlsH/vc+MxGJn7IKEVofrZEaCjavm++YmjhBCsnLYos/hatR9o9g3SJQyXvWyeLGRZ990Ovt2T+BlWR7np7m4MEP+Rv5rn8OfzdljfWp1chktp/ONv7LKSuYM7PZCgmsjBEfy2t7dr2/GFkkq/tMbgjWV1xSZ8IV5ewV4K+m7FfD/xKy/7+MPwiXRxZMGrUoWsJrALWT3s2OuixlfZnM5+XlDpwzCBzAny60Y1ycejfT4rKUlTzzH0x5fw3Wm3lQFGuUULBmrTP1vvF34T2rfMnT19yOMHf5mMLIqgxIKl898/dQ1iJ0/ulqyT0oKmOn1urhx62RkxUSdt/TPL6yT8WfMKi8KZqvuZuHZU5Oz+Uo2lb0rarWKGo+GSQ0SeFzATXlfW8ZOBbPRRuh1L5g3Jff+LL3d2xN828R3hSgLXoGSGRi+hhHn7l3rpUalcyW3FxvaRH7MhL1CkdQvsAAHyjSO8oiNfBc5qGgp/dfh9kpIA3e4bZuyZRIVD4uKSuaRa6TppkpmixmlIzHZ1vk88w4ozZmTtOEbpv40ZA58Z1LKaQzlk0KbXQVdKWgbE6dn0ilrTS9c0XcbaUFvF4/6yFLUQEQ/RvO5/RQjxsaJdWKkiB/HN+tY3eupp+m83UhJ6KgSWbtdh7aV+IE4IjTk5ZbjfiDfJUXoJ4nz3q4eXu422IlxFMhV7zssh8oO7wNZ+ttWa1qrc42zjE7GoWIjFLGO1LL02R6VIaOb7wnM4rj0Ds0syCR6txgAIKpQRnh+1UURbhUVN6/Pd4FMVXjqCV7J1ZU/atGQv6qFjWZ8Vpoc+5Ugzaqq2HsEpCxM5vMlzXTTsbBIB7fgCepgygIwr4o9CxQFPS5DZ4D8L/xCWUVCkbh/lcU/7pbVfpxdV9QsGbM5zf8Kvq5vg1HQn+NULr/lWmkZpgdY2ac+Zmexyb5oc/HlecW0Tj/EpyAr3CKLJqzWFT0WElVjB55udG0ymKr1lnFi6OKtUzolSX4IQiDDbiQzHops0P2GLlPIouQuQ/enCArBTihosiX2PkSCHDsFRbCqiM4PjbiA+HlV0DLIthkzJZ3SRcDIAsRZOk1yrIoZgxdHjx2REZ8Q0mZY3pikFP4Wnlm7F+i3SBsvw4mtFMAhqAsszxUc7+CrE+SmAXz0nV+QjbIfNMJh5z/DBYLogEsIj8WGD55JOC4RBS3L/baI3tUwv4pZPHFVVeis0O2S1bz/n2V/bwpscQlIs9Sef3NazuQ0Eh4Eq/pPp+BdcBKlZIOLPoFZbGHPoOs16NWJI72LBOQlyirGZoSvvM7msYgoO2/P3NnURu058bFajQarVqYR59Alr89Xa1v1igP3SHLFHRCZI7s9+Ax+Rre8+cgrIjugw0yb15SVrpPUZZlKGKIa8jyPbLYOsgLbr/fT+k1Y2RYME5kT8FWHlF2l86hKfsEsjJD6g5kiTjsWWSWkm1+PCbOByS/HJ33n0s5luthsK5fih6JcorPIAvGI1UCneVozxItHr83vkGMPFsT/DQgS0yYbTCD6XG8jP2vz4meQyMSvjAroWxnFkHwlKFzyxf6Js58OKk3QWml/mo520GPLO9QZECHktzHkgO/BODJVOlNsKXpgMi6Kt8G32JC4efFWdMRsHEtRXYTpMVgyH6nkq3agqSGffpK47ZLgTUa0d3lY/DjcTDKtrxZBeSQEUj7v9461p3uGI2DwZANgjJJ0CDKZwl/uvHaZwH7aHs/FLLeU3E9cr4EtCtphmNQSOq5Nj0PAA19MaTo+UArlMEA+uGQoocVMn05RcLfyXvcBRRWKV7Ee6T6cuO9v7EXPb4hygFAZtl1hpM+D5O+VBwJ5et80M/BIdSDEpLjFOoBPBX9lV/xVAi0LJSEmDFypjHVH+iC8yagY22VzJqmSYokSWYF2yTPHDwXRRbIRZOE/2smCT/QWFvxhaSVVomHUcLXDkdtnSQr780+HnBRZJm0xbYu7jDvSR30OcNfCOqhhYtnWkMXH/noztHdL4osfKxF5ZBHy7O8rQJDXyqaeM3+U/LanSQSO2XEBoC42jKGw3oWpt3aTaMocPK0ye4ngO95u2TjuUAgUi3vXnSwuCxlEXZKnshqXl5pRlnwxRYukN1SMUHfO0r1+iWvvyw35tXb1CwZpE1zUjkje2bZ3vsAZNtZgp7EOkXPdHFFyiKm1dRsbrnSsQCOB0D2233jsylSJ06QvSxlEeEoQkMuzZhVmUEoW5KRmU61vDZlfdC0ptkmgpKTr4dBVoOuaHRwXcoiONtUycTrdVEZDbJnWXSn2llD4eqqlIWzfDKf+fz3KPXceADKyiXT1VE+vS5lIWknjWYGouJW20GQbSlFn3CqFtfes9rSuGZrgPKtzMQgDGpZOuyWSUvX5sZKiXGI5qeswSrjhhA9T+iVznSV8tpyFn3meFDOG8ug2neIZZwpw5Mp6RTZS8tZZYtQZaXwToPxMHtWy7qlSJ2KngtzY1g9Ybz1xy2Mq0FET6mYDyuEJRd315WzPKgYt4oyKaYVDYMsJS2iLbSMXhoCF7ZnWV1MApSCRtOa7DCGQFQicZva6sp7Fh7zpmAN2S1q9PMdghvfTr2FzLjq62pQXjcOGeNFjRu0Q1A2pUg6Oc3p2rpxZ/VolrVo5TSeDLNn2Wpua2WNuLY9a2H1LEI4aBbVEMv4dsn62TImHLNybauHZBNOK2UdtbkYxhCQ2K+GtePZSx/UW8ie7xr6Qx+UTW5DaDeM8TCip2WZgx5R2WoyYv3iOF8Fmf2vIXu2yw+85w/krKLJPQjMDITUIJSdTitprXIpjpwwzxoAIGvpNIqXCH1uAgTOMOyaWB1u/IrVo1TBGxa48g2GkLPfbjIEkrIljpwwyG84Os/XCDs9CUYnSAb/47Y//kJMNPUKZZ8P6kQPr+Gc76yyQdwyrbDGmTXjKUYnJTPyFcpOPuLNfWUZv1IjICYh71ec/WnSodwyFG1x2hk9rker5322Vuunk5yKu3Made36da02pzkV65ejVqPHfJGjdX42kFtmiTWMw1Np9u2VHIdTyoYfu9fvKcu8f/YNZ2ZZODsHoeySornnS7N6zRgnO8Ldlaf5xv6hWc5Su+pJseoaoqss71e3NC2JLms43Q9C56o3uHG86lfTasrsf9Yw15Cibqwcwkl+W+oUedpwEqzo0AOMjb63kd29V/ulIA+HKiIN/PgmGCTeRFYfZDvuVktjdTHmew6C7HqLfEzvEBkRTunz95XIUP8dslYLp/tHNlmHraQXzf+Mkr5l4lvIOuqP+2OFWM5Cq3U9RqcgMwSyIxayEc0m/IgjrfpTRFCJIX6nG2tmJD1iIrPUd/jPjDlODrDIPH0HWdjqXcwZwhs9aycNGu/RfBhDgCeWcfXhj13/IX+T95axnwkrd43rNaJSPgdbCr0vxD0Meg9ZtAzxBW+MM5t4k8LgeOZ0oFiPpMkEyYr+VMGuuAIlGfbtZczP5cup1SGTCeUaHllAh630bQ+7yo23kZV9ZbYvXW2qauzTo9J4EKun5IXDa1hru1kdUnWEFvb9ZWwFTh7ty50U9Oi+gO+oWl36QXyltw0BFO9oKWyXdTUpxyjdkWU0jG5c9rjS1qwJx3X7h/eNkt+mrMLZisj2s3aHrO22QFdW1v1xN4jVzjeR5SXlVUUy6Bs4CfyWKPOBIgLTZAY54+YKJx3vDvTFcSlvU5Y3qMMxe36te7yOyIlkqu6FMP2gdykrfKdavh48Fb5jYlqRMENQ9tsNFHtBmwjlRUoldffAWi/fNt5pyQYDNBEx7niwpPx2p/OVsi9nT1U3iFr3NmXzAlE7HmiXPDts9Vg2OcmYgexZdJO1KVp8j66bQKJg4jFvymAARcNYPVYYm0bqlcj7hd0yrMYUNZUZZFFWVgPJWZlmvpD82uEPSUWY5mi0l5c0lOhJTWaZ7185/IEM+sljxtzC5KUy4TD27IjVWsZymV83/AEeX6wQ1kqg6AxD2dJA06Nx4pdx715CsPS3hgByC3ezo3Q3UQKHZh+PF2ib947oOeQn8ssmZP0rXqLme5A8qKcMbWTlgpn+CCd5U6f04dZvU9YDNJA+bxSZj532BW9crxwfDXrH6mHlEr0guobaTS1VtESDl3gzUB6Upug277JS3ZGr4veUdbs/Qi736j/KE5+1CPF50u8t4/1VnGBuHJWsqYh4OpC6qKlq4UlUIxzPOwW0/H/yjqdi4kdNF9O2c0rIOKt6VcI0WnWP3+wHvaMuRi0P8DDhd+OQ+TCb1PV0MB9U3PqOCm7EUiiLe6jyd3Tj/ai8WwnSmKzv26lC3b+K9oPesXpsvhuVsYI9mbY41i9q3TDItlRNFYrpp+XqyJUqui4Lv3XL9C/3zedRWfHc1+rrHN5EVhzuaXDOs1c9W/7jMOpi1KJZk2xreeVgNCjb8lxFLZT1IZD9drvwtsu0urYGBbtpHApPV1ailkNQdovT4fUyV1fXjXtu3IJ/yEUyCDeG02iawJdyXWS9nA3j1ruGpsMEo0veJYsY3i6HnIoOMeGrEqBb8DPJZ/dEv/feFPTtX7oLvdYPS+wG+as+Q/aodcPhYry2mqb1hRFtLgeSs5TWsCANc+O9tigRB4f2A2SffSdIfAMpngG4nXYalNRypy7ufXBC7Qe9ED0ItvThDxQla7i7tA9G83w7qUyqh0F2ixghK2xuCQ1K+ZpsfzxM7ov0xjdxVMXRHhyieCLznlPe7JHu8dpXP+musxHhdHac86uMiAWrGcEii44g3z76QTZTtjsMOOPJakL+ZSN0NRvEnm0XFRkpzVLRyiiV+IN4jdVmhtOdUMD8socb/LuZ1YxLZurYX0jaeL7dph7GO+fz2Fn4+zM9iZQ/qf21Hm55aFhFZYyjhgVtUaMqcIP2W4PkQd3UODLFpD4rVelO6UPfJYcWVCrLLGP+DJRAsz1P/d3RZdJoZ5zxYKlvfQcdGWcdwDZg9Vu/gM5wYGuJFwja0iKQAB9UtmWjQqlB7Fk2BIRhXBWQlX1LRWSI+paDaCjpngdvYMwJ9F6Uer94lV+6QogdU/I/vXEHKwherhelYGqXqoCLCN/LsSuIsNuMp47CciBuzHRVO9Gzv7ygnS749g2PFcM3R4mjS7368Q4Y26KyW98wsF4MInpaVqBSNu14w5y4ZS4LWMbVNkMHm3Agq6cklzJBHU0mJ+VpFwXVRQTQs6IeazuMISBRwKQZ15N0vsuCRKxnie5tSSnNIG6Z202JsDlNm1cKIi4LPooH/0EDr9sge3YlqKOrlMf2LO1fH/e8tc+L0A/2rHrfnn0xiMS+bfCRPduJHlmP2TSxtB2oIMLRbMbSkOCpiJOaIUnqWd27Wag2fYOFZN8WvfKjMLAPxWZZ3Psn9GTnjtoNShK9G5R1TQ61ip3rsDX7K1U86UUtqjH0MVkOYvW0zOqLscahaows5RPAbDaZVN0jWh0ac0C2m4Fw0kPT+aBU5PJev7DJDtl6P8jsBsXdIK1zk3XIZk0/aFZ5blzzrrKaltEw3FhRUiiEF6MVM2X9UnJKp/oelv7IFHf8/X3jQHgXe1eqUog+H0A+G9R/YtQh/3E/gO2jIh3ze6VZAA3CoFoaj1F7TdV0JHGuT+833jeHhYxXPbL6uUvY7DIKoEXv/Mby2G9MftDOuSx2oX2zt694Ik3nN5aHgohlLPUgyE6Z+eFpoi1ClvQsIuCRPeQemJc3lwfuozQdIgJvDuo7I8vDSVl0OL+ArUqUp2lXwroYxBC4L/AwMku1uq7o6SICLHqWMRsWNEhEAMVaRo9LZpEvqz8uC1JYMQu1LCPNFm4+UPgDEbwaQuW6lO0K/Lu8dpFtB9mzSzYl57zP2IS8tgZFqqhTpqujaDlIERMKItII5qVt7uj4QISj9Jcd0MlnBz/bftDpBfYvxOmlDuiA7Sc3EfQvV9qhCiLmBhZ2ta5G/MR1ny1jddmP0elmvpl7cNSrSThywSfCNH22jIxXm27Qut1ly5TwgCDHre2VCgr7QZvNXdTPal7A+2bIaRb4OrkF847mNFAZeFlGrLIguEUr38y0e3q904LVkZqxizhDenpfg9T74ftRYtd5H7lqILTsr3Dch1mI3Te7Vs3k20zKprbWuq3lGwySB/Xou/RUrS8W1ocMN9OjrfaKPRSI/nkZDbRKlLrPcNOHDDffNawbZLtBVr8cJKFK9dooeslA0Bu0+W8S38kAcj8dxp7luYy2mqd6dMit9rmL3SPDL9WTxO1PkfBZqMrKXYbb89xFcbiKPGiPh0Ee2d5Vh8bj8KSKrhZPZaVmUSjHxVAFEVWJ6hKflSp7hxvt8Og8Yp0+h8bo3SNiCrwb/ZCV2qfgyr3n3GelyueD+tTVA9vvs1KFD/Ag/JF25UTDVEYvSWAN8wMt7uiQgigl7R55d/wMv9KHg2eQSqx22R/eX9qpi8zarDgeJJ8N6tRF5SPCHlkww46ps7rYFEsclotslkEYVMp09Q0NpvFa6T6nFgbKjrCGsg4PXu7qWBDzLOw69eL4kN5mc/aZhc+r3YndIIWDcP0rsr09q8n1bek6Q8DBLz2e0EBWTzT19WaL3BvvuxoBsXNQaKqoT1WNfX3iAZi3uN2RQ2/XCBwNylxvLFK027OHGgHcs1hgOliPcsMEo78tfUHEooLoOXAouRP8eNHfUkv5wl9+7LvZjWILX7496GT0wS3juxlgiSWIRQySbzznHRkJpiszKNT17Gq2Vu2OiKXrl/TUuJ7Gr9b1eEBdT5/sc1zX4wdFVb27cxH354vEq1U/rIVbJiSfC+WUGahFkvV05a0yerX336HyRtGLYr1jCh4410k9387Ldhh0GCOO6np8vjGLWmGV3Q7TzYA3y6LC+SEn+cYXBu9KLRJfZrF1QwWjQVdj1ZXDH5B+k3WCYJleOj0QsrxfcVJO2Fw7/CFp8h3S3KYuG6RY+HbahL4D7qzxPqgrAvP6ArzDsMkp3DDB6NiXZk0KQ6tniQCXhziaVoR6UmEM1YMwKOi+iDno00yAy8NMERt4zKzDYcIf0MTDMTzCbp05k8lkqTKXmbbSkXXVJnPaycUsU5HORsZlNo5TmZnMbHL+XOdbZzND5UxnJjZrxR+YYhqxbqnncWYzFW515pwbT1Rks3jkMr7cbJypzNp1ZPhy2Vzy/fS20K5imeOTWKpmmLZmrD6FjRenZQ7lLUZAxNAiVEY4NYdeZ5PCQjYtI1gCMVuFPDUt64XC2iXORVGTCRtylraRNtJ4w0KqacVv2GTzCchFIhFO2KAu01Q8t0bINkfxk1v6g8TGtbf25xmx1pyMh0mbX1K2GcPfZlJW+K1isqFCbFkZtvKyLelMyLqBwZKl3hNTtQ754mVOkZAuZbXf6kmBsjKzYVte6mrK1gBwxeWiVMGEnyaOL+fmQvKX8qlmA9G1MQJ3+dJItqWndVf/jRSWjHEdpiBiaVPtS8jg19MqLr05Ok5wjAGSOdh0SwqCxoighIAjAeGCNoSFZ1LW7JSazHw0Yxv5LQEnlKI2l7ABlqhzI0wGD9hEsDl4MjJksVUYbXAwkKRF4luAbI2S2kwWQxVEzEvkASmVOoj1aCl9D5AEx045JHMg7kUg7DbD+LgE/kAFB5ttfbLaDGfFKr2NkOSTt7wHNJUxEr6y1FcaNIWBLbxBaaZgXBFk55XBuESpvxzbr1poO/dB2noBF9UgomflFIzYMoKXJVuyXepoMcmQ69Qlc9QFoV56WVGGRY6MNLmokaKsUu0J3+4riBYAAAJBSURBVAhtHG0rxwuRVwa+hKw5C+2AmHkVTYb2WtsY5fD5lARfjleGszrbwv2vignOTaatw69qiny7YXxQKdyjpiuUikuPF+8fnBq0hQ+JeE2hdHnLVraU0dLHKVkc8rNlLCSMQFU1r0DFb3jH4gpgdTWumqXIRKRiBmvdzP2hJiFuQbTEWYNoRwF21PizxswcZ96xYPBnbi0HCUanCMAtY6akyUtmSUqNQ79FNwa7clJIMK9tZhzIRjiVsESQnPcrBrhioqzRvOORqpWXiL0qbEdro1SzIFM8GSi7Zj7MlwungvF3yxiXc0u2PzTWMNbJNmNrxyVj5mOky3ygFFwpN/DamrDEqcEsUny0lfcr/CQFanaqpYHhzqjABcwSgxXYDD0DZTSbwKdj596lzPvV8yacxmjDpXffNRMwIM1mM29U3q88MG8jsGNmdUhXbRK4pNwGyjHzYeWTDOJhWjewrY14qJVRCT9Ctqq9zN16n4UXwBID+LPN0pf6sN0Az/CWsdNg1DDNthF8q9GUqBvAnAhptOjt3vFh9BT2ZSbIy+XZAufb+tNZi7q7nEHQtlp4FsUifJhsmXW1niXJrE5u8yQpwttJNQuT6qFOwrou1lXSVJP1pCpm4V2S1EkdttNJGNbhUz7B0QYb/lJYPzT+S7cJPtkuar5O8k8eTupquaomYV2tMAq3mPDl0nHFbyePCe7RpP5yDxVfLUnuctziruGvzAZA9m6vlv7wP7+/qbb+Ok/L/fER1fjf4zdfhez/AXw70zWVXlw3AAAAAElFTkSuQmCC"/>
          <p:cNvSpPr>
            <a:spLocks noChangeAspect="1" noChangeArrowheads="1"/>
          </p:cNvSpPr>
          <p:nvPr/>
        </p:nvSpPr>
        <p:spPr bwMode="auto">
          <a:xfrm>
            <a:off x="307975" y="-1325563"/>
            <a:ext cx="34099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Rectangle 6"/>
          <p:cNvSpPr txBox="1">
            <a:spLocks noChangeArrowheads="1"/>
          </p:cNvSpPr>
          <p:nvPr/>
        </p:nvSpPr>
        <p:spPr bwMode="auto">
          <a:xfrm>
            <a:off x="3105515" y="1432409"/>
            <a:ext cx="3169733" cy="99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it-IT" sz="3000" dirty="0" err="1">
                <a:latin typeface="Arial" pitchFamily="34" charset="0"/>
              </a:rPr>
              <a:t>E</a:t>
            </a:r>
            <a:r>
              <a:rPr lang="it-IT" sz="3000" baseline="-25000" dirty="0" err="1">
                <a:latin typeface="Arial" pitchFamily="34" charset="0"/>
              </a:rPr>
              <a:t>r</a:t>
            </a:r>
            <a:r>
              <a:rPr lang="it-IT" sz="3000" dirty="0">
                <a:latin typeface="Arial" pitchFamily="34" charset="0"/>
              </a:rPr>
              <a:t> </a:t>
            </a:r>
            <a:r>
              <a:rPr lang="it-IT" sz="3000" dirty="0">
                <a:effectLst/>
                <a:latin typeface="Arial" pitchFamily="34" charset="0"/>
              </a:rPr>
              <a:t>= </a:t>
            </a:r>
            <a:r>
              <a:rPr lang="el-GR" sz="3000" dirty="0">
                <a:latin typeface="Arial" pitchFamily="34" charset="0"/>
              </a:rPr>
              <a:t>Δ</a:t>
            </a:r>
            <a:r>
              <a:rPr lang="it-IT" sz="3000" dirty="0">
                <a:latin typeface="Arial" pitchFamily="34" charset="0"/>
              </a:rPr>
              <a:t>G</a:t>
            </a:r>
            <a:r>
              <a:rPr lang="it-IT" sz="3000" baseline="-25000" dirty="0">
                <a:latin typeface="Arial" pitchFamily="34" charset="0"/>
              </a:rPr>
              <a:t>r</a:t>
            </a:r>
            <a:r>
              <a:rPr lang="it-IT" sz="3000" dirty="0">
                <a:latin typeface="Arial" pitchFamily="34" charset="0"/>
              </a:rPr>
              <a:t> / ( n </a:t>
            </a:r>
            <a:r>
              <a:rPr lang="it-IT" sz="3000" dirty="0">
                <a:effectLst/>
                <a:latin typeface="Arial" pitchFamily="34" charset="0"/>
              </a:rPr>
              <a:t>F ) </a:t>
            </a:r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1403647" y="4509120"/>
            <a:ext cx="7782555" cy="88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en-US" sz="3000" dirty="0">
                <a:latin typeface="Arial" pitchFamily="34" charset="0"/>
              </a:rPr>
              <a:t>Dans les conditions </a:t>
            </a:r>
            <a:r>
              <a:rPr lang="en-US" sz="3000" dirty="0" err="1">
                <a:latin typeface="Arial" pitchFamily="34" charset="0"/>
              </a:rPr>
              <a:t>normales</a:t>
            </a:r>
            <a:r>
              <a:rPr lang="en-US" sz="3000" dirty="0">
                <a:latin typeface="Arial" pitchFamily="34" charset="0"/>
              </a:rPr>
              <a:t> : E</a:t>
            </a:r>
            <a:r>
              <a:rPr lang="en-US" sz="3000" baseline="-25000" dirty="0">
                <a:latin typeface="Arial" pitchFamily="34" charset="0"/>
              </a:rPr>
              <a:t>0</a:t>
            </a:r>
            <a:r>
              <a:rPr lang="en-US" sz="3000" dirty="0">
                <a:latin typeface="Arial" pitchFamily="34" charset="0"/>
              </a:rPr>
              <a:t> =</a:t>
            </a:r>
            <a:r>
              <a:rPr lang="en-US" sz="3000" dirty="0">
                <a:effectLst/>
                <a:latin typeface="Arial" pitchFamily="34" charset="0"/>
              </a:rPr>
              <a:t> 1.185 V </a:t>
            </a:r>
            <a:endParaRPr lang="en-US" sz="3000" baseline="30000" dirty="0">
              <a:effectLst/>
              <a:latin typeface="Arial" pitchFamily="34" charset="0"/>
            </a:endParaRP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1619672" y="2839877"/>
            <a:ext cx="5688632" cy="72008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150000"/>
              </a:lnSpc>
            </a:pPr>
            <a:r>
              <a:rPr lang="en-GB" sz="3000" b="1" dirty="0">
                <a:effectLst/>
                <a:latin typeface="Arial" pitchFamily="34" charset="0"/>
              </a:rPr>
              <a:t>H</a:t>
            </a:r>
            <a:r>
              <a:rPr lang="en-GB" sz="3000" b="1" baseline="-25000" dirty="0">
                <a:effectLst/>
                <a:latin typeface="Arial" pitchFamily="34" charset="0"/>
              </a:rPr>
              <a:t>2</a:t>
            </a:r>
            <a:r>
              <a:rPr lang="en-GB" sz="3000" b="1" dirty="0">
                <a:effectLst/>
                <a:latin typeface="Arial" pitchFamily="34" charset="0"/>
              </a:rPr>
              <a:t> + ½ O</a:t>
            </a:r>
            <a:r>
              <a:rPr lang="en-GB" sz="3000" b="1" baseline="-25000" dirty="0">
                <a:effectLst/>
                <a:latin typeface="Arial" pitchFamily="34" charset="0"/>
              </a:rPr>
              <a:t>2</a:t>
            </a:r>
            <a:r>
              <a:rPr lang="en-GB" sz="3000" b="1" dirty="0">
                <a:effectLst/>
                <a:latin typeface="Arial" pitchFamily="34" charset="0"/>
              </a:rPr>
              <a:t> </a:t>
            </a:r>
            <a:r>
              <a:rPr lang="en-GB" sz="3000" b="1" dirty="0">
                <a:effectLst/>
                <a:latin typeface="Arial" pitchFamily="34" charset="0"/>
                <a:sym typeface="Wingdings" pitchFamily="2" charset="2"/>
              </a:rPr>
              <a:t> H</a:t>
            </a:r>
            <a:r>
              <a:rPr lang="en-GB" sz="3000" b="1" baseline="-25000" dirty="0">
                <a:effectLst/>
                <a:latin typeface="Arial" pitchFamily="34" charset="0"/>
                <a:sym typeface="Wingdings" pitchFamily="2" charset="2"/>
              </a:rPr>
              <a:t>2</a:t>
            </a:r>
            <a:r>
              <a:rPr lang="en-GB" sz="3000" b="1" dirty="0">
                <a:effectLst/>
                <a:latin typeface="Arial" pitchFamily="34" charset="0"/>
                <a:sym typeface="Wingdings" pitchFamily="2" charset="2"/>
              </a:rPr>
              <a:t>O + </a:t>
            </a:r>
            <a:r>
              <a:rPr lang="en-GB" sz="3000" b="1" dirty="0" err="1">
                <a:effectLst/>
                <a:latin typeface="Arial" pitchFamily="34" charset="0"/>
                <a:sym typeface="Wingdings" pitchFamily="2" charset="2"/>
              </a:rPr>
              <a:t>Energie</a:t>
            </a:r>
            <a:r>
              <a:rPr lang="en-GB" sz="3000" b="1" dirty="0">
                <a:effectLst/>
                <a:latin typeface="Arial" pitchFamily="34" charset="0"/>
                <a:sym typeface="Wingdings" pitchFamily="2" charset="2"/>
              </a:rPr>
              <a:t> </a:t>
            </a:r>
            <a:endParaRPr lang="en-GB" sz="3000" b="1" baseline="30000" dirty="0">
              <a:effectLst/>
              <a:latin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64631" y="665369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031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ttangolo 10"/>
          <p:cNvSpPr/>
          <p:nvPr/>
        </p:nvSpPr>
        <p:spPr>
          <a:xfrm>
            <a:off x="1264293" y="84219"/>
            <a:ext cx="7152294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Potentiel de réaction standard dans une pile à combustible</a:t>
            </a:r>
            <a:endParaRPr lang="en-US" sz="3200" b="1" dirty="0"/>
          </a:p>
        </p:txBody>
      </p:sp>
      <p:sp>
        <p:nvSpPr>
          <p:cNvPr id="16" name="AutoShape 8" descr="data:image/png;base64,iVBORw0KGgoAAAANSUhEUgAAAOwAAADWCAMAAADl7J7tAAAAkFBMVEX////+/v4AAAD9/f36+vr39/fw8PD19fVpaWnNzc3k5OTd3d3ExMTv7++pqakvLy+8vLyKiopQUFDo6OihoaHb29taWlq2traTk5PS0tK6urrKysp8fHywsLCkpKSbm5uPj49kZGRubm57e3uEhIQyMjJMTExYWFg7OztEREQkJCQTExNOTk4YGBggICAMDAzUHdNWAAAgAElEQVR4nO1dCV/bONMfWVd8KMQ4xnYcx7mg0G673//bvfOXnQMCtAGcdH/PO9uFhCi2RyPNPSOi80ApioPrwplP/AlQWsVBEV4N6uRJXQ5bEvEF5/YVWJO81K20YMpecm6fgxU0uhyyhD2rSFwJSF8c2cvd7QSA7MWAJ/eqyMpLIkv/S8gK+T+E7P8UZekNymopjt4JxeOUFM143FAtSQqpJAO5GD8JXJUBf+PX/eXUc4mm+P2pjLs+ZZU0Sh0jq4TWUip9m+c5rUgZTVKTVaZqGAF+o6SVWkEhy0jK/iJS26NrGG2VPcH2L6Cs0vLZcxmyjI0Sc0YLTxdNYy2aqaZ0ldAsmYl4mkhZjKespExK031J0HMJqqxRJ3f6CyjrpBaR2YOzkeRVKPWv1VSxfrd5mH1344f5P+GkjfWPm4y+zx6/0d3mbqxmD4u1v4jOjMsO1zARk/rZcvHwF3BjrWarF6YJ4yrMmqwVK/q2aO6ybcbbuioMI+81gzX/MHNql+OJv0b90rpJx1b8bZTF6ovv739V2RFEQFaJDQas6C6OQl3m0plwQZL3sLoj+saPbbcURdmdv47No/j4Em4UfJ96XndM3t8gK/r/+Yegk2VxNq4vKeuEkaugNSeck/mO/d62U0Z2+lB+d+HPcVBnyzJf8Ya+HY02+o6yDbXb6dOrd1KUp0HLzE0cX/l9ZMHimFdq7AD+KT5rsbygrGOOuQ4qtoXsy5HMoZhsuayUzCPLkxRlQrhIR8KSjSJNOamMMv7zqzeKnKJxMJVO/zllwSk0s3oFPC1ln1QIXlKW5UcRVCRPUMVzaRa2mv9ZJpPlR2ALTfPky+6pGGUFcG8tNxZYDdPWPr/ou8uYr6ogBvmqRmqtz8bvObygLE9j8MDPI9zLWRTSioy5dMZYMlbSWEbcsPyFCDbS8vIEEQR/8vpzG16Vovxpn0nf3yBbYVLtOmUZrbNIfzFlmURPIJw5sTKhODDhmbK8e1ie8jQz2k4oA62Jd5XgdW54Yb+xsZiZ8zWrH+05DGrdCL7Z3ZanP/8RnjLzM+GEG6+X5FW+VxajJNr9uWORHbPcvxbiMOAVkOBS921PH4W9ouCp4JeOubQQvRjWml+5nGdWrDdQ1e5S/u70O8+tdBlBgNmPoX0iZ7+lH7rOn4GRTbpH1vqZ6VQQxowR6BYFSwJJm5+s1dDoMdMeWWLmho+n97zEtP0gXz6h7N2QyEqqN7IXnIubnz9+/vwZ4OePn79ibBQ/iCUNDwy2xLs/CJkP4pFcUFltsmANMfTquvuj218W2cegk0yKgvm4WRTFU1OMx8U0yKG3dB/x5ldUBlDEg4QZGx5JByy7RBmYjE0OOlWy/wguS1lS8yDrKRtMvGHYLWMVxNjC/rWtoK7FP7ZayAUW77ctUf5vrNw4KJjuKp/IDyF7qhsPjKztKcvIzsD7WSGTkFdBvLehYxbGTNTtLzY/ZgHPSF0R3ZSsSz08MuoqCUbdWj4bLk3ZbL5TRJmyHTdmPkxAlnpkVcHYUkZPgd++/RdZ4BW81qVNglSw0FfnU/fClFUUlztGCmStFmsvsoCs6JGVtAgWjGUVMF8qttvNfL7dbmui7ytpdRhsmKlrxxrM2be/MDc2aq85A9mMJcrK0nNkmSWxWsk6jMpHwT+rO7av09Xq/mfFug6vYRa6Du6f85G9/J41OwXXL2NiQzek58uYyW2ZtsRaejBx/hkZqiYYhWQDxIZYIV1Xr3i0fgeXpaztdAkPQFYeISt3Fqtkyqlxa1JGWArpp4B3qZo8BAm1rG3ZrAlWlTzbLLg0ZY/A71mTPBamR5bNCf+BZDQ0LW/ukyPVgTVvq2/ZIGMU3U2AhzyfHV+YGx9Bx6A01PB+z3r3rITWmId3wYqOSQeDVtGcl8FkHawU68/mfGSvS1lmWE51yOb7D+xkfRNsmIbPWBDby2xL3j4prHs2cs0HFIsrU5Zpqzo5ewTr9Zopmbljw5hVRN5ymv5tsM696+58U/66yLKlzzqhR7atJmHtMw9YXyLvdD9Wkngfe1fs7EZ7JhevVvmbl34DrsugOgYkPLLRH3xFWZ39cnISMvU3m/rsW16VssfIHpSKd4Bp3W5ZXCUhfYAb/z2U/RNkBZvt6UPnDZF/vVJxDB9AVjODjlfCOzXEaSzlt/CfoqyCoPp3gVdE/zXR8xxZ+oM9y8T5Mc7uVqMV/zv7lv8pykLa0o/iw1GQ/xZl2Ygw3jXzn3DLHMFHKMsKZHlLCC596JZ/E2V/z141y9l/1Ld/4g+5Uv8mygIVGLVsu0ofnzzFSFF2N6X2MVg1zfkK1N9D2dpkxlhrHQx8p2DuqZPFqlQVaEEuz3/++H42tn8PZfewmjbjTLAtpF/JraEft8ySDT6Jq7Nv+ddQNsniLIqqPIvqH9+f7ieOtDkJfrrmkW4bNoAyifTdM+FvoGxnvFcKIVAEeNlOTebB/dhlJ+i0wYLGTz8XyqcdnH3Lr6Oszx8+A4IZfmbOdcZ7hURveCeU4lUqzVMwV6BFl5fs0+hoEbS8iO1TsHbwmp/9iC/TDOhu+QEXAH1AVWXlAD+PXan9M2jGtp5VwTpR2mmlNVLO+NM2WNIMo6oN2/qft3qkWi8/FuAWevMwOgPWwe0aP3/skd07yVnw1MGc3DaYaZ8DiZRBm3+/X0jxa8wrgET5q/7AU75MM9D0wXigotX2rC8ECe4+D56yF8hKI6pgBYdqe/N9mvLOZUJP74JvjhWnZTAlJrcQ6gMm3kvKAj6mntAq5Un/U5DMoCQzVMRbX+jGgsJgw/u3Ckgl9483v74/rb89trmatMrQlHmUNs7q81XGl9xYIID4wVSysygrBBR6ZkfOZ2Uc71nGcs1ShjYb/6dkMfZOGCsXQcRETvmLmU8XOvsJvzC5+iw+LrtgtJ9XJ7T2y7ijVRRsrNVWBbWm5Cfz4yzT9K2V2gZIFbKLYGrVR7L7vjJt/kyhFSQ70mD3BfmeVq5FbnJ081QpGQa8NR7mRE3Jtk7J2LI6WUw/+ITXoiypYFFVMSCv8rxGRKBP+GE7wAmaBYZ3ZfAEzpeS0UFuFd0H2Sd46BUpu3meoRvuJTXEqhYse7SmoGKVETkVJuB9qsZBiw/VW5llv4GrUVZTprVPdmS1QdkMKTLdnlVIFEwfELmKR1ZrcZdqUu09sRAq78ln8P/HKGt8wlsH/vc+MxGJn7IKEVofrZEaCjavm++YmjhBCsnLYos/hatR9o9g3SJQyXvWyeLGRZ990Ovt2T+BlWR7np7m4MEP+Rv5rn8OfzdljfWp1chktp/ONv7LKSuYM7PZCgmsjBEfy2t7dr2/GFkkq/tMbgjWV1xSZ8IV5ewV4K+m7FfD/xKy/7+MPwiXRxZMGrUoWsJrALWT3s2OuixlfZnM5+XlDpwzCBzAny60Y1ycejfT4rKUlTzzH0x5fw3Wm3lQFGuUULBmrTP1vvF34T2rfMnT19yOMHf5mMLIqgxIKl898/dQ1iJ0/ulqyT0oKmOn1urhx62RkxUSdt/TPL6yT8WfMKi8KZqvuZuHZU5Oz+Uo2lb0rarWKGo+GSQ0SeFzATXlfW8ZOBbPRRuh1L5g3Jff+LL3d2xN828R3hSgLXoGSGRi+hhHn7l3rpUalcyW3FxvaRH7MhL1CkdQvsAAHyjSO8oiNfBc5qGgp/dfh9kpIA3e4bZuyZRIVD4uKSuaRa6TppkpmixmlIzHZ1vk88w4ozZmTtOEbpv40ZA58Z1LKaQzlk0KbXQVdKWgbE6dn0ilrTS9c0XcbaUFvF4/6yFLUQEQ/RvO5/RQjxsaJdWKkiB/HN+tY3eupp+m83UhJ6KgSWbtdh7aV+IE4IjTk5ZbjfiDfJUXoJ4nz3q4eXu422IlxFMhV7zssh8oO7wNZ+ttWa1qrc42zjE7GoWIjFLGO1LL02R6VIaOb7wnM4rj0Ds0syCR6txgAIKpQRnh+1UURbhUVN6/Pd4FMVXjqCV7J1ZU/atGQv6qFjWZ8Vpoc+5Ugzaqq2HsEpCxM5vMlzXTTsbBIB7fgCepgygIwr4o9CxQFPS5DZ4D8L/xCWUVCkbh/lcU/7pbVfpxdV9QsGbM5zf8Kvq5vg1HQn+NULr/lWmkZpgdY2ac+Zmexyb5oc/HlecW0Tj/EpyAr3CKLJqzWFT0WElVjB55udG0ymKr1lnFi6OKtUzolSX4IQiDDbiQzHops0P2GLlPIouQuQ/enCArBTihosiX2PkSCHDsFRbCqiM4PjbiA+HlV0DLIthkzJZ3SRcDIAsRZOk1yrIoZgxdHjx2REZ8Q0mZY3pikFP4Wnlm7F+i3SBsvw4mtFMAhqAsszxUc7+CrE+SmAXz0nV+QjbIfNMJh5z/DBYLogEsIj8WGD55JOC4RBS3L/baI3tUwv4pZPHFVVeis0O2S1bz/n2V/bwpscQlIs9Sef3NazuQ0Eh4Eq/pPp+BdcBKlZIOLPoFZbGHPoOs16NWJI72LBOQlyirGZoSvvM7msYgoO2/P3NnURu058bFajQarVqYR59Alr89Xa1v1igP3SHLFHRCZI7s9+Ax+Rre8+cgrIjugw0yb15SVrpPUZZlKGKIa8jyPbLYOsgLbr/fT+k1Y2RYME5kT8FWHlF2l86hKfsEsjJD6g5kiTjsWWSWkm1+PCbOByS/HJ33n0s5luthsK5fih6JcorPIAvGI1UCneVozxItHr83vkGMPFsT/DQgS0yYbTCD6XG8jP2vz4meQyMSvjAroWxnFkHwlKFzyxf6Js58OKk3QWml/mo520GPLO9QZECHktzHkgO/BODJVOlNsKXpgMi6Kt8G32JC4efFWdMRsHEtRXYTpMVgyH6nkq3agqSGffpK47ZLgTUa0d3lY/DjcTDKtrxZBeSQEUj7v9461p3uGI2DwZANgjJJ0CDKZwl/uvHaZwH7aHs/FLLeU3E9cr4EtCtphmNQSOq5Nj0PAA19MaTo+UArlMEA+uGQoocVMn05RcLfyXvcBRRWKV7Ee6T6cuO9v7EXPb4hygFAZtl1hpM+D5O+VBwJ5et80M/BIdSDEpLjFOoBPBX9lV/xVAi0LJSEmDFypjHVH+iC8yagY22VzJqmSYokSWYF2yTPHDwXRRbIRZOE/2smCT/QWFvxhaSVVomHUcLXDkdtnSQr780+HnBRZJm0xbYu7jDvSR30OcNfCOqhhYtnWkMXH/noztHdL4osfKxF5ZBHy7O8rQJDXyqaeM3+U/LanSQSO2XEBoC42jKGw3oWpt3aTaMocPK0ye4ngO95u2TjuUAgUi3vXnSwuCxlEXZKnshqXl5pRlnwxRYukN1SMUHfO0r1+iWvvyw35tXb1CwZpE1zUjkje2bZ3vsAZNtZgp7EOkXPdHFFyiKm1dRsbrnSsQCOB0D2233jsylSJ06QvSxlEeEoQkMuzZhVmUEoW5KRmU61vDZlfdC0ptkmgpKTr4dBVoOuaHRwXcoiONtUycTrdVEZDbJnWXSn2llD4eqqlIWzfDKf+fz3KPXceADKyiXT1VE+vS5lIWknjWYGouJW20GQbSlFn3CqFtfes9rSuGZrgPKtzMQgDGpZOuyWSUvX5sZKiXGI5qeswSrjhhA9T+iVznSV8tpyFn3meFDOG8ug2neIZZwpw5Mp6RTZS8tZZYtQZaXwToPxMHtWy7qlSJ2KngtzY1g9Ybz1xy2Mq0FET6mYDyuEJRd315WzPKgYt4oyKaYVDYMsJS2iLbSMXhoCF7ZnWV1MApSCRtOa7DCGQFQicZva6sp7Fh7zpmAN2S1q9PMdghvfTr2FzLjq62pQXjcOGeNFjRu0Q1A2pUg6Oc3p2rpxZ/VolrVo5TSeDLNn2Wpua2WNuLY9a2H1LEI4aBbVEMv4dsn62TImHLNybauHZBNOK2UdtbkYxhCQ2K+GtePZSx/UW8ie7xr6Qx+UTW5DaDeM8TCip2WZgx5R2WoyYv3iOF8Fmf2vIXu2yw+85w/krKLJPQjMDITUIJSdTitprXIpjpwwzxoAIGvpNIqXCH1uAgTOMOyaWB1u/IrVo1TBGxa48g2GkLPfbjIEkrIljpwwyG84Os/XCDs9CUYnSAb/47Y//kJMNPUKZZ8P6kQPr+Gc76yyQdwyrbDGmTXjKUYnJTPyFcpOPuLNfWUZv1IjICYh71ec/WnSodwyFG1x2hk9rker5322Vuunk5yKu3Made36da02pzkV65ejVqPHfJGjdX42kFtmiTWMw1Np9u2VHIdTyoYfu9fvKcu8f/YNZ2ZZODsHoeySornnS7N6zRgnO8Ldlaf5xv6hWc5Su+pJseoaoqss71e3NC2JLms43Q9C56o3uHG86lfTasrsf9Yw15Cibqwcwkl+W+oUedpwEqzo0AOMjb63kd29V/ulIA+HKiIN/PgmGCTeRFYfZDvuVktjdTHmew6C7HqLfEzvEBkRTunz95XIUP8dslYLp/tHNlmHraQXzf+Mkr5l4lvIOuqP+2OFWM5Cq3U9RqcgMwSyIxayEc0m/IgjrfpTRFCJIX6nG2tmJD1iIrPUd/jPjDlODrDIPH0HWdjqXcwZwhs9aycNGu/RfBhDgCeWcfXhj13/IX+T95axnwkrd43rNaJSPgdbCr0vxD0Meg9ZtAzxBW+MM5t4k8LgeOZ0oFiPpMkEyYr+VMGuuAIlGfbtZczP5cup1SGTCeUaHllAh630bQ+7yo23kZV9ZbYvXW2qauzTo9J4EKun5IXDa1hru1kdUnWEFvb9ZWwFTh7ty50U9Oi+gO+oWl36QXyltw0BFO9oKWyXdTUpxyjdkWU0jG5c9rjS1qwJx3X7h/eNkt+mrMLZisj2s3aHrO22QFdW1v1xN4jVzjeR5SXlVUUy6Bs4CfyWKPOBIgLTZAY54+YKJx3vDvTFcSlvU5Y3qMMxe36te7yOyIlkqu6FMP2gdykrfKdavh48Fb5jYlqRMENQ9tsNFHtBmwjlRUoldffAWi/fNt5pyQYDNBEx7niwpPx2p/OVsi9nT1U3iFr3NmXzAlE7HmiXPDts9Vg2OcmYgexZdJO1KVp8j66bQKJg4jFvymAARcNYPVYYm0bqlcj7hd0yrMYUNZUZZFFWVgPJWZlmvpD82uEPSUWY5mi0l5c0lOhJTWaZ7185/IEM+sljxtzC5KUy4TD27IjVWsZymV83/AEeX6wQ1kqg6AxD2dJA06Nx4pdx715CsPS3hgByC3ezo3Q3UQKHZh+PF2ib947oOeQn8ssmZP0rXqLme5A8qKcMbWTlgpn+CCd5U6f04dZvU9YDNJA+bxSZj532BW9crxwfDXrH6mHlEr0guobaTS1VtESDl3gzUB6Upug277JS3ZGr4veUdbs/Qi736j/KE5+1CPF50u8t4/1VnGBuHJWsqYh4OpC6qKlq4UlUIxzPOwW0/H/yjqdi4kdNF9O2c0rIOKt6VcI0WnWP3+wHvaMuRi0P8DDhd+OQ+TCb1PV0MB9U3PqOCm7EUiiLe6jyd3Tj/ai8WwnSmKzv26lC3b+K9oPesXpsvhuVsYI9mbY41i9q3TDItlRNFYrpp+XqyJUqui4Lv3XL9C/3zedRWfHc1+rrHN5EVhzuaXDOs1c9W/7jMOpi1KJZk2xreeVgNCjb8lxFLZT1IZD9drvwtsu0urYGBbtpHApPV1ailkNQdovT4fUyV1fXjXtu3IJ/yEUyCDeG02iawJdyXWS9nA3j1ruGpsMEo0veJYsY3i6HnIoOMeGrEqBb8DPJZ/dEv/feFPTtX7oLvdYPS+wG+as+Q/aodcPhYry2mqb1hRFtLgeSs5TWsCANc+O9tigRB4f2A2SffSdIfAMpngG4nXYalNRypy7ufXBC7Qe9ED0ItvThDxQla7i7tA9G83w7qUyqh0F2ixghK2xuCQ1K+ZpsfzxM7ov0xjdxVMXRHhyieCLznlPe7JHu8dpXP+musxHhdHac86uMiAWrGcEii44g3z76QTZTtjsMOOPJakL+ZSN0NRvEnm0XFRkpzVLRyiiV+IN4jdVmhtOdUMD8socb/LuZ1YxLZurYX0jaeL7dph7GO+fz2Fn4+zM9iZQ/qf21Hm55aFhFZYyjhgVtUaMqcIP2W4PkQd3UODLFpD4rVelO6UPfJYcWVCrLLGP+DJRAsz1P/d3RZdJoZ5zxYKlvfQcdGWcdwDZg9Vu/gM5wYGuJFwja0iKQAB9UtmWjQqlB7Fk2BIRhXBWQlX1LRWSI+paDaCjpngdvYMwJ9F6Uer94lV+6QogdU/I/vXEHKwherhelYGqXqoCLCN/LsSuIsNuMp47CciBuzHRVO9Gzv7ygnS749g2PFcM3R4mjS7368Q4Y26KyW98wsF4MInpaVqBSNu14w5y4ZS4LWMbVNkMHm3Agq6cklzJBHU0mJ+VpFwXVRQTQs6IeazuMISBRwKQZ15N0vsuCRKxnie5tSSnNIG6Z202JsDlNm1cKIi4LPooH/0EDr9sge3YlqKOrlMf2LO1fH/e8tc+L0A/2rHrfnn0xiMS+bfCRPduJHlmP2TSxtB2oIMLRbMbSkOCpiJOaIUnqWd27Wag2fYOFZN8WvfKjMLAPxWZZ3Psn9GTnjtoNShK9G5R1TQ61ip3rsDX7K1U86UUtqjH0MVkOYvW0zOqLscahaows5RPAbDaZVN0jWh0ac0C2m4Fw0kPT+aBU5PJev7DJDtl6P8jsBsXdIK1zk3XIZk0/aFZ5blzzrrKaltEw3FhRUiiEF6MVM2X9UnJKp/oelv7IFHf8/X3jQHgXe1eqUog+H0A+G9R/YtQh/3E/gO2jIh3ze6VZAA3CoFoaj1F7TdV0JHGuT+833jeHhYxXPbL6uUvY7DIKoEXv/Mby2G9MftDOuSx2oX2zt694Ik3nN5aHgohlLPUgyE6Z+eFpoi1ClvQsIuCRPeQemJc3lwfuozQdIgJvDuo7I8vDSVl0OL+ArUqUp2lXwroYxBC4L/AwMku1uq7o6SICLHqWMRsWNEhEAMVaRo9LZpEvqz8uC1JYMQu1LCPNFm4+UPgDEbwaQuW6lO0K/Lu8dpFtB9mzSzYl57zP2IS8tgZFqqhTpqujaDlIERMKItII5qVt7uj4QISj9Jcd0MlnBz/bftDpBfYvxOmlDuiA7Sc3EfQvV9qhCiLmBhZ2ta5G/MR1ny1jddmP0elmvpl7cNSrSThywSfCNH22jIxXm27Qut1ly5TwgCDHre2VCgr7QZvNXdTPal7A+2bIaRb4OrkF847mNFAZeFlGrLIguEUr38y0e3q904LVkZqxizhDenpfg9T74ftRYtd5H7lqILTsr3Dch1mI3Te7Vs3k20zKprbWuq3lGwySB/Xou/RUrS8W1ocMN9OjrfaKPRSI/nkZDbRKlLrPcNOHDDffNawbZLtBVr8cJKFK9dooeslA0Bu0+W8S38kAcj8dxp7luYy2mqd6dMit9rmL3SPDL9WTxO1PkfBZqMrKXYbb89xFcbiKPGiPh0Ee2d5Vh8bj8KSKrhZPZaVmUSjHxVAFEVWJ6hKflSp7hxvt8Og8Yp0+h8bo3SNiCrwb/ZCV2qfgyr3n3GelyueD+tTVA9vvs1KFD/Ag/JF25UTDVEYvSWAN8wMt7uiQgigl7R55d/wMv9KHg2eQSqx22R/eX9qpi8zarDgeJJ8N6tRF5SPCHlkww46ps7rYFEsclotslkEYVMp09Q0NpvFa6T6nFgbKjrCGsg4PXu7qWBDzLOw69eL4kN5mc/aZhc+r3YndIIWDcP0rsr09q8n1bek6Q8DBLz2e0EBWTzT19WaL3BvvuxoBsXNQaKqoT1WNfX3iAZi3uN2RQ2/XCBwNylxvLFK027OHGgHcs1hgOliPcsMEo78tfUHEooLoOXAouRP8eNHfUkv5wl9+7LvZjWILX7496GT0wS3juxlgiSWIRQySbzznHRkJpiszKNT17Gq2Vu2OiKXrl/TUuJ7Gr9b1eEBdT5/sc1zX4wdFVb27cxH354vEq1U/rIVbJiSfC+WUGahFkvV05a0yerX336HyRtGLYr1jCh4410k9387Ldhh0GCOO6np8vjGLWmGV3Q7TzYA3y6LC+SEn+cYXBu9KLRJfZrF1QwWjQVdj1ZXDH5B+k3WCYJleOj0QsrxfcVJO2Fw7/CFp8h3S3KYuG6RY+HbahL4D7qzxPqgrAvP6ArzDsMkp3DDB6NiXZk0KQ6tniQCXhziaVoR6UmEM1YMwKOi+iDno00yAy8NMERt4zKzDYcIf0MTDMTzCbp05k8lkqTKXmbbSkXXVJnPaycUsU5HORsZlNo5TmZnMbHL+XOdbZzND5UxnJjZrxR+YYhqxbqnncWYzFW515pwbT1Rks3jkMr7cbJypzNp1ZPhy2Vzy/fS20K5imeOTWKpmmLZmrD6FjRenZQ7lLUZAxNAiVEY4NYdeZ5PCQjYtI1gCMVuFPDUt64XC2iXORVGTCRtylraRNtJ4w0KqacVv2GTzCchFIhFO2KAu01Q8t0bINkfxk1v6g8TGtbf25xmx1pyMh0mbX1K2GcPfZlJW+K1isqFCbFkZtvKyLelMyLqBwZKl3hNTtQ754mVOkZAuZbXf6kmBsjKzYVte6mrK1gBwxeWiVMGEnyaOL+fmQvKX8qlmA9G1MQJ3+dJItqWndVf/jRSWjHEdpiBiaVPtS8jg19MqLr05Ok5wjAGSOdh0SwqCxoighIAjAeGCNoSFZ1LW7JSazHw0Yxv5LQEnlKI2l7ABlqhzI0wGD9hEsDl4MjJksVUYbXAwkKRF4luAbI2S2kwWQxVEzEvkASmVOoj1aCl9D5AEx045JHMg7kUg7DbD+LgE/kAFB5ttfbLaDGfFKr2NkOSTt7wHNJUxEr6y1FcaNIWBLbxBaaZgXBFk55XBuESpvxzbr1poO/dB2noBF9UgomflFIzYMoKXJVuyXepoMcmQ69Qlc9QFoV56WVGGRY6MNLmokaKsUu0J3+4riBYAAAJBSURBVAhtHG0rxwuRVwa+hKw5C+2AmHkVTYb2WtsY5fD5lARfjleGszrbwv2vignOTaatw69qiny7YXxQKdyjpiuUikuPF+8fnBq0hQ+JeE2hdHnLVraU0dLHKVkc8rNlLCSMQFU1r0DFb3jH4gpgdTWumqXIRKRiBmvdzP2hJiFuQbTEWYNoRwF21PizxswcZ96xYPBnbi0HCUanCMAtY6akyUtmSUqNQ79FNwa7clJIMK9tZhzIRjiVsESQnPcrBrhioqzRvOORqpWXiL0qbEdro1SzIFM8GSi7Zj7MlwungvF3yxiXc0u2PzTWMNbJNmNrxyVj5mOky3ygFFwpN/DamrDEqcEsUny0lfcr/CQFanaqpYHhzqjABcwSgxXYDD0DZTSbwKdj596lzPvV8yacxmjDpXffNRMwIM1mM29U3q88MG8jsGNmdUhXbRK4pNwGyjHzYeWTDOJhWjewrY14qJVRCT9Ctqq9zN16n4UXwBID+LPN0pf6sN0Az/CWsdNg1DDNthF8q9GUqBvAnAhptOjt3vFh9BT2ZSbIy+XZAufb+tNZi7q7nEHQtlp4FsUifJhsmXW1niXJrE5u8yQpwttJNQuT6qFOwrou1lXSVJP1pCpm4V2S1EkdttNJGNbhUz7B0QYb/lJYPzT+S7cJPtkuar5O8k8eTupquaomYV2tMAq3mPDl0nHFbyePCe7RpP5yDxVfLUnuctziruGvzAZA9m6vlv7wP7+/qbb+Ok/L/fER1fjf4zdfhez/AXw70zWVXlw3AAAAAElFTkSuQmCC"/>
          <p:cNvSpPr>
            <a:spLocks noChangeAspect="1" noChangeArrowheads="1"/>
          </p:cNvSpPr>
          <p:nvPr/>
        </p:nvSpPr>
        <p:spPr bwMode="auto">
          <a:xfrm>
            <a:off x="155575" y="-1477963"/>
            <a:ext cx="34099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AutoShape 10" descr="data:image/png;base64,iVBORw0KGgoAAAANSUhEUgAAAOwAAADWCAMAAADl7J7tAAAAkFBMVEX////+/v4AAAD9/f36+vr39/fw8PD19fVpaWnNzc3k5OTd3d3ExMTv7++pqakvLy+8vLyKiopQUFDo6OihoaHb29taWlq2traTk5PS0tK6urrKysp8fHywsLCkpKSbm5uPj49kZGRubm57e3uEhIQyMjJMTExYWFg7OztEREQkJCQTExNOTk4YGBggICAMDAzUHdNWAAAgAElEQVR4nO1dCV/bONMfWVd8KMQ4xnYcx7mg0G673//bvfOXnQMCtAGcdH/PO9uFhCi2RyPNPSOi80ApioPrwplP/AlQWsVBEV4N6uRJXQ5bEvEF5/YVWJO81K20YMpecm6fgxU0uhyyhD2rSFwJSF8c2cvd7QSA7MWAJ/eqyMpLIkv/S8gK+T+E7P8UZekNymopjt4JxeOUFM143FAtSQqpJAO5GD8JXJUBf+PX/eXUc4mm+P2pjLs+ZZU0Sh0jq4TWUip9m+c5rUgZTVKTVaZqGAF+o6SVWkEhy0jK/iJS26NrGG2VPcH2L6Cs0vLZcxmyjI0Sc0YLTxdNYy2aqaZ0ldAsmYl4mkhZjKespExK031J0HMJqqxRJ3f6CyjrpBaR2YOzkeRVKPWv1VSxfrd5mH1344f5P+GkjfWPm4y+zx6/0d3mbqxmD4u1v4jOjMsO1zARk/rZcvHwF3BjrWarF6YJ4yrMmqwVK/q2aO6ybcbbuioMI+81gzX/MHNql+OJv0b90rpJx1b8bZTF6ovv739V2RFEQFaJDQas6C6OQl3m0plwQZL3sLoj+saPbbcURdmdv47No/j4Em4UfJ96XndM3t8gK/r/+Yegk2VxNq4vKeuEkaugNSeck/mO/d62U0Z2+lB+d+HPcVBnyzJf8Ya+HY02+o6yDbXb6dOrd1KUp0HLzE0cX/l9ZMHimFdq7AD+KT5rsbygrGOOuQ4qtoXsy5HMoZhsuayUzCPLkxRlQrhIR8KSjSJNOamMMv7zqzeKnKJxMJVO/zllwSk0s3oFPC1ln1QIXlKW5UcRVCRPUMVzaRa2mv9ZJpPlR2ALTfPky+6pGGUFcG8tNxZYDdPWPr/ou8uYr6ogBvmqRmqtz8bvObygLE9j8MDPI9zLWRTSioy5dMZYMlbSWEbcsPyFCDbS8vIEEQR/8vpzG16Vovxpn0nf3yBbYVLtOmUZrbNIfzFlmURPIJw5sTKhODDhmbK8e1ie8jQz2k4oA62Jd5XgdW54Yb+xsZiZ8zWrH+05DGrdCL7Z3ZanP/8RnjLzM+GEG6+X5FW+VxajJNr9uWORHbPcvxbiMOAVkOBS921PH4W9ouCp4JeOubQQvRjWml+5nGdWrDdQ1e5S/u70O8+tdBlBgNmPoX0iZ7+lH7rOn4GRTbpH1vqZ6VQQxowR6BYFSwJJm5+s1dDoMdMeWWLmho+n97zEtP0gXz6h7N2QyEqqN7IXnIubnz9+/vwZ4OePn79ibBQ/iCUNDwy2xLs/CJkP4pFcUFltsmANMfTquvuj218W2cegk0yKgvm4WRTFU1OMx8U0yKG3dB/x5ldUBlDEg4QZGx5JByy7RBmYjE0OOlWy/wguS1lS8yDrKRtMvGHYLWMVxNjC/rWtoK7FP7ZayAUW77ctUf5vrNw4KJjuKp/IDyF7qhsPjKztKcvIzsD7WSGTkFdBvLehYxbGTNTtLzY/ZgHPSF0R3ZSsSz08MuoqCUbdWj4bLk3ZbL5TRJmyHTdmPkxAlnpkVcHYUkZPgd++/RdZ4BW81qVNglSw0FfnU/fClFUUlztGCmStFmsvsoCs6JGVtAgWjGUVMF8qttvNfL7dbmui7ytpdRhsmKlrxxrM2be/MDc2aq85A9mMJcrK0nNkmSWxWsk6jMpHwT+rO7av09Xq/mfFug6vYRa6Du6f85G9/J41OwXXL2NiQzek58uYyW2ZtsRaejBx/hkZqiYYhWQDxIZYIV1Xr3i0fgeXpaztdAkPQFYeISt3Fqtkyqlxa1JGWArpp4B3qZo8BAm1rG3ZrAlWlTzbLLg0ZY/A71mTPBamR5bNCf+BZDQ0LW/ukyPVgTVvq2/ZIGMU3U2AhzyfHV+YGx9Bx6A01PB+z3r3rITWmId3wYqOSQeDVtGcl8FkHawU68/mfGSvS1lmWE51yOb7D+xkfRNsmIbPWBDby2xL3j4prHs2cs0HFIsrU5Zpqzo5ewTr9Zopmbljw5hVRN5ymv5tsM696+58U/66yLKlzzqhR7atJmHtMw9YXyLvdD9Wkngfe1fs7EZ7JhevVvmbl34DrsugOgYkPLLRH3xFWZ39cnISMvU3m/rsW16VssfIHpSKd4Bp3W5ZXCUhfYAb/z2U/RNkBZvt6UPnDZF/vVJxDB9AVjODjlfCOzXEaSzlt/CfoqyCoPp3gVdE/zXR8xxZ+oM9y8T5Mc7uVqMV/zv7lv8pykLa0o/iw1GQ/xZl2Ygw3jXzn3DLHMFHKMsKZHlLCC596JZ/E2V/z141y9l/1Ld/4g+5Uv8mygIVGLVsu0ofnzzFSFF2N6X2MVg1zfkK1N9D2dpkxlhrHQx8p2DuqZPFqlQVaEEuz3/++H42tn8PZfewmjbjTLAtpF/JraEft8ySDT6Jq7Nv+ddQNsniLIqqPIvqH9+f7ieOtDkJfrrmkW4bNoAyifTdM+FvoGxnvFcKIVAEeNlOTebB/dhlJ+i0wYLGTz8XyqcdnH3Lr6Oszx8+A4IZfmbOdcZ7hURveCeU4lUqzVMwV6BFl5fs0+hoEbS8iO1TsHbwmp/9iC/TDOhu+QEXAH1AVWXlAD+PXan9M2jGtp5VwTpR2mmlNVLO+NM2WNIMo6oN2/qft3qkWi8/FuAWevMwOgPWwe0aP3/skd07yVnw1MGc3DaYaZ8DiZRBm3+/X0jxa8wrgET5q/7AU75MM9D0wXigotX2rC8ECe4+D56yF8hKI6pgBYdqe/N9mvLOZUJP74JvjhWnZTAlJrcQ6gMm3kvKAj6mntAq5Un/U5DMoCQzVMRbX+jGgsJgw/u3Ckgl9483v74/rb89trmatMrQlHmUNs7q81XGl9xYIID4wVSysygrBBR6ZkfOZ2Uc71nGcs1ShjYb/6dkMfZOGCsXQcRETvmLmU8XOvsJvzC5+iw+LrtgtJ9XJ7T2y7ijVRRsrNVWBbWm5Cfz4yzT9K2V2gZIFbKLYGrVR7L7vjJt/kyhFSQ70mD3BfmeVq5FbnJ081QpGQa8NR7mRE3Jtk7J2LI6WUw/+ITXoiypYFFVMSCv8rxGRKBP+GE7wAmaBYZ3ZfAEzpeS0UFuFd0H2Sd46BUpu3meoRvuJTXEqhYse7SmoGKVETkVJuB9qsZBiw/VW5llv4GrUVZTprVPdmS1QdkMKTLdnlVIFEwfELmKR1ZrcZdqUu09sRAq78ln8P/HKGt8wlsH/vc+MxGJn7IKEVofrZEaCjavm++YmjhBCsnLYos/hatR9o9g3SJQyXvWyeLGRZ990Ovt2T+BlWR7np7m4MEP+Rv5rn8OfzdljfWp1chktp/ONv7LKSuYM7PZCgmsjBEfy2t7dr2/GFkkq/tMbgjWV1xSZ8IV5ewV4K+m7FfD/xKy/7+MPwiXRxZMGrUoWsJrALWT3s2OuixlfZnM5+XlDpwzCBzAny60Y1ycejfT4rKUlTzzH0x5fw3Wm3lQFGuUULBmrTP1vvF34T2rfMnT19yOMHf5mMLIqgxIKl898/dQ1iJ0/ulqyT0oKmOn1urhx62RkxUSdt/TPL6yT8WfMKi8KZqvuZuHZU5Oz+Uo2lb0rarWKGo+GSQ0SeFzATXlfW8ZOBbPRRuh1L5g3Jff+LL3d2xN828R3hSgLXoGSGRi+hhHn7l3rpUalcyW3FxvaRH7MhL1CkdQvsAAHyjSO8oiNfBc5qGgp/dfh9kpIA3e4bZuyZRIVD4uKSuaRa6TppkpmixmlIzHZ1vk88w4ozZmTtOEbpv40ZA58Z1LKaQzlk0KbXQVdKWgbE6dn0ilrTS9c0XcbaUFvF4/6yFLUQEQ/RvO5/RQjxsaJdWKkiB/HN+tY3eupp+m83UhJ6KgSWbtdh7aV+IE4IjTk5ZbjfiDfJUXoJ4nz3q4eXu422IlxFMhV7zssh8oO7wNZ+ttWa1qrc42zjE7GoWIjFLGO1LL02R6VIaOb7wnM4rj0Ds0syCR6txgAIKpQRnh+1UURbhUVN6/Pd4FMVXjqCV7J1ZU/atGQv6qFjWZ8Vpoc+5Ugzaqq2HsEpCxM5vMlzXTTsbBIB7fgCepgygIwr4o9CxQFPS5DZ4D8L/xCWUVCkbh/lcU/7pbVfpxdV9QsGbM5zf8Kvq5vg1HQn+NULr/lWmkZpgdY2ac+Zmexyb5oc/HlecW0Tj/EpyAr3CKLJqzWFT0WElVjB55udG0ymKr1lnFi6OKtUzolSX4IQiDDbiQzHops0P2GLlPIouQuQ/enCArBTihosiX2PkSCHDsFRbCqiM4PjbiA+HlV0DLIthkzJZ3SRcDIAsRZOk1yrIoZgxdHjx2REZ8Q0mZY3pikFP4Wnlm7F+i3SBsvw4mtFMAhqAsszxUc7+CrE+SmAXz0nV+QjbIfNMJh5z/DBYLogEsIj8WGD55JOC4RBS3L/baI3tUwv4pZPHFVVeis0O2S1bz/n2V/bwpscQlIs9Sef3NazuQ0Eh4Eq/pPp+BdcBKlZIOLPoFZbGHPoOs16NWJI72LBOQlyirGZoSvvM7msYgoO2/P3NnURu058bFajQarVqYR59Alr89Xa1v1igP3SHLFHRCZI7s9+Ax+Rre8+cgrIjugw0yb15SVrpPUZZlKGKIa8jyPbLYOsgLbr/fT+k1Y2RYME5kT8FWHlF2l86hKfsEsjJD6g5kiTjsWWSWkm1+PCbOByS/HJ33n0s5luthsK5fih6JcorPIAvGI1UCneVozxItHr83vkGMPFsT/DQgS0yYbTCD6XG8jP2vz4meQyMSvjAroWxnFkHwlKFzyxf6Js58OKk3QWml/mo520GPLO9QZECHktzHkgO/BODJVOlNsKXpgMi6Kt8G32JC4efFWdMRsHEtRXYTpMVgyH6nkq3agqSGffpK47ZLgTUa0d3lY/DjcTDKtrxZBeSQEUj7v9461p3uGI2DwZANgjJJ0CDKZwl/uvHaZwH7aHs/FLLeU3E9cr4EtCtphmNQSOq5Nj0PAA19MaTo+UArlMEA+uGQoocVMn05RcLfyXvcBRRWKV7Ee6T6cuO9v7EXPb4hygFAZtl1hpM+D5O+VBwJ5et80M/BIdSDEpLjFOoBPBX9lV/xVAi0LJSEmDFypjHVH+iC8yagY22VzJqmSYokSWYF2yTPHDwXRRbIRZOE/2smCT/QWFvxhaSVVomHUcLXDkdtnSQr780+HnBRZJm0xbYu7jDvSR30OcNfCOqhhYtnWkMXH/noztHdL4osfKxF5ZBHy7O8rQJDXyqaeM3+U/LanSQSO2XEBoC42jKGw3oWpt3aTaMocPK0ye4ngO95u2TjuUAgUi3vXnSwuCxlEXZKnshqXl5pRlnwxRYukN1SMUHfO0r1+iWvvyw35tXb1CwZpE1zUjkje2bZ3vsAZNtZgp7EOkXPdHFFyiKm1dRsbrnSsQCOB0D2233jsylSJ06QvSxlEeEoQkMuzZhVmUEoW5KRmU61vDZlfdC0ptkmgpKTr4dBVoOuaHRwXcoiONtUycTrdVEZDbJnWXSn2llD4eqqlIWzfDKf+fz3KPXceADKyiXT1VE+vS5lIWknjWYGouJW20GQbSlFn3CqFtfes9rSuGZrgPKtzMQgDGpZOuyWSUvX5sZKiXGI5qeswSrjhhA9T+iVznSV8tpyFn3meFDOG8ug2neIZZwpw5Mp6RTZS8tZZYtQZaXwToPxMHtWy7qlSJ2KngtzY1g9Ybz1xy2Mq0FET6mYDyuEJRd315WzPKgYt4oyKaYVDYMsJS2iLbSMXhoCF7ZnWV1MApSCRtOa7DCGQFQicZva6sp7Fh7zpmAN2S1q9PMdghvfTr2FzLjq62pQXjcOGeNFjRu0Q1A2pUg6Oc3p2rpxZ/VolrVo5TSeDLNn2Wpua2WNuLY9a2H1LEI4aBbVEMv4dsn62TImHLNybauHZBNOK2UdtbkYxhCQ2K+GtePZSx/UW8ie7xr6Qx+UTW5DaDeM8TCip2WZgx5R2WoyYv3iOF8Fmf2vIXu2yw+85w/krKLJPQjMDITUIJSdTitprXIpjpwwzxoAIGvpNIqXCH1uAgTOMOyaWB1u/IrVo1TBGxa48g2GkLPfbjIEkrIljpwwyG84Os/XCDs9CUYnSAb/47Y//kJMNPUKZZ8P6kQPr+Gc76yyQdwyrbDGmTXjKUYnJTPyFcpOPuLNfWUZv1IjICYh71ec/WnSodwyFG1x2hk9rker5322Vuunk5yKu3Made36da02pzkV65ejVqPHfJGjdX42kFtmiTWMw1Np9u2VHIdTyoYfu9fvKcu8f/YNZ2ZZODsHoeySornnS7N6zRgnO8Ldlaf5xv6hWc5Su+pJseoaoqss71e3NC2JLms43Q9C56o3uHG86lfTasrsf9Yw15Cibqwcwkl+W+oUedpwEqzo0AOMjb63kd29V/ulIA+HKiIN/PgmGCTeRFYfZDvuVktjdTHmew6C7HqLfEzvEBkRTunz95XIUP8dslYLp/tHNlmHraQXzf+Mkr5l4lvIOuqP+2OFWM5Cq3U9RqcgMwSyIxayEc0m/IgjrfpTRFCJIX6nG2tmJD1iIrPUd/jPjDlODrDIPH0HWdjqXcwZwhs9aycNGu/RfBhDgCeWcfXhj13/IX+T95axnwkrd43rNaJSPgdbCr0vxD0Meg9ZtAzxBW+MM5t4k8LgeOZ0oFiPpMkEyYr+VMGuuAIlGfbtZczP5cup1SGTCeUaHllAh630bQ+7yo23kZV9ZbYvXW2qauzTo9J4EKun5IXDa1hru1kdUnWEFvb9ZWwFTh7ty50U9Oi+gO+oWl36QXyltw0BFO9oKWyXdTUpxyjdkWU0jG5c9rjS1qwJx3X7h/eNkt+mrMLZisj2s3aHrO22QFdW1v1xN4jVzjeR5SXlVUUy6Bs4CfyWKPOBIgLTZAY54+YKJx3vDvTFcSlvU5Y3qMMxe36te7yOyIlkqu6FMP2gdykrfKdavh48Fb5jYlqRMENQ9tsNFHtBmwjlRUoldffAWi/fNt5pyQYDNBEx7niwpPx2p/OVsi9nT1U3iFr3NmXzAlE7HmiXPDts9Vg2OcmYgexZdJO1KVp8j66bQKJg4jFvymAARcNYPVYYm0bqlcj7hd0yrMYUNZUZZFFWVgPJWZlmvpD82uEPSUWY5mi0l5c0lOhJTWaZ7185/IEM+sljxtzC5KUy4TD27IjVWsZymV83/AEeX6wQ1kqg6AxD2dJA06Nx4pdx715CsPS3hgByC3ezo3Q3UQKHZh+PF2ib947oOeQn8ssmZP0rXqLme5A8qKcMbWTlgpn+CCd5U6f04dZvU9YDNJA+bxSZj532BW9crxwfDXrH6mHlEr0guobaTS1VtESDl3gzUB6Upug277JS3ZGr4veUdbs/Qi736j/KE5+1CPF50u8t4/1VnGBuHJWsqYh4OpC6qKlq4UlUIxzPOwW0/H/yjqdi4kdNF9O2c0rIOKt6VcI0WnWP3+wHvaMuRi0P8DDhd+OQ+TCb1PV0MB9U3PqOCm7EUiiLe6jyd3Tj/ai8WwnSmKzv26lC3b+K9oPesXpsvhuVsYI9mbY41i9q3TDItlRNFYrpp+XqyJUqui4Lv3XL9C/3zedRWfHc1+rrHN5EVhzuaXDOs1c9W/7jMOpi1KJZk2xreeVgNCjb8lxFLZT1IZD9drvwtsu0urYGBbtpHApPV1ailkNQdovT4fUyV1fXjXtu3IJ/yEUyCDeG02iawJdyXWS9nA3j1ruGpsMEo0veJYsY3i6HnIoOMeGrEqBb8DPJZ/dEv/feFPTtX7oLvdYPS+wG+as+Q/aodcPhYry2mqb1hRFtLgeSs5TWsCANc+O9tigRB4f2A2SffSdIfAMpngG4nXYalNRypy7ufXBC7Qe9ED0ItvThDxQla7i7tA9G83w7qUyqh0F2ixghK2xuCQ1K+ZpsfzxM7ov0xjdxVMXRHhyieCLznlPe7JHu8dpXP+musxHhdHac86uMiAWrGcEii44g3z76QTZTtjsMOOPJakL+ZSN0NRvEnm0XFRkpzVLRyiiV+IN4jdVmhtOdUMD8socb/LuZ1YxLZurYX0jaeL7dph7GO+fz2Fn4+zM9iZQ/qf21Hm55aFhFZYyjhgVtUaMqcIP2W4PkQd3UODLFpD4rVelO6UPfJYcWVCrLLGP+DJRAsz1P/d3RZdJoZ5zxYKlvfQcdGWcdwDZg9Vu/gM5wYGuJFwja0iKQAB9UtmWjQqlB7Fk2BIRhXBWQlX1LRWSI+paDaCjpngdvYMwJ9F6Uer94lV+6QogdU/I/vXEHKwherhelYGqXqoCLCN/LsSuIsNuMp47CciBuzHRVO9Gzv7ygnS749g2PFcM3R4mjS7368Q4Y26KyW98wsF4MInpaVqBSNu14w5y4ZS4LWMbVNkMHm3Agq6cklzJBHU0mJ+VpFwXVRQTQs6IeazuMISBRwKQZ15N0vsuCRKxnie5tSSnNIG6Z202JsDlNm1cKIi4LPooH/0EDr9sge3YlqKOrlMf2LO1fH/e8tc+L0A/2rHrfnn0xiMS+bfCRPduJHlmP2TSxtB2oIMLRbMbSkOCpiJOaIUnqWd27Wag2fYOFZN8WvfKjMLAPxWZZ3Psn9GTnjtoNShK9G5R1TQ61ip3rsDX7K1U86UUtqjH0MVkOYvW0zOqLscahaows5RPAbDaZVN0jWh0ac0C2m4Fw0kPT+aBU5PJev7DJDtl6P8jsBsXdIK1zk3XIZk0/aFZ5blzzrrKaltEw3FhRUiiEF6MVM2X9UnJKp/oelv7IFHf8/X3jQHgXe1eqUog+H0A+G9R/YtQh/3E/gO2jIh3ze6VZAA3CoFoaj1F7TdV0JHGuT+833jeHhYxXPbL6uUvY7DIKoEXv/Mby2G9MftDOuSx2oX2zt694Ik3nN5aHgohlLPUgyE6Z+eFpoi1ClvQsIuCRPeQemJc3lwfuozQdIgJvDuo7I8vDSVl0OL+ArUqUp2lXwroYxBC4L/AwMku1uq7o6SICLHqWMRsWNEhEAMVaRo9LZpEvqz8uC1JYMQu1LCPNFm4+UPgDEbwaQuW6lO0K/Lu8dpFtB9mzSzYl57zP2IS8tgZFqqhTpqujaDlIERMKItII5qVt7uj4QISj9Jcd0MlnBz/bftDpBfYvxOmlDuiA7Sc3EfQvV9qhCiLmBhZ2ta5G/MR1ny1jddmP0elmvpl7cNSrSThywSfCNH22jIxXm27Qut1ly5TwgCDHre2VCgr7QZvNXdTPal7A+2bIaRb4OrkF847mNFAZeFlGrLIguEUr38y0e3q904LVkZqxizhDenpfg9T74ftRYtd5H7lqILTsr3Dch1mI3Te7Vs3k20zKprbWuq3lGwySB/Xou/RUrS8W1ocMN9OjrfaKPRSI/nkZDbRKlLrPcNOHDDffNawbZLtBVr8cJKFK9dooeslA0Bu0+W8S38kAcj8dxp7luYy2mqd6dMit9rmL3SPDL9WTxO1PkfBZqMrKXYbb89xFcbiKPGiPh0Ee2d5Vh8bj8KSKrhZPZaVmUSjHxVAFEVWJ6hKflSp7hxvt8Og8Yp0+h8bo3SNiCrwb/ZCV2qfgyr3n3GelyueD+tTVA9vvs1KFD/Ag/JF25UTDVEYvSWAN8wMt7uiQgigl7R55d/wMv9KHg2eQSqx22R/eX9qpi8zarDgeJJ8N6tRF5SPCHlkww46ps7rYFEsclotslkEYVMp09Q0NpvFa6T6nFgbKjrCGsg4PXu7qWBDzLOw69eL4kN5mc/aZhc+r3YndIIWDcP0rsr09q8n1bek6Q8DBLz2e0EBWTzT19WaL3BvvuxoBsXNQaKqoT1WNfX3iAZi3uN2RQ2/XCBwNylxvLFK027OHGgHcs1hgOliPcsMEo78tfUHEooLoOXAouRP8eNHfUkv5wl9+7LvZjWILX7496GT0wS3juxlgiSWIRQySbzznHRkJpiszKNT17Gq2Vu2OiKXrl/TUuJ7Gr9b1eEBdT5/sc1zX4wdFVb27cxH354vEq1U/rIVbJiSfC+WUGahFkvV05a0yerX336HyRtGLYr1jCh4410k9387Ldhh0GCOO6np8vjGLWmGV3Q7TzYA3y6LC+SEn+cYXBu9KLRJfZrF1QwWjQVdj1ZXDH5B+k3WCYJleOj0QsrxfcVJO2Fw7/CFp8h3S3KYuG6RY+HbahL4D7qzxPqgrAvP6ArzDsMkp3DDB6NiXZk0KQ6tniQCXhziaVoR6UmEM1YMwKOi+iDno00yAy8NMERt4zKzDYcIf0MTDMTzCbp05k8lkqTKXmbbSkXXVJnPaycUsU5HORsZlNo5TmZnMbHL+XOdbZzND5UxnJjZrxR+YYhqxbqnncWYzFW515pwbT1Rks3jkMr7cbJypzNp1ZPhy2Vzy/fS20K5imeOTWKpmmLZmrD6FjRenZQ7lLUZAxNAiVEY4NYdeZ5PCQjYtI1gCMVuFPDUt64XC2iXORVGTCRtylraRNtJ4w0KqacVv2GTzCchFIhFO2KAu01Q8t0bINkfxk1v6g8TGtbf25xmx1pyMh0mbX1K2GcPfZlJW+K1isqFCbFkZtvKyLelMyLqBwZKl3hNTtQ754mVOkZAuZbXf6kmBsjKzYVte6mrK1gBwxeWiVMGEnyaOL+fmQvKX8qlmA9G1MQJ3+dJItqWndVf/jRSWjHEdpiBiaVPtS8jg19MqLr05Ok5wjAGSOdh0SwqCxoighIAjAeGCNoSFZ1LW7JSazHw0Yxv5LQEnlKI2l7ABlqhzI0wGD9hEsDl4MjJksVUYbXAwkKRF4luAbI2S2kwWQxVEzEvkASmVOoj1aCl9D5AEx045JHMg7kUg7DbD+LgE/kAFB5ttfbLaDGfFKr2NkOSTt7wHNJUxEr6y1FcaNIWBLbxBaaZgXBFk55XBuESpvxzbr1poO/dB2noBF9UgomflFIzYMoKXJVuyXepoMcmQ69Qlc9QFoV56WVGGRY6MNLmokaKsUu0J3+4riBYAAAJBSURBVAhtHG0rxwuRVwa+hKw5C+2AmHkVTYb2WtsY5fD5lARfjleGszrbwv2vignOTaatw69qiny7YXxQKdyjpiuUikuPF+8fnBq0hQ+JeE2hdHnLVraU0dLHKVkc8rNlLCSMQFU1r0DFb3jH4gpgdTWumqXIRKRiBmvdzP2hJiFuQbTEWYNoRwF21PizxswcZ96xYPBnbi0HCUanCMAtY6akyUtmSUqNQ79FNwa7clJIMK9tZhzIRjiVsESQnPcrBrhioqzRvOORqpWXiL0qbEdro1SzIFM8GSi7Zj7MlwungvF3yxiXc0u2PzTWMNbJNmNrxyVj5mOky3ygFFwpN/DamrDEqcEsUny0lfcr/CQFanaqpYHhzqjABcwSgxXYDD0DZTSbwKdj596lzPvV8yacxmjDpXffNRMwIM1mM29U3q88MG8jsGNmdUhXbRK4pNwGyjHzYeWTDOJhWjewrY14qJVRCT9Ctqq9zN16n4UXwBID+LPN0pf6sN0Az/CWsdNg1DDNthF8q9GUqBvAnAhptOjt3vFh9BT2ZSbIy+XZAufb+tNZi7q7nEHQtlp4FsUifJhsmXW1niXJrE5u8yQpwttJNQuT6qFOwrou1lXSVJP1pCpm4V2S1EkdttNJGNbhUz7B0QYb/lJYPzT+S7cJPtkuar5O8k8eTupquaomYV2tMAq3mPDl0nHFbyePCe7RpP5yDxVfLUnuctziruGvzAZA9m6vlv7wP7+/qbb+Ok/L/fER1fjf4zdfhez/AXw70zWVXlw3AAAAAElFTkSuQmCC"/>
          <p:cNvSpPr>
            <a:spLocks noChangeAspect="1" noChangeArrowheads="1"/>
          </p:cNvSpPr>
          <p:nvPr/>
        </p:nvSpPr>
        <p:spPr bwMode="auto">
          <a:xfrm>
            <a:off x="307975" y="-1325563"/>
            <a:ext cx="34099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Rectangle 6"/>
          <p:cNvSpPr txBox="1">
            <a:spLocks noChangeArrowheads="1"/>
          </p:cNvSpPr>
          <p:nvPr/>
        </p:nvSpPr>
        <p:spPr bwMode="auto">
          <a:xfrm>
            <a:off x="549921" y="876307"/>
            <a:ext cx="1037778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fr-FR" sz="2000" dirty="0">
                <a:latin typeface="Arial" pitchFamily="34" charset="0"/>
              </a:rPr>
              <a:t>Le potentiel de réaction (Er) est fonction des conditions thermodynamiques, comme </a:t>
            </a:r>
            <a:r>
              <a:rPr lang="fr-FR" sz="2000" dirty="0" err="1">
                <a:latin typeface="Arial" pitchFamily="34" charset="0"/>
              </a:rPr>
              <a:t>Δgr</a:t>
            </a:r>
            <a:endParaRPr lang="en-US" sz="2000" baseline="30000" dirty="0">
              <a:effectLst/>
              <a:latin typeface="Arial" pitchFamily="34" charset="0"/>
            </a:endParaRPr>
          </a:p>
        </p:txBody>
      </p:sp>
      <p:pic>
        <p:nvPicPr>
          <p:cNvPr id="19" name="Immagin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25" y="1386212"/>
            <a:ext cx="5483650" cy="3865164"/>
          </a:xfrm>
          <a:prstGeom prst="rect">
            <a:avLst/>
          </a:prstGeom>
        </p:spPr>
      </p:pic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2275370" y="5407445"/>
            <a:ext cx="54836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en-US" sz="2000" dirty="0" err="1">
                <a:latin typeface="Arial" pitchFamily="34" charset="0"/>
              </a:rPr>
              <a:t>E</a:t>
            </a:r>
            <a:r>
              <a:rPr lang="en-US" sz="2000" baseline="-25000" dirty="0" err="1">
                <a:latin typeface="Arial" pitchFamily="34" charset="0"/>
              </a:rPr>
              <a:t>r</a:t>
            </a:r>
            <a:r>
              <a:rPr lang="en-US" sz="2000" baseline="-25000" dirty="0">
                <a:latin typeface="Arial" pitchFamily="34" charset="0"/>
              </a:rPr>
              <a:t> 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diminue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quand</a:t>
            </a:r>
            <a:r>
              <a:rPr lang="en-US" sz="2000" dirty="0">
                <a:latin typeface="Arial" pitchFamily="34" charset="0"/>
              </a:rPr>
              <a:t> la </a:t>
            </a:r>
            <a:r>
              <a:rPr lang="en-US" sz="2000" dirty="0" err="1">
                <a:latin typeface="Arial" pitchFamily="34" charset="0"/>
              </a:rPr>
              <a:t>température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augmente</a:t>
            </a:r>
            <a:endParaRPr lang="en-US" sz="2000" baseline="30000" dirty="0">
              <a:effectLst/>
              <a:latin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64631" y="665369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90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432766" y="119971"/>
            <a:ext cx="2448272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 dirty="0">
                <a:latin typeface="+mj-lt"/>
              </a:rPr>
              <a:t>Nernst faible</a:t>
            </a:r>
          </a:p>
        </p:txBody>
      </p:sp>
      <p:sp>
        <p:nvSpPr>
          <p:cNvPr id="16" name="CasellaDiTesto 13"/>
          <p:cNvSpPr txBox="1"/>
          <p:nvPr/>
        </p:nvSpPr>
        <p:spPr>
          <a:xfrm>
            <a:off x="2126145" y="1174250"/>
            <a:ext cx="5262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dirty="0"/>
              <a:t>Potentiel de réaction </a:t>
            </a:r>
            <a:r>
              <a:rPr lang="en-US" sz="2200" dirty="0"/>
              <a:t>→</a:t>
            </a:r>
            <a:r>
              <a:rPr lang="fr-FR" sz="2200" dirty="0"/>
              <a:t> Potentiel d’équilibre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1"/>
              <p:cNvSpPr txBox="1"/>
              <p:nvPr/>
            </p:nvSpPr>
            <p:spPr>
              <a:xfrm>
                <a:off x="911676" y="2136196"/>
                <a:ext cx="7547789" cy="2078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6000" i="1" smtClean="0">
                          <a:latin typeface="Cambria Math"/>
                        </a:rPr>
                        <m:t>𝐸</m:t>
                      </m:r>
                      <m:r>
                        <a:rPr lang="it-IT" sz="60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6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it-IT" sz="6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it-IT" sz="6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it-IT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6000" b="0" i="1" smtClean="0">
                              <a:latin typeface="Cambria Math"/>
                            </a:rPr>
                            <m:t>𝑅𝑇</m:t>
                          </m:r>
                        </m:num>
                        <m:den>
                          <m:r>
                            <a:rPr lang="it-IT" sz="6000" b="0" i="1" smtClean="0">
                              <a:latin typeface="Cambria Math"/>
                            </a:rPr>
                            <m:t>𝑛𝐹</m:t>
                          </m:r>
                        </m:den>
                      </m:f>
                      <m:r>
                        <a:rPr lang="it-IT" sz="6000" b="0" i="1" smtClean="0">
                          <a:latin typeface="Cambria Math"/>
                        </a:rPr>
                        <m:t>𝑙𝑛</m:t>
                      </m:r>
                      <m:f>
                        <m:fPr>
                          <m:ctrlPr>
                            <a:rPr lang="it-IT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60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6000" b="0" i="1" smtClean="0">
                                  <a:latin typeface="Cambria Math"/>
                                </a:rPr>
                                <m:t>𝑟𝑒𝑎𝑐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6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60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6000" b="0" i="1" smtClean="0">
                                  <a:latin typeface="Cambria Math"/>
                                </a:rPr>
                                <m:t>𝑝𝑟𝑜𝑑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6000" dirty="0"/>
              </a:p>
            </p:txBody>
          </p:sp>
        </mc:Choice>
        <mc:Fallback xmlns="">
          <p:sp>
            <p:nvSpPr>
              <p:cNvPr id="17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76" y="2136196"/>
                <a:ext cx="7547789" cy="20783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911676" y="4648083"/>
            <a:ext cx="80624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fr-FR" sz="2000" dirty="0">
                <a:latin typeface="+mj-lt"/>
              </a:rPr>
              <a:t>L’équation de Nernst établit une relation entre le potentiel standard idéal (Er) pour la réaction cellulaire et le potentiel d’équilibre idéal (E) à d’autres températures et pressions partielles des réactifs (</a:t>
            </a:r>
            <a:r>
              <a:rPr lang="fr-FR" sz="2000" dirty="0" err="1">
                <a:latin typeface="+mj-lt"/>
              </a:rPr>
              <a:t>Preac</a:t>
            </a:r>
            <a:r>
              <a:rPr lang="fr-FR" sz="2000" dirty="0">
                <a:latin typeface="+mj-lt"/>
              </a:rPr>
              <a:t>) et pressions partielles des produits (</a:t>
            </a:r>
            <a:r>
              <a:rPr lang="fr-FR" sz="2000" dirty="0" err="1">
                <a:latin typeface="+mj-lt"/>
              </a:rPr>
              <a:t>Pprod</a:t>
            </a:r>
            <a:r>
              <a:rPr lang="fr-FR" sz="2000" dirty="0">
                <a:latin typeface="+mj-lt"/>
              </a:rPr>
              <a:t>)</a:t>
            </a:r>
            <a:endParaRPr lang="en-US" sz="2000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564631" y="665369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268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527" y="1665194"/>
            <a:ext cx="646357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31087" y="212192"/>
            <a:ext cx="80648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fr-FR" sz="2000" dirty="0">
                <a:latin typeface="+mj-lt"/>
              </a:rPr>
              <a:t>Les quantités utiles de travail (énergie électrique) ne sont obtenues à partir d’une pile à combustible que lorsqu’un courant raisonnable est prélevé, mais que le potentiel réel diminue par rapport à son potentiel d’équilibre en raison de pertes irréversibles</a:t>
            </a:r>
            <a:endParaRPr lang="en-US" sz="2000" dirty="0">
              <a:latin typeface="+mj-lt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771958" y="2471504"/>
            <a:ext cx="2843808" cy="256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dirty="0">
                <a:latin typeface="Arial" pitchFamily="34" charset="0"/>
              </a:rPr>
              <a:t>Les pertes sont appelées :</a:t>
            </a:r>
          </a:p>
          <a:p>
            <a:pPr algn="l">
              <a:buFont typeface="Wingdings" pitchFamily="2" charset="2"/>
              <a:buNone/>
              <a:defRPr/>
            </a:pPr>
            <a:endParaRPr lang="it-IT" sz="1600" dirty="0">
              <a:latin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it-IT" sz="1600" dirty="0">
                <a:latin typeface="Arial" pitchFamily="34" charset="0"/>
              </a:rPr>
              <a:t>  </a:t>
            </a:r>
            <a:r>
              <a:rPr lang="fr-FR" dirty="0"/>
              <a:t>Polarisation par activation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r-FR" sz="1600" dirty="0"/>
              <a:t>Polarisation ohmique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r-FR" dirty="0"/>
              <a:t>Polarisation de la concentration</a:t>
            </a:r>
            <a:endParaRPr lang="it-IT" sz="1600" dirty="0"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564631" y="665369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792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599029" y="2583964"/>
            <a:ext cx="2736304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dirty="0">
                <a:latin typeface="+mj-lt"/>
              </a:rPr>
              <a:t>V</a:t>
            </a:r>
            <a:r>
              <a:rPr lang="it-IT" sz="2000" baseline="-25000" dirty="0">
                <a:latin typeface="+mj-lt"/>
              </a:rPr>
              <a:t>pile</a:t>
            </a:r>
            <a:r>
              <a:rPr lang="it-IT" sz="2000" dirty="0">
                <a:latin typeface="+mj-lt"/>
              </a:rPr>
              <a:t> = V</a:t>
            </a:r>
            <a:r>
              <a:rPr lang="it-IT" sz="2000" baseline="-25000" dirty="0">
                <a:latin typeface="+mj-lt"/>
              </a:rPr>
              <a:t>cathode</a:t>
            </a:r>
            <a:r>
              <a:rPr lang="it-IT" sz="2000" dirty="0">
                <a:latin typeface="+mj-lt"/>
              </a:rPr>
              <a:t> – V</a:t>
            </a:r>
            <a:r>
              <a:rPr lang="it-IT" sz="2000" baseline="-25000" dirty="0">
                <a:latin typeface="+mj-lt"/>
              </a:rPr>
              <a:t>anode</a:t>
            </a:r>
            <a:r>
              <a:rPr lang="it-IT" sz="2000" dirty="0">
                <a:latin typeface="+mj-lt"/>
              </a:rPr>
              <a:t> – iR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4117373" y="224308"/>
            <a:ext cx="169961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t-IT" sz="2000" b="1" dirty="0">
                <a:latin typeface="+mj-lt"/>
              </a:rPr>
              <a:t>Tension de pile</a:t>
            </a: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1460444" y="1409595"/>
            <a:ext cx="71643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>
                <a:latin typeface="+mj-lt"/>
              </a:rPr>
              <a:t>La tension de la pile comprend la contribution des potentiels de l’anode et de la cathode et la polarisation ohmique :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1384987" y="3402597"/>
            <a:ext cx="71643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>
                <a:latin typeface="+mj-lt"/>
              </a:rPr>
              <a:t>Il est possible de définir l’efficacité de la tension : comme le rapport entre la tension réelle de la pile (V) et la tension idéale (Er).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1"/>
              <p:cNvSpPr txBox="1"/>
              <p:nvPr/>
            </p:nvSpPr>
            <p:spPr>
              <a:xfrm>
                <a:off x="3314073" y="4570150"/>
                <a:ext cx="3021260" cy="1345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400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𝜂</m:t>
                          </m:r>
                        </m:e>
                        <m:sub>
                          <m:r>
                            <a:rPr lang="it-IT" sz="4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it-IT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4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it-IT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4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4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24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073" y="4570150"/>
                <a:ext cx="3021260" cy="13454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0564631" y="665369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099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2" descr="https://encrypted-tbn3.gstatic.com/images?q=tbn:ANd9GcQQ0KmpDcMsmhifUPb_oSCn8mlO6ZiD9Q84CzEgkKk-MAjGQpSj2Q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18" y="1303485"/>
            <a:ext cx="3888432" cy="436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973881" y="275538"/>
            <a:ext cx="25509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Calirbi"/>
              </a:rPr>
              <a:t>Utilisation</a:t>
            </a:r>
            <a:r>
              <a:rPr lang="en-US" sz="2000" b="1" dirty="0">
                <a:latin typeface="Calirbi"/>
              </a:rPr>
              <a:t> des </a:t>
            </a:r>
            <a:r>
              <a:rPr lang="en-US" sz="2000" b="1" dirty="0" err="1">
                <a:latin typeface="Calirbi"/>
              </a:rPr>
              <a:t>réactifs</a:t>
            </a:r>
            <a:endParaRPr lang="en-US" sz="2000" b="1" dirty="0">
              <a:latin typeface="Calirbi"/>
            </a:endParaRPr>
          </a:p>
        </p:txBody>
      </p:sp>
      <p:sp>
        <p:nvSpPr>
          <p:cNvPr id="17" name="Rettangolo 3"/>
          <p:cNvSpPr/>
          <p:nvPr/>
        </p:nvSpPr>
        <p:spPr>
          <a:xfrm>
            <a:off x="5188854" y="1735533"/>
            <a:ext cx="403244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l’équation de Nernst relève que le combustible et les gaz oxydant, contenant des pressions partielles plus élevées des réactifs électrochimiques, produisent une tension cellulaire plus élevée.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Pour maintenir une tension de fonctionnement élevée, l’hydrogène ne réagit pas entièrement dans la pile et une partie du carburant est évacuée dans la sortie.</a:t>
            </a:r>
          </a:p>
          <a:p>
            <a:r>
              <a:rPr lang="fr-FR" dirty="0"/>
              <a:t/>
            </a:r>
            <a:br>
              <a:rPr lang="fr-FR" dirty="0"/>
            </a:b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10564631" y="665369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552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284835" y="1070549"/>
            <a:ext cx="31970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latin typeface="+mj-lt"/>
              </a:rPr>
              <a:t>Facteur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d’utilisation</a:t>
            </a:r>
            <a:r>
              <a:rPr lang="en-US" b="1" dirty="0">
                <a:latin typeface="+mj-lt"/>
              </a:rPr>
              <a:t> du carburant</a:t>
            </a:r>
          </a:p>
        </p:txBody>
      </p:sp>
      <p:graphicFrame>
        <p:nvGraphicFramePr>
          <p:cNvPr id="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971660"/>
              </p:ext>
            </p:extLst>
          </p:nvPr>
        </p:nvGraphicFramePr>
        <p:xfrm>
          <a:off x="3502027" y="1824765"/>
          <a:ext cx="356235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zione" r:id="rId11" imgW="1752480" imgH="457200" progId="Equation.3">
                  <p:embed/>
                </p:oleObj>
              </mc:Choice>
              <mc:Fallback>
                <p:oleObj name="Equazione" r:id="rId11" imgW="1752480" imgH="457200" progId="Equation.3">
                  <p:embed/>
                  <p:pic>
                    <p:nvPicPr>
                      <p:cNvPr id="205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2027" y="1824765"/>
                        <a:ext cx="3562350" cy="928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99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ttangolo 14"/>
          <p:cNvSpPr/>
          <p:nvPr/>
        </p:nvSpPr>
        <p:spPr>
          <a:xfrm>
            <a:off x="1860596" y="112330"/>
            <a:ext cx="7085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Il est possible de calculer l’utilisation de l’hydrogène et de l’oxygène comme le rapport entre les espèces réagies et l’entrée.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6"/>
              <p:cNvSpPr txBox="1"/>
              <p:nvPr/>
            </p:nvSpPr>
            <p:spPr>
              <a:xfrm>
                <a:off x="6004573" y="5234423"/>
                <a:ext cx="24758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𝐦𝐨𝐥</m:t>
                          </m:r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p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it-IT" sz="20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it-IT" sz="2000" b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it-IT" sz="2000" b="1">
                              <a:latin typeface="Cambria Math" panose="02040503050406030204" pitchFamily="18" charset="0"/>
                            </a:rPr>
                            <m:t>𝟐𝐫𝐞𝐚𝐜</m:t>
                          </m:r>
                        </m:sub>
                      </m:sSub>
                    </m:oMath>
                  </m:oMathPara>
                </a14:m>
                <a:endParaRPr lang="it-IT" sz="20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573" y="5234423"/>
                <a:ext cx="2475806" cy="400110"/>
              </a:xfrm>
              <a:prstGeom prst="rect">
                <a:avLst/>
              </a:prstGeom>
              <a:blipFill>
                <a:blip r:embed="rId1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1795105" y="5003565"/>
            <a:ext cx="3456384" cy="72008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150000"/>
              </a:lnSpc>
            </a:pPr>
            <a:r>
              <a:rPr lang="en-GB" sz="2000" b="1" dirty="0">
                <a:effectLst/>
                <a:latin typeface="+mj-lt"/>
              </a:rPr>
              <a:t>H</a:t>
            </a:r>
            <a:r>
              <a:rPr lang="en-GB" sz="2000" b="1" baseline="-25000" dirty="0">
                <a:effectLst/>
                <a:latin typeface="+mj-lt"/>
              </a:rPr>
              <a:t>2</a:t>
            </a:r>
            <a:r>
              <a:rPr lang="en-GB" sz="2000" b="1" dirty="0">
                <a:effectLst/>
                <a:latin typeface="+mj-lt"/>
              </a:rPr>
              <a:t>  </a:t>
            </a:r>
            <a:r>
              <a:rPr lang="en-GB" sz="2000" b="1" dirty="0">
                <a:effectLst/>
                <a:latin typeface="+mj-lt"/>
                <a:sym typeface="Wingdings" pitchFamily="2" charset="2"/>
              </a:rPr>
              <a:t> 2e</a:t>
            </a:r>
            <a:r>
              <a:rPr lang="en-GB" sz="2000" b="1" baseline="30000" dirty="0">
                <a:effectLst/>
                <a:latin typeface="+mj-lt"/>
                <a:sym typeface="Wingdings" pitchFamily="2" charset="2"/>
              </a:rPr>
              <a:t>-</a:t>
            </a:r>
            <a:r>
              <a:rPr lang="en-GB" sz="2000" b="1" dirty="0">
                <a:effectLst/>
                <a:latin typeface="+mj-lt"/>
                <a:sym typeface="Wingdings" pitchFamily="2" charset="2"/>
              </a:rPr>
              <a:t> + 2H</a:t>
            </a:r>
            <a:r>
              <a:rPr lang="en-GB" sz="2000" b="1" baseline="30000" dirty="0">
                <a:effectLst/>
                <a:latin typeface="+mj-lt"/>
                <a:sym typeface="Wingdings" pitchFamily="2" charset="2"/>
              </a:rPr>
              <a:t>+</a:t>
            </a:r>
            <a:endParaRPr lang="en-GB" sz="2000" b="1" baseline="30000" dirty="0">
              <a:effectLst/>
              <a:latin typeface="+mj-lt"/>
            </a:endParaRPr>
          </a:p>
        </p:txBody>
      </p:sp>
      <p:sp>
        <p:nvSpPr>
          <p:cNvPr id="20" name="Rettangolo 18"/>
          <p:cNvSpPr/>
          <p:nvPr/>
        </p:nvSpPr>
        <p:spPr>
          <a:xfrm>
            <a:off x="1472845" y="2828251"/>
            <a:ext cx="76605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Les espèces réagies sont directement calculées à partir du courant (I). 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dirty="0"/>
              <a:t>Puisque le courant est défini comme le produit du flux de mole d’électron et de la constante de Faraday 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19"/>
              <p:cNvSpPr txBox="1"/>
              <p:nvPr/>
            </p:nvSpPr>
            <p:spPr>
              <a:xfrm>
                <a:off x="4040505" y="3955397"/>
                <a:ext cx="272536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0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it-IT" sz="3000" b="1" i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t-IT" sz="3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000" b="1">
                              <a:latin typeface="Cambria Math" panose="02040503050406030204" pitchFamily="18" charset="0"/>
                            </a:rPr>
                            <m:t>𝐅</m:t>
                          </m:r>
                          <m:r>
                            <a:rPr lang="it-IT" sz="3000" b="1">
                              <a:latin typeface="Cambria Math"/>
                            </a:rPr>
                            <m:t>∗</m:t>
                          </m:r>
                          <m:r>
                            <a:rPr lang="it-IT" sz="3000" b="1">
                              <a:latin typeface="Cambria Math"/>
                            </a:rPr>
                            <m:t>𝐦𝐨𝐥</m:t>
                          </m:r>
                          <m:r>
                            <a:rPr lang="it-IT" sz="3000" b="1">
                              <a:latin typeface="Cambria Math"/>
                            </a:rPr>
                            <m:t> </m:t>
                          </m:r>
                          <m:r>
                            <a:rPr lang="it-IT" sz="3000" b="1">
                              <a:latin typeface="Cambria Math"/>
                            </a:rPr>
                            <m:t>𝐞</m:t>
                          </m:r>
                        </m:e>
                        <m:sup>
                          <m:r>
                            <a:rPr lang="it-IT" sz="3000" b="1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sz="3000" b="1" dirty="0"/>
              </a:p>
            </p:txBody>
          </p:sp>
        </mc:Choice>
        <mc:Fallback xmlns="">
          <p:sp>
            <p:nvSpPr>
              <p:cNvPr id="21" name="CasellaDiTes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505" y="3955397"/>
                <a:ext cx="2725361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tangolo 20"/>
          <p:cNvSpPr/>
          <p:nvPr/>
        </p:nvSpPr>
        <p:spPr>
          <a:xfrm>
            <a:off x="1572905" y="4547253"/>
            <a:ext cx="76605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Et le flux de mole d’électron est deux fois hydrogène impliqué dans la réaction:</a:t>
            </a:r>
            <a:endParaRPr lang="en-US" sz="2000" dirty="0"/>
          </a:p>
        </p:txBody>
      </p:sp>
      <p:sp>
        <p:nvSpPr>
          <p:cNvPr id="23" name="Freccia a destra 2"/>
          <p:cNvSpPr/>
          <p:nvPr/>
        </p:nvSpPr>
        <p:spPr>
          <a:xfrm>
            <a:off x="4939591" y="5359956"/>
            <a:ext cx="792088" cy="26300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1"/>
          <p:cNvSpPr/>
          <p:nvPr/>
        </p:nvSpPr>
        <p:spPr>
          <a:xfrm>
            <a:off x="1860596" y="5522919"/>
            <a:ext cx="3280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semi-reaction </a:t>
            </a:r>
            <a:r>
              <a:rPr lang="en-US" sz="2000" dirty="0" err="1"/>
              <a:t>anodique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10564631" y="665369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82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003973" y="1272292"/>
            <a:ext cx="31970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latin typeface="+mj-lt"/>
              </a:rPr>
              <a:t>Facteur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d’utilisation</a:t>
            </a:r>
            <a:r>
              <a:rPr lang="en-US" b="1" dirty="0">
                <a:latin typeface="+mj-lt"/>
              </a:rPr>
              <a:t> du carburant</a:t>
            </a:r>
          </a:p>
        </p:txBody>
      </p:sp>
      <p:graphicFrame>
        <p:nvGraphicFramePr>
          <p:cNvPr id="16" name="Object 13"/>
          <p:cNvGraphicFramePr>
            <a:graphicFrameLocks noChangeAspect="1"/>
          </p:cNvGraphicFramePr>
          <p:nvPr>
            <p:extLst/>
          </p:nvPr>
        </p:nvGraphicFramePr>
        <p:xfrm>
          <a:off x="2613031" y="2043498"/>
          <a:ext cx="356235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zione" r:id="rId11" imgW="1752480" imgH="457200" progId="Equation.3">
                  <p:embed/>
                </p:oleObj>
              </mc:Choice>
              <mc:Fallback>
                <p:oleObj name="Equazione" r:id="rId11" imgW="1752480" imgH="457200" progId="Equation.3">
                  <p:embed/>
                  <p:pic>
                    <p:nvPicPr>
                      <p:cNvPr id="205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3031" y="2043498"/>
                        <a:ext cx="3562350" cy="928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99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ttangolo 14"/>
          <p:cNvSpPr/>
          <p:nvPr/>
        </p:nvSpPr>
        <p:spPr>
          <a:xfrm>
            <a:off x="971600" y="331063"/>
            <a:ext cx="7085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Il est possible de calculer l’utilisation de l’hydrogène et de l’oxygène comme le rapport entre les espèces réagies et l’entrée.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5"/>
              <p:cNvSpPr txBox="1"/>
              <p:nvPr/>
            </p:nvSpPr>
            <p:spPr>
              <a:xfrm>
                <a:off x="2097567" y="4797152"/>
                <a:ext cx="4833246" cy="1032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000" b="1" i="0" smtClean="0">
                          <a:latin typeface="Cambria Math"/>
                        </a:rPr>
                        <m:t>𝐔𝐟</m:t>
                      </m:r>
                      <m:r>
                        <a:rPr lang="it-IT" sz="3000" b="1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it-IT" sz="3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3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000" b="1" i="0" smtClean="0">
                                  <a:latin typeface="Cambria Math"/>
                                </a:rPr>
                                <m:t>𝐇</m:t>
                              </m:r>
                            </m:e>
                            <m:sub>
                              <m:r>
                                <a:rPr lang="it-IT" sz="3000" b="1" i="0" smtClean="0">
                                  <a:latin typeface="Cambria Math"/>
                                </a:rPr>
                                <m:t>𝟐𝐫𝐞𝐚𝐜𝐭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3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000" b="1" i="0" smtClean="0">
                                  <a:latin typeface="Cambria Math"/>
                                </a:rPr>
                                <m:t>𝐇</m:t>
                              </m:r>
                            </m:e>
                            <m:sub>
                              <m:r>
                                <a:rPr lang="it-IT" sz="3000" b="1" i="0" smtClean="0">
                                  <a:latin typeface="Cambria Math"/>
                                </a:rPr>
                                <m:t>𝟐𝐢𝐧</m:t>
                              </m:r>
                            </m:sub>
                          </m:sSub>
                        </m:den>
                      </m:f>
                      <m:r>
                        <a:rPr lang="it-IT" sz="30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3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000" b="1" i="0" smtClean="0">
                              <a:latin typeface="Cambria Math"/>
                            </a:rPr>
                            <m:t>𝐈</m:t>
                          </m:r>
                        </m:num>
                        <m:den>
                          <m:r>
                            <a:rPr lang="it-IT" sz="3000" b="1" i="0" smtClean="0">
                              <a:latin typeface="Cambria Math"/>
                            </a:rPr>
                            <m:t>𝟐</m:t>
                          </m:r>
                          <m:r>
                            <a:rPr lang="it-IT" sz="3000" b="1" i="0" smtClean="0">
                              <a:latin typeface="Cambria Math"/>
                            </a:rPr>
                            <m:t>∗</m:t>
                          </m:r>
                          <m:r>
                            <a:rPr lang="it-IT" sz="3000" b="1" i="0" smtClean="0">
                              <a:latin typeface="Cambria Math"/>
                            </a:rPr>
                            <m:t>𝐅</m:t>
                          </m:r>
                          <m:r>
                            <a:rPr lang="it-IT" sz="3000" b="1" i="0" smtClean="0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it-IT" sz="3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000" b="1" i="0" smtClean="0">
                                  <a:latin typeface="Cambria Math"/>
                                </a:rPr>
                                <m:t>𝐇</m:t>
                              </m:r>
                            </m:e>
                            <m:sub>
                              <m:r>
                                <a:rPr lang="it-IT" sz="3000" b="1" i="0" smtClean="0">
                                  <a:latin typeface="Cambria Math"/>
                                </a:rPr>
                                <m:t>𝟐𝐢𝐧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3000" b="1" dirty="0"/>
              </a:p>
            </p:txBody>
          </p:sp>
        </mc:Choice>
        <mc:Fallback xmlns="">
          <p:sp>
            <p:nvSpPr>
              <p:cNvPr id="18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567" y="4797152"/>
                <a:ext cx="4833246" cy="10322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ccia a destra 12"/>
          <p:cNvSpPr/>
          <p:nvPr/>
        </p:nvSpPr>
        <p:spPr>
          <a:xfrm rot="5400000">
            <a:off x="4118145" y="3220923"/>
            <a:ext cx="792088" cy="131740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ctangle 19"/>
          <p:cNvSpPr/>
          <p:nvPr/>
        </p:nvSpPr>
        <p:spPr>
          <a:xfrm>
            <a:off x="10564631" y="665369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5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732" y="2711815"/>
            <a:ext cx="3726160" cy="279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"/>
          <p:cNvSpPr txBox="1"/>
          <p:nvPr/>
        </p:nvSpPr>
        <p:spPr>
          <a:xfrm>
            <a:off x="886060" y="551575"/>
            <a:ext cx="748883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500" dirty="0"/>
              <a:t>Une pile à combustible est un dispositif qui convertit l’énergie chimique d’un carburant en électricité par une réaction chimique d’ions hydrogène chargés positivement avec de l’oxygène ou un autre agent oxydant</a:t>
            </a:r>
            <a:r>
              <a:rPr lang="en-US" sz="2500" dirty="0"/>
              <a:t>.</a:t>
            </a:r>
            <a:endParaRPr lang="it-IT" sz="2500" dirty="0"/>
          </a:p>
        </p:txBody>
      </p:sp>
      <p:sp>
        <p:nvSpPr>
          <p:cNvPr id="17" name="Rectangle 16"/>
          <p:cNvSpPr/>
          <p:nvPr/>
        </p:nvSpPr>
        <p:spPr>
          <a:xfrm>
            <a:off x="10564631" y="665369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93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7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451613"/>
              </p:ext>
            </p:extLst>
          </p:nvPr>
        </p:nvGraphicFramePr>
        <p:xfrm>
          <a:off x="1328737" y="2708920"/>
          <a:ext cx="6486525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zione" r:id="rId11" imgW="1218960" imgH="431640" progId="Equation.3">
                  <p:embed/>
                </p:oleObj>
              </mc:Choice>
              <mc:Fallback>
                <p:oleObj name="Equazione" r:id="rId11" imgW="1218960" imgH="431640" progId="Equation.3">
                  <p:embed/>
                  <p:pic>
                    <p:nvPicPr>
                      <p:cNvPr id="5" name="Ogget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737" y="2708920"/>
                        <a:ext cx="6486525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392B88F-8ED0-4D73-97F1-0EFFA891225C}"/>
              </a:ext>
            </a:extLst>
          </p:cNvPr>
          <p:cNvSpPr/>
          <p:nvPr/>
        </p:nvSpPr>
        <p:spPr>
          <a:xfrm>
            <a:off x="1328737" y="607224"/>
            <a:ext cx="7491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En général est possible de définir l’efficacité de la pile comme le rapport entre la puissance de sortie </a:t>
            </a:r>
            <a:r>
              <a:rPr lang="fr-FR" dirty="0" err="1"/>
              <a:t>Pext</a:t>
            </a:r>
            <a:r>
              <a:rPr lang="fr-FR" dirty="0"/>
              <a:t> (électrique) et la puissance d’entrée Pin (énergie de carburant)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564631" y="665369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008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353964"/>
              </p:ext>
            </p:extLst>
          </p:nvPr>
        </p:nvGraphicFramePr>
        <p:xfrm>
          <a:off x="4602121" y="3584624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Ecuación" r:id="rId11" imgW="114120" imgH="215640" progId="Equation.3">
                  <p:embed/>
                </p:oleObj>
              </mc:Choice>
              <mc:Fallback>
                <p:oleObj name="Ecuación" r:id="rId11" imgW="114120" imgH="21564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121" y="3584624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290071"/>
              </p:ext>
            </p:extLst>
          </p:nvPr>
        </p:nvGraphicFramePr>
        <p:xfrm>
          <a:off x="4602121" y="3548112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cuación" r:id="rId13" imgW="114120" imgH="215640" progId="Equation.3">
                  <p:embed/>
                </p:oleObj>
              </mc:Choice>
              <mc:Fallback>
                <p:oleObj name="Ecuación" r:id="rId13" imgW="114120" imgH="21564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121" y="3548112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683029" y="-342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683029" y="485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789251"/>
              </p:ext>
            </p:extLst>
          </p:nvPr>
        </p:nvGraphicFramePr>
        <p:xfrm>
          <a:off x="2371335" y="4526260"/>
          <a:ext cx="5767388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Equazione" r:id="rId14" imgW="977760" imgH="228600" progId="Equation.3">
                  <p:embed/>
                </p:oleObj>
              </mc:Choice>
              <mc:Fallback>
                <p:oleObj name="Equazione" r:id="rId14" imgW="977760" imgH="228600" progId="Equation.3">
                  <p:embed/>
                  <p:pic>
                    <p:nvPicPr>
                      <p:cNvPr id="410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335" y="4526260"/>
                        <a:ext cx="5767388" cy="13954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606344"/>
              </p:ext>
            </p:extLst>
          </p:nvPr>
        </p:nvGraphicFramePr>
        <p:xfrm>
          <a:off x="862541" y="1303092"/>
          <a:ext cx="8746876" cy="1336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zione" r:id="rId16" imgW="2920680" imgH="431640" progId="Equation.3">
                  <p:embed/>
                </p:oleObj>
              </mc:Choice>
              <mc:Fallback>
                <p:oleObj name="Equazione" r:id="rId16" imgW="2920680" imgH="431640" progId="Equation.3">
                  <p:embed/>
                  <p:pic>
                    <p:nvPicPr>
                      <p:cNvPr id="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541" y="1303092"/>
                        <a:ext cx="8746876" cy="133670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582621" y="150812"/>
            <a:ext cx="7848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latin typeface="Calirbi"/>
              </a:rPr>
              <a:t>Il est possible d’élaborer l’équation de manière à obtenir..</a:t>
            </a:r>
            <a:endParaRPr lang="en-US" sz="2400" dirty="0">
              <a:latin typeface="Calirbi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1330593" y="3277075"/>
            <a:ext cx="78488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latin typeface="Calirbi"/>
              </a:rPr>
              <a:t>.. que l’efficacité des piles à combustible dépend de l’efficacité réversible, de l’utilisation du carburant et de l’efficacité de la tension.</a:t>
            </a:r>
            <a:endParaRPr lang="en-US" sz="2400" dirty="0">
              <a:latin typeface="Calirb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564631" y="665369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583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919092" y="3927524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cuación" r:id="rId11" imgW="114120" imgH="215640" progId="Equation.3">
                  <p:embed/>
                </p:oleObj>
              </mc:Choice>
              <mc:Fallback>
                <p:oleObj name="Ecuación" r:id="rId11" imgW="114120" imgH="21564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092" y="3927524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919092" y="3891012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cuación" r:id="rId13" imgW="114120" imgH="215640" progId="Equation.3">
                  <p:embed/>
                </p:oleObj>
              </mc:Choice>
              <mc:Fallback>
                <p:oleObj name="Ecuación" r:id="rId13" imgW="114120" imgH="21564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092" y="3891012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037880"/>
              </p:ext>
            </p:extLst>
          </p:nvPr>
        </p:nvGraphicFramePr>
        <p:xfrm>
          <a:off x="1688306" y="332656"/>
          <a:ext cx="5767388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zione" r:id="rId14" imgW="977760" imgH="228600" progId="Equation.3">
                  <p:embed/>
                </p:oleObj>
              </mc:Choice>
              <mc:Fallback>
                <p:oleObj name="Equazione" r:id="rId14" imgW="977760" imgH="228600" progId="Equation.3">
                  <p:embed/>
                  <p:pic>
                    <p:nvPicPr>
                      <p:cNvPr id="410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8306" y="332656"/>
                        <a:ext cx="5767388" cy="13954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755576" y="1878994"/>
            <a:ext cx="784887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>
                <a:latin typeface="Calirbi"/>
              </a:rPr>
              <a:t>En général:</a:t>
            </a:r>
          </a:p>
          <a:p>
            <a:pPr algn="just">
              <a:lnSpc>
                <a:spcPct val="150000"/>
              </a:lnSpc>
            </a:pPr>
            <a:endParaRPr lang="fr-FR" sz="2400" dirty="0">
              <a:latin typeface="Calirbi"/>
            </a:endParaRPr>
          </a:p>
          <a:p>
            <a:pPr algn="just">
              <a:lnSpc>
                <a:spcPct val="150000"/>
              </a:lnSpc>
            </a:pPr>
            <a:r>
              <a:rPr lang="fr-FR" sz="2400" dirty="0" err="1">
                <a:latin typeface="Calirbi"/>
              </a:rPr>
              <a:t>ηrev</a:t>
            </a:r>
            <a:r>
              <a:rPr lang="fr-FR" sz="2400" dirty="0">
                <a:latin typeface="Calirbi"/>
              </a:rPr>
              <a:t> dépend du type de combustible (hydrogène en général) et des conditions thermodynamiques;</a:t>
            </a:r>
          </a:p>
          <a:p>
            <a:pPr algn="just">
              <a:lnSpc>
                <a:spcPct val="150000"/>
              </a:lnSpc>
            </a:pPr>
            <a:r>
              <a:rPr lang="fr-FR" sz="2400" dirty="0" err="1">
                <a:latin typeface="Calirbi"/>
              </a:rPr>
              <a:t>uf</a:t>
            </a:r>
            <a:r>
              <a:rPr lang="fr-FR" sz="2400" dirty="0">
                <a:latin typeface="Calirbi"/>
              </a:rPr>
              <a:t> est lié à la conception de la pile;</a:t>
            </a:r>
          </a:p>
          <a:p>
            <a:pPr algn="just">
              <a:lnSpc>
                <a:spcPct val="150000"/>
              </a:lnSpc>
            </a:pPr>
            <a:r>
              <a:rPr lang="fr-FR" sz="2400" dirty="0" err="1">
                <a:latin typeface="Calirbi"/>
              </a:rPr>
              <a:t>ηv</a:t>
            </a:r>
            <a:r>
              <a:rPr lang="fr-FR" sz="2400" dirty="0">
                <a:latin typeface="Calirbi"/>
              </a:rPr>
              <a:t> dépend de la performance des matériaux et de la qualité des contacts;</a:t>
            </a:r>
            <a:endParaRPr lang="en-US" sz="2400" dirty="0">
              <a:latin typeface="Calirb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564631" y="665369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843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793750" y="187838"/>
            <a:ext cx="8077200" cy="225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fr-FR" b="1" dirty="0">
                <a:latin typeface="+mj-lt"/>
              </a:rPr>
              <a:t>Paramètre ayant une incidence sur le rendement des piles à combustible</a:t>
            </a:r>
            <a:endParaRPr lang="en-US" b="1" dirty="0">
              <a:latin typeface="+mj-lt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en-US" sz="800" b="1" dirty="0">
              <a:latin typeface="+mj-lt"/>
            </a:endParaRPr>
          </a:p>
          <a:p>
            <a:pPr lvl="1" indent="438150" algn="l">
              <a:buFontTx/>
              <a:buChar char="•"/>
            </a:pPr>
            <a:r>
              <a:rPr lang="en-US" dirty="0" err="1">
                <a:latin typeface="+mj-lt"/>
              </a:rPr>
              <a:t>Température</a:t>
            </a:r>
            <a:endParaRPr lang="en-US" dirty="0">
              <a:latin typeface="+mj-lt"/>
            </a:endParaRPr>
          </a:p>
          <a:p>
            <a:pPr lvl="1" indent="438150" algn="l">
              <a:buFontTx/>
              <a:buChar char="•"/>
            </a:pPr>
            <a:r>
              <a:rPr lang="en-US" dirty="0">
                <a:latin typeface="+mj-lt"/>
              </a:rPr>
              <a:t>Pression</a:t>
            </a:r>
          </a:p>
          <a:p>
            <a:pPr lvl="1" indent="438150" algn="l">
              <a:buFontTx/>
              <a:buChar char="•"/>
            </a:pPr>
            <a:r>
              <a:rPr lang="en-US" dirty="0" err="1">
                <a:latin typeface="+mj-lt"/>
              </a:rPr>
              <a:t>Utilisation</a:t>
            </a:r>
            <a:r>
              <a:rPr lang="en-US" dirty="0">
                <a:latin typeface="+mj-lt"/>
              </a:rPr>
              <a:t> des </a:t>
            </a:r>
            <a:r>
              <a:rPr lang="en-US" dirty="0" err="1">
                <a:latin typeface="+mj-lt"/>
              </a:rPr>
              <a:t>réactifs</a:t>
            </a:r>
            <a:endParaRPr lang="en-US" dirty="0">
              <a:latin typeface="+mj-lt"/>
            </a:endParaRPr>
          </a:p>
          <a:p>
            <a:pPr lvl="1" indent="438150" algn="l">
              <a:buFontTx/>
              <a:buChar char="•"/>
            </a:pPr>
            <a:r>
              <a:rPr lang="en-US" dirty="0" err="1">
                <a:latin typeface="+mj-lt"/>
              </a:rPr>
              <a:t>Densité</a:t>
            </a:r>
            <a:r>
              <a:rPr lang="en-US" dirty="0">
                <a:latin typeface="+mj-lt"/>
              </a:rPr>
              <a:t> du courant</a:t>
            </a:r>
          </a:p>
          <a:p>
            <a:pPr lvl="1" indent="438150">
              <a:buFontTx/>
              <a:buChar char="•"/>
            </a:pPr>
            <a:r>
              <a:rPr lang="en-US" dirty="0" err="1">
                <a:latin typeface="+mj-lt"/>
              </a:rPr>
              <a:t>Impuretés</a:t>
            </a:r>
            <a:r>
              <a:rPr lang="en-US" dirty="0">
                <a:latin typeface="+mj-lt"/>
              </a:rPr>
              <a:t>/contaminants</a:t>
            </a:r>
          </a:p>
          <a:p>
            <a:pPr lvl="1" indent="438150" algn="l">
              <a:buFontTx/>
              <a:buChar char="•"/>
            </a:pPr>
            <a:r>
              <a:rPr lang="en-US" dirty="0">
                <a:latin typeface="+mj-lt"/>
              </a:rPr>
              <a:t>temps</a:t>
            </a:r>
          </a:p>
        </p:txBody>
      </p:sp>
      <p:pic>
        <p:nvPicPr>
          <p:cNvPr id="16" name="Picture 17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6224" y="3218027"/>
            <a:ext cx="460851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7" y="744826"/>
            <a:ext cx="3421063" cy="247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6027737" y="1051411"/>
            <a:ext cx="3263900" cy="3797300"/>
            <a:chOff x="3532" y="1022"/>
            <a:chExt cx="2056" cy="2392"/>
          </a:xfrm>
        </p:grpSpPr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3532" y="2790"/>
              <a:ext cx="2056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spcBef>
                  <a:spcPct val="50000"/>
                </a:spcBef>
              </a:pPr>
              <a:r>
                <a:rPr lang="fr-FR" dirty="0">
                  <a:latin typeface="+mj-lt"/>
                </a:rPr>
                <a:t>Les conditions d’exploitation sont un compromis entre le coût opérationnel et le capital.</a:t>
              </a:r>
              <a:endParaRPr lang="en-US" dirty="0">
                <a:latin typeface="+mj-lt"/>
              </a:endParaRPr>
            </a:p>
          </p:txBody>
        </p:sp>
        <p:sp>
          <p:nvSpPr>
            <p:cNvPr id="20" name="AutoShape 21"/>
            <p:cNvSpPr>
              <a:spLocks noChangeArrowheads="1"/>
            </p:cNvSpPr>
            <p:nvPr/>
          </p:nvSpPr>
          <p:spPr bwMode="auto">
            <a:xfrm>
              <a:off x="4560" y="1022"/>
              <a:ext cx="384" cy="1728"/>
            </a:xfrm>
            <a:prstGeom prst="downArrowCallout">
              <a:avLst>
                <a:gd name="adj1" fmla="val 20315"/>
                <a:gd name="adj2" fmla="val 22917"/>
                <a:gd name="adj3" fmla="val 47125"/>
                <a:gd name="adj4" fmla="val 21653"/>
              </a:avLst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+mj-lt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0564631" y="665369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69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10" y="1826544"/>
            <a:ext cx="25082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328955" y="804486"/>
            <a:ext cx="41255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/>
              <a:t>Dispositif de stockage d’énergie chimique</a:t>
            </a:r>
          </a:p>
          <a:p>
            <a:r>
              <a:rPr lang="fr-FR" b="1" dirty="0"/>
              <a:t>(p. ex., batterie au ion lithium)</a:t>
            </a:r>
            <a:endParaRPr lang="en-US" b="1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540504" y="788971"/>
            <a:ext cx="3160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Pile à combustible à </a:t>
            </a:r>
            <a:r>
              <a:rPr lang="en-US" b="1" dirty="0" err="1"/>
              <a:t>hydrogène</a:t>
            </a:r>
            <a:endParaRPr lang="en-US" b="1" dirty="0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080482" y="4076798"/>
            <a:ext cx="449162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/>
              <a:t>Système</a:t>
            </a:r>
            <a:r>
              <a:rPr lang="en-US" sz="1600" dirty="0"/>
              <a:t> </a:t>
            </a:r>
            <a:r>
              <a:rPr lang="en-US" sz="1600" dirty="0" err="1"/>
              <a:t>ouvert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/>
              <a:t>L’anode et la cathode sont généralement des matériaux à base de carbone Pt. La réaction se produit à la frontière triphasée où le catalyseur, l’électrolyte et le gaz se rencontrent.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ym typeface="Symbol" pitchFamily="18" charset="2"/>
              </a:rPr>
              <a:t>Les réactifs sont fournis à l’extérieur, pas de recharge requise.</a:t>
            </a:r>
            <a:endParaRPr lang="en-US" sz="1600" dirty="0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690357" y="4199909"/>
            <a:ext cx="29344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/>
              <a:t>Système</a:t>
            </a:r>
            <a:r>
              <a:rPr lang="en-US" sz="1600" dirty="0"/>
              <a:t> fermé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/>
              <a:t>L’anode et la cathode sont généralement des métaux.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/>
              <a:t>Les réactifs sont consommés à l’intérieur et doivent être rechargés périodiquement.</a:t>
            </a:r>
            <a:endParaRPr lang="en-US" sz="1600" dirty="0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080482" y="460763"/>
            <a:ext cx="102721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600" dirty="0"/>
              <a:t>Les principes de fonctionnement de base des deux sont très semblables, mais il y a plusieurs différences intrinsèques.</a:t>
            </a:r>
            <a:endParaRPr lang="en-US" sz="1600" dirty="0"/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33" y="1169319"/>
            <a:ext cx="36385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CasellaDiTesto 11"/>
          <p:cNvSpPr txBox="1"/>
          <p:nvPr/>
        </p:nvSpPr>
        <p:spPr>
          <a:xfrm>
            <a:off x="3466640" y="-3291"/>
            <a:ext cx="414402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1200"/>
              </a:spcAft>
            </a:pPr>
            <a:r>
              <a:rPr lang="en-US" sz="2500" b="1" dirty="0">
                <a:latin typeface="+mj-lt"/>
              </a:rPr>
              <a:t>Piles à combustible Vs Batteries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564631" y="665369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97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091977" y="728741"/>
            <a:ext cx="3160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Pile à combustible à </a:t>
            </a:r>
            <a:r>
              <a:rPr lang="en-US" b="1" dirty="0" err="1"/>
              <a:t>hydrogène</a:t>
            </a:r>
            <a:endParaRPr lang="en-US" b="1" dirty="0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483241" y="4152937"/>
            <a:ext cx="33827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/>
              <a:t>L’énergie chimique est transformée en chaleur par réaction chimique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/>
              <a:t>L’efficacité est limitée par la limite de Carnot;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/>
              <a:t>L’énergie mécanique doit être transformée en électricité</a:t>
            </a:r>
            <a:endParaRPr lang="en-US" sz="1600" dirty="0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058716" y="456859"/>
            <a:ext cx="78870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600" dirty="0"/>
              <a:t>Les deux sont des systèmes ouverts où le carburant (hydrogène) réagit avec l’oxydant (air)</a:t>
            </a:r>
            <a:endParaRPr lang="en-US" sz="1600" dirty="0"/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0835"/>
            <a:ext cx="36385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asellaDiTesto 11"/>
          <p:cNvSpPr txBox="1"/>
          <p:nvPr/>
        </p:nvSpPr>
        <p:spPr>
          <a:xfrm>
            <a:off x="2051720" y="58173"/>
            <a:ext cx="512287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1200"/>
              </a:spcAft>
            </a:pPr>
            <a:r>
              <a:rPr lang="en-US" sz="2500" b="1" dirty="0">
                <a:latin typeface="+mj-lt"/>
              </a:rPr>
              <a:t>Fuel Cells Vs Thermodynamic system 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860825" y="702787"/>
            <a:ext cx="41446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/>
              <a:t>Système</a:t>
            </a:r>
            <a:r>
              <a:rPr lang="en-US" b="1" dirty="0"/>
              <a:t> </a:t>
            </a:r>
            <a:r>
              <a:rPr lang="en-US" b="1" dirty="0" err="1"/>
              <a:t>thermodynamique</a:t>
            </a:r>
            <a:r>
              <a:rPr lang="en-US" b="1" dirty="0"/>
              <a:t> (combustion)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413297" y="4128426"/>
            <a:ext cx="473547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/>
              <a:t>L’énergie chimique est directement transformée en électricité par réaction électrochimique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/>
              <a:t>L’efficacité n’est PAS limitée par la limite de Carnot;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/>
              <a:t>L’énergie</a:t>
            </a:r>
            <a:r>
              <a:rPr lang="en-US" sz="1600" dirty="0"/>
              <a:t> </a:t>
            </a:r>
            <a:r>
              <a:rPr lang="en-US" sz="1600" dirty="0" err="1"/>
              <a:t>électrique</a:t>
            </a:r>
            <a:r>
              <a:rPr lang="en-US" sz="1600" dirty="0"/>
              <a:t> </a:t>
            </a:r>
            <a:r>
              <a:rPr lang="en-US" sz="1600" dirty="0" err="1"/>
              <a:t>est</a:t>
            </a:r>
            <a:r>
              <a:rPr lang="en-US" sz="1600" dirty="0"/>
              <a:t> </a:t>
            </a:r>
            <a:r>
              <a:rPr lang="en-US" sz="1600" dirty="0" err="1"/>
              <a:t>directement</a:t>
            </a:r>
            <a:r>
              <a:rPr lang="en-US" sz="1600" dirty="0"/>
              <a:t> </a:t>
            </a:r>
            <a:r>
              <a:rPr lang="en-US" sz="1600" dirty="0" err="1"/>
              <a:t>produite</a:t>
            </a:r>
            <a:endParaRPr lang="en-US" sz="1600" dirty="0"/>
          </a:p>
        </p:txBody>
      </p:sp>
      <p:pic>
        <p:nvPicPr>
          <p:cNvPr id="22" name="Picture 4" descr="Immagine correlata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84913" y="1126912"/>
            <a:ext cx="3296483" cy="207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87537" y="5163521"/>
            <a:ext cx="519570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* </a:t>
            </a:r>
            <a:r>
              <a:rPr lang="fr-FR" sz="1000" dirty="0"/>
              <a:t>Il est à noter qu’il existe de nombreux types de piles à combustible, qui nécessitent différents combustibles, matériaux d’électrodes et fonctionnent dans des conditions variables (température, etc.). L’exemple de la pile à combustible PEM d’hydrogène est donné car elle est considéré comme l’alternative la plus viable aux moteurs à combustion à base de combustibles fossiles dans l’industrie automobile</a:t>
            </a:r>
            <a:r>
              <a:rPr lang="en-US" sz="1000" dirty="0"/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564631" y="665369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03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929732" y="596668"/>
            <a:ext cx="5688632" cy="57251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150000"/>
              </a:lnSpc>
            </a:pPr>
            <a:r>
              <a:rPr lang="en-GB" sz="3000" b="1" dirty="0">
                <a:effectLst/>
                <a:latin typeface="+mj-lt"/>
              </a:rPr>
              <a:t>H</a:t>
            </a:r>
            <a:r>
              <a:rPr lang="en-GB" sz="3000" b="1" baseline="-25000" dirty="0">
                <a:effectLst/>
                <a:latin typeface="+mj-lt"/>
              </a:rPr>
              <a:t>2</a:t>
            </a:r>
            <a:r>
              <a:rPr lang="en-GB" sz="3000" b="1" dirty="0">
                <a:effectLst/>
                <a:latin typeface="+mj-lt"/>
              </a:rPr>
              <a:t> + ½ O</a:t>
            </a:r>
            <a:r>
              <a:rPr lang="en-GB" sz="3000" b="1" baseline="-25000" dirty="0">
                <a:effectLst/>
                <a:latin typeface="+mj-lt"/>
              </a:rPr>
              <a:t>2</a:t>
            </a:r>
            <a:r>
              <a:rPr lang="en-GB" sz="3000" b="1" dirty="0">
                <a:effectLst/>
                <a:latin typeface="+mj-lt"/>
              </a:rPr>
              <a:t> </a:t>
            </a:r>
            <a:r>
              <a:rPr lang="en-GB" sz="3000" b="1" dirty="0">
                <a:effectLst/>
                <a:latin typeface="+mj-lt"/>
                <a:sym typeface="Wingdings" pitchFamily="2" charset="2"/>
              </a:rPr>
              <a:t> H</a:t>
            </a:r>
            <a:r>
              <a:rPr lang="en-GB" sz="3000" b="1" baseline="-25000" dirty="0">
                <a:effectLst/>
                <a:latin typeface="+mj-lt"/>
                <a:sym typeface="Wingdings" pitchFamily="2" charset="2"/>
              </a:rPr>
              <a:t>2</a:t>
            </a:r>
            <a:r>
              <a:rPr lang="en-GB" sz="3000" b="1" dirty="0">
                <a:effectLst/>
                <a:latin typeface="+mj-lt"/>
                <a:sym typeface="Wingdings" pitchFamily="2" charset="2"/>
              </a:rPr>
              <a:t>O + </a:t>
            </a:r>
            <a:r>
              <a:rPr lang="en-GB" sz="3000" b="1" dirty="0" err="1">
                <a:effectLst/>
                <a:latin typeface="+mj-lt"/>
                <a:sym typeface="Wingdings" pitchFamily="2" charset="2"/>
              </a:rPr>
              <a:t>Energie</a:t>
            </a:r>
            <a:r>
              <a:rPr lang="en-GB" sz="3000" b="1" dirty="0">
                <a:effectLst/>
                <a:latin typeface="+mj-lt"/>
                <a:sym typeface="Wingdings" pitchFamily="2" charset="2"/>
              </a:rPr>
              <a:t> </a:t>
            </a:r>
            <a:endParaRPr lang="en-GB" sz="3000" b="1" baseline="30000" dirty="0">
              <a:effectLst/>
              <a:latin typeface="+mj-lt"/>
            </a:endParaRPr>
          </a:p>
        </p:txBody>
      </p:sp>
      <p:sp>
        <p:nvSpPr>
          <p:cNvPr id="16" name="CasellaDiTesto 13"/>
          <p:cNvSpPr txBox="1"/>
          <p:nvPr/>
        </p:nvSpPr>
        <p:spPr>
          <a:xfrm>
            <a:off x="1678662" y="261512"/>
            <a:ext cx="70205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1200"/>
              </a:spcAft>
            </a:pPr>
            <a:r>
              <a:rPr lang="en-US" sz="2200" dirty="0">
                <a:latin typeface="+mj-lt"/>
              </a:rPr>
              <a:t>La </a:t>
            </a:r>
            <a:r>
              <a:rPr lang="en-US" sz="2200" dirty="0" err="1">
                <a:latin typeface="+mj-lt"/>
              </a:rPr>
              <a:t>réaction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chimique</a:t>
            </a:r>
            <a:r>
              <a:rPr lang="en-US" sz="2200" dirty="0">
                <a:latin typeface="+mj-lt"/>
              </a:rPr>
              <a:t> de la pile à combustible </a:t>
            </a:r>
            <a:r>
              <a:rPr lang="en-US" sz="2200" dirty="0" err="1">
                <a:latin typeface="+mj-lt"/>
              </a:rPr>
              <a:t>est</a:t>
            </a:r>
            <a:r>
              <a:rPr lang="en-US" sz="2200" dirty="0">
                <a:latin typeface="+mj-lt"/>
              </a:rPr>
              <a:t> la </a:t>
            </a:r>
            <a:r>
              <a:rPr lang="en-US" sz="2200" dirty="0" err="1">
                <a:latin typeface="+mj-lt"/>
              </a:rPr>
              <a:t>suivante</a:t>
            </a:r>
            <a:r>
              <a:rPr lang="en-US" sz="2200" dirty="0">
                <a:latin typeface="+mj-lt"/>
              </a:rPr>
              <a:t>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511" y="1349807"/>
            <a:ext cx="109480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Réaction</a:t>
            </a:r>
            <a:r>
              <a:rPr lang="en-GB" dirty="0"/>
              <a:t> </a:t>
            </a:r>
            <a:r>
              <a:rPr lang="en-GB" dirty="0" err="1"/>
              <a:t>anodique</a:t>
            </a:r>
            <a:r>
              <a:rPr lang="en-GB" dirty="0"/>
              <a:t>: </a:t>
            </a:r>
            <a:r>
              <a:rPr lang="en-GB" dirty="0" err="1"/>
              <a:t>Réaction</a:t>
            </a:r>
            <a:r>
              <a:rPr lang="en-GB" dirty="0"/>
              <a:t> </a:t>
            </a:r>
            <a:r>
              <a:rPr lang="en-GB" dirty="0" err="1"/>
              <a:t>d’oxidation</a:t>
            </a:r>
            <a:r>
              <a:rPr lang="en-GB" dirty="0"/>
              <a:t> </a:t>
            </a:r>
            <a:r>
              <a:rPr lang="en-GB" dirty="0" err="1"/>
              <a:t>d’hydrogène</a:t>
            </a:r>
            <a:r>
              <a:rPr lang="en-GB" dirty="0"/>
              <a:t> (ROH):</a:t>
            </a:r>
          </a:p>
          <a:p>
            <a:r>
              <a:rPr lang="en-GB" dirty="0"/>
              <a:t>H</a:t>
            </a:r>
            <a:r>
              <a:rPr lang="en-GB" baseline="-25000" dirty="0"/>
              <a:t>2</a:t>
            </a:r>
            <a:r>
              <a:rPr lang="en-GB" dirty="0"/>
              <a:t> </a:t>
            </a:r>
            <a:r>
              <a:rPr lang="en-US" altLang="en-US" dirty="0"/>
              <a:t>→ 2H</a:t>
            </a:r>
            <a:r>
              <a:rPr lang="en-US" altLang="en-US" baseline="30000" dirty="0"/>
              <a:t>+</a:t>
            </a:r>
            <a:r>
              <a:rPr lang="en-US" altLang="en-US" dirty="0"/>
              <a:t> + 2e</a:t>
            </a:r>
            <a:r>
              <a:rPr lang="en-US" altLang="en-US" baseline="30000" dirty="0"/>
              <a:t>−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Réaction</a:t>
            </a:r>
            <a:r>
              <a:rPr lang="en-GB" dirty="0"/>
              <a:t> </a:t>
            </a:r>
            <a:r>
              <a:rPr lang="en-GB" dirty="0" err="1"/>
              <a:t>cathodique</a:t>
            </a:r>
            <a:r>
              <a:rPr lang="en-GB" dirty="0"/>
              <a:t>: </a:t>
            </a:r>
            <a:r>
              <a:rPr lang="en-GB" dirty="0" err="1"/>
              <a:t>Réaction</a:t>
            </a:r>
            <a:r>
              <a:rPr lang="en-GB" dirty="0"/>
              <a:t> de reduction </a:t>
            </a:r>
            <a:r>
              <a:rPr lang="en-GB" dirty="0" err="1"/>
              <a:t>d’oxygène</a:t>
            </a:r>
            <a:r>
              <a:rPr lang="en-GB" dirty="0"/>
              <a:t> (RRO): Cathodic reaction: Oxygen reduction reaction (ORR):</a:t>
            </a:r>
            <a:r>
              <a:rPr lang="fr-FR" dirty="0"/>
              <a:t> (limite la réaction progressive à l’intérieur d’une pile à combustible en raison de sa cinétique lente)</a:t>
            </a:r>
            <a:endParaRPr lang="en-GB" dirty="0"/>
          </a:p>
          <a:p>
            <a:r>
              <a:rPr lang="en-GB" dirty="0"/>
              <a:t>Milieu </a:t>
            </a:r>
            <a:r>
              <a:rPr lang="en-GB" dirty="0" err="1"/>
              <a:t>acide</a:t>
            </a:r>
            <a:r>
              <a:rPr lang="en-GB" dirty="0"/>
              <a:t>:</a:t>
            </a:r>
          </a:p>
          <a:p>
            <a:r>
              <a:rPr lang="en-US" altLang="en-US" dirty="0"/>
              <a:t>O</a:t>
            </a:r>
            <a:r>
              <a:rPr lang="en-US" altLang="en-US" baseline="-30000" dirty="0"/>
              <a:t>2</a:t>
            </a:r>
            <a:r>
              <a:rPr lang="en-US" altLang="en-US" dirty="0"/>
              <a:t> + 4H</a:t>
            </a:r>
            <a:r>
              <a:rPr lang="en-US" altLang="en-US" baseline="30000" dirty="0"/>
              <a:t>+</a:t>
            </a:r>
            <a:r>
              <a:rPr lang="en-US" altLang="en-US" dirty="0"/>
              <a:t> + 4e</a:t>
            </a:r>
            <a:r>
              <a:rPr lang="en-US" altLang="en-US" baseline="30000" dirty="0"/>
              <a:t>−</a:t>
            </a:r>
            <a:r>
              <a:rPr lang="en-US" altLang="en-US" dirty="0"/>
              <a:t> → 2H</a:t>
            </a:r>
            <a:r>
              <a:rPr lang="en-US" altLang="en-US" baseline="-30000" dirty="0"/>
              <a:t>2</a:t>
            </a:r>
            <a:r>
              <a:rPr lang="en-US" altLang="en-US" dirty="0"/>
              <a:t>O direct (</a:t>
            </a:r>
            <a:r>
              <a:rPr lang="en-US" altLang="en-US" dirty="0" err="1"/>
              <a:t>voie</a:t>
            </a:r>
            <a:r>
              <a:rPr lang="en-US" altLang="en-US" dirty="0"/>
              <a:t> de 4 </a:t>
            </a:r>
            <a:r>
              <a:rPr lang="en-US" altLang="en-US" dirty="0" err="1"/>
              <a:t>électrons</a:t>
            </a:r>
            <a:r>
              <a:rPr lang="en-US" altLang="en-US" dirty="0"/>
              <a:t>) , </a:t>
            </a:r>
          </a:p>
          <a:p>
            <a:r>
              <a:rPr lang="en-US" altLang="en-US" dirty="0"/>
              <a:t>O</a:t>
            </a:r>
            <a:r>
              <a:rPr lang="en-US" altLang="en-US" baseline="-30000" dirty="0"/>
              <a:t>2</a:t>
            </a:r>
            <a:r>
              <a:rPr lang="en-US" altLang="en-US" dirty="0"/>
              <a:t> + 2H</a:t>
            </a:r>
            <a:r>
              <a:rPr lang="en-US" altLang="en-US" baseline="30000" dirty="0"/>
              <a:t>+</a:t>
            </a:r>
            <a:r>
              <a:rPr lang="en-US" altLang="en-US" dirty="0"/>
              <a:t> + 2e</a:t>
            </a:r>
            <a:r>
              <a:rPr lang="en-US" altLang="en-US" baseline="30000" dirty="0"/>
              <a:t>−</a:t>
            </a:r>
            <a:r>
              <a:rPr lang="en-US" altLang="en-US" dirty="0"/>
              <a:t> → H</a:t>
            </a:r>
            <a:r>
              <a:rPr lang="en-US" altLang="en-US" baseline="-30000" dirty="0"/>
              <a:t>2</a:t>
            </a:r>
            <a:r>
              <a:rPr lang="en-US" altLang="en-US" dirty="0"/>
              <a:t>O</a:t>
            </a:r>
            <a:r>
              <a:rPr lang="en-US" altLang="en-US" baseline="-30000" dirty="0"/>
              <a:t>2</a:t>
            </a:r>
            <a:r>
              <a:rPr lang="en-US" altLang="en-US" dirty="0"/>
              <a:t> indirect (</a:t>
            </a:r>
            <a:r>
              <a:rPr lang="en-US" altLang="en-US" dirty="0" err="1"/>
              <a:t>voie</a:t>
            </a:r>
            <a:r>
              <a:rPr lang="en-US" altLang="en-US" dirty="0"/>
              <a:t> de 2 </a:t>
            </a:r>
            <a:r>
              <a:rPr lang="en-US" altLang="en-US" dirty="0" err="1"/>
              <a:t>électrons</a:t>
            </a:r>
            <a:r>
              <a:rPr lang="en-US" altLang="en-US" dirty="0"/>
              <a:t>)  H</a:t>
            </a:r>
            <a:r>
              <a:rPr lang="en-US" altLang="en-US" baseline="-30000" dirty="0"/>
              <a:t>2</a:t>
            </a:r>
            <a:r>
              <a:rPr lang="en-US" altLang="en-US" dirty="0"/>
              <a:t>O</a:t>
            </a:r>
            <a:r>
              <a:rPr lang="en-US" altLang="en-US" baseline="-30000" dirty="0"/>
              <a:t>2</a:t>
            </a:r>
            <a:r>
              <a:rPr lang="en-US" altLang="en-US" dirty="0"/>
              <a:t> + 2H</a:t>
            </a:r>
            <a:r>
              <a:rPr lang="en-US" altLang="en-US" baseline="30000" dirty="0"/>
              <a:t>+</a:t>
            </a:r>
            <a:r>
              <a:rPr lang="en-US" altLang="en-US" dirty="0"/>
              <a:t> + 2e</a:t>
            </a:r>
            <a:r>
              <a:rPr lang="en-US" altLang="en-US" baseline="30000" dirty="0"/>
              <a:t>−</a:t>
            </a:r>
            <a:r>
              <a:rPr lang="en-US" altLang="en-US" dirty="0"/>
              <a:t> → 2H</a:t>
            </a:r>
            <a:r>
              <a:rPr lang="en-US" altLang="en-US" baseline="-30000" dirty="0"/>
              <a:t>2</a:t>
            </a:r>
            <a:r>
              <a:rPr lang="en-US" altLang="en-US" dirty="0"/>
              <a:t>O</a:t>
            </a:r>
          </a:p>
          <a:p>
            <a:endParaRPr lang="en-US" altLang="en-US" dirty="0"/>
          </a:p>
          <a:p>
            <a:r>
              <a:rPr lang="en-US" altLang="en-US" dirty="0"/>
              <a:t>Milieu </a:t>
            </a:r>
            <a:r>
              <a:rPr lang="en-US" altLang="en-US" dirty="0" err="1"/>
              <a:t>alkalin</a:t>
            </a:r>
            <a:r>
              <a:rPr lang="en-US" altLang="en-US" dirty="0"/>
              <a:t>:</a:t>
            </a:r>
          </a:p>
          <a:p>
            <a:r>
              <a:rPr lang="pt-BR" altLang="en-US" dirty="0"/>
              <a:t>O</a:t>
            </a:r>
            <a:r>
              <a:rPr lang="pt-BR" altLang="en-US" baseline="-25000" dirty="0"/>
              <a:t>2</a:t>
            </a:r>
            <a:r>
              <a:rPr lang="pt-BR" altLang="en-US" dirty="0"/>
              <a:t> + 2H</a:t>
            </a:r>
            <a:r>
              <a:rPr lang="pt-BR" altLang="en-US" baseline="-25000" dirty="0"/>
              <a:t>2</a:t>
            </a:r>
            <a:r>
              <a:rPr lang="pt-BR" altLang="en-US" dirty="0"/>
              <a:t>O + 4e− → 4OH− directe ( voie de 4 électrons)</a:t>
            </a:r>
          </a:p>
          <a:p>
            <a:r>
              <a:rPr lang="pt-BR" altLang="en-US" dirty="0"/>
              <a:t>O</a:t>
            </a:r>
            <a:r>
              <a:rPr lang="pt-BR" altLang="en-US" baseline="-25000" dirty="0"/>
              <a:t>2</a:t>
            </a:r>
            <a:r>
              <a:rPr lang="pt-BR" altLang="en-US" dirty="0"/>
              <a:t> + H</a:t>
            </a:r>
            <a:r>
              <a:rPr lang="pt-BR" altLang="en-US" baseline="-25000" dirty="0"/>
              <a:t>2</a:t>
            </a:r>
            <a:r>
              <a:rPr lang="pt-BR" altLang="en-US" dirty="0"/>
              <a:t>O + 2e− → HO</a:t>
            </a:r>
            <a:r>
              <a:rPr lang="pt-BR" altLang="en-US" baseline="-25000" dirty="0"/>
              <a:t>2</a:t>
            </a:r>
            <a:r>
              <a:rPr lang="pt-BR" altLang="en-US" dirty="0"/>
              <a:t>− + OH− indirecte (voie de 2 électrons)</a:t>
            </a:r>
          </a:p>
          <a:p>
            <a:r>
              <a:rPr lang="en-US" altLang="en-US" dirty="0"/>
              <a:t>HO</a:t>
            </a:r>
            <a:r>
              <a:rPr lang="en-US" altLang="en-US" baseline="-25000" dirty="0"/>
              <a:t>2</a:t>
            </a:r>
            <a:r>
              <a:rPr lang="en-US" altLang="en-US" dirty="0"/>
              <a:t>− + H</a:t>
            </a:r>
            <a:r>
              <a:rPr lang="en-US" altLang="en-US" baseline="-25000" dirty="0"/>
              <a:t>2</a:t>
            </a:r>
            <a:r>
              <a:rPr lang="en-US" altLang="en-US" dirty="0"/>
              <a:t>O + 2e− → 3OH−</a:t>
            </a:r>
          </a:p>
          <a:p>
            <a:r>
              <a:rPr lang="en-US" altLang="en-US" sz="800" dirty="0"/>
              <a:t> </a:t>
            </a:r>
            <a:r>
              <a:rPr lang="fr-FR" dirty="0"/>
              <a:t>Les 4 électrons sont désirés car le peroxyde d’hydrogène produit dans la voie de 2 électrons peut causer la dégradation des piles et la perte d’efficacité. Un catalyseur efficace est donc nécessaire pour que la voie de 4 électrons se produise. Il s’agit généralement de la base Pt.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774048" y="212467"/>
            <a:ext cx="205504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564631" y="665369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897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3492587" y="5078559"/>
            <a:ext cx="334385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el-GR" sz="3000" b="1" dirty="0">
                <a:effectLst/>
                <a:latin typeface="Arial" pitchFamily="34" charset="0"/>
              </a:rPr>
              <a:t>Δ</a:t>
            </a:r>
            <a:r>
              <a:rPr lang="it-IT" sz="3000" b="1" dirty="0" err="1">
                <a:effectLst/>
                <a:latin typeface="Arial" pitchFamily="34" charset="0"/>
              </a:rPr>
              <a:t>H</a:t>
            </a:r>
            <a:r>
              <a:rPr lang="it-IT" sz="3000" b="1" baseline="-25000" dirty="0" err="1">
                <a:effectLst/>
                <a:latin typeface="Arial" pitchFamily="34" charset="0"/>
              </a:rPr>
              <a:t>r</a:t>
            </a:r>
            <a:r>
              <a:rPr lang="it-IT" sz="3000" b="1" dirty="0">
                <a:effectLst/>
                <a:latin typeface="Arial" pitchFamily="34" charset="0"/>
              </a:rPr>
              <a:t> </a:t>
            </a:r>
            <a:r>
              <a:rPr lang="en-GB" sz="3000" b="1" dirty="0">
                <a:effectLst/>
                <a:latin typeface="Arial" pitchFamily="34" charset="0"/>
              </a:rPr>
              <a:t>= </a:t>
            </a:r>
            <a:r>
              <a:rPr lang="el-GR" sz="3000" b="1" dirty="0">
                <a:effectLst/>
                <a:latin typeface="Arial" pitchFamily="34" charset="0"/>
              </a:rPr>
              <a:t>Δ</a:t>
            </a:r>
            <a:r>
              <a:rPr lang="it-IT" sz="3000" b="1" dirty="0">
                <a:effectLst/>
                <a:latin typeface="Arial" pitchFamily="34" charset="0"/>
              </a:rPr>
              <a:t>G</a:t>
            </a:r>
            <a:r>
              <a:rPr lang="it-IT" sz="3000" b="1" baseline="-25000" dirty="0">
                <a:effectLst/>
                <a:latin typeface="Arial" pitchFamily="34" charset="0"/>
              </a:rPr>
              <a:t>r</a:t>
            </a:r>
            <a:r>
              <a:rPr lang="en-GB" sz="3000" b="1" dirty="0">
                <a:effectLst/>
                <a:latin typeface="Arial" pitchFamily="34" charset="0"/>
              </a:rPr>
              <a:t> </a:t>
            </a:r>
            <a:r>
              <a:rPr lang="en-GB" sz="3000" b="1" dirty="0">
                <a:effectLst/>
                <a:latin typeface="Arial" pitchFamily="34" charset="0"/>
                <a:sym typeface="Wingdings" pitchFamily="2" charset="2"/>
              </a:rPr>
              <a:t>+ T</a:t>
            </a:r>
            <a:r>
              <a:rPr lang="el-GR" sz="3000" b="1" dirty="0">
                <a:effectLst/>
                <a:latin typeface="Arial" pitchFamily="34" charset="0"/>
              </a:rPr>
              <a:t> Δ</a:t>
            </a:r>
            <a:r>
              <a:rPr lang="it-IT" sz="3000" b="1" dirty="0" err="1">
                <a:effectLst/>
                <a:latin typeface="Arial" pitchFamily="34" charset="0"/>
              </a:rPr>
              <a:t>S</a:t>
            </a:r>
            <a:r>
              <a:rPr lang="it-IT" sz="3000" b="1" baseline="-25000" dirty="0" err="1">
                <a:effectLst/>
                <a:latin typeface="Arial" pitchFamily="34" charset="0"/>
              </a:rPr>
              <a:t>r</a:t>
            </a:r>
            <a:r>
              <a:rPr lang="it-IT" sz="3000" b="1" dirty="0">
                <a:effectLst/>
                <a:latin typeface="Arial" pitchFamily="34" charset="0"/>
              </a:rPr>
              <a:t> </a:t>
            </a:r>
            <a:endParaRPr lang="en-GB" sz="3000" b="1" baseline="30000" dirty="0">
              <a:effectLst/>
              <a:latin typeface="Arial" pitchFamily="34" charset="0"/>
            </a:endParaRPr>
          </a:p>
        </p:txBody>
      </p:sp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1683678" y="1527284"/>
            <a:ext cx="7776864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el-GR" sz="2200" b="1" dirty="0">
                <a:effectLst/>
                <a:latin typeface="+mj-lt"/>
              </a:rPr>
              <a:t>Δ</a:t>
            </a:r>
            <a:r>
              <a:rPr lang="it-IT" sz="2200" b="1" dirty="0">
                <a:effectLst/>
                <a:latin typeface="+mj-lt"/>
              </a:rPr>
              <a:t>H</a:t>
            </a:r>
            <a:r>
              <a:rPr lang="it-IT" sz="2200" b="1" baseline="-25000" dirty="0">
                <a:effectLst/>
                <a:latin typeface="+mj-lt"/>
              </a:rPr>
              <a:t>r</a:t>
            </a:r>
            <a:r>
              <a:rPr lang="it-IT" sz="2200" b="1" dirty="0">
                <a:effectLst/>
                <a:latin typeface="+mj-lt"/>
              </a:rPr>
              <a:t> :</a:t>
            </a:r>
            <a:r>
              <a:rPr lang="fr-FR" sz="2200" i="1" dirty="0">
                <a:latin typeface="+mj-lt"/>
              </a:rPr>
              <a:t> Enthalpie standard (= énergie totale) de la réaction</a:t>
            </a:r>
            <a:endParaRPr lang="en-US" sz="2200" b="1" dirty="0">
              <a:latin typeface="+mj-lt"/>
            </a:endParaRPr>
          </a:p>
          <a:p>
            <a:pPr marL="457200" indent="-457200">
              <a:lnSpc>
                <a:spcPct val="150000"/>
              </a:lnSpc>
            </a:pPr>
            <a:r>
              <a:rPr lang="en-GB" sz="2200" b="1" dirty="0" err="1">
                <a:effectLst/>
                <a:latin typeface="+mj-lt"/>
              </a:rPr>
              <a:t>ΔG</a:t>
            </a:r>
            <a:r>
              <a:rPr lang="en-GB" sz="2200" b="1" baseline="-25000" dirty="0" err="1">
                <a:effectLst/>
                <a:latin typeface="+mj-lt"/>
              </a:rPr>
              <a:t>r</a:t>
            </a:r>
            <a:r>
              <a:rPr lang="en-GB" sz="2200" b="1" dirty="0">
                <a:effectLst/>
                <a:latin typeface="+mj-lt"/>
              </a:rPr>
              <a:t> : </a:t>
            </a:r>
            <a:r>
              <a:rPr lang="fr-FR" sz="2200" dirty="0">
                <a:latin typeface="+mj-lt"/>
              </a:rPr>
              <a:t>Énergie libre de Gibbs (= énergie électrique disponible) de réaction</a:t>
            </a:r>
            <a:endParaRPr lang="en-US" sz="2200" b="1" dirty="0">
              <a:latin typeface="+mj-lt"/>
            </a:endParaRPr>
          </a:p>
          <a:p>
            <a:pPr marL="457200" indent="-457200">
              <a:lnSpc>
                <a:spcPct val="150000"/>
              </a:lnSpc>
            </a:pPr>
            <a:r>
              <a:rPr lang="en-GB" sz="2200" b="1" dirty="0" err="1">
                <a:effectLst/>
                <a:latin typeface="+mj-lt"/>
              </a:rPr>
              <a:t>ΔS</a:t>
            </a:r>
            <a:r>
              <a:rPr lang="en-GB" sz="2200" b="1" baseline="-25000" dirty="0" err="1">
                <a:effectLst/>
                <a:latin typeface="+mj-lt"/>
              </a:rPr>
              <a:t>r</a:t>
            </a:r>
            <a:r>
              <a:rPr lang="en-GB" sz="2200" b="1" dirty="0">
                <a:effectLst/>
                <a:latin typeface="+mj-lt"/>
              </a:rPr>
              <a:t> : </a:t>
            </a:r>
            <a:r>
              <a:rPr lang="fr-FR" sz="2200" i="1" dirty="0">
                <a:latin typeface="+mj-lt"/>
              </a:rPr>
              <a:t>Entropie (= trouble thermique.. ) de la réaction</a:t>
            </a:r>
            <a:endParaRPr lang="en-US" sz="2200" b="1" dirty="0">
              <a:effectLst/>
              <a:latin typeface="+mj-lt"/>
            </a:endParaRPr>
          </a:p>
          <a:p>
            <a:pPr marL="457200" indent="-457200">
              <a:lnSpc>
                <a:spcPct val="150000"/>
              </a:lnSpc>
            </a:pPr>
            <a:r>
              <a:rPr lang="en-US" sz="2200" b="1" dirty="0">
                <a:effectLst/>
                <a:latin typeface="+mj-lt"/>
              </a:rPr>
              <a:t>T : </a:t>
            </a:r>
            <a:r>
              <a:rPr lang="en-US" sz="2200" dirty="0" err="1">
                <a:effectLst/>
                <a:latin typeface="+mj-lt"/>
              </a:rPr>
              <a:t>Température</a:t>
            </a:r>
            <a:r>
              <a:rPr lang="en-US" sz="2200" dirty="0">
                <a:effectLst/>
                <a:latin typeface="+mj-lt"/>
              </a:rPr>
              <a:t> de la </a:t>
            </a:r>
            <a:r>
              <a:rPr lang="en-US" sz="2200" dirty="0" err="1">
                <a:effectLst/>
                <a:latin typeface="+mj-lt"/>
              </a:rPr>
              <a:t>réaction</a:t>
            </a:r>
            <a:endParaRPr lang="en-US" sz="2200" baseline="30000" dirty="0">
              <a:effectLst/>
              <a:latin typeface="+mj-lt"/>
            </a:endParaRPr>
          </a:p>
        </p:txBody>
      </p:sp>
      <p:sp>
        <p:nvSpPr>
          <p:cNvPr id="17" name="CasellaDiTesto 21"/>
          <p:cNvSpPr txBox="1"/>
          <p:nvPr/>
        </p:nvSpPr>
        <p:spPr>
          <a:xfrm>
            <a:off x="3166891" y="254750"/>
            <a:ext cx="61191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1200"/>
              </a:spcAft>
            </a:pPr>
            <a:r>
              <a:rPr lang="fr-FR" sz="2200" dirty="0">
                <a:latin typeface="+mj-lt"/>
              </a:rPr>
              <a:t>Les principales propriétés thermodynamiques sont </a:t>
            </a:r>
            <a:r>
              <a:rPr lang="en-US" sz="2200" dirty="0">
                <a:latin typeface="+mj-lt"/>
              </a:rPr>
              <a:t>: </a:t>
            </a:r>
          </a:p>
        </p:txBody>
      </p:sp>
      <p:sp>
        <p:nvSpPr>
          <p:cNvPr id="18" name="CasellaDiTesto 22"/>
          <p:cNvSpPr txBox="1"/>
          <p:nvPr/>
        </p:nvSpPr>
        <p:spPr>
          <a:xfrm>
            <a:off x="3650159" y="4863115"/>
            <a:ext cx="37978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1200"/>
              </a:spcAft>
            </a:pPr>
            <a:r>
              <a:rPr lang="fr-FR" sz="2200" dirty="0">
                <a:latin typeface="+mj-lt"/>
              </a:rPr>
              <a:t>Liés par les éléments suivants : </a:t>
            </a:r>
            <a:r>
              <a:rPr lang="en-US" sz="2200" dirty="0">
                <a:latin typeface="+mj-lt"/>
              </a:rPr>
              <a:t>: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732410" y="-297487"/>
            <a:ext cx="205504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564631" y="665369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544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CasellaDiTesto 10"/>
          <p:cNvSpPr txBox="1"/>
          <p:nvPr/>
        </p:nvSpPr>
        <p:spPr>
          <a:xfrm>
            <a:off x="2618436" y="1308938"/>
            <a:ext cx="6861750" cy="4579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1200"/>
              </a:spcAft>
            </a:pPr>
            <a:r>
              <a:rPr lang="en-US" sz="2200" dirty="0">
                <a:latin typeface="+mj-lt"/>
              </a:rPr>
              <a:t>Les </a:t>
            </a:r>
            <a:r>
              <a:rPr lang="en-US" sz="2200" dirty="0" err="1">
                <a:latin typeface="+mj-lt"/>
              </a:rPr>
              <a:t>propriétés</a:t>
            </a:r>
            <a:r>
              <a:rPr lang="en-US" sz="2200" dirty="0">
                <a:latin typeface="+mj-lt"/>
              </a:rPr>
              <a:t> de la </a:t>
            </a:r>
            <a:r>
              <a:rPr lang="en-US" sz="2200" dirty="0" err="1">
                <a:latin typeface="+mj-lt"/>
              </a:rPr>
              <a:t>thermodynamique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dépendent</a:t>
            </a:r>
            <a:r>
              <a:rPr lang="en-US" sz="2200" dirty="0">
                <a:latin typeface="+mj-lt"/>
              </a:rPr>
              <a:t> de:</a:t>
            </a:r>
          </a:p>
          <a:p>
            <a:pPr marL="457200" indent="-457200">
              <a:spcAft>
                <a:spcPts val="1200"/>
              </a:spcAft>
            </a:pPr>
            <a:endParaRPr lang="en-US" sz="2200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err="1">
                <a:latin typeface="+mj-lt"/>
              </a:rPr>
              <a:t>Espèces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réactives</a:t>
            </a:r>
            <a:endParaRPr lang="en-US" sz="2200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err="1">
                <a:latin typeface="+mj-lt"/>
              </a:rPr>
              <a:t>Température</a:t>
            </a:r>
            <a:endParaRPr lang="en-US" sz="2200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>
                <a:latin typeface="+mj-lt"/>
              </a:rPr>
              <a:t>Pression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200" dirty="0">
              <a:latin typeface="+mj-lt"/>
            </a:endParaRPr>
          </a:p>
          <a:p>
            <a:r>
              <a:rPr lang="en-US" sz="2200" dirty="0">
                <a:latin typeface="+mj-lt"/>
              </a:rPr>
              <a:t>Pour les </a:t>
            </a:r>
            <a:r>
              <a:rPr lang="en-US" sz="2200" dirty="0" err="1">
                <a:latin typeface="+mj-lt"/>
              </a:rPr>
              <a:t>réactions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d’hydrogène</a:t>
            </a:r>
            <a:r>
              <a:rPr lang="en-US" sz="2200" dirty="0">
                <a:latin typeface="+mj-lt"/>
              </a:rPr>
              <a:t>  dans la pile à combustible :</a:t>
            </a:r>
          </a:p>
          <a:p>
            <a:endParaRPr lang="en-US" sz="2200" dirty="0">
              <a:latin typeface="+mj-lt"/>
            </a:endParaRPr>
          </a:p>
          <a:p>
            <a:pPr marL="457200" indent="-457200">
              <a:lnSpc>
                <a:spcPct val="150000"/>
              </a:lnSpc>
            </a:pPr>
            <a:r>
              <a:rPr lang="el-GR" sz="2200" b="1" dirty="0">
                <a:latin typeface="+mj-lt"/>
              </a:rPr>
              <a:t>Δ</a:t>
            </a:r>
            <a:r>
              <a:rPr lang="it-IT" sz="2200" b="1" dirty="0">
                <a:latin typeface="+mj-lt"/>
              </a:rPr>
              <a:t>H</a:t>
            </a:r>
            <a:r>
              <a:rPr lang="it-IT" sz="2200" b="1" baseline="-25000" dirty="0">
                <a:latin typeface="+mj-lt"/>
              </a:rPr>
              <a:t>r</a:t>
            </a:r>
            <a:r>
              <a:rPr lang="it-IT" sz="2200" b="1" dirty="0">
                <a:latin typeface="+mj-lt"/>
              </a:rPr>
              <a:t> </a:t>
            </a:r>
            <a:r>
              <a:rPr lang="en-GB" sz="2200" b="1" dirty="0">
                <a:latin typeface="+mj-lt"/>
                <a:sym typeface="Wingdings" pitchFamily="2" charset="2"/>
              </a:rPr>
              <a:t> </a:t>
            </a:r>
            <a:r>
              <a:rPr lang="en-GB" sz="2200" dirty="0">
                <a:latin typeface="+mj-lt"/>
                <a:sym typeface="Wingdings" pitchFamily="2" charset="2"/>
              </a:rPr>
              <a:t>à 25°C et 1 bar: </a:t>
            </a:r>
            <a:r>
              <a:rPr lang="en-GB" sz="2200" b="1" dirty="0">
                <a:latin typeface="+mj-lt"/>
                <a:sym typeface="Wingdings" pitchFamily="2" charset="2"/>
              </a:rPr>
              <a:t>241.61 kJ/mol</a:t>
            </a:r>
          </a:p>
          <a:p>
            <a:pPr marL="457200" indent="-457200">
              <a:lnSpc>
                <a:spcPct val="150000"/>
              </a:lnSpc>
            </a:pPr>
            <a:r>
              <a:rPr lang="en-GB" sz="2200" b="1" dirty="0" err="1">
                <a:latin typeface="+mj-lt"/>
              </a:rPr>
              <a:t>ΔS</a:t>
            </a:r>
            <a:r>
              <a:rPr lang="en-GB" sz="2200" b="1" baseline="-25000" dirty="0" err="1">
                <a:latin typeface="+mj-lt"/>
              </a:rPr>
              <a:t>r</a:t>
            </a:r>
            <a:r>
              <a:rPr lang="en-GB" sz="2200" b="1" dirty="0">
                <a:latin typeface="+mj-lt"/>
              </a:rPr>
              <a:t> </a:t>
            </a:r>
            <a:r>
              <a:rPr lang="en-GB" sz="2200" b="1" dirty="0">
                <a:latin typeface="+mj-lt"/>
                <a:sym typeface="Wingdings" pitchFamily="2" charset="2"/>
              </a:rPr>
              <a:t> </a:t>
            </a:r>
            <a:r>
              <a:rPr lang="en-GB" sz="2200" dirty="0">
                <a:latin typeface="+mj-lt"/>
                <a:sym typeface="Wingdings" pitchFamily="2" charset="2"/>
              </a:rPr>
              <a:t>à 25°C et 1 bar: </a:t>
            </a:r>
            <a:r>
              <a:rPr lang="en-GB" sz="2200" b="1" dirty="0">
                <a:latin typeface="+mj-lt"/>
                <a:sym typeface="Wingdings" pitchFamily="2" charset="2"/>
              </a:rPr>
              <a:t>43.58 J/mol K</a:t>
            </a:r>
            <a:endParaRPr lang="en-US" sz="2200" dirty="0">
              <a:latin typeface="+mj-lt"/>
            </a:endParaRPr>
          </a:p>
          <a:p>
            <a:pPr marL="457200" indent="-457200">
              <a:lnSpc>
                <a:spcPct val="150000"/>
              </a:lnSpc>
            </a:pPr>
            <a:r>
              <a:rPr lang="en-GB" sz="2200" b="1" dirty="0" err="1">
                <a:latin typeface="+mj-lt"/>
              </a:rPr>
              <a:t>ΔG</a:t>
            </a:r>
            <a:r>
              <a:rPr lang="en-GB" sz="2200" b="1" baseline="-25000" dirty="0" err="1">
                <a:latin typeface="+mj-lt"/>
              </a:rPr>
              <a:t>r</a:t>
            </a:r>
            <a:r>
              <a:rPr lang="en-GB" sz="2200" b="1" dirty="0">
                <a:latin typeface="+mj-lt"/>
              </a:rPr>
              <a:t> </a:t>
            </a:r>
            <a:r>
              <a:rPr lang="en-GB" sz="2200" dirty="0">
                <a:latin typeface="+mj-lt"/>
              </a:rPr>
              <a:t>à</a:t>
            </a:r>
            <a:r>
              <a:rPr lang="en-GB" sz="2200" dirty="0">
                <a:latin typeface="+mj-lt"/>
                <a:sym typeface="Wingdings" pitchFamily="2" charset="2"/>
              </a:rPr>
              <a:t> 25°C et 1 bar: </a:t>
            </a:r>
            <a:r>
              <a:rPr lang="en-GB" sz="2200" b="1" dirty="0">
                <a:latin typeface="+mj-lt"/>
                <a:sym typeface="Wingdings" pitchFamily="2" charset="2"/>
              </a:rPr>
              <a:t>254.61 kJ/mol</a:t>
            </a:r>
          </a:p>
        </p:txBody>
      </p:sp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1970364" y="12794"/>
            <a:ext cx="5688632" cy="72008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150000"/>
              </a:lnSpc>
            </a:pPr>
            <a:r>
              <a:rPr lang="en-GB" sz="3000" b="1" dirty="0">
                <a:effectLst/>
                <a:latin typeface="+mj-lt"/>
              </a:rPr>
              <a:t>H</a:t>
            </a:r>
            <a:r>
              <a:rPr lang="en-GB" sz="3000" b="1" baseline="-25000" dirty="0">
                <a:effectLst/>
                <a:latin typeface="+mj-lt"/>
              </a:rPr>
              <a:t>2</a:t>
            </a:r>
            <a:r>
              <a:rPr lang="en-GB" sz="3000" b="1" dirty="0">
                <a:effectLst/>
                <a:latin typeface="+mj-lt"/>
              </a:rPr>
              <a:t> + ½ O</a:t>
            </a:r>
            <a:r>
              <a:rPr lang="en-GB" sz="3000" b="1" baseline="-25000" dirty="0">
                <a:effectLst/>
                <a:latin typeface="+mj-lt"/>
              </a:rPr>
              <a:t>2</a:t>
            </a:r>
            <a:r>
              <a:rPr lang="en-GB" sz="3000" b="1" dirty="0">
                <a:effectLst/>
                <a:latin typeface="+mj-lt"/>
              </a:rPr>
              <a:t> </a:t>
            </a:r>
            <a:r>
              <a:rPr lang="en-GB" sz="3000" b="1" dirty="0">
                <a:effectLst/>
                <a:latin typeface="+mj-lt"/>
                <a:sym typeface="Wingdings" pitchFamily="2" charset="2"/>
              </a:rPr>
              <a:t> H</a:t>
            </a:r>
            <a:r>
              <a:rPr lang="en-GB" sz="3000" b="1" baseline="-25000" dirty="0">
                <a:effectLst/>
                <a:latin typeface="+mj-lt"/>
                <a:sym typeface="Wingdings" pitchFamily="2" charset="2"/>
              </a:rPr>
              <a:t>2</a:t>
            </a:r>
            <a:r>
              <a:rPr lang="en-GB" sz="3000" b="1" dirty="0">
                <a:effectLst/>
                <a:latin typeface="+mj-lt"/>
                <a:sym typeface="Wingdings" pitchFamily="2" charset="2"/>
              </a:rPr>
              <a:t>O + Energy </a:t>
            </a:r>
            <a:endParaRPr lang="en-GB" sz="3000" b="1" baseline="30000" dirty="0">
              <a:effectLst/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564631" y="665369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52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4004285" y="4698439"/>
            <a:ext cx="2920789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el-GR" sz="2000" b="1" dirty="0">
                <a:effectLst/>
                <a:latin typeface="+mj-lt"/>
              </a:rPr>
              <a:t>Δ</a:t>
            </a:r>
            <a:r>
              <a:rPr lang="it-IT" sz="2000" b="1" dirty="0" err="1">
                <a:effectLst/>
                <a:latin typeface="+mj-lt"/>
              </a:rPr>
              <a:t>H</a:t>
            </a:r>
            <a:r>
              <a:rPr lang="it-IT" sz="2000" b="1" baseline="-25000" dirty="0" err="1">
                <a:effectLst/>
                <a:latin typeface="+mj-lt"/>
              </a:rPr>
              <a:t>r</a:t>
            </a:r>
            <a:r>
              <a:rPr lang="it-IT" sz="2000" b="1" dirty="0">
                <a:effectLst/>
                <a:latin typeface="+mj-lt"/>
              </a:rPr>
              <a:t> </a:t>
            </a:r>
            <a:r>
              <a:rPr lang="en-GB" sz="2000" b="1" dirty="0">
                <a:effectLst/>
                <a:latin typeface="+mj-lt"/>
              </a:rPr>
              <a:t>= </a:t>
            </a:r>
            <a:r>
              <a:rPr lang="el-GR" sz="2000" b="1" dirty="0">
                <a:effectLst/>
                <a:latin typeface="+mj-lt"/>
              </a:rPr>
              <a:t>Δ</a:t>
            </a:r>
            <a:r>
              <a:rPr lang="it-IT" sz="2000" b="1" dirty="0">
                <a:effectLst/>
                <a:latin typeface="+mj-lt"/>
              </a:rPr>
              <a:t>G</a:t>
            </a:r>
            <a:r>
              <a:rPr lang="it-IT" sz="2000" b="1" baseline="-25000" dirty="0">
                <a:effectLst/>
                <a:latin typeface="+mj-lt"/>
              </a:rPr>
              <a:t>r</a:t>
            </a:r>
            <a:r>
              <a:rPr lang="en-GB" sz="2000" b="1" dirty="0">
                <a:effectLst/>
                <a:latin typeface="+mj-lt"/>
              </a:rPr>
              <a:t> </a:t>
            </a:r>
            <a:r>
              <a:rPr lang="en-GB" sz="2000" b="1" dirty="0">
                <a:effectLst/>
                <a:latin typeface="+mj-lt"/>
                <a:sym typeface="Wingdings" pitchFamily="2" charset="2"/>
              </a:rPr>
              <a:t>+ T</a:t>
            </a:r>
            <a:r>
              <a:rPr lang="el-GR" sz="2000" b="1" dirty="0">
                <a:effectLst/>
                <a:latin typeface="+mj-lt"/>
              </a:rPr>
              <a:t> Δ</a:t>
            </a:r>
            <a:r>
              <a:rPr lang="it-IT" sz="2000" b="1" dirty="0" err="1">
                <a:effectLst/>
                <a:latin typeface="+mj-lt"/>
              </a:rPr>
              <a:t>S</a:t>
            </a:r>
            <a:r>
              <a:rPr lang="it-IT" sz="2000" b="1" baseline="-25000" dirty="0" err="1">
                <a:effectLst/>
                <a:latin typeface="+mj-lt"/>
              </a:rPr>
              <a:t>r</a:t>
            </a:r>
            <a:r>
              <a:rPr lang="it-IT" sz="2000" b="1" dirty="0">
                <a:effectLst/>
                <a:latin typeface="+mj-lt"/>
              </a:rPr>
              <a:t> </a:t>
            </a:r>
            <a:endParaRPr lang="en-GB" sz="2000" b="1" baseline="30000" dirty="0">
              <a:effectLst/>
              <a:latin typeface="+mj-lt"/>
            </a:endParaRPr>
          </a:p>
        </p:txBody>
      </p:sp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2267626" y="5209690"/>
            <a:ext cx="6608967" cy="54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fr-FR" sz="2000" dirty="0">
                <a:latin typeface="+mj-lt"/>
              </a:rPr>
              <a:t>Notez que </a:t>
            </a:r>
            <a:r>
              <a:rPr lang="fr-FR" sz="2000" dirty="0" err="1">
                <a:latin typeface="+mj-lt"/>
              </a:rPr>
              <a:t>Δgr</a:t>
            </a:r>
            <a:r>
              <a:rPr lang="fr-FR" sz="2000" dirty="0">
                <a:latin typeface="+mj-lt"/>
              </a:rPr>
              <a:t> et </a:t>
            </a:r>
            <a:r>
              <a:rPr lang="fr-FR" sz="2000" dirty="0" err="1">
                <a:latin typeface="+mj-lt"/>
              </a:rPr>
              <a:t>Δsr</a:t>
            </a:r>
            <a:r>
              <a:rPr lang="fr-FR" sz="2000" dirty="0">
                <a:latin typeface="+mj-lt"/>
              </a:rPr>
              <a:t> sont des fonctions de température</a:t>
            </a:r>
            <a:endParaRPr lang="en-US" sz="2000" baseline="30000" dirty="0">
              <a:effectLst/>
              <a:latin typeface="+mj-lt"/>
            </a:endParaRP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1970364" y="49811"/>
            <a:ext cx="5688632" cy="72008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150000"/>
              </a:lnSpc>
            </a:pPr>
            <a:r>
              <a:rPr lang="en-GB" sz="3000" b="1" dirty="0">
                <a:effectLst/>
                <a:latin typeface="+mj-lt"/>
              </a:rPr>
              <a:t>H</a:t>
            </a:r>
            <a:r>
              <a:rPr lang="en-GB" sz="3000" b="1" baseline="-25000" dirty="0">
                <a:effectLst/>
                <a:latin typeface="+mj-lt"/>
              </a:rPr>
              <a:t>2</a:t>
            </a:r>
            <a:r>
              <a:rPr lang="en-GB" sz="3000" b="1" dirty="0">
                <a:effectLst/>
                <a:latin typeface="+mj-lt"/>
              </a:rPr>
              <a:t> + ½ O</a:t>
            </a:r>
            <a:r>
              <a:rPr lang="en-GB" sz="3000" b="1" baseline="-25000" dirty="0">
                <a:effectLst/>
                <a:latin typeface="+mj-lt"/>
              </a:rPr>
              <a:t>2</a:t>
            </a:r>
            <a:r>
              <a:rPr lang="en-GB" sz="3000" b="1" dirty="0">
                <a:effectLst/>
                <a:latin typeface="+mj-lt"/>
              </a:rPr>
              <a:t> </a:t>
            </a:r>
            <a:r>
              <a:rPr lang="en-GB" sz="3000" b="1" dirty="0">
                <a:effectLst/>
                <a:latin typeface="+mj-lt"/>
                <a:sym typeface="Wingdings" pitchFamily="2" charset="2"/>
              </a:rPr>
              <a:t> H</a:t>
            </a:r>
            <a:r>
              <a:rPr lang="en-GB" sz="3000" b="1" baseline="-25000" dirty="0">
                <a:effectLst/>
                <a:latin typeface="+mj-lt"/>
                <a:sym typeface="Wingdings" pitchFamily="2" charset="2"/>
              </a:rPr>
              <a:t>2</a:t>
            </a:r>
            <a:r>
              <a:rPr lang="en-GB" sz="3000" b="1" dirty="0">
                <a:effectLst/>
                <a:latin typeface="+mj-lt"/>
                <a:sym typeface="Wingdings" pitchFamily="2" charset="2"/>
              </a:rPr>
              <a:t>O + Energy </a:t>
            </a:r>
            <a:endParaRPr lang="en-GB" sz="3000" b="1" baseline="30000" dirty="0">
              <a:effectLst/>
              <a:latin typeface="+mj-lt"/>
            </a:endParaRPr>
          </a:p>
        </p:txBody>
      </p:sp>
      <p:pic>
        <p:nvPicPr>
          <p:cNvPr id="18" name="Immagin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52" y="768953"/>
            <a:ext cx="5676944" cy="400007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564631" y="665369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242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550223" y="1012959"/>
            <a:ext cx="7655335" cy="191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dirty="0"/>
              <a:t>Les piles à combustible convertissent l’énergie chimique directement en énergie électrique. Dans le cas idéal d’un convertisseur électrochimique, comme une pile à combustible, le changement d’énergie libre Gibbs, ΔG, de la réaction est disponible comme énergie électrique utile à la température de la conversion.</a:t>
            </a:r>
            <a:endParaRPr lang="en-US" baseline="30000" dirty="0">
              <a:effectLst/>
              <a:latin typeface="+mj-lt"/>
            </a:endParaRPr>
          </a:p>
        </p:txBody>
      </p:sp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4081746" y="2516423"/>
            <a:ext cx="259228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el-GR" sz="3000" b="1" dirty="0">
                <a:latin typeface="+mj-lt"/>
              </a:rPr>
              <a:t>Δ</a:t>
            </a:r>
            <a:r>
              <a:rPr lang="it-IT" sz="3000" b="1" dirty="0">
                <a:latin typeface="+mj-lt"/>
              </a:rPr>
              <a:t>G</a:t>
            </a:r>
            <a:r>
              <a:rPr lang="it-IT" sz="3000" b="1" baseline="-25000" dirty="0">
                <a:latin typeface="+mj-lt"/>
              </a:rPr>
              <a:t>r</a:t>
            </a:r>
            <a:r>
              <a:rPr lang="it-IT" sz="3000" b="1" dirty="0">
                <a:effectLst/>
                <a:latin typeface="+mj-lt"/>
              </a:rPr>
              <a:t> = WORK </a:t>
            </a:r>
            <a:endParaRPr lang="en-GB" sz="3000" b="1" baseline="30000" dirty="0">
              <a:effectLst/>
              <a:latin typeface="+mj-lt"/>
            </a:endParaRP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2414319" y="-120594"/>
            <a:ext cx="5688632" cy="72008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150000"/>
              </a:lnSpc>
            </a:pPr>
            <a:r>
              <a:rPr lang="en-GB" sz="3000" b="1" dirty="0">
                <a:effectLst/>
                <a:latin typeface="+mj-lt"/>
              </a:rPr>
              <a:t>H</a:t>
            </a:r>
            <a:r>
              <a:rPr lang="en-GB" sz="3000" b="1" baseline="-25000" dirty="0">
                <a:effectLst/>
                <a:latin typeface="+mj-lt"/>
              </a:rPr>
              <a:t>2</a:t>
            </a:r>
            <a:r>
              <a:rPr lang="en-GB" sz="3000" b="1" dirty="0">
                <a:effectLst/>
                <a:latin typeface="+mj-lt"/>
              </a:rPr>
              <a:t> + ½ O</a:t>
            </a:r>
            <a:r>
              <a:rPr lang="en-GB" sz="3000" b="1" baseline="-25000" dirty="0">
                <a:effectLst/>
                <a:latin typeface="+mj-lt"/>
              </a:rPr>
              <a:t>2</a:t>
            </a:r>
            <a:r>
              <a:rPr lang="en-GB" sz="3000" b="1" dirty="0">
                <a:effectLst/>
                <a:latin typeface="+mj-lt"/>
              </a:rPr>
              <a:t> </a:t>
            </a:r>
            <a:r>
              <a:rPr lang="en-GB" sz="3000" b="1" dirty="0">
                <a:effectLst/>
                <a:latin typeface="+mj-lt"/>
                <a:sym typeface="Wingdings" pitchFamily="2" charset="2"/>
              </a:rPr>
              <a:t> H</a:t>
            </a:r>
            <a:r>
              <a:rPr lang="en-GB" sz="3000" b="1" baseline="-25000" dirty="0">
                <a:effectLst/>
                <a:latin typeface="+mj-lt"/>
                <a:sym typeface="Wingdings" pitchFamily="2" charset="2"/>
              </a:rPr>
              <a:t>2</a:t>
            </a:r>
            <a:r>
              <a:rPr lang="en-GB" sz="3000" b="1" dirty="0">
                <a:effectLst/>
                <a:latin typeface="+mj-lt"/>
                <a:sym typeface="Wingdings" pitchFamily="2" charset="2"/>
              </a:rPr>
              <a:t>O + Energy </a:t>
            </a:r>
            <a:endParaRPr lang="en-GB" sz="3000" b="1" baseline="30000" dirty="0">
              <a:effectLst/>
              <a:latin typeface="+mj-lt"/>
            </a:endParaRPr>
          </a:p>
        </p:txBody>
      </p:sp>
      <p:sp>
        <p:nvSpPr>
          <p:cNvPr id="18" name="Rectangle 6"/>
          <p:cNvSpPr txBox="1">
            <a:spLocks noChangeArrowheads="1"/>
          </p:cNvSpPr>
          <p:nvPr/>
        </p:nvSpPr>
        <p:spPr bwMode="auto">
          <a:xfrm>
            <a:off x="1550223" y="3114717"/>
            <a:ext cx="7655335" cy="59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dirty="0">
                <a:latin typeface="+mj-lt"/>
              </a:rPr>
              <a:t>avec un travail équivalent à la charge déplacée dans le champ électrique (potentiel) il suit :</a:t>
            </a:r>
            <a:endParaRPr lang="en-US" baseline="30000" dirty="0">
              <a:effectLst/>
              <a:latin typeface="+mj-lt"/>
            </a:endParaRPr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4081746" y="3611482"/>
            <a:ext cx="259228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el-GR" sz="3000" b="1" dirty="0">
                <a:latin typeface="+mj-lt"/>
              </a:rPr>
              <a:t>Δ</a:t>
            </a:r>
            <a:r>
              <a:rPr lang="it-IT" sz="3000" b="1" dirty="0">
                <a:latin typeface="+mj-lt"/>
              </a:rPr>
              <a:t>G</a:t>
            </a:r>
            <a:r>
              <a:rPr lang="it-IT" sz="3000" b="1" baseline="-25000" dirty="0">
                <a:latin typeface="+mj-lt"/>
              </a:rPr>
              <a:t>r</a:t>
            </a:r>
            <a:r>
              <a:rPr lang="it-IT" sz="3000" b="1" dirty="0">
                <a:effectLst/>
                <a:latin typeface="+mj-lt"/>
              </a:rPr>
              <a:t> = n F </a:t>
            </a:r>
            <a:r>
              <a:rPr lang="it-IT" sz="3000" b="1" dirty="0" err="1">
                <a:effectLst/>
                <a:latin typeface="+mj-lt"/>
              </a:rPr>
              <a:t>E</a:t>
            </a:r>
            <a:r>
              <a:rPr lang="it-IT" sz="3000" b="1" baseline="-25000" dirty="0" err="1">
                <a:latin typeface="+mj-lt"/>
              </a:rPr>
              <a:t>r</a:t>
            </a:r>
            <a:r>
              <a:rPr lang="it-IT" sz="3000" b="1" dirty="0">
                <a:effectLst/>
                <a:latin typeface="+mj-lt"/>
              </a:rPr>
              <a:t> </a:t>
            </a:r>
            <a:endParaRPr lang="en-GB" sz="3000" b="1" baseline="30000" dirty="0">
              <a:effectLst/>
              <a:latin typeface="+mj-lt"/>
            </a:endParaRP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1910263" y="4502254"/>
            <a:ext cx="7655335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dirty="0"/>
              <a:t>n = mole d’électrons impliqués dans les réactions. Pour l’hydrogène n=2</a:t>
            </a:r>
            <a:br>
              <a:rPr lang="fr-FR" dirty="0"/>
            </a:br>
            <a:r>
              <a:rPr lang="fr-FR" dirty="0"/>
              <a:t>F= constante </a:t>
            </a:r>
            <a:r>
              <a:rPr lang="fr-FR" dirty="0" err="1"/>
              <a:t>Farday</a:t>
            </a:r>
            <a:r>
              <a:rPr lang="fr-FR" dirty="0"/>
              <a:t> 96485,3329 C/mol</a:t>
            </a:r>
            <a:br>
              <a:rPr lang="fr-FR" dirty="0"/>
            </a:br>
            <a:r>
              <a:rPr lang="fr-FR" dirty="0"/>
              <a:t>Er = potentiel de réaction idéal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64631" y="665369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62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1297</Words>
  <Application>Microsoft Office PowerPoint</Application>
  <PresentationFormat>Widescreen</PresentationFormat>
  <Paragraphs>161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Calirbi</vt:lpstr>
      <vt:lpstr>Cambria Math</vt:lpstr>
      <vt:lpstr>Symbol</vt:lpstr>
      <vt:lpstr>Times New Roman</vt:lpstr>
      <vt:lpstr>Wingdings</vt:lpstr>
      <vt:lpstr>Office Theme</vt:lpstr>
      <vt:lpstr>Equazione</vt:lpstr>
      <vt:lpstr>Ecuación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Currid</cp:lastModifiedBy>
  <cp:revision>25</cp:revision>
  <dcterms:created xsi:type="dcterms:W3CDTF">2019-06-26T09:21:34Z</dcterms:created>
  <dcterms:modified xsi:type="dcterms:W3CDTF">2019-11-07T12:17:54Z</dcterms:modified>
</cp:coreProperties>
</file>