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6" r:id="rId3"/>
    <p:sldId id="258" r:id="rId4"/>
    <p:sldId id="286" r:id="rId5"/>
    <p:sldId id="285" r:id="rId6"/>
    <p:sldId id="284" r:id="rId7"/>
    <p:sldId id="283" r:id="rId8"/>
    <p:sldId id="282" r:id="rId9"/>
    <p:sldId id="281" r:id="rId10"/>
    <p:sldId id="280" r:id="rId11"/>
    <p:sldId id="279" r:id="rId12"/>
    <p:sldId id="278" r:id="rId13"/>
    <p:sldId id="277" r:id="rId14"/>
    <p:sldId id="276" r:id="rId15"/>
    <p:sldId id="275" r:id="rId16"/>
    <p:sldId id="274" r:id="rId17"/>
    <p:sldId id="273" r:id="rId18"/>
    <p:sldId id="271" r:id="rId19"/>
    <p:sldId id="270" r:id="rId20"/>
    <p:sldId id="269" r:id="rId21"/>
    <p:sldId id="268" r:id="rId22"/>
    <p:sldId id="267" r:id="rId23"/>
    <p:sldId id="266" r:id="rId24"/>
    <p:sldId id="265" r:id="rId25"/>
    <p:sldId id="264" r:id="rId26"/>
    <p:sldId id="263" r:id="rId27"/>
    <p:sldId id="262" r:id="rId28"/>
    <p:sldId id="261" r:id="rId29"/>
    <p:sldId id="260" r:id="rId30"/>
    <p:sldId id="28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C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9"/>
    <p:restoredTop sz="94646"/>
  </p:normalViewPr>
  <p:slideViewPr>
    <p:cSldViewPr snapToGrid="0" snapToObjects="1">
      <p:cViewPr varScale="1">
        <p:scale>
          <a:sx n="109" d="100"/>
          <a:sy n="109" d="100"/>
        </p:scale>
        <p:origin x="70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0510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5555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44E4D4A-C7B4-0A4F-B336-7568CF39A4C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826369-A491-FF49-B2BE-064E0024F40D}"/>
              </a:ext>
            </a:extLst>
          </p:cNvPr>
          <p:cNvSpPr txBox="1"/>
          <p:nvPr userDrawn="1"/>
        </p:nvSpPr>
        <p:spPr>
          <a:xfrm>
            <a:off x="743706" y="6250219"/>
            <a:ext cx="1960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AC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 created by</a:t>
            </a:r>
          </a:p>
        </p:txBody>
      </p:sp>
    </p:spTree>
    <p:extLst>
      <p:ext uri="{BB962C8B-B14F-4D97-AF65-F5344CB8AC3E}">
        <p14:creationId xmlns:p14="http://schemas.microsoft.com/office/powerpoint/2010/main" val="356556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jpg"/><Relationship Id="rId9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12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24.png"/><Relationship Id="rId5" Type="http://schemas.openxmlformats.org/officeDocument/2006/relationships/image" Target="../media/image7.png"/><Relationship Id="rId10" Type="http://schemas.openxmlformats.org/officeDocument/2006/relationships/image" Target="../media/image23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12" Type="http://schemas.openxmlformats.org/officeDocument/2006/relationships/image" Target="../media/image2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27.jpeg"/><Relationship Id="rId5" Type="http://schemas.openxmlformats.org/officeDocument/2006/relationships/image" Target="../media/image7.png"/><Relationship Id="rId10" Type="http://schemas.openxmlformats.org/officeDocument/2006/relationships/image" Target="../media/image26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30.jpg"/><Relationship Id="rId5" Type="http://schemas.openxmlformats.org/officeDocument/2006/relationships/image" Target="../media/image7.png"/><Relationship Id="rId10" Type="http://schemas.openxmlformats.org/officeDocument/2006/relationships/image" Target="../media/image29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12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31.jpeg"/><Relationship Id="rId5" Type="http://schemas.openxmlformats.org/officeDocument/2006/relationships/image" Target="../media/image7.png"/><Relationship Id="rId10" Type="http://schemas.openxmlformats.org/officeDocument/2006/relationships/hyperlink" Target="https://www.google.be/url?sa=i&amp;rct=j&amp;q=&amp;esrc=s&amp;source=images&amp;cd=&amp;cad=rja&amp;uact=8&amp;ved=2ahUKEwiY3raSnIngAhVJJlAKHdBRAu4QjRx6BAgBEAU&amp;url=http://www.e-vozila.com/forum/viewtopic.php?t%3D431&amp;psig=AOvVaw0Azmv-ZwLW_R915Zx55lWg&amp;ust=1548515504217595" TargetMode="External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34.jpeg"/><Relationship Id="rId5" Type="http://schemas.openxmlformats.org/officeDocument/2006/relationships/image" Target="../media/image7.png"/><Relationship Id="rId10" Type="http://schemas.openxmlformats.org/officeDocument/2006/relationships/image" Target="../media/image33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8.png"/><Relationship Id="rId18" Type="http://schemas.openxmlformats.org/officeDocument/2006/relationships/image" Target="../media/image38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12" Type="http://schemas.openxmlformats.org/officeDocument/2006/relationships/image" Target="../media/image35.jpeg"/><Relationship Id="rId17" Type="http://schemas.openxmlformats.org/officeDocument/2006/relationships/image" Target="../media/image37.png"/><Relationship Id="rId2" Type="http://schemas.openxmlformats.org/officeDocument/2006/relationships/image" Target="../media/image6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5" Type="http://schemas.openxmlformats.org/officeDocument/2006/relationships/image" Target="../media/image24.png"/><Relationship Id="rId10" Type="http://schemas.openxmlformats.org/officeDocument/2006/relationships/hyperlink" Target="https://www.google.be/url?sa=i&amp;rct=j&amp;q=&amp;esrc=s&amp;source=images&amp;cd=&amp;cad=rja&amp;uact=8&amp;ved=2ahUKEwjCg8Oqp5XgAhXnxoUKHQ8HAeUQjRx6BAgBEAU&amp;url=https://grabcad.com/questions/tutorial-on-how-to-model-a-car-part-1&amp;psig=AOvVaw1DobNJhRb2Hzp8r9YKEClI&amp;ust=1548930726846075" TargetMode="External"/><Relationship Id="rId19" Type="http://schemas.openxmlformats.org/officeDocument/2006/relationships/image" Target="../media/image39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8.png"/><Relationship Id="rId18" Type="http://schemas.openxmlformats.org/officeDocument/2006/relationships/image" Target="../media/image38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12" Type="http://schemas.openxmlformats.org/officeDocument/2006/relationships/image" Target="../media/image35.jpeg"/><Relationship Id="rId17" Type="http://schemas.openxmlformats.org/officeDocument/2006/relationships/image" Target="../media/image37.png"/><Relationship Id="rId2" Type="http://schemas.openxmlformats.org/officeDocument/2006/relationships/image" Target="../media/image6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5" Type="http://schemas.openxmlformats.org/officeDocument/2006/relationships/image" Target="../media/image24.png"/><Relationship Id="rId10" Type="http://schemas.openxmlformats.org/officeDocument/2006/relationships/hyperlink" Target="https://www.google.be/url?sa=i&amp;rct=j&amp;q=&amp;esrc=s&amp;source=images&amp;cd=&amp;cad=rja&amp;uact=8&amp;ved=2ahUKEwjCg8Oqp5XgAhXnxoUKHQ8HAeUQjRx6BAgBEAU&amp;url=https://grabcad.com/questions/tutorial-on-how-to-model-a-car-part-1&amp;psig=AOvVaw1DobNJhRb2Hzp8r9YKEClI&amp;ust=1548930726846075" TargetMode="External"/><Relationship Id="rId19" Type="http://schemas.openxmlformats.org/officeDocument/2006/relationships/image" Target="../media/image39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42.jpeg"/><Relationship Id="rId18" Type="http://schemas.openxmlformats.org/officeDocument/2006/relationships/image" Target="../media/image31.jpe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12" Type="http://schemas.openxmlformats.org/officeDocument/2006/relationships/image" Target="../media/image41.jpeg"/><Relationship Id="rId17" Type="http://schemas.openxmlformats.org/officeDocument/2006/relationships/hyperlink" Target="https://www.google.be/url?sa=i&amp;rct=j&amp;q=&amp;esrc=s&amp;source=images&amp;cd=&amp;cad=rja&amp;uact=8&amp;ved=2ahUKEwiY3raSnIngAhVJJlAKHdBRAu4QjRx6BAgBEAU&amp;url=http://www.e-vozila.com/forum/viewtopic.php?t%3D431&amp;psig=AOvVaw0Azmv-ZwLW_R915Zx55lWg&amp;ust=1548515504217595" TargetMode="External"/><Relationship Id="rId2" Type="http://schemas.openxmlformats.org/officeDocument/2006/relationships/image" Target="../media/image6.png"/><Relationship Id="rId16" Type="http://schemas.openxmlformats.org/officeDocument/2006/relationships/image" Target="../media/image44.png"/><Relationship Id="rId20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hyperlink" Target="https://www.google.be/url?sa=i&amp;rct=j&amp;q=&amp;esrc=s&amp;source=images&amp;cd=&amp;cad=rja&amp;uact=8&amp;ved=2ahUKEwj6_KWRi-vgAhUGyqQKHQZTDr0QjRx6BAgBEAU&amp;url=https://www.weh.com/weh-fuelling-nozzle-tk17-h2-70-mpa-enr-with-atex-data-interface-for-fast-filling-of-cars-selfservice.html&amp;psig=AOvVaw28amboPcvy0BI_QTzRA1Qv&amp;ust=1551878244201976" TargetMode="External"/><Relationship Id="rId5" Type="http://schemas.openxmlformats.org/officeDocument/2006/relationships/image" Target="../media/image7.png"/><Relationship Id="rId15" Type="http://schemas.openxmlformats.org/officeDocument/2006/relationships/image" Target="../media/image43.png"/><Relationship Id="rId10" Type="http://schemas.openxmlformats.org/officeDocument/2006/relationships/image" Target="../media/image40.jpeg"/><Relationship Id="rId19" Type="http://schemas.openxmlformats.org/officeDocument/2006/relationships/image" Target="../media/image45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10" Type="http://schemas.openxmlformats.org/officeDocument/2006/relationships/image" Target="../media/image47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49.png"/><Relationship Id="rId5" Type="http://schemas.openxmlformats.org/officeDocument/2006/relationships/image" Target="../media/image7.png"/><Relationship Id="rId10" Type="http://schemas.openxmlformats.org/officeDocument/2006/relationships/image" Target="../media/image48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53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12" Type="http://schemas.openxmlformats.org/officeDocument/2006/relationships/image" Target="../media/image5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51.png"/><Relationship Id="rId5" Type="http://schemas.openxmlformats.org/officeDocument/2006/relationships/image" Target="../media/image7.png"/><Relationship Id="rId10" Type="http://schemas.openxmlformats.org/officeDocument/2006/relationships/image" Target="../media/image50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55.png"/><Relationship Id="rId5" Type="http://schemas.openxmlformats.org/officeDocument/2006/relationships/image" Target="../media/image7.png"/><Relationship Id="rId10" Type="http://schemas.openxmlformats.org/officeDocument/2006/relationships/image" Target="../media/image54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57.jpeg"/><Relationship Id="rId5" Type="http://schemas.openxmlformats.org/officeDocument/2006/relationships/image" Target="../media/image7.png"/><Relationship Id="rId10" Type="http://schemas.openxmlformats.org/officeDocument/2006/relationships/image" Target="../media/image56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12" Type="http://schemas.openxmlformats.org/officeDocument/2006/relationships/image" Target="../media/image6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59.JPG"/><Relationship Id="rId5" Type="http://schemas.openxmlformats.org/officeDocument/2006/relationships/image" Target="../media/image7.png"/><Relationship Id="rId10" Type="http://schemas.openxmlformats.org/officeDocument/2006/relationships/image" Target="../media/image58.jp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2.png"/><Relationship Id="rId5" Type="http://schemas.openxmlformats.org/officeDocument/2006/relationships/image" Target="../media/image7.png"/><Relationship Id="rId10" Type="http://schemas.openxmlformats.org/officeDocument/2006/relationships/image" Target="../media/image6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65.jpe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12" Type="http://schemas.openxmlformats.org/officeDocument/2006/relationships/image" Target="../media/image64.jpeg"/><Relationship Id="rId2" Type="http://schemas.openxmlformats.org/officeDocument/2006/relationships/image" Target="../media/image6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55.png"/><Relationship Id="rId5" Type="http://schemas.openxmlformats.org/officeDocument/2006/relationships/image" Target="../media/image7.png"/><Relationship Id="rId15" Type="http://schemas.openxmlformats.org/officeDocument/2006/relationships/image" Target="../media/image52.png"/><Relationship Id="rId10" Type="http://schemas.openxmlformats.org/officeDocument/2006/relationships/image" Target="../media/image63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0" Type="http://schemas.openxmlformats.org/officeDocument/2006/relationships/hyperlink" Target="https://www.google.be/url?sa=i&amp;rct=j&amp;q=&amp;esrc=s&amp;source=images&amp;cd=&amp;cad=rja&amp;uact=8&amp;ved=2ahUKEwjCg8Oqp5XgAhXnxoUKHQ8HAeUQjRx6BAgBEAU&amp;url=https://grabcad.com/questions/tutorial-on-how-to-model-a-car-part-1&amp;psig=AOvVaw1DobNJhRb2Hzp8r9YKEClI&amp;ust=1548930726846075" TargetMode="External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12" Type="http://schemas.openxmlformats.org/officeDocument/2006/relationships/image" Target="../media/image1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0" Type="http://schemas.openxmlformats.org/officeDocument/2006/relationships/image" Target="../media/image14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12" Type="http://schemas.openxmlformats.org/officeDocument/2006/relationships/image" Target="../media/image1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8.png"/><Relationship Id="rId5" Type="http://schemas.openxmlformats.org/officeDocument/2006/relationships/image" Target="../media/image7.png"/><Relationship Id="rId10" Type="http://schemas.openxmlformats.org/officeDocument/2006/relationships/image" Target="../media/image17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12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21.jpeg"/><Relationship Id="rId5" Type="http://schemas.openxmlformats.org/officeDocument/2006/relationships/image" Target="../media/image7.png"/><Relationship Id="rId10" Type="http://schemas.openxmlformats.org/officeDocument/2006/relationships/image" Target="../media/image20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1BAC356-1C44-F44B-B830-43C409DA0D87}"/>
              </a:ext>
            </a:extLst>
          </p:cNvPr>
          <p:cNvSpPr txBox="1">
            <a:spLocks/>
          </p:cNvSpPr>
          <p:nvPr/>
        </p:nvSpPr>
        <p:spPr>
          <a:xfrm>
            <a:off x="2600634" y="6260486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rgbClr val="00ACA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&lt;Partner logo&gt;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4EB3AC-D2CD-9040-93EF-FB25EB2C1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92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74E6FDB-7A33-184B-BFA9-D72881DB13F0}"/>
              </a:ext>
            </a:extLst>
          </p:cNvPr>
          <p:cNvSpPr txBox="1">
            <a:spLocks/>
          </p:cNvSpPr>
          <p:nvPr/>
        </p:nvSpPr>
        <p:spPr>
          <a:xfrm>
            <a:off x="779208" y="1980148"/>
            <a:ext cx="6064044" cy="7557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ACA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1" dirty="0"/>
              <a:t>Technologies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553EABC-DF2E-8044-9EB9-8629F76FF197}"/>
              </a:ext>
            </a:extLst>
          </p:cNvPr>
          <p:cNvSpPr txBox="1">
            <a:spLocks/>
          </p:cNvSpPr>
          <p:nvPr/>
        </p:nvSpPr>
        <p:spPr>
          <a:xfrm>
            <a:off x="838199" y="2879027"/>
            <a:ext cx="6504716" cy="18287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err="1"/>
              <a:t>Réponses</a:t>
            </a:r>
            <a:r>
              <a:rPr lang="en-US" sz="2400" dirty="0"/>
              <a:t> du </a:t>
            </a:r>
            <a:r>
              <a:rPr lang="en-US" sz="2400" dirty="0" err="1"/>
              <a:t>professeur</a:t>
            </a:r>
            <a:r>
              <a:rPr lang="en-US" sz="2400" dirty="0"/>
              <a:t> sur les </a:t>
            </a:r>
            <a:r>
              <a:rPr lang="en-US" sz="2400" dirty="0" err="1"/>
              <a:t>activités</a:t>
            </a:r>
            <a:r>
              <a:rPr lang="en-US" sz="2400" dirty="0"/>
              <a:t> </a:t>
            </a:r>
            <a:r>
              <a:rPr lang="en-US" sz="2400" dirty="0" err="1"/>
              <a:t>pratiques</a:t>
            </a:r>
            <a:r>
              <a:rPr lang="en-US" sz="2400" dirty="0"/>
              <a:t> 1-3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85300E-B0BF-4E44-9488-125A96BBBF49}"/>
              </a:ext>
            </a:extLst>
          </p:cNvPr>
          <p:cNvSpPr txBox="1"/>
          <p:nvPr/>
        </p:nvSpPr>
        <p:spPr>
          <a:xfrm>
            <a:off x="743706" y="6250219"/>
            <a:ext cx="1960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AC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 created by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0564631" y="6618526"/>
            <a:ext cx="1627369" cy="2182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B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Dernière mise à jour le 04-11-2019</a:t>
            </a:r>
            <a:endParaRPr lang="en-GB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6540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5" name="ZoneTexte 2"/>
          <p:cNvSpPr txBox="1"/>
          <p:nvPr/>
        </p:nvSpPr>
        <p:spPr>
          <a:xfrm>
            <a:off x="3514352" y="38219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5. </a:t>
            </a:r>
            <a:r>
              <a:rPr lang="en-GB" dirty="0" err="1"/>
              <a:t>Empilement</a:t>
            </a:r>
            <a:r>
              <a:rPr lang="en-GB" dirty="0"/>
              <a:t> de la pile à combustible</a:t>
            </a:r>
          </a:p>
        </p:txBody>
      </p:sp>
      <p:sp>
        <p:nvSpPr>
          <p:cNvPr id="16" name="ZoneTexte 3"/>
          <p:cNvSpPr txBox="1"/>
          <p:nvPr/>
        </p:nvSpPr>
        <p:spPr>
          <a:xfrm>
            <a:off x="593808" y="5045539"/>
            <a:ext cx="7848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err="1"/>
              <a:t>Cette</a:t>
            </a:r>
            <a:r>
              <a:rPr lang="en-GB" dirty="0"/>
              <a:t> PC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utilisée</a:t>
            </a:r>
            <a:r>
              <a:rPr lang="en-GB" dirty="0"/>
              <a:t> pour </a:t>
            </a:r>
            <a:r>
              <a:rPr lang="en-GB" dirty="0" err="1"/>
              <a:t>produire</a:t>
            </a:r>
            <a:r>
              <a:rPr lang="en-GB" dirty="0"/>
              <a:t> de </a:t>
            </a:r>
            <a:r>
              <a:rPr lang="en-GB" dirty="0" err="1"/>
              <a:t>l’électricité</a:t>
            </a:r>
            <a:r>
              <a:rPr lang="en-GB" dirty="0"/>
              <a:t> qui </a:t>
            </a:r>
            <a:r>
              <a:rPr lang="en-GB" dirty="0" err="1"/>
              <a:t>alimentera</a:t>
            </a:r>
            <a:r>
              <a:rPr lang="en-GB" dirty="0"/>
              <a:t> le </a:t>
            </a:r>
            <a:r>
              <a:rPr lang="en-GB" dirty="0" err="1"/>
              <a:t>véhicule</a:t>
            </a:r>
            <a:r>
              <a:rPr lang="en-GB" dirty="0"/>
              <a:t>. La puissance </a:t>
            </a:r>
            <a:r>
              <a:rPr lang="en-GB" dirty="0" err="1"/>
              <a:t>moyenne</a:t>
            </a:r>
            <a:r>
              <a:rPr lang="en-GB" dirty="0"/>
              <a:t>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d’environ</a:t>
            </a:r>
            <a:r>
              <a:rPr lang="en-GB" dirty="0"/>
              <a:t> 100kW. La PC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parfois</a:t>
            </a:r>
            <a:r>
              <a:rPr lang="en-GB" dirty="0"/>
              <a:t> </a:t>
            </a:r>
            <a:r>
              <a:rPr lang="en-GB" dirty="0" err="1"/>
              <a:t>associée</a:t>
            </a:r>
            <a:r>
              <a:rPr lang="en-GB" dirty="0"/>
              <a:t> à un circuit </a:t>
            </a:r>
            <a:r>
              <a:rPr lang="en-GB" dirty="0" err="1"/>
              <a:t>boosteur</a:t>
            </a:r>
            <a:r>
              <a:rPr lang="en-GB" dirty="0"/>
              <a:t> pour </a:t>
            </a:r>
            <a:r>
              <a:rPr lang="en-GB" dirty="0" err="1"/>
              <a:t>une</a:t>
            </a:r>
            <a:r>
              <a:rPr lang="en-GB" dirty="0"/>
              <a:t> augmentation de la tension.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7" name="Image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904" y="1121207"/>
            <a:ext cx="2364667" cy="120334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18008" y="675248"/>
            <a:ext cx="8064896" cy="4234928"/>
          </a:xfrm>
          <a:prstGeom prst="rect">
            <a:avLst/>
          </a:prstGeom>
          <a:noFill/>
          <a:ln w="38100">
            <a:solidFill>
              <a:srgbClr val="00AC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19" name="Connecteur droit 6"/>
          <p:cNvCxnSpPr>
            <a:cxnSpLocks/>
          </p:cNvCxnSpPr>
          <p:nvPr/>
        </p:nvCxnSpPr>
        <p:spPr>
          <a:xfrm>
            <a:off x="3039908" y="684550"/>
            <a:ext cx="0" cy="4225627"/>
          </a:xfrm>
          <a:prstGeom prst="line">
            <a:avLst/>
          </a:prstGeom>
          <a:ln w="38100">
            <a:solidFill>
              <a:srgbClr val="00AC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560" y="1008671"/>
            <a:ext cx="3984924" cy="3626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 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808" y="2777391"/>
            <a:ext cx="2278704" cy="1995686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0564631" y="6618526"/>
            <a:ext cx="1627369" cy="2182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B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Dernière mise à jour le 04-11-2019</a:t>
            </a:r>
            <a:endParaRPr lang="en-GB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510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5" name="ZoneTexte 2"/>
          <p:cNvSpPr txBox="1"/>
          <p:nvPr/>
        </p:nvSpPr>
        <p:spPr>
          <a:xfrm>
            <a:off x="3203848" y="6051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6. Batterie à haute tension</a:t>
            </a:r>
          </a:p>
        </p:txBody>
      </p:sp>
      <p:sp>
        <p:nvSpPr>
          <p:cNvPr id="16" name="ZoneTexte 3"/>
          <p:cNvSpPr txBox="1"/>
          <p:nvPr/>
        </p:nvSpPr>
        <p:spPr>
          <a:xfrm>
            <a:off x="706040" y="5036160"/>
            <a:ext cx="7848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err="1"/>
              <a:t>Cette</a:t>
            </a:r>
            <a:r>
              <a:rPr lang="en-GB" dirty="0"/>
              <a:t> batterie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utilisée</a:t>
            </a:r>
            <a:r>
              <a:rPr lang="en-GB" dirty="0"/>
              <a:t> </a:t>
            </a:r>
            <a:r>
              <a:rPr lang="en-GB" dirty="0" err="1"/>
              <a:t>comme</a:t>
            </a:r>
            <a:r>
              <a:rPr lang="en-GB" dirty="0"/>
              <a:t> un </a:t>
            </a:r>
            <a:r>
              <a:rPr lang="en-GB" dirty="0" err="1"/>
              <a:t>système</a:t>
            </a:r>
            <a:r>
              <a:rPr lang="en-GB" dirty="0"/>
              <a:t> de puissance de pointe. </a:t>
            </a:r>
            <a:r>
              <a:rPr lang="en-GB" dirty="0" err="1"/>
              <a:t>L’énergie</a:t>
            </a:r>
            <a:r>
              <a:rPr lang="en-GB" dirty="0"/>
              <a:t> </a:t>
            </a:r>
            <a:r>
              <a:rPr lang="en-GB" dirty="0" err="1"/>
              <a:t>peut</a:t>
            </a:r>
            <a:r>
              <a:rPr lang="en-GB" dirty="0"/>
              <a:t> </a:t>
            </a:r>
            <a:r>
              <a:rPr lang="en-GB" dirty="0" err="1"/>
              <a:t>être</a:t>
            </a:r>
            <a:r>
              <a:rPr lang="en-GB" dirty="0"/>
              <a:t> </a:t>
            </a:r>
            <a:r>
              <a:rPr lang="en-GB" dirty="0" err="1"/>
              <a:t>immédiatement</a:t>
            </a:r>
            <a:r>
              <a:rPr lang="en-GB" dirty="0"/>
              <a:t> </a:t>
            </a:r>
            <a:r>
              <a:rPr lang="en-GB" dirty="0" err="1"/>
              <a:t>utilisée</a:t>
            </a:r>
            <a:r>
              <a:rPr lang="en-GB" dirty="0"/>
              <a:t> los de </a:t>
            </a:r>
            <a:r>
              <a:rPr lang="en-GB" dirty="0" err="1"/>
              <a:t>l’accélération</a:t>
            </a:r>
            <a:r>
              <a:rPr lang="en-GB" dirty="0"/>
              <a:t> des auxiliaries de la PC. Elle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aussi</a:t>
            </a:r>
            <a:r>
              <a:rPr lang="en-GB" dirty="0"/>
              <a:t> </a:t>
            </a:r>
            <a:r>
              <a:rPr lang="en-GB" dirty="0" err="1"/>
              <a:t>utilisée</a:t>
            </a:r>
            <a:r>
              <a:rPr lang="en-GB" dirty="0"/>
              <a:t> pour stocker </a:t>
            </a:r>
            <a:r>
              <a:rPr lang="en-GB" dirty="0" err="1"/>
              <a:t>l’énregie</a:t>
            </a:r>
            <a:r>
              <a:rPr lang="en-GB" dirty="0"/>
              <a:t> </a:t>
            </a:r>
            <a:r>
              <a:rPr lang="en-GB" dirty="0" err="1"/>
              <a:t>récupérée</a:t>
            </a:r>
            <a:r>
              <a:rPr lang="en-GB" dirty="0"/>
              <a:t> </a:t>
            </a:r>
            <a:r>
              <a:rPr lang="en-GB" dirty="0" err="1"/>
              <a:t>lors</a:t>
            </a:r>
            <a:r>
              <a:rPr lang="en-GB" dirty="0"/>
              <a:t> du </a:t>
            </a:r>
            <a:r>
              <a:rPr lang="en-GB" dirty="0" err="1"/>
              <a:t>freinage</a:t>
            </a:r>
            <a:r>
              <a:rPr lang="en-GB" dirty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7" name="Image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7904" y="1138198"/>
            <a:ext cx="4206670" cy="302433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39552" y="382114"/>
            <a:ext cx="8064896" cy="4536504"/>
          </a:xfrm>
          <a:prstGeom prst="rect">
            <a:avLst/>
          </a:prstGeom>
          <a:noFill/>
          <a:ln w="38100">
            <a:solidFill>
              <a:srgbClr val="00AC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19" name="Connecteur droit 6"/>
          <p:cNvCxnSpPr/>
          <p:nvPr/>
        </p:nvCxnSpPr>
        <p:spPr>
          <a:xfrm>
            <a:off x="3059832" y="375383"/>
            <a:ext cx="0" cy="4536504"/>
          </a:xfrm>
          <a:prstGeom prst="line">
            <a:avLst/>
          </a:prstGeom>
          <a:ln w="38100">
            <a:solidFill>
              <a:srgbClr val="00AC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39" descr="lithium-ion battery discharge mechanism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83" y="605187"/>
            <a:ext cx="2207345" cy="1880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7" descr="lithium-ion battery charge mechanism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19" y="2722089"/>
            <a:ext cx="2296009" cy="194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10564631" y="6618526"/>
            <a:ext cx="1627369" cy="2182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B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Dernière mise à jour le 04-11-2019</a:t>
            </a:r>
            <a:endParaRPr lang="en-GB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5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5" name="ZoneTexte 2"/>
          <p:cNvSpPr txBox="1"/>
          <p:nvPr/>
        </p:nvSpPr>
        <p:spPr>
          <a:xfrm>
            <a:off x="2627784" y="-20326"/>
            <a:ext cx="4356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7. </a:t>
            </a:r>
            <a:r>
              <a:rPr lang="en-GB" dirty="0" err="1"/>
              <a:t>Onduleur</a:t>
            </a:r>
            <a:r>
              <a:rPr lang="en-GB" dirty="0"/>
              <a:t> à traction (</a:t>
            </a:r>
            <a:r>
              <a:rPr lang="en-GB" dirty="0" err="1"/>
              <a:t>électronique</a:t>
            </a:r>
            <a:r>
              <a:rPr lang="en-GB" dirty="0"/>
              <a:t> de puissance)</a:t>
            </a:r>
          </a:p>
        </p:txBody>
      </p:sp>
      <p:sp>
        <p:nvSpPr>
          <p:cNvPr id="16" name="ZoneTexte 3"/>
          <p:cNvSpPr txBox="1"/>
          <p:nvPr/>
        </p:nvSpPr>
        <p:spPr>
          <a:xfrm>
            <a:off x="403942" y="4566125"/>
            <a:ext cx="88041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err="1"/>
              <a:t>L’onduleur</a:t>
            </a:r>
            <a:r>
              <a:rPr lang="en-GB" dirty="0"/>
              <a:t> à traction </a:t>
            </a:r>
            <a:r>
              <a:rPr lang="en-GB" dirty="0" err="1"/>
              <a:t>est</a:t>
            </a:r>
            <a:r>
              <a:rPr lang="en-GB" dirty="0"/>
              <a:t> un </a:t>
            </a:r>
            <a:r>
              <a:rPr lang="en-GB" dirty="0" err="1"/>
              <a:t>composant</a:t>
            </a:r>
            <a:r>
              <a:rPr lang="en-GB" dirty="0"/>
              <a:t> </a:t>
            </a:r>
            <a:r>
              <a:rPr lang="en-GB" dirty="0" err="1"/>
              <a:t>électronique</a:t>
            </a:r>
            <a:r>
              <a:rPr lang="en-GB" dirty="0"/>
              <a:t> à haute tension. Il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utilisé</a:t>
            </a:r>
            <a:r>
              <a:rPr lang="en-GB" dirty="0"/>
              <a:t> pour </a:t>
            </a:r>
            <a:r>
              <a:rPr lang="en-GB" dirty="0" err="1"/>
              <a:t>pour</a:t>
            </a:r>
            <a:r>
              <a:rPr lang="en-GB" dirty="0"/>
              <a:t> transformer le courant </a:t>
            </a:r>
            <a:r>
              <a:rPr lang="en-GB" dirty="0" err="1"/>
              <a:t>continu</a:t>
            </a:r>
            <a:r>
              <a:rPr lang="en-GB" dirty="0"/>
              <a:t> (DC) de la batterie et de la PC </a:t>
            </a:r>
            <a:r>
              <a:rPr lang="en-GB" dirty="0" err="1"/>
              <a:t>en</a:t>
            </a:r>
            <a:r>
              <a:rPr lang="en-GB" dirty="0"/>
              <a:t> courant </a:t>
            </a:r>
            <a:r>
              <a:rPr lang="en-GB" dirty="0" err="1"/>
              <a:t>alternatif</a:t>
            </a:r>
            <a:r>
              <a:rPr lang="en-GB" dirty="0"/>
              <a:t> pour </a:t>
            </a:r>
            <a:r>
              <a:rPr lang="en-GB" dirty="0" err="1"/>
              <a:t>alimenter</a:t>
            </a:r>
            <a:r>
              <a:rPr lang="en-GB" dirty="0"/>
              <a:t> le </a:t>
            </a:r>
            <a:r>
              <a:rPr lang="en-GB" dirty="0" err="1"/>
              <a:t>moteur</a:t>
            </a:r>
            <a:r>
              <a:rPr lang="en-GB" dirty="0"/>
              <a:t> </a:t>
            </a:r>
            <a:r>
              <a:rPr lang="en-GB" dirty="0" err="1"/>
              <a:t>électrique</a:t>
            </a:r>
            <a:r>
              <a:rPr lang="en-GB" dirty="0"/>
              <a:t>. Par le </a:t>
            </a:r>
            <a:r>
              <a:rPr lang="en-GB" dirty="0" err="1"/>
              <a:t>contrôle</a:t>
            </a:r>
            <a:r>
              <a:rPr lang="en-GB" dirty="0"/>
              <a:t> de la </a:t>
            </a:r>
            <a:r>
              <a:rPr lang="en-GB" dirty="0" err="1"/>
              <a:t>fréquence</a:t>
            </a:r>
            <a:r>
              <a:rPr lang="en-GB" dirty="0"/>
              <a:t> et de la tension du courant </a:t>
            </a:r>
            <a:r>
              <a:rPr lang="en-GB" dirty="0" err="1"/>
              <a:t>alternatif</a:t>
            </a:r>
            <a:r>
              <a:rPr lang="en-GB" dirty="0"/>
              <a:t>, </a:t>
            </a:r>
            <a:r>
              <a:rPr lang="en-GB" dirty="0" err="1"/>
              <a:t>elle</a:t>
            </a:r>
            <a:r>
              <a:rPr lang="en-GB" dirty="0"/>
              <a:t> </a:t>
            </a:r>
            <a:r>
              <a:rPr lang="en-GB" dirty="0" err="1"/>
              <a:t>contrôle</a:t>
            </a:r>
            <a:r>
              <a:rPr lang="en-GB" dirty="0"/>
              <a:t> </a:t>
            </a:r>
            <a:r>
              <a:rPr lang="en-GB" dirty="0" err="1"/>
              <a:t>alors</a:t>
            </a:r>
            <a:r>
              <a:rPr lang="en-GB" dirty="0"/>
              <a:t> la </a:t>
            </a:r>
            <a:r>
              <a:rPr lang="en-GB" dirty="0" err="1"/>
              <a:t>vitesse</a:t>
            </a:r>
            <a:r>
              <a:rPr lang="en-GB" dirty="0"/>
              <a:t> du </a:t>
            </a:r>
            <a:r>
              <a:rPr lang="en-GB" dirty="0" err="1"/>
              <a:t>moteur</a:t>
            </a:r>
            <a:r>
              <a:rPr lang="en-GB" dirty="0"/>
              <a:t> </a:t>
            </a:r>
            <a:r>
              <a:rPr lang="en-GB" dirty="0" err="1"/>
              <a:t>également</a:t>
            </a:r>
            <a:r>
              <a:rPr lang="en-GB" dirty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7" name="Image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0496" y="1566682"/>
            <a:ext cx="3024336" cy="2457167"/>
          </a:xfrm>
          <a:prstGeom prst="rect">
            <a:avLst/>
          </a:prstGeom>
        </p:spPr>
      </p:pic>
      <p:pic>
        <p:nvPicPr>
          <p:cNvPr id="18" name="Imag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76" y="2258367"/>
            <a:ext cx="2015673" cy="114237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39552" y="681462"/>
            <a:ext cx="8064896" cy="3711429"/>
          </a:xfrm>
          <a:prstGeom prst="rect">
            <a:avLst/>
          </a:prstGeom>
          <a:noFill/>
          <a:ln w="38100">
            <a:solidFill>
              <a:srgbClr val="00AC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20" name="Connecteur droit 7"/>
          <p:cNvCxnSpPr>
            <a:cxnSpLocks/>
          </p:cNvCxnSpPr>
          <p:nvPr/>
        </p:nvCxnSpPr>
        <p:spPr>
          <a:xfrm>
            <a:off x="3059832" y="681462"/>
            <a:ext cx="0" cy="3852831"/>
          </a:xfrm>
          <a:prstGeom prst="line">
            <a:avLst/>
          </a:prstGeom>
          <a:ln w="38100">
            <a:solidFill>
              <a:srgbClr val="00AC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0564631" y="6618526"/>
            <a:ext cx="1627369" cy="2182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B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Dernière mise à jour le 04-11-2019</a:t>
            </a:r>
            <a:endParaRPr lang="en-GB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624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5" name="ZoneTexte 2"/>
          <p:cNvSpPr txBox="1"/>
          <p:nvPr/>
        </p:nvSpPr>
        <p:spPr>
          <a:xfrm>
            <a:off x="2852379" y="-11534"/>
            <a:ext cx="4356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8. </a:t>
            </a:r>
            <a:r>
              <a:rPr lang="en-GB" dirty="0" err="1"/>
              <a:t>Moteur</a:t>
            </a:r>
            <a:r>
              <a:rPr lang="en-GB" dirty="0"/>
              <a:t> </a:t>
            </a:r>
            <a:r>
              <a:rPr lang="en-GB" dirty="0" err="1"/>
              <a:t>électrique</a:t>
            </a:r>
            <a:r>
              <a:rPr lang="en-GB" dirty="0"/>
              <a:t> à courant </a:t>
            </a:r>
            <a:r>
              <a:rPr lang="en-GB" dirty="0" err="1"/>
              <a:t>alternatif</a:t>
            </a:r>
            <a:r>
              <a:rPr lang="en-GB" dirty="0"/>
              <a:t> </a:t>
            </a:r>
            <a:r>
              <a:rPr lang="en-GB" dirty="0" err="1"/>
              <a:t>triphasé</a:t>
            </a:r>
            <a:r>
              <a:rPr lang="en-GB" dirty="0"/>
              <a:t>. (e-Motor)</a:t>
            </a:r>
          </a:p>
        </p:txBody>
      </p:sp>
      <p:sp>
        <p:nvSpPr>
          <p:cNvPr id="16" name="ZoneTexte 3"/>
          <p:cNvSpPr txBox="1"/>
          <p:nvPr/>
        </p:nvSpPr>
        <p:spPr>
          <a:xfrm>
            <a:off x="656135" y="4611210"/>
            <a:ext cx="78488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/>
              <a:t>Le </a:t>
            </a:r>
            <a:r>
              <a:rPr lang="en-GB" dirty="0" err="1"/>
              <a:t>moteur</a:t>
            </a:r>
            <a:r>
              <a:rPr lang="en-GB" dirty="0"/>
              <a:t> </a:t>
            </a:r>
            <a:r>
              <a:rPr lang="en-GB" dirty="0" err="1"/>
              <a:t>électrique</a:t>
            </a:r>
            <a:r>
              <a:rPr lang="en-GB" dirty="0"/>
              <a:t> </a:t>
            </a:r>
            <a:r>
              <a:rPr lang="en-GB" dirty="0" err="1"/>
              <a:t>est</a:t>
            </a:r>
            <a:r>
              <a:rPr lang="en-GB" dirty="0"/>
              <a:t> utilise pour transformer </a:t>
            </a:r>
            <a:r>
              <a:rPr lang="en-GB" dirty="0" err="1"/>
              <a:t>l’énergie</a:t>
            </a:r>
            <a:r>
              <a:rPr lang="en-GB" dirty="0"/>
              <a:t> </a:t>
            </a:r>
            <a:r>
              <a:rPr lang="en-GB" dirty="0" err="1"/>
              <a:t>électrique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énergie</a:t>
            </a:r>
            <a:r>
              <a:rPr lang="en-GB" dirty="0"/>
              <a:t> </a:t>
            </a:r>
            <a:r>
              <a:rPr lang="en-GB" dirty="0" err="1"/>
              <a:t>mécanique</a:t>
            </a:r>
            <a:r>
              <a:rPr lang="en-GB" dirty="0"/>
              <a:t>. </a:t>
            </a:r>
            <a:r>
              <a:rPr lang="en-GB" dirty="0" err="1"/>
              <a:t>C’est</a:t>
            </a:r>
            <a:r>
              <a:rPr lang="en-GB" dirty="0"/>
              <a:t> </a:t>
            </a:r>
            <a:r>
              <a:rPr lang="en-GB" dirty="0" err="1"/>
              <a:t>une</a:t>
            </a:r>
            <a:r>
              <a:rPr lang="en-GB" dirty="0"/>
              <a:t> machine </a:t>
            </a:r>
            <a:r>
              <a:rPr lang="en-GB" dirty="0" err="1"/>
              <a:t>réversible</a:t>
            </a:r>
            <a:r>
              <a:rPr lang="en-GB" dirty="0"/>
              <a:t> </a:t>
            </a:r>
            <a:r>
              <a:rPr lang="en-GB" dirty="0" err="1"/>
              <a:t>triphasée</a:t>
            </a:r>
            <a:r>
              <a:rPr lang="en-GB" dirty="0"/>
              <a:t> </a:t>
            </a:r>
            <a:r>
              <a:rPr lang="en-GB" dirty="0" err="1"/>
              <a:t>alimentée</a:t>
            </a:r>
            <a:r>
              <a:rPr lang="en-GB" dirty="0"/>
              <a:t> par </a:t>
            </a:r>
            <a:r>
              <a:rPr lang="en-GB" dirty="0" err="1"/>
              <a:t>une</a:t>
            </a:r>
            <a:r>
              <a:rPr lang="en-GB" dirty="0"/>
              <a:t> tension alternative du courant </a:t>
            </a:r>
            <a:r>
              <a:rPr lang="en-GB" dirty="0" err="1"/>
              <a:t>alternatif</a:t>
            </a:r>
            <a:r>
              <a:rPr lang="en-GB" dirty="0"/>
              <a:t> (AC). La </a:t>
            </a:r>
            <a:r>
              <a:rPr lang="en-GB" dirty="0" err="1"/>
              <a:t>vitesse</a:t>
            </a:r>
            <a:r>
              <a:rPr lang="en-GB" dirty="0"/>
              <a:t> de rotation </a:t>
            </a:r>
            <a:r>
              <a:rPr lang="en-GB" dirty="0" err="1"/>
              <a:t>dépend</a:t>
            </a:r>
            <a:r>
              <a:rPr lang="en-GB" dirty="0"/>
              <a:t> de la tension et de la </a:t>
            </a:r>
            <a:r>
              <a:rPr lang="en-GB" dirty="0" err="1"/>
              <a:t>fréquence</a:t>
            </a:r>
            <a:r>
              <a:rPr lang="en-GB" dirty="0"/>
              <a:t> du signal.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7" name="Picture 2" descr="Image associée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22" y="1476303"/>
            <a:ext cx="2592289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440111" y="634797"/>
            <a:ext cx="8064896" cy="3927776"/>
          </a:xfrm>
          <a:prstGeom prst="rect">
            <a:avLst/>
          </a:prstGeom>
          <a:noFill/>
          <a:ln w="38100">
            <a:solidFill>
              <a:srgbClr val="00AC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19" name="Connecteur droit 7"/>
          <p:cNvCxnSpPr>
            <a:cxnSpLocks/>
          </p:cNvCxnSpPr>
          <p:nvPr/>
        </p:nvCxnSpPr>
        <p:spPr>
          <a:xfrm>
            <a:off x="3177582" y="634797"/>
            <a:ext cx="0" cy="3927776"/>
          </a:xfrm>
          <a:prstGeom prst="line">
            <a:avLst/>
          </a:prstGeom>
          <a:ln w="38100">
            <a:solidFill>
              <a:srgbClr val="00AC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856" y="970610"/>
            <a:ext cx="2060102" cy="3171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10564631" y="6618526"/>
            <a:ext cx="1627369" cy="2182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B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Dernière mise à jour le 04-11-2019</a:t>
            </a:r>
            <a:endParaRPr lang="en-GB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326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5" name="ZoneTexte 2"/>
          <p:cNvSpPr txBox="1"/>
          <p:nvPr/>
        </p:nvSpPr>
        <p:spPr>
          <a:xfrm>
            <a:off x="3023828" y="0"/>
            <a:ext cx="3780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9. </a:t>
            </a:r>
            <a:r>
              <a:rPr lang="en-GB" dirty="0" err="1"/>
              <a:t>Moteur</a:t>
            </a:r>
            <a:r>
              <a:rPr lang="en-GB" dirty="0"/>
              <a:t> </a:t>
            </a:r>
            <a:r>
              <a:rPr lang="en-GB" dirty="0" err="1"/>
              <a:t>électrique</a:t>
            </a:r>
            <a:r>
              <a:rPr lang="en-GB" dirty="0"/>
              <a:t> + </a:t>
            </a:r>
            <a:r>
              <a:rPr lang="en-GB" dirty="0" err="1"/>
              <a:t>système</a:t>
            </a:r>
            <a:r>
              <a:rPr lang="en-GB" dirty="0"/>
              <a:t> de transmission et </a:t>
            </a:r>
            <a:r>
              <a:rPr lang="en-GB" dirty="0" err="1"/>
              <a:t>roues</a:t>
            </a:r>
            <a:endParaRPr lang="en-GB" dirty="0"/>
          </a:p>
        </p:txBody>
      </p:sp>
      <p:sp>
        <p:nvSpPr>
          <p:cNvPr id="16" name="ZoneTexte 3"/>
          <p:cNvSpPr txBox="1"/>
          <p:nvPr/>
        </p:nvSpPr>
        <p:spPr>
          <a:xfrm>
            <a:off x="539552" y="4879005"/>
            <a:ext cx="7848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/>
              <a:t>La sortie du </a:t>
            </a:r>
            <a:r>
              <a:rPr lang="en-GB" dirty="0" err="1"/>
              <a:t>moteur</a:t>
            </a:r>
            <a:r>
              <a:rPr lang="en-GB" dirty="0"/>
              <a:t> </a:t>
            </a:r>
            <a:r>
              <a:rPr lang="en-GB" dirty="0" err="1"/>
              <a:t>électrique</a:t>
            </a:r>
            <a:r>
              <a:rPr lang="en-GB" dirty="0"/>
              <a:t>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reliée</a:t>
            </a:r>
            <a:r>
              <a:rPr lang="en-GB" dirty="0"/>
              <a:t> à </a:t>
            </a:r>
            <a:r>
              <a:rPr lang="en-GB" dirty="0" err="1"/>
              <a:t>une</a:t>
            </a:r>
            <a:r>
              <a:rPr lang="en-GB" dirty="0"/>
              <a:t> </a:t>
            </a:r>
            <a:r>
              <a:rPr lang="en-GB" dirty="0" err="1"/>
              <a:t>boîte</a:t>
            </a:r>
            <a:r>
              <a:rPr lang="en-GB" dirty="0"/>
              <a:t> de </a:t>
            </a:r>
            <a:r>
              <a:rPr lang="en-GB" dirty="0" err="1"/>
              <a:t>vitesse</a:t>
            </a:r>
            <a:r>
              <a:rPr lang="en-GB" dirty="0"/>
              <a:t> </a:t>
            </a:r>
            <a:r>
              <a:rPr lang="en-GB" dirty="0" err="1"/>
              <a:t>simplifée</a:t>
            </a:r>
            <a:r>
              <a:rPr lang="en-GB" dirty="0"/>
              <a:t> </a:t>
            </a:r>
            <a:r>
              <a:rPr lang="en-GB" dirty="0" err="1"/>
              <a:t>incluant</a:t>
            </a:r>
            <a:r>
              <a:rPr lang="en-GB" dirty="0"/>
              <a:t> </a:t>
            </a:r>
            <a:r>
              <a:rPr lang="en-GB" dirty="0" err="1"/>
              <a:t>une</a:t>
            </a:r>
            <a:r>
              <a:rPr lang="en-GB" dirty="0"/>
              <a:t> </a:t>
            </a:r>
            <a:r>
              <a:rPr lang="en-GB" dirty="0" err="1"/>
              <a:t>vitesse</a:t>
            </a:r>
            <a:r>
              <a:rPr lang="en-GB" dirty="0"/>
              <a:t> et un </a:t>
            </a:r>
            <a:r>
              <a:rPr lang="en-GB" dirty="0" err="1"/>
              <a:t>différentiel</a:t>
            </a:r>
            <a:r>
              <a:rPr lang="en-GB" dirty="0"/>
              <a:t>. Les cardans </a:t>
            </a:r>
            <a:r>
              <a:rPr lang="en-GB" dirty="0" err="1"/>
              <a:t>sont</a:t>
            </a:r>
            <a:r>
              <a:rPr lang="en-GB" dirty="0"/>
              <a:t> </a:t>
            </a:r>
            <a:r>
              <a:rPr lang="en-GB" dirty="0" err="1"/>
              <a:t>alors</a:t>
            </a:r>
            <a:r>
              <a:rPr lang="en-GB" dirty="0"/>
              <a:t> </a:t>
            </a:r>
            <a:r>
              <a:rPr lang="en-GB" dirty="0" err="1"/>
              <a:t>reliés</a:t>
            </a:r>
            <a:r>
              <a:rPr lang="en-GB" dirty="0"/>
              <a:t> aux </a:t>
            </a:r>
            <a:r>
              <a:rPr lang="en-GB" dirty="0" err="1"/>
              <a:t>roues</a:t>
            </a:r>
            <a:r>
              <a:rPr lang="en-GB" dirty="0"/>
              <a:t> et </a:t>
            </a:r>
            <a:r>
              <a:rPr lang="en-GB" dirty="0" err="1"/>
              <a:t>transmettent</a:t>
            </a:r>
            <a:r>
              <a:rPr lang="en-GB" dirty="0"/>
              <a:t> la puissance </a:t>
            </a:r>
            <a:r>
              <a:rPr lang="en-GB" dirty="0" err="1"/>
              <a:t>mécanique</a:t>
            </a:r>
            <a:r>
              <a:rPr lang="en-GB" dirty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801156"/>
            <a:ext cx="5112568" cy="225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Afficher l’image sourc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51" y="2161196"/>
            <a:ext cx="2272730" cy="120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539552" y="581628"/>
            <a:ext cx="8064896" cy="4160054"/>
          </a:xfrm>
          <a:prstGeom prst="rect">
            <a:avLst/>
          </a:prstGeom>
          <a:noFill/>
          <a:ln w="38100">
            <a:solidFill>
              <a:srgbClr val="00AC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20" name="Connecteur droit 8"/>
          <p:cNvCxnSpPr>
            <a:cxnSpLocks/>
          </p:cNvCxnSpPr>
          <p:nvPr/>
        </p:nvCxnSpPr>
        <p:spPr>
          <a:xfrm>
            <a:off x="3059832" y="581628"/>
            <a:ext cx="0" cy="4160054"/>
          </a:xfrm>
          <a:prstGeom prst="line">
            <a:avLst/>
          </a:prstGeom>
          <a:ln w="38100">
            <a:solidFill>
              <a:srgbClr val="00AC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0564631" y="6618526"/>
            <a:ext cx="1627369" cy="2182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B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Dernière mise à jour le 04-11-2019</a:t>
            </a:r>
            <a:endParaRPr lang="en-GB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323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5" name="Titre 1"/>
          <p:cNvSpPr txBox="1">
            <a:spLocks/>
          </p:cNvSpPr>
          <p:nvPr/>
        </p:nvSpPr>
        <p:spPr>
          <a:xfrm>
            <a:off x="1503484" y="2355409"/>
            <a:ext cx="7772400" cy="1398017"/>
          </a:xfrm>
          <a:prstGeom prst="rect">
            <a:avLst/>
          </a:prstGeom>
          <a:ln w="28575">
            <a:solidFill>
              <a:srgbClr val="00ACAF"/>
            </a:solidFill>
          </a:ln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1600" dirty="0"/>
          </a:p>
          <a:p>
            <a:pPr algn="ctr"/>
            <a:r>
              <a:rPr lang="en-GB" sz="1600" dirty="0" err="1"/>
              <a:t>Exercice</a:t>
            </a:r>
            <a:r>
              <a:rPr lang="en-GB" sz="1600" dirty="0"/>
              <a:t>: </a:t>
            </a:r>
            <a:r>
              <a:rPr lang="en-GB" sz="1600" dirty="0" err="1"/>
              <a:t>Imprimez</a:t>
            </a:r>
            <a:r>
              <a:rPr lang="en-GB" sz="1600" dirty="0"/>
              <a:t> les pages de la “SECTION D’IMPRESSION” de </a:t>
            </a:r>
            <a:r>
              <a:rPr lang="en-GB" sz="1600" dirty="0" err="1"/>
              <a:t>ce</a:t>
            </a:r>
            <a:r>
              <a:rPr lang="en-GB" sz="1600" dirty="0"/>
              <a:t> document et </a:t>
            </a:r>
            <a:r>
              <a:rPr lang="en-GB" sz="1600" dirty="0" err="1"/>
              <a:t>coupez</a:t>
            </a:r>
            <a:r>
              <a:rPr lang="en-GB" sz="1600" dirty="0"/>
              <a:t> les </a:t>
            </a:r>
            <a:r>
              <a:rPr lang="en-GB" sz="1600" dirty="0" err="1"/>
              <a:t>composants</a:t>
            </a:r>
            <a:r>
              <a:rPr lang="en-GB" sz="1600" dirty="0"/>
              <a:t> </a:t>
            </a:r>
            <a:r>
              <a:rPr lang="en-GB" sz="1600" dirty="0" err="1"/>
              <a:t>en</a:t>
            </a:r>
            <a:r>
              <a:rPr lang="en-GB" sz="1600" dirty="0"/>
              <a:t> </a:t>
            </a:r>
            <a:r>
              <a:rPr lang="en-GB" sz="1600" dirty="0" err="1"/>
              <a:t>suivant</a:t>
            </a:r>
            <a:r>
              <a:rPr lang="en-GB" sz="1600" dirty="0"/>
              <a:t> les </a:t>
            </a:r>
            <a:r>
              <a:rPr lang="en-GB" sz="1600" dirty="0" err="1"/>
              <a:t>lignes</a:t>
            </a:r>
            <a:r>
              <a:rPr lang="en-GB" sz="1600" dirty="0"/>
              <a:t> de points. </a:t>
            </a:r>
            <a:r>
              <a:rPr lang="en-GB" sz="1600" dirty="0" err="1"/>
              <a:t>Dessinez</a:t>
            </a:r>
            <a:r>
              <a:rPr lang="en-GB" sz="1600" dirty="0"/>
              <a:t> la </a:t>
            </a:r>
            <a:r>
              <a:rPr lang="en-GB" sz="1600" dirty="0" err="1"/>
              <a:t>forme</a:t>
            </a:r>
            <a:r>
              <a:rPr lang="en-GB" sz="1600" dirty="0"/>
              <a:t> d’un </a:t>
            </a:r>
            <a:r>
              <a:rPr lang="en-GB" sz="1600" dirty="0" err="1"/>
              <a:t>véhicule</a:t>
            </a:r>
            <a:r>
              <a:rPr lang="en-GB" sz="1600" dirty="0"/>
              <a:t> </a:t>
            </a:r>
            <a:r>
              <a:rPr lang="en-GB" sz="1600" dirty="0" err="1"/>
              <a:t>vue</a:t>
            </a:r>
            <a:r>
              <a:rPr lang="en-GB" sz="1600" dirty="0"/>
              <a:t> du dessus </a:t>
            </a:r>
            <a:r>
              <a:rPr lang="en-GB" sz="1600" dirty="0" err="1"/>
              <a:t>ou</a:t>
            </a:r>
            <a:r>
              <a:rPr lang="en-GB" sz="1600" dirty="0"/>
              <a:t> </a:t>
            </a:r>
            <a:r>
              <a:rPr lang="en-GB" sz="1600" dirty="0" err="1"/>
              <a:t>dessinez</a:t>
            </a:r>
            <a:r>
              <a:rPr lang="en-GB" sz="1600" dirty="0"/>
              <a:t> un rectangle sur le tableau blanc/noir </a:t>
            </a:r>
            <a:r>
              <a:rPr lang="en-GB" sz="1600" dirty="0" err="1"/>
              <a:t>puis</a:t>
            </a:r>
            <a:r>
              <a:rPr lang="en-GB" sz="1600" dirty="0"/>
              <a:t> </a:t>
            </a:r>
            <a:r>
              <a:rPr lang="en-GB" sz="1600" dirty="0" err="1"/>
              <a:t>localisez</a:t>
            </a:r>
            <a:r>
              <a:rPr lang="en-GB" sz="1600" dirty="0"/>
              <a:t> les </a:t>
            </a:r>
            <a:r>
              <a:rPr lang="en-GB" sz="1600" dirty="0" err="1"/>
              <a:t>composants</a:t>
            </a:r>
            <a:r>
              <a:rPr lang="en-GB" sz="1600" dirty="0"/>
              <a:t> </a:t>
            </a:r>
            <a:r>
              <a:rPr lang="en-GB" sz="1600" dirty="0" err="1"/>
              <a:t>suivant</a:t>
            </a:r>
            <a:r>
              <a:rPr lang="en-GB" sz="1600" dirty="0"/>
              <a:t> la </a:t>
            </a:r>
            <a:r>
              <a:rPr lang="en-GB" sz="1600" dirty="0" err="1"/>
              <a:t>théorie</a:t>
            </a:r>
            <a:r>
              <a:rPr lang="en-GB" sz="1600" dirty="0"/>
              <a:t> </a:t>
            </a:r>
            <a:r>
              <a:rPr lang="en-GB" sz="1600" dirty="0" err="1"/>
              <a:t>expliquée</a:t>
            </a:r>
            <a:r>
              <a:rPr lang="en-GB" sz="1600" dirty="0"/>
              <a:t> </a:t>
            </a:r>
            <a:r>
              <a:rPr lang="en-GB" sz="1600" dirty="0" err="1"/>
              <a:t>précédemment</a:t>
            </a:r>
            <a:r>
              <a:rPr lang="en-GB" sz="1600" dirty="0"/>
              <a:t>. </a:t>
            </a:r>
            <a:r>
              <a:rPr lang="en-GB" sz="1600" dirty="0" err="1"/>
              <a:t>Etiquetez</a:t>
            </a:r>
            <a:r>
              <a:rPr lang="en-GB" sz="1600" dirty="0"/>
              <a:t> </a:t>
            </a:r>
            <a:r>
              <a:rPr lang="en-GB" sz="1600" dirty="0" err="1"/>
              <a:t>chaque</a:t>
            </a:r>
            <a:r>
              <a:rPr lang="en-GB" sz="1600" dirty="0"/>
              <a:t> </a:t>
            </a:r>
            <a:r>
              <a:rPr lang="en-GB" sz="1600" dirty="0" err="1"/>
              <a:t>rôle</a:t>
            </a:r>
            <a:r>
              <a:rPr lang="en-GB" sz="1600" dirty="0"/>
              <a:t> d’un </a:t>
            </a:r>
            <a:r>
              <a:rPr lang="en-GB" sz="1600" dirty="0" err="1"/>
              <a:t>composant</a:t>
            </a:r>
            <a:r>
              <a:rPr lang="en-GB" sz="1600" dirty="0"/>
              <a:t> et </a:t>
            </a:r>
            <a:r>
              <a:rPr lang="en-GB" sz="1600" dirty="0" err="1"/>
              <a:t>mettez</a:t>
            </a:r>
            <a:r>
              <a:rPr lang="en-GB" sz="1600" dirty="0"/>
              <a:t>-les </a:t>
            </a:r>
            <a:r>
              <a:rPr lang="en-GB" sz="1600" dirty="0" err="1"/>
              <a:t>en</a:t>
            </a:r>
            <a:r>
              <a:rPr lang="en-GB" sz="1600" dirty="0"/>
              <a:t> relation à </a:t>
            </a:r>
            <a:r>
              <a:rPr lang="en-GB" sz="1600" dirty="0" err="1"/>
              <a:t>chaque</a:t>
            </a:r>
            <a:r>
              <a:rPr lang="en-GB" sz="1600" dirty="0"/>
              <a:t> </a:t>
            </a:r>
            <a:r>
              <a:rPr lang="en-GB" sz="1600" dirty="0" err="1"/>
              <a:t>autre</a:t>
            </a:r>
            <a:r>
              <a:rPr lang="en-GB" sz="1600" dirty="0"/>
              <a:t> </a:t>
            </a:r>
            <a:r>
              <a:rPr lang="en-GB" sz="1600" dirty="0" err="1"/>
              <a:t>afin</a:t>
            </a:r>
            <a:r>
              <a:rPr lang="en-GB" sz="1600" dirty="0"/>
              <a:t> de </a:t>
            </a:r>
            <a:r>
              <a:rPr lang="en-GB" sz="1600" dirty="0" err="1"/>
              <a:t>construire</a:t>
            </a:r>
            <a:r>
              <a:rPr lang="en-GB" sz="1600" dirty="0"/>
              <a:t> un </a:t>
            </a:r>
            <a:r>
              <a:rPr lang="en-GB" sz="1600" dirty="0" err="1"/>
              <a:t>groupe</a:t>
            </a:r>
            <a:r>
              <a:rPr lang="en-GB" sz="1600" dirty="0"/>
              <a:t> </a:t>
            </a:r>
            <a:r>
              <a:rPr lang="en-GB" sz="1600" dirty="0" err="1"/>
              <a:t>motopropulseur</a:t>
            </a:r>
            <a:r>
              <a:rPr lang="en-GB" sz="1600" dirty="0"/>
              <a:t> </a:t>
            </a:r>
            <a:r>
              <a:rPr lang="en-GB" sz="1600" dirty="0" err="1"/>
              <a:t>fonctionnel</a:t>
            </a:r>
            <a:r>
              <a:rPr lang="en-GB" sz="1600" dirty="0"/>
              <a:t>.</a:t>
            </a:r>
          </a:p>
        </p:txBody>
      </p:sp>
      <p:sp>
        <p:nvSpPr>
          <p:cNvPr id="16" name="Sous-titre 2"/>
          <p:cNvSpPr txBox="1">
            <a:spLocks/>
          </p:cNvSpPr>
          <p:nvPr/>
        </p:nvSpPr>
        <p:spPr>
          <a:xfrm>
            <a:off x="2189284" y="4401498"/>
            <a:ext cx="6400800" cy="7669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 err="1"/>
              <a:t>Exemple</a:t>
            </a:r>
            <a:r>
              <a:rPr lang="en-GB" dirty="0"/>
              <a:t> </a:t>
            </a:r>
            <a:r>
              <a:rPr lang="en-GB" dirty="0" err="1"/>
              <a:t>basé</a:t>
            </a:r>
            <a:r>
              <a:rPr lang="en-GB" dirty="0"/>
              <a:t> sur la Toyota </a:t>
            </a:r>
            <a:r>
              <a:rPr lang="en-GB" dirty="0" err="1"/>
              <a:t>Mirai</a:t>
            </a:r>
            <a:endParaRPr lang="en-GB" dirty="0"/>
          </a:p>
        </p:txBody>
      </p:sp>
      <p:sp>
        <p:nvSpPr>
          <p:cNvPr id="17" name="ZoneTexte 3"/>
          <p:cNvSpPr txBox="1"/>
          <p:nvPr/>
        </p:nvSpPr>
        <p:spPr>
          <a:xfrm>
            <a:off x="1717276" y="424215"/>
            <a:ext cx="75608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/>
              <a:t>Exercice</a:t>
            </a:r>
            <a:r>
              <a:rPr lang="en-GB" sz="2800" dirty="0"/>
              <a:t> </a:t>
            </a:r>
            <a:r>
              <a:rPr lang="en-GB" sz="2800" dirty="0" err="1"/>
              <a:t>pratique</a:t>
            </a:r>
            <a:r>
              <a:rPr lang="en-GB" sz="2800" dirty="0"/>
              <a:t>: localiser et connecter les </a:t>
            </a:r>
            <a:r>
              <a:rPr lang="en-GB" sz="2800" dirty="0" err="1"/>
              <a:t>composants</a:t>
            </a:r>
            <a:r>
              <a:rPr lang="en-GB" sz="2800" dirty="0"/>
              <a:t> d’un </a:t>
            </a:r>
            <a:r>
              <a:rPr lang="en-GB" sz="2800" dirty="0" err="1"/>
              <a:t>groupe</a:t>
            </a:r>
            <a:r>
              <a:rPr lang="en-GB" sz="2800" dirty="0"/>
              <a:t> </a:t>
            </a:r>
            <a:r>
              <a:rPr lang="en-GB" sz="2800" dirty="0" err="1"/>
              <a:t>motopropulseur</a:t>
            </a:r>
            <a:r>
              <a:rPr lang="en-GB" sz="2800" dirty="0"/>
              <a:t> d’un </a:t>
            </a:r>
            <a:r>
              <a:rPr lang="en-GB" sz="2800" dirty="0" err="1"/>
              <a:t>véhicule</a:t>
            </a:r>
            <a:r>
              <a:rPr lang="en-GB" sz="2800" dirty="0"/>
              <a:t> à PC à </a:t>
            </a:r>
            <a:r>
              <a:rPr lang="en-GB" sz="2800" dirty="0" err="1"/>
              <a:t>hydrogène</a:t>
            </a:r>
            <a:endParaRPr lang="en-GB" sz="2800" dirty="0"/>
          </a:p>
          <a:p>
            <a:pPr algn="ctr"/>
            <a:endParaRPr lang="en-GB" sz="2800" dirty="0"/>
          </a:p>
        </p:txBody>
      </p:sp>
      <p:sp>
        <p:nvSpPr>
          <p:cNvPr id="18" name="Rectangle 17"/>
          <p:cNvSpPr/>
          <p:nvPr/>
        </p:nvSpPr>
        <p:spPr>
          <a:xfrm>
            <a:off x="10564631" y="6618526"/>
            <a:ext cx="1627369" cy="2182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B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Dernière mise à jour le 04-11-2019</a:t>
            </a:r>
            <a:endParaRPr lang="en-GB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6098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5" name="Titre 1"/>
          <p:cNvSpPr txBox="1">
            <a:spLocks/>
          </p:cNvSpPr>
          <p:nvPr/>
        </p:nvSpPr>
        <p:spPr>
          <a:xfrm>
            <a:off x="1503485" y="2299317"/>
            <a:ext cx="77724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REPONSES</a:t>
            </a:r>
          </a:p>
        </p:txBody>
      </p:sp>
      <p:sp>
        <p:nvSpPr>
          <p:cNvPr id="16" name="Sous-titre 2"/>
          <p:cNvSpPr txBox="1">
            <a:spLocks/>
          </p:cNvSpPr>
          <p:nvPr/>
        </p:nvSpPr>
        <p:spPr>
          <a:xfrm>
            <a:off x="2189285" y="4489422"/>
            <a:ext cx="6400800" cy="7669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 err="1"/>
              <a:t>Exemple</a:t>
            </a:r>
            <a:r>
              <a:rPr lang="en-GB" dirty="0"/>
              <a:t> </a:t>
            </a:r>
            <a:r>
              <a:rPr lang="en-GB" dirty="0" err="1"/>
              <a:t>basé</a:t>
            </a:r>
            <a:r>
              <a:rPr lang="en-GB" dirty="0"/>
              <a:t> sur la Toyota</a:t>
            </a:r>
          </a:p>
        </p:txBody>
      </p:sp>
      <p:sp>
        <p:nvSpPr>
          <p:cNvPr id="17" name="ZoneTexte 3"/>
          <p:cNvSpPr txBox="1"/>
          <p:nvPr/>
        </p:nvSpPr>
        <p:spPr>
          <a:xfrm>
            <a:off x="1717277" y="512139"/>
            <a:ext cx="75608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/>
              <a:t>Exercice</a:t>
            </a:r>
            <a:r>
              <a:rPr lang="en-GB" sz="2800" dirty="0"/>
              <a:t> </a:t>
            </a:r>
            <a:r>
              <a:rPr lang="en-GB" sz="2800" dirty="0" err="1"/>
              <a:t>pratique</a:t>
            </a:r>
            <a:r>
              <a:rPr lang="en-GB" sz="2800" dirty="0"/>
              <a:t>: localiser et connecter les </a:t>
            </a:r>
            <a:r>
              <a:rPr lang="en-GB" sz="2800" dirty="0" err="1"/>
              <a:t>composants</a:t>
            </a:r>
            <a:r>
              <a:rPr lang="en-GB" sz="2800" dirty="0"/>
              <a:t> d’un </a:t>
            </a:r>
            <a:r>
              <a:rPr lang="en-GB" sz="2800" dirty="0" err="1"/>
              <a:t>groupe</a:t>
            </a:r>
            <a:r>
              <a:rPr lang="en-GB" sz="2800" dirty="0"/>
              <a:t> </a:t>
            </a:r>
            <a:r>
              <a:rPr lang="en-GB" sz="2800" dirty="0" err="1"/>
              <a:t>motopropulseur</a:t>
            </a:r>
            <a:r>
              <a:rPr lang="en-GB" sz="2800" dirty="0"/>
              <a:t> d’un </a:t>
            </a:r>
            <a:r>
              <a:rPr lang="en-GB" sz="2800" dirty="0" err="1"/>
              <a:t>véhicule</a:t>
            </a:r>
            <a:r>
              <a:rPr lang="en-GB" sz="2800" dirty="0"/>
              <a:t> à PC à </a:t>
            </a:r>
            <a:r>
              <a:rPr lang="en-GB" sz="2800" dirty="0" err="1"/>
              <a:t>hydrogène</a:t>
            </a:r>
            <a:endParaRPr lang="en-GB" sz="2800" dirty="0"/>
          </a:p>
          <a:p>
            <a:pPr algn="ctr"/>
            <a:endParaRPr lang="en-GB" sz="2800" dirty="0"/>
          </a:p>
        </p:txBody>
      </p:sp>
      <p:sp>
        <p:nvSpPr>
          <p:cNvPr id="18" name="Rectangle 17"/>
          <p:cNvSpPr/>
          <p:nvPr/>
        </p:nvSpPr>
        <p:spPr>
          <a:xfrm>
            <a:off x="10564631" y="6618526"/>
            <a:ext cx="1627369" cy="2182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B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Dernière mise à jour le 04-11-2019</a:t>
            </a:r>
            <a:endParaRPr lang="en-GB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4998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5" name="ZoneTexte 2"/>
          <p:cNvSpPr txBox="1"/>
          <p:nvPr/>
        </p:nvSpPr>
        <p:spPr>
          <a:xfrm>
            <a:off x="2040112" y="141635"/>
            <a:ext cx="5648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Réponse</a:t>
            </a:r>
            <a:r>
              <a:rPr lang="en-GB" dirty="0"/>
              <a:t> 1: Place des </a:t>
            </a:r>
            <a:r>
              <a:rPr lang="en-GB" dirty="0" err="1"/>
              <a:t>composants</a:t>
            </a:r>
            <a:r>
              <a:rPr lang="en-GB" dirty="0"/>
              <a:t> dans </a:t>
            </a:r>
            <a:r>
              <a:rPr lang="en-GB" dirty="0" err="1"/>
              <a:t>une</a:t>
            </a:r>
            <a:r>
              <a:rPr lang="en-GB" dirty="0"/>
              <a:t> </a:t>
            </a:r>
            <a:r>
              <a:rPr lang="en-GB" dirty="0" err="1"/>
              <a:t>voiture</a:t>
            </a:r>
            <a:r>
              <a:rPr lang="en-GB" dirty="0"/>
              <a:t> à sedan</a:t>
            </a:r>
          </a:p>
        </p:txBody>
      </p:sp>
      <p:pic>
        <p:nvPicPr>
          <p:cNvPr id="16" name="Picture 2" descr="Résultat de recherche d'images pour &quot;car sketch from top&quot;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73" y="786211"/>
            <a:ext cx="8362727" cy="361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089757" y="1040527"/>
            <a:ext cx="6840760" cy="30963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8" name="Image 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8449" y="3956851"/>
            <a:ext cx="435258" cy="360040"/>
          </a:xfrm>
          <a:prstGeom prst="rect">
            <a:avLst/>
          </a:prstGeom>
        </p:spPr>
      </p:pic>
      <p:grpSp>
        <p:nvGrpSpPr>
          <p:cNvPr id="19" name="Groupe 6"/>
          <p:cNvGrpSpPr/>
          <p:nvPr/>
        </p:nvGrpSpPr>
        <p:grpSpPr>
          <a:xfrm>
            <a:off x="5590257" y="1290267"/>
            <a:ext cx="2676393" cy="2378552"/>
            <a:chOff x="3275856" y="1340768"/>
            <a:chExt cx="5100567" cy="3600400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1340768"/>
              <a:ext cx="5100567" cy="360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5076056" y="1916832"/>
              <a:ext cx="1296144" cy="2448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53154" y="1659451"/>
            <a:ext cx="647224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961" y="1730315"/>
            <a:ext cx="1978052" cy="180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1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635479">
            <a:off x="6765196" y="1724225"/>
            <a:ext cx="1846529" cy="1327540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1923" y="1813516"/>
            <a:ext cx="3600401" cy="158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55916" y="2011598"/>
            <a:ext cx="1280824" cy="1971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 12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7889" y="1290172"/>
            <a:ext cx="1313237" cy="1066959"/>
          </a:xfrm>
          <a:prstGeom prst="rect">
            <a:avLst/>
          </a:prstGeom>
        </p:spPr>
      </p:pic>
      <p:sp>
        <p:nvSpPr>
          <p:cNvPr id="28" name="ZoneTexte 4"/>
          <p:cNvSpPr txBox="1"/>
          <p:nvPr/>
        </p:nvSpPr>
        <p:spPr>
          <a:xfrm>
            <a:off x="675214" y="4767934"/>
            <a:ext cx="7632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/>
              <a:t>Localisez</a:t>
            </a:r>
            <a:r>
              <a:rPr lang="en-GB" sz="1600" dirty="0"/>
              <a:t> les </a:t>
            </a:r>
            <a:r>
              <a:rPr lang="en-GB" sz="1600" dirty="0" err="1"/>
              <a:t>composants</a:t>
            </a:r>
            <a:r>
              <a:rPr lang="en-GB" sz="1600" dirty="0"/>
              <a:t> </a:t>
            </a:r>
            <a:r>
              <a:rPr lang="en-GB" sz="1600" dirty="0" err="1"/>
              <a:t>étape</a:t>
            </a:r>
            <a:r>
              <a:rPr lang="en-GB" sz="1600" dirty="0"/>
              <a:t> par </a:t>
            </a:r>
            <a:r>
              <a:rPr lang="en-GB" sz="1600" dirty="0" err="1"/>
              <a:t>étape</a:t>
            </a:r>
            <a:r>
              <a:rPr lang="en-GB" sz="1600" dirty="0"/>
              <a:t>, </a:t>
            </a:r>
            <a:r>
              <a:rPr lang="en-GB" sz="1600" dirty="0" err="1"/>
              <a:t>commencez</a:t>
            </a:r>
            <a:r>
              <a:rPr lang="en-GB" sz="1600" dirty="0"/>
              <a:t> par la prise de </a:t>
            </a:r>
            <a:r>
              <a:rPr lang="en-GB" sz="1600" dirty="0" err="1"/>
              <a:t>remplissage</a:t>
            </a:r>
            <a:r>
              <a:rPr lang="en-GB" sz="1600" dirty="0"/>
              <a:t> et suivez le flux </a:t>
            </a:r>
            <a:r>
              <a:rPr lang="en-GB" sz="1600" dirty="0" err="1"/>
              <a:t>d’énergie</a:t>
            </a:r>
            <a:r>
              <a:rPr lang="en-GB" sz="1600" dirty="0"/>
              <a:t> </a:t>
            </a:r>
            <a:r>
              <a:rPr lang="en-GB" sz="1600" dirty="0" err="1"/>
              <a:t>jusqu’à</a:t>
            </a:r>
            <a:r>
              <a:rPr lang="en-GB" sz="1600" dirty="0"/>
              <a:t> la fin, au </a:t>
            </a:r>
            <a:r>
              <a:rPr lang="en-GB" sz="1600" dirty="0" err="1"/>
              <a:t>moteur</a:t>
            </a:r>
            <a:r>
              <a:rPr lang="en-GB" sz="1600" dirty="0"/>
              <a:t> </a:t>
            </a:r>
            <a:r>
              <a:rPr lang="en-GB" sz="1600" dirty="0" err="1"/>
              <a:t>électrique</a:t>
            </a:r>
            <a:r>
              <a:rPr lang="en-GB" sz="1600" dirty="0"/>
              <a:t>. La batterie sera </a:t>
            </a:r>
            <a:r>
              <a:rPr lang="en-GB" sz="1600" dirty="0" err="1"/>
              <a:t>installée</a:t>
            </a:r>
            <a:r>
              <a:rPr lang="en-GB" sz="1600" dirty="0"/>
              <a:t> </a:t>
            </a:r>
            <a:r>
              <a:rPr lang="en-GB" sz="1600" dirty="0" err="1"/>
              <a:t>juste</a:t>
            </a:r>
            <a:r>
              <a:rPr lang="en-GB" sz="1600" dirty="0"/>
              <a:t> après la pile à combustible.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0564631" y="6618526"/>
            <a:ext cx="1627369" cy="2182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B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Dernière mise à jour le 04-11-2019</a:t>
            </a:r>
            <a:endParaRPr lang="en-GB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37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5" name="ZoneTexte 2"/>
          <p:cNvSpPr txBox="1"/>
          <p:nvPr/>
        </p:nvSpPr>
        <p:spPr>
          <a:xfrm>
            <a:off x="1381895" y="275277"/>
            <a:ext cx="6790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Réponse</a:t>
            </a:r>
            <a:r>
              <a:rPr lang="en-GB" dirty="0"/>
              <a:t> 1: </a:t>
            </a:r>
            <a:r>
              <a:rPr lang="en-GB" dirty="0" err="1"/>
              <a:t>Comprendre</a:t>
            </a:r>
            <a:r>
              <a:rPr lang="en-GB" dirty="0"/>
              <a:t> le </a:t>
            </a:r>
            <a:r>
              <a:rPr lang="en-GB" dirty="0" err="1"/>
              <a:t>fonctionnement</a:t>
            </a:r>
            <a:r>
              <a:rPr lang="en-GB" dirty="0"/>
              <a:t> et </a:t>
            </a:r>
            <a:r>
              <a:rPr lang="en-GB" dirty="0" err="1"/>
              <a:t>complétez</a:t>
            </a:r>
            <a:r>
              <a:rPr lang="en-GB" dirty="0"/>
              <a:t> les liens </a:t>
            </a:r>
            <a:r>
              <a:rPr lang="en-GB" dirty="0" err="1"/>
              <a:t>manquants</a:t>
            </a:r>
            <a:endParaRPr lang="en-GB" dirty="0"/>
          </a:p>
        </p:txBody>
      </p:sp>
      <p:pic>
        <p:nvPicPr>
          <p:cNvPr id="16" name="Picture 2" descr="Résultat de recherche d'images pour &quot;car sketch from top&quot;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73326"/>
            <a:ext cx="8362727" cy="361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151620" y="1127642"/>
            <a:ext cx="6840760" cy="30963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8" name="Image 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0312" y="4043966"/>
            <a:ext cx="435258" cy="360040"/>
          </a:xfrm>
          <a:prstGeom prst="rect">
            <a:avLst/>
          </a:prstGeom>
        </p:spPr>
      </p:pic>
      <p:grpSp>
        <p:nvGrpSpPr>
          <p:cNvPr id="19" name="Groupe 6"/>
          <p:cNvGrpSpPr/>
          <p:nvPr/>
        </p:nvGrpSpPr>
        <p:grpSpPr>
          <a:xfrm>
            <a:off x="5652120" y="1377382"/>
            <a:ext cx="2676393" cy="2378552"/>
            <a:chOff x="3275856" y="1340768"/>
            <a:chExt cx="5100567" cy="3600400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1340768"/>
              <a:ext cx="5100567" cy="360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5076056" y="1916832"/>
              <a:ext cx="1296144" cy="2448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5017" y="1746566"/>
            <a:ext cx="647224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824" y="1817430"/>
            <a:ext cx="1978052" cy="180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1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635479">
            <a:off x="6815364" y="1451299"/>
            <a:ext cx="1846529" cy="1327540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3786" y="1900631"/>
            <a:ext cx="3600401" cy="158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17779" y="2098713"/>
            <a:ext cx="1280824" cy="1971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 12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9752" y="1377287"/>
            <a:ext cx="1313237" cy="1066959"/>
          </a:xfrm>
          <a:prstGeom prst="rect">
            <a:avLst/>
          </a:prstGeom>
        </p:spPr>
      </p:pic>
      <p:sp>
        <p:nvSpPr>
          <p:cNvPr id="28" name="ZoneTexte 4"/>
          <p:cNvSpPr txBox="1"/>
          <p:nvPr/>
        </p:nvSpPr>
        <p:spPr>
          <a:xfrm>
            <a:off x="882280" y="4773897"/>
            <a:ext cx="76328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/>
              <a:t>Localisez</a:t>
            </a:r>
            <a:r>
              <a:rPr lang="en-GB" sz="1600" dirty="0"/>
              <a:t> les </a:t>
            </a:r>
            <a:r>
              <a:rPr lang="en-GB" sz="1600" dirty="0" err="1"/>
              <a:t>composants</a:t>
            </a:r>
            <a:r>
              <a:rPr lang="en-GB" sz="1600" dirty="0"/>
              <a:t> </a:t>
            </a:r>
            <a:r>
              <a:rPr lang="en-GB" sz="1600" dirty="0" err="1"/>
              <a:t>étape</a:t>
            </a:r>
            <a:r>
              <a:rPr lang="en-GB" sz="1600" dirty="0"/>
              <a:t> par </a:t>
            </a:r>
            <a:r>
              <a:rPr lang="en-GB" sz="1600" dirty="0" err="1"/>
              <a:t>étape</a:t>
            </a:r>
            <a:r>
              <a:rPr lang="en-GB" sz="1600" dirty="0"/>
              <a:t>, </a:t>
            </a:r>
            <a:r>
              <a:rPr lang="en-GB" sz="1600" dirty="0" err="1"/>
              <a:t>commencez</a:t>
            </a:r>
            <a:r>
              <a:rPr lang="en-GB" sz="1600" dirty="0"/>
              <a:t> par la prise de </a:t>
            </a:r>
            <a:r>
              <a:rPr lang="en-GB" sz="1600" dirty="0" err="1"/>
              <a:t>remplissage</a:t>
            </a:r>
            <a:r>
              <a:rPr lang="en-GB" sz="1600" dirty="0"/>
              <a:t> et suivez le flux </a:t>
            </a:r>
            <a:r>
              <a:rPr lang="en-GB" sz="1600" dirty="0" err="1"/>
              <a:t>d’énergie</a:t>
            </a:r>
            <a:r>
              <a:rPr lang="en-GB" sz="1600" dirty="0"/>
              <a:t> </a:t>
            </a:r>
            <a:r>
              <a:rPr lang="en-GB" sz="1600" dirty="0" err="1"/>
              <a:t>jusqu’à</a:t>
            </a:r>
            <a:r>
              <a:rPr lang="en-GB" sz="1600" dirty="0"/>
              <a:t> la fin, au </a:t>
            </a:r>
            <a:r>
              <a:rPr lang="en-GB" sz="1600" dirty="0" err="1"/>
              <a:t>moteur</a:t>
            </a:r>
            <a:r>
              <a:rPr lang="en-GB" sz="1600" dirty="0"/>
              <a:t> </a:t>
            </a:r>
            <a:r>
              <a:rPr lang="en-GB" sz="1600" dirty="0" err="1"/>
              <a:t>électrique</a:t>
            </a:r>
            <a:r>
              <a:rPr lang="en-GB" sz="1600" dirty="0"/>
              <a:t>. La batterie sera </a:t>
            </a:r>
            <a:r>
              <a:rPr lang="en-GB" sz="1600" dirty="0" err="1"/>
              <a:t>installée</a:t>
            </a:r>
            <a:r>
              <a:rPr lang="en-GB" sz="1600" dirty="0"/>
              <a:t> </a:t>
            </a:r>
            <a:r>
              <a:rPr lang="en-GB" sz="1600" dirty="0" err="1"/>
              <a:t>juste</a:t>
            </a:r>
            <a:r>
              <a:rPr lang="en-GB" sz="1600" dirty="0"/>
              <a:t> après la pile à combustible.</a:t>
            </a:r>
          </a:p>
          <a:p>
            <a:endParaRPr lang="en-GB" sz="1600" dirty="0"/>
          </a:p>
        </p:txBody>
      </p:sp>
      <p:cxnSp>
        <p:nvCxnSpPr>
          <p:cNvPr id="29" name="Connecteur en angle 15"/>
          <p:cNvCxnSpPr/>
          <p:nvPr/>
        </p:nvCxnSpPr>
        <p:spPr>
          <a:xfrm flipV="1">
            <a:off x="7833858" y="3283926"/>
            <a:ext cx="176810" cy="848620"/>
          </a:xfrm>
          <a:prstGeom prst="bentConnector2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en angle 21"/>
          <p:cNvCxnSpPr/>
          <p:nvPr/>
        </p:nvCxnSpPr>
        <p:spPr>
          <a:xfrm rot="10800000" flipV="1">
            <a:off x="3392441" y="1360238"/>
            <a:ext cx="4502391" cy="360040"/>
          </a:xfrm>
          <a:prstGeom prst="bentConnector3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en angle 25"/>
          <p:cNvCxnSpPr/>
          <p:nvPr/>
        </p:nvCxnSpPr>
        <p:spPr>
          <a:xfrm rot="10800000" flipV="1">
            <a:off x="3392446" y="1305373"/>
            <a:ext cx="4502387" cy="320415"/>
          </a:xfrm>
          <a:prstGeom prst="bentConnector3">
            <a:avLst>
              <a:gd name="adj1" fmla="val 51805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en angle 26"/>
          <p:cNvCxnSpPr/>
          <p:nvPr/>
        </p:nvCxnSpPr>
        <p:spPr>
          <a:xfrm rot="10800000">
            <a:off x="3366152" y="1809431"/>
            <a:ext cx="720082" cy="330714"/>
          </a:xfrm>
          <a:prstGeom prst="bentConnector3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en angle 28"/>
          <p:cNvCxnSpPr/>
          <p:nvPr/>
        </p:nvCxnSpPr>
        <p:spPr>
          <a:xfrm rot="10800000">
            <a:off x="3366154" y="1910764"/>
            <a:ext cx="576062" cy="330713"/>
          </a:xfrm>
          <a:prstGeom prst="bentConnector3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4"/>
          <p:cNvCxnSpPr/>
          <p:nvPr/>
        </p:nvCxnSpPr>
        <p:spPr>
          <a:xfrm>
            <a:off x="3152792" y="2241478"/>
            <a:ext cx="0" cy="4760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7"/>
          <p:cNvCxnSpPr/>
          <p:nvPr/>
        </p:nvCxnSpPr>
        <p:spPr>
          <a:xfrm flipH="1">
            <a:off x="3244136" y="2233478"/>
            <a:ext cx="3240" cy="6560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8"/>
          <p:cNvCxnSpPr/>
          <p:nvPr/>
        </p:nvCxnSpPr>
        <p:spPr>
          <a:xfrm>
            <a:off x="3347864" y="2115069"/>
            <a:ext cx="0" cy="91849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42"/>
          <p:cNvCxnSpPr/>
          <p:nvPr/>
        </p:nvCxnSpPr>
        <p:spPr>
          <a:xfrm flipH="1">
            <a:off x="3059832" y="2717530"/>
            <a:ext cx="929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44"/>
          <p:cNvCxnSpPr/>
          <p:nvPr/>
        </p:nvCxnSpPr>
        <p:spPr>
          <a:xfrm flipH="1">
            <a:off x="3059832" y="2889550"/>
            <a:ext cx="18430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46"/>
          <p:cNvCxnSpPr/>
          <p:nvPr/>
        </p:nvCxnSpPr>
        <p:spPr>
          <a:xfrm flipH="1">
            <a:off x="2987824" y="3033566"/>
            <a:ext cx="3486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56"/>
          <p:cNvCxnSpPr/>
          <p:nvPr/>
        </p:nvCxnSpPr>
        <p:spPr>
          <a:xfrm flipV="1">
            <a:off x="1619672" y="2444246"/>
            <a:ext cx="0" cy="58932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58"/>
          <p:cNvCxnSpPr/>
          <p:nvPr/>
        </p:nvCxnSpPr>
        <p:spPr>
          <a:xfrm flipV="1">
            <a:off x="1763688" y="2444246"/>
            <a:ext cx="0" cy="58932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10564631" y="6618526"/>
            <a:ext cx="1627369" cy="2182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B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Dernière mise à jour le 04-11-2019</a:t>
            </a:r>
            <a:endParaRPr lang="en-GB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710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5" name="Titre 1"/>
          <p:cNvSpPr txBox="1">
            <a:spLocks/>
          </p:cNvSpPr>
          <p:nvPr/>
        </p:nvSpPr>
        <p:spPr>
          <a:xfrm>
            <a:off x="1494692" y="2255355"/>
            <a:ext cx="77724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REPONSE SIMPLE</a:t>
            </a:r>
          </a:p>
        </p:txBody>
      </p:sp>
      <p:sp>
        <p:nvSpPr>
          <p:cNvPr id="16" name="Sous-titre 2"/>
          <p:cNvSpPr txBox="1">
            <a:spLocks/>
          </p:cNvSpPr>
          <p:nvPr/>
        </p:nvSpPr>
        <p:spPr>
          <a:xfrm>
            <a:off x="2180492" y="4445460"/>
            <a:ext cx="6400800" cy="7669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 err="1"/>
              <a:t>Exemple</a:t>
            </a:r>
            <a:r>
              <a:rPr lang="en-GB" dirty="0"/>
              <a:t> </a:t>
            </a:r>
            <a:r>
              <a:rPr lang="en-GB" dirty="0" err="1"/>
              <a:t>basé</a:t>
            </a:r>
            <a:r>
              <a:rPr lang="en-GB" dirty="0"/>
              <a:t> sur la Toyota </a:t>
            </a:r>
            <a:r>
              <a:rPr lang="en-GB" dirty="0" err="1"/>
              <a:t>Mirai</a:t>
            </a:r>
            <a:endParaRPr lang="en-GB" dirty="0"/>
          </a:p>
        </p:txBody>
      </p:sp>
      <p:sp>
        <p:nvSpPr>
          <p:cNvPr id="17" name="ZoneTexte 3"/>
          <p:cNvSpPr txBox="1"/>
          <p:nvPr/>
        </p:nvSpPr>
        <p:spPr>
          <a:xfrm>
            <a:off x="1708484" y="468177"/>
            <a:ext cx="75608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/>
              <a:t>Exercice</a:t>
            </a:r>
            <a:r>
              <a:rPr lang="en-GB" sz="2800" dirty="0"/>
              <a:t> </a:t>
            </a:r>
            <a:r>
              <a:rPr lang="en-GB" sz="2800" dirty="0" err="1"/>
              <a:t>pratique</a:t>
            </a:r>
            <a:r>
              <a:rPr lang="en-GB" sz="2800" dirty="0"/>
              <a:t>: localiser et connecter les </a:t>
            </a:r>
            <a:r>
              <a:rPr lang="en-GB" sz="2800" dirty="0" err="1"/>
              <a:t>composants</a:t>
            </a:r>
            <a:r>
              <a:rPr lang="en-GB" sz="2800" dirty="0"/>
              <a:t> d’un </a:t>
            </a:r>
            <a:r>
              <a:rPr lang="en-GB" sz="2800" dirty="0" err="1"/>
              <a:t>groupe</a:t>
            </a:r>
            <a:r>
              <a:rPr lang="en-GB" sz="2800" dirty="0"/>
              <a:t> </a:t>
            </a:r>
            <a:r>
              <a:rPr lang="en-GB" sz="2800" dirty="0" err="1"/>
              <a:t>motopropulseur</a:t>
            </a:r>
            <a:r>
              <a:rPr lang="en-GB" sz="2800" dirty="0"/>
              <a:t> d’un </a:t>
            </a:r>
            <a:r>
              <a:rPr lang="en-GB" sz="2800" dirty="0" err="1"/>
              <a:t>véhicule</a:t>
            </a:r>
            <a:r>
              <a:rPr lang="en-GB" sz="2800" dirty="0"/>
              <a:t> à PC à </a:t>
            </a:r>
            <a:r>
              <a:rPr lang="en-GB" sz="2800" dirty="0" err="1"/>
              <a:t>hydrogène</a:t>
            </a:r>
            <a:endParaRPr lang="en-GB" sz="2800" dirty="0"/>
          </a:p>
          <a:p>
            <a:pPr algn="ctr"/>
            <a:endParaRPr lang="en-GB" sz="2800" dirty="0"/>
          </a:p>
        </p:txBody>
      </p:sp>
      <p:sp>
        <p:nvSpPr>
          <p:cNvPr id="18" name="Rectangle 17"/>
          <p:cNvSpPr/>
          <p:nvPr/>
        </p:nvSpPr>
        <p:spPr>
          <a:xfrm>
            <a:off x="10564631" y="6618526"/>
            <a:ext cx="1627369" cy="2182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B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Dernière mise à jour le 04-11-2019</a:t>
            </a:r>
            <a:endParaRPr lang="en-GB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773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5" name="Titre 1"/>
          <p:cNvSpPr txBox="1">
            <a:spLocks/>
          </p:cNvSpPr>
          <p:nvPr/>
        </p:nvSpPr>
        <p:spPr>
          <a:xfrm>
            <a:off x="1468315" y="2308109"/>
            <a:ext cx="77724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err="1"/>
              <a:t>Composants</a:t>
            </a:r>
            <a:r>
              <a:rPr lang="en-GB" dirty="0"/>
              <a:t> d’un </a:t>
            </a:r>
            <a:r>
              <a:rPr lang="en-GB" dirty="0" err="1"/>
              <a:t>groupe</a:t>
            </a:r>
            <a:r>
              <a:rPr lang="en-GB" dirty="0"/>
              <a:t> </a:t>
            </a:r>
            <a:r>
              <a:rPr lang="en-GB" dirty="0" err="1"/>
              <a:t>motopropulseur</a:t>
            </a:r>
            <a:r>
              <a:rPr lang="en-GB" dirty="0"/>
              <a:t> d’un </a:t>
            </a:r>
            <a:r>
              <a:rPr lang="en-GB" dirty="0" err="1"/>
              <a:t>véhicule</a:t>
            </a:r>
            <a:r>
              <a:rPr lang="en-GB" dirty="0"/>
              <a:t> à PC</a:t>
            </a:r>
          </a:p>
        </p:txBody>
      </p:sp>
      <p:sp>
        <p:nvSpPr>
          <p:cNvPr id="16" name="Sous-titre 2"/>
          <p:cNvSpPr txBox="1">
            <a:spLocks/>
          </p:cNvSpPr>
          <p:nvPr/>
        </p:nvSpPr>
        <p:spPr>
          <a:xfrm>
            <a:off x="2154115" y="4498214"/>
            <a:ext cx="6400800" cy="7669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 err="1"/>
              <a:t>Exemple</a:t>
            </a:r>
            <a:r>
              <a:rPr lang="en-GB" dirty="0"/>
              <a:t> </a:t>
            </a:r>
            <a:r>
              <a:rPr lang="en-GB" dirty="0" err="1"/>
              <a:t>basé</a:t>
            </a:r>
            <a:r>
              <a:rPr lang="en-GB" dirty="0"/>
              <a:t> sur la Toyota </a:t>
            </a:r>
            <a:r>
              <a:rPr lang="en-GB" dirty="0" err="1"/>
              <a:t>Mirai</a:t>
            </a:r>
            <a:endParaRPr lang="en-GB" dirty="0"/>
          </a:p>
        </p:txBody>
      </p:sp>
      <p:sp>
        <p:nvSpPr>
          <p:cNvPr id="17" name="ZoneTexte 3"/>
          <p:cNvSpPr txBox="1"/>
          <p:nvPr/>
        </p:nvSpPr>
        <p:spPr>
          <a:xfrm>
            <a:off x="1682107" y="520931"/>
            <a:ext cx="75608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/>
              <a:t>Exercice</a:t>
            </a:r>
            <a:r>
              <a:rPr lang="en-GB" sz="2800" dirty="0"/>
              <a:t> </a:t>
            </a:r>
            <a:r>
              <a:rPr lang="en-GB" sz="2800" dirty="0" err="1"/>
              <a:t>pratique</a:t>
            </a:r>
            <a:r>
              <a:rPr lang="en-GB" sz="2800" dirty="0"/>
              <a:t>: localiser et connecter les </a:t>
            </a:r>
            <a:r>
              <a:rPr lang="en-GB" sz="2800" dirty="0" err="1"/>
              <a:t>composants</a:t>
            </a:r>
            <a:r>
              <a:rPr lang="en-GB" sz="2800" dirty="0"/>
              <a:t> d’un </a:t>
            </a:r>
            <a:r>
              <a:rPr lang="en-GB" sz="2800" dirty="0" err="1"/>
              <a:t>groupe</a:t>
            </a:r>
            <a:r>
              <a:rPr lang="en-GB" sz="2800" dirty="0"/>
              <a:t> </a:t>
            </a:r>
            <a:r>
              <a:rPr lang="en-GB" sz="2800" dirty="0" err="1"/>
              <a:t>motopropulseur</a:t>
            </a:r>
            <a:r>
              <a:rPr lang="en-GB" sz="2800" dirty="0"/>
              <a:t> d’un </a:t>
            </a:r>
            <a:r>
              <a:rPr lang="en-GB" sz="2800" dirty="0" err="1"/>
              <a:t>véhicule</a:t>
            </a:r>
            <a:r>
              <a:rPr lang="en-GB" sz="2800" dirty="0"/>
              <a:t> à PC (pile à combustible) à </a:t>
            </a:r>
            <a:r>
              <a:rPr lang="en-GB" sz="2800" dirty="0" err="1"/>
              <a:t>hydrogène</a:t>
            </a:r>
            <a:endParaRPr lang="en-GB" sz="2800" dirty="0"/>
          </a:p>
          <a:p>
            <a:pPr algn="ctr"/>
            <a:endParaRPr lang="en-GB" sz="2800" dirty="0"/>
          </a:p>
        </p:txBody>
      </p:sp>
      <p:sp>
        <p:nvSpPr>
          <p:cNvPr id="18" name="Rectangle 17"/>
          <p:cNvSpPr/>
          <p:nvPr/>
        </p:nvSpPr>
        <p:spPr>
          <a:xfrm>
            <a:off x="10564631" y="6618526"/>
            <a:ext cx="1627369" cy="2182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B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Dernière mise à jour le 04-11-2019</a:t>
            </a:r>
            <a:endParaRPr lang="en-GB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5937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5" name="ZoneTexte 2"/>
          <p:cNvSpPr txBox="1"/>
          <p:nvPr/>
        </p:nvSpPr>
        <p:spPr>
          <a:xfrm>
            <a:off x="1619672" y="1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/>
              <a:t>Réponse</a:t>
            </a:r>
            <a:r>
              <a:rPr lang="en-GB" sz="1600" dirty="0"/>
              <a:t> 2: Interactions entre les </a:t>
            </a:r>
            <a:r>
              <a:rPr lang="en-GB" sz="1600" dirty="0" err="1"/>
              <a:t>composants</a:t>
            </a:r>
            <a:r>
              <a:rPr lang="en-GB" sz="1600" dirty="0"/>
              <a:t> d’un </a:t>
            </a:r>
            <a:r>
              <a:rPr lang="en-GB" sz="1600" dirty="0" err="1"/>
              <a:t>groupe</a:t>
            </a:r>
            <a:r>
              <a:rPr lang="en-GB" sz="1600" dirty="0"/>
              <a:t> </a:t>
            </a:r>
            <a:r>
              <a:rPr lang="en-GB" sz="1600" dirty="0" err="1"/>
              <a:t>motopropulseur</a:t>
            </a:r>
            <a:r>
              <a:rPr lang="en-GB" sz="1600" dirty="0"/>
              <a:t> d’un </a:t>
            </a:r>
            <a:r>
              <a:rPr lang="en-GB" sz="1600" dirty="0" err="1"/>
              <a:t>véhicule</a:t>
            </a:r>
            <a:r>
              <a:rPr lang="en-GB" sz="1600" dirty="0"/>
              <a:t> à PC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7784" y="816439"/>
            <a:ext cx="1610453" cy="1332147"/>
          </a:xfrm>
          <a:prstGeom prst="rect">
            <a:avLst/>
          </a:prstGeom>
        </p:spPr>
      </p:pic>
      <p:pic>
        <p:nvPicPr>
          <p:cNvPr id="17" name="Picture 2" descr="Résultat de recherche d'images pour &quot;hydrogen pistol grip&quot;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27033"/>
            <a:ext cx="1481280" cy="111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6016" y="776668"/>
            <a:ext cx="2114199" cy="144016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0716" y="2576868"/>
            <a:ext cx="3173772" cy="1615080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2200" y="4377068"/>
            <a:ext cx="2182875" cy="1569352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3296" y="2393256"/>
            <a:ext cx="2239801" cy="1819760"/>
          </a:xfrm>
          <a:prstGeom prst="rect">
            <a:avLst/>
          </a:prstGeom>
        </p:spPr>
      </p:pic>
      <p:pic>
        <p:nvPicPr>
          <p:cNvPr id="22" name="Picture 2" descr="Image associée">
            <a:hlinkClick r:id="rId17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495080"/>
            <a:ext cx="2085567" cy="173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00" y="4630908"/>
            <a:ext cx="3676216" cy="1618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ZoneTexte 16"/>
          <p:cNvSpPr txBox="1"/>
          <p:nvPr/>
        </p:nvSpPr>
        <p:spPr>
          <a:xfrm>
            <a:off x="827584" y="1928796"/>
            <a:ext cx="15841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/>
              <a:t>Buse</a:t>
            </a:r>
            <a:r>
              <a:rPr lang="en-GB" sz="1400" dirty="0"/>
              <a:t> de </a:t>
            </a:r>
            <a:r>
              <a:rPr lang="en-GB" sz="1400" dirty="0" err="1"/>
              <a:t>ravitaillement</a:t>
            </a:r>
            <a:r>
              <a:rPr lang="en-GB" sz="1400" dirty="0"/>
              <a:t> de H2</a:t>
            </a:r>
          </a:p>
        </p:txBody>
      </p:sp>
      <p:sp>
        <p:nvSpPr>
          <p:cNvPr id="25" name="ZoneTexte 32"/>
          <p:cNvSpPr txBox="1"/>
          <p:nvPr/>
        </p:nvSpPr>
        <p:spPr>
          <a:xfrm>
            <a:off x="3059833" y="1928796"/>
            <a:ext cx="1178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/>
              <a:t>Récepteur</a:t>
            </a:r>
            <a:r>
              <a:rPr lang="en-GB" sz="1400" dirty="0"/>
              <a:t> de H2</a:t>
            </a:r>
          </a:p>
        </p:txBody>
      </p:sp>
      <p:sp>
        <p:nvSpPr>
          <p:cNvPr id="26" name="ZoneTexte 23"/>
          <p:cNvSpPr txBox="1"/>
          <p:nvPr/>
        </p:nvSpPr>
        <p:spPr>
          <a:xfrm>
            <a:off x="5724128" y="2144820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/>
              <a:t>Réservoirs</a:t>
            </a:r>
            <a:r>
              <a:rPr lang="en-GB" sz="1400" dirty="0"/>
              <a:t> </a:t>
            </a:r>
            <a:r>
              <a:rPr lang="en-GB" sz="1400" dirty="0" err="1"/>
              <a:t>d’hydrogène</a:t>
            </a:r>
            <a:endParaRPr lang="en-GB" sz="1400" dirty="0"/>
          </a:p>
        </p:txBody>
      </p:sp>
      <p:sp>
        <p:nvSpPr>
          <p:cNvPr id="27" name="ZoneTexte 34"/>
          <p:cNvSpPr txBox="1"/>
          <p:nvPr/>
        </p:nvSpPr>
        <p:spPr>
          <a:xfrm>
            <a:off x="7884368" y="3997283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Pile à combustible à </a:t>
            </a:r>
            <a:r>
              <a:rPr lang="en-GB" sz="1400" dirty="0" err="1"/>
              <a:t>hydrogène</a:t>
            </a:r>
            <a:endParaRPr lang="en-GB" sz="1400" dirty="0"/>
          </a:p>
        </p:txBody>
      </p:sp>
      <p:sp>
        <p:nvSpPr>
          <p:cNvPr id="28" name="ZoneTexte 35"/>
          <p:cNvSpPr txBox="1"/>
          <p:nvPr/>
        </p:nvSpPr>
        <p:spPr>
          <a:xfrm>
            <a:off x="7740352" y="5437443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Batterie haute tension</a:t>
            </a:r>
          </a:p>
        </p:txBody>
      </p:sp>
      <p:sp>
        <p:nvSpPr>
          <p:cNvPr id="29" name="ZoneTexte 36"/>
          <p:cNvSpPr txBox="1"/>
          <p:nvPr/>
        </p:nvSpPr>
        <p:spPr>
          <a:xfrm>
            <a:off x="4535995" y="4017028"/>
            <a:ext cx="10070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/>
              <a:t>Onduleur</a:t>
            </a:r>
            <a:endParaRPr lang="en-GB" sz="1400" dirty="0"/>
          </a:p>
        </p:txBody>
      </p:sp>
      <p:sp>
        <p:nvSpPr>
          <p:cNvPr id="30" name="ZoneTexte 37"/>
          <p:cNvSpPr txBox="1"/>
          <p:nvPr/>
        </p:nvSpPr>
        <p:spPr>
          <a:xfrm>
            <a:off x="2195736" y="4017028"/>
            <a:ext cx="1224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/>
              <a:t>Moteur</a:t>
            </a:r>
            <a:r>
              <a:rPr lang="en-GB" sz="1400" dirty="0"/>
              <a:t> </a:t>
            </a:r>
            <a:r>
              <a:rPr lang="en-GB" sz="1400" dirty="0" err="1"/>
              <a:t>électrique</a:t>
            </a:r>
            <a:endParaRPr lang="en-GB" sz="1400" dirty="0"/>
          </a:p>
        </p:txBody>
      </p:sp>
      <p:cxnSp>
        <p:nvCxnSpPr>
          <p:cNvPr id="31" name="Connecteur droit avec flèche 33"/>
          <p:cNvCxnSpPr/>
          <p:nvPr/>
        </p:nvCxnSpPr>
        <p:spPr>
          <a:xfrm>
            <a:off x="2812920" y="3364066"/>
            <a:ext cx="678960" cy="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42"/>
          <p:cNvCxnSpPr/>
          <p:nvPr/>
        </p:nvCxnSpPr>
        <p:spPr>
          <a:xfrm>
            <a:off x="5283492" y="3702864"/>
            <a:ext cx="1656184" cy="936104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44"/>
          <p:cNvCxnSpPr/>
          <p:nvPr/>
        </p:nvCxnSpPr>
        <p:spPr>
          <a:xfrm>
            <a:off x="2014383" y="3997283"/>
            <a:ext cx="0" cy="633625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46"/>
          <p:cNvCxnSpPr/>
          <p:nvPr/>
        </p:nvCxnSpPr>
        <p:spPr>
          <a:xfrm>
            <a:off x="2123728" y="1482512"/>
            <a:ext cx="468051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48"/>
          <p:cNvCxnSpPr/>
          <p:nvPr/>
        </p:nvCxnSpPr>
        <p:spPr>
          <a:xfrm flipV="1">
            <a:off x="4211960" y="1482513"/>
            <a:ext cx="432048" cy="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50"/>
          <p:cNvCxnSpPr>
            <a:stCxn id="42" idx="2"/>
          </p:cNvCxnSpPr>
          <p:nvPr/>
        </p:nvCxnSpPr>
        <p:spPr>
          <a:xfrm flipH="1">
            <a:off x="8100392" y="2740048"/>
            <a:ext cx="324036" cy="789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52"/>
          <p:cNvCxnSpPr>
            <a:stCxn id="19" idx="1"/>
          </p:cNvCxnSpPr>
          <p:nvPr/>
        </p:nvCxnSpPr>
        <p:spPr>
          <a:xfrm flipH="1">
            <a:off x="5292080" y="3384408"/>
            <a:ext cx="498636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57"/>
          <p:cNvCxnSpPr/>
          <p:nvPr/>
        </p:nvCxnSpPr>
        <p:spPr>
          <a:xfrm>
            <a:off x="971600" y="632652"/>
            <a:ext cx="648072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58"/>
          <p:cNvSpPr txBox="1"/>
          <p:nvPr/>
        </p:nvSpPr>
        <p:spPr>
          <a:xfrm>
            <a:off x="1691681" y="444060"/>
            <a:ext cx="1656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Flux d’énergie</a:t>
            </a:r>
          </a:p>
        </p:txBody>
      </p:sp>
      <p:cxnSp>
        <p:nvCxnSpPr>
          <p:cNvPr id="40" name="Connecteur droit avec flèche 31"/>
          <p:cNvCxnSpPr/>
          <p:nvPr/>
        </p:nvCxnSpPr>
        <p:spPr>
          <a:xfrm flipV="1">
            <a:off x="7020272" y="1487604"/>
            <a:ext cx="432048" cy="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Image 3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754" y="782167"/>
            <a:ext cx="1623339" cy="1501033"/>
          </a:xfrm>
          <a:prstGeom prst="rect">
            <a:avLst/>
          </a:prstGeom>
        </p:spPr>
      </p:pic>
      <p:sp>
        <p:nvSpPr>
          <p:cNvPr id="42" name="ZoneTexte 39"/>
          <p:cNvSpPr txBox="1"/>
          <p:nvPr/>
        </p:nvSpPr>
        <p:spPr>
          <a:xfrm>
            <a:off x="7668344" y="2216828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/>
              <a:t>Régulateur</a:t>
            </a:r>
            <a:r>
              <a:rPr lang="en-GB" sz="1400" dirty="0"/>
              <a:t> de pression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0564631" y="6618526"/>
            <a:ext cx="1627369" cy="2182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B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Dernière mise à jour le 04-11-2019</a:t>
            </a:r>
            <a:endParaRPr lang="en-GB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49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9" grpId="0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5" name="Titre 1"/>
          <p:cNvSpPr txBox="1">
            <a:spLocks/>
          </p:cNvSpPr>
          <p:nvPr/>
        </p:nvSpPr>
        <p:spPr>
          <a:xfrm>
            <a:off x="1450731" y="2220185"/>
            <a:ext cx="77724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err="1"/>
              <a:t>Auxiliaires</a:t>
            </a:r>
            <a:r>
              <a:rPr lang="en-GB" dirty="0"/>
              <a:t> d’un </a:t>
            </a:r>
            <a:r>
              <a:rPr lang="en-GB" dirty="0" err="1"/>
              <a:t>système</a:t>
            </a:r>
            <a:r>
              <a:rPr lang="en-GB" dirty="0"/>
              <a:t> de PC</a:t>
            </a:r>
          </a:p>
        </p:txBody>
      </p:sp>
      <p:sp>
        <p:nvSpPr>
          <p:cNvPr id="16" name="Sous-titre 2"/>
          <p:cNvSpPr txBox="1">
            <a:spLocks/>
          </p:cNvSpPr>
          <p:nvPr/>
        </p:nvSpPr>
        <p:spPr>
          <a:xfrm>
            <a:off x="2136531" y="4410290"/>
            <a:ext cx="6400800" cy="7669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 err="1"/>
              <a:t>Exemple</a:t>
            </a:r>
            <a:r>
              <a:rPr lang="en-GB" dirty="0"/>
              <a:t> </a:t>
            </a:r>
            <a:r>
              <a:rPr lang="en-GB" dirty="0" err="1"/>
              <a:t>basé</a:t>
            </a:r>
            <a:r>
              <a:rPr lang="en-GB" dirty="0"/>
              <a:t> sur la Toyota </a:t>
            </a:r>
            <a:r>
              <a:rPr lang="en-GB" dirty="0" err="1"/>
              <a:t>Mirai</a:t>
            </a:r>
            <a:endParaRPr lang="en-GB" dirty="0"/>
          </a:p>
        </p:txBody>
      </p:sp>
      <p:sp>
        <p:nvSpPr>
          <p:cNvPr id="17" name="ZoneTexte 4"/>
          <p:cNvSpPr txBox="1"/>
          <p:nvPr/>
        </p:nvSpPr>
        <p:spPr>
          <a:xfrm>
            <a:off x="1664523" y="433007"/>
            <a:ext cx="75608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/>
              <a:t>Exercice</a:t>
            </a:r>
            <a:r>
              <a:rPr lang="en-GB" sz="2800" dirty="0"/>
              <a:t> </a:t>
            </a:r>
            <a:r>
              <a:rPr lang="en-GB" sz="2800" dirty="0" err="1"/>
              <a:t>secondaire</a:t>
            </a:r>
            <a:r>
              <a:rPr lang="en-GB" sz="2800" dirty="0"/>
              <a:t> </a:t>
            </a:r>
            <a:r>
              <a:rPr lang="en-GB" sz="2800" dirty="0" err="1"/>
              <a:t>pratique</a:t>
            </a:r>
            <a:r>
              <a:rPr lang="en-GB" sz="2800" dirty="0"/>
              <a:t>: connecter les </a:t>
            </a:r>
            <a:r>
              <a:rPr lang="en-GB" sz="2800" dirty="0" err="1"/>
              <a:t>auxiliaires</a:t>
            </a:r>
            <a:r>
              <a:rPr lang="en-GB" sz="2800" dirty="0"/>
              <a:t> d’un </a:t>
            </a:r>
            <a:r>
              <a:rPr lang="en-GB" sz="2800" dirty="0" err="1"/>
              <a:t>système</a:t>
            </a:r>
            <a:r>
              <a:rPr lang="en-GB" sz="2800" dirty="0"/>
              <a:t> à pile à combustible PEM pour le </a:t>
            </a:r>
            <a:r>
              <a:rPr lang="en-GB" sz="2800" dirty="0" err="1"/>
              <a:t>véhicule</a:t>
            </a:r>
            <a:endParaRPr lang="en-GB" sz="2800" dirty="0"/>
          </a:p>
        </p:txBody>
      </p:sp>
      <p:sp>
        <p:nvSpPr>
          <p:cNvPr id="18" name="Rectangle 17"/>
          <p:cNvSpPr/>
          <p:nvPr/>
        </p:nvSpPr>
        <p:spPr>
          <a:xfrm>
            <a:off x="10564631" y="6618526"/>
            <a:ext cx="1627369" cy="2182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B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Dernière mise à jour le 04-11-2019</a:t>
            </a:r>
            <a:endParaRPr lang="en-GB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2104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5" name="ZoneTexte 2"/>
          <p:cNvSpPr txBox="1"/>
          <p:nvPr/>
        </p:nvSpPr>
        <p:spPr>
          <a:xfrm>
            <a:off x="3004099" y="29940"/>
            <a:ext cx="6139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Exercice</a:t>
            </a:r>
            <a:r>
              <a:rPr lang="en-GB" dirty="0"/>
              <a:t> </a:t>
            </a:r>
            <a:r>
              <a:rPr lang="en-GB" dirty="0" err="1"/>
              <a:t>secondaire</a:t>
            </a:r>
            <a:r>
              <a:rPr lang="en-GB" dirty="0"/>
              <a:t> : Les </a:t>
            </a:r>
            <a:r>
              <a:rPr lang="en-GB" dirty="0" err="1"/>
              <a:t>auxiliaires</a:t>
            </a:r>
            <a:r>
              <a:rPr lang="en-GB" dirty="0"/>
              <a:t> de la pile à combustible</a:t>
            </a:r>
          </a:p>
          <a:p>
            <a:endParaRPr lang="en-GB" dirty="0"/>
          </a:p>
        </p:txBody>
      </p:sp>
      <p:sp>
        <p:nvSpPr>
          <p:cNvPr id="16" name="ZoneTexte 15"/>
          <p:cNvSpPr txBox="1"/>
          <p:nvPr/>
        </p:nvSpPr>
        <p:spPr>
          <a:xfrm>
            <a:off x="987875" y="4747773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/>
              <a:t>La pile à combustible a </a:t>
            </a:r>
            <a:r>
              <a:rPr lang="en-GB" dirty="0" err="1"/>
              <a:t>besoin</a:t>
            </a:r>
            <a:r>
              <a:rPr lang="en-GB" dirty="0"/>
              <a:t> </a:t>
            </a:r>
            <a:r>
              <a:rPr lang="en-GB" dirty="0" err="1"/>
              <a:t>d’auxiliaires</a:t>
            </a:r>
            <a:r>
              <a:rPr lang="en-GB" dirty="0"/>
              <a:t> pour </a:t>
            </a:r>
            <a:r>
              <a:rPr lang="en-GB" dirty="0" err="1"/>
              <a:t>fonctionner</a:t>
            </a:r>
            <a:r>
              <a:rPr lang="en-GB" dirty="0"/>
              <a:t> </a:t>
            </a:r>
            <a:r>
              <a:rPr lang="en-GB" dirty="0" err="1"/>
              <a:t>correctement</a:t>
            </a:r>
            <a:r>
              <a:rPr lang="en-GB" dirty="0"/>
              <a:t>. Elle </a:t>
            </a:r>
            <a:r>
              <a:rPr lang="en-GB" dirty="0" err="1"/>
              <a:t>doit</a:t>
            </a:r>
            <a:r>
              <a:rPr lang="en-GB" dirty="0"/>
              <a:t> </a:t>
            </a:r>
            <a:r>
              <a:rPr lang="en-GB" dirty="0" err="1"/>
              <a:t>être</a:t>
            </a:r>
            <a:r>
              <a:rPr lang="en-GB" dirty="0"/>
              <a:t> </a:t>
            </a:r>
            <a:r>
              <a:rPr lang="en-GB" dirty="0" err="1"/>
              <a:t>fournie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hydrogène</a:t>
            </a:r>
            <a:r>
              <a:rPr lang="en-GB" dirty="0"/>
              <a:t> et </a:t>
            </a:r>
            <a:r>
              <a:rPr lang="en-GB" dirty="0" err="1"/>
              <a:t>en</a:t>
            </a:r>
            <a:r>
              <a:rPr lang="en-GB" dirty="0"/>
              <a:t> air </a:t>
            </a:r>
            <a:r>
              <a:rPr lang="en-GB" dirty="0" err="1"/>
              <a:t>filtré</a:t>
            </a:r>
            <a:r>
              <a:rPr lang="en-GB" dirty="0"/>
              <a:t> et </a:t>
            </a:r>
            <a:r>
              <a:rPr lang="en-GB" dirty="0" err="1"/>
              <a:t>humide</a:t>
            </a:r>
            <a:r>
              <a:rPr lang="en-GB" dirty="0"/>
              <a:t>, </a:t>
            </a:r>
            <a:r>
              <a:rPr lang="en-GB" dirty="0" err="1"/>
              <a:t>elle</a:t>
            </a:r>
            <a:r>
              <a:rPr lang="en-GB" dirty="0"/>
              <a:t> </a:t>
            </a:r>
            <a:r>
              <a:rPr lang="en-GB" dirty="0" err="1"/>
              <a:t>doit</a:t>
            </a:r>
            <a:r>
              <a:rPr lang="en-GB" dirty="0"/>
              <a:t> </a:t>
            </a:r>
            <a:r>
              <a:rPr lang="en-GB" dirty="0" err="1"/>
              <a:t>être</a:t>
            </a:r>
            <a:r>
              <a:rPr lang="en-GB" dirty="0"/>
              <a:t> </a:t>
            </a:r>
            <a:r>
              <a:rPr lang="en-GB" dirty="0" err="1"/>
              <a:t>refroidie</a:t>
            </a:r>
            <a:r>
              <a:rPr lang="en-GB" dirty="0"/>
              <a:t> et </a:t>
            </a:r>
            <a:r>
              <a:rPr lang="en-GB" dirty="0" err="1"/>
              <a:t>l’eau</a:t>
            </a:r>
            <a:r>
              <a:rPr lang="en-GB" dirty="0"/>
              <a:t> </a:t>
            </a:r>
            <a:r>
              <a:rPr lang="en-GB" dirty="0" err="1"/>
              <a:t>produite</a:t>
            </a:r>
            <a:r>
              <a:rPr lang="en-GB" dirty="0"/>
              <a:t> </a:t>
            </a:r>
            <a:r>
              <a:rPr lang="en-GB" dirty="0" err="1"/>
              <a:t>doit</a:t>
            </a:r>
            <a:r>
              <a:rPr lang="en-GB" dirty="0"/>
              <a:t> </a:t>
            </a:r>
            <a:r>
              <a:rPr lang="en-GB" dirty="0" err="1"/>
              <a:t>être</a:t>
            </a:r>
            <a:r>
              <a:rPr lang="en-GB" dirty="0"/>
              <a:t> </a:t>
            </a:r>
            <a:r>
              <a:rPr lang="en-GB" dirty="0" err="1"/>
              <a:t>éliminée</a:t>
            </a:r>
            <a:r>
              <a:rPr lang="en-GB" dirty="0"/>
              <a:t> par le pot </a:t>
            </a:r>
            <a:r>
              <a:rPr lang="en-GB" dirty="0" err="1"/>
              <a:t>d’échappement</a:t>
            </a:r>
            <a:r>
              <a:rPr lang="en-GB" dirty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7" name="Image 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1569" y="650016"/>
            <a:ext cx="5997427" cy="384962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564631" y="6618526"/>
            <a:ext cx="1627369" cy="2182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B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Dernière mise à jour le 04-11-2019</a:t>
            </a:r>
            <a:endParaRPr lang="en-GB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8898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5" name="ZoneTexte 2"/>
          <p:cNvSpPr txBox="1"/>
          <p:nvPr/>
        </p:nvSpPr>
        <p:spPr>
          <a:xfrm>
            <a:off x="2793613" y="14843"/>
            <a:ext cx="6007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Exercice</a:t>
            </a:r>
            <a:r>
              <a:rPr lang="en-GB" dirty="0"/>
              <a:t> </a:t>
            </a:r>
            <a:r>
              <a:rPr lang="en-GB" dirty="0" err="1"/>
              <a:t>secondaire</a:t>
            </a:r>
            <a:r>
              <a:rPr lang="en-GB" dirty="0"/>
              <a:t> : Les </a:t>
            </a:r>
            <a:r>
              <a:rPr lang="en-GB" dirty="0" err="1"/>
              <a:t>auxiliaires</a:t>
            </a:r>
            <a:r>
              <a:rPr lang="en-GB" dirty="0"/>
              <a:t> de la pile à combustible</a:t>
            </a:r>
          </a:p>
          <a:p>
            <a:endParaRPr lang="en-GB" dirty="0"/>
          </a:p>
        </p:txBody>
      </p:sp>
      <p:sp>
        <p:nvSpPr>
          <p:cNvPr id="16" name="ZoneTexte 15"/>
          <p:cNvSpPr txBox="1"/>
          <p:nvPr/>
        </p:nvSpPr>
        <p:spPr>
          <a:xfrm>
            <a:off x="561365" y="5116599"/>
            <a:ext cx="8063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/>
              <a:t>Le </a:t>
            </a:r>
            <a:r>
              <a:rPr lang="en-GB" sz="1600" dirty="0" err="1"/>
              <a:t>radiateur</a:t>
            </a:r>
            <a:r>
              <a:rPr lang="en-GB" sz="1600" dirty="0"/>
              <a:t> et le circuit de </a:t>
            </a:r>
            <a:r>
              <a:rPr lang="en-GB" sz="1600" dirty="0" err="1"/>
              <a:t>refroidissement</a:t>
            </a:r>
            <a:r>
              <a:rPr lang="en-GB" sz="1600" dirty="0"/>
              <a:t> </a:t>
            </a:r>
            <a:r>
              <a:rPr lang="en-GB" sz="1600" dirty="0" err="1"/>
              <a:t>sont</a:t>
            </a:r>
            <a:r>
              <a:rPr lang="en-GB" sz="1600" dirty="0"/>
              <a:t> </a:t>
            </a:r>
            <a:r>
              <a:rPr lang="en-GB" sz="1600" dirty="0" err="1"/>
              <a:t>utilisés</a:t>
            </a:r>
            <a:r>
              <a:rPr lang="en-GB" sz="1600" dirty="0"/>
              <a:t> pour </a:t>
            </a:r>
            <a:r>
              <a:rPr lang="en-GB" sz="1600" dirty="0" err="1"/>
              <a:t>refroidir</a:t>
            </a:r>
            <a:r>
              <a:rPr lang="en-GB" sz="1600" dirty="0"/>
              <a:t> la pile à combustible </a:t>
            </a:r>
            <a:r>
              <a:rPr lang="en-GB" sz="1600" dirty="0" err="1"/>
              <a:t>durant</a:t>
            </a:r>
            <a:r>
              <a:rPr lang="en-GB" sz="1600" dirty="0"/>
              <a:t> </a:t>
            </a:r>
            <a:r>
              <a:rPr lang="en-GB" sz="1600" dirty="0" err="1"/>
              <a:t>l’operation</a:t>
            </a:r>
            <a:r>
              <a:rPr lang="en-GB" sz="1600" dirty="0"/>
              <a:t>. Un </a:t>
            </a:r>
            <a:r>
              <a:rPr lang="en-GB" sz="1600" dirty="0" err="1"/>
              <a:t>fluide</a:t>
            </a:r>
            <a:r>
              <a:rPr lang="en-GB" sz="1600" dirty="0"/>
              <a:t> capture la </a:t>
            </a:r>
            <a:r>
              <a:rPr lang="en-GB" sz="1600" dirty="0" err="1"/>
              <a:t>chaleur</a:t>
            </a:r>
            <a:r>
              <a:rPr lang="en-GB" sz="1600" dirty="0"/>
              <a:t> </a:t>
            </a:r>
            <a:r>
              <a:rPr lang="en-GB" sz="1600" dirty="0" err="1"/>
              <a:t>émise</a:t>
            </a:r>
            <a:r>
              <a:rPr lang="en-GB" sz="1600" dirty="0"/>
              <a:t> par la pile à combustible et </a:t>
            </a:r>
            <a:r>
              <a:rPr lang="en-GB" sz="1600" dirty="0" err="1"/>
              <a:t>circule</a:t>
            </a:r>
            <a:r>
              <a:rPr lang="en-GB" sz="1600" dirty="0"/>
              <a:t> dans des </a:t>
            </a:r>
            <a:r>
              <a:rPr lang="en-GB" sz="1600" dirty="0" err="1"/>
              <a:t>tuyaux</a:t>
            </a:r>
            <a:r>
              <a:rPr lang="en-GB" sz="1600" dirty="0"/>
              <a:t> </a:t>
            </a:r>
            <a:r>
              <a:rPr lang="en-GB" sz="1600" dirty="0" err="1"/>
              <a:t>jusqu’à</a:t>
            </a:r>
            <a:r>
              <a:rPr lang="en-GB" sz="1600" dirty="0"/>
              <a:t> </a:t>
            </a:r>
            <a:r>
              <a:rPr lang="en-GB" sz="1600" dirty="0" err="1"/>
              <a:t>l’échange</a:t>
            </a:r>
            <a:r>
              <a:rPr lang="en-GB" sz="1600" dirty="0"/>
              <a:t> de la </a:t>
            </a:r>
            <a:r>
              <a:rPr lang="en-GB" sz="1600" dirty="0" err="1"/>
              <a:t>chaleur</a:t>
            </a:r>
            <a:r>
              <a:rPr lang="en-GB" sz="1600" dirty="0"/>
              <a:t> avec </a:t>
            </a:r>
            <a:r>
              <a:rPr lang="en-GB" sz="1600" dirty="0" err="1"/>
              <a:t>l’air</a:t>
            </a:r>
            <a:r>
              <a:rPr lang="en-GB" sz="1600" dirty="0"/>
              <a:t> </a:t>
            </a:r>
            <a:r>
              <a:rPr lang="en-GB" sz="1600" dirty="0" err="1"/>
              <a:t>ambiant</a:t>
            </a:r>
            <a:r>
              <a:rPr lang="en-GB" sz="1600" dirty="0"/>
              <a:t> dans le </a:t>
            </a:r>
            <a:r>
              <a:rPr lang="en-GB" sz="1600" dirty="0" err="1"/>
              <a:t>radiateur</a:t>
            </a:r>
            <a:endParaRPr lang="en-GB" sz="1600" dirty="0"/>
          </a:p>
        </p:txBody>
      </p:sp>
      <p:sp>
        <p:nvSpPr>
          <p:cNvPr id="17" name="Rectangle 16"/>
          <p:cNvSpPr/>
          <p:nvPr/>
        </p:nvSpPr>
        <p:spPr>
          <a:xfrm>
            <a:off x="561365" y="580095"/>
            <a:ext cx="8064896" cy="4536504"/>
          </a:xfrm>
          <a:prstGeom prst="rect">
            <a:avLst/>
          </a:prstGeom>
          <a:noFill/>
          <a:ln w="38100">
            <a:solidFill>
              <a:srgbClr val="00AC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18" name="Connecteur droit 5"/>
          <p:cNvCxnSpPr/>
          <p:nvPr/>
        </p:nvCxnSpPr>
        <p:spPr>
          <a:xfrm>
            <a:off x="3081645" y="580095"/>
            <a:ext cx="0" cy="4536504"/>
          </a:xfrm>
          <a:prstGeom prst="line">
            <a:avLst/>
          </a:prstGeom>
          <a:ln w="38100">
            <a:solidFill>
              <a:srgbClr val="00AC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09" y="2037963"/>
            <a:ext cx="2299741" cy="1311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ZoneTexte 1"/>
          <p:cNvSpPr txBox="1"/>
          <p:nvPr/>
        </p:nvSpPr>
        <p:spPr>
          <a:xfrm>
            <a:off x="687409" y="1583599"/>
            <a:ext cx="21062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/>
              <a:t>Radiateur &amp; sous-radiateur</a:t>
            </a:r>
          </a:p>
        </p:txBody>
      </p:sp>
      <p:cxnSp>
        <p:nvCxnSpPr>
          <p:cNvPr id="21" name="Connecteur droit 7"/>
          <p:cNvCxnSpPr/>
          <p:nvPr/>
        </p:nvCxnSpPr>
        <p:spPr>
          <a:xfrm flipV="1">
            <a:off x="740813" y="1869742"/>
            <a:ext cx="0" cy="4430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749" y="1195759"/>
            <a:ext cx="3609975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10564631" y="6618526"/>
            <a:ext cx="1627369" cy="2182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B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Dernière mise à jour le 04-11-2019</a:t>
            </a:r>
            <a:endParaRPr lang="en-GB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1647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5" name="ZoneTexte 2"/>
          <p:cNvSpPr txBox="1"/>
          <p:nvPr/>
        </p:nvSpPr>
        <p:spPr>
          <a:xfrm>
            <a:off x="2792183" y="15738"/>
            <a:ext cx="6002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Exercice</a:t>
            </a:r>
            <a:r>
              <a:rPr lang="en-GB" dirty="0"/>
              <a:t> </a:t>
            </a:r>
            <a:r>
              <a:rPr lang="en-GB" dirty="0" err="1"/>
              <a:t>secondaire</a:t>
            </a:r>
            <a:r>
              <a:rPr lang="en-GB" dirty="0"/>
              <a:t> : Les </a:t>
            </a:r>
            <a:r>
              <a:rPr lang="en-GB" dirty="0" err="1"/>
              <a:t>auxiliaires</a:t>
            </a:r>
            <a:r>
              <a:rPr lang="en-GB" dirty="0"/>
              <a:t> de la pile à combustible</a:t>
            </a:r>
          </a:p>
          <a:p>
            <a:endParaRPr lang="en-GB" dirty="0"/>
          </a:p>
        </p:txBody>
      </p:sp>
      <p:sp>
        <p:nvSpPr>
          <p:cNvPr id="16" name="ZoneTexte 15"/>
          <p:cNvSpPr txBox="1"/>
          <p:nvPr/>
        </p:nvSpPr>
        <p:spPr>
          <a:xfrm>
            <a:off x="730239" y="5109473"/>
            <a:ext cx="7848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/>
              <a:t>La </a:t>
            </a:r>
            <a:r>
              <a:rPr lang="en-GB" dirty="0" err="1"/>
              <a:t>pompe</a:t>
            </a:r>
            <a:r>
              <a:rPr lang="en-GB" dirty="0"/>
              <a:t> à </a:t>
            </a:r>
            <a:r>
              <a:rPr lang="en-GB" dirty="0" err="1"/>
              <a:t>hydrogène</a:t>
            </a:r>
            <a:r>
              <a:rPr lang="en-GB" dirty="0"/>
              <a:t>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souvent</a:t>
            </a:r>
            <a:r>
              <a:rPr lang="en-GB" dirty="0"/>
              <a:t> </a:t>
            </a:r>
            <a:r>
              <a:rPr lang="en-GB" dirty="0" err="1"/>
              <a:t>intégrée</a:t>
            </a:r>
            <a:r>
              <a:rPr lang="en-GB" dirty="0"/>
              <a:t> à </a:t>
            </a:r>
            <a:r>
              <a:rPr lang="en-GB" dirty="0" err="1"/>
              <a:t>l’enveloppe</a:t>
            </a:r>
            <a:r>
              <a:rPr lang="en-GB" dirty="0"/>
              <a:t> de la pile à combustible. Elle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utilisée</a:t>
            </a:r>
            <a:r>
              <a:rPr lang="en-GB" dirty="0"/>
              <a:t> pour </a:t>
            </a:r>
            <a:r>
              <a:rPr lang="en-GB" dirty="0" err="1"/>
              <a:t>garantir</a:t>
            </a:r>
            <a:r>
              <a:rPr lang="en-GB" dirty="0"/>
              <a:t> un flux </a:t>
            </a:r>
            <a:r>
              <a:rPr lang="en-GB" dirty="0" err="1"/>
              <a:t>suffisant</a:t>
            </a:r>
            <a:r>
              <a:rPr lang="en-GB" dirty="0"/>
              <a:t> </a:t>
            </a:r>
            <a:r>
              <a:rPr lang="en-GB" dirty="0" err="1"/>
              <a:t>d’hydrogène</a:t>
            </a:r>
            <a:r>
              <a:rPr lang="en-GB" dirty="0"/>
              <a:t> dans les piles. Elle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nécessaire</a:t>
            </a:r>
            <a:r>
              <a:rPr lang="en-GB" dirty="0"/>
              <a:t> car la pression </a:t>
            </a:r>
            <a:r>
              <a:rPr lang="en-GB" dirty="0" err="1"/>
              <a:t>d’admission</a:t>
            </a:r>
            <a:r>
              <a:rPr lang="en-GB" dirty="0"/>
              <a:t>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basse</a:t>
            </a:r>
            <a:r>
              <a:rPr lang="en-GB" dirty="0"/>
              <a:t>, environ 1 bar.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559935" y="580990"/>
            <a:ext cx="8064896" cy="4536504"/>
          </a:xfrm>
          <a:prstGeom prst="rect">
            <a:avLst/>
          </a:prstGeom>
          <a:noFill/>
          <a:ln w="38100">
            <a:solidFill>
              <a:srgbClr val="00AC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18" name="Connecteur droit 4"/>
          <p:cNvCxnSpPr/>
          <p:nvPr/>
        </p:nvCxnSpPr>
        <p:spPr>
          <a:xfrm>
            <a:off x="3080215" y="580990"/>
            <a:ext cx="0" cy="4536504"/>
          </a:xfrm>
          <a:prstGeom prst="line">
            <a:avLst/>
          </a:prstGeom>
          <a:ln w="38100">
            <a:solidFill>
              <a:srgbClr val="00AC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39" y="864414"/>
            <a:ext cx="2183417" cy="1810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135" y="1068067"/>
            <a:ext cx="3971925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11" y="3091753"/>
            <a:ext cx="1803472" cy="1661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82113" y="3310117"/>
            <a:ext cx="1627773" cy="237765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0564631" y="6618526"/>
            <a:ext cx="1627369" cy="2182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B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Dernière mise à jour le 04-11-2019</a:t>
            </a:r>
            <a:endParaRPr lang="en-GB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5550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5" name="ZoneTexte 2"/>
          <p:cNvSpPr txBox="1"/>
          <p:nvPr/>
        </p:nvSpPr>
        <p:spPr>
          <a:xfrm>
            <a:off x="2830276" y="23635"/>
            <a:ext cx="6032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Exercice</a:t>
            </a:r>
            <a:r>
              <a:rPr lang="en-GB" dirty="0"/>
              <a:t> </a:t>
            </a:r>
            <a:r>
              <a:rPr lang="en-GB" dirty="0" err="1"/>
              <a:t>secondaire</a:t>
            </a:r>
            <a:r>
              <a:rPr lang="en-GB" dirty="0"/>
              <a:t> : Les </a:t>
            </a:r>
            <a:r>
              <a:rPr lang="en-GB" dirty="0" err="1"/>
              <a:t>auxiliaires</a:t>
            </a:r>
            <a:r>
              <a:rPr lang="en-GB" dirty="0"/>
              <a:t> de la pile à combustible</a:t>
            </a:r>
          </a:p>
          <a:p>
            <a:endParaRPr lang="en-GB" dirty="0"/>
          </a:p>
        </p:txBody>
      </p:sp>
      <p:sp>
        <p:nvSpPr>
          <p:cNvPr id="16" name="ZoneTexte 15"/>
          <p:cNvSpPr txBox="1"/>
          <p:nvPr/>
        </p:nvSpPr>
        <p:spPr>
          <a:xfrm>
            <a:off x="660626" y="4423694"/>
            <a:ext cx="78488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/>
              <a:t>Le </a:t>
            </a:r>
            <a:r>
              <a:rPr lang="en-GB" dirty="0" err="1"/>
              <a:t>filtre</a:t>
            </a:r>
            <a:r>
              <a:rPr lang="en-GB" dirty="0"/>
              <a:t> à air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utilisé</a:t>
            </a:r>
            <a:r>
              <a:rPr lang="en-GB" dirty="0"/>
              <a:t> pour </a:t>
            </a:r>
            <a:r>
              <a:rPr lang="en-GB" dirty="0" err="1"/>
              <a:t>éviter</a:t>
            </a:r>
            <a:r>
              <a:rPr lang="en-GB" dirty="0"/>
              <a:t> que les </a:t>
            </a:r>
            <a:r>
              <a:rPr lang="en-GB" dirty="0" err="1"/>
              <a:t>particules</a:t>
            </a:r>
            <a:r>
              <a:rPr lang="en-GB" dirty="0"/>
              <a:t> de </a:t>
            </a:r>
            <a:r>
              <a:rPr lang="en-GB" dirty="0" err="1"/>
              <a:t>poussière</a:t>
            </a:r>
            <a:r>
              <a:rPr lang="en-GB" dirty="0"/>
              <a:t> </a:t>
            </a:r>
            <a:r>
              <a:rPr lang="en-GB" dirty="0" err="1"/>
              <a:t>entrent</a:t>
            </a:r>
            <a:r>
              <a:rPr lang="en-GB" dirty="0"/>
              <a:t> dans la pile à combustible et </a:t>
            </a:r>
            <a:r>
              <a:rPr lang="en-GB" dirty="0" err="1"/>
              <a:t>contaminent</a:t>
            </a:r>
            <a:r>
              <a:rPr lang="en-GB" dirty="0"/>
              <a:t> les surfaces. Nous </a:t>
            </a:r>
            <a:r>
              <a:rPr lang="en-GB" dirty="0" err="1"/>
              <a:t>utilisons</a:t>
            </a:r>
            <a:r>
              <a:rPr lang="en-GB" dirty="0"/>
              <a:t> </a:t>
            </a:r>
            <a:r>
              <a:rPr lang="en-GB" dirty="0" err="1"/>
              <a:t>une</a:t>
            </a:r>
            <a:r>
              <a:rPr lang="en-GB" dirty="0"/>
              <a:t> reaction </a:t>
            </a:r>
            <a:r>
              <a:rPr lang="en-GB" dirty="0" err="1"/>
              <a:t>chimique</a:t>
            </a:r>
            <a:r>
              <a:rPr lang="en-GB" dirty="0"/>
              <a:t> qui a </a:t>
            </a:r>
            <a:r>
              <a:rPr lang="en-GB" dirty="0" err="1"/>
              <a:t>besoin</a:t>
            </a:r>
            <a:r>
              <a:rPr lang="en-GB" dirty="0"/>
              <a:t> de surfaces </a:t>
            </a:r>
            <a:r>
              <a:rPr lang="en-GB" dirty="0" err="1"/>
              <a:t>disponibles</a:t>
            </a:r>
            <a:r>
              <a:rPr lang="en-GB" dirty="0"/>
              <a:t> et </a:t>
            </a:r>
            <a:r>
              <a:rPr lang="en-GB" dirty="0" err="1"/>
              <a:t>en</a:t>
            </a:r>
            <a:r>
              <a:rPr lang="en-GB" dirty="0"/>
              <a:t> bon </a:t>
            </a:r>
            <a:r>
              <a:rPr lang="en-GB" dirty="0" err="1"/>
              <a:t>état</a:t>
            </a:r>
            <a:r>
              <a:rPr lang="en-GB" dirty="0"/>
              <a:t>. </a:t>
            </a:r>
            <a:r>
              <a:rPr lang="en-GB" dirty="0" err="1"/>
              <a:t>N’importe</a:t>
            </a:r>
            <a:r>
              <a:rPr lang="en-GB" dirty="0"/>
              <a:t> quelle </a:t>
            </a:r>
            <a:r>
              <a:rPr lang="en-GB" dirty="0" err="1"/>
              <a:t>sorte</a:t>
            </a:r>
            <a:r>
              <a:rPr lang="en-GB" dirty="0"/>
              <a:t> de contamination </a:t>
            </a:r>
            <a:r>
              <a:rPr lang="en-GB" dirty="0" err="1"/>
              <a:t>réduira</a:t>
            </a:r>
            <a:r>
              <a:rPr lang="en-GB" dirty="0"/>
              <a:t> </a:t>
            </a:r>
            <a:r>
              <a:rPr lang="en-GB" dirty="0" err="1"/>
              <a:t>l’efficacité</a:t>
            </a:r>
            <a:r>
              <a:rPr lang="en-GB" dirty="0"/>
              <a:t> de la pile à combustible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7" name="Imag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348" y="1902994"/>
            <a:ext cx="4571898" cy="195400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98028" y="974743"/>
            <a:ext cx="8064896" cy="3342733"/>
          </a:xfrm>
          <a:prstGeom prst="rect">
            <a:avLst/>
          </a:prstGeom>
          <a:noFill/>
          <a:ln w="38100">
            <a:solidFill>
              <a:srgbClr val="00AC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19" name="Connecteur droit 5"/>
          <p:cNvCxnSpPr>
            <a:cxnSpLocks/>
          </p:cNvCxnSpPr>
          <p:nvPr/>
        </p:nvCxnSpPr>
        <p:spPr>
          <a:xfrm>
            <a:off x="3118308" y="974743"/>
            <a:ext cx="0" cy="3342733"/>
          </a:xfrm>
          <a:prstGeom prst="line">
            <a:avLst/>
          </a:prstGeom>
          <a:ln w="38100">
            <a:solidFill>
              <a:srgbClr val="00AC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13" y="1992950"/>
            <a:ext cx="2273194" cy="172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10564631" y="6618526"/>
            <a:ext cx="1627369" cy="2182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B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Dernière mise à jour le 04-11-2019</a:t>
            </a:r>
            <a:endParaRPr lang="en-GB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3675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5" name="ZoneTexte 2"/>
          <p:cNvSpPr txBox="1"/>
          <p:nvPr/>
        </p:nvSpPr>
        <p:spPr>
          <a:xfrm>
            <a:off x="2642643" y="38731"/>
            <a:ext cx="5982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Exercice</a:t>
            </a:r>
            <a:r>
              <a:rPr lang="en-GB" dirty="0"/>
              <a:t> </a:t>
            </a:r>
            <a:r>
              <a:rPr lang="en-GB" dirty="0" err="1"/>
              <a:t>secondaire</a:t>
            </a:r>
            <a:r>
              <a:rPr lang="en-GB" dirty="0"/>
              <a:t> : Les </a:t>
            </a:r>
            <a:r>
              <a:rPr lang="en-GB" dirty="0" err="1"/>
              <a:t>auxiliaires</a:t>
            </a:r>
            <a:r>
              <a:rPr lang="en-GB" dirty="0"/>
              <a:t> de la pile à combustible</a:t>
            </a:r>
          </a:p>
          <a:p>
            <a:endParaRPr lang="en-GB" dirty="0"/>
          </a:p>
        </p:txBody>
      </p:sp>
      <p:sp>
        <p:nvSpPr>
          <p:cNvPr id="16" name="ZoneTexte 15"/>
          <p:cNvSpPr txBox="1"/>
          <p:nvPr/>
        </p:nvSpPr>
        <p:spPr>
          <a:xfrm>
            <a:off x="626419" y="5121668"/>
            <a:ext cx="7848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/>
              <a:t>Le </a:t>
            </a:r>
            <a:r>
              <a:rPr lang="en-GB" dirty="0" err="1"/>
              <a:t>compresseur</a:t>
            </a:r>
            <a:r>
              <a:rPr lang="en-GB" dirty="0"/>
              <a:t> à air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utilisé</a:t>
            </a:r>
            <a:r>
              <a:rPr lang="en-GB" dirty="0"/>
              <a:t> pour </a:t>
            </a:r>
            <a:r>
              <a:rPr lang="en-GB" dirty="0" err="1"/>
              <a:t>garantir</a:t>
            </a:r>
            <a:r>
              <a:rPr lang="en-GB" dirty="0"/>
              <a:t> le flux </a:t>
            </a:r>
            <a:r>
              <a:rPr lang="en-GB" dirty="0" err="1"/>
              <a:t>d’air</a:t>
            </a:r>
            <a:r>
              <a:rPr lang="en-GB" dirty="0"/>
              <a:t> </a:t>
            </a:r>
            <a:r>
              <a:rPr lang="en-GB" dirty="0" err="1"/>
              <a:t>correspondant</a:t>
            </a:r>
            <a:r>
              <a:rPr lang="en-GB" dirty="0"/>
              <a:t> au courant </a:t>
            </a:r>
            <a:r>
              <a:rPr lang="en-GB" dirty="0" err="1"/>
              <a:t>demandé</a:t>
            </a:r>
            <a:r>
              <a:rPr lang="en-GB" dirty="0"/>
              <a:t>. Plus on a </a:t>
            </a:r>
            <a:r>
              <a:rPr lang="en-GB" dirty="0" err="1"/>
              <a:t>besoin</a:t>
            </a:r>
            <a:r>
              <a:rPr lang="en-GB" dirty="0"/>
              <a:t> de courant, plus on </a:t>
            </a:r>
            <a:r>
              <a:rPr lang="en-GB" dirty="0" err="1"/>
              <a:t>doit</a:t>
            </a:r>
            <a:r>
              <a:rPr lang="en-GB" dirty="0"/>
              <a:t> </a:t>
            </a:r>
            <a:r>
              <a:rPr lang="en-GB" dirty="0" err="1"/>
              <a:t>pousser</a:t>
            </a:r>
            <a:r>
              <a:rPr lang="en-GB" dirty="0"/>
              <a:t> </a:t>
            </a:r>
            <a:r>
              <a:rPr lang="en-GB" dirty="0" err="1"/>
              <a:t>l’air</a:t>
            </a:r>
            <a:r>
              <a:rPr lang="en-GB" dirty="0"/>
              <a:t> et </a:t>
            </a:r>
            <a:r>
              <a:rPr lang="en-GB" dirty="0" err="1"/>
              <a:t>l’hydrogène</a:t>
            </a:r>
            <a:r>
              <a:rPr lang="en-GB" dirty="0"/>
              <a:t> dans la pile combustible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410395" y="603983"/>
            <a:ext cx="8064896" cy="4536504"/>
          </a:xfrm>
          <a:prstGeom prst="rect">
            <a:avLst/>
          </a:prstGeom>
          <a:noFill/>
          <a:ln w="38100">
            <a:solidFill>
              <a:srgbClr val="00AC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18" name="Connecteur droit 4"/>
          <p:cNvCxnSpPr/>
          <p:nvPr/>
        </p:nvCxnSpPr>
        <p:spPr>
          <a:xfrm>
            <a:off x="2930675" y="603983"/>
            <a:ext cx="0" cy="4536504"/>
          </a:xfrm>
          <a:prstGeom prst="line">
            <a:avLst/>
          </a:prstGeom>
          <a:ln w="38100">
            <a:solidFill>
              <a:srgbClr val="00AC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4770" y="1252055"/>
            <a:ext cx="3907405" cy="3240360"/>
          </a:xfrm>
          <a:prstGeom prst="rect">
            <a:avLst/>
          </a:prstGeom>
        </p:spPr>
      </p:pic>
      <p:pic>
        <p:nvPicPr>
          <p:cNvPr id="20" name="Image 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987" y="1479809"/>
            <a:ext cx="1890499" cy="2784852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0564631" y="6618526"/>
            <a:ext cx="1627369" cy="2182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B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Dernière mise à jour le 04-11-2019</a:t>
            </a:r>
            <a:endParaRPr lang="en-GB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8269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5" name="ZoneTexte 2"/>
          <p:cNvSpPr txBox="1"/>
          <p:nvPr/>
        </p:nvSpPr>
        <p:spPr>
          <a:xfrm>
            <a:off x="2771800" y="-2742"/>
            <a:ext cx="630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Exercice</a:t>
            </a:r>
            <a:r>
              <a:rPr lang="en-GB" dirty="0"/>
              <a:t> </a:t>
            </a:r>
            <a:r>
              <a:rPr lang="en-GB" dirty="0" err="1"/>
              <a:t>secondaire</a:t>
            </a:r>
            <a:r>
              <a:rPr lang="en-GB" dirty="0"/>
              <a:t> : Les </a:t>
            </a:r>
            <a:r>
              <a:rPr lang="en-GB" dirty="0" err="1"/>
              <a:t>auxiliaires</a:t>
            </a:r>
            <a:r>
              <a:rPr lang="en-GB" dirty="0"/>
              <a:t> de la pile à combustible</a:t>
            </a:r>
          </a:p>
          <a:p>
            <a:endParaRPr lang="en-GB" dirty="0"/>
          </a:p>
        </p:txBody>
      </p:sp>
      <p:sp>
        <p:nvSpPr>
          <p:cNvPr id="16" name="ZoneTexte 15"/>
          <p:cNvSpPr txBox="1"/>
          <p:nvPr/>
        </p:nvSpPr>
        <p:spPr>
          <a:xfrm>
            <a:off x="694444" y="4622580"/>
            <a:ext cx="78488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err="1"/>
              <a:t>L’humidificateur</a:t>
            </a:r>
            <a:r>
              <a:rPr lang="en-GB" dirty="0"/>
              <a:t> </a:t>
            </a:r>
            <a:r>
              <a:rPr lang="en-GB" dirty="0" err="1"/>
              <a:t>d’air</a:t>
            </a:r>
            <a:r>
              <a:rPr lang="en-GB" dirty="0"/>
              <a:t>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nécessaire</a:t>
            </a:r>
            <a:r>
              <a:rPr lang="en-GB" dirty="0"/>
              <a:t> car la membrane de la pile à combustible ne </a:t>
            </a:r>
            <a:r>
              <a:rPr lang="en-GB" dirty="0" err="1"/>
              <a:t>fonctionne</a:t>
            </a:r>
            <a:r>
              <a:rPr lang="en-GB" dirty="0"/>
              <a:t> pas </a:t>
            </a:r>
            <a:r>
              <a:rPr lang="en-GB" dirty="0" err="1"/>
              <a:t>correctement</a:t>
            </a:r>
            <a:r>
              <a:rPr lang="en-GB" dirty="0"/>
              <a:t> </a:t>
            </a:r>
            <a:r>
              <a:rPr lang="en-GB" dirty="0" err="1"/>
              <a:t>quand</a:t>
            </a:r>
            <a:r>
              <a:rPr lang="en-GB" dirty="0"/>
              <a:t> </a:t>
            </a:r>
            <a:r>
              <a:rPr lang="en-GB" dirty="0" err="1"/>
              <a:t>l’air</a:t>
            </a:r>
            <a:r>
              <a:rPr lang="en-GB" dirty="0"/>
              <a:t> </a:t>
            </a:r>
            <a:r>
              <a:rPr lang="en-GB" dirty="0" err="1"/>
              <a:t>est</a:t>
            </a:r>
            <a:r>
              <a:rPr lang="en-GB" dirty="0"/>
              <a:t> sec. Le </a:t>
            </a:r>
            <a:r>
              <a:rPr lang="en-GB" dirty="0" err="1"/>
              <a:t>niveau</a:t>
            </a:r>
            <a:r>
              <a:rPr lang="en-GB" dirty="0"/>
              <a:t> </a:t>
            </a:r>
            <a:r>
              <a:rPr lang="en-GB" dirty="0" err="1"/>
              <a:t>d’humidité</a:t>
            </a:r>
            <a:r>
              <a:rPr lang="en-GB" dirty="0"/>
              <a:t> </a:t>
            </a:r>
            <a:r>
              <a:rPr lang="en-GB" dirty="0" err="1"/>
              <a:t>doit</a:t>
            </a:r>
            <a:r>
              <a:rPr lang="en-GB" dirty="0"/>
              <a:t> </a:t>
            </a:r>
            <a:r>
              <a:rPr lang="en-GB" dirty="0" err="1"/>
              <a:t>néanmoins</a:t>
            </a:r>
            <a:r>
              <a:rPr lang="en-GB" dirty="0"/>
              <a:t> </a:t>
            </a:r>
            <a:r>
              <a:rPr lang="en-GB" dirty="0" err="1"/>
              <a:t>être</a:t>
            </a:r>
            <a:r>
              <a:rPr lang="en-GB" dirty="0"/>
              <a:t> </a:t>
            </a:r>
            <a:r>
              <a:rPr lang="en-GB" dirty="0" err="1"/>
              <a:t>gardé</a:t>
            </a:r>
            <a:r>
              <a:rPr lang="en-GB" dirty="0"/>
              <a:t> sous </a:t>
            </a:r>
            <a:r>
              <a:rPr lang="en-GB" dirty="0" err="1"/>
              <a:t>une</a:t>
            </a:r>
            <a:r>
              <a:rPr lang="en-GB" dirty="0"/>
              <a:t> </a:t>
            </a:r>
            <a:r>
              <a:rPr lang="en-GB" dirty="0" err="1"/>
              <a:t>limite</a:t>
            </a:r>
            <a:r>
              <a:rPr lang="en-GB" dirty="0"/>
              <a:t> (50%) </a:t>
            </a:r>
            <a:r>
              <a:rPr lang="en-GB" dirty="0" err="1"/>
              <a:t>afin</a:t>
            </a:r>
            <a:r>
              <a:rPr lang="en-GB" dirty="0"/>
              <a:t> </a:t>
            </a:r>
            <a:r>
              <a:rPr lang="en-GB" dirty="0" err="1"/>
              <a:t>d’éviter</a:t>
            </a:r>
            <a:r>
              <a:rPr lang="en-GB" dirty="0"/>
              <a:t> </a:t>
            </a:r>
            <a:r>
              <a:rPr lang="en-GB" dirty="0" err="1"/>
              <a:t>l’inondation</a:t>
            </a:r>
            <a:r>
              <a:rPr lang="en-GB" dirty="0"/>
              <a:t> de la pile à combustible.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539552" y="562510"/>
            <a:ext cx="8064896" cy="3858661"/>
          </a:xfrm>
          <a:prstGeom prst="rect">
            <a:avLst/>
          </a:prstGeom>
          <a:noFill/>
          <a:ln w="38100">
            <a:solidFill>
              <a:srgbClr val="00AC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18" name="Connecteur droit 4"/>
          <p:cNvCxnSpPr>
            <a:cxnSpLocks/>
          </p:cNvCxnSpPr>
          <p:nvPr/>
        </p:nvCxnSpPr>
        <p:spPr>
          <a:xfrm>
            <a:off x="3059832" y="562510"/>
            <a:ext cx="0" cy="3858661"/>
          </a:xfrm>
          <a:prstGeom prst="line">
            <a:avLst/>
          </a:prstGeom>
          <a:ln w="38100">
            <a:solidFill>
              <a:srgbClr val="00AC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349990"/>
            <a:ext cx="2795368" cy="2684718"/>
          </a:xfrm>
          <a:prstGeom prst="rect">
            <a:avLst/>
          </a:prstGeom>
        </p:spPr>
      </p:pic>
      <p:pic>
        <p:nvPicPr>
          <p:cNvPr id="20" name="Imag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36" y="920588"/>
            <a:ext cx="1447905" cy="1583320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736" y="2808056"/>
            <a:ext cx="1025906" cy="124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ZoneTexte 6"/>
          <p:cNvSpPr txBox="1"/>
          <p:nvPr/>
        </p:nvSpPr>
        <p:spPr>
          <a:xfrm>
            <a:off x="7596336" y="6233759"/>
            <a:ext cx="14761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/>
              <a:t>Source: </a:t>
            </a:r>
            <a:r>
              <a:rPr lang="fr-BE" sz="1200" dirty="0" err="1"/>
              <a:t>permapure</a:t>
            </a:r>
            <a:endParaRPr lang="fr-BE" sz="1200" dirty="0"/>
          </a:p>
        </p:txBody>
      </p:sp>
      <p:sp>
        <p:nvSpPr>
          <p:cNvPr id="23" name="Rectangle 22"/>
          <p:cNvSpPr/>
          <p:nvPr/>
        </p:nvSpPr>
        <p:spPr>
          <a:xfrm>
            <a:off x="10564631" y="6618526"/>
            <a:ext cx="1627369" cy="2182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B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Dernière mise à jour le 04-11-2019</a:t>
            </a:r>
            <a:endParaRPr lang="en-GB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9318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5" name="ZoneTexte 2"/>
          <p:cNvSpPr txBox="1"/>
          <p:nvPr/>
        </p:nvSpPr>
        <p:spPr>
          <a:xfrm>
            <a:off x="2675085" y="80148"/>
            <a:ext cx="6073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Exercice</a:t>
            </a:r>
            <a:r>
              <a:rPr lang="en-GB" dirty="0"/>
              <a:t> </a:t>
            </a:r>
            <a:r>
              <a:rPr lang="en-GB" dirty="0" err="1"/>
              <a:t>secondaire</a:t>
            </a:r>
            <a:r>
              <a:rPr lang="en-GB" dirty="0"/>
              <a:t> : Les </a:t>
            </a:r>
            <a:r>
              <a:rPr lang="en-GB" dirty="0" err="1"/>
              <a:t>auxiliaires</a:t>
            </a:r>
            <a:r>
              <a:rPr lang="en-GB" dirty="0"/>
              <a:t> de la pile à combustible</a:t>
            </a:r>
          </a:p>
          <a:p>
            <a:endParaRPr lang="en-GB" dirty="0"/>
          </a:p>
        </p:txBody>
      </p:sp>
      <p:sp>
        <p:nvSpPr>
          <p:cNvPr id="16" name="ZoneTexte 15"/>
          <p:cNvSpPr txBox="1"/>
          <p:nvPr/>
        </p:nvSpPr>
        <p:spPr>
          <a:xfrm>
            <a:off x="591815" y="5255045"/>
            <a:ext cx="7848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err="1"/>
              <a:t>L’échappement</a:t>
            </a:r>
            <a:r>
              <a:rPr lang="en-GB" dirty="0"/>
              <a:t> de la pile à combustible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utilisé</a:t>
            </a:r>
            <a:r>
              <a:rPr lang="en-GB" dirty="0"/>
              <a:t> pour </a:t>
            </a:r>
            <a:r>
              <a:rPr lang="en-GB" dirty="0" err="1"/>
              <a:t>éliminer</a:t>
            </a:r>
            <a:r>
              <a:rPr lang="en-GB" dirty="0"/>
              <a:t> </a:t>
            </a:r>
            <a:r>
              <a:rPr lang="en-GB" dirty="0" err="1"/>
              <a:t>l’eau</a:t>
            </a:r>
            <a:r>
              <a:rPr lang="en-GB" dirty="0"/>
              <a:t> </a:t>
            </a:r>
            <a:r>
              <a:rPr lang="en-GB" dirty="0" err="1"/>
              <a:t>produite</a:t>
            </a:r>
            <a:r>
              <a:rPr lang="en-GB" dirty="0"/>
              <a:t> dans le </a:t>
            </a:r>
            <a:r>
              <a:rPr lang="en-GB" dirty="0" err="1"/>
              <a:t>côté</a:t>
            </a:r>
            <a:r>
              <a:rPr lang="en-GB" dirty="0"/>
              <a:t> </a:t>
            </a:r>
            <a:r>
              <a:rPr lang="en-GB" dirty="0" err="1"/>
              <a:t>aéré</a:t>
            </a:r>
            <a:r>
              <a:rPr lang="en-GB" dirty="0"/>
              <a:t> de la pile à combustible.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442837" y="645400"/>
            <a:ext cx="8064896" cy="45365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18" name="Connecteur droit 4"/>
          <p:cNvCxnSpPr/>
          <p:nvPr/>
        </p:nvCxnSpPr>
        <p:spPr>
          <a:xfrm>
            <a:off x="2963117" y="645400"/>
            <a:ext cx="0" cy="453650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77" y="2026459"/>
            <a:ext cx="2327642" cy="1486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e 6"/>
          <p:cNvGrpSpPr/>
          <p:nvPr/>
        </p:nvGrpSpPr>
        <p:grpSpPr>
          <a:xfrm>
            <a:off x="3799757" y="2355303"/>
            <a:ext cx="4203920" cy="1220074"/>
            <a:chOff x="3320408" y="2504321"/>
            <a:chExt cx="5091688" cy="1586116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0408" y="2504321"/>
              <a:ext cx="5091688" cy="1442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Ellipse 1"/>
            <p:cNvSpPr/>
            <p:nvPr/>
          </p:nvSpPr>
          <p:spPr>
            <a:xfrm>
              <a:off x="5905840" y="3164968"/>
              <a:ext cx="432048" cy="50405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3" name="Ellipse 5"/>
            <p:cNvSpPr/>
            <p:nvPr/>
          </p:nvSpPr>
          <p:spPr>
            <a:xfrm>
              <a:off x="5433716" y="3358353"/>
              <a:ext cx="717816" cy="73208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10564631" y="6618526"/>
            <a:ext cx="1627369" cy="2182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B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Dernière mise à jour le 04-11-2019</a:t>
            </a:r>
            <a:endParaRPr lang="en-GB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9688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5" name="Titre 1"/>
          <p:cNvSpPr txBox="1">
            <a:spLocks/>
          </p:cNvSpPr>
          <p:nvPr/>
        </p:nvSpPr>
        <p:spPr>
          <a:xfrm>
            <a:off x="1171147" y="2343277"/>
            <a:ext cx="77724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REPONSE</a:t>
            </a:r>
          </a:p>
        </p:txBody>
      </p:sp>
      <p:sp>
        <p:nvSpPr>
          <p:cNvPr id="16" name="Sous-titre 2"/>
          <p:cNvSpPr txBox="1">
            <a:spLocks/>
          </p:cNvSpPr>
          <p:nvPr/>
        </p:nvSpPr>
        <p:spPr>
          <a:xfrm>
            <a:off x="1856947" y="4533382"/>
            <a:ext cx="6400800" cy="7669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 err="1"/>
              <a:t>Exemple</a:t>
            </a:r>
            <a:r>
              <a:rPr lang="en-GB" dirty="0"/>
              <a:t> </a:t>
            </a:r>
            <a:r>
              <a:rPr lang="en-GB" dirty="0" err="1"/>
              <a:t>basé</a:t>
            </a:r>
            <a:r>
              <a:rPr lang="en-GB" dirty="0"/>
              <a:t> sur la Toyota </a:t>
            </a:r>
            <a:r>
              <a:rPr lang="en-GB" dirty="0" err="1"/>
              <a:t>Mirai</a:t>
            </a:r>
            <a:endParaRPr lang="en-GB" dirty="0"/>
          </a:p>
        </p:txBody>
      </p:sp>
      <p:sp>
        <p:nvSpPr>
          <p:cNvPr id="17" name="ZoneTexte 3"/>
          <p:cNvSpPr txBox="1"/>
          <p:nvPr/>
        </p:nvSpPr>
        <p:spPr>
          <a:xfrm>
            <a:off x="1384939" y="556099"/>
            <a:ext cx="75608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/>
              <a:t>Exercice</a:t>
            </a:r>
            <a:r>
              <a:rPr lang="en-GB" sz="2800" dirty="0"/>
              <a:t> </a:t>
            </a:r>
            <a:r>
              <a:rPr lang="en-GB" sz="2800" dirty="0" err="1"/>
              <a:t>secondaire</a:t>
            </a:r>
            <a:r>
              <a:rPr lang="en-GB" sz="2800" dirty="0"/>
              <a:t> </a:t>
            </a:r>
            <a:r>
              <a:rPr lang="en-GB" sz="2800" dirty="0" err="1"/>
              <a:t>pratique</a:t>
            </a:r>
            <a:r>
              <a:rPr lang="en-GB" sz="2800" dirty="0"/>
              <a:t>: connecter les </a:t>
            </a:r>
            <a:r>
              <a:rPr lang="en-GB" sz="2800" dirty="0" err="1"/>
              <a:t>auxiliaires</a:t>
            </a:r>
            <a:r>
              <a:rPr lang="en-GB" sz="2800" dirty="0"/>
              <a:t> d’un </a:t>
            </a:r>
            <a:r>
              <a:rPr lang="en-GB" sz="2800" dirty="0" err="1"/>
              <a:t>système</a:t>
            </a:r>
            <a:r>
              <a:rPr lang="en-GB" sz="2800" dirty="0"/>
              <a:t> à pile à combustible PEM pour le </a:t>
            </a:r>
            <a:r>
              <a:rPr lang="en-GB" sz="2800" dirty="0" err="1"/>
              <a:t>véhicule</a:t>
            </a:r>
            <a:endParaRPr lang="en-GB" sz="2800" dirty="0"/>
          </a:p>
          <a:p>
            <a:pPr algn="ctr"/>
            <a:endParaRPr lang="en-GB" sz="2800" dirty="0"/>
          </a:p>
        </p:txBody>
      </p:sp>
      <p:sp>
        <p:nvSpPr>
          <p:cNvPr id="18" name="Rectangle 17"/>
          <p:cNvSpPr/>
          <p:nvPr/>
        </p:nvSpPr>
        <p:spPr>
          <a:xfrm>
            <a:off x="10564631" y="6618526"/>
            <a:ext cx="1627369" cy="2182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B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Dernière mise à jour le 04-11-2019</a:t>
            </a:r>
            <a:endParaRPr lang="en-GB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486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5" name="ZoneTexte 5"/>
          <p:cNvSpPr txBox="1"/>
          <p:nvPr/>
        </p:nvSpPr>
        <p:spPr>
          <a:xfrm>
            <a:off x="1115616" y="531876"/>
            <a:ext cx="4536504" cy="5390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GB" sz="1600" dirty="0"/>
              <a:t>Cadre du chassis</a:t>
            </a:r>
            <a:endParaRPr lang="fr-BE" sz="1600" dirty="0"/>
          </a:p>
          <a:p>
            <a:pPr marL="342900" lvl="0" indent="-342900">
              <a:lnSpc>
                <a:spcPct val="120000"/>
              </a:lnSpc>
              <a:buFont typeface="+mj-lt"/>
              <a:buAutoNum type="arabicPeriod"/>
            </a:pPr>
            <a:r>
              <a:rPr lang="fr-BE" sz="1600" dirty="0"/>
              <a:t>Prise de remplissage</a:t>
            </a:r>
          </a:p>
          <a:p>
            <a:pPr marL="342900" lvl="0" indent="-342900">
              <a:lnSpc>
                <a:spcPct val="120000"/>
              </a:lnSpc>
              <a:buFont typeface="+mj-lt"/>
              <a:buAutoNum type="arabicPeriod"/>
            </a:pPr>
            <a:r>
              <a:rPr lang="fr-BE" sz="1600" dirty="0"/>
              <a:t>Réservoir(s) d’hydrogène</a:t>
            </a:r>
          </a:p>
          <a:p>
            <a:pPr marL="342900" lvl="0" indent="-342900">
              <a:lnSpc>
                <a:spcPct val="120000"/>
              </a:lnSpc>
              <a:buFont typeface="+mj-lt"/>
              <a:buAutoNum type="arabicPeriod"/>
            </a:pPr>
            <a:r>
              <a:rPr lang="fr-BE" sz="1600" dirty="0"/>
              <a:t>Régulateur de pression</a:t>
            </a:r>
          </a:p>
          <a:p>
            <a:pPr marL="342900" lvl="0" indent="-342900">
              <a:lnSpc>
                <a:spcPct val="120000"/>
              </a:lnSpc>
              <a:buFont typeface="+mj-lt"/>
              <a:buAutoNum type="arabicPeriod"/>
            </a:pPr>
            <a:r>
              <a:rPr lang="fr-BE" sz="1600" dirty="0"/>
              <a:t>Pile à combustible</a:t>
            </a:r>
          </a:p>
          <a:p>
            <a:pPr marL="342900" lvl="0" indent="-342900">
              <a:lnSpc>
                <a:spcPct val="120000"/>
              </a:lnSpc>
              <a:buFont typeface="+mj-lt"/>
              <a:buAutoNum type="arabicPeriod"/>
            </a:pPr>
            <a:r>
              <a:rPr lang="fr-BE" sz="1600" dirty="0"/>
              <a:t>Auxiliaires de la pile à combustible (exercice secondaire)</a:t>
            </a:r>
          </a:p>
          <a:p>
            <a:pPr marL="800100" lvl="1" indent="-342900">
              <a:lnSpc>
                <a:spcPct val="120000"/>
              </a:lnSpc>
              <a:buFont typeface="+mj-lt"/>
              <a:buAutoNum type="alphaLcParenR"/>
            </a:pPr>
            <a:r>
              <a:rPr lang="fr-BE" sz="1600" dirty="0"/>
              <a:t>	Radiateur et circuit de refroidissement</a:t>
            </a:r>
          </a:p>
          <a:p>
            <a:pPr marL="800100" lvl="1" indent="-342900">
              <a:lnSpc>
                <a:spcPct val="120000"/>
              </a:lnSpc>
              <a:buFont typeface="+mj-lt"/>
              <a:buAutoNum type="alphaLcParenR"/>
            </a:pPr>
            <a:r>
              <a:rPr lang="fr-BE" sz="1600" dirty="0"/>
              <a:t>Pompe à hydrogène et onduleur</a:t>
            </a:r>
          </a:p>
          <a:p>
            <a:pPr marL="800100" lvl="1" indent="-342900">
              <a:lnSpc>
                <a:spcPct val="120000"/>
              </a:lnSpc>
              <a:buFont typeface="+mj-lt"/>
              <a:buAutoNum type="alphaLcParenR"/>
            </a:pPr>
            <a:r>
              <a:rPr lang="fr-BE" sz="1600" dirty="0"/>
              <a:t>Filtre à air</a:t>
            </a:r>
          </a:p>
          <a:p>
            <a:pPr marL="800100" lvl="1" indent="-342900">
              <a:lnSpc>
                <a:spcPct val="120000"/>
              </a:lnSpc>
              <a:buFont typeface="+mj-lt"/>
              <a:buAutoNum type="alphaLcParenR"/>
            </a:pPr>
            <a:r>
              <a:rPr lang="fr-BE" sz="1600" dirty="0"/>
              <a:t>Compresseur à air &amp; refroidissement </a:t>
            </a:r>
            <a:r>
              <a:rPr lang="fr-BE" sz="1600" dirty="0" err="1"/>
              <a:t>intermédiare</a:t>
            </a:r>
            <a:endParaRPr lang="fr-BE" sz="1600" dirty="0"/>
          </a:p>
          <a:p>
            <a:pPr marL="800100" lvl="1" indent="-342900">
              <a:lnSpc>
                <a:spcPct val="120000"/>
              </a:lnSpc>
              <a:buFont typeface="+mj-lt"/>
              <a:buAutoNum type="alphaLcParenR"/>
            </a:pPr>
            <a:r>
              <a:rPr lang="fr-BE" sz="1600" dirty="0"/>
              <a:t>Humidificateur</a:t>
            </a:r>
          </a:p>
          <a:p>
            <a:pPr marL="800100" lvl="1" indent="-342900">
              <a:lnSpc>
                <a:spcPct val="120000"/>
              </a:lnSpc>
              <a:buFont typeface="+mj-lt"/>
              <a:buAutoNum type="alphaLcParenR"/>
            </a:pPr>
            <a:r>
              <a:rPr lang="fr-BE" sz="1600" dirty="0"/>
              <a:t>Echappement</a:t>
            </a:r>
          </a:p>
          <a:p>
            <a:pPr marL="342900" lvl="0" indent="-342900">
              <a:lnSpc>
                <a:spcPct val="120000"/>
              </a:lnSpc>
              <a:buFont typeface="+mj-lt"/>
              <a:buAutoNum type="arabicPeriod"/>
            </a:pPr>
            <a:r>
              <a:rPr lang="en-GB" sz="1600" dirty="0"/>
              <a:t>Batterie à haute tension</a:t>
            </a:r>
          </a:p>
          <a:p>
            <a:pPr marL="342900" lvl="0" indent="-342900">
              <a:lnSpc>
                <a:spcPct val="120000"/>
              </a:lnSpc>
              <a:buFont typeface="+mj-lt"/>
              <a:buAutoNum type="arabicPeriod"/>
            </a:pPr>
            <a:r>
              <a:rPr lang="en-GB" sz="1600" dirty="0" err="1"/>
              <a:t>Onduleur</a:t>
            </a:r>
            <a:r>
              <a:rPr lang="en-GB" sz="1600" dirty="0"/>
              <a:t> à traction</a:t>
            </a:r>
          </a:p>
          <a:p>
            <a:pPr marL="342900" lvl="0" indent="-342900">
              <a:lnSpc>
                <a:spcPct val="120000"/>
              </a:lnSpc>
              <a:buFont typeface="+mj-lt"/>
              <a:buAutoNum type="arabicPeriod"/>
            </a:pPr>
            <a:r>
              <a:rPr lang="en-GB" sz="1600" dirty="0" err="1"/>
              <a:t>Moteur</a:t>
            </a:r>
            <a:r>
              <a:rPr lang="en-GB" sz="1600" dirty="0"/>
              <a:t> </a:t>
            </a:r>
            <a:r>
              <a:rPr lang="en-GB" sz="1600" dirty="0" err="1"/>
              <a:t>électrique</a:t>
            </a:r>
            <a:endParaRPr lang="en-GB" sz="1600" dirty="0"/>
          </a:p>
          <a:p>
            <a:pPr marL="342900" lvl="0" indent="-342900">
              <a:lnSpc>
                <a:spcPct val="120000"/>
              </a:lnSpc>
              <a:buFont typeface="+mj-lt"/>
              <a:buAutoNum type="arabicPeriod"/>
            </a:pPr>
            <a:r>
              <a:rPr lang="en-GB" sz="1600" dirty="0"/>
              <a:t>Transmission et </a:t>
            </a:r>
            <a:r>
              <a:rPr lang="en-GB" sz="1600" dirty="0" err="1"/>
              <a:t>roues</a:t>
            </a:r>
            <a:endParaRPr lang="fr-BE" dirty="0"/>
          </a:p>
        </p:txBody>
      </p:sp>
      <p:sp>
        <p:nvSpPr>
          <p:cNvPr id="16" name="ZoneTexte 6"/>
          <p:cNvSpPr txBox="1"/>
          <p:nvPr/>
        </p:nvSpPr>
        <p:spPr>
          <a:xfrm>
            <a:off x="3671900" y="2782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Liste des composants</a:t>
            </a:r>
          </a:p>
        </p:txBody>
      </p:sp>
      <p:pic>
        <p:nvPicPr>
          <p:cNvPr id="17" name="Image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8144" y="459868"/>
            <a:ext cx="2825497" cy="5596128"/>
          </a:xfrm>
          <a:prstGeom prst="rect">
            <a:avLst/>
          </a:prstGeom>
        </p:spPr>
      </p:pic>
      <p:sp>
        <p:nvSpPr>
          <p:cNvPr id="18" name="ZoneTexte 1"/>
          <p:cNvSpPr txBox="1"/>
          <p:nvPr/>
        </p:nvSpPr>
        <p:spPr>
          <a:xfrm>
            <a:off x="6120172" y="777298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1</a:t>
            </a:r>
          </a:p>
        </p:txBody>
      </p:sp>
      <p:sp>
        <p:nvSpPr>
          <p:cNvPr id="19" name="ZoneTexte 8"/>
          <p:cNvSpPr txBox="1"/>
          <p:nvPr/>
        </p:nvSpPr>
        <p:spPr>
          <a:xfrm>
            <a:off x="6276192" y="4642044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2</a:t>
            </a:r>
          </a:p>
        </p:txBody>
      </p:sp>
      <p:sp>
        <p:nvSpPr>
          <p:cNvPr id="20" name="ZoneTexte 9"/>
          <p:cNvSpPr txBox="1"/>
          <p:nvPr/>
        </p:nvSpPr>
        <p:spPr>
          <a:xfrm>
            <a:off x="7191720" y="360993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3</a:t>
            </a:r>
          </a:p>
        </p:txBody>
      </p:sp>
      <p:sp>
        <p:nvSpPr>
          <p:cNvPr id="21" name="ZoneTexte 10"/>
          <p:cNvSpPr txBox="1"/>
          <p:nvPr/>
        </p:nvSpPr>
        <p:spPr>
          <a:xfrm>
            <a:off x="7092280" y="397840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4</a:t>
            </a:r>
          </a:p>
        </p:txBody>
      </p:sp>
      <p:sp>
        <p:nvSpPr>
          <p:cNvPr id="22" name="ZoneTexte 11"/>
          <p:cNvSpPr txBox="1"/>
          <p:nvPr/>
        </p:nvSpPr>
        <p:spPr>
          <a:xfrm>
            <a:off x="6822536" y="2831324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5</a:t>
            </a:r>
          </a:p>
        </p:txBody>
      </p:sp>
      <p:sp>
        <p:nvSpPr>
          <p:cNvPr id="23" name="ZoneTexte 12"/>
          <p:cNvSpPr txBox="1"/>
          <p:nvPr/>
        </p:nvSpPr>
        <p:spPr>
          <a:xfrm>
            <a:off x="7236296" y="4366884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7</a:t>
            </a:r>
          </a:p>
        </p:txBody>
      </p:sp>
      <p:sp>
        <p:nvSpPr>
          <p:cNvPr id="24" name="ZoneTexte 13"/>
          <p:cNvSpPr txBox="1"/>
          <p:nvPr/>
        </p:nvSpPr>
        <p:spPr>
          <a:xfrm>
            <a:off x="7056848" y="1268684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8</a:t>
            </a:r>
          </a:p>
        </p:txBody>
      </p:sp>
      <p:sp>
        <p:nvSpPr>
          <p:cNvPr id="25" name="ZoneTexte 14"/>
          <p:cNvSpPr txBox="1"/>
          <p:nvPr/>
        </p:nvSpPr>
        <p:spPr>
          <a:xfrm>
            <a:off x="7587192" y="1355384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9</a:t>
            </a:r>
          </a:p>
        </p:txBody>
      </p:sp>
      <p:sp>
        <p:nvSpPr>
          <p:cNvPr id="26" name="ZoneTexte 15"/>
          <p:cNvSpPr txBox="1"/>
          <p:nvPr/>
        </p:nvSpPr>
        <p:spPr>
          <a:xfrm>
            <a:off x="7884368" y="1350104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10</a:t>
            </a:r>
          </a:p>
        </p:txBody>
      </p:sp>
      <p:sp>
        <p:nvSpPr>
          <p:cNvPr id="27" name="ZoneTexte 16"/>
          <p:cNvSpPr txBox="1"/>
          <p:nvPr/>
        </p:nvSpPr>
        <p:spPr>
          <a:xfrm>
            <a:off x="6156176" y="1351396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10</a:t>
            </a:r>
          </a:p>
        </p:txBody>
      </p:sp>
      <p:sp>
        <p:nvSpPr>
          <p:cNvPr id="28" name="ZoneTexte 17"/>
          <p:cNvSpPr txBox="1"/>
          <p:nvPr/>
        </p:nvSpPr>
        <p:spPr>
          <a:xfrm>
            <a:off x="6876256" y="774040"/>
            <a:ext cx="828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6a,c,d</a:t>
            </a:r>
          </a:p>
        </p:txBody>
      </p:sp>
      <p:sp>
        <p:nvSpPr>
          <p:cNvPr id="29" name="ZoneTexte 18"/>
          <p:cNvSpPr txBox="1"/>
          <p:nvPr/>
        </p:nvSpPr>
        <p:spPr>
          <a:xfrm>
            <a:off x="7200292" y="2826840"/>
            <a:ext cx="684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6b,e</a:t>
            </a:r>
          </a:p>
        </p:txBody>
      </p:sp>
      <p:sp>
        <p:nvSpPr>
          <p:cNvPr id="30" name="ZoneTexte 19"/>
          <p:cNvSpPr txBox="1"/>
          <p:nvPr/>
        </p:nvSpPr>
        <p:spPr>
          <a:xfrm>
            <a:off x="6588224" y="5563144"/>
            <a:ext cx="414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6f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0564631" y="6618526"/>
            <a:ext cx="1627369" cy="2182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B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Dernière mise à jour le 04-11-2019</a:t>
            </a:r>
            <a:endParaRPr lang="en-GB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0427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5" name="ZoneTexte 6"/>
          <p:cNvSpPr txBox="1"/>
          <p:nvPr/>
        </p:nvSpPr>
        <p:spPr>
          <a:xfrm>
            <a:off x="2663436" y="136660"/>
            <a:ext cx="3982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Réponse</a:t>
            </a:r>
            <a:r>
              <a:rPr lang="en-GB" dirty="0"/>
              <a:t> 3: connection des </a:t>
            </a:r>
            <a:r>
              <a:rPr lang="en-GB" dirty="0" err="1"/>
              <a:t>auxiliaires</a:t>
            </a:r>
            <a:endParaRPr lang="en-GB" dirty="0"/>
          </a:p>
        </p:txBody>
      </p:sp>
      <p:pic>
        <p:nvPicPr>
          <p:cNvPr id="16" name="Image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5968" y="2929552"/>
            <a:ext cx="2804577" cy="1800200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420" y="1110997"/>
            <a:ext cx="1656184" cy="125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2748" y="841320"/>
            <a:ext cx="2165224" cy="1795592"/>
          </a:xfrm>
          <a:prstGeom prst="rect">
            <a:avLst/>
          </a:prstGeom>
        </p:spPr>
      </p:pic>
      <p:sp>
        <p:nvSpPr>
          <p:cNvPr id="19" name="ZoneTexte 10"/>
          <p:cNvSpPr txBox="1"/>
          <p:nvPr/>
        </p:nvSpPr>
        <p:spPr>
          <a:xfrm>
            <a:off x="755224" y="1493024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Entrée d’air</a:t>
            </a:r>
          </a:p>
        </p:txBody>
      </p:sp>
      <p:sp>
        <p:nvSpPr>
          <p:cNvPr id="20" name="Flèche droite 11"/>
          <p:cNvSpPr/>
          <p:nvPr/>
        </p:nvSpPr>
        <p:spPr>
          <a:xfrm>
            <a:off x="1655324" y="1588832"/>
            <a:ext cx="576064" cy="1777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Flèche droite 12"/>
          <p:cNvSpPr/>
          <p:nvPr/>
        </p:nvSpPr>
        <p:spPr>
          <a:xfrm>
            <a:off x="4535644" y="1599708"/>
            <a:ext cx="576064" cy="1777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2" name="Imag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360" y="2804388"/>
            <a:ext cx="1574492" cy="1512168"/>
          </a:xfrm>
          <a:prstGeom prst="rect">
            <a:avLst/>
          </a:prstGeom>
        </p:spPr>
      </p:pic>
      <p:cxnSp>
        <p:nvCxnSpPr>
          <p:cNvPr id="23" name="Connecteur droit 18"/>
          <p:cNvCxnSpPr>
            <a:stCxn id="18" idx="3"/>
          </p:cNvCxnSpPr>
          <p:nvPr/>
        </p:nvCxnSpPr>
        <p:spPr>
          <a:xfrm>
            <a:off x="7487972" y="1739116"/>
            <a:ext cx="93610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0"/>
          <p:cNvCxnSpPr/>
          <p:nvPr/>
        </p:nvCxnSpPr>
        <p:spPr>
          <a:xfrm>
            <a:off x="8424076" y="1766548"/>
            <a:ext cx="0" cy="15230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 flipH="1">
            <a:off x="7979852" y="3289592"/>
            <a:ext cx="444224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6"/>
          <p:cNvCxnSpPr/>
          <p:nvPr/>
        </p:nvCxnSpPr>
        <p:spPr>
          <a:xfrm flipH="1">
            <a:off x="5546248" y="3289592"/>
            <a:ext cx="864096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7"/>
          <p:cNvSpPr txBox="1"/>
          <p:nvPr/>
        </p:nvSpPr>
        <p:spPr>
          <a:xfrm>
            <a:off x="5313080" y="292026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in</a:t>
            </a:r>
          </a:p>
        </p:txBody>
      </p:sp>
      <p:cxnSp>
        <p:nvCxnSpPr>
          <p:cNvPr id="28" name="Connecteur droit avec flèche 29"/>
          <p:cNvCxnSpPr/>
          <p:nvPr/>
        </p:nvCxnSpPr>
        <p:spPr>
          <a:xfrm>
            <a:off x="5673120" y="3721640"/>
            <a:ext cx="878748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31"/>
          <p:cNvCxnSpPr/>
          <p:nvPr/>
        </p:nvCxnSpPr>
        <p:spPr>
          <a:xfrm>
            <a:off x="8064036" y="3721640"/>
            <a:ext cx="36004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33"/>
          <p:cNvCxnSpPr/>
          <p:nvPr/>
        </p:nvCxnSpPr>
        <p:spPr>
          <a:xfrm>
            <a:off x="8424076" y="3721640"/>
            <a:ext cx="0" cy="115212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e 34"/>
          <p:cNvGrpSpPr/>
          <p:nvPr/>
        </p:nvGrpSpPr>
        <p:grpSpPr>
          <a:xfrm>
            <a:off x="4563363" y="5072719"/>
            <a:ext cx="3565110" cy="895915"/>
            <a:chOff x="3320408" y="2504321"/>
            <a:chExt cx="5091688" cy="1586116"/>
          </a:xfrm>
        </p:grpSpPr>
        <p:pic>
          <p:nvPicPr>
            <p:cNvPr id="32" name="Picture 3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0408" y="2504321"/>
              <a:ext cx="5091688" cy="1442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Ellipse 36"/>
            <p:cNvSpPr/>
            <p:nvPr/>
          </p:nvSpPr>
          <p:spPr>
            <a:xfrm>
              <a:off x="5905840" y="3164968"/>
              <a:ext cx="432048" cy="50405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4" name="Ellipse 37"/>
            <p:cNvSpPr/>
            <p:nvPr/>
          </p:nvSpPr>
          <p:spPr>
            <a:xfrm>
              <a:off x="5433716" y="3358353"/>
              <a:ext cx="717816" cy="73208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cxnSp>
        <p:nvCxnSpPr>
          <p:cNvPr id="35" name="Connecteur droit 40"/>
          <p:cNvCxnSpPr/>
          <p:nvPr/>
        </p:nvCxnSpPr>
        <p:spPr>
          <a:xfrm flipH="1">
            <a:off x="4175604" y="4873768"/>
            <a:ext cx="424847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42"/>
          <p:cNvCxnSpPr/>
          <p:nvPr/>
        </p:nvCxnSpPr>
        <p:spPr>
          <a:xfrm>
            <a:off x="4175604" y="4873768"/>
            <a:ext cx="0" cy="6813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44"/>
          <p:cNvCxnSpPr/>
          <p:nvPr/>
        </p:nvCxnSpPr>
        <p:spPr>
          <a:xfrm>
            <a:off x="4175604" y="5555118"/>
            <a:ext cx="288032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520" y="3747912"/>
            <a:ext cx="901736" cy="830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18" y="3104926"/>
            <a:ext cx="2406702" cy="2203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ZoneTexte 47"/>
          <p:cNvSpPr txBox="1"/>
          <p:nvPr/>
        </p:nvSpPr>
        <p:spPr>
          <a:xfrm>
            <a:off x="5583952" y="3402831"/>
            <a:ext cx="576064" cy="380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out</a:t>
            </a:r>
          </a:p>
        </p:txBody>
      </p:sp>
      <p:cxnSp>
        <p:nvCxnSpPr>
          <p:cNvPr id="41" name="Connecteur droit 49"/>
          <p:cNvCxnSpPr/>
          <p:nvPr/>
        </p:nvCxnSpPr>
        <p:spPr>
          <a:xfrm flipV="1">
            <a:off x="1007252" y="2804388"/>
            <a:ext cx="0" cy="102526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51"/>
          <p:cNvCxnSpPr/>
          <p:nvPr/>
        </p:nvCxnSpPr>
        <p:spPr>
          <a:xfrm>
            <a:off x="1007252" y="2804388"/>
            <a:ext cx="3312368" cy="3005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53"/>
          <p:cNvCxnSpPr/>
          <p:nvPr/>
        </p:nvCxnSpPr>
        <p:spPr>
          <a:xfrm flipH="1">
            <a:off x="3167492" y="3289592"/>
            <a:ext cx="864096" cy="2742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55"/>
          <p:cNvCxnSpPr/>
          <p:nvPr/>
        </p:nvCxnSpPr>
        <p:spPr>
          <a:xfrm flipH="1">
            <a:off x="2663436" y="3317020"/>
            <a:ext cx="504056" cy="14127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ZoneTexte 1"/>
          <p:cNvSpPr txBox="1"/>
          <p:nvPr/>
        </p:nvSpPr>
        <p:spPr>
          <a:xfrm>
            <a:off x="2681724" y="4605913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/>
              <a:t>FCC out</a:t>
            </a:r>
          </a:p>
        </p:txBody>
      </p:sp>
      <p:sp>
        <p:nvSpPr>
          <p:cNvPr id="46" name="Rectangle 45"/>
          <p:cNvSpPr/>
          <p:nvPr/>
        </p:nvSpPr>
        <p:spPr>
          <a:xfrm>
            <a:off x="10564631" y="6618526"/>
            <a:ext cx="1627369" cy="2182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B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Dernière mise à jour le 04-11-2019</a:t>
            </a:r>
            <a:endParaRPr lang="en-GB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29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 animBg="1"/>
      <p:bldP spid="27" grpId="0"/>
      <p:bldP spid="40" grpId="0"/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5" name="ZoneTexte 2"/>
          <p:cNvSpPr txBox="1"/>
          <p:nvPr/>
        </p:nvSpPr>
        <p:spPr>
          <a:xfrm>
            <a:off x="2712075" y="-2680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1. Design du chassis et </a:t>
            </a:r>
            <a:r>
              <a:rPr lang="en-GB" dirty="0" err="1"/>
              <a:t>composants</a:t>
            </a:r>
            <a:r>
              <a:rPr lang="en-GB" dirty="0"/>
              <a:t> </a:t>
            </a:r>
            <a:r>
              <a:rPr lang="en-GB" dirty="0" err="1"/>
              <a:t>majeurs</a:t>
            </a:r>
            <a:endParaRPr lang="en-GB" dirty="0"/>
          </a:p>
        </p:txBody>
      </p:sp>
      <p:pic>
        <p:nvPicPr>
          <p:cNvPr id="17" name="Image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9496" y="303929"/>
            <a:ext cx="7666135" cy="4492120"/>
          </a:xfrm>
          <a:prstGeom prst="rect">
            <a:avLst/>
          </a:prstGeom>
        </p:spPr>
      </p:pic>
      <p:sp>
        <p:nvSpPr>
          <p:cNvPr id="16" name="ZoneTexte 3"/>
          <p:cNvSpPr txBox="1"/>
          <p:nvPr/>
        </p:nvSpPr>
        <p:spPr>
          <a:xfrm>
            <a:off x="1159496" y="4851466"/>
            <a:ext cx="734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err="1"/>
              <a:t>Cette</a:t>
            </a:r>
            <a:r>
              <a:rPr lang="en-GB" dirty="0"/>
              <a:t> image </a:t>
            </a:r>
            <a:r>
              <a:rPr lang="en-GB" dirty="0" err="1"/>
              <a:t>montre</a:t>
            </a:r>
            <a:r>
              <a:rPr lang="en-GB" dirty="0"/>
              <a:t> le chassis d’un </a:t>
            </a:r>
            <a:r>
              <a:rPr lang="en-GB" dirty="0" err="1"/>
              <a:t>véhicule</a:t>
            </a:r>
            <a:r>
              <a:rPr lang="en-GB" dirty="0"/>
              <a:t> à PC et les </a:t>
            </a:r>
            <a:r>
              <a:rPr lang="en-GB" dirty="0" err="1"/>
              <a:t>composants</a:t>
            </a:r>
            <a:r>
              <a:rPr lang="en-GB" dirty="0"/>
              <a:t> </a:t>
            </a:r>
            <a:r>
              <a:rPr lang="en-GB" dirty="0" err="1"/>
              <a:t>principaux</a:t>
            </a:r>
            <a:r>
              <a:rPr lang="en-GB" dirty="0"/>
              <a:t> du </a:t>
            </a:r>
            <a:r>
              <a:rPr lang="en-GB" dirty="0" err="1"/>
              <a:t>groupe</a:t>
            </a:r>
            <a:r>
              <a:rPr lang="en-GB" dirty="0"/>
              <a:t> </a:t>
            </a:r>
            <a:r>
              <a:rPr lang="en-GB" dirty="0" err="1"/>
              <a:t>motopropulseur</a:t>
            </a:r>
            <a:r>
              <a:rPr lang="en-GB" dirty="0"/>
              <a:t>. </a:t>
            </a:r>
            <a:r>
              <a:rPr lang="en-GB" dirty="0" err="1"/>
              <a:t>Concevons</a:t>
            </a:r>
            <a:r>
              <a:rPr lang="en-GB" dirty="0"/>
              <a:t>-le ensemble à </a:t>
            </a:r>
            <a:r>
              <a:rPr lang="en-GB" dirty="0" err="1"/>
              <a:t>partir</a:t>
            </a:r>
            <a:r>
              <a:rPr lang="en-GB" dirty="0"/>
              <a:t> des </a:t>
            </a:r>
            <a:r>
              <a:rPr lang="en-GB" dirty="0" err="1"/>
              <a:t>rayures</a:t>
            </a:r>
            <a:r>
              <a:rPr lang="en-GB" dirty="0"/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564631" y="6618526"/>
            <a:ext cx="1627369" cy="2182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B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Dernière mise à jour le 04-11-2019</a:t>
            </a:r>
            <a:endParaRPr lang="en-GB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742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5" name="ZoneTexte 2"/>
          <p:cNvSpPr txBox="1"/>
          <p:nvPr/>
        </p:nvSpPr>
        <p:spPr>
          <a:xfrm>
            <a:off x="1381896" y="276068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1. Design du chassis, nous </a:t>
            </a:r>
            <a:r>
              <a:rPr lang="en-GB" dirty="0" err="1"/>
              <a:t>gardons</a:t>
            </a:r>
            <a:r>
              <a:rPr lang="en-GB" dirty="0"/>
              <a:t> la </a:t>
            </a:r>
            <a:r>
              <a:rPr lang="en-GB" dirty="0" err="1"/>
              <a:t>forme</a:t>
            </a:r>
            <a:r>
              <a:rPr lang="en-GB" dirty="0"/>
              <a:t> </a:t>
            </a:r>
            <a:r>
              <a:rPr lang="en-GB" dirty="0" err="1"/>
              <a:t>extérieur</a:t>
            </a:r>
            <a:r>
              <a:rPr lang="en-GB" dirty="0"/>
              <a:t>, </a:t>
            </a:r>
            <a:r>
              <a:rPr lang="en-GB" dirty="0" err="1"/>
              <a:t>ou</a:t>
            </a:r>
            <a:r>
              <a:rPr lang="en-GB" dirty="0"/>
              <a:t> </a:t>
            </a:r>
            <a:r>
              <a:rPr lang="en-GB" dirty="0" err="1"/>
              <a:t>dessinons</a:t>
            </a:r>
            <a:r>
              <a:rPr lang="en-GB" dirty="0"/>
              <a:t> un rectangle.</a:t>
            </a:r>
          </a:p>
        </p:txBody>
      </p:sp>
      <p:sp>
        <p:nvSpPr>
          <p:cNvPr id="16" name="ZoneTexte 3"/>
          <p:cNvSpPr txBox="1"/>
          <p:nvPr/>
        </p:nvSpPr>
        <p:spPr>
          <a:xfrm>
            <a:off x="805832" y="5248458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err="1"/>
              <a:t>Cette</a:t>
            </a:r>
            <a:r>
              <a:rPr lang="en-GB" dirty="0"/>
              <a:t> image </a:t>
            </a:r>
            <a:r>
              <a:rPr lang="en-GB" dirty="0" err="1"/>
              <a:t>montre</a:t>
            </a:r>
            <a:r>
              <a:rPr lang="en-GB" dirty="0"/>
              <a:t> la </a:t>
            </a:r>
            <a:r>
              <a:rPr lang="en-GB" dirty="0" err="1"/>
              <a:t>forme</a:t>
            </a:r>
            <a:r>
              <a:rPr lang="en-GB" dirty="0"/>
              <a:t> </a:t>
            </a:r>
            <a:r>
              <a:rPr lang="en-GB" dirty="0" err="1"/>
              <a:t>globale</a:t>
            </a:r>
            <a:r>
              <a:rPr lang="en-GB" dirty="0"/>
              <a:t> </a:t>
            </a:r>
            <a:r>
              <a:rPr lang="en-GB" dirty="0" err="1"/>
              <a:t>d’une</a:t>
            </a:r>
            <a:r>
              <a:rPr lang="en-GB" dirty="0"/>
              <a:t> </a:t>
            </a:r>
            <a:r>
              <a:rPr lang="en-GB" dirty="0" err="1"/>
              <a:t>voiture</a:t>
            </a:r>
            <a:r>
              <a:rPr lang="en-GB" dirty="0"/>
              <a:t> et un rectangle equivalent.</a:t>
            </a:r>
          </a:p>
        </p:txBody>
      </p:sp>
      <p:pic>
        <p:nvPicPr>
          <p:cNvPr id="17" name="Picture 2" descr="Résultat de recherche d'images pour &quot;car sketch from top&quot;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8362727" cy="361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151620" y="1667092"/>
            <a:ext cx="6840760" cy="30963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Rectangle 18"/>
          <p:cNvSpPr/>
          <p:nvPr/>
        </p:nvSpPr>
        <p:spPr>
          <a:xfrm>
            <a:off x="10564631" y="6618526"/>
            <a:ext cx="1627369" cy="2182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B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Dernière mise à jour le 04-11-2019</a:t>
            </a:r>
            <a:endParaRPr lang="en-GB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79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5" name="ZoneTexte 4"/>
          <p:cNvSpPr txBox="1"/>
          <p:nvPr/>
        </p:nvSpPr>
        <p:spPr>
          <a:xfrm>
            <a:off x="1462124" y="1376891"/>
            <a:ext cx="6336704" cy="369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4000" dirty="0" err="1"/>
              <a:t>Liste</a:t>
            </a:r>
            <a:r>
              <a:rPr lang="en-GB" sz="4000" dirty="0"/>
              <a:t> et description </a:t>
            </a:r>
            <a:r>
              <a:rPr lang="en-GB" sz="4000" dirty="0" err="1"/>
              <a:t>brève</a:t>
            </a:r>
            <a:r>
              <a:rPr lang="en-GB" sz="4000" dirty="0"/>
              <a:t> des </a:t>
            </a:r>
            <a:r>
              <a:rPr lang="en-GB" sz="4000" dirty="0" err="1"/>
              <a:t>composants</a:t>
            </a:r>
            <a:r>
              <a:rPr lang="en-GB" sz="4000" dirty="0"/>
              <a:t> </a:t>
            </a:r>
            <a:r>
              <a:rPr lang="en-GB" sz="4000" dirty="0" err="1"/>
              <a:t>utilisés</a:t>
            </a:r>
            <a:r>
              <a:rPr lang="en-GB" sz="4000" dirty="0"/>
              <a:t> dans un </a:t>
            </a:r>
            <a:r>
              <a:rPr lang="en-GB" sz="4000" dirty="0" err="1"/>
              <a:t>groupe</a:t>
            </a:r>
            <a:r>
              <a:rPr lang="en-GB" sz="4000" dirty="0"/>
              <a:t> </a:t>
            </a:r>
            <a:r>
              <a:rPr lang="en-GB" sz="4000" dirty="0" err="1"/>
              <a:t>motopropulseur</a:t>
            </a:r>
            <a:r>
              <a:rPr lang="en-GB" sz="4000" dirty="0"/>
              <a:t> d’un </a:t>
            </a:r>
            <a:r>
              <a:rPr lang="en-GB" sz="4000" dirty="0" err="1"/>
              <a:t>véhicule</a:t>
            </a:r>
            <a:r>
              <a:rPr lang="en-GB" sz="4000" dirty="0"/>
              <a:t> à PC	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564631" y="6618526"/>
            <a:ext cx="1627369" cy="2182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B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Dernière mise à jour le 04-11-2019</a:t>
            </a:r>
            <a:endParaRPr lang="en-GB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539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5" name="ZoneTexte 2"/>
          <p:cNvSpPr txBox="1"/>
          <p:nvPr/>
        </p:nvSpPr>
        <p:spPr>
          <a:xfrm>
            <a:off x="3851920" y="50716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2. Prise de </a:t>
            </a:r>
            <a:r>
              <a:rPr lang="en-GB" dirty="0" err="1"/>
              <a:t>remplissage</a:t>
            </a:r>
            <a:endParaRPr lang="en-GB" dirty="0"/>
          </a:p>
        </p:txBody>
      </p:sp>
      <p:sp>
        <p:nvSpPr>
          <p:cNvPr id="16" name="ZoneTexte 3"/>
          <p:cNvSpPr txBox="1"/>
          <p:nvPr/>
        </p:nvSpPr>
        <p:spPr>
          <a:xfrm>
            <a:off x="453515" y="4692405"/>
            <a:ext cx="78488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err="1"/>
              <a:t>Cette</a:t>
            </a:r>
            <a:r>
              <a:rPr lang="en-GB" dirty="0"/>
              <a:t> prise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située</a:t>
            </a:r>
            <a:r>
              <a:rPr lang="en-GB" dirty="0"/>
              <a:t> sur la carrosserie, </a:t>
            </a:r>
            <a:r>
              <a:rPr lang="en-GB" dirty="0" err="1"/>
              <a:t>près</a:t>
            </a:r>
            <a:r>
              <a:rPr lang="en-GB" dirty="0"/>
              <a:t> du </a:t>
            </a:r>
            <a:r>
              <a:rPr lang="en-GB" dirty="0" err="1"/>
              <a:t>tronc</a:t>
            </a:r>
            <a:r>
              <a:rPr lang="en-GB" dirty="0"/>
              <a:t> et non loin des reservoirs. Elle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connectée</a:t>
            </a:r>
            <a:r>
              <a:rPr lang="en-GB" dirty="0"/>
              <a:t> aux reservoirs de pression et sera </a:t>
            </a:r>
            <a:r>
              <a:rPr lang="en-GB" dirty="0" err="1"/>
              <a:t>connectée</a:t>
            </a:r>
            <a:r>
              <a:rPr lang="en-GB" dirty="0"/>
              <a:t> au </a:t>
            </a:r>
            <a:r>
              <a:rPr lang="en-GB" dirty="0" err="1"/>
              <a:t>pistolet</a:t>
            </a:r>
            <a:r>
              <a:rPr lang="en-GB" dirty="0"/>
              <a:t> de </a:t>
            </a:r>
            <a:r>
              <a:rPr lang="en-GB" dirty="0" err="1"/>
              <a:t>remplissage</a:t>
            </a:r>
            <a:r>
              <a:rPr lang="en-GB" dirty="0"/>
              <a:t> de la station </a:t>
            </a:r>
            <a:r>
              <a:rPr lang="en-GB" dirty="0" err="1"/>
              <a:t>chaque</a:t>
            </a:r>
            <a:r>
              <a:rPr lang="en-GB" dirty="0"/>
              <a:t> </a:t>
            </a:r>
            <a:r>
              <a:rPr lang="en-GB" dirty="0" err="1"/>
              <a:t>fois</a:t>
            </a:r>
            <a:r>
              <a:rPr lang="en-GB" dirty="0"/>
              <a:t> que le </a:t>
            </a:r>
            <a:r>
              <a:rPr lang="en-GB" dirty="0" err="1"/>
              <a:t>conducteur</a:t>
            </a:r>
            <a:r>
              <a:rPr lang="en-GB" dirty="0"/>
              <a:t> a </a:t>
            </a:r>
            <a:r>
              <a:rPr lang="en-GB" dirty="0" err="1"/>
              <a:t>besoin</a:t>
            </a:r>
            <a:r>
              <a:rPr lang="en-GB" dirty="0"/>
              <a:t> de faire le </a:t>
            </a:r>
            <a:r>
              <a:rPr lang="en-GB" dirty="0" err="1"/>
              <a:t>plein</a:t>
            </a:r>
            <a:r>
              <a:rPr lang="en-GB" dirty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7" name="Image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0012" y="1979512"/>
            <a:ext cx="1915134" cy="158417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39552" y="902401"/>
            <a:ext cx="8064896" cy="3708220"/>
          </a:xfrm>
          <a:prstGeom prst="rect">
            <a:avLst/>
          </a:prstGeom>
          <a:noFill/>
          <a:ln w="38100">
            <a:solidFill>
              <a:srgbClr val="00AC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19" name="Connecteur droit 8"/>
          <p:cNvCxnSpPr>
            <a:cxnSpLocks/>
          </p:cNvCxnSpPr>
          <p:nvPr/>
        </p:nvCxnSpPr>
        <p:spPr>
          <a:xfrm>
            <a:off x="3039908" y="980388"/>
            <a:ext cx="0" cy="3630233"/>
          </a:xfrm>
          <a:prstGeom prst="line">
            <a:avLst/>
          </a:prstGeom>
          <a:ln w="38100">
            <a:solidFill>
              <a:srgbClr val="00AC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348" y="1064704"/>
            <a:ext cx="1674756" cy="1730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oneTexte 9"/>
          <p:cNvSpPr txBox="1"/>
          <p:nvPr/>
        </p:nvSpPr>
        <p:spPr>
          <a:xfrm>
            <a:off x="7567254" y="4274778"/>
            <a:ext cx="10371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/>
              <a:t>Source: WEH</a:t>
            </a:r>
          </a:p>
        </p:txBody>
      </p:sp>
      <p:pic>
        <p:nvPicPr>
          <p:cNvPr id="22" name="Imag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0606" y="2914805"/>
            <a:ext cx="1536212" cy="149847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0564631" y="6618526"/>
            <a:ext cx="1627369" cy="2182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B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Dernière mise à jour le 04-11-2019</a:t>
            </a:r>
            <a:endParaRPr lang="en-GB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265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5" name="ZoneTexte 2"/>
          <p:cNvSpPr txBox="1"/>
          <p:nvPr/>
        </p:nvSpPr>
        <p:spPr>
          <a:xfrm>
            <a:off x="2975823" y="14843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3. </a:t>
            </a:r>
            <a:r>
              <a:rPr lang="en-GB" dirty="0" err="1"/>
              <a:t>Réservoirs</a:t>
            </a:r>
            <a:r>
              <a:rPr lang="en-GB" dirty="0"/>
              <a:t> </a:t>
            </a:r>
            <a:r>
              <a:rPr lang="en-GB" dirty="0" err="1"/>
              <a:t>d’hydrogène</a:t>
            </a:r>
            <a:r>
              <a:rPr lang="en-GB" dirty="0"/>
              <a:t> sous pression</a:t>
            </a:r>
          </a:p>
        </p:txBody>
      </p:sp>
      <p:sp>
        <p:nvSpPr>
          <p:cNvPr id="16" name="ZoneTexte 3"/>
          <p:cNvSpPr txBox="1"/>
          <p:nvPr/>
        </p:nvSpPr>
        <p:spPr>
          <a:xfrm>
            <a:off x="419539" y="4676428"/>
            <a:ext cx="78488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/>
              <a:t>Les reservoirs </a:t>
            </a:r>
            <a:r>
              <a:rPr lang="en-GB" dirty="0" err="1"/>
              <a:t>sont</a:t>
            </a:r>
            <a:r>
              <a:rPr lang="en-GB" dirty="0"/>
              <a:t> </a:t>
            </a:r>
            <a:r>
              <a:rPr lang="en-GB" dirty="0" err="1"/>
              <a:t>utilisés</a:t>
            </a:r>
            <a:r>
              <a:rPr lang="en-GB" dirty="0"/>
              <a:t> pour stocker 5kg </a:t>
            </a:r>
            <a:r>
              <a:rPr lang="en-GB" dirty="0" err="1"/>
              <a:t>d’hydrogène</a:t>
            </a:r>
            <a:r>
              <a:rPr lang="en-GB" dirty="0"/>
              <a:t> sous </a:t>
            </a:r>
            <a:r>
              <a:rPr lang="en-GB" dirty="0" err="1"/>
              <a:t>forme</a:t>
            </a:r>
            <a:r>
              <a:rPr lang="en-GB" dirty="0"/>
              <a:t> de </a:t>
            </a:r>
            <a:r>
              <a:rPr lang="en-GB" dirty="0" err="1"/>
              <a:t>gaz</a:t>
            </a:r>
            <a:r>
              <a:rPr lang="en-GB" dirty="0"/>
              <a:t> sous </a:t>
            </a:r>
            <a:r>
              <a:rPr lang="en-GB" dirty="0" err="1"/>
              <a:t>une</a:t>
            </a:r>
            <a:r>
              <a:rPr lang="en-GB" dirty="0"/>
              <a:t> pression de 700 bars. </a:t>
            </a:r>
            <a:r>
              <a:rPr lang="en-GB" dirty="0" err="1"/>
              <a:t>Ils</a:t>
            </a:r>
            <a:r>
              <a:rPr lang="en-GB" dirty="0"/>
              <a:t> </a:t>
            </a:r>
            <a:r>
              <a:rPr lang="en-GB" dirty="0" err="1"/>
              <a:t>sont</a:t>
            </a:r>
            <a:r>
              <a:rPr lang="en-GB" dirty="0"/>
              <a:t> </a:t>
            </a:r>
            <a:r>
              <a:rPr lang="en-GB" dirty="0" err="1"/>
              <a:t>fabriqués</a:t>
            </a:r>
            <a:r>
              <a:rPr lang="en-GB" dirty="0"/>
              <a:t> avec 3 couches qui </a:t>
            </a:r>
            <a:r>
              <a:rPr lang="en-GB" dirty="0" err="1"/>
              <a:t>sont</a:t>
            </a:r>
            <a:r>
              <a:rPr lang="en-GB" dirty="0"/>
              <a:t> </a:t>
            </a:r>
            <a:r>
              <a:rPr lang="en-GB" dirty="0" err="1"/>
              <a:t>faites</a:t>
            </a:r>
            <a:r>
              <a:rPr lang="en-GB" dirty="0"/>
              <a:t> de plastique (</a:t>
            </a:r>
            <a:r>
              <a:rPr lang="en-GB" dirty="0" err="1"/>
              <a:t>doublure</a:t>
            </a:r>
            <a:r>
              <a:rPr lang="en-GB" dirty="0"/>
              <a:t>), de composites de fibres de </a:t>
            </a:r>
            <a:r>
              <a:rPr lang="en-GB" dirty="0" err="1"/>
              <a:t>carbone</a:t>
            </a:r>
            <a:r>
              <a:rPr lang="en-GB" dirty="0"/>
              <a:t> (</a:t>
            </a:r>
            <a:r>
              <a:rPr lang="en-GB" dirty="0" err="1"/>
              <a:t>intermédiare</a:t>
            </a:r>
            <a:r>
              <a:rPr lang="en-GB" dirty="0"/>
              <a:t>) et de fibres de </a:t>
            </a:r>
            <a:r>
              <a:rPr lang="en-GB" dirty="0" err="1"/>
              <a:t>verre</a:t>
            </a:r>
            <a:r>
              <a:rPr lang="en-GB" dirty="0"/>
              <a:t> (</a:t>
            </a:r>
            <a:r>
              <a:rPr lang="en-GB" dirty="0" err="1"/>
              <a:t>extérieur</a:t>
            </a:r>
            <a:r>
              <a:rPr lang="en-GB" dirty="0"/>
              <a:t>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311527" y="661174"/>
            <a:ext cx="8064896" cy="3825985"/>
          </a:xfrm>
          <a:prstGeom prst="rect">
            <a:avLst/>
          </a:prstGeom>
          <a:noFill/>
          <a:ln w="38100">
            <a:solidFill>
              <a:srgbClr val="00AC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18" name="Connecteur droit 6"/>
          <p:cNvCxnSpPr>
            <a:cxnSpLocks/>
          </p:cNvCxnSpPr>
          <p:nvPr/>
        </p:nvCxnSpPr>
        <p:spPr>
          <a:xfrm>
            <a:off x="2841283" y="661174"/>
            <a:ext cx="0" cy="3825985"/>
          </a:xfrm>
          <a:prstGeom prst="line">
            <a:avLst/>
          </a:prstGeom>
          <a:ln w="38100">
            <a:solidFill>
              <a:srgbClr val="00AC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224" y="873039"/>
            <a:ext cx="1946880" cy="1326185"/>
          </a:xfrm>
          <a:prstGeom prst="rect">
            <a:avLst/>
          </a:prstGeom>
        </p:spPr>
      </p:pic>
      <p:grpSp>
        <p:nvGrpSpPr>
          <p:cNvPr id="20" name="Groupe 4"/>
          <p:cNvGrpSpPr/>
          <p:nvPr/>
        </p:nvGrpSpPr>
        <p:grpSpPr>
          <a:xfrm>
            <a:off x="3184463" y="1095919"/>
            <a:ext cx="4740607" cy="3158158"/>
            <a:chOff x="3275856" y="1340768"/>
            <a:chExt cx="5100567" cy="3600400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1340768"/>
              <a:ext cx="5100567" cy="360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5076056" y="1916832"/>
              <a:ext cx="1296144" cy="2448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24" y="2603922"/>
            <a:ext cx="1946880" cy="165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10564631" y="6618526"/>
            <a:ext cx="1627369" cy="2182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B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Dernière mise à jour le 04-11-2019</a:t>
            </a:r>
            <a:endParaRPr lang="en-GB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355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11997" y="674338"/>
            <a:ext cx="1407008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2"/>
          <p:cNvSpPr txBox="1"/>
          <p:nvPr/>
        </p:nvSpPr>
        <p:spPr>
          <a:xfrm>
            <a:off x="3203848" y="-11534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4. </a:t>
            </a:r>
            <a:r>
              <a:rPr lang="en-GB" dirty="0" err="1"/>
              <a:t>Régulateur</a:t>
            </a:r>
            <a:r>
              <a:rPr lang="en-GB" dirty="0"/>
              <a:t> de pression</a:t>
            </a:r>
          </a:p>
        </p:txBody>
      </p:sp>
      <p:sp>
        <p:nvSpPr>
          <p:cNvPr id="17" name="ZoneTexte 3"/>
          <p:cNvSpPr txBox="1"/>
          <p:nvPr/>
        </p:nvSpPr>
        <p:spPr>
          <a:xfrm>
            <a:off x="647564" y="4645064"/>
            <a:ext cx="78488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/>
              <a:t>Ce </a:t>
            </a:r>
            <a:r>
              <a:rPr lang="en-GB" dirty="0" err="1"/>
              <a:t>dispositif</a:t>
            </a:r>
            <a:r>
              <a:rPr lang="en-GB" dirty="0"/>
              <a:t> </a:t>
            </a:r>
            <a:r>
              <a:rPr lang="en-GB" dirty="0" err="1"/>
              <a:t>mécanique</a:t>
            </a:r>
            <a:r>
              <a:rPr lang="en-GB" dirty="0"/>
              <a:t>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utilisé</a:t>
            </a:r>
            <a:r>
              <a:rPr lang="en-GB" dirty="0"/>
              <a:t> pour </a:t>
            </a:r>
            <a:r>
              <a:rPr lang="en-GB" dirty="0" err="1"/>
              <a:t>réduire</a:t>
            </a:r>
            <a:r>
              <a:rPr lang="en-GB" dirty="0"/>
              <a:t> </a:t>
            </a:r>
            <a:r>
              <a:rPr lang="en-GB" dirty="0" err="1"/>
              <a:t>une</a:t>
            </a:r>
            <a:r>
              <a:rPr lang="en-GB" dirty="0"/>
              <a:t> pression </a:t>
            </a:r>
            <a:r>
              <a:rPr lang="en-GB" dirty="0" err="1"/>
              <a:t>provenant</a:t>
            </a:r>
            <a:r>
              <a:rPr lang="en-GB" dirty="0"/>
              <a:t> du reservoir à </a:t>
            </a:r>
            <a:r>
              <a:rPr lang="en-GB" dirty="0" err="1"/>
              <a:t>une</a:t>
            </a:r>
            <a:r>
              <a:rPr lang="en-GB" dirty="0"/>
              <a:t> pression </a:t>
            </a:r>
            <a:r>
              <a:rPr lang="en-GB" dirty="0" err="1"/>
              <a:t>intermédiare</a:t>
            </a:r>
            <a:r>
              <a:rPr lang="en-GB" dirty="0"/>
              <a:t>, </a:t>
            </a:r>
            <a:r>
              <a:rPr lang="en-GB" dirty="0" err="1"/>
              <a:t>généralement</a:t>
            </a:r>
            <a:r>
              <a:rPr lang="en-GB" dirty="0"/>
              <a:t> 10-15 bars. Les </a:t>
            </a:r>
            <a:r>
              <a:rPr lang="en-GB" dirty="0" err="1"/>
              <a:t>injecteurs</a:t>
            </a:r>
            <a:r>
              <a:rPr lang="en-GB" dirty="0"/>
              <a:t> de la PC </a:t>
            </a:r>
            <a:r>
              <a:rPr lang="en-GB" dirty="0" err="1"/>
              <a:t>réduisent</a:t>
            </a:r>
            <a:r>
              <a:rPr lang="en-GB" dirty="0"/>
              <a:t> </a:t>
            </a:r>
            <a:r>
              <a:rPr lang="en-GB" dirty="0" err="1"/>
              <a:t>alors</a:t>
            </a:r>
            <a:r>
              <a:rPr lang="en-GB" dirty="0"/>
              <a:t> la pression à 1 bar, </a:t>
            </a:r>
            <a:r>
              <a:rPr lang="en-GB" dirty="0" err="1"/>
              <a:t>ce</a:t>
            </a:r>
            <a:r>
              <a:rPr lang="en-GB" dirty="0"/>
              <a:t> qui correspond à la pression </a:t>
            </a:r>
            <a:r>
              <a:rPr lang="en-GB" dirty="0" err="1"/>
              <a:t>d’admission</a:t>
            </a:r>
            <a:r>
              <a:rPr lang="en-GB" dirty="0"/>
              <a:t> de la PC à H2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8" name="Imag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34" y="2993452"/>
            <a:ext cx="1478760" cy="1367346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501" y="1005368"/>
            <a:ext cx="1187135" cy="157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Connecteur droit avec flèche 5"/>
          <p:cNvCxnSpPr/>
          <p:nvPr/>
        </p:nvCxnSpPr>
        <p:spPr>
          <a:xfrm flipV="1">
            <a:off x="1862363" y="2497487"/>
            <a:ext cx="0" cy="43204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7"/>
          <p:cNvCxnSpPr/>
          <p:nvPr/>
        </p:nvCxnSpPr>
        <p:spPr>
          <a:xfrm flipH="1">
            <a:off x="737457" y="1762264"/>
            <a:ext cx="792088" cy="14754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539552" y="634797"/>
            <a:ext cx="8064896" cy="3890069"/>
          </a:xfrm>
          <a:prstGeom prst="rect">
            <a:avLst/>
          </a:prstGeom>
          <a:noFill/>
          <a:ln w="38100">
            <a:solidFill>
              <a:srgbClr val="00AC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23" name="Connecteur droit 9"/>
          <p:cNvCxnSpPr>
            <a:cxnSpLocks/>
          </p:cNvCxnSpPr>
          <p:nvPr/>
        </p:nvCxnSpPr>
        <p:spPr>
          <a:xfrm>
            <a:off x="3077526" y="634797"/>
            <a:ext cx="0" cy="3890069"/>
          </a:xfrm>
          <a:prstGeom prst="line">
            <a:avLst/>
          </a:prstGeom>
          <a:ln w="38100">
            <a:solidFill>
              <a:srgbClr val="00AC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6"/>
          <p:cNvSpPr txBox="1"/>
          <p:nvPr/>
        </p:nvSpPr>
        <p:spPr>
          <a:xfrm>
            <a:off x="1922126" y="2528845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in</a:t>
            </a:r>
          </a:p>
        </p:txBody>
      </p:sp>
      <p:sp>
        <p:nvSpPr>
          <p:cNvPr id="25" name="ZoneTexte 13"/>
          <p:cNvSpPr txBox="1"/>
          <p:nvPr/>
        </p:nvSpPr>
        <p:spPr>
          <a:xfrm>
            <a:off x="517069" y="1941766"/>
            <a:ext cx="639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out</a:t>
            </a:r>
          </a:p>
        </p:txBody>
      </p:sp>
      <p:sp>
        <p:nvSpPr>
          <p:cNvPr id="26" name="ZoneTexte 14"/>
          <p:cNvSpPr txBox="1"/>
          <p:nvPr/>
        </p:nvSpPr>
        <p:spPr>
          <a:xfrm>
            <a:off x="4506123" y="2713511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in</a:t>
            </a:r>
          </a:p>
        </p:txBody>
      </p:sp>
      <p:sp>
        <p:nvSpPr>
          <p:cNvPr id="27" name="ZoneTexte 15"/>
          <p:cNvSpPr txBox="1"/>
          <p:nvPr/>
        </p:nvSpPr>
        <p:spPr>
          <a:xfrm>
            <a:off x="6339910" y="2685875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in</a:t>
            </a:r>
          </a:p>
        </p:txBody>
      </p:sp>
      <p:sp>
        <p:nvSpPr>
          <p:cNvPr id="28" name="ZoneTexte 16"/>
          <p:cNvSpPr txBox="1"/>
          <p:nvPr/>
        </p:nvSpPr>
        <p:spPr>
          <a:xfrm>
            <a:off x="4427984" y="3339558"/>
            <a:ext cx="639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out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0564631" y="6618526"/>
            <a:ext cx="1627369" cy="2182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B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Dernière mise à jour le 04-11-2019</a:t>
            </a:r>
            <a:endParaRPr lang="en-GB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0844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1470</Words>
  <Application>Microsoft Office PowerPoint</Application>
  <PresentationFormat>Widescreen</PresentationFormat>
  <Paragraphs>146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Laura Currid</cp:lastModifiedBy>
  <cp:revision>30</cp:revision>
  <dcterms:created xsi:type="dcterms:W3CDTF">2019-06-26T09:21:34Z</dcterms:created>
  <dcterms:modified xsi:type="dcterms:W3CDTF">2019-11-07T12:21:40Z</dcterms:modified>
</cp:coreProperties>
</file>