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0" r:id="rId13"/>
    <p:sldId id="268" r:id="rId14"/>
    <p:sldId id="267" r:id="rId15"/>
    <p:sldId id="266" r:id="rId16"/>
    <p:sldId id="265" r:id="rId17"/>
    <p:sldId id="264" r:id="rId18"/>
    <p:sldId id="263" r:id="rId19"/>
    <p:sldId id="261" r:id="rId20"/>
    <p:sldId id="262" r:id="rId21"/>
    <p:sldId id="25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Y3raSnIngAhVJJlAKHdBRAu4QjRx6BAgBEAU&amp;url=http://www.e-vozila.com/forum/viewtopic.php?t%3D431&amp;psig=AOvVaw0Azmv-ZwLW_R915Zx55lWg&amp;ust=154851550421759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jpeg"/><Relationship Id="rId5" Type="http://schemas.openxmlformats.org/officeDocument/2006/relationships/image" Target="../media/image7.png"/><Relationship Id="rId10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Cg8Oqp5XgAhXnxoUKHQ8HAeUQjRx6BAgBEAU&amp;url=https://grabcad.com/questions/tutorial-on-how-to-model-a-car-part-1&amp;psig=AOvVaw1DobNJhRb2Hzp8r9YKEClI&amp;ust=154893072684607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Cg8Oqp5XgAhXnxoUKHQ8HAeUQjRx6BAgBEAU&amp;url=https://grabcad.com/questions/tutorial-on-how-to-model-a-car-part-1&amp;psig=AOvVaw1DobNJhRb2Hzp8r9YKEClI&amp;ust=154893072684607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Technologies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866186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Diaporama</a:t>
            </a:r>
            <a:r>
              <a:rPr lang="en-US" sz="2400" dirty="0"/>
              <a:t> </a:t>
            </a:r>
            <a:r>
              <a:rPr lang="en-US" sz="2400" dirty="0" err="1"/>
              <a:t>Elève</a:t>
            </a:r>
            <a:r>
              <a:rPr lang="en-US" sz="2400" dirty="0"/>
              <a:t> 1 </a:t>
            </a:r>
          </a:p>
          <a:p>
            <a:pPr marL="0" indent="0">
              <a:buNone/>
            </a:pPr>
            <a:r>
              <a:rPr lang="en-US" sz="1800" dirty="0" err="1"/>
              <a:t>Localisation</a:t>
            </a:r>
            <a:r>
              <a:rPr lang="en-US" sz="1800" dirty="0"/>
              <a:t> et connection des </a:t>
            </a:r>
            <a:r>
              <a:rPr lang="en-US" sz="1800" dirty="0" err="1"/>
              <a:t>composants</a:t>
            </a:r>
            <a:r>
              <a:rPr lang="en-US" sz="1800" dirty="0"/>
              <a:t> d’un </a:t>
            </a:r>
            <a:r>
              <a:rPr lang="en-US" sz="1800" dirty="0" err="1"/>
              <a:t>groupe</a:t>
            </a:r>
            <a:r>
              <a:rPr lang="en-US" sz="1800" dirty="0"/>
              <a:t> </a:t>
            </a:r>
            <a:r>
              <a:rPr lang="en-US" sz="1800" dirty="0" err="1"/>
              <a:t>motopropulseur</a:t>
            </a:r>
            <a:r>
              <a:rPr lang="en-US" sz="1800" dirty="0"/>
              <a:t> d’un </a:t>
            </a:r>
            <a:r>
              <a:rPr lang="en-US" sz="1800" dirty="0" err="1"/>
              <a:t>véhicule</a:t>
            </a:r>
            <a:r>
              <a:rPr lang="en-US" sz="1800" dirty="0"/>
              <a:t> à pile à combustible (PC)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56279" y="5255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</a:t>
            </a:r>
            <a:r>
              <a:rPr lang="en-GB" dirty="0" err="1"/>
              <a:t>Empilement</a:t>
            </a:r>
            <a:r>
              <a:rPr lang="en-GB" dirty="0"/>
              <a:t> de la pile à combustible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847967" y="51349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PC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pour </a:t>
            </a:r>
            <a:r>
              <a:rPr lang="en-GB" dirty="0" err="1"/>
              <a:t>produire</a:t>
            </a:r>
            <a:r>
              <a:rPr lang="en-GB" dirty="0"/>
              <a:t> de </a:t>
            </a:r>
            <a:r>
              <a:rPr lang="en-GB" dirty="0" err="1"/>
              <a:t>l’électricité</a:t>
            </a:r>
            <a:r>
              <a:rPr lang="en-GB" dirty="0"/>
              <a:t> qui </a:t>
            </a:r>
            <a:r>
              <a:rPr lang="en-GB" dirty="0" err="1"/>
              <a:t>alimentera</a:t>
            </a:r>
            <a:r>
              <a:rPr lang="en-GB" dirty="0"/>
              <a:t> le </a:t>
            </a:r>
            <a:r>
              <a:rPr lang="en-GB" dirty="0" err="1"/>
              <a:t>véhicule</a:t>
            </a:r>
            <a:r>
              <a:rPr lang="en-GB" dirty="0"/>
              <a:t>. La puissance </a:t>
            </a:r>
            <a:r>
              <a:rPr lang="en-GB" dirty="0" err="1"/>
              <a:t>moyenne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d’environ</a:t>
            </a:r>
            <a:r>
              <a:rPr lang="en-GB" dirty="0"/>
              <a:t> 100kW. La PC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parfois</a:t>
            </a:r>
            <a:r>
              <a:rPr lang="en-GB" dirty="0"/>
              <a:t> </a:t>
            </a:r>
            <a:r>
              <a:rPr lang="en-GB" dirty="0" err="1"/>
              <a:t>associée</a:t>
            </a:r>
            <a:r>
              <a:rPr lang="en-GB" dirty="0"/>
              <a:t> à un circuit </a:t>
            </a:r>
            <a:r>
              <a:rPr lang="en-GB" dirty="0" err="1"/>
              <a:t>boosteur</a:t>
            </a:r>
            <a:r>
              <a:rPr lang="en-GB" dirty="0"/>
              <a:t> pour </a:t>
            </a:r>
            <a:r>
              <a:rPr lang="en-GB" dirty="0" err="1"/>
              <a:t>une</a:t>
            </a:r>
            <a:r>
              <a:rPr lang="en-GB" dirty="0"/>
              <a:t> augmentation de la tension.</a:t>
            </a:r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548" y="1060130"/>
            <a:ext cx="2364667" cy="12033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4712" y="780596"/>
            <a:ext cx="8064896" cy="4266066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>
            <a:cxnSpLocks/>
          </p:cNvCxnSpPr>
          <p:nvPr/>
        </p:nvCxnSpPr>
        <p:spPr>
          <a:xfrm>
            <a:off x="3080215" y="780596"/>
            <a:ext cx="0" cy="4266066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87" y="991528"/>
            <a:ext cx="4343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043" y="2598845"/>
            <a:ext cx="2278704" cy="1995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3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203848" y="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7. Batterie à haute tension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706040" y="493919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batterie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un </a:t>
            </a:r>
            <a:r>
              <a:rPr lang="en-GB" dirty="0" err="1"/>
              <a:t>système</a:t>
            </a:r>
            <a:r>
              <a:rPr lang="en-GB" dirty="0"/>
              <a:t> de puissance de pointe. </a:t>
            </a:r>
            <a:r>
              <a:rPr lang="en-GB" dirty="0" err="1"/>
              <a:t>L’énergie</a:t>
            </a:r>
            <a:r>
              <a:rPr lang="en-GB" dirty="0"/>
              <a:t>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immédiatement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de </a:t>
            </a:r>
            <a:r>
              <a:rPr lang="en-GB" dirty="0" err="1"/>
              <a:t>l’accélération</a:t>
            </a:r>
            <a:r>
              <a:rPr lang="en-GB" dirty="0"/>
              <a:t> des auxiliaries de la PC. Elle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pour stocker </a:t>
            </a:r>
            <a:r>
              <a:rPr lang="en-GB" dirty="0" err="1"/>
              <a:t>l’énregie</a:t>
            </a:r>
            <a:r>
              <a:rPr lang="en-GB" dirty="0"/>
              <a:t> </a:t>
            </a:r>
            <a:r>
              <a:rPr lang="en-GB" dirty="0" err="1"/>
              <a:t>récupérée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du </a:t>
            </a:r>
            <a:r>
              <a:rPr lang="en-GB" dirty="0" err="1"/>
              <a:t>freinage</a:t>
            </a:r>
            <a:r>
              <a:rPr lang="en-GB" dirty="0"/>
              <a:t>.</a:t>
            </a:r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944" y="1207630"/>
            <a:ext cx="4206670" cy="30243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948" y="356946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/>
          <p:nvPr/>
        </p:nvCxnSpPr>
        <p:spPr>
          <a:xfrm>
            <a:off x="3059832" y="356946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9" descr="lithium-ion battery discharge mechani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" y="576228"/>
            <a:ext cx="2207345" cy="18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lithium-ion battery charge mechani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2" y="2719798"/>
            <a:ext cx="2296009" cy="19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4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574614" y="26047"/>
            <a:ext cx="559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 </a:t>
            </a:r>
            <a:r>
              <a:rPr lang="en-GB" dirty="0" err="1"/>
              <a:t>Onduleur</a:t>
            </a:r>
            <a:r>
              <a:rPr lang="en-GB" dirty="0"/>
              <a:t> à traction (</a:t>
            </a:r>
            <a:r>
              <a:rPr lang="en-GB" dirty="0" err="1"/>
              <a:t>électronique</a:t>
            </a:r>
            <a:r>
              <a:rPr lang="en-GB" dirty="0"/>
              <a:t> de puissance)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185449" y="4667915"/>
            <a:ext cx="905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L’onduleur</a:t>
            </a:r>
            <a:r>
              <a:rPr lang="en-GB" dirty="0"/>
              <a:t> à traction </a:t>
            </a:r>
            <a:r>
              <a:rPr lang="en-GB" dirty="0" err="1"/>
              <a:t>est</a:t>
            </a:r>
            <a:r>
              <a:rPr lang="en-GB" dirty="0"/>
              <a:t> un </a:t>
            </a:r>
            <a:r>
              <a:rPr lang="en-GB" dirty="0" err="1"/>
              <a:t>composant</a:t>
            </a:r>
            <a:r>
              <a:rPr lang="en-GB" dirty="0"/>
              <a:t> </a:t>
            </a:r>
            <a:r>
              <a:rPr lang="en-GB" dirty="0" err="1"/>
              <a:t>électronique</a:t>
            </a:r>
            <a:r>
              <a:rPr lang="en-GB" dirty="0"/>
              <a:t> à haute tension. Il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pour transformer le courant </a:t>
            </a:r>
            <a:r>
              <a:rPr lang="en-GB" dirty="0" err="1"/>
              <a:t>continu</a:t>
            </a:r>
            <a:r>
              <a:rPr lang="en-GB" dirty="0"/>
              <a:t> (DC) de la batterie et de la PC </a:t>
            </a:r>
            <a:r>
              <a:rPr lang="en-GB" dirty="0" err="1"/>
              <a:t>en</a:t>
            </a:r>
            <a:r>
              <a:rPr lang="en-GB" dirty="0"/>
              <a:t> courant </a:t>
            </a:r>
            <a:r>
              <a:rPr lang="en-GB" dirty="0" err="1"/>
              <a:t>alternatif</a:t>
            </a:r>
            <a:r>
              <a:rPr lang="en-GB" dirty="0"/>
              <a:t> pour </a:t>
            </a:r>
            <a:r>
              <a:rPr lang="en-GB" dirty="0" err="1"/>
              <a:t>alimenter</a:t>
            </a:r>
            <a:r>
              <a:rPr lang="en-GB" dirty="0"/>
              <a:t> le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. Par le </a:t>
            </a:r>
            <a:r>
              <a:rPr lang="en-GB" dirty="0" err="1"/>
              <a:t>contrôle</a:t>
            </a:r>
            <a:r>
              <a:rPr lang="en-GB" dirty="0"/>
              <a:t> de la </a:t>
            </a:r>
            <a:r>
              <a:rPr lang="en-GB" dirty="0" err="1"/>
              <a:t>fréquence</a:t>
            </a:r>
            <a:r>
              <a:rPr lang="en-GB" dirty="0"/>
              <a:t> et de la tension du courant </a:t>
            </a:r>
            <a:r>
              <a:rPr lang="en-GB" dirty="0" err="1"/>
              <a:t>alternatif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contrôle</a:t>
            </a:r>
            <a:r>
              <a:rPr lang="en-GB" dirty="0"/>
              <a:t> </a:t>
            </a:r>
            <a:r>
              <a:rPr lang="en-GB" dirty="0" err="1"/>
              <a:t>alors</a:t>
            </a:r>
            <a:r>
              <a:rPr lang="en-GB" dirty="0"/>
              <a:t> la </a:t>
            </a:r>
            <a:r>
              <a:rPr lang="en-GB" dirty="0" err="1"/>
              <a:t>vitesse</a:t>
            </a:r>
            <a:r>
              <a:rPr lang="en-GB" dirty="0"/>
              <a:t> du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.</a:t>
            </a:r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327" y="1477368"/>
            <a:ext cx="3024336" cy="2457167"/>
          </a:xfrm>
          <a:prstGeom prst="rect">
            <a:avLst/>
          </a:prstGeom>
        </p:spPr>
      </p:pic>
      <p:pic>
        <p:nvPicPr>
          <p:cNvPr id="18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7" y="2169053"/>
            <a:ext cx="2015673" cy="1142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6383" y="918087"/>
            <a:ext cx="8064896" cy="3550218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7"/>
          <p:cNvCxnSpPr>
            <a:cxnSpLocks/>
          </p:cNvCxnSpPr>
          <p:nvPr/>
        </p:nvCxnSpPr>
        <p:spPr>
          <a:xfrm>
            <a:off x="3006663" y="918087"/>
            <a:ext cx="0" cy="3550218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86430" y="21432"/>
            <a:ext cx="673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9.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à courant </a:t>
            </a:r>
            <a:r>
              <a:rPr lang="en-GB" dirty="0" err="1"/>
              <a:t>alternatif</a:t>
            </a:r>
            <a:r>
              <a:rPr lang="en-GB" dirty="0"/>
              <a:t> </a:t>
            </a:r>
            <a:r>
              <a:rPr lang="en-GB" dirty="0" err="1"/>
              <a:t>triphasé</a:t>
            </a:r>
            <a:r>
              <a:rPr lang="en-GB" dirty="0"/>
              <a:t>. (e-Motor)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453515" y="469218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pour transformer </a:t>
            </a:r>
            <a:r>
              <a:rPr lang="en-GB" dirty="0" err="1"/>
              <a:t>l’énergie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énergie</a:t>
            </a:r>
            <a:r>
              <a:rPr lang="en-GB" dirty="0"/>
              <a:t> </a:t>
            </a:r>
            <a:r>
              <a:rPr lang="en-GB" dirty="0" err="1"/>
              <a:t>mécanique</a:t>
            </a:r>
            <a:r>
              <a:rPr lang="en-GB" dirty="0"/>
              <a:t>.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machine </a:t>
            </a:r>
            <a:r>
              <a:rPr lang="en-GB" dirty="0" err="1"/>
              <a:t>réversible</a:t>
            </a:r>
            <a:r>
              <a:rPr lang="en-GB" dirty="0"/>
              <a:t> </a:t>
            </a:r>
            <a:r>
              <a:rPr lang="en-GB" dirty="0" err="1"/>
              <a:t>triphasée</a:t>
            </a:r>
            <a:r>
              <a:rPr lang="en-GB" dirty="0"/>
              <a:t> </a:t>
            </a:r>
            <a:r>
              <a:rPr lang="en-GB" dirty="0" err="1"/>
              <a:t>alimentée</a:t>
            </a:r>
            <a:r>
              <a:rPr lang="en-GB" dirty="0"/>
              <a:t> par </a:t>
            </a:r>
            <a:r>
              <a:rPr lang="en-GB" dirty="0" err="1"/>
              <a:t>une</a:t>
            </a:r>
            <a:r>
              <a:rPr lang="en-GB" dirty="0"/>
              <a:t> tension alternative du courant </a:t>
            </a:r>
            <a:r>
              <a:rPr lang="en-GB" dirty="0" err="1"/>
              <a:t>alternatif</a:t>
            </a:r>
            <a:r>
              <a:rPr lang="en-GB" dirty="0"/>
              <a:t> (AC). La </a:t>
            </a:r>
            <a:r>
              <a:rPr lang="en-GB" dirty="0" err="1"/>
              <a:t>vitesse</a:t>
            </a:r>
            <a:r>
              <a:rPr lang="en-GB" dirty="0"/>
              <a:t> de rotation </a:t>
            </a:r>
            <a:r>
              <a:rPr lang="en-GB" dirty="0" err="1"/>
              <a:t>dépend</a:t>
            </a:r>
            <a:r>
              <a:rPr lang="en-GB" dirty="0"/>
              <a:t> de la tension et de la </a:t>
            </a:r>
            <a:r>
              <a:rPr lang="en-GB" dirty="0" err="1"/>
              <a:t>fréquence</a:t>
            </a:r>
            <a:r>
              <a:rPr lang="en-GB" dirty="0"/>
              <a:t> du signal. </a:t>
            </a:r>
          </a:p>
        </p:txBody>
      </p:sp>
      <p:pic>
        <p:nvPicPr>
          <p:cNvPr id="17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" y="1619508"/>
            <a:ext cx="2305203" cy="18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4163" y="703708"/>
            <a:ext cx="8064896" cy="3916087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7"/>
          <p:cNvCxnSpPr>
            <a:cxnSpLocks/>
          </p:cNvCxnSpPr>
          <p:nvPr/>
        </p:nvCxnSpPr>
        <p:spPr>
          <a:xfrm>
            <a:off x="3067011" y="703708"/>
            <a:ext cx="27432" cy="3840012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23" y="1154427"/>
            <a:ext cx="2060102" cy="31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918381" y="0"/>
            <a:ext cx="37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10.</a:t>
            </a:r>
            <a:r>
              <a:rPr lang="en-GB" dirty="0"/>
              <a:t> Transmission et </a:t>
            </a:r>
            <a:r>
              <a:rPr lang="en-GB" dirty="0" err="1"/>
              <a:t>roues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498276" y="491510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La sortie du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reliée</a:t>
            </a:r>
            <a:r>
              <a:rPr lang="en-GB" dirty="0"/>
              <a:t> à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boîte</a:t>
            </a:r>
            <a:r>
              <a:rPr lang="en-GB" dirty="0"/>
              <a:t> de </a:t>
            </a:r>
            <a:r>
              <a:rPr lang="en-GB" dirty="0" err="1"/>
              <a:t>vitesse</a:t>
            </a:r>
            <a:r>
              <a:rPr lang="en-GB" dirty="0"/>
              <a:t> </a:t>
            </a:r>
            <a:r>
              <a:rPr lang="en-GB" dirty="0" err="1"/>
              <a:t>simplifée</a:t>
            </a:r>
            <a:r>
              <a:rPr lang="en-GB" dirty="0"/>
              <a:t> </a:t>
            </a:r>
            <a:r>
              <a:rPr lang="en-GB" dirty="0" err="1"/>
              <a:t>incluant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vitesse</a:t>
            </a:r>
            <a:r>
              <a:rPr lang="en-GB" dirty="0"/>
              <a:t> et un </a:t>
            </a:r>
            <a:r>
              <a:rPr lang="en-GB" dirty="0" err="1"/>
              <a:t>différentiel</a:t>
            </a:r>
            <a:r>
              <a:rPr lang="en-GB" dirty="0"/>
              <a:t>. Les cardans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alors</a:t>
            </a:r>
            <a:r>
              <a:rPr lang="en-GB" dirty="0"/>
              <a:t> </a:t>
            </a:r>
            <a:r>
              <a:rPr lang="en-GB" dirty="0" err="1"/>
              <a:t>reliés</a:t>
            </a:r>
            <a:r>
              <a:rPr lang="en-GB" dirty="0"/>
              <a:t> aux </a:t>
            </a:r>
            <a:r>
              <a:rPr lang="en-GB" dirty="0" err="1"/>
              <a:t>roues</a:t>
            </a:r>
            <a:r>
              <a:rPr lang="en-GB" dirty="0"/>
              <a:t> et </a:t>
            </a:r>
            <a:r>
              <a:rPr lang="en-GB" dirty="0" err="1"/>
              <a:t>transmettent</a:t>
            </a:r>
            <a:r>
              <a:rPr lang="en-GB" dirty="0"/>
              <a:t> la puissance </a:t>
            </a:r>
            <a:r>
              <a:rPr lang="en-GB" dirty="0" err="1"/>
              <a:t>mécanique</a:t>
            </a:r>
            <a:r>
              <a:rPr lang="en-GB" dirty="0"/>
              <a:t>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09" y="1801156"/>
            <a:ext cx="5112568" cy="22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fficher l’image sour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4" y="2161196"/>
            <a:ext cx="2272730" cy="12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4105" y="956912"/>
            <a:ext cx="8064896" cy="3747063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8"/>
          <p:cNvCxnSpPr>
            <a:cxnSpLocks/>
          </p:cNvCxnSpPr>
          <p:nvPr/>
        </p:nvCxnSpPr>
        <p:spPr>
          <a:xfrm>
            <a:off x="2954385" y="956912"/>
            <a:ext cx="0" cy="3747063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173379" y="2459099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/>
              <a:t>SECTION D’IMPRESSION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843608" y="4454252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Exemple</a:t>
            </a:r>
            <a:r>
              <a:rPr lang="en-GB" dirty="0"/>
              <a:t> base sur la Toyota </a:t>
            </a:r>
            <a:r>
              <a:rPr lang="en-GB" dirty="0" err="1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1371600" y="476969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Exercice</a:t>
            </a:r>
            <a:r>
              <a:rPr lang="en-GB" sz="2800" dirty="0"/>
              <a:t> </a:t>
            </a:r>
            <a:r>
              <a:rPr lang="en-GB" sz="2800" dirty="0" err="1"/>
              <a:t>pratique</a:t>
            </a:r>
            <a:r>
              <a:rPr lang="en-GB" sz="2800" dirty="0"/>
              <a:t>: localiser et connecter les </a:t>
            </a:r>
            <a:r>
              <a:rPr lang="en-GB" sz="2800" dirty="0" err="1"/>
              <a:t>composants</a:t>
            </a:r>
            <a:r>
              <a:rPr lang="en-GB" sz="2800" dirty="0"/>
              <a:t> d’un </a:t>
            </a:r>
            <a:r>
              <a:rPr lang="en-GB" sz="2800" dirty="0" err="1"/>
              <a:t>groupe</a:t>
            </a:r>
            <a:r>
              <a:rPr lang="en-GB" sz="2800" dirty="0"/>
              <a:t> </a:t>
            </a:r>
            <a:r>
              <a:rPr lang="en-GB" sz="2800" dirty="0" err="1"/>
              <a:t>motopropulseur</a:t>
            </a:r>
            <a:r>
              <a:rPr lang="en-GB" sz="2800" dirty="0"/>
              <a:t> d’un </a:t>
            </a:r>
            <a:r>
              <a:rPr lang="en-GB" sz="2800" dirty="0" err="1"/>
              <a:t>véhicule</a:t>
            </a:r>
            <a:r>
              <a:rPr lang="en-GB" sz="2800" dirty="0"/>
              <a:t> à PC à </a:t>
            </a:r>
            <a:r>
              <a:rPr lang="en-GB" sz="2800" dirty="0" err="1"/>
              <a:t>hydrogène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grpSp>
        <p:nvGrpSpPr>
          <p:cNvPr id="15" name="Groupe 6"/>
          <p:cNvGrpSpPr>
            <a:grpSpLocks noChangeAspect="1"/>
          </p:cNvGrpSpPr>
          <p:nvPr/>
        </p:nvGrpSpPr>
        <p:grpSpPr>
          <a:xfrm>
            <a:off x="1028977" y="3557"/>
            <a:ext cx="6423343" cy="5708525"/>
            <a:chOff x="3275856" y="1340768"/>
            <a:chExt cx="5100567" cy="36004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40768"/>
              <a:ext cx="5100567" cy="36004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076056" y="1916832"/>
              <a:ext cx="1296144" cy="2448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8" name="ZoneTexte 3"/>
          <p:cNvSpPr txBox="1"/>
          <p:nvPr/>
        </p:nvSpPr>
        <p:spPr>
          <a:xfrm>
            <a:off x="6653601" y="5415190"/>
            <a:ext cx="38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IN</a:t>
            </a:r>
          </a:p>
        </p:txBody>
      </p:sp>
      <p:cxnSp>
        <p:nvCxnSpPr>
          <p:cNvPr id="19" name="Connecteur droit 17"/>
          <p:cNvCxnSpPr>
            <a:endCxn id="20" idx="0"/>
          </p:cNvCxnSpPr>
          <p:nvPr/>
        </p:nvCxnSpPr>
        <p:spPr>
          <a:xfrm>
            <a:off x="6630238" y="4220238"/>
            <a:ext cx="447411" cy="1309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23"/>
          <p:cNvSpPr/>
          <p:nvPr/>
        </p:nvSpPr>
        <p:spPr>
          <a:xfrm>
            <a:off x="7005641" y="552988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43"/>
          <p:cNvSpPr txBox="1"/>
          <p:nvPr/>
        </p:nvSpPr>
        <p:spPr>
          <a:xfrm>
            <a:off x="993545" y="4219659"/>
            <a:ext cx="49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OUT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7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7964" y="2532015"/>
            <a:ext cx="1820913" cy="1508758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/>
          <a:stretch/>
        </p:blipFill>
        <p:spPr bwMode="auto">
          <a:xfrm>
            <a:off x="1835258" y="1483616"/>
            <a:ext cx="1656622" cy="388960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ZoneTexte 36"/>
          <p:cNvSpPr txBox="1"/>
          <p:nvPr/>
        </p:nvSpPr>
        <p:spPr>
          <a:xfrm>
            <a:off x="1840876" y="4581128"/>
            <a:ext cx="4988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OUT</a:t>
            </a:r>
          </a:p>
        </p:txBody>
      </p:sp>
      <p:sp>
        <p:nvSpPr>
          <p:cNvPr id="18" name="ZoneTexte 39"/>
          <p:cNvSpPr txBox="1"/>
          <p:nvPr/>
        </p:nvSpPr>
        <p:spPr>
          <a:xfrm>
            <a:off x="5319512" y="3552440"/>
            <a:ext cx="360040" cy="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IN</a:t>
            </a:r>
          </a:p>
        </p:txBody>
      </p:sp>
      <p:sp>
        <p:nvSpPr>
          <p:cNvPr id="19" name="ZoneTexte 40"/>
          <p:cNvSpPr txBox="1"/>
          <p:nvPr/>
        </p:nvSpPr>
        <p:spPr>
          <a:xfrm>
            <a:off x="6777960" y="2484829"/>
            <a:ext cx="504056" cy="38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OUT</a:t>
            </a:r>
          </a:p>
        </p:txBody>
      </p:sp>
      <p:sp>
        <p:nvSpPr>
          <p:cNvPr id="20" name="ZoneTexte 41"/>
          <p:cNvSpPr txBox="1"/>
          <p:nvPr/>
        </p:nvSpPr>
        <p:spPr>
          <a:xfrm>
            <a:off x="3193560" y="3347848"/>
            <a:ext cx="38861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IN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96" y="1268760"/>
            <a:ext cx="4864608" cy="442722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27"/>
          <p:cNvSpPr txBox="1"/>
          <p:nvPr/>
        </p:nvSpPr>
        <p:spPr>
          <a:xfrm>
            <a:off x="6670496" y="4544531"/>
            <a:ext cx="38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IN</a:t>
            </a:r>
          </a:p>
        </p:txBody>
      </p:sp>
      <p:sp>
        <p:nvSpPr>
          <p:cNvPr id="17" name="ZoneTexte 29"/>
          <p:cNvSpPr txBox="1"/>
          <p:nvPr/>
        </p:nvSpPr>
        <p:spPr>
          <a:xfrm>
            <a:off x="2344932" y="1718396"/>
            <a:ext cx="49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OUT</a:t>
            </a:r>
          </a:p>
        </p:txBody>
      </p:sp>
      <p:sp>
        <p:nvSpPr>
          <p:cNvPr id="18" name="ZoneTexte 30"/>
          <p:cNvSpPr txBox="1"/>
          <p:nvPr/>
        </p:nvSpPr>
        <p:spPr>
          <a:xfrm>
            <a:off x="2148277" y="1340768"/>
            <a:ext cx="498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1"/>
          <p:cNvSpPr txBox="1"/>
          <p:nvPr/>
        </p:nvSpPr>
        <p:spPr>
          <a:xfrm>
            <a:off x="2143097" y="185819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9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635479">
            <a:off x="1947690" y="1677080"/>
            <a:ext cx="4798336" cy="34474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95655" y="1052507"/>
            <a:ext cx="2412450" cy="4867741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32"/>
          <p:cNvSpPr txBox="1"/>
          <p:nvPr/>
        </p:nvSpPr>
        <p:spPr>
          <a:xfrm>
            <a:off x="3352529" y="1260472"/>
            <a:ext cx="498876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OUT</a:t>
            </a:r>
          </a:p>
        </p:txBody>
      </p:sp>
      <p:sp>
        <p:nvSpPr>
          <p:cNvPr id="18" name="ZoneTexte 33"/>
          <p:cNvSpPr txBox="1"/>
          <p:nvPr/>
        </p:nvSpPr>
        <p:spPr>
          <a:xfrm>
            <a:off x="3100835" y="972499"/>
            <a:ext cx="498876" cy="52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5"/>
          <p:cNvSpPr txBox="1"/>
          <p:nvPr/>
        </p:nvSpPr>
        <p:spPr>
          <a:xfrm>
            <a:off x="3095655" y="1343571"/>
            <a:ext cx="360040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855177" y="248395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Composants</a:t>
            </a:r>
            <a:r>
              <a:rPr lang="en-GB" dirty="0"/>
              <a:t> d’un </a:t>
            </a:r>
            <a:r>
              <a:rPr lang="en-GB" dirty="0" err="1"/>
              <a:t>groupe</a:t>
            </a:r>
            <a:r>
              <a:rPr lang="en-GB" dirty="0"/>
              <a:t> </a:t>
            </a:r>
            <a:r>
              <a:rPr lang="en-GB" dirty="0" err="1"/>
              <a:t>motopropulseur</a:t>
            </a:r>
            <a:r>
              <a:rPr lang="en-GB" dirty="0"/>
              <a:t> d’un </a:t>
            </a:r>
            <a:r>
              <a:rPr lang="en-GB" dirty="0" err="1"/>
              <a:t>véhicule</a:t>
            </a:r>
            <a:r>
              <a:rPr lang="en-GB" dirty="0"/>
              <a:t> à PC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540977" y="4674060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Exemple</a:t>
            </a:r>
            <a:r>
              <a:rPr lang="en-GB" dirty="0"/>
              <a:t> </a:t>
            </a:r>
            <a:r>
              <a:rPr lang="en-GB" dirty="0" err="1"/>
              <a:t>basé</a:t>
            </a:r>
            <a:r>
              <a:rPr lang="en-GB" dirty="0"/>
              <a:t> sur la Toyota </a:t>
            </a:r>
            <a:r>
              <a:rPr lang="en-GB" dirty="0" err="1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068969" y="6967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Exercice</a:t>
            </a:r>
            <a:r>
              <a:rPr lang="en-GB" sz="2800" dirty="0"/>
              <a:t> </a:t>
            </a:r>
            <a:r>
              <a:rPr lang="en-GB" sz="2800" dirty="0" err="1"/>
              <a:t>pratique</a:t>
            </a:r>
            <a:r>
              <a:rPr lang="en-GB" sz="2800" dirty="0"/>
              <a:t>: localiser et connecter les </a:t>
            </a:r>
            <a:r>
              <a:rPr lang="en-GB" sz="2800" dirty="0" err="1"/>
              <a:t>composants</a:t>
            </a:r>
            <a:r>
              <a:rPr lang="en-GB" sz="2800" dirty="0"/>
              <a:t> d’un </a:t>
            </a:r>
            <a:r>
              <a:rPr lang="en-GB" sz="2800" dirty="0" err="1"/>
              <a:t>groupe</a:t>
            </a:r>
            <a:r>
              <a:rPr lang="en-GB" sz="2800" dirty="0"/>
              <a:t> </a:t>
            </a:r>
            <a:r>
              <a:rPr lang="en-GB" sz="2800" dirty="0" err="1"/>
              <a:t>motopropulseur</a:t>
            </a:r>
            <a:r>
              <a:rPr lang="en-GB" sz="2800" dirty="0"/>
              <a:t> d’un </a:t>
            </a:r>
            <a:r>
              <a:rPr lang="en-GB" sz="2800" dirty="0" err="1"/>
              <a:t>véhicule</a:t>
            </a:r>
            <a:r>
              <a:rPr lang="en-GB" sz="2800" dirty="0"/>
              <a:t> à PC à </a:t>
            </a:r>
            <a:r>
              <a:rPr lang="en-GB" sz="2800" dirty="0" err="1"/>
              <a:t>hydrogène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151348"/>
            <a:ext cx="5253896" cy="4272949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sp>
        <p:nvSpPr>
          <p:cNvPr id="16" name="ZoneTexte 29"/>
          <p:cNvSpPr txBox="1"/>
          <p:nvPr/>
        </p:nvSpPr>
        <p:spPr>
          <a:xfrm>
            <a:off x="6631656" y="1362254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IN</a:t>
            </a:r>
          </a:p>
        </p:txBody>
      </p:sp>
      <p:sp>
        <p:nvSpPr>
          <p:cNvPr id="17" name="Ellipse 1"/>
          <p:cNvSpPr/>
          <p:nvPr/>
        </p:nvSpPr>
        <p:spPr>
          <a:xfrm>
            <a:off x="4355976" y="2217428"/>
            <a:ext cx="441192" cy="318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30"/>
          <p:cNvSpPr txBox="1"/>
          <p:nvPr/>
        </p:nvSpPr>
        <p:spPr>
          <a:xfrm>
            <a:off x="6809428" y="1124744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1"/>
          <p:cNvSpPr txBox="1"/>
          <p:nvPr/>
        </p:nvSpPr>
        <p:spPr>
          <a:xfrm>
            <a:off x="6804248" y="1485248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-</a:t>
            </a:r>
          </a:p>
        </p:txBody>
      </p:sp>
      <p:sp>
        <p:nvSpPr>
          <p:cNvPr id="20" name="ZoneTexte 32"/>
          <p:cNvSpPr txBox="1"/>
          <p:nvPr/>
        </p:nvSpPr>
        <p:spPr>
          <a:xfrm>
            <a:off x="6804248" y="1988840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21" name="ZoneTexte 33"/>
          <p:cNvSpPr txBox="1"/>
          <p:nvPr/>
        </p:nvSpPr>
        <p:spPr>
          <a:xfrm>
            <a:off x="6804248" y="2421352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-</a:t>
            </a:r>
          </a:p>
        </p:txBody>
      </p:sp>
      <p:sp>
        <p:nvSpPr>
          <p:cNvPr id="22" name="ZoneTexte 3"/>
          <p:cNvSpPr txBox="1"/>
          <p:nvPr/>
        </p:nvSpPr>
        <p:spPr>
          <a:xfrm>
            <a:off x="5724128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      V     W</a:t>
            </a:r>
          </a:p>
        </p:txBody>
      </p:sp>
      <p:sp>
        <p:nvSpPr>
          <p:cNvPr id="23" name="ZoneTexte 36"/>
          <p:cNvSpPr txBox="1"/>
          <p:nvPr/>
        </p:nvSpPr>
        <p:spPr>
          <a:xfrm>
            <a:off x="6631656" y="2298358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IN</a:t>
            </a:r>
          </a:p>
        </p:txBody>
      </p:sp>
      <p:sp>
        <p:nvSpPr>
          <p:cNvPr id="24" name="ZoneTexte 39"/>
          <p:cNvSpPr txBox="1"/>
          <p:nvPr/>
        </p:nvSpPr>
        <p:spPr>
          <a:xfrm>
            <a:off x="6084168" y="4581128"/>
            <a:ext cx="59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OUT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4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08265" y="263521"/>
            <a:ext cx="3584622" cy="5516591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35"/>
          <p:cNvSpPr txBox="1"/>
          <p:nvPr/>
        </p:nvSpPr>
        <p:spPr>
          <a:xfrm>
            <a:off x="4824490" y="5407063"/>
            <a:ext cx="129614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W     V     U</a:t>
            </a:r>
          </a:p>
        </p:txBody>
      </p:sp>
      <p:sp>
        <p:nvSpPr>
          <p:cNvPr id="17" name="ZoneTexte 11"/>
          <p:cNvSpPr txBox="1"/>
          <p:nvPr/>
        </p:nvSpPr>
        <p:spPr>
          <a:xfrm>
            <a:off x="4392442" y="5414126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IN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19085" cy="3484032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4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916723" y="2390578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600" dirty="0" err="1"/>
              <a:t>Exercice</a:t>
            </a:r>
            <a:r>
              <a:rPr lang="en-GB" sz="1600" dirty="0"/>
              <a:t>: </a:t>
            </a:r>
            <a:r>
              <a:rPr lang="en-GB" sz="1600" dirty="0" err="1"/>
              <a:t>Imprimez</a:t>
            </a:r>
            <a:r>
              <a:rPr lang="en-GB" sz="1600" dirty="0"/>
              <a:t> les pages dans la “SECTION D’IMPRESSION” de </a:t>
            </a:r>
            <a:r>
              <a:rPr lang="en-GB" sz="1600" dirty="0" err="1"/>
              <a:t>ce</a:t>
            </a:r>
            <a:r>
              <a:rPr lang="en-GB" sz="1600" dirty="0"/>
              <a:t> document et </a:t>
            </a:r>
            <a:r>
              <a:rPr lang="en-GB" sz="1600" dirty="0" err="1"/>
              <a:t>coupez</a:t>
            </a:r>
            <a:r>
              <a:rPr lang="en-GB" sz="1600" dirty="0"/>
              <a:t> les </a:t>
            </a:r>
            <a:r>
              <a:rPr lang="en-GB" sz="1600" dirty="0" err="1"/>
              <a:t>composants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suivant</a:t>
            </a:r>
            <a:r>
              <a:rPr lang="en-GB" sz="1600" dirty="0"/>
              <a:t> les </a:t>
            </a:r>
            <a:r>
              <a:rPr lang="en-GB" sz="1600" dirty="0" err="1"/>
              <a:t>lignes</a:t>
            </a:r>
            <a:r>
              <a:rPr lang="en-GB" sz="1600" dirty="0"/>
              <a:t> de points. </a:t>
            </a:r>
            <a:r>
              <a:rPr lang="en-GB" sz="1600" dirty="0" err="1"/>
              <a:t>Dessinez</a:t>
            </a:r>
            <a:r>
              <a:rPr lang="en-GB" sz="1600" dirty="0"/>
              <a:t> la </a:t>
            </a:r>
            <a:r>
              <a:rPr lang="en-GB" sz="1600" dirty="0" err="1"/>
              <a:t>forme</a:t>
            </a:r>
            <a:r>
              <a:rPr lang="en-GB" sz="1600" dirty="0"/>
              <a:t> d’un </a:t>
            </a:r>
            <a:r>
              <a:rPr lang="en-GB" sz="1600" dirty="0" err="1"/>
              <a:t>véhicule</a:t>
            </a:r>
            <a:r>
              <a:rPr lang="en-GB" sz="1600" dirty="0"/>
              <a:t> </a:t>
            </a:r>
            <a:r>
              <a:rPr lang="en-GB" sz="1600" dirty="0" err="1"/>
              <a:t>vue</a:t>
            </a:r>
            <a:r>
              <a:rPr lang="en-GB" sz="1600" dirty="0"/>
              <a:t> du dessus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dessinez</a:t>
            </a:r>
            <a:r>
              <a:rPr lang="en-GB" sz="1600" dirty="0"/>
              <a:t> un rectangle sur le tableau blanc/noir </a:t>
            </a:r>
            <a:r>
              <a:rPr lang="en-GB" sz="1600" dirty="0" err="1"/>
              <a:t>puis</a:t>
            </a:r>
            <a:r>
              <a:rPr lang="en-GB" sz="1600" dirty="0"/>
              <a:t> </a:t>
            </a:r>
            <a:r>
              <a:rPr lang="en-GB" sz="1600" dirty="0" err="1"/>
              <a:t>localisez</a:t>
            </a:r>
            <a:r>
              <a:rPr lang="en-GB" sz="1600" dirty="0"/>
              <a:t> les </a:t>
            </a:r>
            <a:r>
              <a:rPr lang="en-GB" sz="1600" dirty="0" err="1"/>
              <a:t>composants</a:t>
            </a:r>
            <a:r>
              <a:rPr lang="en-GB" sz="1600" dirty="0"/>
              <a:t> </a:t>
            </a:r>
            <a:r>
              <a:rPr lang="en-GB" sz="1600" dirty="0" err="1"/>
              <a:t>suivant</a:t>
            </a:r>
            <a:r>
              <a:rPr lang="en-GB" sz="1600" dirty="0"/>
              <a:t> la </a:t>
            </a:r>
            <a:r>
              <a:rPr lang="en-GB" sz="1600" dirty="0" err="1"/>
              <a:t>théorie</a:t>
            </a:r>
            <a:r>
              <a:rPr lang="en-GB" sz="1600" dirty="0"/>
              <a:t> </a:t>
            </a:r>
            <a:r>
              <a:rPr lang="en-GB" sz="1600" dirty="0" err="1"/>
              <a:t>expliquée</a:t>
            </a:r>
            <a:r>
              <a:rPr lang="en-GB" sz="1600" dirty="0"/>
              <a:t> </a:t>
            </a:r>
            <a:r>
              <a:rPr lang="en-GB" sz="1600" dirty="0" err="1"/>
              <a:t>précédemment</a:t>
            </a:r>
            <a:r>
              <a:rPr lang="en-GB" sz="1600" dirty="0"/>
              <a:t>. </a:t>
            </a:r>
            <a:r>
              <a:rPr lang="en-GB" sz="1600" dirty="0" err="1"/>
              <a:t>Etiquetez</a:t>
            </a:r>
            <a:r>
              <a:rPr lang="en-GB" sz="1600" dirty="0"/>
              <a:t> </a:t>
            </a:r>
            <a:r>
              <a:rPr lang="en-GB" sz="1600" dirty="0" err="1"/>
              <a:t>chaque</a:t>
            </a:r>
            <a:r>
              <a:rPr lang="en-GB" sz="1600" dirty="0"/>
              <a:t> </a:t>
            </a:r>
            <a:r>
              <a:rPr lang="en-GB" sz="1600" dirty="0" err="1"/>
              <a:t>rôle</a:t>
            </a:r>
            <a:r>
              <a:rPr lang="en-GB" sz="1600" dirty="0"/>
              <a:t> d’un </a:t>
            </a:r>
            <a:r>
              <a:rPr lang="en-GB" sz="1600" dirty="0" err="1"/>
              <a:t>composant</a:t>
            </a:r>
            <a:r>
              <a:rPr lang="en-GB" sz="1600" dirty="0"/>
              <a:t> et </a:t>
            </a:r>
            <a:r>
              <a:rPr lang="en-GB" sz="1600" dirty="0" err="1"/>
              <a:t>mettez</a:t>
            </a:r>
            <a:r>
              <a:rPr lang="en-GB" sz="1600" dirty="0"/>
              <a:t>-les </a:t>
            </a:r>
            <a:r>
              <a:rPr lang="en-GB" sz="1600" dirty="0" err="1"/>
              <a:t>en</a:t>
            </a:r>
            <a:r>
              <a:rPr lang="en-GB" sz="1600" dirty="0"/>
              <a:t> relation à </a:t>
            </a:r>
            <a:r>
              <a:rPr lang="en-GB" sz="1600" dirty="0" err="1"/>
              <a:t>chaque</a:t>
            </a:r>
            <a:r>
              <a:rPr lang="en-GB" sz="1600" dirty="0"/>
              <a:t> </a:t>
            </a:r>
            <a:r>
              <a:rPr lang="en-GB" sz="1600" dirty="0" err="1"/>
              <a:t>autre</a:t>
            </a:r>
            <a:r>
              <a:rPr lang="en-GB" sz="1600" dirty="0"/>
              <a:t> </a:t>
            </a:r>
            <a:r>
              <a:rPr lang="en-GB" sz="1600" dirty="0" err="1"/>
              <a:t>afin</a:t>
            </a:r>
            <a:r>
              <a:rPr lang="en-GB" sz="1600" dirty="0"/>
              <a:t> de </a:t>
            </a:r>
            <a:r>
              <a:rPr lang="en-GB" sz="1600" dirty="0" err="1"/>
              <a:t>construire</a:t>
            </a:r>
            <a:r>
              <a:rPr lang="en-GB" sz="1600" dirty="0"/>
              <a:t> un </a:t>
            </a:r>
            <a:r>
              <a:rPr lang="en-GB" sz="1600" dirty="0" err="1"/>
              <a:t>groupe</a:t>
            </a:r>
            <a:r>
              <a:rPr lang="en-GB" sz="1600" dirty="0"/>
              <a:t> </a:t>
            </a:r>
            <a:r>
              <a:rPr lang="en-GB" sz="1600" dirty="0" err="1"/>
              <a:t>motopropulseur</a:t>
            </a:r>
            <a:r>
              <a:rPr lang="en-GB" sz="1600" dirty="0"/>
              <a:t> </a:t>
            </a:r>
            <a:r>
              <a:rPr lang="en-GB" sz="1600" dirty="0" err="1"/>
              <a:t>fonctionnel</a:t>
            </a:r>
            <a:r>
              <a:rPr lang="en-GB" sz="1600" dirty="0"/>
              <a:t>.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602523" y="4436667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Exemple</a:t>
            </a:r>
            <a:r>
              <a:rPr lang="en-GB" dirty="0"/>
              <a:t> </a:t>
            </a:r>
            <a:r>
              <a:rPr lang="en-GB" dirty="0" err="1"/>
              <a:t>basé</a:t>
            </a:r>
            <a:r>
              <a:rPr lang="en-GB" dirty="0"/>
              <a:t> sur la Toyota </a:t>
            </a:r>
            <a:r>
              <a:rPr lang="en-GB" dirty="0" err="1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2130515" y="459384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Exercice</a:t>
            </a:r>
            <a:r>
              <a:rPr lang="en-GB" sz="2800" dirty="0"/>
              <a:t> </a:t>
            </a:r>
            <a:r>
              <a:rPr lang="en-GB" sz="2800" dirty="0" err="1"/>
              <a:t>pratique</a:t>
            </a:r>
            <a:r>
              <a:rPr lang="en-GB" sz="2800" dirty="0"/>
              <a:t>: localiser et connecter les </a:t>
            </a:r>
            <a:r>
              <a:rPr lang="en-GB" sz="2800" dirty="0" err="1"/>
              <a:t>composants</a:t>
            </a:r>
            <a:r>
              <a:rPr lang="en-GB" sz="2800" dirty="0"/>
              <a:t> d’un </a:t>
            </a:r>
            <a:r>
              <a:rPr lang="en-GB" sz="2800" dirty="0" err="1"/>
              <a:t>groupe</a:t>
            </a:r>
            <a:r>
              <a:rPr lang="en-GB" sz="2800" dirty="0"/>
              <a:t> </a:t>
            </a:r>
            <a:r>
              <a:rPr lang="en-GB" sz="2800" dirty="0" err="1"/>
              <a:t>motopropulseur</a:t>
            </a:r>
            <a:r>
              <a:rPr lang="en-GB" sz="2800" dirty="0"/>
              <a:t> d’un </a:t>
            </a:r>
            <a:r>
              <a:rPr lang="en-GB" sz="2800" dirty="0" err="1"/>
              <a:t>véhicule</a:t>
            </a:r>
            <a:r>
              <a:rPr lang="en-GB" sz="2800" dirty="0"/>
              <a:t> à PC à </a:t>
            </a:r>
            <a:r>
              <a:rPr lang="en-GB" sz="2800" dirty="0" err="1"/>
              <a:t>hydrogène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7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5"/>
          <p:cNvSpPr txBox="1"/>
          <p:nvPr/>
        </p:nvSpPr>
        <p:spPr>
          <a:xfrm>
            <a:off x="899592" y="652047"/>
            <a:ext cx="4717627" cy="539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/>
              <a:t>Cadre du chassis</a:t>
            </a:r>
            <a:endParaRPr lang="fr-BE" sz="1600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Prise de remplissage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Réservoir(s) d’hydrogène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Régulateur de pression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Pile à combustible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Auxiliaires de la pile à combustible (exercice secondaire)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	Radiateur et circuit de refroidissement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Pompe à hydrogène et onduleur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Filtre à air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Compresseur à air &amp; refroidissement </a:t>
            </a:r>
            <a:r>
              <a:rPr lang="fr-BE" sz="1600" dirty="0" err="1"/>
              <a:t>intermédiare</a:t>
            </a:r>
            <a:endParaRPr lang="fr-BE" sz="1600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Humidificateur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Echappement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/>
              <a:t>Batterie à haute tension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 err="1"/>
              <a:t>Onduleur</a:t>
            </a:r>
            <a:r>
              <a:rPr lang="en-GB" sz="1600" dirty="0"/>
              <a:t> à traction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 err="1"/>
              <a:t>Moteur</a:t>
            </a:r>
            <a:r>
              <a:rPr lang="en-GB" sz="1600" dirty="0"/>
              <a:t> </a:t>
            </a:r>
            <a:r>
              <a:rPr lang="en-GB" sz="1600" dirty="0" err="1"/>
              <a:t>électrique</a:t>
            </a:r>
            <a:endParaRPr lang="en-GB" sz="1600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/>
              <a:t>Transmission et </a:t>
            </a:r>
            <a:r>
              <a:rPr lang="en-GB" sz="1600" dirty="0" err="1"/>
              <a:t>roues</a:t>
            </a:r>
            <a:endParaRPr lang="en-GB" sz="1600" dirty="0"/>
          </a:p>
        </p:txBody>
      </p:sp>
      <p:sp>
        <p:nvSpPr>
          <p:cNvPr id="16" name="ZoneTexte 6"/>
          <p:cNvSpPr txBox="1"/>
          <p:nvPr/>
        </p:nvSpPr>
        <p:spPr>
          <a:xfrm>
            <a:off x="3455876" y="14799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Liste des composants</a:t>
            </a:r>
          </a:p>
        </p:txBody>
      </p:sp>
      <p:pic>
        <p:nvPicPr>
          <p:cNvPr id="17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580038"/>
            <a:ext cx="2825497" cy="5596128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5904148" y="897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19" name="ZoneTexte 8"/>
          <p:cNvSpPr txBox="1"/>
          <p:nvPr/>
        </p:nvSpPr>
        <p:spPr>
          <a:xfrm>
            <a:off x="6060168" y="47622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0" name="ZoneTexte 9"/>
          <p:cNvSpPr txBox="1"/>
          <p:nvPr/>
        </p:nvSpPr>
        <p:spPr>
          <a:xfrm>
            <a:off x="6975696" y="37301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21" name="ZoneTexte 10"/>
          <p:cNvSpPr txBox="1"/>
          <p:nvPr/>
        </p:nvSpPr>
        <p:spPr>
          <a:xfrm>
            <a:off x="6876256" y="40985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</a:t>
            </a:r>
          </a:p>
        </p:txBody>
      </p:sp>
      <p:sp>
        <p:nvSpPr>
          <p:cNvPr id="22" name="ZoneTexte 11"/>
          <p:cNvSpPr txBox="1"/>
          <p:nvPr/>
        </p:nvSpPr>
        <p:spPr>
          <a:xfrm>
            <a:off x="6606512" y="29514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5</a:t>
            </a:r>
          </a:p>
        </p:txBody>
      </p:sp>
      <p:sp>
        <p:nvSpPr>
          <p:cNvPr id="23" name="ZoneTexte 12"/>
          <p:cNvSpPr txBox="1"/>
          <p:nvPr/>
        </p:nvSpPr>
        <p:spPr>
          <a:xfrm>
            <a:off x="7020272" y="44870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7</a:t>
            </a:r>
          </a:p>
        </p:txBody>
      </p:sp>
      <p:sp>
        <p:nvSpPr>
          <p:cNvPr id="24" name="ZoneTexte 13"/>
          <p:cNvSpPr txBox="1"/>
          <p:nvPr/>
        </p:nvSpPr>
        <p:spPr>
          <a:xfrm>
            <a:off x="6840824" y="13888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8</a:t>
            </a:r>
          </a:p>
        </p:txBody>
      </p:sp>
      <p:sp>
        <p:nvSpPr>
          <p:cNvPr id="25" name="ZoneTexte 14"/>
          <p:cNvSpPr txBox="1"/>
          <p:nvPr/>
        </p:nvSpPr>
        <p:spPr>
          <a:xfrm>
            <a:off x="7371168" y="14755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9</a:t>
            </a:r>
          </a:p>
        </p:txBody>
      </p:sp>
      <p:sp>
        <p:nvSpPr>
          <p:cNvPr id="26" name="ZoneTexte 15"/>
          <p:cNvSpPr txBox="1"/>
          <p:nvPr/>
        </p:nvSpPr>
        <p:spPr>
          <a:xfrm>
            <a:off x="7668344" y="1470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10</a:t>
            </a:r>
          </a:p>
        </p:txBody>
      </p:sp>
      <p:sp>
        <p:nvSpPr>
          <p:cNvPr id="27" name="ZoneTexte 16"/>
          <p:cNvSpPr txBox="1"/>
          <p:nvPr/>
        </p:nvSpPr>
        <p:spPr>
          <a:xfrm>
            <a:off x="5940152" y="1471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10</a:t>
            </a:r>
          </a:p>
        </p:txBody>
      </p:sp>
      <p:sp>
        <p:nvSpPr>
          <p:cNvPr id="28" name="ZoneTexte 17"/>
          <p:cNvSpPr txBox="1"/>
          <p:nvPr/>
        </p:nvSpPr>
        <p:spPr>
          <a:xfrm>
            <a:off x="6660232" y="89421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6a,c,d</a:t>
            </a:r>
          </a:p>
        </p:txBody>
      </p:sp>
      <p:sp>
        <p:nvSpPr>
          <p:cNvPr id="29" name="ZoneTexte 18"/>
          <p:cNvSpPr txBox="1"/>
          <p:nvPr/>
        </p:nvSpPr>
        <p:spPr>
          <a:xfrm>
            <a:off x="6984268" y="294701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6b,e</a:t>
            </a:r>
          </a:p>
        </p:txBody>
      </p:sp>
      <p:sp>
        <p:nvSpPr>
          <p:cNvPr id="30" name="ZoneTexte 19"/>
          <p:cNvSpPr txBox="1"/>
          <p:nvPr/>
        </p:nvSpPr>
        <p:spPr>
          <a:xfrm>
            <a:off x="6372200" y="5683314"/>
            <a:ext cx="4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9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1381896" y="276068"/>
            <a:ext cx="81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Design du chassis, nous </a:t>
            </a:r>
            <a:r>
              <a:rPr lang="en-GB" dirty="0" err="1"/>
              <a:t>gardons</a:t>
            </a:r>
            <a:r>
              <a:rPr lang="en-GB" dirty="0"/>
              <a:t> la </a:t>
            </a:r>
            <a:r>
              <a:rPr lang="en-GB" dirty="0" err="1"/>
              <a:t>forme</a:t>
            </a:r>
            <a:r>
              <a:rPr lang="en-GB" dirty="0"/>
              <a:t> </a:t>
            </a:r>
            <a:r>
              <a:rPr lang="en-GB" dirty="0" err="1"/>
              <a:t>extérieur</a:t>
            </a:r>
            <a:r>
              <a:rPr lang="en-GB" dirty="0"/>
              <a:t>,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dessinons</a:t>
            </a:r>
            <a:r>
              <a:rPr lang="en-GB" dirty="0"/>
              <a:t> un rectangle.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2354004" y="5443054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/>
              <a:t>Cette</a:t>
            </a:r>
            <a:r>
              <a:rPr lang="en-GB" sz="1600" dirty="0"/>
              <a:t> image </a:t>
            </a:r>
            <a:r>
              <a:rPr lang="en-GB" sz="1600" dirty="0" err="1"/>
              <a:t>montre</a:t>
            </a:r>
            <a:r>
              <a:rPr lang="en-GB" sz="1600" dirty="0"/>
              <a:t> la </a:t>
            </a:r>
            <a:r>
              <a:rPr lang="en-GB" sz="1600" dirty="0" err="1"/>
              <a:t>forme</a:t>
            </a:r>
            <a:r>
              <a:rPr lang="en-GB" sz="1600" dirty="0"/>
              <a:t> </a:t>
            </a:r>
            <a:r>
              <a:rPr lang="en-GB" sz="1600" dirty="0" err="1"/>
              <a:t>globale</a:t>
            </a:r>
            <a:r>
              <a:rPr lang="en-GB" sz="1600" dirty="0"/>
              <a:t> </a:t>
            </a:r>
            <a:r>
              <a:rPr lang="en-GB" sz="1600" dirty="0" err="1"/>
              <a:t>d’une</a:t>
            </a:r>
            <a:r>
              <a:rPr lang="en-GB" sz="1600" dirty="0"/>
              <a:t> </a:t>
            </a:r>
            <a:r>
              <a:rPr lang="en-GB" sz="1600" dirty="0" err="1"/>
              <a:t>voiture</a:t>
            </a:r>
            <a:r>
              <a:rPr lang="en-GB" sz="1600" dirty="0"/>
              <a:t>.</a:t>
            </a:r>
          </a:p>
        </p:txBody>
      </p:sp>
      <p:pic>
        <p:nvPicPr>
          <p:cNvPr id="17" name="Picture 2" descr="Résultat de recherche d'images pour &quot;car sketch from top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62727" cy="36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7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1381896" y="276068"/>
            <a:ext cx="788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Design du chassis, nous </a:t>
            </a:r>
            <a:r>
              <a:rPr lang="en-GB" dirty="0" err="1"/>
              <a:t>gardons</a:t>
            </a:r>
            <a:r>
              <a:rPr lang="en-GB" dirty="0"/>
              <a:t> la </a:t>
            </a:r>
            <a:r>
              <a:rPr lang="en-GB" dirty="0" err="1"/>
              <a:t>forme</a:t>
            </a:r>
            <a:r>
              <a:rPr lang="en-GB" dirty="0"/>
              <a:t> </a:t>
            </a:r>
            <a:r>
              <a:rPr lang="en-GB" dirty="0" err="1"/>
              <a:t>extérieur</a:t>
            </a:r>
            <a:r>
              <a:rPr lang="en-GB" dirty="0"/>
              <a:t>,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dessinons</a:t>
            </a:r>
            <a:r>
              <a:rPr lang="en-GB" dirty="0"/>
              <a:t> un rectangle.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1093864" y="53192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image </a:t>
            </a:r>
            <a:r>
              <a:rPr lang="en-GB" dirty="0" err="1"/>
              <a:t>montre</a:t>
            </a:r>
            <a:r>
              <a:rPr lang="en-GB" dirty="0"/>
              <a:t> la </a:t>
            </a:r>
            <a:r>
              <a:rPr lang="en-GB" dirty="0" err="1"/>
              <a:t>forme</a:t>
            </a:r>
            <a:r>
              <a:rPr lang="en-GB" dirty="0"/>
              <a:t> </a:t>
            </a:r>
            <a:r>
              <a:rPr lang="en-GB" dirty="0" err="1"/>
              <a:t>globale</a:t>
            </a:r>
            <a:r>
              <a:rPr lang="en-GB" dirty="0"/>
              <a:t> </a:t>
            </a:r>
            <a:r>
              <a:rPr lang="en-GB" dirty="0" err="1"/>
              <a:t>d’une</a:t>
            </a:r>
            <a:r>
              <a:rPr lang="en-GB" dirty="0"/>
              <a:t> </a:t>
            </a:r>
            <a:r>
              <a:rPr lang="en-GB" dirty="0" err="1"/>
              <a:t>voiture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un rectangle equivalent.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7" name="Groupe 4"/>
          <p:cNvGrpSpPr/>
          <p:nvPr/>
        </p:nvGrpSpPr>
        <p:grpSpPr>
          <a:xfrm>
            <a:off x="395536" y="1412776"/>
            <a:ext cx="8362727" cy="3612539"/>
            <a:chOff x="395536" y="1412776"/>
            <a:chExt cx="8362727" cy="3612539"/>
          </a:xfrm>
        </p:grpSpPr>
        <p:pic>
          <p:nvPicPr>
            <p:cNvPr id="18" name="Picture 2" descr="Résultat de recherche d'images pour &quot;car sketch from top&quot;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12776"/>
              <a:ext cx="8362727" cy="3612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151620" y="1667092"/>
              <a:ext cx="6840760" cy="3096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7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4678397" y="4873"/>
            <a:ext cx="266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Prise de </a:t>
            </a:r>
            <a:r>
              <a:rPr lang="en-GB" dirty="0" err="1"/>
              <a:t>remplissage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9130" y="5069085"/>
            <a:ext cx="943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prise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située</a:t>
            </a:r>
            <a:r>
              <a:rPr lang="en-GB" dirty="0"/>
              <a:t> sur la carrosserie, </a:t>
            </a:r>
            <a:r>
              <a:rPr lang="en-GB" dirty="0" err="1"/>
              <a:t>près</a:t>
            </a:r>
            <a:r>
              <a:rPr lang="en-GB" dirty="0"/>
              <a:t> du </a:t>
            </a:r>
            <a:r>
              <a:rPr lang="en-GB" dirty="0" err="1"/>
              <a:t>tronc</a:t>
            </a:r>
            <a:r>
              <a:rPr lang="en-GB" dirty="0"/>
              <a:t> et non loin des reservoirs. Elle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connectée</a:t>
            </a:r>
            <a:r>
              <a:rPr lang="en-GB" dirty="0"/>
              <a:t> aux reservoirs de pression et sera </a:t>
            </a:r>
            <a:r>
              <a:rPr lang="en-GB" dirty="0" err="1"/>
              <a:t>connectée</a:t>
            </a:r>
            <a:r>
              <a:rPr lang="en-GB" dirty="0"/>
              <a:t> au </a:t>
            </a:r>
            <a:r>
              <a:rPr lang="en-GB" dirty="0" err="1"/>
              <a:t>pistolet</a:t>
            </a:r>
            <a:r>
              <a:rPr lang="en-GB" dirty="0"/>
              <a:t> de </a:t>
            </a:r>
            <a:r>
              <a:rPr lang="en-GB" dirty="0" err="1"/>
              <a:t>remplissage</a:t>
            </a:r>
            <a:r>
              <a:rPr lang="en-GB" dirty="0"/>
              <a:t> de la station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 que le </a:t>
            </a:r>
            <a:r>
              <a:rPr lang="en-GB" dirty="0" err="1"/>
              <a:t>conducteur</a:t>
            </a:r>
            <a:r>
              <a:rPr lang="en-GB" dirty="0"/>
              <a:t> a </a:t>
            </a:r>
            <a:r>
              <a:rPr lang="en-GB" dirty="0" err="1"/>
              <a:t>besoin</a:t>
            </a:r>
            <a:r>
              <a:rPr lang="en-GB" dirty="0"/>
              <a:t> de faire le </a:t>
            </a:r>
            <a:r>
              <a:rPr lang="en-GB" dirty="0" err="1"/>
              <a:t>plein</a:t>
            </a:r>
            <a:r>
              <a:rPr lang="en-GB" dirty="0"/>
              <a:t>.</a:t>
            </a:r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6489" y="1853172"/>
            <a:ext cx="1915134" cy="15841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66029" y="934692"/>
            <a:ext cx="7994760" cy="4091439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8"/>
          <p:cNvCxnSpPr>
            <a:cxnSpLocks/>
          </p:cNvCxnSpPr>
          <p:nvPr/>
        </p:nvCxnSpPr>
        <p:spPr>
          <a:xfrm>
            <a:off x="3886309" y="934692"/>
            <a:ext cx="0" cy="4091440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85" y="1069786"/>
            <a:ext cx="1633556" cy="16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9"/>
          <p:cNvSpPr txBox="1"/>
          <p:nvPr/>
        </p:nvSpPr>
        <p:spPr>
          <a:xfrm>
            <a:off x="8393731" y="4749133"/>
            <a:ext cx="103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Source: WEH</a:t>
            </a:r>
          </a:p>
        </p:txBody>
      </p:sp>
      <p:pic>
        <p:nvPicPr>
          <p:cNvPr id="22" name="Imag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978" y="2861284"/>
            <a:ext cx="2090451" cy="20390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2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648869" y="-3557"/>
            <a:ext cx="481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</a:t>
            </a:r>
            <a:r>
              <a:rPr lang="en-GB" dirty="0" err="1"/>
              <a:t>Réservoirs</a:t>
            </a:r>
            <a:r>
              <a:rPr lang="en-GB" dirty="0"/>
              <a:t> </a:t>
            </a:r>
            <a:r>
              <a:rPr lang="en-GB" dirty="0" err="1"/>
              <a:t>d’hydrogène</a:t>
            </a:r>
            <a:r>
              <a:rPr lang="en-GB" dirty="0"/>
              <a:t> sous pression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578001" y="4794232"/>
            <a:ext cx="873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Les reservoirs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utilisés</a:t>
            </a:r>
            <a:r>
              <a:rPr lang="en-GB" dirty="0"/>
              <a:t> pour stocker 5kg </a:t>
            </a:r>
            <a:r>
              <a:rPr lang="en-GB" dirty="0" err="1"/>
              <a:t>d’hydrogène</a:t>
            </a:r>
            <a:r>
              <a:rPr lang="en-GB" dirty="0"/>
              <a:t> sous </a:t>
            </a:r>
            <a:r>
              <a:rPr lang="en-GB" dirty="0" err="1"/>
              <a:t>forme</a:t>
            </a:r>
            <a:r>
              <a:rPr lang="en-GB" dirty="0"/>
              <a:t> de </a:t>
            </a:r>
            <a:r>
              <a:rPr lang="en-GB" dirty="0" err="1"/>
              <a:t>gaz</a:t>
            </a:r>
            <a:r>
              <a:rPr lang="en-GB" dirty="0"/>
              <a:t> sous </a:t>
            </a:r>
            <a:r>
              <a:rPr lang="en-GB" dirty="0" err="1"/>
              <a:t>une</a:t>
            </a:r>
            <a:r>
              <a:rPr lang="en-GB" dirty="0"/>
              <a:t> pression de 700 bars. </a:t>
            </a:r>
            <a:r>
              <a:rPr lang="en-GB" dirty="0" err="1"/>
              <a:t>Ils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fabriqués</a:t>
            </a:r>
            <a:r>
              <a:rPr lang="en-GB" dirty="0"/>
              <a:t> avec 3 couches qui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faites</a:t>
            </a:r>
            <a:r>
              <a:rPr lang="en-GB" dirty="0"/>
              <a:t> de plastique (</a:t>
            </a:r>
            <a:r>
              <a:rPr lang="en-GB" dirty="0" err="1"/>
              <a:t>doublure</a:t>
            </a:r>
            <a:r>
              <a:rPr lang="en-GB" dirty="0"/>
              <a:t>), de composites de fibres de </a:t>
            </a:r>
            <a:r>
              <a:rPr lang="en-GB" dirty="0" err="1"/>
              <a:t>carbone</a:t>
            </a:r>
            <a:r>
              <a:rPr lang="en-GB" dirty="0"/>
              <a:t> (</a:t>
            </a:r>
            <a:r>
              <a:rPr lang="en-GB" dirty="0" err="1"/>
              <a:t>intermédiare</a:t>
            </a:r>
            <a:r>
              <a:rPr lang="en-GB" dirty="0"/>
              <a:t>) et de fibres de </a:t>
            </a:r>
            <a:r>
              <a:rPr lang="en-GB" dirty="0" err="1"/>
              <a:t>verre</a:t>
            </a:r>
            <a:r>
              <a:rPr lang="en-GB" dirty="0"/>
              <a:t> (</a:t>
            </a:r>
            <a:r>
              <a:rPr lang="en-GB" dirty="0" err="1"/>
              <a:t>extérieur</a:t>
            </a:r>
            <a:r>
              <a:rPr lang="en-GB" dirty="0"/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0344" y="725865"/>
            <a:ext cx="8970722" cy="4010086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6"/>
          <p:cNvCxnSpPr>
            <a:cxnSpLocks/>
          </p:cNvCxnSpPr>
          <p:nvPr/>
        </p:nvCxnSpPr>
        <p:spPr>
          <a:xfrm>
            <a:off x="3836450" y="725864"/>
            <a:ext cx="0" cy="4010087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258" y="845847"/>
            <a:ext cx="2586826" cy="1584176"/>
          </a:xfrm>
          <a:prstGeom prst="rect">
            <a:avLst/>
          </a:prstGeom>
        </p:spPr>
      </p:pic>
      <p:grpSp>
        <p:nvGrpSpPr>
          <p:cNvPr id="20" name="Groupe 4"/>
          <p:cNvGrpSpPr/>
          <p:nvPr/>
        </p:nvGrpSpPr>
        <p:grpSpPr>
          <a:xfrm>
            <a:off x="4214948" y="930708"/>
            <a:ext cx="4938093" cy="3600400"/>
            <a:chOff x="3275856" y="1340768"/>
            <a:chExt cx="5100567" cy="3600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40768"/>
              <a:ext cx="5100567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076056" y="1916832"/>
              <a:ext cx="1296144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6" y="2597091"/>
            <a:ext cx="2650248" cy="20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8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7553" y="1104711"/>
            <a:ext cx="14070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3406207" y="23635"/>
            <a:ext cx="34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</a:t>
            </a:r>
            <a:r>
              <a:rPr lang="en-GB" dirty="0" err="1"/>
              <a:t>Régulateur</a:t>
            </a:r>
            <a:r>
              <a:rPr lang="en-GB" dirty="0"/>
              <a:t> de pression</a:t>
            </a:r>
          </a:p>
        </p:txBody>
      </p:sp>
      <p:sp>
        <p:nvSpPr>
          <p:cNvPr id="17" name="ZoneTexte 3"/>
          <p:cNvSpPr txBox="1"/>
          <p:nvPr/>
        </p:nvSpPr>
        <p:spPr>
          <a:xfrm>
            <a:off x="706040" y="512418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Ce </a:t>
            </a:r>
            <a:r>
              <a:rPr lang="en-GB" sz="1600" dirty="0" err="1"/>
              <a:t>dispositif</a:t>
            </a:r>
            <a:r>
              <a:rPr lang="en-GB" sz="1600" dirty="0"/>
              <a:t> </a:t>
            </a:r>
            <a:r>
              <a:rPr lang="en-GB" sz="1600" dirty="0" err="1"/>
              <a:t>mécanique</a:t>
            </a:r>
            <a:r>
              <a:rPr lang="en-GB" sz="1600" dirty="0"/>
              <a:t> </a:t>
            </a:r>
            <a:r>
              <a:rPr lang="en-GB" sz="1600" dirty="0" err="1"/>
              <a:t>est</a:t>
            </a:r>
            <a:r>
              <a:rPr lang="en-GB" sz="1600" dirty="0"/>
              <a:t> </a:t>
            </a:r>
            <a:r>
              <a:rPr lang="en-GB" sz="1600" dirty="0" err="1"/>
              <a:t>utilisé</a:t>
            </a:r>
            <a:r>
              <a:rPr lang="en-GB" sz="1600" dirty="0"/>
              <a:t> pour </a:t>
            </a:r>
            <a:r>
              <a:rPr lang="en-GB" sz="1600" dirty="0" err="1"/>
              <a:t>réduire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pression </a:t>
            </a:r>
            <a:r>
              <a:rPr lang="en-GB" sz="1600" dirty="0" err="1"/>
              <a:t>provenant</a:t>
            </a:r>
            <a:r>
              <a:rPr lang="en-GB" sz="1600" dirty="0"/>
              <a:t> du reservoir à </a:t>
            </a:r>
            <a:r>
              <a:rPr lang="en-GB" sz="1600" dirty="0" err="1"/>
              <a:t>une</a:t>
            </a:r>
            <a:r>
              <a:rPr lang="en-GB" sz="1600" dirty="0"/>
              <a:t> pression </a:t>
            </a:r>
            <a:r>
              <a:rPr lang="en-GB" sz="1600" dirty="0" err="1"/>
              <a:t>intermédiare</a:t>
            </a:r>
            <a:r>
              <a:rPr lang="en-GB" sz="1600" dirty="0"/>
              <a:t>, </a:t>
            </a:r>
            <a:r>
              <a:rPr lang="en-GB" sz="1600" dirty="0" err="1"/>
              <a:t>généralement</a:t>
            </a:r>
            <a:r>
              <a:rPr lang="en-GB" sz="1600" dirty="0"/>
              <a:t> 10-15 bars. Les </a:t>
            </a:r>
            <a:r>
              <a:rPr lang="en-GB" sz="1600" dirty="0" err="1"/>
              <a:t>injecteurs</a:t>
            </a:r>
            <a:r>
              <a:rPr lang="en-GB" sz="1600" dirty="0"/>
              <a:t> de la PC </a:t>
            </a:r>
            <a:r>
              <a:rPr lang="en-GB" sz="1600" dirty="0" err="1"/>
              <a:t>réduisent</a:t>
            </a:r>
            <a:r>
              <a:rPr lang="en-GB" sz="1600" dirty="0"/>
              <a:t> </a:t>
            </a:r>
            <a:r>
              <a:rPr lang="en-GB" sz="1600" dirty="0" err="1"/>
              <a:t>alors</a:t>
            </a:r>
            <a:r>
              <a:rPr lang="en-GB" sz="1600" dirty="0"/>
              <a:t> la pression à 1 bar, </a:t>
            </a:r>
            <a:r>
              <a:rPr lang="en-GB" sz="1600" dirty="0" err="1"/>
              <a:t>ce</a:t>
            </a:r>
            <a:r>
              <a:rPr lang="en-GB" sz="1600" dirty="0"/>
              <a:t> qui correspond à la pression </a:t>
            </a:r>
            <a:r>
              <a:rPr lang="en-GB" sz="1600" dirty="0" err="1"/>
              <a:t>d’admission</a:t>
            </a:r>
            <a:r>
              <a:rPr lang="en-GB" sz="1600" dirty="0"/>
              <a:t> de la PC à H2</a:t>
            </a:r>
          </a:p>
        </p:txBody>
      </p:sp>
      <p:pic>
        <p:nvPicPr>
          <p:cNvPr id="18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2" y="3089587"/>
            <a:ext cx="2098016" cy="193994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88" y="874767"/>
            <a:ext cx="1546864" cy="197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5"/>
          <p:cNvCxnSpPr/>
          <p:nvPr/>
        </p:nvCxnSpPr>
        <p:spPr>
          <a:xfrm flipV="1">
            <a:off x="2137496" y="2632398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7"/>
          <p:cNvCxnSpPr/>
          <p:nvPr/>
        </p:nvCxnSpPr>
        <p:spPr>
          <a:xfrm flipH="1">
            <a:off x="944272" y="1763735"/>
            <a:ext cx="792088" cy="147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6040" y="810481"/>
            <a:ext cx="8064896" cy="4266380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3" name="Connecteur droit 9"/>
          <p:cNvCxnSpPr>
            <a:cxnSpLocks/>
          </p:cNvCxnSpPr>
          <p:nvPr/>
        </p:nvCxnSpPr>
        <p:spPr>
          <a:xfrm>
            <a:off x="3262192" y="810481"/>
            <a:ext cx="0" cy="4331286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6"/>
          <p:cNvSpPr txBox="1"/>
          <p:nvPr/>
        </p:nvSpPr>
        <p:spPr>
          <a:xfrm>
            <a:off x="2137496" y="280427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25" name="ZoneTexte 13"/>
          <p:cNvSpPr txBox="1"/>
          <p:nvPr/>
        </p:nvSpPr>
        <p:spPr>
          <a:xfrm>
            <a:off x="673332" y="1861594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26" name="ZoneTexte 14"/>
          <p:cNvSpPr txBox="1"/>
          <p:nvPr/>
        </p:nvSpPr>
        <p:spPr>
          <a:xfrm>
            <a:off x="4774360" y="332766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27" name="ZoneTexte 15"/>
          <p:cNvSpPr txBox="1"/>
          <p:nvPr/>
        </p:nvSpPr>
        <p:spPr>
          <a:xfrm>
            <a:off x="6646568" y="31116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28" name="ZoneTexte 16"/>
          <p:cNvSpPr txBox="1"/>
          <p:nvPr/>
        </p:nvSpPr>
        <p:spPr>
          <a:xfrm>
            <a:off x="4630344" y="3831723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564631" y="6621987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6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854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43</cp:revision>
  <dcterms:created xsi:type="dcterms:W3CDTF">2019-06-26T09:21:34Z</dcterms:created>
  <dcterms:modified xsi:type="dcterms:W3CDTF">2019-11-07T12:24:50Z</dcterms:modified>
</cp:coreProperties>
</file>