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76" r:id="rId4"/>
    <p:sldId id="275" r:id="rId5"/>
    <p:sldId id="274" r:id="rId6"/>
    <p:sldId id="273" r:id="rId7"/>
    <p:sldId id="272" r:id="rId8"/>
    <p:sldId id="271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2" r:id="rId17"/>
    <p:sldId id="261" r:id="rId18"/>
    <p:sldId id="279" r:id="rId19"/>
    <p:sldId id="277" r:id="rId20"/>
    <p:sldId id="260" r:id="rId21"/>
    <p:sldId id="259" r:id="rId22"/>
    <p:sldId id="25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/>
    <p:restoredTop sz="94646"/>
  </p:normalViewPr>
  <p:slideViewPr>
    <p:cSldViewPr snapToGrid="0" snapToObjects="1">
      <p:cViewPr varScale="1">
        <p:scale>
          <a:sx n="109" d="100"/>
          <a:sy n="109" d="100"/>
        </p:scale>
        <p:origin x="7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1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5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4E4D4A-C7B4-0A4F-B336-7568CF39A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826369-A491-FF49-B2BE-064E0024F40D}"/>
              </a:ext>
            </a:extLst>
          </p:cNvPr>
          <p:cNvSpPr txBox="1"/>
          <p:nvPr userDrawn="1"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</p:spTree>
    <p:extLst>
      <p:ext uri="{BB962C8B-B14F-4D97-AF65-F5344CB8AC3E}">
        <p14:creationId xmlns:p14="http://schemas.microsoft.com/office/powerpoint/2010/main" val="3565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8.jpg"/><Relationship Id="rId5" Type="http://schemas.openxmlformats.org/officeDocument/2006/relationships/image" Target="../media/image7.png"/><Relationship Id="rId10" Type="http://schemas.openxmlformats.org/officeDocument/2006/relationships/image" Target="../media/image2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9.jpeg"/><Relationship Id="rId5" Type="http://schemas.openxmlformats.org/officeDocument/2006/relationships/image" Target="../media/image7.png"/><Relationship Id="rId10" Type="http://schemas.openxmlformats.org/officeDocument/2006/relationships/hyperlink" Target="https://www.google.be/url?sa=i&amp;rct=j&amp;q=&amp;esrc=s&amp;source=images&amp;cd=&amp;cad=rja&amp;uact=8&amp;ved=2ahUKEwiY3raSnIngAhVJJlAKHdBRAu4QjRx6BAgBEAU&amp;url=http://www.e-vozila.com/forum/viewtopic.php?t%3D431&amp;psig=AOvVaw0Azmv-ZwLW_R915Zx55lWg&amp;ust=1548515504217595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2.jpeg"/><Relationship Id="rId5" Type="http://schemas.openxmlformats.org/officeDocument/2006/relationships/image" Target="../media/image7.png"/><Relationship Id="rId10" Type="http://schemas.openxmlformats.org/officeDocument/2006/relationships/image" Target="../media/image3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3.jpeg"/><Relationship Id="rId5" Type="http://schemas.openxmlformats.org/officeDocument/2006/relationships/image" Target="../media/image7.png"/><Relationship Id="rId10" Type="http://schemas.openxmlformats.org/officeDocument/2006/relationships/hyperlink" Target="https://www.google.be/url?sa=i&amp;rct=j&amp;q=&amp;esrc=s&amp;source=images&amp;cd=&amp;cad=rja&amp;uact=8&amp;ved=2ahUKEwj6_KWRi-vgAhUGyqQKHQZTDr0QjRx6BAgBEAU&amp;url=https://www.weh.com/weh-fuelling-nozzle-tk17-h2-70-mpa-enr-with-atex-data-interface-for-fast-filling-of-cars-selfservice.html&amp;psig=AOvVaw28amboPcvy0BI_QTzRA1Qv&amp;ust=1551878244201976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5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9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4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4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9.jpeg"/><Relationship Id="rId5" Type="http://schemas.openxmlformats.org/officeDocument/2006/relationships/image" Target="../media/image7.png"/><Relationship Id="rId10" Type="http://schemas.openxmlformats.org/officeDocument/2006/relationships/hyperlink" Target="https://www.google.be/url?sa=i&amp;rct=j&amp;q=&amp;esrc=s&amp;source=images&amp;cd=&amp;cad=rja&amp;uact=8&amp;ved=2ahUKEwiY3raSnIngAhVJJlAKHdBRAu4QjRx6BAgBEAU&amp;url=http://www.e-vozila.com/forum/viewtopic.php?t%3D431&amp;psig=AOvVaw0Azmv-ZwLW_R915Zx55lWg&amp;ust=1548515504217595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5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15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9.jpeg"/><Relationship Id="rId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5.jpeg"/><Relationship Id="rId5" Type="http://schemas.openxmlformats.org/officeDocument/2006/relationships/image" Target="../media/image7.png"/><Relationship Id="rId10" Type="http://schemas.openxmlformats.org/officeDocument/2006/relationships/image" Target="../media/image24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BAC356-1C44-F44B-B830-43C409DA0D87}"/>
              </a:ext>
            </a:extLst>
          </p:cNvPr>
          <p:cNvSpPr txBox="1">
            <a:spLocks/>
          </p:cNvSpPr>
          <p:nvPr/>
        </p:nvSpPr>
        <p:spPr>
          <a:xfrm>
            <a:off x="2600634" y="6260486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00AC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&lt;Partner logo&gt;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EB3AC-D2CD-9040-93EF-FB25EB2C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92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4E6FDB-7A33-184B-BFA9-D72881DB13F0}"/>
              </a:ext>
            </a:extLst>
          </p:cNvPr>
          <p:cNvSpPr txBox="1">
            <a:spLocks/>
          </p:cNvSpPr>
          <p:nvPr/>
        </p:nvSpPr>
        <p:spPr>
          <a:xfrm>
            <a:off x="779208" y="1980148"/>
            <a:ext cx="6064044" cy="755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AC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Technologies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53EABC-DF2E-8044-9EB9-8629F76FF197}"/>
              </a:ext>
            </a:extLst>
          </p:cNvPr>
          <p:cNvSpPr txBox="1">
            <a:spLocks/>
          </p:cNvSpPr>
          <p:nvPr/>
        </p:nvSpPr>
        <p:spPr>
          <a:xfrm>
            <a:off x="838199" y="2879027"/>
            <a:ext cx="7576039" cy="1828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Diaporama</a:t>
            </a:r>
            <a:r>
              <a:rPr lang="en-US" sz="2400" dirty="0"/>
              <a:t> </a:t>
            </a:r>
            <a:r>
              <a:rPr lang="en-US" sz="2400" dirty="0" err="1"/>
              <a:t>Elève</a:t>
            </a:r>
            <a:r>
              <a:rPr lang="en-US" sz="2400" dirty="0"/>
              <a:t> 2</a:t>
            </a:r>
          </a:p>
          <a:p>
            <a:pPr marL="0" indent="0">
              <a:buNone/>
            </a:pPr>
            <a:r>
              <a:rPr lang="en-US" sz="1800" dirty="0" err="1"/>
              <a:t>Intéractions</a:t>
            </a:r>
            <a:r>
              <a:rPr lang="en-US" sz="1800" dirty="0"/>
              <a:t> entre les </a:t>
            </a:r>
            <a:r>
              <a:rPr lang="en-US" sz="1800" dirty="0" err="1"/>
              <a:t>composants</a:t>
            </a:r>
            <a:r>
              <a:rPr lang="en-US" sz="1800" dirty="0"/>
              <a:t> d’un </a:t>
            </a:r>
            <a:r>
              <a:rPr lang="en-US" sz="1800" dirty="0" err="1"/>
              <a:t>groupe</a:t>
            </a:r>
            <a:r>
              <a:rPr lang="en-US" sz="1800" dirty="0"/>
              <a:t> </a:t>
            </a:r>
            <a:r>
              <a:rPr lang="en-US" sz="1800" dirty="0" err="1"/>
              <a:t>motopropulseur</a:t>
            </a:r>
            <a:r>
              <a:rPr lang="en-US" sz="1800" dirty="0"/>
              <a:t> d’un </a:t>
            </a:r>
            <a:r>
              <a:rPr lang="en-US" sz="1800" dirty="0" err="1"/>
              <a:t>véhicule</a:t>
            </a:r>
            <a:r>
              <a:rPr lang="en-US" sz="1800" dirty="0"/>
              <a:t> à pile à combustible (PC)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5300E-B0BF-4E44-9488-125A96BBBF49}"/>
              </a:ext>
            </a:extLst>
          </p:cNvPr>
          <p:cNvSpPr txBox="1"/>
          <p:nvPr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469778" y="6609504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5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2647744" y="-18642"/>
            <a:ext cx="5011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8. </a:t>
            </a:r>
            <a:r>
              <a:rPr lang="en-GB" dirty="0" err="1"/>
              <a:t>Onduleur</a:t>
            </a:r>
            <a:r>
              <a:rPr lang="en-GB" dirty="0"/>
              <a:t> à traction (</a:t>
            </a:r>
            <a:r>
              <a:rPr lang="en-GB" dirty="0" err="1"/>
              <a:t>électronique</a:t>
            </a:r>
            <a:r>
              <a:rPr lang="en-GB" dirty="0"/>
              <a:t> de puissance)</a:t>
            </a:r>
          </a:p>
        </p:txBody>
      </p:sp>
      <p:sp>
        <p:nvSpPr>
          <p:cNvPr id="16" name="ZoneTexte 3"/>
          <p:cNvSpPr txBox="1"/>
          <p:nvPr/>
        </p:nvSpPr>
        <p:spPr>
          <a:xfrm>
            <a:off x="288838" y="4571604"/>
            <a:ext cx="87201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/>
              <a:t>L’onduleur</a:t>
            </a:r>
            <a:r>
              <a:rPr lang="en-GB" dirty="0"/>
              <a:t> à traction </a:t>
            </a:r>
            <a:r>
              <a:rPr lang="en-GB" dirty="0" err="1"/>
              <a:t>est</a:t>
            </a:r>
            <a:r>
              <a:rPr lang="en-GB" dirty="0"/>
              <a:t> un </a:t>
            </a:r>
            <a:r>
              <a:rPr lang="en-GB" dirty="0" err="1"/>
              <a:t>composant</a:t>
            </a:r>
            <a:r>
              <a:rPr lang="en-GB" dirty="0"/>
              <a:t> </a:t>
            </a:r>
            <a:r>
              <a:rPr lang="en-GB" dirty="0" err="1"/>
              <a:t>électronique</a:t>
            </a:r>
            <a:r>
              <a:rPr lang="en-GB" dirty="0"/>
              <a:t> à haute tension. Il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utilisé</a:t>
            </a:r>
            <a:r>
              <a:rPr lang="en-GB" dirty="0"/>
              <a:t> pour </a:t>
            </a:r>
            <a:r>
              <a:rPr lang="en-GB" dirty="0" err="1"/>
              <a:t>pour</a:t>
            </a:r>
            <a:r>
              <a:rPr lang="en-GB" dirty="0"/>
              <a:t> transformer le courant </a:t>
            </a:r>
            <a:r>
              <a:rPr lang="en-GB" dirty="0" err="1"/>
              <a:t>continu</a:t>
            </a:r>
            <a:r>
              <a:rPr lang="en-GB" dirty="0"/>
              <a:t> (DC) de la batterie et de la PC </a:t>
            </a:r>
            <a:r>
              <a:rPr lang="en-GB" dirty="0" err="1"/>
              <a:t>en</a:t>
            </a:r>
            <a:r>
              <a:rPr lang="en-GB" dirty="0"/>
              <a:t> courant </a:t>
            </a:r>
            <a:r>
              <a:rPr lang="en-GB" dirty="0" err="1"/>
              <a:t>alternatif</a:t>
            </a:r>
            <a:r>
              <a:rPr lang="en-GB" dirty="0"/>
              <a:t> pour </a:t>
            </a:r>
            <a:r>
              <a:rPr lang="en-GB" dirty="0" err="1"/>
              <a:t>alimenter</a:t>
            </a:r>
            <a:r>
              <a:rPr lang="en-GB" dirty="0"/>
              <a:t> le </a:t>
            </a:r>
            <a:r>
              <a:rPr lang="en-GB" dirty="0" err="1"/>
              <a:t>moteur</a:t>
            </a:r>
            <a:r>
              <a:rPr lang="en-GB" dirty="0"/>
              <a:t> </a:t>
            </a:r>
            <a:r>
              <a:rPr lang="en-GB" dirty="0" err="1"/>
              <a:t>électrique</a:t>
            </a:r>
            <a:r>
              <a:rPr lang="en-GB" dirty="0"/>
              <a:t>. Par le </a:t>
            </a:r>
            <a:r>
              <a:rPr lang="en-GB" dirty="0" err="1"/>
              <a:t>contrôle</a:t>
            </a:r>
            <a:r>
              <a:rPr lang="en-GB" dirty="0"/>
              <a:t> de la </a:t>
            </a:r>
            <a:r>
              <a:rPr lang="en-GB" dirty="0" err="1"/>
              <a:t>fréquence</a:t>
            </a:r>
            <a:r>
              <a:rPr lang="en-GB" dirty="0"/>
              <a:t> et de la tension du courant </a:t>
            </a:r>
            <a:r>
              <a:rPr lang="en-GB" dirty="0" err="1"/>
              <a:t>alternatif</a:t>
            </a:r>
            <a:r>
              <a:rPr lang="en-GB" dirty="0"/>
              <a:t>, </a:t>
            </a:r>
            <a:r>
              <a:rPr lang="en-GB" dirty="0" err="1"/>
              <a:t>elle</a:t>
            </a:r>
            <a:r>
              <a:rPr lang="en-GB" dirty="0"/>
              <a:t> </a:t>
            </a:r>
            <a:r>
              <a:rPr lang="en-GB" dirty="0" err="1"/>
              <a:t>contrôle</a:t>
            </a:r>
            <a:r>
              <a:rPr lang="en-GB" dirty="0"/>
              <a:t> </a:t>
            </a:r>
            <a:r>
              <a:rPr lang="en-GB" dirty="0" err="1"/>
              <a:t>alors</a:t>
            </a:r>
            <a:r>
              <a:rPr lang="en-GB" dirty="0"/>
              <a:t> la </a:t>
            </a:r>
            <a:r>
              <a:rPr lang="en-GB" dirty="0" err="1"/>
              <a:t>vitesse</a:t>
            </a:r>
            <a:r>
              <a:rPr lang="en-GB" dirty="0"/>
              <a:t> du </a:t>
            </a:r>
            <a:r>
              <a:rPr lang="en-GB" dirty="0" err="1"/>
              <a:t>moteur</a:t>
            </a:r>
            <a:r>
              <a:rPr lang="en-GB" dirty="0"/>
              <a:t> </a:t>
            </a:r>
            <a:r>
              <a:rPr lang="en-GB" dirty="0" err="1"/>
              <a:t>également</a:t>
            </a:r>
            <a:r>
              <a:rPr lang="en-GB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7" name="Image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456" y="1384309"/>
            <a:ext cx="3024336" cy="2457167"/>
          </a:xfrm>
          <a:prstGeom prst="rect">
            <a:avLst/>
          </a:prstGeom>
        </p:spPr>
      </p:pic>
      <p:pic>
        <p:nvPicPr>
          <p:cNvPr id="18" name="Imag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36" y="2075994"/>
            <a:ext cx="2015673" cy="114237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59512" y="820131"/>
            <a:ext cx="8064896" cy="3619893"/>
          </a:xfrm>
          <a:prstGeom prst="rect">
            <a:avLst/>
          </a:prstGeom>
          <a:noFill/>
          <a:ln w="38100">
            <a:solidFill>
              <a:srgbClr val="00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0" name="Connecteur droit 7"/>
          <p:cNvCxnSpPr>
            <a:cxnSpLocks/>
          </p:cNvCxnSpPr>
          <p:nvPr/>
        </p:nvCxnSpPr>
        <p:spPr>
          <a:xfrm>
            <a:off x="3079792" y="820131"/>
            <a:ext cx="0" cy="3619893"/>
          </a:xfrm>
          <a:prstGeom prst="line">
            <a:avLst/>
          </a:prstGeom>
          <a:ln w="38100">
            <a:solidFill>
              <a:srgbClr val="00A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0469778" y="6609504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682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2665483" y="111580"/>
            <a:ext cx="628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9. </a:t>
            </a:r>
            <a:r>
              <a:rPr lang="en-GB" dirty="0" err="1"/>
              <a:t>Moteur</a:t>
            </a:r>
            <a:r>
              <a:rPr lang="en-GB" dirty="0"/>
              <a:t> </a:t>
            </a:r>
            <a:r>
              <a:rPr lang="en-GB" dirty="0" err="1"/>
              <a:t>électrique</a:t>
            </a:r>
            <a:r>
              <a:rPr lang="en-GB" dirty="0"/>
              <a:t> à courant </a:t>
            </a:r>
            <a:r>
              <a:rPr lang="en-GB" dirty="0" err="1"/>
              <a:t>alternatif</a:t>
            </a:r>
            <a:r>
              <a:rPr lang="en-GB" dirty="0"/>
              <a:t> </a:t>
            </a:r>
            <a:r>
              <a:rPr lang="en-GB" dirty="0" err="1"/>
              <a:t>triphasé</a:t>
            </a:r>
            <a:r>
              <a:rPr lang="en-GB" dirty="0"/>
              <a:t>. (e-Motor)</a:t>
            </a:r>
          </a:p>
        </p:txBody>
      </p:sp>
      <p:sp>
        <p:nvSpPr>
          <p:cNvPr id="16" name="ZoneTexte 3"/>
          <p:cNvSpPr txBox="1"/>
          <p:nvPr/>
        </p:nvSpPr>
        <p:spPr>
          <a:xfrm>
            <a:off x="215093" y="4715515"/>
            <a:ext cx="88307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Le </a:t>
            </a:r>
            <a:r>
              <a:rPr lang="en-GB" dirty="0" err="1"/>
              <a:t>moteur</a:t>
            </a:r>
            <a:r>
              <a:rPr lang="en-GB" dirty="0"/>
              <a:t> </a:t>
            </a:r>
            <a:r>
              <a:rPr lang="en-GB" dirty="0" err="1"/>
              <a:t>électrique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utilisé</a:t>
            </a:r>
            <a:r>
              <a:rPr lang="en-GB" dirty="0"/>
              <a:t> pour transformer </a:t>
            </a:r>
            <a:r>
              <a:rPr lang="en-GB" dirty="0" err="1"/>
              <a:t>l’énergie</a:t>
            </a:r>
            <a:r>
              <a:rPr lang="en-GB" dirty="0"/>
              <a:t> </a:t>
            </a:r>
            <a:r>
              <a:rPr lang="en-GB" dirty="0" err="1"/>
              <a:t>électrique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énergie</a:t>
            </a:r>
            <a:r>
              <a:rPr lang="en-GB" dirty="0"/>
              <a:t> </a:t>
            </a:r>
            <a:r>
              <a:rPr lang="en-GB" dirty="0" err="1"/>
              <a:t>mécanique</a:t>
            </a:r>
            <a:r>
              <a:rPr lang="en-GB" dirty="0"/>
              <a:t>. </a:t>
            </a:r>
            <a:r>
              <a:rPr lang="en-GB" dirty="0" err="1"/>
              <a:t>C’est</a:t>
            </a:r>
            <a:r>
              <a:rPr lang="en-GB" dirty="0"/>
              <a:t> </a:t>
            </a:r>
            <a:r>
              <a:rPr lang="en-GB" dirty="0" err="1"/>
              <a:t>une</a:t>
            </a:r>
            <a:r>
              <a:rPr lang="en-GB" dirty="0"/>
              <a:t> machine </a:t>
            </a:r>
            <a:r>
              <a:rPr lang="en-GB" dirty="0" err="1"/>
              <a:t>réversible</a:t>
            </a:r>
            <a:r>
              <a:rPr lang="en-GB" dirty="0"/>
              <a:t> </a:t>
            </a:r>
            <a:r>
              <a:rPr lang="en-GB" dirty="0" err="1"/>
              <a:t>triphasée</a:t>
            </a:r>
            <a:r>
              <a:rPr lang="en-GB" dirty="0"/>
              <a:t> </a:t>
            </a:r>
            <a:r>
              <a:rPr lang="en-GB" dirty="0" err="1"/>
              <a:t>alimentée</a:t>
            </a:r>
            <a:r>
              <a:rPr lang="en-GB" dirty="0"/>
              <a:t> par </a:t>
            </a:r>
            <a:r>
              <a:rPr lang="en-GB" dirty="0" err="1"/>
              <a:t>une</a:t>
            </a:r>
            <a:r>
              <a:rPr lang="en-GB" dirty="0"/>
              <a:t> tension alternative du courant </a:t>
            </a:r>
            <a:r>
              <a:rPr lang="en-GB" dirty="0" err="1"/>
              <a:t>alternatif</a:t>
            </a:r>
            <a:r>
              <a:rPr lang="en-GB" dirty="0"/>
              <a:t> (AC). La </a:t>
            </a:r>
            <a:r>
              <a:rPr lang="en-GB" dirty="0" err="1"/>
              <a:t>vitesse</a:t>
            </a:r>
            <a:r>
              <a:rPr lang="en-GB" dirty="0"/>
              <a:t> de rotation </a:t>
            </a:r>
            <a:r>
              <a:rPr lang="en-GB" dirty="0" err="1"/>
              <a:t>dépend</a:t>
            </a:r>
            <a:r>
              <a:rPr lang="en-GB" dirty="0"/>
              <a:t> de la tension et de la </a:t>
            </a:r>
            <a:r>
              <a:rPr lang="en-GB" dirty="0" err="1"/>
              <a:t>fréquence</a:t>
            </a:r>
            <a:r>
              <a:rPr lang="en-GB" dirty="0"/>
              <a:t> du signal.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7" name="Picture 2" descr="Image associé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86" y="1870618"/>
            <a:ext cx="2150531" cy="179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40111" y="895546"/>
            <a:ext cx="8064896" cy="3761295"/>
          </a:xfrm>
          <a:prstGeom prst="rect">
            <a:avLst/>
          </a:prstGeom>
          <a:noFill/>
          <a:ln w="38100">
            <a:solidFill>
              <a:srgbClr val="00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9" name="Connecteur droit 7"/>
          <p:cNvCxnSpPr>
            <a:cxnSpLocks/>
          </p:cNvCxnSpPr>
          <p:nvPr/>
        </p:nvCxnSpPr>
        <p:spPr>
          <a:xfrm>
            <a:off x="2960391" y="895546"/>
            <a:ext cx="0" cy="3761295"/>
          </a:xfrm>
          <a:prstGeom prst="line">
            <a:avLst/>
          </a:prstGeom>
          <a:ln w="38100">
            <a:solidFill>
              <a:srgbClr val="00A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71" y="1180859"/>
            <a:ext cx="2060102" cy="317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0469778" y="6609504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233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3023828" y="47396"/>
            <a:ext cx="583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10. </a:t>
            </a:r>
            <a:r>
              <a:rPr lang="en-GB" dirty="0" err="1"/>
              <a:t>Moteur</a:t>
            </a:r>
            <a:r>
              <a:rPr lang="en-GB" dirty="0"/>
              <a:t> </a:t>
            </a:r>
            <a:r>
              <a:rPr lang="en-GB" dirty="0" err="1"/>
              <a:t>électrique</a:t>
            </a:r>
            <a:r>
              <a:rPr lang="en-GB" dirty="0"/>
              <a:t> + </a:t>
            </a:r>
            <a:r>
              <a:rPr lang="en-GB" dirty="0" err="1"/>
              <a:t>système</a:t>
            </a:r>
            <a:r>
              <a:rPr lang="en-GB" dirty="0"/>
              <a:t> de transmission et </a:t>
            </a:r>
            <a:r>
              <a:rPr lang="en-GB" dirty="0" err="1"/>
              <a:t>roues</a:t>
            </a:r>
            <a:endParaRPr lang="en-GB" dirty="0"/>
          </a:p>
        </p:txBody>
      </p:sp>
      <p:sp>
        <p:nvSpPr>
          <p:cNvPr id="16" name="ZoneTexte 3"/>
          <p:cNvSpPr txBox="1"/>
          <p:nvPr/>
        </p:nvSpPr>
        <p:spPr>
          <a:xfrm>
            <a:off x="645651" y="493417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La sortie du </a:t>
            </a:r>
            <a:r>
              <a:rPr lang="en-GB" dirty="0" err="1"/>
              <a:t>moteur</a:t>
            </a:r>
            <a:r>
              <a:rPr lang="en-GB" dirty="0"/>
              <a:t> </a:t>
            </a:r>
            <a:r>
              <a:rPr lang="en-GB" dirty="0" err="1"/>
              <a:t>électrique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reliée</a:t>
            </a:r>
            <a:r>
              <a:rPr lang="en-GB" dirty="0"/>
              <a:t> à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boîte</a:t>
            </a:r>
            <a:r>
              <a:rPr lang="en-GB" dirty="0"/>
              <a:t> de </a:t>
            </a:r>
            <a:r>
              <a:rPr lang="en-GB" dirty="0" err="1"/>
              <a:t>vitesse</a:t>
            </a:r>
            <a:r>
              <a:rPr lang="en-GB" dirty="0"/>
              <a:t> </a:t>
            </a:r>
            <a:r>
              <a:rPr lang="en-GB" dirty="0" err="1"/>
              <a:t>simplifée</a:t>
            </a:r>
            <a:r>
              <a:rPr lang="en-GB" dirty="0"/>
              <a:t> </a:t>
            </a:r>
            <a:r>
              <a:rPr lang="en-GB" dirty="0" err="1"/>
              <a:t>incluant</a:t>
            </a:r>
            <a:r>
              <a:rPr lang="en-GB" dirty="0"/>
              <a:t>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vitesse</a:t>
            </a:r>
            <a:r>
              <a:rPr lang="en-GB" dirty="0"/>
              <a:t> et un </a:t>
            </a:r>
            <a:r>
              <a:rPr lang="en-GB" dirty="0" err="1"/>
              <a:t>différentiel</a:t>
            </a:r>
            <a:r>
              <a:rPr lang="en-GB" dirty="0"/>
              <a:t>. Les cardans </a:t>
            </a:r>
            <a:r>
              <a:rPr lang="en-GB" dirty="0" err="1"/>
              <a:t>sont</a:t>
            </a:r>
            <a:r>
              <a:rPr lang="en-GB" dirty="0"/>
              <a:t> </a:t>
            </a:r>
            <a:r>
              <a:rPr lang="en-GB" dirty="0" err="1"/>
              <a:t>alors</a:t>
            </a:r>
            <a:r>
              <a:rPr lang="en-GB" dirty="0"/>
              <a:t> </a:t>
            </a:r>
            <a:r>
              <a:rPr lang="en-GB"/>
              <a:t>reliés</a:t>
            </a:r>
            <a:r>
              <a:rPr lang="en-GB" dirty="0"/>
              <a:t> aux </a:t>
            </a:r>
            <a:r>
              <a:rPr lang="en-GB" dirty="0" err="1"/>
              <a:t>roues</a:t>
            </a:r>
            <a:r>
              <a:rPr lang="en-GB" dirty="0"/>
              <a:t> et </a:t>
            </a:r>
            <a:r>
              <a:rPr lang="en-GB" dirty="0" err="1"/>
              <a:t>transmettent</a:t>
            </a:r>
            <a:r>
              <a:rPr lang="en-GB" dirty="0"/>
              <a:t> la puissance </a:t>
            </a:r>
            <a:r>
              <a:rPr lang="en-GB" dirty="0" err="1"/>
              <a:t>mécanique</a:t>
            </a:r>
            <a:r>
              <a:rPr lang="en-GB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48552"/>
            <a:ext cx="5112568" cy="225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Afficher l’image sourc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51" y="2208592"/>
            <a:ext cx="2272730" cy="120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39552" y="810704"/>
            <a:ext cx="8064896" cy="3996965"/>
          </a:xfrm>
          <a:prstGeom prst="rect">
            <a:avLst/>
          </a:prstGeom>
          <a:noFill/>
          <a:ln w="38100">
            <a:solidFill>
              <a:srgbClr val="00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0" name="Connecteur droit 8"/>
          <p:cNvCxnSpPr>
            <a:cxnSpLocks/>
          </p:cNvCxnSpPr>
          <p:nvPr/>
        </p:nvCxnSpPr>
        <p:spPr>
          <a:xfrm>
            <a:off x="3059832" y="810704"/>
            <a:ext cx="0" cy="3996965"/>
          </a:xfrm>
          <a:prstGeom prst="line">
            <a:avLst/>
          </a:prstGeom>
          <a:ln w="38100">
            <a:solidFill>
              <a:srgbClr val="00A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0469778" y="6609504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877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283677" y="2504878"/>
            <a:ext cx="7772400" cy="1398017"/>
          </a:xfrm>
          <a:prstGeom prst="rect">
            <a:avLst/>
          </a:prstGeom>
          <a:ln w="28575">
            <a:solidFill>
              <a:srgbClr val="00ACAF"/>
            </a:solidFill>
          </a:ln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dirty="0"/>
              <a:t>SECTION D’IMPRESSION</a:t>
            </a:r>
          </a:p>
          <a:p>
            <a:pPr algn="ctr"/>
            <a:endParaRPr lang="en-GB" sz="6600" dirty="0"/>
          </a:p>
        </p:txBody>
      </p:sp>
      <p:sp>
        <p:nvSpPr>
          <p:cNvPr id="16" name="Sous-titre 2"/>
          <p:cNvSpPr txBox="1">
            <a:spLocks/>
          </p:cNvSpPr>
          <p:nvPr/>
        </p:nvSpPr>
        <p:spPr>
          <a:xfrm>
            <a:off x="1969477" y="4550967"/>
            <a:ext cx="6400800" cy="7669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err="1"/>
              <a:t>Exemple</a:t>
            </a:r>
            <a:r>
              <a:rPr lang="en-GB" dirty="0"/>
              <a:t> </a:t>
            </a:r>
            <a:r>
              <a:rPr lang="en-GB" dirty="0" err="1"/>
              <a:t>basé</a:t>
            </a:r>
            <a:r>
              <a:rPr lang="en-GB" dirty="0"/>
              <a:t> sur la Toyota </a:t>
            </a:r>
            <a:r>
              <a:rPr lang="en-GB" dirty="0" err="1"/>
              <a:t>Mirai</a:t>
            </a:r>
            <a:endParaRPr lang="en-GB" dirty="0"/>
          </a:p>
        </p:txBody>
      </p:sp>
      <p:sp>
        <p:nvSpPr>
          <p:cNvPr id="17" name="ZoneTexte 3"/>
          <p:cNvSpPr txBox="1"/>
          <p:nvPr/>
        </p:nvSpPr>
        <p:spPr>
          <a:xfrm>
            <a:off x="1497469" y="573684"/>
            <a:ext cx="7560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/>
              <a:t>Exercice</a:t>
            </a:r>
            <a:r>
              <a:rPr lang="en-GB" sz="2800" dirty="0"/>
              <a:t> </a:t>
            </a:r>
            <a:r>
              <a:rPr lang="en-GB" sz="2800" dirty="0" err="1"/>
              <a:t>pratique</a:t>
            </a:r>
            <a:r>
              <a:rPr lang="en-GB" sz="2800" dirty="0"/>
              <a:t>: localiser et connecter les </a:t>
            </a:r>
            <a:r>
              <a:rPr lang="en-GB" sz="2800" dirty="0" err="1"/>
              <a:t>composants</a:t>
            </a:r>
            <a:r>
              <a:rPr lang="en-GB" sz="2800" dirty="0"/>
              <a:t> d’un </a:t>
            </a:r>
            <a:r>
              <a:rPr lang="en-GB" sz="2800" dirty="0" err="1"/>
              <a:t>groupe</a:t>
            </a:r>
            <a:r>
              <a:rPr lang="en-GB" sz="2800" dirty="0"/>
              <a:t> </a:t>
            </a:r>
            <a:r>
              <a:rPr lang="en-GB" sz="2800" dirty="0" err="1"/>
              <a:t>motopropulseur</a:t>
            </a:r>
            <a:r>
              <a:rPr lang="en-GB" sz="2800" dirty="0"/>
              <a:t> d’un </a:t>
            </a:r>
            <a:r>
              <a:rPr lang="en-GB" sz="2800" dirty="0" err="1"/>
              <a:t>véhicule</a:t>
            </a:r>
            <a:r>
              <a:rPr lang="en-GB" sz="2800" dirty="0"/>
              <a:t> à PC à </a:t>
            </a:r>
            <a:r>
              <a:rPr lang="en-GB" sz="2800" dirty="0" err="1"/>
              <a:t>hydrogène</a:t>
            </a:r>
            <a:endParaRPr lang="en-GB" sz="2800" dirty="0"/>
          </a:p>
          <a:p>
            <a:pPr algn="ctr"/>
            <a:endParaRPr lang="en-GB" sz="2800" dirty="0"/>
          </a:p>
        </p:txBody>
      </p:sp>
      <p:sp>
        <p:nvSpPr>
          <p:cNvPr id="18" name="Rectangle 17"/>
          <p:cNvSpPr/>
          <p:nvPr/>
        </p:nvSpPr>
        <p:spPr>
          <a:xfrm>
            <a:off x="10469778" y="6609504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276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2" descr="Résultat de recherche d'images pour &quot;hydrogen pistol grip&quot;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8" t="-16945" r="-12405" b="-22730"/>
          <a:stretch/>
        </p:blipFill>
        <p:spPr bwMode="auto">
          <a:xfrm>
            <a:off x="2123728" y="1325880"/>
            <a:ext cx="4764024" cy="3813047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8"/>
          <p:cNvSpPr txBox="1"/>
          <p:nvPr/>
        </p:nvSpPr>
        <p:spPr>
          <a:xfrm>
            <a:off x="5968188" y="3501008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IN</a:t>
            </a:r>
          </a:p>
        </p:txBody>
      </p:sp>
      <p:sp>
        <p:nvSpPr>
          <p:cNvPr id="17" name="ZoneTexte 9"/>
          <p:cNvSpPr txBox="1"/>
          <p:nvPr/>
        </p:nvSpPr>
        <p:spPr>
          <a:xfrm>
            <a:off x="2772992" y="29521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OUT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69778" y="6609504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51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6" t="-8536" r="-9272" b="-8571"/>
          <a:stretch/>
        </p:blipFill>
        <p:spPr>
          <a:xfrm>
            <a:off x="2194560" y="1280160"/>
            <a:ext cx="4425696" cy="3794760"/>
          </a:xfrm>
          <a:prstGeom prst="rect">
            <a:avLst/>
          </a:prstGeom>
          <a:ln w="19050">
            <a:solidFill>
              <a:schemeClr val="accent1"/>
            </a:solidFill>
            <a:prstDash val="sysDot"/>
          </a:ln>
        </p:spPr>
      </p:pic>
      <p:sp>
        <p:nvSpPr>
          <p:cNvPr id="16" name="ZoneTexte 8"/>
          <p:cNvSpPr txBox="1"/>
          <p:nvPr/>
        </p:nvSpPr>
        <p:spPr>
          <a:xfrm>
            <a:off x="2267744" y="4149080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IN</a:t>
            </a:r>
          </a:p>
        </p:txBody>
      </p:sp>
      <p:sp>
        <p:nvSpPr>
          <p:cNvPr id="17" name="ZoneTexte 9"/>
          <p:cNvSpPr txBox="1"/>
          <p:nvPr/>
        </p:nvSpPr>
        <p:spPr>
          <a:xfrm>
            <a:off x="5796136" y="166945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OUT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69778" y="6609504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054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447"/>
          <a:stretch/>
        </p:blipFill>
        <p:spPr>
          <a:xfrm>
            <a:off x="1632700" y="1196752"/>
            <a:ext cx="5963636" cy="4248472"/>
          </a:xfrm>
          <a:prstGeom prst="rect">
            <a:avLst/>
          </a:prstGeom>
          <a:ln w="19050">
            <a:solidFill>
              <a:schemeClr val="accent1"/>
            </a:solidFill>
            <a:prstDash val="sysDot"/>
          </a:ln>
        </p:spPr>
      </p:pic>
      <p:sp>
        <p:nvSpPr>
          <p:cNvPr id="16" name="ZoneTexte 7"/>
          <p:cNvSpPr txBox="1"/>
          <p:nvPr/>
        </p:nvSpPr>
        <p:spPr>
          <a:xfrm>
            <a:off x="1979712" y="14754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H2 IN</a:t>
            </a:r>
          </a:p>
        </p:txBody>
      </p:sp>
      <p:sp>
        <p:nvSpPr>
          <p:cNvPr id="17" name="ZoneTexte 18"/>
          <p:cNvSpPr txBox="1"/>
          <p:nvPr/>
        </p:nvSpPr>
        <p:spPr>
          <a:xfrm>
            <a:off x="6372200" y="479715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H2 OUT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69778" y="6609504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422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752"/>
            <a:ext cx="4680520" cy="4327878"/>
          </a:xfrm>
          <a:prstGeom prst="rect">
            <a:avLst/>
          </a:prstGeom>
          <a:ln w="19050">
            <a:solidFill>
              <a:schemeClr val="accent1"/>
            </a:solidFill>
            <a:prstDash val="sysDot"/>
          </a:ln>
        </p:spPr>
      </p:pic>
      <p:sp>
        <p:nvSpPr>
          <p:cNvPr id="16" name="Rectangle 15"/>
          <p:cNvSpPr/>
          <p:nvPr/>
        </p:nvSpPr>
        <p:spPr>
          <a:xfrm>
            <a:off x="10469778" y="6609504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579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403" b="-37347"/>
          <a:stretch/>
        </p:blipFill>
        <p:spPr>
          <a:xfrm>
            <a:off x="1763688" y="950976"/>
            <a:ext cx="5377074" cy="4507992"/>
          </a:xfrm>
          <a:prstGeom prst="rect">
            <a:avLst/>
          </a:prstGeom>
          <a:ln w="19050">
            <a:solidFill>
              <a:schemeClr val="accent1"/>
            </a:solidFill>
            <a:prstDash val="sysDot"/>
          </a:ln>
        </p:spPr>
      </p:pic>
      <p:sp>
        <p:nvSpPr>
          <p:cNvPr id="16" name="ZoneTexte 4"/>
          <p:cNvSpPr txBox="1"/>
          <p:nvPr/>
        </p:nvSpPr>
        <p:spPr>
          <a:xfrm>
            <a:off x="5909264" y="153096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H2 IN</a:t>
            </a:r>
          </a:p>
        </p:txBody>
      </p:sp>
      <p:sp>
        <p:nvSpPr>
          <p:cNvPr id="17" name="ZoneTexte 5"/>
          <p:cNvSpPr txBox="1"/>
          <p:nvPr/>
        </p:nvSpPr>
        <p:spPr>
          <a:xfrm>
            <a:off x="1799120" y="12596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OUT</a:t>
            </a:r>
          </a:p>
        </p:txBody>
      </p:sp>
      <p:sp>
        <p:nvSpPr>
          <p:cNvPr id="18" name="ZoneTexte 6"/>
          <p:cNvSpPr txBox="1"/>
          <p:nvPr/>
        </p:nvSpPr>
        <p:spPr>
          <a:xfrm rot="5400000">
            <a:off x="1507014" y="209220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+          -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69778" y="6609504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308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9" t="-6499" r="-2735" b="-7791"/>
          <a:stretch/>
        </p:blipFill>
        <p:spPr>
          <a:xfrm>
            <a:off x="1799120" y="987552"/>
            <a:ext cx="5552656" cy="4361688"/>
          </a:xfrm>
          <a:prstGeom prst="rect">
            <a:avLst/>
          </a:prstGeom>
          <a:ln w="19050">
            <a:solidFill>
              <a:schemeClr val="accent1"/>
            </a:solidFill>
            <a:prstDash val="sysDot"/>
          </a:ln>
        </p:spPr>
      </p:pic>
      <p:sp>
        <p:nvSpPr>
          <p:cNvPr id="16" name="ZoneTexte 5"/>
          <p:cNvSpPr txBox="1"/>
          <p:nvPr/>
        </p:nvSpPr>
        <p:spPr>
          <a:xfrm>
            <a:off x="1799120" y="12596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OUT</a:t>
            </a:r>
          </a:p>
        </p:txBody>
      </p:sp>
      <p:sp>
        <p:nvSpPr>
          <p:cNvPr id="17" name="ZoneTexte 6"/>
          <p:cNvSpPr txBox="1"/>
          <p:nvPr/>
        </p:nvSpPr>
        <p:spPr>
          <a:xfrm rot="5400000">
            <a:off x="1507014" y="201526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/>
              <a:t>+        -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69778" y="6609504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01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459523" y="2343278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err="1"/>
              <a:t>Composants</a:t>
            </a:r>
            <a:r>
              <a:rPr lang="en-GB" dirty="0"/>
              <a:t> d’un </a:t>
            </a:r>
            <a:r>
              <a:rPr lang="en-GB" dirty="0" err="1"/>
              <a:t>groupe</a:t>
            </a:r>
            <a:r>
              <a:rPr lang="en-GB" dirty="0"/>
              <a:t> </a:t>
            </a:r>
            <a:r>
              <a:rPr lang="en-GB" dirty="0" err="1"/>
              <a:t>motopropulseur</a:t>
            </a:r>
            <a:r>
              <a:rPr lang="en-GB" dirty="0"/>
              <a:t> d’un </a:t>
            </a:r>
            <a:r>
              <a:rPr lang="en-GB" dirty="0" err="1"/>
              <a:t>véhicule</a:t>
            </a:r>
            <a:r>
              <a:rPr lang="en-GB" dirty="0"/>
              <a:t> à PC</a:t>
            </a:r>
          </a:p>
          <a:p>
            <a:pPr algn="ctr"/>
            <a:endParaRPr lang="en-GB" dirty="0"/>
          </a:p>
        </p:txBody>
      </p:sp>
      <p:sp>
        <p:nvSpPr>
          <p:cNvPr id="16" name="Sous-titre 2"/>
          <p:cNvSpPr txBox="1">
            <a:spLocks/>
          </p:cNvSpPr>
          <p:nvPr/>
        </p:nvSpPr>
        <p:spPr>
          <a:xfrm>
            <a:off x="2145323" y="4533383"/>
            <a:ext cx="6400800" cy="7669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err="1"/>
              <a:t>Exemple</a:t>
            </a:r>
            <a:r>
              <a:rPr lang="en-GB" dirty="0"/>
              <a:t> </a:t>
            </a:r>
            <a:r>
              <a:rPr lang="en-GB" dirty="0" err="1"/>
              <a:t>basé</a:t>
            </a:r>
            <a:r>
              <a:rPr lang="en-GB" dirty="0"/>
              <a:t> sur la Toyota </a:t>
            </a:r>
            <a:r>
              <a:rPr lang="en-GB" dirty="0" err="1"/>
              <a:t>Mirai</a:t>
            </a:r>
            <a:endParaRPr lang="en-GB" dirty="0"/>
          </a:p>
        </p:txBody>
      </p:sp>
      <p:sp>
        <p:nvSpPr>
          <p:cNvPr id="17" name="ZoneTexte 3"/>
          <p:cNvSpPr txBox="1"/>
          <p:nvPr/>
        </p:nvSpPr>
        <p:spPr>
          <a:xfrm>
            <a:off x="1673315" y="556100"/>
            <a:ext cx="7560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/>
              <a:t>Exercice</a:t>
            </a:r>
            <a:r>
              <a:rPr lang="en-GB" sz="2800" dirty="0"/>
              <a:t> </a:t>
            </a:r>
            <a:r>
              <a:rPr lang="en-GB" sz="2800" dirty="0" err="1"/>
              <a:t>pratique</a:t>
            </a:r>
            <a:r>
              <a:rPr lang="en-GB" sz="2800" dirty="0"/>
              <a:t>: localiser et connecter les </a:t>
            </a:r>
            <a:r>
              <a:rPr lang="en-GB" sz="2800" dirty="0" err="1"/>
              <a:t>composants</a:t>
            </a:r>
            <a:r>
              <a:rPr lang="en-GB" sz="2800" dirty="0"/>
              <a:t> d’un </a:t>
            </a:r>
            <a:r>
              <a:rPr lang="en-GB" sz="2800" dirty="0" err="1"/>
              <a:t>groupe</a:t>
            </a:r>
            <a:r>
              <a:rPr lang="en-GB" sz="2800" dirty="0"/>
              <a:t> </a:t>
            </a:r>
            <a:r>
              <a:rPr lang="en-GB" sz="2800" dirty="0" err="1"/>
              <a:t>motopropulseur</a:t>
            </a:r>
            <a:r>
              <a:rPr lang="en-GB" sz="2800" dirty="0"/>
              <a:t> d’un </a:t>
            </a:r>
            <a:r>
              <a:rPr lang="en-GB" sz="2800" dirty="0" err="1"/>
              <a:t>véhicule</a:t>
            </a:r>
            <a:r>
              <a:rPr lang="en-GB" sz="2800" dirty="0"/>
              <a:t> à PC à </a:t>
            </a:r>
            <a:r>
              <a:rPr lang="en-GB" sz="2800" dirty="0" err="1"/>
              <a:t>hydrogène</a:t>
            </a:r>
            <a:endParaRPr lang="en-GB" sz="2800" dirty="0"/>
          </a:p>
          <a:p>
            <a:pPr algn="ctr"/>
            <a:endParaRPr lang="en-GB" sz="2800" dirty="0"/>
          </a:p>
        </p:txBody>
      </p:sp>
      <p:sp>
        <p:nvSpPr>
          <p:cNvPr id="18" name="Rectangle 17"/>
          <p:cNvSpPr/>
          <p:nvPr/>
        </p:nvSpPr>
        <p:spPr>
          <a:xfrm>
            <a:off x="10469778" y="6609504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93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696" y="1151348"/>
            <a:ext cx="5253896" cy="4272949"/>
          </a:xfrm>
          <a:prstGeom prst="rect">
            <a:avLst/>
          </a:prstGeom>
          <a:ln w="19050">
            <a:solidFill>
              <a:schemeClr val="tx2"/>
            </a:solidFill>
            <a:prstDash val="sysDot"/>
          </a:ln>
        </p:spPr>
      </p:pic>
      <p:sp>
        <p:nvSpPr>
          <p:cNvPr id="16" name="ZoneTexte 29"/>
          <p:cNvSpPr txBox="1"/>
          <p:nvPr/>
        </p:nvSpPr>
        <p:spPr>
          <a:xfrm>
            <a:off x="6631656" y="2010326"/>
            <a:ext cx="388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/>
              <a:t>IN</a:t>
            </a:r>
          </a:p>
        </p:txBody>
      </p:sp>
      <p:sp>
        <p:nvSpPr>
          <p:cNvPr id="17" name="Ellipse 1"/>
          <p:cNvSpPr/>
          <p:nvPr/>
        </p:nvSpPr>
        <p:spPr>
          <a:xfrm>
            <a:off x="4355976" y="2217428"/>
            <a:ext cx="441192" cy="31820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ZoneTexte 30"/>
          <p:cNvSpPr txBox="1"/>
          <p:nvPr/>
        </p:nvSpPr>
        <p:spPr>
          <a:xfrm>
            <a:off x="6809428" y="1556792"/>
            <a:ext cx="498876" cy="640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/>
              <a:t>+</a:t>
            </a:r>
          </a:p>
        </p:txBody>
      </p:sp>
      <p:sp>
        <p:nvSpPr>
          <p:cNvPr id="19" name="ZoneTexte 31"/>
          <p:cNvSpPr txBox="1"/>
          <p:nvPr/>
        </p:nvSpPr>
        <p:spPr>
          <a:xfrm>
            <a:off x="6804248" y="2277336"/>
            <a:ext cx="360040" cy="93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/>
              <a:t>-</a:t>
            </a:r>
          </a:p>
        </p:txBody>
      </p:sp>
      <p:sp>
        <p:nvSpPr>
          <p:cNvPr id="20" name="ZoneTexte 32"/>
          <p:cNvSpPr txBox="1"/>
          <p:nvPr/>
        </p:nvSpPr>
        <p:spPr>
          <a:xfrm>
            <a:off x="6804248" y="3140968"/>
            <a:ext cx="498876" cy="640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/>
              <a:t>+</a:t>
            </a:r>
          </a:p>
        </p:txBody>
      </p:sp>
      <p:sp>
        <p:nvSpPr>
          <p:cNvPr id="21" name="ZoneTexte 33"/>
          <p:cNvSpPr txBox="1"/>
          <p:nvPr/>
        </p:nvSpPr>
        <p:spPr>
          <a:xfrm>
            <a:off x="6804248" y="3861512"/>
            <a:ext cx="360040" cy="93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/>
              <a:t>-</a:t>
            </a:r>
          </a:p>
        </p:txBody>
      </p:sp>
      <p:sp>
        <p:nvSpPr>
          <p:cNvPr id="22" name="ZoneTexte 3"/>
          <p:cNvSpPr txBox="1"/>
          <p:nvPr/>
        </p:nvSpPr>
        <p:spPr>
          <a:xfrm rot="16200000">
            <a:off x="1282397" y="3154439"/>
            <a:ext cx="161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U        V       W</a:t>
            </a:r>
          </a:p>
        </p:txBody>
      </p:sp>
      <p:sp>
        <p:nvSpPr>
          <p:cNvPr id="23" name="ZoneTexte 36"/>
          <p:cNvSpPr txBox="1"/>
          <p:nvPr/>
        </p:nvSpPr>
        <p:spPr>
          <a:xfrm>
            <a:off x="6631656" y="3594502"/>
            <a:ext cx="388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/>
              <a:t>IN</a:t>
            </a:r>
          </a:p>
        </p:txBody>
      </p:sp>
      <p:sp>
        <p:nvSpPr>
          <p:cNvPr id="24" name="ZoneTexte 2"/>
          <p:cNvSpPr txBox="1"/>
          <p:nvPr/>
        </p:nvSpPr>
        <p:spPr>
          <a:xfrm>
            <a:off x="1907704" y="428380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/>
              <a:t>OUT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469778" y="6609504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924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2" descr="Image associé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241" y="967094"/>
            <a:ext cx="5270988" cy="4392488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35"/>
          <p:cNvSpPr txBox="1"/>
          <p:nvPr/>
        </p:nvSpPr>
        <p:spPr>
          <a:xfrm rot="16200000">
            <a:off x="5980802" y="1876182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IN        W       V      U</a:t>
            </a:r>
          </a:p>
        </p:txBody>
      </p:sp>
      <p:sp>
        <p:nvSpPr>
          <p:cNvPr id="17" name="ZoneTexte 1"/>
          <p:cNvSpPr txBox="1"/>
          <p:nvPr/>
        </p:nvSpPr>
        <p:spPr>
          <a:xfrm>
            <a:off x="2123728" y="315403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OUT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69778" y="6609504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71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919085" cy="3484032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0469778" y="6609504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49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661746" y="2566425"/>
            <a:ext cx="7772400" cy="1398017"/>
          </a:xfrm>
          <a:prstGeom prst="rect">
            <a:avLst/>
          </a:prstGeom>
          <a:ln w="28575">
            <a:solidFill>
              <a:srgbClr val="00ACAF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600" dirty="0" err="1"/>
              <a:t>Exercice</a:t>
            </a:r>
            <a:r>
              <a:rPr lang="en-GB" sz="1600" dirty="0"/>
              <a:t>: </a:t>
            </a:r>
            <a:r>
              <a:rPr lang="en-GB" sz="1600" dirty="0" err="1"/>
              <a:t>Imprimez</a:t>
            </a:r>
            <a:r>
              <a:rPr lang="en-GB" sz="1600" dirty="0"/>
              <a:t> les pages de la “SECTION D’IMPRESSION” de </a:t>
            </a:r>
            <a:r>
              <a:rPr lang="en-GB" sz="1600" dirty="0" err="1"/>
              <a:t>ce</a:t>
            </a:r>
            <a:r>
              <a:rPr lang="en-GB" sz="1600" dirty="0"/>
              <a:t> document et </a:t>
            </a:r>
            <a:r>
              <a:rPr lang="en-GB" sz="1600" dirty="0" err="1" smtClean="0"/>
              <a:t>découpez</a:t>
            </a:r>
            <a:r>
              <a:rPr lang="en-GB" sz="1600" dirty="0" smtClean="0"/>
              <a:t> </a:t>
            </a:r>
            <a:r>
              <a:rPr lang="en-GB" sz="1600" dirty="0"/>
              <a:t>les </a:t>
            </a:r>
            <a:r>
              <a:rPr lang="en-GB" sz="1600" dirty="0" err="1"/>
              <a:t>composants</a:t>
            </a:r>
            <a:r>
              <a:rPr lang="en-GB" sz="1600" dirty="0"/>
              <a:t> </a:t>
            </a:r>
            <a:r>
              <a:rPr lang="en-GB" sz="1600" dirty="0" err="1"/>
              <a:t>en</a:t>
            </a:r>
            <a:r>
              <a:rPr lang="en-GB" sz="1600" dirty="0"/>
              <a:t> </a:t>
            </a:r>
            <a:r>
              <a:rPr lang="en-GB" sz="1600" dirty="0" err="1"/>
              <a:t>suivant</a:t>
            </a:r>
            <a:r>
              <a:rPr lang="en-GB" sz="1600" dirty="0"/>
              <a:t> les </a:t>
            </a:r>
            <a:r>
              <a:rPr lang="en-GB" sz="1600" dirty="0" err="1"/>
              <a:t>lignes</a:t>
            </a:r>
            <a:r>
              <a:rPr lang="en-GB" sz="1600" dirty="0"/>
              <a:t> de points. </a:t>
            </a:r>
            <a:r>
              <a:rPr lang="en-GB" sz="1600" dirty="0" err="1"/>
              <a:t>Dessinez</a:t>
            </a:r>
            <a:r>
              <a:rPr lang="en-GB" sz="1600" dirty="0"/>
              <a:t> la </a:t>
            </a:r>
            <a:r>
              <a:rPr lang="en-GB" sz="1600" dirty="0" err="1"/>
              <a:t>forme</a:t>
            </a:r>
            <a:r>
              <a:rPr lang="en-GB" sz="1600" dirty="0"/>
              <a:t> d’un </a:t>
            </a:r>
            <a:r>
              <a:rPr lang="en-GB" sz="1600" dirty="0" err="1"/>
              <a:t>véhicule</a:t>
            </a:r>
            <a:r>
              <a:rPr lang="en-GB" sz="1600" dirty="0"/>
              <a:t> </a:t>
            </a:r>
            <a:r>
              <a:rPr lang="en-GB" sz="1600" dirty="0" err="1"/>
              <a:t>vue</a:t>
            </a:r>
            <a:r>
              <a:rPr lang="en-GB" sz="1600" dirty="0"/>
              <a:t> du dessus </a:t>
            </a:r>
            <a:r>
              <a:rPr lang="en-GB" sz="1600" dirty="0" err="1"/>
              <a:t>ou</a:t>
            </a:r>
            <a:r>
              <a:rPr lang="en-GB" sz="1600" dirty="0"/>
              <a:t> </a:t>
            </a:r>
            <a:r>
              <a:rPr lang="en-GB" sz="1600" dirty="0" err="1"/>
              <a:t>dessinez</a:t>
            </a:r>
            <a:r>
              <a:rPr lang="en-GB" sz="1600" dirty="0"/>
              <a:t> un rectangle sur le tableau blanc/noir </a:t>
            </a:r>
            <a:r>
              <a:rPr lang="en-GB" sz="1600" dirty="0" err="1"/>
              <a:t>puis</a:t>
            </a:r>
            <a:r>
              <a:rPr lang="en-GB" sz="1600" dirty="0"/>
              <a:t> </a:t>
            </a:r>
            <a:r>
              <a:rPr lang="en-GB" sz="1600" dirty="0" err="1"/>
              <a:t>localisez</a:t>
            </a:r>
            <a:r>
              <a:rPr lang="en-GB" sz="1600" dirty="0"/>
              <a:t> les </a:t>
            </a:r>
            <a:r>
              <a:rPr lang="en-GB" sz="1600" dirty="0" err="1"/>
              <a:t>composants</a:t>
            </a:r>
            <a:r>
              <a:rPr lang="en-GB" sz="1600" dirty="0"/>
              <a:t> </a:t>
            </a:r>
            <a:r>
              <a:rPr lang="en-GB" sz="1600" dirty="0" err="1"/>
              <a:t>suivant</a:t>
            </a:r>
            <a:r>
              <a:rPr lang="en-GB" sz="1600" dirty="0"/>
              <a:t> la </a:t>
            </a:r>
            <a:r>
              <a:rPr lang="en-GB" sz="1600" dirty="0" err="1"/>
              <a:t>théorie</a:t>
            </a:r>
            <a:r>
              <a:rPr lang="en-GB" sz="1600" dirty="0"/>
              <a:t> </a:t>
            </a:r>
            <a:r>
              <a:rPr lang="en-GB" sz="1600" dirty="0" err="1"/>
              <a:t>expliquée</a:t>
            </a:r>
            <a:r>
              <a:rPr lang="en-GB" sz="1600" dirty="0"/>
              <a:t> </a:t>
            </a:r>
            <a:r>
              <a:rPr lang="en-GB" sz="1600" dirty="0" err="1"/>
              <a:t>précédemment</a:t>
            </a:r>
            <a:r>
              <a:rPr lang="en-GB" sz="1600" dirty="0"/>
              <a:t>. </a:t>
            </a:r>
            <a:r>
              <a:rPr lang="en-GB" sz="1600" dirty="0" err="1"/>
              <a:t>Etiquetez</a:t>
            </a:r>
            <a:r>
              <a:rPr lang="en-GB" sz="1600" dirty="0"/>
              <a:t> </a:t>
            </a:r>
            <a:r>
              <a:rPr lang="en-GB" sz="1600" dirty="0" err="1"/>
              <a:t>chaque</a:t>
            </a:r>
            <a:r>
              <a:rPr lang="en-GB" sz="1600" dirty="0"/>
              <a:t> </a:t>
            </a:r>
            <a:r>
              <a:rPr lang="en-GB" sz="1600" dirty="0" err="1"/>
              <a:t>rôle</a:t>
            </a:r>
            <a:r>
              <a:rPr lang="en-GB" sz="1600" dirty="0"/>
              <a:t> d’un </a:t>
            </a:r>
            <a:r>
              <a:rPr lang="en-GB" sz="1600" dirty="0" err="1"/>
              <a:t>composant</a:t>
            </a:r>
            <a:r>
              <a:rPr lang="en-GB" sz="1600" dirty="0"/>
              <a:t> et </a:t>
            </a:r>
            <a:r>
              <a:rPr lang="en-GB" sz="1600" dirty="0" err="1"/>
              <a:t>mettez</a:t>
            </a:r>
            <a:r>
              <a:rPr lang="en-GB" sz="1600" dirty="0"/>
              <a:t> les </a:t>
            </a:r>
            <a:r>
              <a:rPr lang="en-GB" sz="1600" dirty="0" err="1"/>
              <a:t>en</a:t>
            </a:r>
            <a:r>
              <a:rPr lang="en-GB" sz="1600" dirty="0"/>
              <a:t> relation à </a:t>
            </a:r>
            <a:r>
              <a:rPr lang="en-GB" sz="1600" dirty="0" err="1"/>
              <a:t>chaque</a:t>
            </a:r>
            <a:r>
              <a:rPr lang="en-GB" sz="1600" dirty="0"/>
              <a:t> </a:t>
            </a:r>
            <a:r>
              <a:rPr lang="en-GB" sz="1600" dirty="0" err="1"/>
              <a:t>autre</a:t>
            </a:r>
            <a:r>
              <a:rPr lang="en-GB" sz="1600" dirty="0"/>
              <a:t> </a:t>
            </a:r>
            <a:r>
              <a:rPr lang="en-GB" sz="1600" dirty="0" err="1"/>
              <a:t>afin</a:t>
            </a:r>
            <a:r>
              <a:rPr lang="en-GB" sz="1600" dirty="0"/>
              <a:t> de </a:t>
            </a:r>
            <a:r>
              <a:rPr lang="en-GB" sz="1600" dirty="0" err="1"/>
              <a:t>construire</a:t>
            </a:r>
            <a:r>
              <a:rPr lang="en-GB" sz="1600" dirty="0"/>
              <a:t> un </a:t>
            </a:r>
            <a:r>
              <a:rPr lang="en-GB" sz="1600" dirty="0" err="1"/>
              <a:t>groupe</a:t>
            </a:r>
            <a:r>
              <a:rPr lang="en-GB" sz="1600" dirty="0"/>
              <a:t> </a:t>
            </a:r>
            <a:r>
              <a:rPr lang="en-GB" sz="1600" dirty="0" err="1"/>
              <a:t>motopropulseur</a:t>
            </a:r>
            <a:r>
              <a:rPr lang="en-GB" sz="1600" dirty="0"/>
              <a:t> </a:t>
            </a:r>
            <a:r>
              <a:rPr lang="en-GB" sz="1600" dirty="0" err="1"/>
              <a:t>fonctionnel</a:t>
            </a:r>
            <a:r>
              <a:rPr lang="en-GB" sz="1600" dirty="0"/>
              <a:t>.</a:t>
            </a:r>
          </a:p>
        </p:txBody>
      </p:sp>
      <p:sp>
        <p:nvSpPr>
          <p:cNvPr id="16" name="Sous-titre 2"/>
          <p:cNvSpPr txBox="1">
            <a:spLocks/>
          </p:cNvSpPr>
          <p:nvPr/>
        </p:nvSpPr>
        <p:spPr>
          <a:xfrm>
            <a:off x="2347546" y="4612514"/>
            <a:ext cx="6400800" cy="7669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err="1"/>
              <a:t>Exemple</a:t>
            </a:r>
            <a:r>
              <a:rPr lang="en-GB" dirty="0"/>
              <a:t> </a:t>
            </a:r>
            <a:r>
              <a:rPr lang="en-GB" dirty="0" err="1"/>
              <a:t>basé</a:t>
            </a:r>
            <a:r>
              <a:rPr lang="en-GB" dirty="0"/>
              <a:t> sur la Toyota </a:t>
            </a:r>
            <a:r>
              <a:rPr lang="en-GB" dirty="0" err="1"/>
              <a:t>Mirai</a:t>
            </a:r>
            <a:endParaRPr lang="en-GB" dirty="0"/>
          </a:p>
        </p:txBody>
      </p:sp>
      <p:sp>
        <p:nvSpPr>
          <p:cNvPr id="17" name="ZoneTexte 3"/>
          <p:cNvSpPr txBox="1"/>
          <p:nvPr/>
        </p:nvSpPr>
        <p:spPr>
          <a:xfrm>
            <a:off x="1875538" y="635231"/>
            <a:ext cx="7560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/>
              <a:t>Exercice</a:t>
            </a:r>
            <a:r>
              <a:rPr lang="en-GB" sz="2800" dirty="0"/>
              <a:t> </a:t>
            </a:r>
            <a:r>
              <a:rPr lang="en-GB" sz="2800" dirty="0" err="1"/>
              <a:t>pratique</a:t>
            </a:r>
            <a:r>
              <a:rPr lang="en-GB" sz="2800" dirty="0"/>
              <a:t>: localiser et connecter les </a:t>
            </a:r>
            <a:r>
              <a:rPr lang="en-GB" sz="2800" dirty="0" err="1"/>
              <a:t>composants</a:t>
            </a:r>
            <a:r>
              <a:rPr lang="en-GB" sz="2800" dirty="0"/>
              <a:t> d’un </a:t>
            </a:r>
            <a:r>
              <a:rPr lang="en-GB" sz="2800" dirty="0" err="1"/>
              <a:t>groupe</a:t>
            </a:r>
            <a:r>
              <a:rPr lang="en-GB" sz="2800" dirty="0"/>
              <a:t> </a:t>
            </a:r>
            <a:r>
              <a:rPr lang="en-GB" sz="2800" dirty="0" err="1"/>
              <a:t>motopropulseur</a:t>
            </a:r>
            <a:r>
              <a:rPr lang="en-GB" sz="2800" dirty="0"/>
              <a:t> d’un </a:t>
            </a:r>
            <a:r>
              <a:rPr lang="en-GB" sz="2800" dirty="0" err="1"/>
              <a:t>véhicule</a:t>
            </a:r>
            <a:r>
              <a:rPr lang="en-GB" sz="2800" dirty="0"/>
              <a:t> à PC à </a:t>
            </a:r>
            <a:r>
              <a:rPr lang="en-GB" sz="2800" dirty="0" err="1"/>
              <a:t>hydrogène</a:t>
            </a:r>
            <a:endParaRPr lang="en-GB" sz="2800" dirty="0"/>
          </a:p>
          <a:p>
            <a:pPr algn="ctr"/>
            <a:endParaRPr lang="en-GB" sz="2800" dirty="0"/>
          </a:p>
        </p:txBody>
      </p:sp>
      <p:sp>
        <p:nvSpPr>
          <p:cNvPr id="18" name="Rectangle 17"/>
          <p:cNvSpPr/>
          <p:nvPr/>
        </p:nvSpPr>
        <p:spPr>
          <a:xfrm>
            <a:off x="10469778" y="6609504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876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6" name="ZoneTexte 6"/>
          <p:cNvSpPr txBox="1"/>
          <p:nvPr/>
        </p:nvSpPr>
        <p:spPr>
          <a:xfrm>
            <a:off x="3563888" y="14799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Liste des composants</a:t>
            </a:r>
          </a:p>
          <a:p>
            <a:endParaRPr lang="fr-BE" dirty="0"/>
          </a:p>
        </p:txBody>
      </p:sp>
      <p:pic>
        <p:nvPicPr>
          <p:cNvPr id="17" name="Image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0132" y="580038"/>
            <a:ext cx="2825497" cy="5596128"/>
          </a:xfrm>
          <a:prstGeom prst="rect">
            <a:avLst/>
          </a:prstGeom>
        </p:spPr>
      </p:pic>
      <p:sp>
        <p:nvSpPr>
          <p:cNvPr id="18" name="ZoneTexte 1"/>
          <p:cNvSpPr txBox="1"/>
          <p:nvPr/>
        </p:nvSpPr>
        <p:spPr>
          <a:xfrm>
            <a:off x="6012160" y="8974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1</a:t>
            </a:r>
          </a:p>
        </p:txBody>
      </p:sp>
      <p:sp>
        <p:nvSpPr>
          <p:cNvPr id="19" name="ZoneTexte 8"/>
          <p:cNvSpPr txBox="1"/>
          <p:nvPr/>
        </p:nvSpPr>
        <p:spPr>
          <a:xfrm>
            <a:off x="6168180" y="476221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2</a:t>
            </a:r>
          </a:p>
        </p:txBody>
      </p:sp>
      <p:sp>
        <p:nvSpPr>
          <p:cNvPr id="20" name="ZoneTexte 9"/>
          <p:cNvSpPr txBox="1"/>
          <p:nvPr/>
        </p:nvSpPr>
        <p:spPr>
          <a:xfrm>
            <a:off x="7083708" y="373010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3</a:t>
            </a:r>
          </a:p>
        </p:txBody>
      </p:sp>
      <p:sp>
        <p:nvSpPr>
          <p:cNvPr id="21" name="ZoneTexte 10"/>
          <p:cNvSpPr txBox="1"/>
          <p:nvPr/>
        </p:nvSpPr>
        <p:spPr>
          <a:xfrm>
            <a:off x="6984268" y="409857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4</a:t>
            </a:r>
          </a:p>
        </p:txBody>
      </p:sp>
      <p:sp>
        <p:nvSpPr>
          <p:cNvPr id="22" name="ZoneTexte 11"/>
          <p:cNvSpPr txBox="1"/>
          <p:nvPr/>
        </p:nvSpPr>
        <p:spPr>
          <a:xfrm>
            <a:off x="6714524" y="295149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5</a:t>
            </a:r>
          </a:p>
        </p:txBody>
      </p:sp>
      <p:sp>
        <p:nvSpPr>
          <p:cNvPr id="23" name="ZoneTexte 12"/>
          <p:cNvSpPr txBox="1"/>
          <p:nvPr/>
        </p:nvSpPr>
        <p:spPr>
          <a:xfrm>
            <a:off x="7128284" y="448705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7</a:t>
            </a:r>
          </a:p>
        </p:txBody>
      </p:sp>
      <p:sp>
        <p:nvSpPr>
          <p:cNvPr id="24" name="ZoneTexte 13"/>
          <p:cNvSpPr txBox="1"/>
          <p:nvPr/>
        </p:nvSpPr>
        <p:spPr>
          <a:xfrm>
            <a:off x="6948836" y="138885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8</a:t>
            </a:r>
          </a:p>
        </p:txBody>
      </p:sp>
      <p:sp>
        <p:nvSpPr>
          <p:cNvPr id="25" name="ZoneTexte 14"/>
          <p:cNvSpPr txBox="1"/>
          <p:nvPr/>
        </p:nvSpPr>
        <p:spPr>
          <a:xfrm>
            <a:off x="7479180" y="147555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9</a:t>
            </a:r>
          </a:p>
        </p:txBody>
      </p:sp>
      <p:sp>
        <p:nvSpPr>
          <p:cNvPr id="26" name="ZoneTexte 15"/>
          <p:cNvSpPr txBox="1"/>
          <p:nvPr/>
        </p:nvSpPr>
        <p:spPr>
          <a:xfrm>
            <a:off x="7776356" y="147027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10</a:t>
            </a:r>
          </a:p>
        </p:txBody>
      </p:sp>
      <p:sp>
        <p:nvSpPr>
          <p:cNvPr id="27" name="ZoneTexte 16"/>
          <p:cNvSpPr txBox="1"/>
          <p:nvPr/>
        </p:nvSpPr>
        <p:spPr>
          <a:xfrm>
            <a:off x="6048164" y="147156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10</a:t>
            </a:r>
          </a:p>
        </p:txBody>
      </p:sp>
      <p:sp>
        <p:nvSpPr>
          <p:cNvPr id="28" name="ZoneTexte 17"/>
          <p:cNvSpPr txBox="1"/>
          <p:nvPr/>
        </p:nvSpPr>
        <p:spPr>
          <a:xfrm>
            <a:off x="6768244" y="894210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6a,c,d</a:t>
            </a:r>
          </a:p>
        </p:txBody>
      </p:sp>
      <p:sp>
        <p:nvSpPr>
          <p:cNvPr id="29" name="ZoneTexte 18"/>
          <p:cNvSpPr txBox="1"/>
          <p:nvPr/>
        </p:nvSpPr>
        <p:spPr>
          <a:xfrm>
            <a:off x="7092280" y="2947010"/>
            <a:ext cx="6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6b,e</a:t>
            </a:r>
          </a:p>
        </p:txBody>
      </p:sp>
      <p:sp>
        <p:nvSpPr>
          <p:cNvPr id="30" name="ZoneTexte 19"/>
          <p:cNvSpPr txBox="1"/>
          <p:nvPr/>
        </p:nvSpPr>
        <p:spPr>
          <a:xfrm>
            <a:off x="6480212" y="5683314"/>
            <a:ext cx="41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6f</a:t>
            </a:r>
          </a:p>
        </p:txBody>
      </p:sp>
      <p:sp>
        <p:nvSpPr>
          <p:cNvPr id="31" name="ZoneTexte 5">
            <a:extLst>
              <a:ext uri="{FF2B5EF4-FFF2-40B4-BE49-F238E27FC236}">
                <a16:creationId xmlns:a16="http://schemas.microsoft.com/office/drawing/2014/main" id="{9EF97027-E0AF-425B-A081-4DEEA30DD312}"/>
              </a:ext>
            </a:extLst>
          </p:cNvPr>
          <p:cNvSpPr txBox="1"/>
          <p:nvPr/>
        </p:nvSpPr>
        <p:spPr>
          <a:xfrm>
            <a:off x="899592" y="652047"/>
            <a:ext cx="4717627" cy="5390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GB" sz="1600" dirty="0"/>
              <a:t>Cadre du chassis</a:t>
            </a:r>
            <a:endParaRPr lang="fr-BE" sz="1600" dirty="0"/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fr-BE" sz="1600" dirty="0"/>
              <a:t>Prise de remplissage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fr-BE" sz="1600" dirty="0"/>
              <a:t>Réservoir(s) d’hydrogène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fr-BE" sz="1600" dirty="0"/>
              <a:t>Régulateur de pression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fr-BE" sz="1600" dirty="0"/>
              <a:t>Pile à combustible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fr-BE" sz="1600" dirty="0"/>
              <a:t>Auxiliaires de la pile à combustible (exercice secondaire)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fr-BE" sz="1600" dirty="0"/>
              <a:t>	Radiateur et circuit de refroidissement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fr-BE" sz="1600" dirty="0"/>
              <a:t>Pompe à hydrogène et onduleur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fr-BE" sz="1600" dirty="0"/>
              <a:t>Filtre à air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fr-BE" sz="1600" dirty="0"/>
              <a:t>Compresseur à air &amp; refroidissement </a:t>
            </a:r>
            <a:r>
              <a:rPr lang="fr-BE" sz="1600" dirty="0" err="1"/>
              <a:t>intermédiare</a:t>
            </a:r>
            <a:endParaRPr lang="fr-BE" sz="1600" dirty="0"/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fr-BE" sz="1600" dirty="0"/>
              <a:t>Humidificateur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lphaLcParenR"/>
            </a:pPr>
            <a:r>
              <a:rPr lang="fr-BE" sz="1600" dirty="0"/>
              <a:t>Echappement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en-GB" sz="1600" dirty="0"/>
              <a:t>Batterie à haute tension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en-GB" sz="1600" dirty="0" err="1"/>
              <a:t>Onduleur</a:t>
            </a:r>
            <a:r>
              <a:rPr lang="en-GB" sz="1600" dirty="0"/>
              <a:t> à traction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en-GB" sz="1600" dirty="0" err="1"/>
              <a:t>Moteur</a:t>
            </a:r>
            <a:r>
              <a:rPr lang="en-GB" sz="1600" dirty="0"/>
              <a:t> </a:t>
            </a:r>
            <a:r>
              <a:rPr lang="en-GB" sz="1600" dirty="0" err="1"/>
              <a:t>électrique</a:t>
            </a:r>
            <a:endParaRPr lang="en-GB" sz="1600" dirty="0"/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en-GB" sz="1600" dirty="0"/>
              <a:t>Transmission et </a:t>
            </a:r>
            <a:r>
              <a:rPr lang="en-GB" sz="1600" dirty="0" err="1"/>
              <a:t>roues</a:t>
            </a:r>
            <a:endParaRPr lang="en-GB" sz="1600" dirty="0"/>
          </a:p>
        </p:txBody>
      </p:sp>
      <p:sp>
        <p:nvSpPr>
          <p:cNvPr id="32" name="Rectangle 31"/>
          <p:cNvSpPr/>
          <p:nvPr/>
        </p:nvSpPr>
        <p:spPr>
          <a:xfrm>
            <a:off x="10469778" y="6609504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843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4223139" y="-20094"/>
            <a:ext cx="2743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 Prise de </a:t>
            </a:r>
            <a:r>
              <a:rPr lang="en-GB" dirty="0" err="1"/>
              <a:t>remplissage</a:t>
            </a:r>
            <a:endParaRPr lang="en-GB" dirty="0"/>
          </a:p>
        </p:txBody>
      </p:sp>
      <p:sp>
        <p:nvSpPr>
          <p:cNvPr id="16" name="ZoneTexte 3"/>
          <p:cNvSpPr txBox="1"/>
          <p:nvPr/>
        </p:nvSpPr>
        <p:spPr>
          <a:xfrm>
            <a:off x="706040" y="4821508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/>
              <a:t>Cette</a:t>
            </a:r>
            <a:r>
              <a:rPr lang="en-GB" dirty="0"/>
              <a:t> prise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située</a:t>
            </a:r>
            <a:r>
              <a:rPr lang="en-GB" dirty="0"/>
              <a:t> sur la carrosserie, </a:t>
            </a:r>
            <a:r>
              <a:rPr lang="en-GB" dirty="0" err="1"/>
              <a:t>près</a:t>
            </a:r>
            <a:r>
              <a:rPr lang="en-GB" dirty="0"/>
              <a:t> du </a:t>
            </a:r>
            <a:r>
              <a:rPr lang="en-GB" dirty="0" err="1"/>
              <a:t>tronc</a:t>
            </a:r>
            <a:r>
              <a:rPr lang="en-GB" dirty="0"/>
              <a:t> et non loin des reservoirs. Elle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connectée</a:t>
            </a:r>
            <a:r>
              <a:rPr lang="en-GB" dirty="0"/>
              <a:t> aux reservoirs de pression et sera </a:t>
            </a:r>
            <a:r>
              <a:rPr lang="en-GB" dirty="0" err="1"/>
              <a:t>connectée</a:t>
            </a:r>
            <a:r>
              <a:rPr lang="en-GB" dirty="0"/>
              <a:t> au </a:t>
            </a:r>
            <a:r>
              <a:rPr lang="en-GB" dirty="0" err="1"/>
              <a:t>pistolet</a:t>
            </a:r>
            <a:r>
              <a:rPr lang="en-GB" dirty="0"/>
              <a:t> de </a:t>
            </a:r>
            <a:r>
              <a:rPr lang="en-GB" dirty="0" err="1"/>
              <a:t>remplissage</a:t>
            </a:r>
            <a:r>
              <a:rPr lang="en-GB" dirty="0"/>
              <a:t> de la station </a:t>
            </a:r>
            <a:r>
              <a:rPr lang="en-GB" dirty="0" err="1"/>
              <a:t>chaque</a:t>
            </a:r>
            <a:r>
              <a:rPr lang="en-GB" dirty="0"/>
              <a:t> </a:t>
            </a:r>
            <a:r>
              <a:rPr lang="en-GB" dirty="0" err="1"/>
              <a:t>fois</a:t>
            </a:r>
            <a:r>
              <a:rPr lang="en-GB" dirty="0"/>
              <a:t> que le </a:t>
            </a:r>
            <a:r>
              <a:rPr lang="en-GB" dirty="0" err="1"/>
              <a:t>conducteur</a:t>
            </a:r>
            <a:r>
              <a:rPr lang="en-GB" dirty="0"/>
              <a:t> a </a:t>
            </a:r>
            <a:r>
              <a:rPr lang="en-GB" dirty="0" err="1"/>
              <a:t>besoin</a:t>
            </a:r>
            <a:r>
              <a:rPr lang="en-GB" dirty="0"/>
              <a:t> de faire le </a:t>
            </a:r>
            <a:r>
              <a:rPr lang="en-GB" dirty="0" err="1"/>
              <a:t>plein</a:t>
            </a:r>
            <a:r>
              <a:rPr lang="en-GB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7" name="Image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1231" y="1756457"/>
            <a:ext cx="1915134" cy="158417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10771" y="728831"/>
            <a:ext cx="8064896" cy="4071901"/>
          </a:xfrm>
          <a:prstGeom prst="rect">
            <a:avLst/>
          </a:prstGeom>
          <a:noFill/>
          <a:ln w="38100">
            <a:solidFill>
              <a:srgbClr val="00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9" name="Connecteur droit 8"/>
          <p:cNvCxnSpPr>
            <a:cxnSpLocks/>
          </p:cNvCxnSpPr>
          <p:nvPr/>
        </p:nvCxnSpPr>
        <p:spPr>
          <a:xfrm>
            <a:off x="3416912" y="719960"/>
            <a:ext cx="0" cy="4071902"/>
          </a:xfrm>
          <a:prstGeom prst="line">
            <a:avLst/>
          </a:prstGeom>
          <a:ln w="38100">
            <a:solidFill>
              <a:srgbClr val="00A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22" y="883023"/>
            <a:ext cx="2090450" cy="171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9"/>
          <p:cNvSpPr txBox="1"/>
          <p:nvPr/>
        </p:nvSpPr>
        <p:spPr>
          <a:xfrm>
            <a:off x="7908585" y="4485013"/>
            <a:ext cx="1037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/>
              <a:t>Source: WEH</a:t>
            </a:r>
          </a:p>
        </p:txBody>
      </p:sp>
      <p:pic>
        <p:nvPicPr>
          <p:cNvPr id="22" name="Imag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5720" y="2677137"/>
            <a:ext cx="2090451" cy="203909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0469778" y="6609504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553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3302142" y="-23257"/>
            <a:ext cx="4197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 </a:t>
            </a:r>
            <a:r>
              <a:rPr lang="en-GB" dirty="0" err="1"/>
              <a:t>Réservoirs</a:t>
            </a:r>
            <a:r>
              <a:rPr lang="en-GB" dirty="0"/>
              <a:t> </a:t>
            </a:r>
            <a:r>
              <a:rPr lang="en-GB" dirty="0" err="1"/>
              <a:t>d’hydrogène</a:t>
            </a:r>
            <a:r>
              <a:rPr lang="en-GB" dirty="0"/>
              <a:t> sous pression</a:t>
            </a:r>
          </a:p>
        </p:txBody>
      </p:sp>
      <p:sp>
        <p:nvSpPr>
          <p:cNvPr id="16" name="ZoneTexte 3"/>
          <p:cNvSpPr txBox="1"/>
          <p:nvPr/>
        </p:nvSpPr>
        <p:spPr>
          <a:xfrm>
            <a:off x="745858" y="4740611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Les reservoirs </a:t>
            </a:r>
            <a:r>
              <a:rPr lang="en-GB" dirty="0" err="1"/>
              <a:t>sont</a:t>
            </a:r>
            <a:r>
              <a:rPr lang="en-GB" dirty="0"/>
              <a:t> </a:t>
            </a:r>
            <a:r>
              <a:rPr lang="en-GB" dirty="0" err="1"/>
              <a:t>utilisés</a:t>
            </a:r>
            <a:r>
              <a:rPr lang="en-GB" dirty="0"/>
              <a:t> pour stocker 5kg </a:t>
            </a:r>
            <a:r>
              <a:rPr lang="en-GB" dirty="0" err="1"/>
              <a:t>d’hydrogène</a:t>
            </a:r>
            <a:r>
              <a:rPr lang="en-GB" dirty="0"/>
              <a:t> sous </a:t>
            </a:r>
            <a:r>
              <a:rPr lang="en-GB" dirty="0" err="1"/>
              <a:t>forme</a:t>
            </a:r>
            <a:r>
              <a:rPr lang="en-GB" dirty="0"/>
              <a:t> de </a:t>
            </a:r>
            <a:r>
              <a:rPr lang="en-GB" dirty="0" err="1"/>
              <a:t>gaz</a:t>
            </a:r>
            <a:r>
              <a:rPr lang="en-GB" dirty="0"/>
              <a:t> sous </a:t>
            </a:r>
            <a:r>
              <a:rPr lang="en-GB" dirty="0" err="1"/>
              <a:t>une</a:t>
            </a:r>
            <a:r>
              <a:rPr lang="en-GB" dirty="0"/>
              <a:t> pression de 700 bars. </a:t>
            </a:r>
            <a:r>
              <a:rPr lang="en-GB" dirty="0" err="1"/>
              <a:t>Ils</a:t>
            </a:r>
            <a:r>
              <a:rPr lang="en-GB" dirty="0"/>
              <a:t> </a:t>
            </a:r>
            <a:r>
              <a:rPr lang="en-GB" dirty="0" err="1"/>
              <a:t>sont</a:t>
            </a:r>
            <a:r>
              <a:rPr lang="en-GB" dirty="0"/>
              <a:t> </a:t>
            </a:r>
            <a:r>
              <a:rPr lang="en-GB" dirty="0" err="1"/>
              <a:t>fabriqués</a:t>
            </a:r>
            <a:r>
              <a:rPr lang="en-GB" dirty="0"/>
              <a:t> avec 3 couches qui </a:t>
            </a:r>
            <a:r>
              <a:rPr lang="en-GB" dirty="0" err="1"/>
              <a:t>sont</a:t>
            </a:r>
            <a:r>
              <a:rPr lang="en-GB" dirty="0"/>
              <a:t> </a:t>
            </a:r>
            <a:r>
              <a:rPr lang="en-GB" dirty="0" err="1"/>
              <a:t>faites</a:t>
            </a:r>
            <a:r>
              <a:rPr lang="en-GB" dirty="0"/>
              <a:t> de plastique (</a:t>
            </a:r>
            <a:r>
              <a:rPr lang="en-GB" dirty="0" err="1"/>
              <a:t>doublure</a:t>
            </a:r>
            <a:r>
              <a:rPr lang="en-GB" dirty="0"/>
              <a:t>), de composites de fibres de </a:t>
            </a:r>
            <a:r>
              <a:rPr lang="en-GB" dirty="0" err="1"/>
              <a:t>carbone</a:t>
            </a:r>
            <a:r>
              <a:rPr lang="en-GB" dirty="0"/>
              <a:t> (</a:t>
            </a:r>
            <a:r>
              <a:rPr lang="en-GB" dirty="0" err="1"/>
              <a:t>intermédiare</a:t>
            </a:r>
            <a:r>
              <a:rPr lang="en-GB" dirty="0"/>
              <a:t>) et de fibres de </a:t>
            </a:r>
            <a:r>
              <a:rPr lang="en-GB" dirty="0" err="1"/>
              <a:t>verre</a:t>
            </a:r>
            <a:r>
              <a:rPr lang="en-GB" dirty="0"/>
              <a:t> (</a:t>
            </a:r>
            <a:r>
              <a:rPr lang="en-GB" dirty="0" err="1"/>
              <a:t>extérieur</a:t>
            </a:r>
            <a:r>
              <a:rPr lang="en-GB" dirty="0"/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637846" y="605490"/>
            <a:ext cx="8064896" cy="4060778"/>
          </a:xfrm>
          <a:prstGeom prst="rect">
            <a:avLst/>
          </a:prstGeom>
          <a:noFill/>
          <a:ln w="38100">
            <a:solidFill>
              <a:srgbClr val="00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8" name="Connecteur droit 6"/>
          <p:cNvCxnSpPr>
            <a:cxnSpLocks/>
          </p:cNvCxnSpPr>
          <p:nvPr/>
        </p:nvCxnSpPr>
        <p:spPr>
          <a:xfrm>
            <a:off x="3158126" y="605490"/>
            <a:ext cx="0" cy="4060778"/>
          </a:xfrm>
          <a:prstGeom prst="line">
            <a:avLst/>
          </a:prstGeom>
          <a:ln w="38100">
            <a:solidFill>
              <a:srgbClr val="00A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515" y="700710"/>
            <a:ext cx="2325619" cy="1584176"/>
          </a:xfrm>
          <a:prstGeom prst="rect">
            <a:avLst/>
          </a:prstGeom>
        </p:spPr>
      </p:pic>
      <p:grpSp>
        <p:nvGrpSpPr>
          <p:cNvPr id="20" name="Groupe 4"/>
          <p:cNvGrpSpPr/>
          <p:nvPr/>
        </p:nvGrpSpPr>
        <p:grpSpPr>
          <a:xfrm>
            <a:off x="3374150" y="839607"/>
            <a:ext cx="5100567" cy="3600400"/>
            <a:chOff x="3275856" y="1340768"/>
            <a:chExt cx="5100567" cy="3600400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340768"/>
              <a:ext cx="5100567" cy="36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5076056" y="1916832"/>
              <a:ext cx="1296144" cy="2448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97" y="2495791"/>
            <a:ext cx="2382637" cy="201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0469778" y="6609504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93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3747" y="686798"/>
            <a:ext cx="140700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2"/>
          <p:cNvSpPr txBox="1"/>
          <p:nvPr/>
        </p:nvSpPr>
        <p:spPr>
          <a:xfrm>
            <a:off x="4018290" y="-3861"/>
            <a:ext cx="3164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4. </a:t>
            </a:r>
            <a:r>
              <a:rPr lang="en-GB" dirty="0" err="1"/>
              <a:t>Régulateur</a:t>
            </a:r>
            <a:r>
              <a:rPr lang="en-GB" dirty="0"/>
              <a:t> de pression</a:t>
            </a:r>
          </a:p>
        </p:txBody>
      </p:sp>
      <p:sp>
        <p:nvSpPr>
          <p:cNvPr id="17" name="ZoneTexte 3"/>
          <p:cNvSpPr txBox="1"/>
          <p:nvPr/>
        </p:nvSpPr>
        <p:spPr>
          <a:xfrm>
            <a:off x="1209979" y="4663409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Ce </a:t>
            </a:r>
            <a:r>
              <a:rPr lang="en-GB" dirty="0" err="1"/>
              <a:t>dispositif</a:t>
            </a:r>
            <a:r>
              <a:rPr lang="en-GB" dirty="0"/>
              <a:t> </a:t>
            </a:r>
            <a:r>
              <a:rPr lang="en-GB" dirty="0" err="1"/>
              <a:t>mécanique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utilisé</a:t>
            </a:r>
            <a:r>
              <a:rPr lang="en-GB" dirty="0"/>
              <a:t> pour </a:t>
            </a:r>
            <a:r>
              <a:rPr lang="en-GB" dirty="0" err="1"/>
              <a:t>réduire</a:t>
            </a:r>
            <a:r>
              <a:rPr lang="en-GB" dirty="0"/>
              <a:t> </a:t>
            </a:r>
            <a:r>
              <a:rPr lang="en-GB" dirty="0" err="1"/>
              <a:t>une</a:t>
            </a:r>
            <a:r>
              <a:rPr lang="en-GB" dirty="0"/>
              <a:t> pression </a:t>
            </a:r>
            <a:r>
              <a:rPr lang="en-GB" dirty="0" err="1"/>
              <a:t>provenant</a:t>
            </a:r>
            <a:r>
              <a:rPr lang="en-GB" dirty="0"/>
              <a:t> du reservoir à </a:t>
            </a:r>
            <a:r>
              <a:rPr lang="en-GB" dirty="0" err="1"/>
              <a:t>une</a:t>
            </a:r>
            <a:r>
              <a:rPr lang="en-GB" dirty="0"/>
              <a:t> pression </a:t>
            </a:r>
            <a:r>
              <a:rPr lang="en-GB" dirty="0" err="1"/>
              <a:t>intermédiare</a:t>
            </a:r>
            <a:r>
              <a:rPr lang="en-GB" dirty="0"/>
              <a:t>, </a:t>
            </a:r>
            <a:r>
              <a:rPr lang="en-GB" dirty="0" err="1"/>
              <a:t>généralement</a:t>
            </a:r>
            <a:r>
              <a:rPr lang="en-GB" dirty="0"/>
              <a:t> 10-15 bars. Les </a:t>
            </a:r>
            <a:r>
              <a:rPr lang="en-GB" dirty="0" err="1"/>
              <a:t>injecteurs</a:t>
            </a:r>
            <a:r>
              <a:rPr lang="en-GB" dirty="0"/>
              <a:t> de la PC </a:t>
            </a:r>
            <a:r>
              <a:rPr lang="en-GB" dirty="0" err="1"/>
              <a:t>réduisent</a:t>
            </a:r>
            <a:r>
              <a:rPr lang="en-GB" dirty="0"/>
              <a:t> </a:t>
            </a:r>
            <a:r>
              <a:rPr lang="en-GB" dirty="0" err="1"/>
              <a:t>alors</a:t>
            </a:r>
            <a:r>
              <a:rPr lang="en-GB" dirty="0"/>
              <a:t> la pression à 1 bar, </a:t>
            </a:r>
            <a:r>
              <a:rPr lang="en-GB" dirty="0" err="1"/>
              <a:t>ce</a:t>
            </a:r>
            <a:r>
              <a:rPr lang="en-GB" dirty="0"/>
              <a:t> qui correspond à la pression </a:t>
            </a:r>
            <a:r>
              <a:rPr lang="en-GB" dirty="0" err="1"/>
              <a:t>d’admission</a:t>
            </a:r>
            <a:r>
              <a:rPr lang="en-GB" dirty="0"/>
              <a:t> de la PC à H2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8" name="Imag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609" y="2815690"/>
            <a:ext cx="1776550" cy="1642700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888" y="763918"/>
            <a:ext cx="1332335" cy="17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Connecteur droit avec flèche 5"/>
          <p:cNvCxnSpPr/>
          <p:nvPr/>
        </p:nvCxnSpPr>
        <p:spPr>
          <a:xfrm flipV="1">
            <a:off x="2673690" y="2270974"/>
            <a:ext cx="0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7"/>
          <p:cNvCxnSpPr/>
          <p:nvPr/>
        </p:nvCxnSpPr>
        <p:spPr>
          <a:xfrm flipH="1">
            <a:off x="1576933" y="1577729"/>
            <a:ext cx="792088" cy="1475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278106" y="642470"/>
            <a:ext cx="8064896" cy="3938957"/>
          </a:xfrm>
          <a:prstGeom prst="rect">
            <a:avLst/>
          </a:prstGeom>
          <a:noFill/>
          <a:ln w="38100">
            <a:solidFill>
              <a:srgbClr val="00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3" name="Connecteur droit 9"/>
          <p:cNvCxnSpPr>
            <a:cxnSpLocks/>
          </p:cNvCxnSpPr>
          <p:nvPr/>
        </p:nvCxnSpPr>
        <p:spPr>
          <a:xfrm>
            <a:off x="3798386" y="642470"/>
            <a:ext cx="0" cy="3938957"/>
          </a:xfrm>
          <a:prstGeom prst="line">
            <a:avLst/>
          </a:prstGeom>
          <a:ln w="38100">
            <a:solidFill>
              <a:srgbClr val="00A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6"/>
          <p:cNvSpPr txBox="1"/>
          <p:nvPr/>
        </p:nvSpPr>
        <p:spPr>
          <a:xfrm>
            <a:off x="2646674" y="24303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in</a:t>
            </a:r>
          </a:p>
        </p:txBody>
      </p:sp>
      <p:sp>
        <p:nvSpPr>
          <p:cNvPr id="25" name="ZoneTexte 13"/>
          <p:cNvSpPr txBox="1"/>
          <p:nvPr/>
        </p:nvSpPr>
        <p:spPr>
          <a:xfrm>
            <a:off x="1241226" y="1682974"/>
            <a:ext cx="6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out</a:t>
            </a:r>
          </a:p>
        </p:txBody>
      </p:sp>
      <p:sp>
        <p:nvSpPr>
          <p:cNvPr id="26" name="ZoneTexte 14"/>
          <p:cNvSpPr txBox="1"/>
          <p:nvPr/>
        </p:nvSpPr>
        <p:spPr>
          <a:xfrm>
            <a:off x="5310554" y="289426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in</a:t>
            </a:r>
          </a:p>
        </p:txBody>
      </p:sp>
      <p:sp>
        <p:nvSpPr>
          <p:cNvPr id="27" name="ZoneTexte 15"/>
          <p:cNvSpPr txBox="1"/>
          <p:nvPr/>
        </p:nvSpPr>
        <p:spPr>
          <a:xfrm>
            <a:off x="7182762" y="259961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in</a:t>
            </a:r>
          </a:p>
        </p:txBody>
      </p:sp>
      <p:sp>
        <p:nvSpPr>
          <p:cNvPr id="28" name="ZoneTexte 16"/>
          <p:cNvSpPr txBox="1"/>
          <p:nvPr/>
        </p:nvSpPr>
        <p:spPr>
          <a:xfrm>
            <a:off x="5187307" y="3434363"/>
            <a:ext cx="6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out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69778" y="6609504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888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3968754" y="-55121"/>
            <a:ext cx="4011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5. </a:t>
            </a:r>
            <a:r>
              <a:rPr lang="en-GB" dirty="0" err="1"/>
              <a:t>Empilement</a:t>
            </a:r>
            <a:r>
              <a:rPr lang="en-GB" dirty="0"/>
              <a:t> de la pile à combustible</a:t>
            </a:r>
          </a:p>
        </p:txBody>
      </p:sp>
      <p:sp>
        <p:nvSpPr>
          <p:cNvPr id="16" name="ZoneTexte 3"/>
          <p:cNvSpPr txBox="1"/>
          <p:nvPr/>
        </p:nvSpPr>
        <p:spPr>
          <a:xfrm>
            <a:off x="1018783" y="4989705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/>
              <a:t>Cette</a:t>
            </a:r>
            <a:r>
              <a:rPr lang="en-GB" dirty="0"/>
              <a:t> PC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utilisée</a:t>
            </a:r>
            <a:r>
              <a:rPr lang="en-GB" dirty="0"/>
              <a:t> pour </a:t>
            </a:r>
            <a:r>
              <a:rPr lang="en-GB" dirty="0" err="1"/>
              <a:t>produire</a:t>
            </a:r>
            <a:r>
              <a:rPr lang="en-GB" dirty="0"/>
              <a:t> de </a:t>
            </a:r>
            <a:r>
              <a:rPr lang="en-GB" dirty="0" err="1"/>
              <a:t>l’électricité</a:t>
            </a:r>
            <a:r>
              <a:rPr lang="en-GB" dirty="0"/>
              <a:t> qui </a:t>
            </a:r>
            <a:r>
              <a:rPr lang="en-GB" dirty="0" err="1"/>
              <a:t>alimentera</a:t>
            </a:r>
            <a:r>
              <a:rPr lang="en-GB" dirty="0"/>
              <a:t> le </a:t>
            </a:r>
            <a:r>
              <a:rPr lang="en-GB" dirty="0" err="1"/>
              <a:t>véhicule</a:t>
            </a:r>
            <a:r>
              <a:rPr lang="en-GB" dirty="0"/>
              <a:t>. La puissance </a:t>
            </a:r>
            <a:r>
              <a:rPr lang="en-GB" dirty="0" err="1"/>
              <a:t>moyenne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d’environ</a:t>
            </a:r>
            <a:r>
              <a:rPr lang="en-GB" dirty="0"/>
              <a:t> 100kW. La PC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parfois</a:t>
            </a:r>
            <a:r>
              <a:rPr lang="en-GB" dirty="0"/>
              <a:t> </a:t>
            </a:r>
            <a:r>
              <a:rPr lang="en-GB" dirty="0" err="1"/>
              <a:t>associée</a:t>
            </a:r>
            <a:r>
              <a:rPr lang="en-GB" dirty="0"/>
              <a:t> à un circuit </a:t>
            </a:r>
            <a:r>
              <a:rPr lang="en-GB" dirty="0" err="1"/>
              <a:t>boosteur</a:t>
            </a:r>
            <a:r>
              <a:rPr lang="en-GB" dirty="0"/>
              <a:t> pour </a:t>
            </a:r>
            <a:r>
              <a:rPr lang="en-GB" dirty="0" err="1"/>
              <a:t>une</a:t>
            </a:r>
            <a:r>
              <a:rPr lang="en-GB" dirty="0"/>
              <a:t> augmentation de la tension.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7" name="Image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779" y="857191"/>
            <a:ext cx="2364667" cy="120334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80883" y="591209"/>
            <a:ext cx="8064896" cy="4303037"/>
          </a:xfrm>
          <a:prstGeom prst="rect">
            <a:avLst/>
          </a:prstGeom>
          <a:noFill/>
          <a:ln w="38100">
            <a:solidFill>
              <a:srgbClr val="00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9" name="Connecteur droit 6"/>
          <p:cNvCxnSpPr>
            <a:cxnSpLocks/>
          </p:cNvCxnSpPr>
          <p:nvPr/>
        </p:nvCxnSpPr>
        <p:spPr>
          <a:xfrm flipH="1">
            <a:off x="3401163" y="591208"/>
            <a:ext cx="6628" cy="4303039"/>
          </a:xfrm>
          <a:prstGeom prst="line">
            <a:avLst/>
          </a:prstGeom>
          <a:ln w="38100">
            <a:solidFill>
              <a:srgbClr val="00A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85" y="713174"/>
            <a:ext cx="43434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683" y="2513375"/>
            <a:ext cx="2278704" cy="199568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0469778" y="6609504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547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3467055" y="-7383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7. Batterie à haute tension</a:t>
            </a:r>
          </a:p>
        </p:txBody>
      </p:sp>
      <p:sp>
        <p:nvSpPr>
          <p:cNvPr id="16" name="ZoneTexte 3"/>
          <p:cNvSpPr txBox="1"/>
          <p:nvPr/>
        </p:nvSpPr>
        <p:spPr>
          <a:xfrm>
            <a:off x="863588" y="5004267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/>
              <a:t>Cette</a:t>
            </a:r>
            <a:r>
              <a:rPr lang="en-GB" dirty="0"/>
              <a:t> batterie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utilisée</a:t>
            </a:r>
            <a:r>
              <a:rPr lang="en-GB" dirty="0"/>
              <a:t> </a:t>
            </a:r>
            <a:r>
              <a:rPr lang="en-GB" dirty="0" err="1"/>
              <a:t>comme</a:t>
            </a:r>
            <a:r>
              <a:rPr lang="en-GB" dirty="0"/>
              <a:t> un </a:t>
            </a:r>
            <a:r>
              <a:rPr lang="en-GB" dirty="0" err="1"/>
              <a:t>système</a:t>
            </a:r>
            <a:r>
              <a:rPr lang="en-GB" dirty="0"/>
              <a:t> de puissance de pointe. </a:t>
            </a:r>
            <a:r>
              <a:rPr lang="en-GB" dirty="0" err="1"/>
              <a:t>L’énergie</a:t>
            </a:r>
            <a:r>
              <a:rPr lang="en-GB" dirty="0"/>
              <a:t> </a:t>
            </a:r>
            <a:r>
              <a:rPr lang="en-GB" dirty="0" err="1"/>
              <a:t>peut</a:t>
            </a:r>
            <a:r>
              <a:rPr lang="en-GB" dirty="0"/>
              <a:t> </a:t>
            </a:r>
            <a:r>
              <a:rPr lang="en-GB" dirty="0" err="1"/>
              <a:t>être</a:t>
            </a:r>
            <a:r>
              <a:rPr lang="en-GB" dirty="0"/>
              <a:t> </a:t>
            </a:r>
            <a:r>
              <a:rPr lang="en-GB" dirty="0" err="1"/>
              <a:t>immédiatement</a:t>
            </a:r>
            <a:r>
              <a:rPr lang="en-GB" dirty="0"/>
              <a:t> </a:t>
            </a:r>
            <a:r>
              <a:rPr lang="en-GB" dirty="0" err="1"/>
              <a:t>utilisée</a:t>
            </a:r>
            <a:r>
              <a:rPr lang="en-GB" dirty="0"/>
              <a:t> los de </a:t>
            </a:r>
            <a:r>
              <a:rPr lang="en-GB" dirty="0" err="1"/>
              <a:t>l’accélération</a:t>
            </a:r>
            <a:r>
              <a:rPr lang="en-GB" dirty="0"/>
              <a:t> des auxiliaries de la PC. Elle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aussi</a:t>
            </a:r>
            <a:r>
              <a:rPr lang="en-GB" dirty="0"/>
              <a:t> </a:t>
            </a:r>
            <a:r>
              <a:rPr lang="en-GB" dirty="0" err="1"/>
              <a:t>utilisée</a:t>
            </a:r>
            <a:r>
              <a:rPr lang="en-GB" dirty="0"/>
              <a:t> pour stocker </a:t>
            </a:r>
            <a:r>
              <a:rPr lang="en-GB" dirty="0" err="1"/>
              <a:t>l’énregie</a:t>
            </a:r>
            <a:r>
              <a:rPr lang="en-GB" dirty="0"/>
              <a:t> </a:t>
            </a:r>
            <a:r>
              <a:rPr lang="en-GB" dirty="0" err="1"/>
              <a:t>récupérée</a:t>
            </a:r>
            <a:r>
              <a:rPr lang="en-GB" dirty="0"/>
              <a:t> </a:t>
            </a:r>
            <a:r>
              <a:rPr lang="en-GB" dirty="0" err="1"/>
              <a:t>lors</a:t>
            </a:r>
            <a:r>
              <a:rPr lang="en-GB" dirty="0"/>
              <a:t> du </a:t>
            </a:r>
            <a:r>
              <a:rPr lang="en-GB" dirty="0" err="1"/>
              <a:t>freinage</a:t>
            </a:r>
            <a:r>
              <a:rPr lang="en-GB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7" name="Image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3928" y="1113827"/>
            <a:ext cx="4206670" cy="302433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55576" y="357743"/>
            <a:ext cx="8064896" cy="4536504"/>
          </a:xfrm>
          <a:prstGeom prst="rect">
            <a:avLst/>
          </a:prstGeom>
          <a:noFill/>
          <a:ln w="38100">
            <a:solidFill>
              <a:srgbClr val="00A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9" name="Connecteur droit 6"/>
          <p:cNvCxnSpPr/>
          <p:nvPr/>
        </p:nvCxnSpPr>
        <p:spPr>
          <a:xfrm>
            <a:off x="3275856" y="357743"/>
            <a:ext cx="0" cy="4536504"/>
          </a:xfrm>
          <a:prstGeom prst="line">
            <a:avLst/>
          </a:prstGeom>
          <a:ln w="38100">
            <a:solidFill>
              <a:srgbClr val="00A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9" descr="lithium-ion battery discharge mechanis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07" y="569159"/>
            <a:ext cx="2207345" cy="188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7" descr="lithium-ion battery charge mechanism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16" y="2798472"/>
            <a:ext cx="2296009" cy="194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0469778" y="6609504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636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807</Words>
  <Application>Microsoft Office PowerPoint</Application>
  <PresentationFormat>Widescreen</PresentationFormat>
  <Paragraphs>111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Laura Currid</cp:lastModifiedBy>
  <cp:revision>25</cp:revision>
  <dcterms:created xsi:type="dcterms:W3CDTF">2019-06-26T09:21:34Z</dcterms:created>
  <dcterms:modified xsi:type="dcterms:W3CDTF">2019-11-07T12:26:05Z</dcterms:modified>
</cp:coreProperties>
</file>