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68" r:id="rId4"/>
    <p:sldId id="267" r:id="rId5"/>
    <p:sldId id="266" r:id="rId6"/>
    <p:sldId id="265" r:id="rId7"/>
    <p:sldId id="264" r:id="rId8"/>
    <p:sldId id="263" r:id="rId9"/>
    <p:sldId id="262" r:id="rId10"/>
    <p:sldId id="261" r:id="rId11"/>
    <p:sldId id="260" r:id="rId12"/>
    <p:sldId id="259" r:id="rId13"/>
    <p:sldId id="258"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03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4752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114970400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5.emf"/><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emf"/><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7.jpe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emf"/><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emf"/><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3.emf"/><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emf"/><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ACAF"/>
                </a:solidFill>
                <a:effectLst/>
                <a:uLnTx/>
                <a:uFillTx/>
                <a:latin typeface="Arial" panose="020B0604020202020204" pitchFamily="34" charset="0"/>
                <a:ea typeface="+mn-ea"/>
                <a:cs typeface="Arial" panose="020B0604020202020204" pitchFamily="34" charset="0"/>
              </a:rPr>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00ACAF"/>
              </a:solidFill>
              <a:effectLst/>
              <a:uLnTx/>
              <a:uFillTx/>
              <a:latin typeface="Arial" panose="020B0604020202020204" pitchFamily="34" charset="0"/>
              <a:ea typeface="+mj-ea"/>
              <a:cs typeface="Arial" panose="020B0604020202020204" pitchFamily="34" charset="0"/>
            </a:endParaRPr>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4516315"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sz="2400" dirty="0">
                <a:solidFill>
                  <a:srgbClr val="A5A5A5">
                    <a:lumMod val="50000"/>
                  </a:srgbClr>
                </a:solidFill>
              </a:rPr>
              <a:t>Παρουσίαση για μαθητές</a:t>
            </a:r>
            <a:endParaRPr kumimoji="0" lang="en-US" sz="2400" b="0" i="0" u="none" strike="noStrike" kern="1200" cap="none" spc="0" normalizeH="0" baseline="0" noProof="0" dirty="0">
              <a:ln>
                <a:noFill/>
              </a:ln>
              <a:solidFill>
                <a:srgbClr val="A5A5A5">
                  <a:lumMod val="50000"/>
                </a:srgbClr>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ACAF"/>
                </a:solidFill>
                <a:effectLst/>
                <a:uLnTx/>
                <a:uFillTx/>
                <a:latin typeface="Arial" panose="020B0604020202020204" pitchFamily="34" charset="0"/>
                <a:ea typeface="+mn-ea"/>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3" name="Ορθογώνιο 2">
            <a:extLst>
              <a:ext uri="{FF2B5EF4-FFF2-40B4-BE49-F238E27FC236}">
                <a16:creationId xmlns:a16="http://schemas.microsoft.com/office/drawing/2014/main" id="{0240D15F-A09A-492A-9DE9-F5CB41E64A45}"/>
              </a:ext>
            </a:extLst>
          </p:cNvPr>
          <p:cNvSpPr/>
          <p:nvPr/>
        </p:nvSpPr>
        <p:spPr>
          <a:xfrm>
            <a:off x="1207367" y="1195841"/>
            <a:ext cx="2741178" cy="584775"/>
          </a:xfrm>
          <a:prstGeom prst="rect">
            <a:avLst/>
          </a:prstGeom>
        </p:spPr>
        <p:txBody>
          <a:bodyPr wrap="square">
            <a:spAutoFit/>
          </a:bodyPr>
          <a:lstStyle/>
          <a:p>
            <a:r>
              <a:rPr lang="el-GR" sz="3200" dirty="0"/>
              <a:t>Αποθήκευση</a:t>
            </a:r>
          </a:p>
        </p:txBody>
      </p:sp>
      <p:sp>
        <p:nvSpPr>
          <p:cNvPr id="19" name="Rectangle 18"/>
          <p:cNvSpPr>
            <a:spLocks noChangeArrowheads="1"/>
          </p:cNvSpPr>
          <p:nvPr/>
        </p:nvSpPr>
        <p:spPr bwMode="auto">
          <a:xfrm>
            <a:off x="10957688" y="6712433"/>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2" name="Ορθογώνιο 1">
            <a:extLst>
              <a:ext uri="{FF2B5EF4-FFF2-40B4-BE49-F238E27FC236}">
                <a16:creationId xmlns:a16="http://schemas.microsoft.com/office/drawing/2014/main" id="{EC8DA3AB-062B-47A2-BCDB-CE74D6A46832}"/>
              </a:ext>
            </a:extLst>
          </p:cNvPr>
          <p:cNvSpPr/>
          <p:nvPr/>
        </p:nvSpPr>
        <p:spPr>
          <a:xfrm>
            <a:off x="712519" y="967171"/>
            <a:ext cx="9969335" cy="3970318"/>
          </a:xfrm>
          <a:prstGeom prst="rect">
            <a:avLst/>
          </a:prstGeom>
        </p:spPr>
        <p:txBody>
          <a:bodyPr wrap="square">
            <a:spAutoFit/>
          </a:bodyPr>
          <a:lstStyle/>
          <a:p>
            <a:r>
              <a:rPr lang="el-GR" dirty="0"/>
              <a:t>Το υδρογόνο μπορεί επίσης να αποθηκευτεί σε υγρή κατάσταση υπό </a:t>
            </a:r>
            <a:r>
              <a:rPr lang="el-GR" dirty="0" err="1"/>
              <a:t>κρυογονικές</a:t>
            </a:r>
            <a:r>
              <a:rPr lang="el-GR" dirty="0"/>
              <a:t> συνθήκες. Τυπικά, αυτές οι συνθήκες έχουν αποθηκεύσει υδρογόνο κάτω από 1 </a:t>
            </a:r>
            <a:r>
              <a:rPr lang="el-GR" dirty="0" err="1"/>
              <a:t>atm</a:t>
            </a:r>
            <a:r>
              <a:rPr lang="el-GR" dirty="0"/>
              <a:t> στους -253 ° C. Η αποθήκευση υδρογόνου σε υγρή κατάσταση θα βελτιώσει την ογκομετρική πυκνότητα του, διευκολύνοντας τη συγκράτηση σε μικρότερο δοχείο. </a:t>
            </a:r>
          </a:p>
          <a:p>
            <a:r>
              <a:rPr lang="el-GR" dirty="0"/>
              <a:t>Τα σχετικά προβλήματα αποθήκευσης του υδρογόνου με αυτόν τον τρόπο περιλαμβάνουν το βρασμό, την ενέργεια για την υγροποίηση του υδρογόνου, το μέγεθος  και το σχετικό κόστος. </a:t>
            </a:r>
          </a:p>
          <a:p>
            <a:r>
              <a:rPr lang="el-GR" dirty="0"/>
              <a:t>Στο πλαίσιο αυτό,  βρασμού- αναφέρεται στην εξάτμιση υγρού υδρογόνου με αποτέλεσμα τη σταδιακή αύξηση της πίεσης του αερίου μέσα στο δοχείο αποθήκευσης. Ο βρασμός μπορεί να παρουσιάσει ένα σημαντικό ζήτημα ασφάλειας σε περιπτώσεις όπου ένα όχημα με υδρογόνο είναι σταθμευμένο σε περιορισμένους και ανεπαρκώς εξαεριζόμενους χώρους, δεδομένου ότι το υδρογόνο είναι επιρρεπές σε αυτόματη ανάφλεξη. </a:t>
            </a:r>
          </a:p>
          <a:p>
            <a:r>
              <a:rPr lang="el-GR" dirty="0"/>
              <a:t>Σύμφωνα με το </a:t>
            </a:r>
            <a:r>
              <a:rPr lang="el-GR" dirty="0" err="1"/>
              <a:t>DoE</a:t>
            </a:r>
            <a:r>
              <a:rPr lang="el-GR" dirty="0"/>
              <a:t> των ΗΠΑ, περίπου 30% της χαμηλότερης θερμικής αξίας υδρογόνου απαιτείται για την υγροποίηση, πράγμα που δείχνει ότι αυτή η διαδικασία είναι εντατική σε ενέργεια και ως εκ τούτου προκαλεί μεγάλο κόστος.</a:t>
            </a:r>
          </a:p>
        </p:txBody>
      </p:sp>
      <p:sp>
        <p:nvSpPr>
          <p:cNvPr id="15" name="Rectangle 14"/>
          <p:cNvSpPr>
            <a:spLocks noChangeArrowheads="1"/>
          </p:cNvSpPr>
          <p:nvPr/>
        </p:nvSpPr>
        <p:spPr bwMode="auto">
          <a:xfrm>
            <a:off x="10957688" y="6712433"/>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9987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6" name="Picture 1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79999" y="2804801"/>
            <a:ext cx="4199890" cy="2944495"/>
          </a:xfrm>
          <a:prstGeom prst="rect">
            <a:avLst/>
          </a:prstGeom>
          <a:noFill/>
          <a:ln>
            <a:noFill/>
          </a:ln>
        </p:spPr>
      </p:pic>
      <p:sp>
        <p:nvSpPr>
          <p:cNvPr id="2" name="Ορθογώνιο 1">
            <a:extLst>
              <a:ext uri="{FF2B5EF4-FFF2-40B4-BE49-F238E27FC236}">
                <a16:creationId xmlns:a16="http://schemas.microsoft.com/office/drawing/2014/main" id="{1B8DC429-6000-4F41-B3DB-641F03A9B0AD}"/>
              </a:ext>
            </a:extLst>
          </p:cNvPr>
          <p:cNvSpPr/>
          <p:nvPr/>
        </p:nvSpPr>
        <p:spPr>
          <a:xfrm>
            <a:off x="156608" y="496477"/>
            <a:ext cx="9573221" cy="2308324"/>
          </a:xfrm>
          <a:prstGeom prst="rect">
            <a:avLst/>
          </a:prstGeom>
        </p:spPr>
        <p:txBody>
          <a:bodyPr wrap="square">
            <a:spAutoFit/>
          </a:bodyPr>
          <a:lstStyle/>
          <a:p>
            <a:r>
              <a:rPr lang="el-GR" dirty="0"/>
              <a:t>Επί του παρόντος, αναπτύσσεται ένα υβριδικό σύστημα, το οποίο ονομάζεται </a:t>
            </a:r>
            <a:r>
              <a:rPr lang="el-GR" dirty="0" err="1"/>
              <a:t>κρυο</a:t>
            </a:r>
            <a:r>
              <a:rPr lang="el-GR" dirty="0"/>
              <a:t>-συμπίεση, το οποίο παρέχει ένα δοχείο πίεσης που περιέχει πολύ κρύο αέριο υδρογόνο συμπιεσμένο στα 30 </a:t>
            </a:r>
            <a:r>
              <a:rPr lang="el-GR" dirty="0" err="1"/>
              <a:t>ΜΡα</a:t>
            </a:r>
            <a:r>
              <a:rPr lang="el-GR" dirty="0"/>
              <a:t> και ψύχεται στους-200 ° C. </a:t>
            </a:r>
          </a:p>
          <a:p>
            <a:r>
              <a:rPr lang="el-GR" dirty="0"/>
              <a:t>Αυτό το ‘σκάφος’ είναι ελαφρύτερο και πιο συμπαγές από τα περισσότερα μέσα αποθήκευσης. Η BMW ξεκίνησε ένα αυτοκίνητο με υδρογόνο το 2015 χρησιμοποιώντας ένα κρυοσυμπυκνωμένο δοχείο αποθήκευσης υδρογόνου όπως αυτό που φαίνεται παρακάτω. Επιπλέον, η θερμοκρασία λειτουργίας δεν είναι τόσο χαμηλή όσο η κρυογονική αποθήκευση, πράγμα που σημαίνει ότι υπάρχει λιγότερη απώλεια για την υγροποίηση του υδρογόνου και τη μείωση της βρασμού.</a:t>
            </a:r>
          </a:p>
        </p:txBody>
      </p:sp>
      <p:sp>
        <p:nvSpPr>
          <p:cNvPr id="3" name="Ορθογώνιο 2">
            <a:extLst>
              <a:ext uri="{FF2B5EF4-FFF2-40B4-BE49-F238E27FC236}">
                <a16:creationId xmlns:a16="http://schemas.microsoft.com/office/drawing/2014/main" id="{D63067D0-DE8B-4B84-96B1-B6D4DEFF650D}"/>
              </a:ext>
            </a:extLst>
          </p:cNvPr>
          <p:cNvSpPr/>
          <p:nvPr/>
        </p:nvSpPr>
        <p:spPr>
          <a:xfrm>
            <a:off x="87433" y="5516854"/>
            <a:ext cx="5904950" cy="369332"/>
          </a:xfrm>
          <a:prstGeom prst="rect">
            <a:avLst/>
          </a:prstGeom>
        </p:spPr>
        <p:txBody>
          <a:bodyPr wrap="none">
            <a:spAutoFit/>
          </a:bodyPr>
          <a:lstStyle/>
          <a:p>
            <a:r>
              <a:rPr lang="el-GR" dirty="0"/>
              <a:t>Διατομή κρυοσυμπυκνού δοχείου αποθήκευσης υδρογόνου.</a:t>
            </a:r>
          </a:p>
        </p:txBody>
      </p:sp>
      <p:sp>
        <p:nvSpPr>
          <p:cNvPr id="15" name="Rectangle 14"/>
          <p:cNvSpPr>
            <a:spLocks noChangeArrowheads="1"/>
          </p:cNvSpPr>
          <p:nvPr/>
        </p:nvSpPr>
        <p:spPr bwMode="auto">
          <a:xfrm>
            <a:off x="10957688" y="6712433"/>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3556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6" name="Picture 1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8366" y="348621"/>
            <a:ext cx="4314825" cy="1362075"/>
          </a:xfrm>
          <a:prstGeom prst="rect">
            <a:avLst/>
          </a:prstGeom>
          <a:noFill/>
          <a:ln>
            <a:noFill/>
          </a:ln>
        </p:spPr>
      </p:pic>
      <p:sp>
        <p:nvSpPr>
          <p:cNvPr id="2" name="Ορθογώνιο 1">
            <a:extLst>
              <a:ext uri="{FF2B5EF4-FFF2-40B4-BE49-F238E27FC236}">
                <a16:creationId xmlns:a16="http://schemas.microsoft.com/office/drawing/2014/main" id="{A9E34ACF-A09C-4AE4-9535-363A815D0002}"/>
              </a:ext>
            </a:extLst>
          </p:cNvPr>
          <p:cNvSpPr/>
          <p:nvPr/>
        </p:nvSpPr>
        <p:spPr>
          <a:xfrm>
            <a:off x="191985" y="407098"/>
            <a:ext cx="6096000" cy="5262979"/>
          </a:xfrm>
          <a:prstGeom prst="rect">
            <a:avLst/>
          </a:prstGeom>
        </p:spPr>
        <p:txBody>
          <a:bodyPr>
            <a:spAutoFit/>
          </a:bodyPr>
          <a:lstStyle/>
          <a:p>
            <a:r>
              <a:rPr lang="el-GR" sz="1600" dirty="0"/>
              <a:t>Νέες μέθοδοι περιλαμβάνουν την αποθήκευση υδρογόνου είτε φυσικά είτε χημικά μέσα σε επιλεγμένα υλικά. </a:t>
            </a:r>
          </a:p>
          <a:p>
            <a:r>
              <a:rPr lang="el-GR" sz="1600" dirty="0"/>
              <a:t>Το υδρογόνο μπορεί να αποθηκευτεί στην επιφάνεια ενός υλικού μέσω προσρόφησης, είτε σε μοριακή είτε σε μονοτονική μορφή. Το υδρογόνο μπορεί επίσης να διαχωριστεί σε άτομα, να </a:t>
            </a:r>
            <a:r>
              <a:rPr lang="el-GR" sz="1600" dirty="0" err="1"/>
              <a:t>απορροφηθεί</a:t>
            </a:r>
            <a:r>
              <a:rPr lang="el-GR" sz="1600" dirty="0"/>
              <a:t> σε ένα στερεό υλικό και να αποθηκευτεί στο κρυσταλλικό πλέγμα όπως σε μεταλλικά </a:t>
            </a:r>
            <a:r>
              <a:rPr lang="el-GR" sz="1600" dirty="0" err="1"/>
              <a:t>υδρίδια</a:t>
            </a:r>
            <a:r>
              <a:rPr lang="el-GR" sz="1600" dirty="0"/>
              <a:t>. Άλλες μέθοδοι περιλαμβάνουν τα άτομα υδρογόνου που σχηματίζουν ισχυρούς χημικούς δεσμούς δημιουργώντας χημικές ενώσεις όπως σύνθετα </a:t>
            </a:r>
            <a:r>
              <a:rPr lang="el-GR" sz="1600" dirty="0" err="1"/>
              <a:t>υδρίδια</a:t>
            </a:r>
            <a:r>
              <a:rPr lang="el-GR" sz="1600" dirty="0"/>
              <a:t> και χημικά </a:t>
            </a:r>
            <a:r>
              <a:rPr lang="el-GR" sz="1600" dirty="0" err="1"/>
              <a:t>υδρίδια</a:t>
            </a:r>
            <a:r>
              <a:rPr lang="el-GR" sz="1600" dirty="0"/>
              <a:t>.</a:t>
            </a:r>
          </a:p>
          <a:p>
            <a:r>
              <a:rPr lang="el-GR" sz="1600" dirty="0" err="1"/>
              <a:t>Υδρίδια</a:t>
            </a:r>
            <a:r>
              <a:rPr lang="el-GR" sz="1600" dirty="0"/>
              <a:t> μετάλλων σχηματίζονται όταν ορισμένα μέταλλα αντιδρούν με αέριο υδρογόνο, τα πλέον χρήσιμα μεταλλικά </a:t>
            </a:r>
            <a:r>
              <a:rPr lang="el-GR" sz="1600" dirty="0" err="1"/>
              <a:t>υδρίδια</a:t>
            </a:r>
            <a:r>
              <a:rPr lang="el-GR" sz="1600" dirty="0"/>
              <a:t> αντιδρούν σε θερμοκρασία δωματίου κάτω από 500 </a:t>
            </a:r>
            <a:r>
              <a:rPr lang="el-GR" sz="1600" dirty="0" err="1"/>
              <a:t>kPa</a:t>
            </a:r>
            <a:r>
              <a:rPr lang="el-GR" sz="1600" dirty="0"/>
              <a:t> υδρογόνου.</a:t>
            </a:r>
          </a:p>
          <a:p>
            <a:r>
              <a:rPr lang="el-GR" sz="1600" dirty="0"/>
              <a:t> Παραδείγματα μεταλλικών </a:t>
            </a:r>
            <a:r>
              <a:rPr lang="el-GR" sz="1600" dirty="0" err="1"/>
              <a:t>υδριδίων</a:t>
            </a:r>
            <a:r>
              <a:rPr lang="el-GR" sz="1600" dirty="0"/>
              <a:t> είναι το </a:t>
            </a:r>
            <a:r>
              <a:rPr lang="el-GR" sz="1600" dirty="0" err="1"/>
              <a:t>υδρίδιο</a:t>
            </a:r>
            <a:r>
              <a:rPr lang="el-GR" sz="1600" dirty="0"/>
              <a:t> του παλλαδίου (</a:t>
            </a:r>
            <a:r>
              <a:rPr lang="el-GR" sz="1600" dirty="0" err="1"/>
              <a:t>PdH</a:t>
            </a:r>
            <a:r>
              <a:rPr lang="el-GR" sz="1600" dirty="0"/>
              <a:t>), το </a:t>
            </a:r>
            <a:r>
              <a:rPr lang="el-GR" sz="1600" dirty="0" err="1"/>
              <a:t>υδρίδιο</a:t>
            </a:r>
            <a:r>
              <a:rPr lang="el-GR" sz="1600" dirty="0"/>
              <a:t> του μαγνησίου (MgH2) και το </a:t>
            </a:r>
            <a:r>
              <a:rPr lang="el-GR" sz="1600" dirty="0" err="1"/>
              <a:t>υδρίδιο</a:t>
            </a:r>
            <a:r>
              <a:rPr lang="el-GR" sz="1600" dirty="0"/>
              <a:t> του νικελίου του </a:t>
            </a:r>
            <a:r>
              <a:rPr lang="el-GR" sz="1600" dirty="0" err="1"/>
              <a:t>λανθανίου</a:t>
            </a:r>
            <a:r>
              <a:rPr lang="el-GR" sz="1600" dirty="0"/>
              <a:t> (LaNi5Hx). </a:t>
            </a:r>
          </a:p>
          <a:p>
            <a:r>
              <a:rPr lang="el-GR" sz="1600" dirty="0"/>
              <a:t>Η απορρόφηση υδρογόνου σε τέτοια μέταλλα είναι μια εξωθερμική διαδικασία, αντιστρόφως η </a:t>
            </a:r>
            <a:r>
              <a:rPr lang="el-GR" sz="1600" dirty="0" err="1"/>
              <a:t>εκρόφηση</a:t>
            </a:r>
            <a:r>
              <a:rPr lang="el-GR" sz="1600" dirty="0"/>
              <a:t> είναι ενδοθερμική, που σημαίνει ότι απαιτείται ενέργεια θερμότητας για την απελευθέρωση του υδρογόνου. Η ακόλουθη εικόνα δείχνει ένα σχηματικό δοχείο αποθήκευσης </a:t>
            </a:r>
            <a:r>
              <a:rPr lang="el-GR" sz="1600" dirty="0" err="1"/>
              <a:t>υδριδίου</a:t>
            </a:r>
            <a:r>
              <a:rPr lang="el-GR" sz="1600" dirty="0"/>
              <a:t> μετάλλου.</a:t>
            </a:r>
          </a:p>
        </p:txBody>
      </p:sp>
      <p:sp>
        <p:nvSpPr>
          <p:cNvPr id="3" name="Ορθογώνιο 2">
            <a:extLst>
              <a:ext uri="{FF2B5EF4-FFF2-40B4-BE49-F238E27FC236}">
                <a16:creationId xmlns:a16="http://schemas.microsoft.com/office/drawing/2014/main" id="{90F421B0-E1DD-4CA3-BA80-30AD5A22CFBB}"/>
              </a:ext>
            </a:extLst>
          </p:cNvPr>
          <p:cNvSpPr/>
          <p:nvPr/>
        </p:nvSpPr>
        <p:spPr>
          <a:xfrm>
            <a:off x="7342914" y="2567717"/>
            <a:ext cx="4650863" cy="2308324"/>
          </a:xfrm>
          <a:prstGeom prst="rect">
            <a:avLst/>
          </a:prstGeom>
        </p:spPr>
        <p:txBody>
          <a:bodyPr wrap="square">
            <a:spAutoFit/>
          </a:bodyPr>
          <a:lstStyle/>
          <a:p>
            <a:r>
              <a:rPr lang="el-GR" dirty="0"/>
              <a:t>Διάγραμμα ενός δοχείου αποθήκευσης υδρογόνου μεταλλικού </a:t>
            </a:r>
            <a:r>
              <a:rPr lang="el-GR" dirty="0" err="1"/>
              <a:t>υδριδίου</a:t>
            </a:r>
            <a:r>
              <a:rPr lang="el-GR" dirty="0"/>
              <a:t> (MH).</a:t>
            </a:r>
          </a:p>
          <a:p>
            <a:endParaRPr lang="el-GR" dirty="0"/>
          </a:p>
          <a:p>
            <a:r>
              <a:rPr lang="el-GR" dirty="0"/>
              <a:t>Για τη σταθερή αποθήκευση σε βιομηχανικές εφαρμογές, ο χώρος δεν είναι τόσο σημαντικός όσο στις κινητές εφαρμογές, καθώς το σύστημα δεν περιορίζεται στους περιορισμούς όγκου ενός οχήματος.</a:t>
            </a:r>
          </a:p>
        </p:txBody>
      </p:sp>
      <p:sp>
        <p:nvSpPr>
          <p:cNvPr id="15" name="Rectangle 14"/>
          <p:cNvSpPr>
            <a:spLocks noChangeArrowheads="1"/>
          </p:cNvSpPr>
          <p:nvPr/>
        </p:nvSpPr>
        <p:spPr bwMode="auto">
          <a:xfrm>
            <a:off x="10957688" y="6712433"/>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9948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6" name="Picture 15" descr="http://forschung-energiespeicher.info/fileadmin/user_upload/projektassets/H2STORE/BMBF_H2Store_Fig_1_new_engl_tw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4239" y="1945631"/>
            <a:ext cx="5731510" cy="4073525"/>
          </a:xfrm>
          <a:prstGeom prst="rect">
            <a:avLst/>
          </a:prstGeom>
          <a:noFill/>
          <a:ln>
            <a:noFill/>
          </a:ln>
        </p:spPr>
      </p:pic>
      <p:sp>
        <p:nvSpPr>
          <p:cNvPr id="17" name="Rectangle 16"/>
          <p:cNvSpPr/>
          <p:nvPr/>
        </p:nvSpPr>
        <p:spPr>
          <a:xfrm>
            <a:off x="6995959" y="4329157"/>
            <a:ext cx="226106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a:t>
            </a:r>
            <a:endParaRPr kumimoji="0" lang="en-GB" altLang="zh-CN" sz="1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 name="Ορθογώνιο 1">
            <a:extLst>
              <a:ext uri="{FF2B5EF4-FFF2-40B4-BE49-F238E27FC236}">
                <a16:creationId xmlns:a16="http://schemas.microsoft.com/office/drawing/2014/main" id="{D4E51A53-5A7D-4EDA-88EB-7D236E1791EA}"/>
              </a:ext>
            </a:extLst>
          </p:cNvPr>
          <p:cNvSpPr/>
          <p:nvPr/>
        </p:nvSpPr>
        <p:spPr>
          <a:xfrm>
            <a:off x="1404954" y="252149"/>
            <a:ext cx="9033455" cy="1477328"/>
          </a:xfrm>
          <a:prstGeom prst="rect">
            <a:avLst/>
          </a:prstGeom>
        </p:spPr>
        <p:txBody>
          <a:bodyPr wrap="square">
            <a:spAutoFit/>
          </a:bodyPr>
          <a:lstStyle/>
          <a:p>
            <a:r>
              <a:rPr lang="el-GR" dirty="0"/>
              <a:t>Το υδρογόνο μπορεί επίσης να αποθηκευτεί σε μεγάλες ποσότητες υπόγεια, σε σπήλαια, αλατούχους θόλους και σε πεδία πετρελαίου και φυσικού αερίου. Η παρακάτω εικόνα καταδεικνύει τη δυνατότητα αποθήκευσης μεγάλων ποσοτήτων υδρογόνου σε σπήλαια αλατιού. Υπάρχουν πολλά σημεία αποθήκευσης σε όλο τον κόσμο, όπως το σπήλαιο ICI στο </a:t>
            </a:r>
            <a:r>
              <a:rPr lang="el-GR" dirty="0" err="1"/>
              <a:t>Teesside</a:t>
            </a:r>
            <a:r>
              <a:rPr lang="el-GR" dirty="0"/>
              <a:t> της Αγγλίας, το οποίο αποθηκεύει 95% καθαρό υδρογόνο και 3 - 4% CO2.</a:t>
            </a:r>
          </a:p>
        </p:txBody>
      </p:sp>
      <p:sp>
        <p:nvSpPr>
          <p:cNvPr id="3" name="Ορθογώνιο 2">
            <a:extLst>
              <a:ext uri="{FF2B5EF4-FFF2-40B4-BE49-F238E27FC236}">
                <a16:creationId xmlns:a16="http://schemas.microsoft.com/office/drawing/2014/main" id="{73346807-96DA-4ECD-A746-F4B95576135A}"/>
              </a:ext>
            </a:extLst>
          </p:cNvPr>
          <p:cNvSpPr/>
          <p:nvPr/>
        </p:nvSpPr>
        <p:spPr>
          <a:xfrm>
            <a:off x="6928281" y="1969145"/>
            <a:ext cx="2622050" cy="1815882"/>
          </a:xfrm>
          <a:prstGeom prst="rect">
            <a:avLst/>
          </a:prstGeom>
        </p:spPr>
        <p:txBody>
          <a:bodyPr wrap="square">
            <a:spAutoFit/>
          </a:bodyPr>
          <a:lstStyle/>
          <a:p>
            <a:r>
              <a:rPr lang="el-GR" sz="1400" dirty="0"/>
              <a:t>Μεταξύ του 1956 και του 1974 η γαλλική εταιρεία φυσικού αερίου </a:t>
            </a:r>
            <a:r>
              <a:rPr lang="el-GR" sz="1400" dirty="0" err="1"/>
              <a:t>Gaz</a:t>
            </a:r>
            <a:r>
              <a:rPr lang="el-GR" sz="1400" dirty="0"/>
              <a:t> αποθηκεύει </a:t>
            </a:r>
            <a:r>
              <a:rPr lang="el-GR" sz="1400" dirty="0" err="1"/>
              <a:t>syngas</a:t>
            </a:r>
            <a:r>
              <a:rPr lang="el-GR" sz="1400" dirty="0"/>
              <a:t> σε έναν υδροφόρο ορίζοντα στη </a:t>
            </a:r>
            <a:r>
              <a:rPr lang="el-GR" sz="1400" dirty="0" err="1"/>
              <a:t>Beynes</a:t>
            </a:r>
            <a:r>
              <a:rPr lang="el-GR" sz="1400" dirty="0"/>
              <a:t> της Γαλλίας χωρίς να αναφέρει κανένα θέμα ασφάλειας κατά τη διάρκεια αυτής της περιόδου.</a:t>
            </a:r>
          </a:p>
        </p:txBody>
      </p:sp>
      <p:sp>
        <p:nvSpPr>
          <p:cNvPr id="4" name="Ορθογώνιο 3">
            <a:extLst>
              <a:ext uri="{FF2B5EF4-FFF2-40B4-BE49-F238E27FC236}">
                <a16:creationId xmlns:a16="http://schemas.microsoft.com/office/drawing/2014/main" id="{E241C186-94ED-4262-8C69-E690BAADE267}"/>
              </a:ext>
            </a:extLst>
          </p:cNvPr>
          <p:cNvSpPr/>
          <p:nvPr/>
        </p:nvSpPr>
        <p:spPr>
          <a:xfrm>
            <a:off x="7021967" y="3917361"/>
            <a:ext cx="2335790" cy="1384995"/>
          </a:xfrm>
          <a:prstGeom prst="rect">
            <a:avLst/>
          </a:prstGeom>
        </p:spPr>
        <p:txBody>
          <a:bodyPr wrap="square">
            <a:spAutoFit/>
          </a:bodyPr>
          <a:lstStyle/>
          <a:p>
            <a:r>
              <a:rPr lang="el-GR" sz="1400" dirty="0"/>
              <a:t>Η Ρωσία έχει επίσης αποθηκεύσει υπόγεια υδρογόνο. Υδρογόνο ειδικά για την αεροδιαστημική βιομηχανία κάτω από πίεση 9 </a:t>
            </a:r>
            <a:r>
              <a:rPr lang="el-GR" sz="1400" dirty="0" err="1"/>
              <a:t>MPa</a:t>
            </a:r>
            <a:endParaRPr lang="el-GR" sz="1400" dirty="0"/>
          </a:p>
        </p:txBody>
      </p:sp>
      <p:sp>
        <p:nvSpPr>
          <p:cNvPr id="15" name="Rectangle 14"/>
          <p:cNvSpPr>
            <a:spLocks noChangeArrowheads="1"/>
          </p:cNvSpPr>
          <p:nvPr/>
        </p:nvSpPr>
        <p:spPr bwMode="auto">
          <a:xfrm>
            <a:off x="10957688" y="6712433"/>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205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143000" y="609600"/>
            <a:ext cx="9875520" cy="1356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6" name="Content Placeholder 2"/>
          <p:cNvSpPr txBox="1">
            <a:spLocks/>
          </p:cNvSpPr>
          <p:nvPr/>
        </p:nvSpPr>
        <p:spPr>
          <a:xfrm>
            <a:off x="1143000" y="2057400"/>
            <a:ext cx="9872871" cy="4038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Ορθογώνιο 1">
            <a:extLst>
              <a:ext uri="{FF2B5EF4-FFF2-40B4-BE49-F238E27FC236}">
                <a16:creationId xmlns:a16="http://schemas.microsoft.com/office/drawing/2014/main" id="{DDBE784F-DC84-46C7-8B34-CF92ED957BE3}"/>
              </a:ext>
            </a:extLst>
          </p:cNvPr>
          <p:cNvSpPr/>
          <p:nvPr/>
        </p:nvSpPr>
        <p:spPr>
          <a:xfrm>
            <a:off x="1246915" y="707020"/>
            <a:ext cx="7499262" cy="830997"/>
          </a:xfrm>
          <a:prstGeom prst="rect">
            <a:avLst/>
          </a:prstGeom>
        </p:spPr>
        <p:txBody>
          <a:bodyPr wrap="square">
            <a:spAutoFit/>
          </a:bodyPr>
          <a:lstStyle/>
          <a:p>
            <a:r>
              <a:rPr lang="el-GR" sz="2400" dirty="0"/>
              <a:t>Ο τύπος αποθήκευσης που χρησιμοποιείται για το υδρογόνο εξαρτάται από διάφορους παράγοντες.</a:t>
            </a:r>
          </a:p>
        </p:txBody>
      </p:sp>
      <p:sp>
        <p:nvSpPr>
          <p:cNvPr id="3" name="Ορθογώνιο 2">
            <a:extLst>
              <a:ext uri="{FF2B5EF4-FFF2-40B4-BE49-F238E27FC236}">
                <a16:creationId xmlns:a16="http://schemas.microsoft.com/office/drawing/2014/main" id="{A74D2505-2E4C-4DD7-8BAD-DAE39BC0F399}"/>
              </a:ext>
            </a:extLst>
          </p:cNvPr>
          <p:cNvSpPr/>
          <p:nvPr/>
        </p:nvSpPr>
        <p:spPr>
          <a:xfrm>
            <a:off x="656646" y="3084017"/>
            <a:ext cx="10444654" cy="584775"/>
          </a:xfrm>
          <a:prstGeom prst="rect">
            <a:avLst/>
          </a:prstGeom>
        </p:spPr>
        <p:txBody>
          <a:bodyPr wrap="none">
            <a:spAutoFit/>
          </a:bodyPr>
          <a:lstStyle/>
          <a:p>
            <a:r>
              <a:rPr lang="el-GR" sz="3200" dirty="0">
                <a:solidFill>
                  <a:srgbClr val="FF0000"/>
                </a:solidFill>
              </a:rPr>
              <a:t>Συζητήστε με έναν συνεργάτη τι νομίζετε ότι μπορεί να είναι.</a:t>
            </a:r>
          </a:p>
        </p:txBody>
      </p:sp>
      <p:sp>
        <p:nvSpPr>
          <p:cNvPr id="17" name="Rectangle 16"/>
          <p:cNvSpPr>
            <a:spLocks noChangeArrowheads="1"/>
          </p:cNvSpPr>
          <p:nvPr/>
        </p:nvSpPr>
        <p:spPr bwMode="auto">
          <a:xfrm>
            <a:off x="10957688" y="6712433"/>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65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143000" y="609600"/>
            <a:ext cx="9875520" cy="1356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6" name="TextBox 15"/>
          <p:cNvSpPr txBox="1"/>
          <p:nvPr/>
        </p:nvSpPr>
        <p:spPr>
          <a:xfrm>
            <a:off x="2207568" y="2329953"/>
            <a:ext cx="2088232" cy="523220"/>
          </a:xfrm>
          <a:prstGeom prst="rect">
            <a:avLst/>
          </a:prstGeom>
          <a:noFill/>
        </p:spPr>
        <p:txBody>
          <a:bodyPr wrap="square" rtlCol="0">
            <a:spAutoFit/>
          </a:bodyPr>
          <a:lstStyle/>
          <a:p>
            <a:pPr lvl="0"/>
            <a:r>
              <a:rPr lang="el-GR" sz="2800">
                <a:solidFill>
                  <a:prstClr val="black"/>
                </a:solidFill>
              </a:rPr>
              <a:t>όγκος</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2211352" y="3242268"/>
            <a:ext cx="23762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Θερμοκρασία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2235950" y="4154583"/>
            <a:ext cx="21602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Χρόνος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2207568" y="5066889"/>
            <a:ext cx="28083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Χρήση</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1">
            <a:extLst>
              <a:ext uri="{FF2B5EF4-FFF2-40B4-BE49-F238E27FC236}">
                <a16:creationId xmlns:a16="http://schemas.microsoft.com/office/drawing/2014/main" id="{695DE5FA-47D6-49EB-8D4B-65AD2F6F08C8}"/>
              </a:ext>
            </a:extLst>
          </p:cNvPr>
          <p:cNvSpPr/>
          <p:nvPr/>
        </p:nvSpPr>
        <p:spPr>
          <a:xfrm>
            <a:off x="1395352" y="1028552"/>
            <a:ext cx="7742710" cy="830997"/>
          </a:xfrm>
          <a:prstGeom prst="rect">
            <a:avLst/>
          </a:prstGeom>
        </p:spPr>
        <p:txBody>
          <a:bodyPr wrap="square">
            <a:spAutoFit/>
          </a:bodyPr>
          <a:lstStyle/>
          <a:p>
            <a:r>
              <a:rPr lang="el-GR" sz="2400" dirty="0"/>
              <a:t>Ο τύπος αποθήκευσης που χρησιμοποιείται για το υδρογόνο εξαρτάται από διάφορους παράγοντες</a:t>
            </a:r>
          </a:p>
        </p:txBody>
      </p:sp>
      <p:sp>
        <p:nvSpPr>
          <p:cNvPr id="20" name="Rectangle 19"/>
          <p:cNvSpPr>
            <a:spLocks noChangeArrowheads="1"/>
          </p:cNvSpPr>
          <p:nvPr/>
        </p:nvSpPr>
        <p:spPr bwMode="auto">
          <a:xfrm>
            <a:off x="10957688" y="6712433"/>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82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143000" y="231530"/>
            <a:ext cx="9875520" cy="1356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6" name="TextBox 15"/>
          <p:cNvSpPr txBox="1"/>
          <p:nvPr/>
        </p:nvSpPr>
        <p:spPr>
          <a:xfrm>
            <a:off x="2240623" y="1879864"/>
            <a:ext cx="7128792" cy="1200329"/>
          </a:xfrm>
          <a:prstGeom prst="rect">
            <a:avLst/>
          </a:prstGeom>
          <a:noFill/>
        </p:spPr>
        <p:txBody>
          <a:bodyPr wrap="square" rtlCol="0">
            <a:spAutoFit/>
          </a:bodyPr>
          <a:lstStyle/>
          <a:p>
            <a:pPr lvl="0"/>
            <a:r>
              <a:rPr lang="el-GR" sz="2400" dirty="0">
                <a:solidFill>
                  <a:prstClr val="black"/>
                </a:solidFill>
              </a:rPr>
              <a:t>Όγκος - Σε υψηλότερη πίεση υπάρχει μεγαλύτερη ικανότητα αποθήκευσης. Αυτό έχει ως αποτέλεσμα μεγαλύτερο βάρος.</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2200327" y="3264859"/>
            <a:ext cx="6764968" cy="830997"/>
          </a:xfrm>
          <a:prstGeom prst="rect">
            <a:avLst/>
          </a:prstGeom>
          <a:noFill/>
        </p:spPr>
        <p:txBody>
          <a:bodyPr wrap="square" rtlCol="0">
            <a:spAutoFit/>
          </a:bodyPr>
          <a:lstStyle/>
          <a:p>
            <a:pPr lvl="0"/>
            <a:r>
              <a:rPr lang="el-GR" sz="2400" dirty="0">
                <a:solidFill>
                  <a:prstClr val="black"/>
                </a:solidFill>
              </a:rPr>
              <a:t>Θερμοκρασία - Απαιτούνται ειδικά υλικά σε ορισμένες θερμοκρασίες.</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2200327" y="4329071"/>
            <a:ext cx="6956394" cy="461665"/>
          </a:xfrm>
          <a:prstGeom prst="rect">
            <a:avLst/>
          </a:prstGeom>
          <a:noFill/>
        </p:spPr>
        <p:txBody>
          <a:bodyPr wrap="square" rtlCol="0">
            <a:spAutoFit/>
          </a:bodyPr>
          <a:lstStyle/>
          <a:p>
            <a:pPr lvl="0"/>
            <a:r>
              <a:rPr lang="el-GR" sz="2400" dirty="0">
                <a:solidFill>
                  <a:prstClr val="black"/>
                </a:solidFill>
              </a:rPr>
              <a:t>Χρόνος  - Πόσο καιρό θα αποθηκευτεί;</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1826255" y="5023951"/>
            <a:ext cx="7272808" cy="461665"/>
          </a:xfrm>
          <a:prstGeom prst="rect">
            <a:avLst/>
          </a:prstGeom>
          <a:noFill/>
        </p:spPr>
        <p:txBody>
          <a:bodyPr wrap="square" rtlCol="0">
            <a:spAutoFit/>
          </a:bodyPr>
          <a:lstStyle/>
          <a:p>
            <a:pPr lvl="0"/>
            <a:r>
              <a:rPr lang="el-GR" sz="2400" dirty="0">
                <a:solidFill>
                  <a:prstClr val="black"/>
                </a:solidFill>
              </a:rPr>
              <a:t>Χρήση - πρόκειται να μεταφερθεί πριν από τη χρήση;</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1">
            <a:extLst>
              <a:ext uri="{FF2B5EF4-FFF2-40B4-BE49-F238E27FC236}">
                <a16:creationId xmlns:a16="http://schemas.microsoft.com/office/drawing/2014/main" id="{AC5AC840-8F7E-4AD8-A438-1A87144F5092}"/>
              </a:ext>
            </a:extLst>
          </p:cNvPr>
          <p:cNvSpPr/>
          <p:nvPr/>
        </p:nvSpPr>
        <p:spPr>
          <a:xfrm>
            <a:off x="1547266" y="447719"/>
            <a:ext cx="6096000" cy="1200329"/>
          </a:xfrm>
          <a:prstGeom prst="rect">
            <a:avLst/>
          </a:prstGeom>
        </p:spPr>
        <p:txBody>
          <a:bodyPr>
            <a:spAutoFit/>
          </a:bodyPr>
          <a:lstStyle/>
          <a:p>
            <a:r>
              <a:rPr lang="el-GR" sz="2400" dirty="0"/>
              <a:t>Ο τύπος αποθήκευσης που χρησιμοποιείται για το υδρογόνο εξαρτάται από διάφορους παράγοντες</a:t>
            </a:r>
          </a:p>
        </p:txBody>
      </p:sp>
      <p:sp>
        <p:nvSpPr>
          <p:cNvPr id="20" name="Rectangle 19"/>
          <p:cNvSpPr>
            <a:spLocks noChangeArrowheads="1"/>
          </p:cNvSpPr>
          <p:nvPr/>
        </p:nvSpPr>
        <p:spPr bwMode="auto">
          <a:xfrm>
            <a:off x="10957688" y="6712433"/>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724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6" name="Picture 15"/>
          <p:cNvPicPr/>
          <p:nvPr/>
        </p:nvPicPr>
        <p:blipFill>
          <a:blip r:embed="rId10" cstate="print"/>
          <a:srcRect/>
          <a:stretch>
            <a:fillRect/>
          </a:stretch>
        </p:blipFill>
        <p:spPr bwMode="auto">
          <a:xfrm>
            <a:off x="2359736" y="1274188"/>
            <a:ext cx="5731510" cy="2898140"/>
          </a:xfrm>
          <a:prstGeom prst="rect">
            <a:avLst/>
          </a:prstGeom>
          <a:noFill/>
          <a:ln w="9525">
            <a:noFill/>
            <a:miter lim="800000"/>
            <a:headEnd/>
            <a:tailEnd/>
          </a:ln>
        </p:spPr>
      </p:pic>
      <p:sp>
        <p:nvSpPr>
          <p:cNvPr id="17" name="TextBox 16"/>
          <p:cNvSpPr txBox="1"/>
          <p:nvPr/>
        </p:nvSpPr>
        <p:spPr>
          <a:xfrm>
            <a:off x="1371600" y="88683"/>
            <a:ext cx="8977745" cy="923330"/>
          </a:xfrm>
          <a:prstGeom prst="rect">
            <a:avLst/>
          </a:prstGeom>
          <a:noFill/>
        </p:spPr>
        <p:txBody>
          <a:bodyPr wrap="square" rtlCol="0">
            <a:spAutoFit/>
          </a:bodyPr>
          <a:lstStyle/>
          <a:p>
            <a:pPr lvl="0"/>
            <a:r>
              <a:rPr lang="el-GR" dirty="0">
                <a:solidFill>
                  <a:prstClr val="black"/>
                </a:solidFill>
              </a:rPr>
              <a:t>Ανάλογα με τη μέθοδο παραγωγής, οι απαιτήσεις αποθήκευσης  διαφέρουν. Συνεπώς, είναι χρήσιμο να εξετάσουμε γρήγορα τον κύκλο ζωής του υδρογόνου όταν προέρχεται από μια ανανεώσιμη πηγή ενέργειας.</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Ορθογώνιο 1">
            <a:extLst>
              <a:ext uri="{FF2B5EF4-FFF2-40B4-BE49-F238E27FC236}">
                <a16:creationId xmlns:a16="http://schemas.microsoft.com/office/drawing/2014/main" id="{7C83FB27-6D26-4627-B385-CC963531B689}"/>
              </a:ext>
            </a:extLst>
          </p:cNvPr>
          <p:cNvSpPr/>
          <p:nvPr/>
        </p:nvSpPr>
        <p:spPr>
          <a:xfrm>
            <a:off x="1872069" y="4228191"/>
            <a:ext cx="7675692" cy="1200329"/>
          </a:xfrm>
          <a:prstGeom prst="rect">
            <a:avLst/>
          </a:prstGeom>
        </p:spPr>
        <p:txBody>
          <a:bodyPr wrap="square">
            <a:spAutoFit/>
          </a:bodyPr>
          <a:lstStyle/>
          <a:p>
            <a:r>
              <a:rPr lang="el-GR" dirty="0"/>
              <a:t>Η οικονομία του υδρογόνου είναι ένα σύστημα για την παροχή ενέργειας που προέρχεται από το υδρογόνο μέσω της δημιουργίας μιας τροποποιημένης υποδομής. Επιπλέον, η παραγωγή, διανομή, χρήση και αποθήκευση υδρογόνου είναι θεμελιώδεις για την υλοποίηση αυτού του συστήματος.</a:t>
            </a:r>
          </a:p>
        </p:txBody>
      </p:sp>
      <p:sp>
        <p:nvSpPr>
          <p:cNvPr id="15" name="Rectangle 14"/>
          <p:cNvSpPr>
            <a:spLocks noChangeArrowheads="1"/>
          </p:cNvSpPr>
          <p:nvPr/>
        </p:nvSpPr>
        <p:spPr bwMode="auto">
          <a:xfrm>
            <a:off x="10957688" y="6712433"/>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876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6" name="Picture 15"/>
          <p:cNvPicPr/>
          <p:nvPr/>
        </p:nvPicPr>
        <p:blipFill>
          <a:blip r:embed="rId10" cstate="print"/>
          <a:srcRect/>
          <a:stretch>
            <a:fillRect/>
          </a:stretch>
        </p:blipFill>
        <p:spPr bwMode="auto">
          <a:xfrm>
            <a:off x="2963486" y="1750150"/>
            <a:ext cx="5633259" cy="4123112"/>
          </a:xfrm>
          <a:prstGeom prst="rect">
            <a:avLst/>
          </a:prstGeom>
          <a:noFill/>
          <a:ln w="9525">
            <a:noFill/>
            <a:miter lim="800000"/>
            <a:headEnd/>
            <a:tailEnd/>
          </a:ln>
        </p:spPr>
      </p:pic>
      <p:sp>
        <p:nvSpPr>
          <p:cNvPr id="2" name="Ορθογώνιο 1">
            <a:extLst>
              <a:ext uri="{FF2B5EF4-FFF2-40B4-BE49-F238E27FC236}">
                <a16:creationId xmlns:a16="http://schemas.microsoft.com/office/drawing/2014/main" id="{009C9952-DAFD-44A7-A5FB-654AAE6EE5C6}"/>
              </a:ext>
            </a:extLst>
          </p:cNvPr>
          <p:cNvSpPr/>
          <p:nvPr/>
        </p:nvSpPr>
        <p:spPr>
          <a:xfrm>
            <a:off x="843148" y="275538"/>
            <a:ext cx="9185564" cy="1200329"/>
          </a:xfrm>
          <a:prstGeom prst="rect">
            <a:avLst/>
          </a:prstGeom>
        </p:spPr>
        <p:txBody>
          <a:bodyPr wrap="square">
            <a:spAutoFit/>
          </a:bodyPr>
          <a:lstStyle/>
          <a:p>
            <a:r>
              <a:rPr lang="el-GR" dirty="0"/>
              <a:t>Παρακάτω είναι ένα τυπική διάταξη ενός ηλεκτρολυτικού στοιχείου. Ο συνδυασμός μιας ανανεώσιμης πηγής ενέργειας, όπως η αιολική ή η ηλιακή, με έναν ηλεκτρολύτη θα μπορούσε να παράγει και να αποθηκεύει υδρογόνο, το οποίο θα μπορούσε αργότερα να χρησιμοποιηθεί ως εφεδρική παροχή για να βοηθήσει εφεδρικά το ηλεκτρικό δίκτυο.</a:t>
            </a:r>
          </a:p>
        </p:txBody>
      </p:sp>
      <p:sp>
        <p:nvSpPr>
          <p:cNvPr id="15" name="Rectangle 14"/>
          <p:cNvSpPr>
            <a:spLocks noChangeArrowheads="1"/>
          </p:cNvSpPr>
          <p:nvPr/>
        </p:nvSpPr>
        <p:spPr bwMode="auto">
          <a:xfrm>
            <a:off x="10957688" y="6712433"/>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3920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2" name="Ορθογώνιο 1">
            <a:extLst>
              <a:ext uri="{FF2B5EF4-FFF2-40B4-BE49-F238E27FC236}">
                <a16:creationId xmlns:a16="http://schemas.microsoft.com/office/drawing/2014/main" id="{C2C6279F-F606-4CB8-BACD-DCBF2D09DE49}"/>
              </a:ext>
            </a:extLst>
          </p:cNvPr>
          <p:cNvSpPr/>
          <p:nvPr/>
        </p:nvSpPr>
        <p:spPr>
          <a:xfrm>
            <a:off x="771896" y="786970"/>
            <a:ext cx="9262754" cy="4093428"/>
          </a:xfrm>
          <a:prstGeom prst="rect">
            <a:avLst/>
          </a:prstGeom>
        </p:spPr>
        <p:txBody>
          <a:bodyPr wrap="square">
            <a:spAutoFit/>
          </a:bodyPr>
          <a:lstStyle/>
          <a:p>
            <a:r>
              <a:rPr lang="el-GR" sz="2000" dirty="0"/>
              <a:t>Το υδρογόνο μπορεί να αποθηκευτεί στο χώρο - στο σημείο παραγωγής ως συμπιεσμένο αέριο, υγρό ή χημικά σε μέσο αποθήκευσης σε στερεά κατάσταση. Η κατανομή του υδρογόνου θα ήταν σχετικά απλή επειδή μπορεί να παραδοθεί μέσω του αγωγού μέχρι το σημείο χρήσης.</a:t>
            </a:r>
          </a:p>
          <a:p>
            <a:r>
              <a:rPr lang="el-GR" sz="2000" dirty="0"/>
              <a:t>Τις τελευταίες δύο δεκαετίες, δισεκατομμύρια κυβικά μέτρα υδρογόνου παράχθηκαν και διατηρήθηκαν σε ενδιάμεση αποθήκευση και μεταφέρθηκαν μέσω αγωγών για να εξυπηρετήσουν τη χημική βιομηχανία και την αεροδιαστημική βιομηχανία.</a:t>
            </a:r>
          </a:p>
          <a:p>
            <a:r>
              <a:rPr lang="el-GR" sz="2000" dirty="0"/>
              <a:t>Ένα από τα μεγαλύτερα εμπόδια που αντιμετωπίζει η δημιουργία μιας οικονομίας υδρογόνου είναι το θέμα της αποθήκευσης υδρογόνου με ασφαλή, συμπαγή, αξιόπιστο και οικονομικό τρόπο. Το αμερικανικό </a:t>
            </a:r>
            <a:r>
              <a:rPr lang="el-GR" sz="2000" dirty="0" err="1"/>
              <a:t>DoE</a:t>
            </a:r>
            <a:r>
              <a:rPr lang="el-GR" sz="2000" dirty="0"/>
              <a:t> δημοσίευσε ένα ηλεκτρονικό άρθρο που υπογραμμίζει ότι για να είναι ανταγωνιστικό το υδρογόνο με τις συμβατικές τεχνολογίες, πρέπει να επιτύχει ένα εύρος  300 μιλίων. Ωστόσο, πρόκειται για πρόκληση λόγω των φυσικών ιδιοτήτων του υδρογόνου.</a:t>
            </a:r>
          </a:p>
        </p:txBody>
      </p:sp>
      <p:sp>
        <p:nvSpPr>
          <p:cNvPr id="15" name="Rectangle 14"/>
          <p:cNvSpPr>
            <a:spLocks noChangeArrowheads="1"/>
          </p:cNvSpPr>
          <p:nvPr/>
        </p:nvSpPr>
        <p:spPr bwMode="auto">
          <a:xfrm>
            <a:off x="10957688" y="6712433"/>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1119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6" name="Picture 15"/>
          <p:cNvPicPr/>
          <p:nvPr/>
        </p:nvPicPr>
        <p:blipFill>
          <a:blip r:embed="rId10" cstate="print"/>
          <a:srcRect/>
          <a:stretch>
            <a:fillRect/>
          </a:stretch>
        </p:blipFill>
        <p:spPr bwMode="auto">
          <a:xfrm>
            <a:off x="2103349" y="901067"/>
            <a:ext cx="7556040" cy="2329085"/>
          </a:xfrm>
          <a:prstGeom prst="rect">
            <a:avLst/>
          </a:prstGeom>
          <a:noFill/>
          <a:ln w="9525">
            <a:noFill/>
            <a:miter lim="800000"/>
            <a:headEnd/>
            <a:tailEnd/>
          </a:ln>
        </p:spPr>
      </p:pic>
      <p:sp>
        <p:nvSpPr>
          <p:cNvPr id="18" name="Rectangle 17"/>
          <p:cNvSpPr/>
          <p:nvPr/>
        </p:nvSpPr>
        <p:spPr>
          <a:xfrm>
            <a:off x="5940272" y="3230152"/>
            <a:ext cx="1743021" cy="30777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p>
        </p:txBody>
      </p:sp>
      <p:sp>
        <p:nvSpPr>
          <p:cNvPr id="21" name="Rectangle 20"/>
          <p:cNvSpPr/>
          <p:nvPr/>
        </p:nvSpPr>
        <p:spPr>
          <a:xfrm>
            <a:off x="8089127" y="3230152"/>
            <a:ext cx="1488669" cy="318998"/>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p>
        </p:txBody>
      </p:sp>
      <p:sp>
        <p:nvSpPr>
          <p:cNvPr id="2" name="Ορθογώνιο 1">
            <a:extLst>
              <a:ext uri="{FF2B5EF4-FFF2-40B4-BE49-F238E27FC236}">
                <a16:creationId xmlns:a16="http://schemas.microsoft.com/office/drawing/2014/main" id="{0917E597-D29A-4514-A787-7098BC191BBB}"/>
              </a:ext>
            </a:extLst>
          </p:cNvPr>
          <p:cNvSpPr/>
          <p:nvPr/>
        </p:nvSpPr>
        <p:spPr>
          <a:xfrm>
            <a:off x="2103349" y="166336"/>
            <a:ext cx="8222246" cy="646331"/>
          </a:xfrm>
          <a:prstGeom prst="rect">
            <a:avLst/>
          </a:prstGeom>
        </p:spPr>
        <p:txBody>
          <a:bodyPr wrap="square">
            <a:spAutoFit/>
          </a:bodyPr>
          <a:lstStyle/>
          <a:p>
            <a:r>
              <a:rPr lang="el-GR" dirty="0"/>
              <a:t>Οι πιο καθιερωμένες τεχνικές αποθήκευσης είναι τα δοχεία υψηλής πίεσης που ταξινομούνται σε τέσσερις ομάδες με βάση το υλικό τους και την πίεση εργασίας.</a:t>
            </a:r>
          </a:p>
        </p:txBody>
      </p:sp>
      <p:sp>
        <p:nvSpPr>
          <p:cNvPr id="3" name="Ορθογώνιο 2">
            <a:extLst>
              <a:ext uri="{FF2B5EF4-FFF2-40B4-BE49-F238E27FC236}">
                <a16:creationId xmlns:a16="http://schemas.microsoft.com/office/drawing/2014/main" id="{FF1456ED-E1B7-4055-9583-274CBA32D538}"/>
              </a:ext>
            </a:extLst>
          </p:cNvPr>
          <p:cNvSpPr/>
          <p:nvPr/>
        </p:nvSpPr>
        <p:spPr>
          <a:xfrm>
            <a:off x="1810590" y="3318552"/>
            <a:ext cx="2212769" cy="769441"/>
          </a:xfrm>
          <a:prstGeom prst="rect">
            <a:avLst/>
          </a:prstGeom>
        </p:spPr>
        <p:txBody>
          <a:bodyPr wrap="square">
            <a:spAutoFit/>
          </a:bodyPr>
          <a:lstStyle/>
          <a:p>
            <a:r>
              <a:rPr lang="el-GR" sz="1400" dirty="0"/>
              <a:t>Τα δοχεία τύπου Ι είναι μεταλλικά δοχεία από χάλυβα ή αλουμίνιο</a:t>
            </a:r>
            <a:r>
              <a:rPr lang="el-GR" sz="1600" dirty="0"/>
              <a:t>.</a:t>
            </a:r>
          </a:p>
        </p:txBody>
      </p:sp>
      <p:sp>
        <p:nvSpPr>
          <p:cNvPr id="4" name="Ορθογώνιο 3">
            <a:extLst>
              <a:ext uri="{FF2B5EF4-FFF2-40B4-BE49-F238E27FC236}">
                <a16:creationId xmlns:a16="http://schemas.microsoft.com/office/drawing/2014/main" id="{32A2B544-40FF-4A0E-BE31-D1C321C6E199}"/>
              </a:ext>
            </a:extLst>
          </p:cNvPr>
          <p:cNvSpPr/>
          <p:nvPr/>
        </p:nvSpPr>
        <p:spPr>
          <a:xfrm>
            <a:off x="3990859" y="3226046"/>
            <a:ext cx="1869202" cy="1600438"/>
          </a:xfrm>
          <a:prstGeom prst="rect">
            <a:avLst/>
          </a:prstGeom>
        </p:spPr>
        <p:txBody>
          <a:bodyPr wrap="square">
            <a:spAutoFit/>
          </a:bodyPr>
          <a:lstStyle/>
          <a:p>
            <a:r>
              <a:rPr lang="el-GR" sz="1400" dirty="0"/>
              <a:t>Τύπου II είναι ουσιαστικά δοχεία τύπου Ι που είναι εγκλεισμένα σε περιέλιξη πολυμερούς ενισχυμένου με υαλονήματα (GFRP).</a:t>
            </a:r>
          </a:p>
        </p:txBody>
      </p:sp>
      <p:sp>
        <p:nvSpPr>
          <p:cNvPr id="5" name="Ορθογώνιο 4">
            <a:extLst>
              <a:ext uri="{FF2B5EF4-FFF2-40B4-BE49-F238E27FC236}">
                <a16:creationId xmlns:a16="http://schemas.microsoft.com/office/drawing/2014/main" id="{BDC05114-7E72-43E0-A4B1-52CBE7A1CB87}"/>
              </a:ext>
            </a:extLst>
          </p:cNvPr>
          <p:cNvSpPr/>
          <p:nvPr/>
        </p:nvSpPr>
        <p:spPr>
          <a:xfrm>
            <a:off x="5766205" y="3072330"/>
            <a:ext cx="2274125" cy="2031325"/>
          </a:xfrm>
          <a:prstGeom prst="rect">
            <a:avLst/>
          </a:prstGeom>
        </p:spPr>
        <p:txBody>
          <a:bodyPr wrap="square">
            <a:spAutoFit/>
          </a:bodyPr>
          <a:lstStyle/>
          <a:p>
            <a:r>
              <a:rPr lang="el-GR" sz="1400" dirty="0"/>
              <a:t>Τα δοχεία τύπου ΙΙΙ είναι μια βελτίωση στον Τύπο II που διαθέτει ένα σύνθετο υλικό όπως το πολυμερές ενισχυμένο με ίνες άνθρακα (CFRP) με μεταλλική επένδυση κατασκευασμένη είτε από αλουμίνιο είτε από χάλυβα</a:t>
            </a:r>
          </a:p>
        </p:txBody>
      </p:sp>
      <p:sp>
        <p:nvSpPr>
          <p:cNvPr id="7" name="Ορθογώνιο 6">
            <a:extLst>
              <a:ext uri="{FF2B5EF4-FFF2-40B4-BE49-F238E27FC236}">
                <a16:creationId xmlns:a16="http://schemas.microsoft.com/office/drawing/2014/main" id="{2BCCE153-2269-4FBA-8CB0-AE1FD4BA516A}"/>
              </a:ext>
            </a:extLst>
          </p:cNvPr>
          <p:cNvSpPr/>
          <p:nvPr/>
        </p:nvSpPr>
        <p:spPr>
          <a:xfrm>
            <a:off x="8206852" y="3120377"/>
            <a:ext cx="1380496" cy="1815882"/>
          </a:xfrm>
          <a:prstGeom prst="rect">
            <a:avLst/>
          </a:prstGeom>
        </p:spPr>
        <p:txBody>
          <a:bodyPr wrap="square">
            <a:spAutoFit/>
          </a:bodyPr>
          <a:lstStyle/>
          <a:p>
            <a:r>
              <a:rPr lang="el-GR" sz="1400" dirty="0"/>
              <a:t>Τα σύγχρονα δοχεία τύπου IV κατασκευάζονται κυρίως από CFRP με επένδυση από πολυαιθυλένιο ή πολυαμίδιο</a:t>
            </a:r>
          </a:p>
        </p:txBody>
      </p:sp>
      <p:sp>
        <p:nvSpPr>
          <p:cNvPr id="22" name="Ορθογώνιο 21">
            <a:extLst>
              <a:ext uri="{FF2B5EF4-FFF2-40B4-BE49-F238E27FC236}">
                <a16:creationId xmlns:a16="http://schemas.microsoft.com/office/drawing/2014/main" id="{DA14DC6A-1E48-470C-8BBD-B2C0CDA49023}"/>
              </a:ext>
            </a:extLst>
          </p:cNvPr>
          <p:cNvSpPr/>
          <p:nvPr/>
        </p:nvSpPr>
        <p:spPr>
          <a:xfrm>
            <a:off x="488868" y="5148584"/>
            <a:ext cx="8803574" cy="646331"/>
          </a:xfrm>
          <a:prstGeom prst="rect">
            <a:avLst/>
          </a:prstGeom>
        </p:spPr>
        <p:txBody>
          <a:bodyPr wrap="square">
            <a:spAutoFit/>
          </a:bodyPr>
          <a:lstStyle/>
          <a:p>
            <a:r>
              <a:rPr lang="el-GR" dirty="0"/>
              <a:t>Οι τέσσερις κύριοι τύποι δοχείων υψηλής πίεσης που χρησιμοποιούνται για την αποθήκευση αερίου υδρογόνου.</a:t>
            </a:r>
          </a:p>
        </p:txBody>
      </p:sp>
      <p:sp>
        <p:nvSpPr>
          <p:cNvPr id="19" name="Rectangle 18"/>
          <p:cNvSpPr>
            <a:spLocks noChangeArrowheads="1"/>
          </p:cNvSpPr>
          <p:nvPr/>
        </p:nvSpPr>
        <p:spPr bwMode="auto">
          <a:xfrm>
            <a:off x="10957688" y="6712433"/>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184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6" name="Picture 15"/>
          <p:cNvPicPr/>
          <p:nvPr/>
        </p:nvPicPr>
        <p:blipFill>
          <a:blip r:embed="rId10" cstate="print"/>
          <a:srcRect/>
          <a:stretch>
            <a:fillRect/>
          </a:stretch>
        </p:blipFill>
        <p:spPr bwMode="auto">
          <a:xfrm>
            <a:off x="3102037" y="4050052"/>
            <a:ext cx="5731510" cy="1821180"/>
          </a:xfrm>
          <a:prstGeom prst="rect">
            <a:avLst/>
          </a:prstGeom>
          <a:noFill/>
          <a:ln w="9525">
            <a:noFill/>
            <a:miter lim="800000"/>
            <a:headEnd/>
            <a:tailEnd/>
          </a:ln>
        </p:spPr>
      </p:pic>
      <p:sp>
        <p:nvSpPr>
          <p:cNvPr id="2" name="Ορθογώνιο 1">
            <a:extLst>
              <a:ext uri="{FF2B5EF4-FFF2-40B4-BE49-F238E27FC236}">
                <a16:creationId xmlns:a16="http://schemas.microsoft.com/office/drawing/2014/main" id="{1BA856D5-551A-408C-97D6-07DB9F9EA0D1}"/>
              </a:ext>
            </a:extLst>
          </p:cNvPr>
          <p:cNvSpPr/>
          <p:nvPr/>
        </p:nvSpPr>
        <p:spPr>
          <a:xfrm>
            <a:off x="130629" y="275538"/>
            <a:ext cx="11103428" cy="2585323"/>
          </a:xfrm>
          <a:prstGeom prst="rect">
            <a:avLst/>
          </a:prstGeom>
        </p:spPr>
        <p:txBody>
          <a:bodyPr wrap="square">
            <a:spAutoFit/>
          </a:bodyPr>
          <a:lstStyle/>
          <a:p>
            <a:r>
              <a:rPr lang="el-GR" dirty="0"/>
              <a:t>Μία κοινή μέθοδος αποθήκευσης υδρογόνου είναι σε μορφή πεπιεσμένου αερίου, που βρίσκεται υπό πίεση σε ένα δοχείο οπουδήποτε μεταξύ 35 και 70 </a:t>
            </a:r>
            <a:r>
              <a:rPr lang="el-GR" dirty="0" err="1"/>
              <a:t>ΜΡα</a:t>
            </a:r>
            <a:r>
              <a:rPr lang="el-GR" dirty="0"/>
              <a:t>. Η αύξηση της πίεσης αποθήκευσης θα βελτίωνε την ενεργειακή πυκνότητα με αποτέλεσμα ένα μικρότερο μέγεθος, αλλά ένα πολύ πιο βαρύ σύστημα. Το υδρογόνο είναι ένα μη ιδανικό αέριο που σημαίνει ότι απαιτούνται μεγάλες ποσότητες ενέργειας για τη συμπίεση του υδρογόνου σε μικρότερους όγκους. Τα συμπιεσμένα δοχεία υδρογόνου απαιτούν 2,1% του ενεργειακού περιεχομένου για να τροφοδοτήσουν τον συμπιεστή. Αυτή η ενέργεια θα χαθεί στο στάδιο συμπίεσης, εκτός και αν ανακτηθεί διαφορετικά, καθιστώντας το σύστημα λιγότερο αποτελεσματικό και πιο δαπανηρό. Ένα άλλο σημαντικό μειονέκτημα για αυτόν τον τρόπο αποθήκευσης είναι ότι το μέγεθος και το βάρος του εκτυπωμένου πεπιεσμένου πλοίου το καθιστά μια μη ελκυστική επιλογή για κινητές εφαρμογές.</a:t>
            </a:r>
          </a:p>
        </p:txBody>
      </p:sp>
      <p:sp>
        <p:nvSpPr>
          <p:cNvPr id="15" name="Rectangle 14"/>
          <p:cNvSpPr>
            <a:spLocks noChangeArrowheads="1"/>
          </p:cNvSpPr>
          <p:nvPr/>
        </p:nvSpPr>
        <p:spPr bwMode="auto">
          <a:xfrm>
            <a:off x="10957688" y="6712433"/>
            <a:ext cx="1234312"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600" b="0" i="0" u="none" strike="noStrike" cap="none" normalizeH="0" baseline="0" dirty="0" smtClean="0">
                <a:ln>
                  <a:noFill/>
                </a:ln>
                <a:solidFill>
                  <a:srgbClr val="222222"/>
                </a:solidFill>
                <a:effectLst/>
                <a:latin typeface="inherit"/>
              </a:rPr>
              <a:t>Τελευταία ενημέρωση στις 04.11.19</a:t>
            </a:r>
            <a:r>
              <a:rPr kumimoji="0" lang="el-GR" altLang="en-US" sz="600" b="0" i="0" u="none" strike="noStrike" cap="none" normalizeH="0" baseline="0" dirty="0" smtClean="0">
                <a:ln>
                  <a:noFill/>
                </a:ln>
                <a:solidFill>
                  <a:schemeClr val="tx1"/>
                </a:solidFill>
                <a:effectLst/>
              </a:rPr>
              <a:t> </a:t>
            </a:r>
            <a:endParaRPr kumimoji="0" lang="el-GR" altLang="en-US" sz="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3868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1324</Words>
  <Application>Microsoft Office PowerPoint</Application>
  <PresentationFormat>Widescreen</PresentationFormat>
  <Paragraphs>64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等线</vt:lpstr>
      <vt:lpstr>inherit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traxilis</dc:creator>
  <cp:lastModifiedBy>Laura Currid</cp:lastModifiedBy>
  <cp:revision>6</cp:revision>
  <dcterms:created xsi:type="dcterms:W3CDTF">2019-09-24T05:58:38Z</dcterms:created>
  <dcterms:modified xsi:type="dcterms:W3CDTF">2019-11-05T09:34:58Z</dcterms:modified>
</cp:coreProperties>
</file>