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91" r:id="rId4"/>
    <p:sldId id="290" r:id="rId5"/>
    <p:sldId id="289" r:id="rId6"/>
    <p:sldId id="288" r:id="rId7"/>
    <p:sldId id="287" r:id="rId8"/>
    <p:sldId id="286" r:id="rId9"/>
    <p:sldId id="285" r:id="rId10"/>
    <p:sldId id="281" r:id="rId11"/>
    <p:sldId id="280" r:id="rId12"/>
    <p:sldId id="292" r:id="rId13"/>
    <p:sldId id="294" r:id="rId14"/>
    <p:sldId id="293" r:id="rId15"/>
    <p:sldId id="279" r:id="rId16"/>
    <p:sldId id="278" r:id="rId17"/>
    <p:sldId id="277" r:id="rId18"/>
    <p:sldId id="276" r:id="rId19"/>
    <p:sldId id="275" r:id="rId20"/>
    <p:sldId id="274" r:id="rId21"/>
    <p:sldId id="273" r:id="rId22"/>
    <p:sldId id="272" r:id="rId23"/>
    <p:sldId id="271" r:id="rId24"/>
    <p:sldId id="270" r:id="rId25"/>
    <p:sldId id="269" r:id="rId26"/>
    <p:sldId id="268" r:id="rId27"/>
    <p:sldId id="267" r:id="rId28"/>
    <p:sldId id="266" r:id="rId29"/>
    <p:sldId id="265" r:id="rId30"/>
    <p:sldId id="264" r:id="rId31"/>
    <p:sldId id="263" r:id="rId32"/>
    <p:sldId id="262" r:id="rId33"/>
    <p:sldId id="261" r:id="rId34"/>
    <p:sldId id="260"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09" d="100"/>
          <a:sy n="109" d="100"/>
        </p:scale>
        <p:origin x="70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emf"/><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4.jpeg"/><Relationship Id="rId5" Type="http://schemas.openxmlformats.org/officeDocument/2006/relationships/image" Target="../media/image7.png"/><Relationship Id="rId10" Type="http://schemas.openxmlformats.org/officeDocument/2006/relationships/image" Target="../media/image23.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25.emf"/><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26.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27.jpeg"/><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28.jpeg"/><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0.jpeg"/><Relationship Id="rId5" Type="http://schemas.openxmlformats.org/officeDocument/2006/relationships/image" Target="../media/image7.png"/><Relationship Id="rId10" Type="http://schemas.openxmlformats.org/officeDocument/2006/relationships/image" Target="../media/image29.jpe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1.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jMjp_0mYTgAhUR36QKHWGRACQQjRx6BAgBEAU&amp;url=https://www.pinterest.com/pin/205828645445866389/&amp;psig=AOvVaw1ZH_Hs2fTKbhAPD1-45ya7&amp;ust=1548343014094329"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29.jpeg"/><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3.emf"/><Relationship Id="rId4" Type="http://schemas.openxmlformats.org/officeDocument/2006/relationships/image" Target="../media/image5.jpe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4.jpeg"/><Relationship Id="rId4" Type="http://schemas.openxmlformats.org/officeDocument/2006/relationships/image" Target="../media/image5.jpe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5.jpeg"/><Relationship Id="rId4" Type="http://schemas.openxmlformats.org/officeDocument/2006/relationships/image" Target="../media/image5.jpe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39.jpeg"/><Relationship Id="rId1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image" Target="../media/image6.png"/><Relationship Id="rId16"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7.jpeg"/><Relationship Id="rId5" Type="http://schemas.openxmlformats.org/officeDocument/2006/relationships/image" Target="../media/image7.pn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40.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47.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5.jpeg"/><Relationship Id="rId5" Type="http://schemas.openxmlformats.org/officeDocument/2006/relationships/image" Target="../media/image7.png"/><Relationship Id="rId10" Type="http://schemas.openxmlformats.org/officeDocument/2006/relationships/image" Target="../media/image44.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48.jpeg"/><Relationship Id="rId4" Type="http://schemas.openxmlformats.org/officeDocument/2006/relationships/image" Target="../media/image5.jpe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49.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jpeg"/><Relationship Id="rId5" Type="http://schemas.openxmlformats.org/officeDocument/2006/relationships/image" Target="../media/image7.png"/><Relationship Id="rId10"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5.emf"/><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hyperlink" Target="https://youtu.be/Jti0EiQkyfg"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l-GR" b="1" dirty="0"/>
              <a:t>Αποθήκευση</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451631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l-GR" sz="2400" dirty="0"/>
              <a:t>Επιπλέον πληροφορίες για τους εκπαιδευτικούς</a:t>
            </a: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9" name="Picture 18"/>
          <p:cNvPicPr>
            <a:picLocks noChangeAspect="1"/>
          </p:cNvPicPr>
          <p:nvPr/>
        </p:nvPicPr>
        <p:blipFill>
          <a:blip r:embed="rId11"/>
          <a:stretch>
            <a:fillRect/>
          </a:stretch>
        </p:blipFill>
        <p:spPr>
          <a:xfrm>
            <a:off x="5354514" y="4103364"/>
            <a:ext cx="2850246" cy="1843011"/>
          </a:xfrm>
          <a:prstGeom prst="rect">
            <a:avLst/>
          </a:prstGeom>
        </p:spPr>
      </p:pic>
      <p:pic>
        <p:nvPicPr>
          <p:cNvPr id="20" name="Picture 19"/>
          <p:cNvPicPr>
            <a:picLocks noChangeAspect="1"/>
          </p:cNvPicPr>
          <p:nvPr/>
        </p:nvPicPr>
        <p:blipFill>
          <a:blip r:embed="rId12"/>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2"/>
          <p:cNvSpPr txBox="1">
            <a:spLocks noChangeArrowheads="1"/>
          </p:cNvSpPr>
          <p:nvPr/>
        </p:nvSpPr>
        <p:spPr bwMode="auto">
          <a:xfrm>
            <a:off x="1691679" y="5366109"/>
            <a:ext cx="6933151" cy="646331"/>
          </a:xfrm>
          <a:prstGeom prst="rect">
            <a:avLst/>
          </a:prstGeom>
          <a:noFill/>
          <a:ln w="9525">
            <a:noFill/>
            <a:miter lim="800000"/>
            <a:headEnd/>
            <a:tailEnd/>
          </a:ln>
        </p:spPr>
        <p:txBody>
          <a:bodyPr wrap="square">
            <a:spAutoFit/>
          </a:bodyPr>
          <a:lstStyle/>
          <a:p>
            <a:r>
              <a:rPr lang="el-GR" dirty="0"/>
              <a:t>Κίνηση νημάτων γύρω από την εσωτερική επένδυση. Το υλικό των ινών είναι γενικά από άνθρακα ή μίγμα από άνθρακα και </a:t>
            </a:r>
            <a:r>
              <a:rPr lang="el-GR" dirty="0" err="1"/>
              <a:t>Kevlar</a:t>
            </a:r>
            <a:r>
              <a:rPr lang="el-GR" dirty="0"/>
              <a:t>.</a:t>
            </a:r>
            <a:endParaRPr lang="en-GB" dirty="0"/>
          </a:p>
        </p:txBody>
      </p:sp>
      <p:pic>
        <p:nvPicPr>
          <p:cNvPr id="16" name="Picture 2"/>
          <p:cNvPicPr>
            <a:picLocks noChangeAspect="1" noChangeArrowheads="1"/>
          </p:cNvPicPr>
          <p:nvPr/>
        </p:nvPicPr>
        <p:blipFill>
          <a:blip r:embed="rId10" cstate="print"/>
          <a:srcRect/>
          <a:stretch>
            <a:fillRect/>
          </a:stretch>
        </p:blipFill>
        <p:spPr bwMode="auto">
          <a:xfrm>
            <a:off x="2172336" y="1641227"/>
            <a:ext cx="4717200" cy="3536701"/>
          </a:xfrm>
          <a:prstGeom prst="rect">
            <a:avLst/>
          </a:prstGeom>
          <a:noFill/>
          <a:ln w="9525">
            <a:noFill/>
            <a:miter lim="800000"/>
            <a:headEnd/>
            <a:tailEnd/>
          </a:ln>
        </p:spPr>
      </p:pic>
      <p:sp>
        <p:nvSpPr>
          <p:cNvPr id="17" name="ZoneTexte 1"/>
          <p:cNvSpPr txBox="1"/>
          <p:nvPr/>
        </p:nvSpPr>
        <p:spPr>
          <a:xfrm>
            <a:off x="582049" y="955975"/>
            <a:ext cx="3632899" cy="646331"/>
          </a:xfrm>
          <a:prstGeom prst="rect">
            <a:avLst/>
          </a:prstGeom>
          <a:noFill/>
        </p:spPr>
        <p:txBody>
          <a:bodyPr wrap="square" rtlCol="0">
            <a:spAutoFit/>
          </a:bodyPr>
          <a:lstStyle/>
          <a:p>
            <a:r>
              <a:rPr lang="el-GR" dirty="0"/>
              <a:t>Βήμα 2, το δεύτερο στρώμα αναλαμβάνει την αντίσταση</a:t>
            </a:r>
            <a:endParaRPr lang="en-GB" dirty="0"/>
          </a:p>
        </p:txBody>
      </p:sp>
      <p:sp>
        <p:nvSpPr>
          <p:cNvPr id="18" name="ZoneTexte 1"/>
          <p:cNvSpPr txBox="1"/>
          <p:nvPr/>
        </p:nvSpPr>
        <p:spPr>
          <a:xfrm>
            <a:off x="395536" y="294868"/>
            <a:ext cx="6048672" cy="523220"/>
          </a:xfrm>
          <a:prstGeom prst="rect">
            <a:avLst/>
          </a:prstGeom>
          <a:noFill/>
        </p:spPr>
        <p:txBody>
          <a:bodyPr wrap="square" rtlCol="0">
            <a:spAutoFit/>
          </a:bodyPr>
          <a:lstStyle/>
          <a:p>
            <a:r>
              <a:rPr lang="el-GR" sz="2800" dirty="0"/>
              <a:t>Πως φτιάχνεται.</a:t>
            </a:r>
            <a:endParaRPr lang="fr-BE" sz="2800" dirty="0"/>
          </a:p>
        </p:txBody>
      </p:sp>
      <p:sp>
        <p:nvSpPr>
          <p:cNvPr id="19" name="TextBox 18"/>
          <p:cNvSpPr txBox="1"/>
          <p:nvPr/>
        </p:nvSpPr>
        <p:spPr>
          <a:xfrm>
            <a:off x="10500320" y="8930"/>
            <a:ext cx="1691680" cy="923330"/>
          </a:xfrm>
          <a:prstGeom prst="rect">
            <a:avLst/>
          </a:prstGeom>
          <a:noFill/>
          <a:ln w="38100">
            <a:solidFill>
              <a:srgbClr val="00B0F0"/>
            </a:solidFill>
          </a:ln>
        </p:spPr>
        <p:txBody>
          <a:bodyPr wrap="square" rtlCol="0">
            <a:spAutoFit/>
          </a:bodyPr>
          <a:lstStyle/>
          <a:p>
            <a:pPr algn="ctr"/>
            <a:r>
              <a:rPr lang="en-GB" dirty="0"/>
              <a:t>Full composite vessels 350 and 700 bars.</a:t>
            </a:r>
          </a:p>
        </p:txBody>
      </p:sp>
      <p:pic>
        <p:nvPicPr>
          <p:cNvPr id="20" name="Picture 19"/>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78428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2"/>
          <p:cNvSpPr txBox="1">
            <a:spLocks noChangeArrowheads="1"/>
          </p:cNvSpPr>
          <p:nvPr/>
        </p:nvSpPr>
        <p:spPr bwMode="auto">
          <a:xfrm>
            <a:off x="1475655" y="4653136"/>
            <a:ext cx="6335303" cy="461665"/>
          </a:xfrm>
          <a:prstGeom prst="rect">
            <a:avLst/>
          </a:prstGeom>
          <a:noFill/>
          <a:ln w="9525">
            <a:noFill/>
            <a:miter lim="800000"/>
            <a:headEnd/>
            <a:tailEnd/>
          </a:ln>
        </p:spPr>
        <p:txBody>
          <a:bodyPr wrap="square">
            <a:spAutoFit/>
          </a:bodyPr>
          <a:lstStyle/>
          <a:p>
            <a:r>
              <a:rPr lang="el-GR" sz="2400" dirty="0"/>
              <a:t>Πλήρη σύνθετα σκάφη: τελικό αποτέλεσμα</a:t>
            </a:r>
            <a:endParaRPr lang="en-GB" sz="2400" dirty="0"/>
          </a:p>
        </p:txBody>
      </p:sp>
      <p:pic>
        <p:nvPicPr>
          <p:cNvPr id="16" name="Picture 2"/>
          <p:cNvPicPr>
            <a:picLocks noChangeAspect="1" noChangeArrowheads="1"/>
          </p:cNvPicPr>
          <p:nvPr/>
        </p:nvPicPr>
        <p:blipFill>
          <a:blip r:embed="rId10" cstate="print"/>
          <a:srcRect/>
          <a:stretch>
            <a:fillRect/>
          </a:stretch>
        </p:blipFill>
        <p:spPr bwMode="auto">
          <a:xfrm>
            <a:off x="875327" y="1951168"/>
            <a:ext cx="3193501" cy="2349118"/>
          </a:xfrm>
          <a:prstGeom prst="rect">
            <a:avLst/>
          </a:prstGeom>
          <a:noFill/>
          <a:ln w="9525">
            <a:noFill/>
            <a:miter lim="800000"/>
            <a:headEnd/>
            <a:tailEnd/>
          </a:ln>
        </p:spPr>
      </p:pic>
      <p:pic>
        <p:nvPicPr>
          <p:cNvPr id="17" name="Image 11" descr="Figure_5_U3.jpg"/>
          <p:cNvPicPr>
            <a:picLocks noChangeAspect="1"/>
          </p:cNvPicPr>
          <p:nvPr/>
        </p:nvPicPr>
        <p:blipFill>
          <a:blip r:embed="rId11" cstate="print"/>
          <a:stretch>
            <a:fillRect/>
          </a:stretch>
        </p:blipFill>
        <p:spPr>
          <a:xfrm>
            <a:off x="4788024" y="2060848"/>
            <a:ext cx="3668544" cy="1985742"/>
          </a:xfrm>
          <a:prstGeom prst="rect">
            <a:avLst/>
          </a:prstGeom>
        </p:spPr>
      </p:pic>
      <p:sp>
        <p:nvSpPr>
          <p:cNvPr id="18" name="ZoneTexte 1"/>
          <p:cNvSpPr txBox="1"/>
          <p:nvPr/>
        </p:nvSpPr>
        <p:spPr>
          <a:xfrm>
            <a:off x="323528" y="819636"/>
            <a:ext cx="6480720" cy="923330"/>
          </a:xfrm>
          <a:prstGeom prst="rect">
            <a:avLst/>
          </a:prstGeom>
          <a:noFill/>
        </p:spPr>
        <p:txBody>
          <a:bodyPr wrap="square" rtlCol="0">
            <a:spAutoFit/>
          </a:bodyPr>
          <a:lstStyle/>
          <a:p>
            <a:r>
              <a:rPr lang="el-GR" dirty="0"/>
              <a:t>Βήμα 3, το εξωτερικό στρώμα είναι κατασκευασμένο από γυάλινες ίνες, παίζοντας προστατευτικό ρόλο για το στρώμα άνθρακα από μικρές γρατζουνιές.</a:t>
            </a:r>
            <a:endParaRPr lang="en-GB" dirty="0"/>
          </a:p>
        </p:txBody>
      </p:sp>
      <p:sp>
        <p:nvSpPr>
          <p:cNvPr id="19" name="ZoneTexte 2"/>
          <p:cNvSpPr txBox="1"/>
          <p:nvPr/>
        </p:nvSpPr>
        <p:spPr>
          <a:xfrm>
            <a:off x="786776" y="5301208"/>
            <a:ext cx="7529640" cy="646331"/>
          </a:xfrm>
          <a:prstGeom prst="rect">
            <a:avLst/>
          </a:prstGeom>
          <a:noFill/>
        </p:spPr>
        <p:txBody>
          <a:bodyPr wrap="square" rtlCol="0">
            <a:spAutoFit/>
          </a:bodyPr>
          <a:lstStyle/>
          <a:p>
            <a:r>
              <a:rPr lang="el-GR" dirty="0"/>
              <a:t>Το λεπτό, εξωτερικό στρώμα στις ίνες γυαλιού προστατεύεται από μικρές γρατζουνιές και ελαφριά κρούση. </a:t>
            </a:r>
            <a:endParaRPr lang="en-GB" dirty="0"/>
          </a:p>
        </p:txBody>
      </p:sp>
      <p:cxnSp>
        <p:nvCxnSpPr>
          <p:cNvPr id="20" name="Connecteur droit avec flèche 5"/>
          <p:cNvCxnSpPr/>
          <p:nvPr/>
        </p:nvCxnSpPr>
        <p:spPr>
          <a:xfrm>
            <a:off x="5899037" y="3758558"/>
            <a:ext cx="78241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9"/>
          <p:cNvSpPr txBox="1"/>
          <p:nvPr/>
        </p:nvSpPr>
        <p:spPr>
          <a:xfrm>
            <a:off x="6760768" y="3795134"/>
            <a:ext cx="1834272" cy="461665"/>
          </a:xfrm>
          <a:prstGeom prst="rect">
            <a:avLst/>
          </a:prstGeom>
          <a:noFill/>
        </p:spPr>
        <p:txBody>
          <a:bodyPr wrap="square" rtlCol="0">
            <a:spAutoFit/>
          </a:bodyPr>
          <a:lstStyle/>
          <a:p>
            <a:r>
              <a:rPr lang="en-GB" sz="1200" dirty="0"/>
              <a:t>Wall thickness around 25mm for 700 bar vessel</a:t>
            </a:r>
          </a:p>
        </p:txBody>
      </p:sp>
      <p:sp>
        <p:nvSpPr>
          <p:cNvPr id="22" name="ZoneTexte 1"/>
          <p:cNvSpPr txBox="1"/>
          <p:nvPr/>
        </p:nvSpPr>
        <p:spPr>
          <a:xfrm>
            <a:off x="179512" y="154197"/>
            <a:ext cx="6048672" cy="523220"/>
          </a:xfrm>
          <a:prstGeom prst="rect">
            <a:avLst/>
          </a:prstGeom>
          <a:noFill/>
        </p:spPr>
        <p:txBody>
          <a:bodyPr wrap="square" rtlCol="0">
            <a:spAutoFit/>
          </a:bodyPr>
          <a:lstStyle/>
          <a:p>
            <a:r>
              <a:rPr lang="el-GR" sz="2800" dirty="0"/>
              <a:t>Πως φτιάχνεται</a:t>
            </a:r>
            <a:endParaRPr lang="fr-BE" sz="2800" dirty="0"/>
          </a:p>
        </p:txBody>
      </p:sp>
      <p:sp>
        <p:nvSpPr>
          <p:cNvPr id="23" name="TextBox 22"/>
          <p:cNvSpPr txBox="1"/>
          <p:nvPr/>
        </p:nvSpPr>
        <p:spPr>
          <a:xfrm>
            <a:off x="10500320" y="138"/>
            <a:ext cx="1691680" cy="923330"/>
          </a:xfrm>
          <a:prstGeom prst="rect">
            <a:avLst/>
          </a:prstGeom>
          <a:noFill/>
          <a:ln w="38100">
            <a:solidFill>
              <a:srgbClr val="00B0F0"/>
            </a:solidFill>
          </a:ln>
        </p:spPr>
        <p:txBody>
          <a:bodyPr wrap="square" rtlCol="0">
            <a:spAutoFit/>
          </a:bodyPr>
          <a:lstStyle/>
          <a:p>
            <a:pPr algn="ctr"/>
            <a:r>
              <a:rPr lang="en-GB" dirty="0"/>
              <a:t>Full composite vessels 350 and 700 bars.</a:t>
            </a:r>
          </a:p>
        </p:txBody>
      </p:sp>
      <p:pic>
        <p:nvPicPr>
          <p:cNvPr id="24" name="Picture 23"/>
          <p:cNvPicPr>
            <a:picLocks noChangeAspect="1"/>
          </p:cNvPicPr>
          <p:nvPr/>
        </p:nvPicPr>
        <p:blipFill>
          <a:blip r:embed="rId12"/>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13584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p:cNvPicPr/>
          <p:nvPr/>
        </p:nvPicPr>
        <p:blipFill>
          <a:blip r:embed="rId10"/>
          <a:srcRect/>
          <a:stretch>
            <a:fillRect/>
          </a:stretch>
        </p:blipFill>
        <p:spPr bwMode="auto">
          <a:xfrm>
            <a:off x="1115616" y="2010555"/>
            <a:ext cx="6754187" cy="2135043"/>
          </a:xfrm>
          <a:prstGeom prst="rect">
            <a:avLst/>
          </a:prstGeom>
          <a:noFill/>
          <a:ln w="9525">
            <a:noFill/>
            <a:miter lim="800000"/>
            <a:headEnd/>
            <a:tailEnd/>
          </a:ln>
        </p:spPr>
      </p:pic>
      <p:sp>
        <p:nvSpPr>
          <p:cNvPr id="16" name="Rectangle 15"/>
          <p:cNvSpPr/>
          <p:nvPr/>
        </p:nvSpPr>
        <p:spPr>
          <a:xfrm>
            <a:off x="2555776" y="4365104"/>
            <a:ext cx="3707904" cy="646331"/>
          </a:xfrm>
          <a:prstGeom prst="rect">
            <a:avLst/>
          </a:prstGeom>
        </p:spPr>
        <p:txBody>
          <a:bodyPr wrap="square">
            <a:spAutoFit/>
          </a:bodyPr>
          <a:lstStyle/>
          <a:p>
            <a:pPr algn="ctr"/>
            <a:r>
              <a:rPr lang="el-GR" dirty="0"/>
              <a:t>Δοχεία υδρογόνου υψηλής πίεσης</a:t>
            </a:r>
          </a:p>
          <a:p>
            <a:pPr algn="ctr"/>
            <a:r>
              <a:rPr lang="el-GR" dirty="0"/>
              <a:t>35 </a:t>
            </a:r>
            <a:r>
              <a:rPr lang="el-GR" dirty="0" err="1"/>
              <a:t>MPa</a:t>
            </a:r>
            <a:r>
              <a:rPr lang="el-GR" dirty="0"/>
              <a:t> και 70 </a:t>
            </a:r>
            <a:r>
              <a:rPr lang="el-GR" dirty="0" err="1"/>
              <a:t>MPa</a:t>
            </a:r>
            <a:endParaRPr lang="fr-BE" dirty="0"/>
          </a:p>
        </p:txBody>
      </p:sp>
      <p:sp>
        <p:nvSpPr>
          <p:cNvPr id="17" name="TextBox 2"/>
          <p:cNvSpPr txBox="1">
            <a:spLocks noChangeArrowheads="1"/>
          </p:cNvSpPr>
          <p:nvPr/>
        </p:nvSpPr>
        <p:spPr bwMode="auto">
          <a:xfrm>
            <a:off x="395536" y="241587"/>
            <a:ext cx="4570576" cy="954107"/>
          </a:xfrm>
          <a:prstGeom prst="rect">
            <a:avLst/>
          </a:prstGeom>
          <a:noFill/>
          <a:ln w="9525">
            <a:noFill/>
            <a:miter lim="800000"/>
            <a:headEnd/>
            <a:tailEnd/>
          </a:ln>
        </p:spPr>
        <p:txBody>
          <a:bodyPr wrap="square">
            <a:spAutoFit/>
          </a:bodyPr>
          <a:lstStyle/>
          <a:p>
            <a:r>
              <a:rPr lang="el-GR" sz="2800" dirty="0"/>
              <a:t>Πλήρη σύνθετα σκάφη: τελικό αποτέλεσμα</a:t>
            </a:r>
            <a:endParaRPr lang="en-GB" sz="2800" dirty="0"/>
          </a:p>
        </p:txBody>
      </p:sp>
      <p:sp>
        <p:nvSpPr>
          <p:cNvPr id="18" name="ZoneTexte 15"/>
          <p:cNvSpPr txBox="1"/>
          <p:nvPr/>
        </p:nvSpPr>
        <p:spPr>
          <a:xfrm>
            <a:off x="2688055" y="1195694"/>
            <a:ext cx="5431375" cy="646331"/>
          </a:xfrm>
          <a:prstGeom prst="rect">
            <a:avLst/>
          </a:prstGeom>
          <a:noFill/>
        </p:spPr>
        <p:txBody>
          <a:bodyPr wrap="square" rtlCol="0">
            <a:spAutoFit/>
          </a:bodyPr>
          <a:lstStyle/>
          <a:p>
            <a:pPr algn="ctr"/>
            <a:r>
              <a:rPr lang="el-GR" dirty="0"/>
              <a:t>Δύο τυποποιημένες πιέσεις χρησιμοποιούνται με δοχεία πίεσης σύνθετου υλικού, 350 bar και 700 </a:t>
            </a:r>
            <a:r>
              <a:rPr lang="el-GR" dirty="0" err="1"/>
              <a:t>bars</a:t>
            </a:r>
            <a:endParaRPr lang="en-GB" dirty="0"/>
          </a:p>
        </p:txBody>
      </p:sp>
      <p:sp>
        <p:nvSpPr>
          <p:cNvPr id="19" name="TextBox 18"/>
          <p:cNvSpPr txBox="1"/>
          <p:nvPr/>
        </p:nvSpPr>
        <p:spPr>
          <a:xfrm>
            <a:off x="10500320" y="8930"/>
            <a:ext cx="1691680" cy="923330"/>
          </a:xfrm>
          <a:prstGeom prst="rect">
            <a:avLst/>
          </a:prstGeom>
          <a:noFill/>
          <a:ln w="38100">
            <a:solidFill>
              <a:srgbClr val="00B0F0"/>
            </a:solidFill>
          </a:ln>
        </p:spPr>
        <p:txBody>
          <a:bodyPr wrap="square" rtlCol="0">
            <a:spAutoFit/>
          </a:bodyPr>
          <a:lstStyle/>
          <a:p>
            <a:pPr algn="ctr"/>
            <a:r>
              <a:rPr lang="en-GB" dirty="0"/>
              <a:t>Full composite vessels 350 and 700 bars.</a:t>
            </a:r>
          </a:p>
        </p:txBody>
      </p:sp>
      <p:pic>
        <p:nvPicPr>
          <p:cNvPr id="20" name="Picture 19"/>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36059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863587" y="1297322"/>
            <a:ext cx="7916856" cy="3693319"/>
          </a:xfrm>
          <a:prstGeom prst="rect">
            <a:avLst/>
          </a:prstGeom>
          <a:noFill/>
          <a:ln w="28575">
            <a:solidFill>
              <a:srgbClr val="00ACAF"/>
            </a:solidFill>
          </a:ln>
        </p:spPr>
        <p:txBody>
          <a:bodyPr wrap="square" rtlCol="0">
            <a:spAutoFit/>
          </a:bodyPr>
          <a:lstStyle/>
          <a:p>
            <a:endParaRPr lang="en-GB" dirty="0"/>
          </a:p>
          <a:p>
            <a:r>
              <a:rPr lang="el-GR" dirty="0"/>
              <a:t>Η ασφάλεια των κυλίνδρων αερίου είναι πολύ σημαντική και εξασφαλίζεται από:</a:t>
            </a:r>
            <a:endParaRPr lang="en-GB" dirty="0"/>
          </a:p>
          <a:p>
            <a:pPr marL="285750" indent="-285750">
              <a:buFont typeface="Arial" pitchFamily="34" charset="0"/>
              <a:buChar char="•"/>
            </a:pPr>
            <a:r>
              <a:rPr lang="el-GR" dirty="0"/>
              <a:t>Μια προσέγγιση έρευνας και ανάπτυξης (Ε &amp; Α), συμπεριλαμβανομένης της γνώσης των υλικών και ενός ακριβούς υπολογισμού των εσωτερικών πιέσεων. Γενικά γίνεται χρήση της ανάλυσης πεπερασμένων στοιχείων ή αλλιώς FEA *</a:t>
            </a:r>
          </a:p>
          <a:p>
            <a:pPr marL="285750" indent="-285750"/>
            <a:endParaRPr lang="en-GB" dirty="0"/>
          </a:p>
          <a:p>
            <a:pPr marL="285750" indent="-285750">
              <a:buFont typeface="Arial" pitchFamily="34" charset="0"/>
              <a:buChar char="•"/>
            </a:pPr>
            <a:r>
              <a:rPr lang="el-GR" dirty="0"/>
              <a:t>Επικύρωση του σχεδιασμού με τακτικές δοκιμές υπό τυποποιημένες πιέσεις.</a:t>
            </a:r>
          </a:p>
          <a:p>
            <a:pPr marL="285750" indent="-285750"/>
            <a:endParaRPr lang="en-GB" dirty="0"/>
          </a:p>
          <a:p>
            <a:pPr marL="285750" indent="-285750">
              <a:buFont typeface="Arial" pitchFamily="34" charset="0"/>
              <a:buChar char="•"/>
            </a:pPr>
            <a:r>
              <a:rPr lang="el-GR" dirty="0"/>
              <a:t>Επικύρωση του σχεδιασμού με ειδικές δοκιμές υπό υψηλότερες πιέσεις, μέχρι να εμφανιστούν οι πρώτες αθετήσεις στο υλικό του σκάφους. </a:t>
            </a:r>
          </a:p>
          <a:p>
            <a:pPr marL="285750" indent="-285750"/>
            <a:endParaRPr lang="en-GB" dirty="0"/>
          </a:p>
          <a:p>
            <a:pPr marL="285750" indent="-285750">
              <a:buFont typeface="Arial" pitchFamily="34" charset="0"/>
              <a:buChar char="•"/>
            </a:pPr>
            <a:r>
              <a:rPr lang="el-GR" dirty="0"/>
              <a:t>Δοκιμές σύγκρουσης σε πραγματικές συνθήκες στην περίπτωση εφαρμογών για κινητά.</a:t>
            </a:r>
            <a:endParaRPr lang="en-GB" dirty="0"/>
          </a:p>
        </p:txBody>
      </p:sp>
      <p:sp>
        <p:nvSpPr>
          <p:cNvPr id="16" name="TextBox 15"/>
          <p:cNvSpPr txBox="1"/>
          <p:nvPr/>
        </p:nvSpPr>
        <p:spPr>
          <a:xfrm>
            <a:off x="10500320" y="15007"/>
            <a:ext cx="1691680" cy="923330"/>
          </a:xfrm>
          <a:prstGeom prst="rect">
            <a:avLst/>
          </a:prstGeom>
          <a:noFill/>
          <a:ln w="38100">
            <a:solidFill>
              <a:srgbClr val="00B0F0"/>
            </a:solidFill>
          </a:ln>
        </p:spPr>
        <p:txBody>
          <a:bodyPr wrap="square" rtlCol="0">
            <a:spAutoFit/>
          </a:bodyPr>
          <a:lstStyle/>
          <a:p>
            <a:pPr algn="ctr"/>
            <a:r>
              <a:rPr lang="en-GB" dirty="0"/>
              <a:t>Full composite vessels 350 and 700 bars.</a:t>
            </a:r>
          </a:p>
        </p:txBody>
      </p:sp>
      <p:sp>
        <p:nvSpPr>
          <p:cNvPr id="17" name="TextBox 16"/>
          <p:cNvSpPr txBox="1"/>
          <p:nvPr/>
        </p:nvSpPr>
        <p:spPr>
          <a:xfrm>
            <a:off x="611560" y="476672"/>
            <a:ext cx="4680520" cy="523220"/>
          </a:xfrm>
          <a:prstGeom prst="rect">
            <a:avLst/>
          </a:prstGeom>
          <a:noFill/>
        </p:spPr>
        <p:txBody>
          <a:bodyPr wrap="square" rtlCol="0">
            <a:spAutoFit/>
          </a:bodyPr>
          <a:lstStyle/>
          <a:p>
            <a:r>
              <a:rPr lang="el-GR" sz="2800" dirty="0"/>
              <a:t>Ασφάλεια</a:t>
            </a:r>
            <a:endParaRPr lang="en-GB" sz="2800" dirty="0"/>
          </a:p>
        </p:txBody>
      </p:sp>
      <p:sp>
        <p:nvSpPr>
          <p:cNvPr id="18" name="Rectangle 17"/>
          <p:cNvSpPr/>
          <p:nvPr/>
        </p:nvSpPr>
        <p:spPr>
          <a:xfrm>
            <a:off x="323528" y="4990641"/>
            <a:ext cx="8622251" cy="1015663"/>
          </a:xfrm>
          <a:prstGeom prst="rect">
            <a:avLst/>
          </a:prstGeom>
        </p:spPr>
        <p:txBody>
          <a:bodyPr wrap="square">
            <a:spAutoFit/>
          </a:bodyPr>
          <a:lstStyle/>
          <a:p>
            <a:pPr fontAlgn="t"/>
            <a:r>
              <a:rPr lang="en-GB" sz="1000" b="1" dirty="0">
                <a:solidFill>
                  <a:srgbClr val="222222"/>
                </a:solidFill>
                <a:latin typeface="arial" panose="020B0604020202020204" pitchFamily="34" charset="0"/>
              </a:rPr>
              <a:t>* </a:t>
            </a:r>
            <a:r>
              <a:rPr lang="el-GR" sz="1000" dirty="0"/>
              <a:t/>
            </a:r>
            <a:br>
              <a:rPr lang="el-GR" sz="1000" dirty="0"/>
            </a:br>
            <a:r>
              <a:rPr lang="el-GR" sz="1000" dirty="0"/>
              <a:t>275/5000</a:t>
            </a:r>
          </a:p>
          <a:p>
            <a:r>
              <a:rPr lang="el-GR" sz="1000" dirty="0"/>
              <a:t>Η ανάλυση πεπερασμένων στοιχείων (FEA) είναι μια μηχανογραφημένη μέθοδος για την πρόβλεψη του τρόπου με τον οποίο ένα προϊόν αντιδρά στις δυνάμεις του πραγματικού κόσμου, τις δονήσεις, τη θερμότητα, τη ροή υγρών και άλλες φυσικές επιδράσεις. Η ανάλυση πεπερασμένων στοιχείων δείχνει εάν ένα προϊόν θα σπάσει, θα εξαντληθεί ή θα λειτουργήσει με τον τρόπο με τον οποίο σχεδιάστηκε.</a:t>
            </a:r>
          </a:p>
          <a:p>
            <a:endParaRPr lang="en-GB" sz="1000" dirty="0"/>
          </a:p>
        </p:txBody>
      </p:sp>
      <p:pic>
        <p:nvPicPr>
          <p:cNvPr id="19" name="Picture 18"/>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54166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
          <p:cNvSpPr txBox="1"/>
          <p:nvPr/>
        </p:nvSpPr>
        <p:spPr>
          <a:xfrm>
            <a:off x="467544" y="249950"/>
            <a:ext cx="5256584" cy="523220"/>
          </a:xfrm>
          <a:prstGeom prst="rect">
            <a:avLst/>
          </a:prstGeom>
          <a:noFill/>
        </p:spPr>
        <p:txBody>
          <a:bodyPr wrap="square" rtlCol="0">
            <a:spAutoFit/>
          </a:bodyPr>
          <a:lstStyle/>
          <a:p>
            <a:r>
              <a:rPr lang="el-GR" sz="2800" dirty="0"/>
              <a:t>Σχεδιασμός, Έρευνα και Δοκιμές</a:t>
            </a:r>
            <a:endParaRPr lang="en-GB" sz="2800" dirty="0"/>
          </a:p>
        </p:txBody>
      </p:sp>
      <p:pic>
        <p:nvPicPr>
          <p:cNvPr id="16" name="Picture 2"/>
          <p:cNvPicPr>
            <a:picLocks noChangeAspect="1" noChangeArrowheads="1"/>
          </p:cNvPicPr>
          <p:nvPr/>
        </p:nvPicPr>
        <p:blipFill>
          <a:blip r:embed="rId10" cstate="print"/>
          <a:srcRect b="26832"/>
          <a:stretch>
            <a:fillRect/>
          </a:stretch>
        </p:blipFill>
        <p:spPr bwMode="auto">
          <a:xfrm>
            <a:off x="700089" y="1484784"/>
            <a:ext cx="7690366" cy="3557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ZoneTexte 3"/>
          <p:cNvSpPr txBox="1"/>
          <p:nvPr/>
        </p:nvSpPr>
        <p:spPr>
          <a:xfrm>
            <a:off x="839540" y="5229200"/>
            <a:ext cx="8987489" cy="369332"/>
          </a:xfrm>
          <a:prstGeom prst="rect">
            <a:avLst/>
          </a:prstGeom>
          <a:noFill/>
        </p:spPr>
        <p:txBody>
          <a:bodyPr wrap="square" rtlCol="0">
            <a:spAutoFit/>
          </a:bodyPr>
          <a:lstStyle/>
          <a:p>
            <a:pPr marL="285750" indent="-285750">
              <a:buFont typeface="Arial" pitchFamily="34" charset="0"/>
              <a:buChar char="•"/>
            </a:pPr>
            <a:r>
              <a:rPr lang="el-GR" dirty="0"/>
              <a:t>Δοκιμές σύγκρουσης σε πραγματικές συνθήκες στην περίπτωση εφαρμογών για κινητά</a:t>
            </a:r>
            <a:endParaRPr lang="en-GB" dirty="0"/>
          </a:p>
        </p:txBody>
      </p:sp>
      <p:sp>
        <p:nvSpPr>
          <p:cNvPr id="18" name="TextBox 17"/>
          <p:cNvSpPr txBox="1"/>
          <p:nvPr/>
        </p:nvSpPr>
        <p:spPr>
          <a:xfrm>
            <a:off x="10572328" y="0"/>
            <a:ext cx="1619672" cy="1196752"/>
          </a:xfrm>
          <a:prstGeom prst="rect">
            <a:avLst/>
          </a:prstGeom>
          <a:noFill/>
          <a:ln w="38100">
            <a:solidFill>
              <a:srgbClr val="00B0F0"/>
            </a:solidFill>
          </a:ln>
        </p:spPr>
        <p:txBody>
          <a:bodyPr wrap="square" rtlCol="0">
            <a:spAutoFit/>
          </a:bodyPr>
          <a:lstStyle/>
          <a:p>
            <a:pPr algn="ctr"/>
            <a:r>
              <a:rPr lang="en-GB" dirty="0"/>
              <a:t>Full composite vessels 350 and 700 bars.</a:t>
            </a:r>
          </a:p>
        </p:txBody>
      </p:sp>
      <p:pic>
        <p:nvPicPr>
          <p:cNvPr id="19" name="Picture 18"/>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86762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9"/>
          <p:cNvSpPr txBox="1"/>
          <p:nvPr/>
        </p:nvSpPr>
        <p:spPr>
          <a:xfrm>
            <a:off x="414241" y="1268760"/>
            <a:ext cx="6607725" cy="369332"/>
          </a:xfrm>
          <a:prstGeom prst="rect">
            <a:avLst/>
          </a:prstGeom>
          <a:noFill/>
          <a:ln>
            <a:noFill/>
          </a:ln>
        </p:spPr>
        <p:txBody>
          <a:bodyPr wrap="square" rtlCol="0">
            <a:spAutoFit/>
          </a:bodyPr>
          <a:lstStyle/>
          <a:p>
            <a:r>
              <a:rPr lang="el-GR" dirty="0"/>
              <a:t>Βαλβίδα ασφαλείας συνδεδεμένη για τον περιορισμό των κινδύνων</a:t>
            </a:r>
            <a:endParaRPr lang="en-GB" dirty="0"/>
          </a:p>
        </p:txBody>
      </p:sp>
      <p:sp>
        <p:nvSpPr>
          <p:cNvPr id="16" name="ZoneTexte 10"/>
          <p:cNvSpPr txBox="1"/>
          <p:nvPr/>
        </p:nvSpPr>
        <p:spPr>
          <a:xfrm>
            <a:off x="447270" y="1638092"/>
            <a:ext cx="6438272" cy="4247317"/>
          </a:xfrm>
          <a:prstGeom prst="rect">
            <a:avLst/>
          </a:prstGeom>
          <a:noFill/>
          <a:ln w="28575">
            <a:solidFill>
              <a:srgbClr val="00ACAF"/>
            </a:solidFill>
          </a:ln>
        </p:spPr>
        <p:txBody>
          <a:bodyPr wrap="square" rtlCol="0">
            <a:spAutoFit/>
          </a:bodyPr>
          <a:lstStyle/>
          <a:p>
            <a:pPr marL="342900" lvl="0" indent="-342900">
              <a:buFont typeface="+mj-lt"/>
              <a:buAutoNum type="arabicPeriod"/>
            </a:pPr>
            <a:endParaRPr lang="en-GB" dirty="0"/>
          </a:p>
          <a:p>
            <a:pPr marL="342900" lvl="0" indent="-342900">
              <a:buFont typeface="+mj-lt"/>
              <a:buAutoNum type="arabicPeriod"/>
            </a:pPr>
            <a:r>
              <a:rPr lang="el-GR" dirty="0"/>
              <a:t>Μια ηλεκτρομαγνητική βαλβίδα που ενεργοποιείται από τη μονάδα ελέγχου. Αυτή η βαλβίδα είναι κανονικά κλειστή, διατηρείται ανοικτή για να επιτρέψει τη λειτουργία του οχήματος και για το γέμισμα  του δοχείου.</a:t>
            </a:r>
            <a:endParaRPr lang="en-GB" dirty="0"/>
          </a:p>
          <a:p>
            <a:pPr marL="342900" lvl="0" indent="-342900">
              <a:buFont typeface="+mj-lt"/>
              <a:buAutoNum type="arabicPeriod"/>
            </a:pPr>
            <a:r>
              <a:rPr lang="el-GR" dirty="0"/>
              <a:t>Μια χειροκίνητη βαλβίδα επιτρέπει στον εργαζόμενο να απομονώνει τα περιεχόμενα του υπό πίεση πλοίου πριν από την συντήρηση του κυκλώματος υψηλής πίεσης του οχήματος.</a:t>
            </a:r>
          </a:p>
          <a:p>
            <a:pPr marL="342900" lvl="0" indent="-342900">
              <a:buFont typeface="+mj-lt"/>
              <a:buAutoNum type="arabicPeriod"/>
            </a:pPr>
            <a:r>
              <a:rPr lang="el-GR" dirty="0"/>
              <a:t>Μια βαλβίδα περιορισμού που βρίσκεται μέσα στο δοχείο θα "κλείσει« - απενεργοποιήσει την έξοδο σε περίπτωση που η σύνδεση του σωλήνα αποκοπεί.</a:t>
            </a:r>
          </a:p>
          <a:p>
            <a:pPr marL="342900" lvl="0" indent="-342900">
              <a:buFont typeface="+mj-lt"/>
              <a:buAutoNum type="arabicPeriod"/>
            </a:pPr>
            <a:r>
              <a:rPr lang="el-GR" dirty="0"/>
              <a:t>Μια θερμική ασφάλεια πρέπει να λιώσει σε περίπου 100 ° C και να απελευθερώσει γρήγορα το περιεχόμενο του δοχείου ως μεγάλη φλόγα αν το όχημα είναι σε φωτιά.</a:t>
            </a:r>
            <a:endParaRPr lang="en-GB" dirty="0"/>
          </a:p>
          <a:p>
            <a:endParaRPr lang="en-GB" dirty="0"/>
          </a:p>
        </p:txBody>
      </p:sp>
      <p:sp>
        <p:nvSpPr>
          <p:cNvPr id="17" name="ZoneTexte 1"/>
          <p:cNvSpPr txBox="1"/>
          <p:nvPr/>
        </p:nvSpPr>
        <p:spPr>
          <a:xfrm>
            <a:off x="430130" y="332656"/>
            <a:ext cx="7742270" cy="954107"/>
          </a:xfrm>
          <a:prstGeom prst="rect">
            <a:avLst/>
          </a:prstGeom>
          <a:noFill/>
          <a:ln>
            <a:noFill/>
          </a:ln>
        </p:spPr>
        <p:txBody>
          <a:bodyPr wrap="square" rtlCol="0">
            <a:spAutoFit/>
          </a:bodyPr>
          <a:lstStyle/>
          <a:p>
            <a:r>
              <a:rPr lang="el-GR" sz="2800" dirty="0"/>
              <a:t>Συσκευές ασφαλείας που περιλαμβάνονται στη βαλβίδα του δοχείου.</a:t>
            </a:r>
            <a:endParaRPr lang="en-GB" sz="2800" dirty="0"/>
          </a:p>
        </p:txBody>
      </p:sp>
      <p:pic>
        <p:nvPicPr>
          <p:cNvPr id="18" name="Picture 17"/>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51023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263" y="1397445"/>
            <a:ext cx="7972479" cy="3882952"/>
          </a:xfrm>
          <a:prstGeom prst="rect">
            <a:avLst/>
          </a:prstGeom>
        </p:spPr>
      </p:pic>
      <p:sp>
        <p:nvSpPr>
          <p:cNvPr id="16" name="ZoneTexte 2"/>
          <p:cNvSpPr txBox="1"/>
          <p:nvPr/>
        </p:nvSpPr>
        <p:spPr>
          <a:xfrm>
            <a:off x="462425" y="5338082"/>
            <a:ext cx="8162406" cy="646331"/>
          </a:xfrm>
          <a:prstGeom prst="rect">
            <a:avLst/>
          </a:prstGeom>
          <a:noFill/>
        </p:spPr>
        <p:txBody>
          <a:bodyPr wrap="square" rtlCol="0">
            <a:spAutoFit/>
          </a:bodyPr>
          <a:lstStyle/>
          <a:p>
            <a:r>
              <a:rPr lang="el-GR" dirty="0"/>
              <a:t>Σχέδιο της </a:t>
            </a:r>
            <a:r>
              <a:rPr lang="el-GR" dirty="0" err="1"/>
              <a:t>πολυ</a:t>
            </a:r>
            <a:r>
              <a:rPr lang="el-GR" dirty="0"/>
              <a:t>-βαλβίδας, συμπεριλαμβανομένων των  συσκευών  ασφαλείας που δρουν σε περίπτωση ατυχήματος ή πυρκαγιάς</a:t>
            </a:r>
            <a:endParaRPr lang="en-GB" dirty="0"/>
          </a:p>
        </p:txBody>
      </p:sp>
      <p:sp>
        <p:nvSpPr>
          <p:cNvPr id="17" name="ZoneTexte 11"/>
          <p:cNvSpPr txBox="1"/>
          <p:nvPr/>
        </p:nvSpPr>
        <p:spPr>
          <a:xfrm>
            <a:off x="521263" y="275422"/>
            <a:ext cx="8611720" cy="954107"/>
          </a:xfrm>
          <a:prstGeom prst="rect">
            <a:avLst/>
          </a:prstGeom>
          <a:noFill/>
        </p:spPr>
        <p:txBody>
          <a:bodyPr wrap="square" rtlCol="0">
            <a:spAutoFit/>
          </a:bodyPr>
          <a:lstStyle/>
          <a:p>
            <a:r>
              <a:rPr lang="el-GR" sz="2800" dirty="0"/>
              <a:t>Βαλβίδα ασφαλείας συνδεδεμένη για τον περιορισμό των κινδύνων</a:t>
            </a:r>
            <a:endParaRPr lang="en-GB" sz="2800" dirty="0"/>
          </a:p>
        </p:txBody>
      </p:sp>
      <p:pic>
        <p:nvPicPr>
          <p:cNvPr id="18" name="Picture 17"/>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972797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1255513" y="342111"/>
            <a:ext cx="6696744" cy="5632311"/>
          </a:xfrm>
          <a:prstGeom prst="rect">
            <a:avLst/>
          </a:prstGeom>
          <a:noFill/>
          <a:ln w="28575">
            <a:solidFill>
              <a:srgbClr val="00ACAF"/>
            </a:solidFill>
          </a:ln>
        </p:spPr>
        <p:txBody>
          <a:bodyPr wrap="square" rtlCol="0">
            <a:spAutoFit/>
          </a:bodyPr>
          <a:lstStyle/>
          <a:p>
            <a:pPr marL="342900" lvl="0" indent="-342900">
              <a:buFont typeface="+mj-lt"/>
              <a:buAutoNum type="arabicPeriod"/>
            </a:pPr>
            <a:r>
              <a:rPr lang="el-GR" dirty="0"/>
              <a:t>Το αέριο υδρογόνου γίνεται υγρό στους -253 ° C</a:t>
            </a:r>
            <a:endParaRPr lang="en-GB" dirty="0"/>
          </a:p>
          <a:p>
            <a:pPr marL="342900" lvl="0" indent="-342900">
              <a:buFont typeface="+mj-lt"/>
              <a:buAutoNum type="arabicPeriod"/>
            </a:pPr>
            <a:r>
              <a:rPr lang="el-GR" dirty="0"/>
              <a:t>Το αέριο υδρογόνου δεν γίνεται υγρό υπό υψηλή πίεση, παρά μόνο υπό υψηλή θερμοκρασία.</a:t>
            </a:r>
            <a:endParaRPr lang="en-GB" dirty="0"/>
          </a:p>
          <a:p>
            <a:pPr marL="342900" lvl="0" indent="-342900">
              <a:buFont typeface="+mj-lt"/>
              <a:buAutoNum type="arabicPeriod"/>
            </a:pPr>
            <a:endParaRPr lang="en-GB" dirty="0"/>
          </a:p>
          <a:p>
            <a:pPr marL="342900" lvl="0" indent="-342900">
              <a:buFont typeface="+mj-lt"/>
              <a:buAutoNum type="arabicPeriod"/>
            </a:pPr>
            <a:r>
              <a:rPr lang="el-GR" dirty="0"/>
              <a:t>Η πυκνότητα του υγρού υδρογόνου είναι υψηλότερη από αυτή του αερίου υδρογόνου, περίπου 71 </a:t>
            </a:r>
            <a:r>
              <a:rPr lang="el-GR" dirty="0" err="1"/>
              <a:t>kg</a:t>
            </a:r>
            <a:r>
              <a:rPr lang="el-GR" dirty="0"/>
              <a:t> / m3, </a:t>
            </a:r>
            <a:r>
              <a:rPr lang="el-GR" dirty="0">
                <a:solidFill>
                  <a:srgbClr val="FF0000"/>
                </a:solidFill>
              </a:rPr>
              <a:t>αλλά παραμένει χαμηλή.</a:t>
            </a:r>
            <a:endParaRPr lang="en-GB" baseline="30000" dirty="0">
              <a:solidFill>
                <a:srgbClr val="FF0000"/>
              </a:solidFill>
            </a:endParaRPr>
          </a:p>
          <a:p>
            <a:pPr marL="342900" indent="-342900">
              <a:buFont typeface="+mj-lt"/>
              <a:buAutoNum type="arabicPeriod"/>
            </a:pPr>
            <a:endParaRPr lang="en-GB" dirty="0"/>
          </a:p>
          <a:p>
            <a:pPr marL="342900" indent="-342900">
              <a:buFont typeface="+mj-lt"/>
              <a:buAutoNum type="arabicPeriod"/>
            </a:pPr>
            <a:r>
              <a:rPr lang="el-GR" dirty="0"/>
              <a:t>Το υγρό υδρογόνο πρέπει να φυλάσσεται σε ειδικό δοχείο που είναι θερμικά μονωμένο. Το κενό αέρος είναι η γνωστή ως η καλύτερη μέθοδος μόνωσης.</a:t>
            </a:r>
            <a:endParaRPr lang="en-GB" dirty="0"/>
          </a:p>
          <a:p>
            <a:pPr marL="342900" indent="-342900">
              <a:buFont typeface="+mj-lt"/>
              <a:buAutoNum type="arabicPeriod"/>
            </a:pPr>
            <a:endParaRPr lang="en-GB" dirty="0"/>
          </a:p>
          <a:p>
            <a:pPr marL="342900" indent="-342900">
              <a:buFont typeface="+mj-lt"/>
              <a:buAutoNum type="arabicPeriod"/>
            </a:pPr>
            <a:r>
              <a:rPr lang="el-GR" dirty="0"/>
              <a:t>Όταν το υγρό υδρογόνο εξατμίζεται, η πίεση στο δοχείο θα αυξηθεί.</a:t>
            </a:r>
            <a:endParaRPr lang="en-GB" dirty="0"/>
          </a:p>
          <a:p>
            <a:pPr marL="342900" indent="-342900">
              <a:buFont typeface="+mj-lt"/>
              <a:buAutoNum type="arabicPeriod"/>
            </a:pPr>
            <a:endParaRPr lang="en-GB" dirty="0"/>
          </a:p>
          <a:p>
            <a:pPr marL="342900" indent="-342900">
              <a:buFont typeface="+mj-lt"/>
              <a:buAutoNum type="arabicPeriod"/>
            </a:pPr>
            <a:r>
              <a:rPr lang="el-GR" dirty="0"/>
              <a:t>Εάν το δοχείο δεν προβλέπεται να υποστηρίξει επαρκώς την πίεση, πρέπει να συμπεριληφθεί μια βαλβίδα αποδέσμευσης. Το αέριο υδρογόνο που απελευθερώνεται πρέπει να εξουδετερώνεται για λόγους ασφαλείας. Αυτό θα γίνει με καταλυτικό μετατροπέα</a:t>
            </a:r>
            <a:endParaRPr lang="en-GB" dirty="0"/>
          </a:p>
        </p:txBody>
      </p:sp>
      <p:sp>
        <p:nvSpPr>
          <p:cNvPr id="16" name="TextBox 15"/>
          <p:cNvSpPr txBox="1"/>
          <p:nvPr/>
        </p:nvSpPr>
        <p:spPr>
          <a:xfrm>
            <a:off x="10518232" y="0"/>
            <a:ext cx="1656184" cy="1477328"/>
          </a:xfrm>
          <a:prstGeom prst="rect">
            <a:avLst/>
          </a:prstGeom>
          <a:noFill/>
          <a:ln w="38100">
            <a:solidFill>
              <a:srgbClr val="00B0F0"/>
            </a:solidFill>
          </a:ln>
        </p:spPr>
        <p:txBody>
          <a:bodyPr wrap="square" rtlCol="0">
            <a:spAutoFit/>
          </a:bodyPr>
          <a:lstStyle/>
          <a:p>
            <a:pPr algn="ctr"/>
            <a:r>
              <a:rPr lang="en-GB" dirty="0"/>
              <a:t>Liquid hydrogen vessels, thermally isolated.</a:t>
            </a:r>
          </a:p>
        </p:txBody>
      </p:sp>
      <p:pic>
        <p:nvPicPr>
          <p:cNvPr id="17" name="Picture 16"/>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81746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Liquid hydrogen highly insulated fuel tanks for BMW Hydrogen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1" y="889973"/>
            <a:ext cx="4996473" cy="367240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2"/>
          <p:cNvSpPr txBox="1"/>
          <p:nvPr/>
        </p:nvSpPr>
        <p:spPr>
          <a:xfrm>
            <a:off x="1978900" y="4684801"/>
            <a:ext cx="5928637" cy="369332"/>
          </a:xfrm>
          <a:prstGeom prst="rect">
            <a:avLst/>
          </a:prstGeom>
          <a:noFill/>
        </p:spPr>
        <p:txBody>
          <a:bodyPr wrap="square" rtlCol="0">
            <a:spAutoFit/>
          </a:bodyPr>
          <a:lstStyle/>
          <a:p>
            <a:r>
              <a:rPr lang="el-GR" dirty="0"/>
              <a:t>Υγρό δοχείο υδρογόνου για εφαρμογές αυτοκινήτων</a:t>
            </a:r>
            <a:endParaRPr lang="fr-BE" dirty="0"/>
          </a:p>
        </p:txBody>
      </p:sp>
      <p:sp>
        <p:nvSpPr>
          <p:cNvPr id="17" name="ZoneTexte 3"/>
          <p:cNvSpPr txBox="1"/>
          <p:nvPr/>
        </p:nvSpPr>
        <p:spPr>
          <a:xfrm>
            <a:off x="107504" y="5570493"/>
            <a:ext cx="1944216" cy="307777"/>
          </a:xfrm>
          <a:prstGeom prst="rect">
            <a:avLst/>
          </a:prstGeom>
          <a:noFill/>
        </p:spPr>
        <p:txBody>
          <a:bodyPr wrap="square" rtlCol="0">
            <a:spAutoFit/>
          </a:bodyPr>
          <a:lstStyle/>
          <a:p>
            <a:r>
              <a:rPr lang="fr-BE" sz="1400" dirty="0"/>
              <a:t>Source: Magna Steyr</a:t>
            </a:r>
          </a:p>
        </p:txBody>
      </p:sp>
      <p:sp>
        <p:nvSpPr>
          <p:cNvPr id="18" name="TextBox 17"/>
          <p:cNvSpPr txBox="1"/>
          <p:nvPr/>
        </p:nvSpPr>
        <p:spPr>
          <a:xfrm>
            <a:off x="10535816" y="0"/>
            <a:ext cx="1656184" cy="1477328"/>
          </a:xfrm>
          <a:prstGeom prst="rect">
            <a:avLst/>
          </a:prstGeom>
          <a:noFill/>
          <a:ln w="38100">
            <a:solidFill>
              <a:srgbClr val="00B0F0"/>
            </a:solidFill>
          </a:ln>
        </p:spPr>
        <p:txBody>
          <a:bodyPr wrap="square" rtlCol="0">
            <a:spAutoFit/>
          </a:bodyPr>
          <a:lstStyle/>
          <a:p>
            <a:pPr algn="ctr"/>
            <a:r>
              <a:rPr lang="en-GB" dirty="0"/>
              <a:t>Liquid hydrogen vessels, thermally isolated.</a:t>
            </a:r>
          </a:p>
        </p:txBody>
      </p:sp>
      <p:pic>
        <p:nvPicPr>
          <p:cNvPr id="19" name="Picture 18"/>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38643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2" descr="Figure_2_U3.JPG"/>
          <p:cNvPicPr>
            <a:picLocks noChangeAspect="1"/>
          </p:cNvPicPr>
          <p:nvPr/>
        </p:nvPicPr>
        <p:blipFill>
          <a:blip r:embed="rId10" cstate="print"/>
          <a:stretch>
            <a:fillRect/>
          </a:stretch>
        </p:blipFill>
        <p:spPr>
          <a:xfrm>
            <a:off x="61546" y="1241167"/>
            <a:ext cx="5293082" cy="3969811"/>
          </a:xfrm>
          <a:prstGeom prst="rect">
            <a:avLst/>
          </a:prstGeom>
        </p:spPr>
      </p:pic>
      <p:sp>
        <p:nvSpPr>
          <p:cNvPr id="16" name="ZoneTexte 16"/>
          <p:cNvSpPr txBox="1"/>
          <p:nvPr/>
        </p:nvSpPr>
        <p:spPr>
          <a:xfrm>
            <a:off x="106620" y="5343181"/>
            <a:ext cx="9098925" cy="646331"/>
          </a:xfrm>
          <a:prstGeom prst="rect">
            <a:avLst/>
          </a:prstGeom>
          <a:noFill/>
        </p:spPr>
        <p:txBody>
          <a:bodyPr wrap="square" rtlCol="0">
            <a:spAutoFit/>
          </a:bodyPr>
          <a:lstStyle/>
          <a:p>
            <a:r>
              <a:rPr lang="el-GR" dirty="0"/>
              <a:t>Ασφάλεια: ένας καταλυτικός καυστήρας είναι απαραίτητος για την εξουδετέρωση της διαρροής υδρογόνου στο νερό</a:t>
            </a:r>
            <a:endParaRPr lang="en-GB" dirty="0"/>
          </a:p>
        </p:txBody>
      </p:sp>
      <p:pic>
        <p:nvPicPr>
          <p:cNvPr id="17" name="Image 17" descr="Figure_1_U3.jpg"/>
          <p:cNvPicPr>
            <a:picLocks noChangeAspect="1"/>
          </p:cNvPicPr>
          <p:nvPr/>
        </p:nvPicPr>
        <p:blipFill>
          <a:blip r:embed="rId11" cstate="print"/>
          <a:stretch>
            <a:fillRect/>
          </a:stretch>
        </p:blipFill>
        <p:spPr>
          <a:xfrm>
            <a:off x="5883611" y="1178362"/>
            <a:ext cx="3412852" cy="2189592"/>
          </a:xfrm>
          <a:prstGeom prst="rect">
            <a:avLst/>
          </a:prstGeom>
        </p:spPr>
      </p:pic>
      <p:sp>
        <p:nvSpPr>
          <p:cNvPr id="18" name="ZoneTexte 18"/>
          <p:cNvSpPr txBox="1"/>
          <p:nvPr/>
        </p:nvSpPr>
        <p:spPr>
          <a:xfrm>
            <a:off x="5681948" y="3456652"/>
            <a:ext cx="3321934" cy="1754326"/>
          </a:xfrm>
          <a:prstGeom prst="rect">
            <a:avLst/>
          </a:prstGeom>
          <a:noFill/>
        </p:spPr>
        <p:txBody>
          <a:bodyPr wrap="square" rtlCol="0">
            <a:spAutoFit/>
          </a:bodyPr>
          <a:lstStyle/>
          <a:p>
            <a:pPr marL="342900" indent="-342900">
              <a:buAutoNum type="arabicPeriod"/>
            </a:pPr>
            <a:r>
              <a:rPr lang="el-GR" dirty="0"/>
              <a:t>Εισαγωγή αέρα</a:t>
            </a:r>
          </a:p>
          <a:p>
            <a:pPr marL="342900" indent="-342900">
              <a:buAutoNum type="arabicPeriod"/>
            </a:pPr>
            <a:r>
              <a:rPr lang="el-GR" dirty="0"/>
              <a:t>Φίλτρο αέρα</a:t>
            </a:r>
          </a:p>
          <a:p>
            <a:pPr marL="342900" indent="-342900">
              <a:buAutoNum type="arabicPeriod"/>
            </a:pPr>
            <a:r>
              <a:rPr lang="el-GR" dirty="0"/>
              <a:t>Εισαγωγή υδρογόνου</a:t>
            </a:r>
          </a:p>
          <a:p>
            <a:pPr marL="342900" indent="-342900">
              <a:buAutoNum type="arabicPeriod"/>
            </a:pPr>
            <a:r>
              <a:rPr lang="el-GR" dirty="0"/>
              <a:t>Καταλύτης</a:t>
            </a:r>
          </a:p>
          <a:p>
            <a:pPr marL="342900" indent="-342900">
              <a:buAutoNum type="arabicPeriod"/>
            </a:pPr>
            <a:r>
              <a:rPr lang="el-GR" dirty="0"/>
              <a:t>Αισθητήρες θερμοκρασίας</a:t>
            </a:r>
          </a:p>
          <a:p>
            <a:pPr marL="342900" indent="-342900">
              <a:buAutoNum type="arabicPeriod"/>
            </a:pPr>
            <a:r>
              <a:rPr lang="el-GR" dirty="0"/>
              <a:t>Έξοδος νερού</a:t>
            </a:r>
            <a:endParaRPr lang="en-GB" dirty="0"/>
          </a:p>
        </p:txBody>
      </p:sp>
      <p:sp>
        <p:nvSpPr>
          <p:cNvPr id="19" name="ZoneTexte 1"/>
          <p:cNvSpPr txBox="1"/>
          <p:nvPr/>
        </p:nvSpPr>
        <p:spPr>
          <a:xfrm>
            <a:off x="106620" y="255032"/>
            <a:ext cx="8166523" cy="369332"/>
          </a:xfrm>
          <a:prstGeom prst="rect">
            <a:avLst/>
          </a:prstGeom>
          <a:noFill/>
        </p:spPr>
        <p:txBody>
          <a:bodyPr wrap="square" rtlCol="0">
            <a:spAutoFit/>
          </a:bodyPr>
          <a:lstStyle/>
          <a:p>
            <a:r>
              <a:rPr lang="el-GR" dirty="0"/>
              <a:t>Ακόμα και υπό σφράγιση, το υδρογόνο θα διαρρεύσει σε περιπτώσεις εξάτμισης</a:t>
            </a:r>
            <a:endParaRPr lang="en-GB" dirty="0"/>
          </a:p>
        </p:txBody>
      </p:sp>
      <p:sp>
        <p:nvSpPr>
          <p:cNvPr id="20" name="TextBox 19"/>
          <p:cNvSpPr txBox="1"/>
          <p:nvPr/>
        </p:nvSpPr>
        <p:spPr>
          <a:xfrm>
            <a:off x="10518231" y="0"/>
            <a:ext cx="1656184" cy="1477328"/>
          </a:xfrm>
          <a:prstGeom prst="rect">
            <a:avLst/>
          </a:prstGeom>
          <a:noFill/>
          <a:ln w="38100">
            <a:solidFill>
              <a:srgbClr val="00B0F0"/>
            </a:solidFill>
          </a:ln>
        </p:spPr>
        <p:txBody>
          <a:bodyPr wrap="square" rtlCol="0">
            <a:spAutoFit/>
          </a:bodyPr>
          <a:lstStyle/>
          <a:p>
            <a:pPr algn="ctr"/>
            <a:r>
              <a:rPr lang="en-GB" dirty="0"/>
              <a:t>Liquid hydrogen vessels, thermally isolated.</a:t>
            </a:r>
          </a:p>
        </p:txBody>
      </p:sp>
      <p:pic>
        <p:nvPicPr>
          <p:cNvPr id="21" name="Picture 20"/>
          <p:cNvPicPr>
            <a:picLocks noChangeAspect="1"/>
          </p:cNvPicPr>
          <p:nvPr/>
        </p:nvPicPr>
        <p:blipFill>
          <a:blip r:embed="rId12"/>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031990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7"/>
          <p:cNvSpPr txBox="1"/>
          <p:nvPr/>
        </p:nvSpPr>
        <p:spPr>
          <a:xfrm>
            <a:off x="685635" y="268996"/>
            <a:ext cx="8414297" cy="5663089"/>
          </a:xfrm>
          <a:prstGeom prst="rect">
            <a:avLst/>
          </a:prstGeom>
          <a:noFill/>
        </p:spPr>
        <p:txBody>
          <a:bodyPr wrap="square" rtlCol="0">
            <a:spAutoFit/>
          </a:bodyPr>
          <a:lstStyle/>
          <a:p>
            <a:pPr algn="ctr"/>
            <a:r>
              <a:rPr lang="el-GR" sz="2000" dirty="0"/>
              <a:t>Συσκευές αποθήκευσης υδρογόνου</a:t>
            </a:r>
            <a:endParaRPr lang="en-GB" dirty="0"/>
          </a:p>
          <a:p>
            <a:pPr marL="285750" indent="-285750">
              <a:buFont typeface="Arial" panose="020B0604020202020204" pitchFamily="34" charset="0"/>
              <a:buChar char="•"/>
            </a:pPr>
            <a:r>
              <a:rPr lang="el-GR" dirty="0"/>
              <a:t>Κύλινδροι αεριού υδρογόνου, δοχεία πίεσης</a:t>
            </a:r>
            <a:endParaRPr lang="fr-BE" dirty="0"/>
          </a:p>
          <a:p>
            <a:pPr marL="742950" lvl="1" indent="-285750">
              <a:buFont typeface="Arial" pitchFamily="34" charset="0"/>
              <a:buChar char="•"/>
            </a:pPr>
            <a:r>
              <a:rPr lang="el-GR" dirty="0"/>
              <a:t>Αποθήκευση υδρογόνου σε μεταλλικά δοχεία πίεσης</a:t>
            </a:r>
          </a:p>
          <a:p>
            <a:pPr marL="742950" lvl="1" indent="-285750">
              <a:buFont typeface="Arial" pitchFamily="34" charset="0"/>
              <a:buChar char="•"/>
            </a:pPr>
            <a:r>
              <a:rPr lang="el-GR" dirty="0"/>
              <a:t>Σκεύη χάλυβα-σύνθετα</a:t>
            </a:r>
            <a:r>
              <a:rPr lang="en-GB" dirty="0"/>
              <a:t>, </a:t>
            </a:r>
            <a:r>
              <a:rPr lang="el-GR" dirty="0"/>
              <a:t>σύγκριση των βαρών</a:t>
            </a:r>
            <a:endParaRPr lang="fr-BE" dirty="0"/>
          </a:p>
          <a:p>
            <a:pPr marL="742950" lvl="1" indent="-285750">
              <a:buFont typeface="Arial" pitchFamily="34" charset="0"/>
              <a:buChar char="•"/>
            </a:pPr>
            <a:r>
              <a:rPr lang="el-GR" dirty="0"/>
              <a:t>Πλήρη σύνθετα δοχεία 350 και 700 bar</a:t>
            </a:r>
          </a:p>
          <a:p>
            <a:pPr marL="742950" lvl="1" indent="-285750">
              <a:buFont typeface="Arial" pitchFamily="34" charset="0"/>
              <a:buChar char="•"/>
            </a:pPr>
            <a:r>
              <a:rPr lang="el-GR" dirty="0"/>
              <a:t>Βαλβίδα ασφαλείας συνδεδεμένη για τον περιορισμό των κινδύνων</a:t>
            </a:r>
            <a:endParaRPr lang="fr-BE" dirty="0"/>
          </a:p>
          <a:p>
            <a:pPr marL="285750" lvl="0" indent="-285750">
              <a:buFont typeface="Arial" panose="020B0604020202020204" pitchFamily="34" charset="0"/>
              <a:buChar char="•"/>
            </a:pPr>
            <a:r>
              <a:rPr lang="el-GR" dirty="0"/>
              <a:t>Υγρά δοχεία υδρογόνου, θερμικά απομονωμένα</a:t>
            </a:r>
            <a:endParaRPr lang="fr-BE" dirty="0"/>
          </a:p>
          <a:p>
            <a:pPr marL="742950" lvl="1" indent="-285750">
              <a:buFont typeface="Arial" panose="020B0604020202020204" pitchFamily="34" charset="0"/>
              <a:buChar char="•"/>
            </a:pPr>
            <a:r>
              <a:rPr lang="el-GR" dirty="0"/>
              <a:t>Ειδικά ‘σκάφη’</a:t>
            </a:r>
          </a:p>
          <a:p>
            <a:pPr marL="742950" lvl="1" indent="-285750">
              <a:buFont typeface="Arial" panose="020B0604020202020204" pitchFamily="34" charset="0"/>
              <a:buChar char="•"/>
            </a:pPr>
            <a:r>
              <a:rPr lang="el-GR" dirty="0"/>
              <a:t>Καταλυτική συσκευή ,καταλυτών που συσχετίζεται με την εξουδετέρωση των διαρροών</a:t>
            </a:r>
            <a:endParaRPr lang="fr-BE" dirty="0"/>
          </a:p>
          <a:p>
            <a:pPr marL="285750" lvl="0" indent="-285750">
              <a:buFont typeface="Arial" panose="020B0604020202020204" pitchFamily="34" charset="0"/>
              <a:buChar char="•"/>
            </a:pPr>
            <a:r>
              <a:rPr lang="en-GB" dirty="0" err="1"/>
              <a:t>Cryo</a:t>
            </a:r>
            <a:r>
              <a:rPr lang="en-GB" dirty="0"/>
              <a:t>-</a:t>
            </a:r>
            <a:r>
              <a:rPr lang="el-GR" dirty="0"/>
              <a:t>συμπιεσμένα δοχεία</a:t>
            </a:r>
          </a:p>
          <a:p>
            <a:pPr marL="742950" lvl="1" indent="-285750">
              <a:buFont typeface="Arial" panose="020B0604020202020204" pitchFamily="34" charset="0"/>
              <a:buChar char="•"/>
            </a:pPr>
            <a:r>
              <a:rPr lang="el-GR" dirty="0"/>
              <a:t>Ειδικά ‘σκάφη’</a:t>
            </a:r>
          </a:p>
          <a:p>
            <a:pPr marL="742950" lvl="1" indent="-285750">
              <a:buFont typeface="Arial" panose="020B0604020202020204" pitchFamily="34" charset="0"/>
              <a:buChar char="•"/>
            </a:pPr>
            <a:r>
              <a:rPr lang="el-GR" dirty="0"/>
              <a:t>Καταλυτική συσκευή καταλυτών που συσχετίζεται με την εξουδετέρωση των διαρροών</a:t>
            </a:r>
            <a:endParaRPr lang="fr-BE" dirty="0"/>
          </a:p>
          <a:p>
            <a:pPr marL="285750" lvl="0" indent="-285750">
              <a:buFont typeface="Arial" panose="020B0604020202020204" pitchFamily="34" charset="0"/>
              <a:buChar char="•"/>
            </a:pPr>
            <a:r>
              <a:rPr lang="el-GR" dirty="0"/>
              <a:t>Υδρίδιο μετάλλου (ΜΗ), υδρογόνο σε στερεή μορφή</a:t>
            </a:r>
          </a:p>
          <a:p>
            <a:pPr marL="742950" lvl="1" indent="-285750">
              <a:buFont typeface="Arial" panose="020B0604020202020204" pitchFamily="34" charset="0"/>
              <a:buChar char="•"/>
            </a:pPr>
            <a:r>
              <a:rPr lang="el-GR" dirty="0"/>
              <a:t>Τεχνολογία ειδικών υλικών</a:t>
            </a:r>
            <a:endParaRPr lang="fr-BE" dirty="0"/>
          </a:p>
          <a:p>
            <a:pPr marL="285750" lvl="0" indent="-285750">
              <a:buFont typeface="Arial" panose="020B0604020202020204" pitchFamily="34" charset="0"/>
              <a:buChar char="•"/>
            </a:pPr>
            <a:r>
              <a:rPr lang="el-GR" dirty="0"/>
              <a:t>Πρατήρια υδρογόνου</a:t>
            </a:r>
            <a:endParaRPr lang="fr-BE" dirty="0"/>
          </a:p>
          <a:p>
            <a:pPr marL="742950" lvl="1" indent="-285750">
              <a:buFont typeface="Arial" panose="020B0604020202020204" pitchFamily="34" charset="0"/>
              <a:buChar char="•"/>
            </a:pPr>
            <a:r>
              <a:rPr lang="el-GR" dirty="0"/>
              <a:t>Πρατήριο απλής τεχνολογίας (προσωρινός)</a:t>
            </a:r>
          </a:p>
          <a:p>
            <a:pPr marL="742950" lvl="1" indent="-285750">
              <a:buFont typeface="Arial" panose="020B0604020202020204" pitchFamily="34" charset="0"/>
              <a:buChar char="•"/>
            </a:pPr>
            <a:r>
              <a:rPr lang="el-GR" dirty="0"/>
              <a:t>Πρατήριο συμπλήρωσης που πληροί τα πρότυπα ISO για ψύξη και επικοινωνία</a:t>
            </a:r>
            <a:endParaRPr lang="en-GB" dirty="0"/>
          </a:p>
          <a:p>
            <a:pPr marL="285750" indent="-285750">
              <a:buFont typeface="Arial" panose="020B0604020202020204" pitchFamily="34" charset="0"/>
              <a:buChar char="•"/>
            </a:pPr>
            <a:r>
              <a:rPr lang="el-GR" dirty="0"/>
              <a:t>Αποθήκευση υδρογόνου σε υπόγειες δεξαμενές</a:t>
            </a:r>
            <a:endParaRPr lang="fr-BE" dirty="0"/>
          </a:p>
        </p:txBody>
      </p:sp>
      <p:pic>
        <p:nvPicPr>
          <p:cNvPr id="16" name="Picture 15"/>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Résultat de recherche d'images pour &quot;LH2 tank BMW&quot;">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3945" y="1213864"/>
            <a:ext cx="5342007" cy="4002964"/>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
          <p:cNvSpPr txBox="1"/>
          <p:nvPr/>
        </p:nvSpPr>
        <p:spPr>
          <a:xfrm>
            <a:off x="1744385" y="5440459"/>
            <a:ext cx="6397668" cy="369332"/>
          </a:xfrm>
          <a:prstGeom prst="rect">
            <a:avLst/>
          </a:prstGeom>
          <a:noFill/>
        </p:spPr>
        <p:txBody>
          <a:bodyPr wrap="square" rtlCol="0">
            <a:spAutoFit/>
          </a:bodyPr>
          <a:lstStyle/>
          <a:p>
            <a:r>
              <a:rPr lang="el-GR" dirty="0"/>
              <a:t>Αποθήκευση υγρού υδρογόνου σε πρατήριο/δεξαμενή</a:t>
            </a:r>
            <a:endParaRPr lang="en-GB" dirty="0"/>
          </a:p>
        </p:txBody>
      </p:sp>
      <p:sp>
        <p:nvSpPr>
          <p:cNvPr id="17" name="ZoneTexte 8"/>
          <p:cNvSpPr txBox="1"/>
          <p:nvPr/>
        </p:nvSpPr>
        <p:spPr>
          <a:xfrm>
            <a:off x="358136" y="-9371"/>
            <a:ext cx="9171453" cy="954107"/>
          </a:xfrm>
          <a:prstGeom prst="rect">
            <a:avLst/>
          </a:prstGeom>
          <a:noFill/>
        </p:spPr>
        <p:txBody>
          <a:bodyPr wrap="square" rtlCol="0">
            <a:spAutoFit/>
          </a:bodyPr>
          <a:lstStyle/>
          <a:p>
            <a:r>
              <a:rPr lang="el-GR" sz="2800" dirty="0"/>
              <a:t>Ειδική δεξαμενή που χρησιμοποιείται για την αποθήκευση υγρού υδρογόνου σε πολύ χαμηλές θερμοκρασίες (&lt;-253 ° C)</a:t>
            </a:r>
            <a:endParaRPr lang="en-GB" sz="2800" dirty="0"/>
          </a:p>
        </p:txBody>
      </p:sp>
      <p:sp>
        <p:nvSpPr>
          <p:cNvPr id="18" name="TextBox 17"/>
          <p:cNvSpPr txBox="1"/>
          <p:nvPr/>
        </p:nvSpPr>
        <p:spPr>
          <a:xfrm>
            <a:off x="10535816" y="0"/>
            <a:ext cx="1656184" cy="1477328"/>
          </a:xfrm>
          <a:prstGeom prst="rect">
            <a:avLst/>
          </a:prstGeom>
          <a:noFill/>
          <a:ln w="38100">
            <a:solidFill>
              <a:srgbClr val="00B0F0"/>
            </a:solidFill>
          </a:ln>
        </p:spPr>
        <p:txBody>
          <a:bodyPr wrap="square" rtlCol="0">
            <a:spAutoFit/>
          </a:bodyPr>
          <a:lstStyle/>
          <a:p>
            <a:pPr algn="ctr"/>
            <a:r>
              <a:rPr lang="en-GB" dirty="0"/>
              <a:t>Liquid hydrogen vessels, thermally isolated.</a:t>
            </a:r>
          </a:p>
        </p:txBody>
      </p:sp>
      <p:pic>
        <p:nvPicPr>
          <p:cNvPr id="19" name="Picture 18"/>
          <p:cNvPicPr>
            <a:picLocks noChangeAspect="1"/>
          </p:cNvPicPr>
          <p:nvPr/>
        </p:nvPicPr>
        <p:blipFill>
          <a:blip r:embed="rId12"/>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3056898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0"/>
          <p:cNvSpPr txBox="1"/>
          <p:nvPr/>
        </p:nvSpPr>
        <p:spPr>
          <a:xfrm>
            <a:off x="395536" y="418465"/>
            <a:ext cx="5958916" cy="5355312"/>
          </a:xfrm>
          <a:prstGeom prst="rect">
            <a:avLst/>
          </a:prstGeom>
          <a:noFill/>
          <a:ln w="28575">
            <a:solidFill>
              <a:srgbClr val="00ACAF"/>
            </a:solidFill>
          </a:ln>
        </p:spPr>
        <p:txBody>
          <a:bodyPr wrap="square" rtlCol="0">
            <a:spAutoFit/>
          </a:bodyPr>
          <a:lstStyle/>
          <a:p>
            <a:pPr marL="342900" lvl="0" indent="-342900">
              <a:buFont typeface="+mj-lt"/>
              <a:buAutoNum type="arabicPeriod"/>
            </a:pPr>
            <a:endParaRPr lang="en-GB" dirty="0"/>
          </a:p>
          <a:p>
            <a:pPr marL="342900" lvl="0" indent="-342900">
              <a:buFont typeface="+mj-lt"/>
              <a:buAutoNum type="arabicPeriod"/>
            </a:pPr>
            <a:r>
              <a:rPr lang="el-GR" dirty="0"/>
              <a:t>Το υδρογόνο είναι αέριο αν η θερμοκρασία παραμείνει πάνω από -253 ° C ή 20K, αλλιώς γίνεται υγρό.</a:t>
            </a:r>
          </a:p>
          <a:p>
            <a:pPr marL="342900" lvl="0" indent="-342900">
              <a:buFont typeface="+mj-lt"/>
              <a:buAutoNum type="arabicPeriod"/>
            </a:pPr>
            <a:endParaRPr lang="el-GR" dirty="0"/>
          </a:p>
          <a:p>
            <a:pPr marL="342900" lvl="0" indent="-342900">
              <a:buFont typeface="+mj-lt"/>
              <a:buAutoNum type="arabicPeriod"/>
            </a:pPr>
            <a:r>
              <a:rPr lang="el-GR" dirty="0"/>
              <a:t>Το υδρογόνο μπορεί να συμπιεστεί χωρίς οποιαδήποτε αλλαγή φάσης από αέριο σε υγρό, δεδομένου ότι η θερμοκρασία παραμένει πάνω από -253 ° C ή 20K.</a:t>
            </a:r>
          </a:p>
          <a:p>
            <a:pPr marL="342900" lvl="0" indent="-342900">
              <a:buFont typeface="+mj-lt"/>
              <a:buAutoNum type="arabicPeriod"/>
            </a:pPr>
            <a:endParaRPr lang="el-GR" dirty="0"/>
          </a:p>
          <a:p>
            <a:pPr marL="342900" lvl="0" indent="-342900">
              <a:buFont typeface="+mj-lt"/>
              <a:buAutoNum type="arabicPeriod"/>
            </a:pPr>
            <a:r>
              <a:rPr lang="el-GR" dirty="0"/>
              <a:t>Η πυκνότητα πολύ ψυχρού αερίου είναι πιο σημαντική από εκείνη του ίδιου αερίου σε θερμοκρασία δωματίου.</a:t>
            </a:r>
          </a:p>
          <a:p>
            <a:pPr marL="342900" lvl="0" indent="-342900">
              <a:buFont typeface="+mj-lt"/>
              <a:buAutoNum type="arabicPeriod"/>
            </a:pPr>
            <a:endParaRPr lang="el-GR" dirty="0"/>
          </a:p>
          <a:p>
            <a:pPr marL="342900" lvl="0" indent="-342900">
              <a:buFont typeface="+mj-lt"/>
              <a:buAutoNum type="arabicPeriod"/>
            </a:pPr>
            <a:r>
              <a:rPr lang="el-GR" dirty="0"/>
              <a:t>Το αέριο υδρογόνου μπορεί να αποθηκευτεί ταυτόχρονα σε πολύ χαμηλή θερμοκρασία και υψηλή πίεση σε ένα ειδικό δοχείο. Δηλαδή το δοχείο να είναι σε μορφή να είναι κυλίνδρου αερίου πίεσης εγκλεισμένος μέσα σε ένα θερμικά μονωμένο δοχείο.</a:t>
            </a:r>
          </a:p>
          <a:p>
            <a:pPr marL="342900" lvl="0" indent="-342900">
              <a:buFont typeface="+mj-lt"/>
              <a:buAutoNum type="arabicPeriod"/>
            </a:pPr>
            <a:endParaRPr lang="el-GR" dirty="0"/>
          </a:p>
          <a:p>
            <a:pPr marL="342900" lvl="0" indent="-342900">
              <a:buFont typeface="+mj-lt"/>
              <a:buAutoNum type="arabicPeriod"/>
            </a:pPr>
            <a:r>
              <a:rPr lang="el-GR" dirty="0"/>
              <a:t>Στο ακόλουθο παράδειγμα, το δοχείο έχει σχεδιαστεί για να αποθηκεύει 8 κιλά υδρογόνου.</a:t>
            </a:r>
            <a:endParaRPr lang="en-GB" dirty="0"/>
          </a:p>
        </p:txBody>
      </p:sp>
      <p:sp>
        <p:nvSpPr>
          <p:cNvPr id="16" name="TextBox 15"/>
          <p:cNvSpPr txBox="1"/>
          <p:nvPr/>
        </p:nvSpPr>
        <p:spPr>
          <a:xfrm>
            <a:off x="9636224" y="0"/>
            <a:ext cx="2555776" cy="1772816"/>
          </a:xfrm>
          <a:prstGeom prst="rect">
            <a:avLst/>
          </a:prstGeom>
          <a:noFill/>
          <a:ln w="38100">
            <a:solidFill>
              <a:srgbClr val="00B0F0"/>
            </a:solidFill>
          </a:ln>
        </p:spPr>
        <p:txBody>
          <a:bodyPr wrap="square" rtlCol="0">
            <a:spAutoFit/>
          </a:bodyPr>
          <a:lstStyle/>
          <a:p>
            <a:pPr algn="ctr"/>
            <a:r>
              <a:rPr lang="en-GB" dirty="0"/>
              <a:t>Specialised vessels used to store hydrogen at high pressure and very low temperature (300 bar at 30K &lt; T &lt; 50K.</a:t>
            </a:r>
          </a:p>
        </p:txBody>
      </p:sp>
      <p:pic>
        <p:nvPicPr>
          <p:cNvPr id="17" name="Picture 16"/>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54065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0" descr="Figure_8_U3.jpg"/>
          <p:cNvPicPr/>
          <p:nvPr/>
        </p:nvPicPr>
        <p:blipFill>
          <a:blip r:embed="rId10" cstate="print"/>
          <a:stretch>
            <a:fillRect/>
          </a:stretch>
        </p:blipFill>
        <p:spPr>
          <a:xfrm>
            <a:off x="595362" y="550215"/>
            <a:ext cx="5926588" cy="3765354"/>
          </a:xfrm>
          <a:prstGeom prst="rect">
            <a:avLst/>
          </a:prstGeom>
        </p:spPr>
      </p:pic>
      <p:graphicFrame>
        <p:nvGraphicFramePr>
          <p:cNvPr id="16" name="Tableau 11"/>
          <p:cNvGraphicFramePr>
            <a:graphicFrameLocks noGrp="1"/>
          </p:cNvGraphicFramePr>
          <p:nvPr>
            <p:extLst>
              <p:ext uri="{D42A27DB-BD31-4B8C-83A1-F6EECF244321}">
                <p14:modId xmlns:p14="http://schemas.microsoft.com/office/powerpoint/2010/main" val="607221214"/>
              </p:ext>
            </p:extLst>
          </p:nvPr>
        </p:nvGraphicFramePr>
        <p:xfrm>
          <a:off x="3616464" y="4147494"/>
          <a:ext cx="5769940" cy="945990"/>
        </p:xfrm>
        <a:graphic>
          <a:graphicData uri="http://schemas.openxmlformats.org/drawingml/2006/table">
            <a:tbl>
              <a:tblPr/>
              <a:tblGrid>
                <a:gridCol w="2923067">
                  <a:extLst>
                    <a:ext uri="{9D8B030D-6E8A-4147-A177-3AD203B41FA5}">
                      <a16:colId xmlns:a16="http://schemas.microsoft.com/office/drawing/2014/main" val="20000"/>
                    </a:ext>
                  </a:extLst>
                </a:gridCol>
                <a:gridCol w="2846873">
                  <a:extLst>
                    <a:ext uri="{9D8B030D-6E8A-4147-A177-3AD203B41FA5}">
                      <a16:colId xmlns:a16="http://schemas.microsoft.com/office/drawing/2014/main" val="20001"/>
                    </a:ext>
                  </a:extLst>
                </a:gridCol>
              </a:tblGrid>
              <a:tr h="315330">
                <a:tc>
                  <a:txBody>
                    <a:bodyPr/>
                    <a:lstStyle/>
                    <a:p>
                      <a:pPr algn="ctr">
                        <a:spcAft>
                          <a:spcPts val="0"/>
                        </a:spcAft>
                      </a:pPr>
                      <a:r>
                        <a:rPr lang="el-GR" sz="1100" dirty="0">
                          <a:latin typeface="Arial"/>
                          <a:ea typeface="Times New Roman"/>
                        </a:rPr>
                        <a:t>Μέγιστη χωρητικότητα υδρογόνου</a:t>
                      </a:r>
                      <a:r>
                        <a:rPr lang="en-GB" sz="1100" dirty="0">
                          <a:latin typeface="Arial"/>
                          <a:ea typeface="Times New Roman"/>
                        </a:rPr>
                        <a:t>: 8 kg</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l-GR" sz="1100" dirty="0">
                          <a:latin typeface="Arial"/>
                          <a:ea typeface="Times New Roman"/>
                        </a:rPr>
                        <a:t>Απώλεια υδρογόνου (καυστήρας</a:t>
                      </a:r>
                      <a:r>
                        <a:rPr lang="en-GB" sz="1100" dirty="0">
                          <a:latin typeface="Arial"/>
                          <a:ea typeface="Times New Roman"/>
                        </a:rPr>
                        <a:t>): ~3g/day</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15330">
                <a:tc>
                  <a:txBody>
                    <a:bodyPr/>
                    <a:lstStyle/>
                    <a:p>
                      <a:pPr algn="ctr">
                        <a:spcAft>
                          <a:spcPts val="0"/>
                        </a:spcAft>
                      </a:pPr>
                      <a:r>
                        <a:rPr lang="el-GR" sz="1100" dirty="0">
                          <a:latin typeface="Arial"/>
                          <a:ea typeface="Times New Roman"/>
                        </a:rPr>
                        <a:t>Ένταση συστήματος</a:t>
                      </a:r>
                      <a:r>
                        <a:rPr lang="en-GB" sz="1100" dirty="0">
                          <a:latin typeface="Arial"/>
                          <a:ea typeface="Times New Roman"/>
                        </a:rPr>
                        <a:t>: 235 l</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l-GR" sz="1100" dirty="0">
                          <a:latin typeface="Arial"/>
                          <a:ea typeface="Times New Roman"/>
                        </a:rPr>
                        <a:t>Βάρος συστήματος</a:t>
                      </a:r>
                      <a:r>
                        <a:rPr lang="en-GB" sz="1100" dirty="0">
                          <a:latin typeface="Arial"/>
                          <a:ea typeface="Times New Roman"/>
                        </a:rPr>
                        <a:t>: 145 kg</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15330">
                <a:tc>
                  <a:txBody>
                    <a:bodyPr/>
                    <a:lstStyle/>
                    <a:p>
                      <a:pPr algn="ctr">
                        <a:spcAft>
                          <a:spcPts val="0"/>
                        </a:spcAft>
                      </a:pPr>
                      <a:r>
                        <a:rPr lang="el-GR" sz="1100" dirty="0">
                          <a:latin typeface="Arial"/>
                          <a:ea typeface="Times New Roman"/>
                        </a:rPr>
                        <a:t>Πίεση ανεφοδιασμού</a:t>
                      </a:r>
                      <a:r>
                        <a:rPr lang="en-GB" sz="1100" dirty="0">
                          <a:latin typeface="Arial"/>
                          <a:ea typeface="Times New Roman"/>
                        </a:rPr>
                        <a:t>: 300 bars</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l-GR" sz="1100" dirty="0">
                          <a:latin typeface="Arial"/>
                          <a:ea typeface="Times New Roman"/>
                        </a:rPr>
                        <a:t>Πίεση απελευθέρωσης:</a:t>
                      </a:r>
                      <a:r>
                        <a:rPr lang="en-GB" sz="1100" dirty="0">
                          <a:latin typeface="Arial"/>
                          <a:ea typeface="Times New Roman"/>
                        </a:rPr>
                        <a:t>350 bars</a:t>
                      </a:r>
                      <a:endParaRPr lang="fr-BE" sz="1100" dirty="0">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bl>
          </a:graphicData>
        </a:graphic>
      </p:graphicFrame>
      <p:sp>
        <p:nvSpPr>
          <p:cNvPr id="17" name="ZoneTexte 13"/>
          <p:cNvSpPr txBox="1"/>
          <p:nvPr/>
        </p:nvSpPr>
        <p:spPr>
          <a:xfrm>
            <a:off x="9386404" y="286751"/>
            <a:ext cx="2505122" cy="2062103"/>
          </a:xfrm>
          <a:prstGeom prst="rect">
            <a:avLst/>
          </a:prstGeom>
          <a:noFill/>
          <a:ln w="28575">
            <a:solidFill>
              <a:srgbClr val="00B0F0"/>
            </a:solidFill>
          </a:ln>
        </p:spPr>
        <p:txBody>
          <a:bodyPr wrap="square" rtlCol="0">
            <a:spAutoFit/>
          </a:bodyPr>
          <a:lstStyle/>
          <a:p>
            <a:r>
              <a:rPr lang="el-GR" sz="1600"/>
              <a:t>Ειδικό σκάφος από τη BMW που έχει σχεδιαστεί για αποθήκευση 8 kg κρυοσυμπυκνωμένου υδρογόνου στα 300 bar και 30 - 50 K. Το υδρογόνο απελευθερώνεται στα 350 bar</a:t>
            </a:r>
            <a:endParaRPr lang="en-GB" sz="1600" dirty="0"/>
          </a:p>
        </p:txBody>
      </p:sp>
      <p:pic>
        <p:nvPicPr>
          <p:cNvPr id="18" name="Picture 17"/>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9777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552236" y="4941168"/>
            <a:ext cx="5728358" cy="646331"/>
          </a:xfrm>
          <a:prstGeom prst="rect">
            <a:avLst/>
          </a:prstGeom>
          <a:noFill/>
        </p:spPr>
        <p:txBody>
          <a:bodyPr wrap="square" rtlCol="0">
            <a:spAutoFit/>
          </a:bodyPr>
          <a:lstStyle/>
          <a:p>
            <a:pPr algn="ctr"/>
            <a:r>
              <a:rPr lang="el-GR" dirty="0"/>
              <a:t>Ένας καταλύτης είναι επίσης απαραίτητος σε αυτή την περίπτωση</a:t>
            </a:r>
            <a:endParaRPr lang="en-GB" dirty="0"/>
          </a:p>
        </p:txBody>
      </p:sp>
      <p:pic>
        <p:nvPicPr>
          <p:cNvPr id="16" name="Image 15" descr="Figure_2_U3.JPG"/>
          <p:cNvPicPr>
            <a:picLocks noChangeAspect="1"/>
          </p:cNvPicPr>
          <p:nvPr/>
        </p:nvPicPr>
        <p:blipFill>
          <a:blip r:embed="rId10" cstate="print"/>
          <a:stretch>
            <a:fillRect/>
          </a:stretch>
        </p:blipFill>
        <p:spPr>
          <a:xfrm>
            <a:off x="539552" y="404664"/>
            <a:ext cx="5741042" cy="4305781"/>
          </a:xfrm>
          <a:prstGeom prst="rect">
            <a:avLst/>
          </a:prstGeom>
        </p:spPr>
      </p:pic>
      <p:sp>
        <p:nvSpPr>
          <p:cNvPr id="17" name="TextBox 16"/>
          <p:cNvSpPr txBox="1"/>
          <p:nvPr/>
        </p:nvSpPr>
        <p:spPr>
          <a:xfrm>
            <a:off x="9852248" y="17887"/>
            <a:ext cx="2339752" cy="2031325"/>
          </a:xfrm>
          <a:prstGeom prst="rect">
            <a:avLst/>
          </a:prstGeom>
          <a:noFill/>
          <a:ln w="38100">
            <a:solidFill>
              <a:srgbClr val="00B0F0"/>
            </a:solidFill>
          </a:ln>
        </p:spPr>
        <p:txBody>
          <a:bodyPr wrap="square" rtlCol="0">
            <a:spAutoFit/>
          </a:bodyPr>
          <a:lstStyle/>
          <a:p>
            <a:pPr algn="ctr"/>
            <a:r>
              <a:rPr lang="el-GR"/>
              <a:t>Εξειδικευμένο δοχείο που χρησιμοποιείται για την αποθήκευση υδρογόνου σε υψηλή πίεση και πολύ χαμηλή θερμοκρασία (300 bar στα 30K &lt;T &lt;50K.</a:t>
            </a:r>
            <a:endParaRPr lang="en-GB" dirty="0"/>
          </a:p>
        </p:txBody>
      </p:sp>
      <p:pic>
        <p:nvPicPr>
          <p:cNvPr id="18" name="Picture 17"/>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93397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246247" y="585247"/>
            <a:ext cx="9162157" cy="5078313"/>
          </a:xfrm>
          <a:prstGeom prst="rect">
            <a:avLst/>
          </a:prstGeom>
          <a:noFill/>
          <a:ln w="28575">
            <a:solidFill>
              <a:srgbClr val="00ACAF"/>
            </a:solidFill>
          </a:ln>
        </p:spPr>
        <p:txBody>
          <a:bodyPr wrap="square" rtlCol="0">
            <a:spAutoFit/>
          </a:bodyPr>
          <a:lstStyle/>
          <a:p>
            <a:pPr marL="285750" indent="-285750" algn="just">
              <a:buFont typeface="Arial" panose="020B0604020202020204" pitchFamily="34" charset="0"/>
              <a:buChar char="•"/>
            </a:pPr>
            <a:r>
              <a:rPr lang="el-GR" dirty="0"/>
              <a:t>Ορισμένες μέθοδοι περιλαμβάνουν την αποθήκευση υδρογόνου είτε φυσικά είτε χημικά μέσα σε επιλεγμένα υλικά. Το υδρογόνο μπορεί να αποθηκευτεί στην επιφάνεια ενός υλικού μέσω προσρόφησης, είτε σε μοριακή είτε σε </a:t>
            </a:r>
            <a:r>
              <a:rPr lang="el-GR" dirty="0" err="1"/>
              <a:t>μονοατομική</a:t>
            </a:r>
            <a:r>
              <a:rPr lang="el-GR" dirty="0"/>
              <a:t> μορφή. Το υδρογόνο μπορεί επίσης να διαχωριστεί σε άτομα, να απορροφηθεί σε ένα στερεό υλικό και να αποθηκευτεί στο κρυσταλλικό πλέγμα όπως σε μεταλλικά υδρίδια.</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Υβρίδια μετάλλων σχηματίζονται όταν ορισμένα μέταλλα αντιδρούν με αέριο υδρογόνο. Τα πλέον χρήσιμα μεταλλικά υδρίδια αντιδρούν σε θερμοκρασία δωματίου κάτω από 500kPa υδρογόνου. Παραδείγματα μεταλλικών υδριδίων είναι το υδρίδιο του παλλαδίου (</a:t>
            </a:r>
            <a:r>
              <a:rPr lang="el-GR" dirty="0" err="1"/>
              <a:t>PdH</a:t>
            </a:r>
            <a:r>
              <a:rPr lang="el-GR" dirty="0"/>
              <a:t>), το υδρίδιο του μαγνησίου (</a:t>
            </a:r>
            <a:r>
              <a:rPr lang="el-GR" dirty="0" err="1"/>
              <a:t>MgH2</a:t>
            </a:r>
            <a:r>
              <a:rPr lang="el-GR" dirty="0"/>
              <a:t>) και το υδρίδιο του νικελίου του </a:t>
            </a:r>
            <a:r>
              <a:rPr lang="el-GR" dirty="0" err="1"/>
              <a:t>λανθανίου</a:t>
            </a:r>
            <a:r>
              <a:rPr lang="el-GR" dirty="0"/>
              <a:t> (LaNi5Hx). Η απορρόφηση του υδρογόνου σε τέτοια μέταλλα είναι μια εξώθερμη διαδικασία. Αντίθετα, η </a:t>
            </a:r>
            <a:r>
              <a:rPr lang="el-GR" dirty="0" err="1"/>
              <a:t>εκρόφηση</a:t>
            </a:r>
            <a:r>
              <a:rPr lang="el-GR" dirty="0"/>
              <a:t> είναι ενδοθερμική, πράγμα που σημαίνει ότι απαιτείται ενέργεια θερμότητας για την απελευθέρωση του υδρογόνου. Το επόμενο σχήμα δείχνει ένα σχηματικό δοχείο αποθήκευσης υδριδίου μετάλλου.</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Στο πλαίσιο σταθερής αποθήκευσης σε βιομηχανικές εφαρμογές, ο χώρος δεν είναι τόσο σημαντικός όσο στις κινητές εφαρμογές, αφού το σύστημα δεν περιορίζεται στους περιορισμούς όγκου ενός οχήματος.</a:t>
            </a:r>
            <a:endParaRPr lang="fr-BE" dirty="0"/>
          </a:p>
        </p:txBody>
      </p:sp>
      <p:sp>
        <p:nvSpPr>
          <p:cNvPr id="16" name="ZoneTexte 5"/>
          <p:cNvSpPr txBox="1"/>
          <p:nvPr/>
        </p:nvSpPr>
        <p:spPr>
          <a:xfrm>
            <a:off x="0" y="6550223"/>
            <a:ext cx="1804987" cy="307777"/>
          </a:xfrm>
          <a:prstGeom prst="rect">
            <a:avLst/>
          </a:prstGeom>
          <a:noFill/>
        </p:spPr>
        <p:txBody>
          <a:bodyPr wrap="square" rtlCol="0">
            <a:spAutoFit/>
          </a:bodyPr>
          <a:lstStyle/>
          <a:p>
            <a:r>
              <a:rPr lang="fr-BE" sz="1400" dirty="0"/>
              <a:t>Source: </a:t>
            </a:r>
            <a:r>
              <a:rPr lang="fr-BE" sz="1400" dirty="0" err="1"/>
              <a:t>Knowhy</a:t>
            </a:r>
            <a:endParaRPr lang="fr-BE" sz="1400" dirty="0"/>
          </a:p>
        </p:txBody>
      </p:sp>
      <p:sp>
        <p:nvSpPr>
          <p:cNvPr id="17" name="TextBox 16"/>
          <p:cNvSpPr txBox="1"/>
          <p:nvPr/>
        </p:nvSpPr>
        <p:spPr>
          <a:xfrm>
            <a:off x="10212288" y="0"/>
            <a:ext cx="1979712" cy="1200329"/>
          </a:xfrm>
          <a:prstGeom prst="rect">
            <a:avLst/>
          </a:prstGeom>
          <a:noFill/>
          <a:ln w="38100">
            <a:solidFill>
              <a:srgbClr val="00B0F0"/>
            </a:solidFill>
          </a:ln>
        </p:spPr>
        <p:txBody>
          <a:bodyPr wrap="square" rtlCol="0">
            <a:spAutoFit/>
          </a:bodyPr>
          <a:lstStyle/>
          <a:p>
            <a:pPr algn="ctr"/>
            <a:r>
              <a:rPr lang="en-GB" dirty="0"/>
              <a:t>Hydrogen storage in Metal Hydride (MH) materials (solid form).</a:t>
            </a:r>
          </a:p>
        </p:txBody>
      </p:sp>
      <p:pic>
        <p:nvPicPr>
          <p:cNvPr id="18" name="Picture 17"/>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382488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p:cNvPicPr/>
          <p:nvPr/>
        </p:nvPicPr>
        <p:blipFill>
          <a:blip r:embed="rId10"/>
          <a:srcRect/>
          <a:stretch>
            <a:fillRect/>
          </a:stretch>
        </p:blipFill>
        <p:spPr bwMode="auto">
          <a:xfrm>
            <a:off x="395536" y="836712"/>
            <a:ext cx="6621909" cy="3096344"/>
          </a:xfrm>
          <a:prstGeom prst="rect">
            <a:avLst/>
          </a:prstGeom>
          <a:noFill/>
          <a:ln w="9525">
            <a:noFill/>
            <a:miter lim="800000"/>
            <a:headEnd/>
            <a:tailEnd/>
          </a:ln>
        </p:spPr>
      </p:pic>
      <p:sp>
        <p:nvSpPr>
          <p:cNvPr id="16" name="ZoneTexte 2"/>
          <p:cNvSpPr txBox="1"/>
          <p:nvPr/>
        </p:nvSpPr>
        <p:spPr>
          <a:xfrm>
            <a:off x="1619672" y="4837802"/>
            <a:ext cx="5256584" cy="646331"/>
          </a:xfrm>
          <a:prstGeom prst="rect">
            <a:avLst/>
          </a:prstGeom>
          <a:noFill/>
        </p:spPr>
        <p:txBody>
          <a:bodyPr wrap="square" rtlCol="0">
            <a:spAutoFit/>
          </a:bodyPr>
          <a:lstStyle/>
          <a:p>
            <a:r>
              <a:rPr lang="el-GR" dirty="0"/>
              <a:t>Σχηματική περιγραφή ενός δοχείου αποθήκευσης υδριδίου μετάλλου</a:t>
            </a:r>
            <a:endParaRPr lang="fr-BE" dirty="0"/>
          </a:p>
        </p:txBody>
      </p:sp>
      <p:sp>
        <p:nvSpPr>
          <p:cNvPr id="17" name="TextBox 16"/>
          <p:cNvSpPr txBox="1"/>
          <p:nvPr/>
        </p:nvSpPr>
        <p:spPr>
          <a:xfrm>
            <a:off x="10338719" y="0"/>
            <a:ext cx="1835696" cy="1477328"/>
          </a:xfrm>
          <a:prstGeom prst="rect">
            <a:avLst/>
          </a:prstGeom>
          <a:noFill/>
          <a:ln w="38100">
            <a:solidFill>
              <a:srgbClr val="00B0F0"/>
            </a:solidFill>
          </a:ln>
        </p:spPr>
        <p:txBody>
          <a:bodyPr wrap="square" rtlCol="0">
            <a:spAutoFit/>
          </a:bodyPr>
          <a:lstStyle/>
          <a:p>
            <a:pPr algn="ctr"/>
            <a:r>
              <a:rPr lang="el-GR"/>
              <a:t>Αποθήκευση υδρογόνου σε υλικά υδριδίου μετάλλου (ΥΔ) (στερεά μορφή).</a:t>
            </a:r>
            <a:endParaRPr lang="en-GB" dirty="0"/>
          </a:p>
        </p:txBody>
      </p:sp>
      <p:pic>
        <p:nvPicPr>
          <p:cNvPr id="18" name="Picture 17"/>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21701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Galette de stockage d'hydrogène solide développée par McPhy"/>
          <p:cNvPicPr>
            <a:picLocks noChangeAspect="1" noChangeArrowheads="1"/>
          </p:cNvPicPr>
          <p:nvPr/>
        </p:nvPicPr>
        <p:blipFill rotWithShape="1">
          <a:blip r:embed="rId10">
            <a:extLst>
              <a:ext uri="{28A0092B-C50C-407E-A947-70E740481C1C}">
                <a14:useLocalDpi xmlns:a14="http://schemas.microsoft.com/office/drawing/2010/main" val="0"/>
              </a:ext>
            </a:extLst>
          </a:blip>
          <a:srcRect r="21011"/>
          <a:stretch/>
        </p:blipFill>
        <p:spPr bwMode="auto">
          <a:xfrm>
            <a:off x="2255803" y="593448"/>
            <a:ext cx="5087112" cy="3703173"/>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2"/>
          <p:cNvSpPr txBox="1"/>
          <p:nvPr/>
        </p:nvSpPr>
        <p:spPr>
          <a:xfrm>
            <a:off x="125664" y="5411280"/>
            <a:ext cx="8406776" cy="307777"/>
          </a:xfrm>
          <a:prstGeom prst="rect">
            <a:avLst/>
          </a:prstGeom>
          <a:noFill/>
        </p:spPr>
        <p:txBody>
          <a:bodyPr wrap="square" rtlCol="0">
            <a:spAutoFit/>
          </a:bodyPr>
          <a:lstStyle/>
          <a:p>
            <a:r>
              <a:rPr lang="en-GB" sz="1400" dirty="0"/>
              <a:t>Source 2: https://www.ecosources.info/innovations/394-galette-de-stockage-d-hydrogene-solide-mcphy</a:t>
            </a:r>
          </a:p>
        </p:txBody>
      </p:sp>
      <p:sp>
        <p:nvSpPr>
          <p:cNvPr id="17" name="ZoneTexte 3"/>
          <p:cNvSpPr txBox="1"/>
          <p:nvPr/>
        </p:nvSpPr>
        <p:spPr>
          <a:xfrm>
            <a:off x="2256402" y="4476917"/>
            <a:ext cx="5373633" cy="646331"/>
          </a:xfrm>
          <a:prstGeom prst="rect">
            <a:avLst/>
          </a:prstGeom>
          <a:noFill/>
        </p:spPr>
        <p:txBody>
          <a:bodyPr wrap="square" rtlCol="0">
            <a:spAutoFit/>
          </a:bodyPr>
          <a:lstStyle/>
          <a:p>
            <a:r>
              <a:rPr lang="el-GR" dirty="0"/>
              <a:t>Υλικό αποθήκευσης υδρογόνου MH που παράγεται από την </a:t>
            </a:r>
            <a:r>
              <a:rPr lang="el-GR" dirty="0" err="1"/>
              <a:t>McPhy</a:t>
            </a:r>
            <a:endParaRPr lang="en-GB" dirty="0"/>
          </a:p>
        </p:txBody>
      </p:sp>
      <p:sp>
        <p:nvSpPr>
          <p:cNvPr id="18" name="ZoneTexte 5"/>
          <p:cNvSpPr txBox="1"/>
          <p:nvPr/>
        </p:nvSpPr>
        <p:spPr>
          <a:xfrm>
            <a:off x="134936" y="5123248"/>
            <a:ext cx="3312368" cy="307777"/>
          </a:xfrm>
          <a:prstGeom prst="rect">
            <a:avLst/>
          </a:prstGeom>
          <a:noFill/>
        </p:spPr>
        <p:txBody>
          <a:bodyPr wrap="square" rtlCol="0">
            <a:spAutoFit/>
          </a:bodyPr>
          <a:lstStyle/>
          <a:p>
            <a:r>
              <a:rPr lang="en-GB" sz="1400" dirty="0"/>
              <a:t>Source 1: https://mcphy.com/fr/</a:t>
            </a:r>
          </a:p>
        </p:txBody>
      </p:sp>
      <p:sp>
        <p:nvSpPr>
          <p:cNvPr id="19" name="TextBox 18"/>
          <p:cNvSpPr txBox="1"/>
          <p:nvPr/>
        </p:nvSpPr>
        <p:spPr>
          <a:xfrm>
            <a:off x="10203073" y="0"/>
            <a:ext cx="1979712" cy="1477328"/>
          </a:xfrm>
          <a:prstGeom prst="rect">
            <a:avLst/>
          </a:prstGeom>
          <a:noFill/>
          <a:ln w="38100">
            <a:solidFill>
              <a:srgbClr val="00B0F0"/>
            </a:solidFill>
          </a:ln>
        </p:spPr>
        <p:txBody>
          <a:bodyPr wrap="square" rtlCol="0">
            <a:spAutoFit/>
          </a:bodyPr>
          <a:lstStyle/>
          <a:p>
            <a:pPr algn="ctr"/>
            <a:r>
              <a:rPr lang="el-GR"/>
              <a:t>Αποθήκευση υδρογόνου σε υλικά υδριδίου μετάλλου (ΥΔ) (στερεά μορφή).</a:t>
            </a:r>
            <a:endParaRPr lang="en-GB" dirty="0"/>
          </a:p>
        </p:txBody>
      </p:sp>
      <p:pic>
        <p:nvPicPr>
          <p:cNvPr id="20" name="Picture 19"/>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79709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descr="Stockage d'hydrogène dans un conteneu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4649" y="1125713"/>
            <a:ext cx="5400600" cy="3768146"/>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8"/>
          <p:cNvSpPr txBox="1"/>
          <p:nvPr/>
        </p:nvSpPr>
        <p:spPr>
          <a:xfrm>
            <a:off x="110357" y="5636046"/>
            <a:ext cx="8406776" cy="307777"/>
          </a:xfrm>
          <a:prstGeom prst="rect">
            <a:avLst/>
          </a:prstGeom>
          <a:noFill/>
        </p:spPr>
        <p:txBody>
          <a:bodyPr wrap="square" rtlCol="0">
            <a:spAutoFit/>
          </a:bodyPr>
          <a:lstStyle/>
          <a:p>
            <a:r>
              <a:rPr lang="en-GB" sz="1400" dirty="0"/>
              <a:t>Source 2: https://www.ecosources.info/innovations/394-galette-de-stockage-d-hydrogene-solide-mcphy</a:t>
            </a:r>
          </a:p>
        </p:txBody>
      </p:sp>
      <p:sp>
        <p:nvSpPr>
          <p:cNvPr id="17" name="ZoneTexte 1"/>
          <p:cNvSpPr txBox="1"/>
          <p:nvPr/>
        </p:nvSpPr>
        <p:spPr>
          <a:xfrm>
            <a:off x="198404" y="202383"/>
            <a:ext cx="7144511" cy="923330"/>
          </a:xfrm>
          <a:prstGeom prst="rect">
            <a:avLst/>
          </a:prstGeom>
          <a:noFill/>
        </p:spPr>
        <p:txBody>
          <a:bodyPr wrap="square" rtlCol="0">
            <a:spAutoFit/>
          </a:bodyPr>
          <a:lstStyle/>
          <a:p>
            <a:r>
              <a:rPr lang="el-GR" dirty="0"/>
              <a:t>Για την διευκόλυνση των ταξιδιών και τη μείωση του κόστους, τα συστήματα αποθήκευσης / αποθέματος υδρογόνου </a:t>
            </a:r>
            <a:r>
              <a:rPr lang="el-GR" dirty="0" err="1"/>
              <a:t>Plug</a:t>
            </a:r>
            <a:r>
              <a:rPr lang="el-GR" dirty="0"/>
              <a:t> &amp; </a:t>
            </a:r>
            <a:r>
              <a:rPr lang="el-GR" dirty="0" err="1"/>
              <a:t>Play</a:t>
            </a:r>
            <a:r>
              <a:rPr lang="el-GR" dirty="0"/>
              <a:t> έχουν ενσωματωθεί σε ένα δοχείο.</a:t>
            </a:r>
            <a:endParaRPr lang="en-GB" dirty="0"/>
          </a:p>
        </p:txBody>
      </p:sp>
      <p:sp>
        <p:nvSpPr>
          <p:cNvPr id="18" name="ZoneTexte 10"/>
          <p:cNvSpPr txBox="1"/>
          <p:nvPr/>
        </p:nvSpPr>
        <p:spPr>
          <a:xfrm>
            <a:off x="110357" y="5248165"/>
            <a:ext cx="3312368" cy="307777"/>
          </a:xfrm>
          <a:prstGeom prst="rect">
            <a:avLst/>
          </a:prstGeom>
          <a:noFill/>
        </p:spPr>
        <p:txBody>
          <a:bodyPr wrap="square" rtlCol="0">
            <a:spAutoFit/>
          </a:bodyPr>
          <a:lstStyle/>
          <a:p>
            <a:r>
              <a:rPr lang="en-GB" sz="1400" dirty="0"/>
              <a:t>Source 1: https://mcphy.com/fr/</a:t>
            </a:r>
          </a:p>
        </p:txBody>
      </p:sp>
      <p:sp>
        <p:nvSpPr>
          <p:cNvPr id="19" name="ZoneTexte 2"/>
          <p:cNvSpPr txBox="1"/>
          <p:nvPr/>
        </p:nvSpPr>
        <p:spPr>
          <a:xfrm>
            <a:off x="4630476" y="4866434"/>
            <a:ext cx="4464496" cy="646331"/>
          </a:xfrm>
          <a:prstGeom prst="rect">
            <a:avLst/>
          </a:prstGeom>
          <a:noFill/>
        </p:spPr>
        <p:txBody>
          <a:bodyPr wrap="square" rtlCol="0">
            <a:spAutoFit/>
          </a:bodyPr>
          <a:lstStyle/>
          <a:p>
            <a:r>
              <a:rPr lang="en-GB" i="1" dirty="0"/>
              <a:t>HES type storage of 25 kg MgH</a:t>
            </a:r>
            <a:r>
              <a:rPr lang="en-GB" i="1" baseline="-25000" dirty="0"/>
              <a:t>2</a:t>
            </a:r>
            <a:r>
              <a:rPr lang="en-GB" i="1" dirty="0"/>
              <a:t> hydride by </a:t>
            </a:r>
            <a:r>
              <a:rPr lang="en-GB" i="1" dirty="0" err="1"/>
              <a:t>McPhy</a:t>
            </a:r>
            <a:r>
              <a:rPr lang="en-GB" i="1" dirty="0"/>
              <a:t> company. Energy storage: 830 kWh.</a:t>
            </a:r>
            <a:endParaRPr lang="en-GB" dirty="0"/>
          </a:p>
        </p:txBody>
      </p:sp>
      <p:sp>
        <p:nvSpPr>
          <p:cNvPr id="20" name="TextBox 19"/>
          <p:cNvSpPr txBox="1"/>
          <p:nvPr/>
        </p:nvSpPr>
        <p:spPr>
          <a:xfrm>
            <a:off x="10212288" y="0"/>
            <a:ext cx="1979712" cy="1477328"/>
          </a:xfrm>
          <a:prstGeom prst="rect">
            <a:avLst/>
          </a:prstGeom>
          <a:noFill/>
          <a:ln w="38100">
            <a:solidFill>
              <a:srgbClr val="00B0F0"/>
            </a:solidFill>
          </a:ln>
        </p:spPr>
        <p:txBody>
          <a:bodyPr wrap="square" rtlCol="0">
            <a:spAutoFit/>
          </a:bodyPr>
          <a:lstStyle/>
          <a:p>
            <a:pPr algn="ctr"/>
            <a:r>
              <a:rPr lang="el-GR"/>
              <a:t>Αποθήκευση υδρογόνου σε υλικά υδριδίου μετάλλου (ΥΔ) (στερεά μορφή).</a:t>
            </a:r>
            <a:endParaRPr lang="en-GB" dirty="0"/>
          </a:p>
        </p:txBody>
      </p:sp>
      <p:pic>
        <p:nvPicPr>
          <p:cNvPr id="21" name="Picture 20"/>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3439907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395536" y="711860"/>
            <a:ext cx="8136904" cy="4524315"/>
          </a:xfrm>
          <a:prstGeom prst="rect">
            <a:avLst/>
          </a:prstGeom>
          <a:noFill/>
          <a:ln w="28575">
            <a:solidFill>
              <a:srgbClr val="00ACAF"/>
            </a:solidFill>
          </a:ln>
        </p:spPr>
        <p:txBody>
          <a:bodyPr wrap="square" rtlCol="0">
            <a:spAutoFit/>
          </a:bodyPr>
          <a:lstStyle/>
          <a:p>
            <a:pPr marL="285750" indent="-285750" algn="just"/>
            <a:endParaRPr lang="en-GB" dirty="0"/>
          </a:p>
          <a:p>
            <a:pPr marL="285750" indent="-285750" algn="just">
              <a:buFont typeface="Arial" panose="020B0604020202020204" pitchFamily="34" charset="0"/>
              <a:buChar char="•"/>
            </a:pPr>
            <a:r>
              <a:rPr lang="el-GR" dirty="0"/>
              <a:t>Ένα πρατήριο αποτελείται ουσιαστικά από δύο στοιχεία: αποθήκευση αέριου υδρογόνου και διανομέα/</a:t>
            </a:r>
            <a:r>
              <a:rPr lang="el-GR" dirty="0" err="1"/>
              <a:t>αερολύμα</a:t>
            </a:r>
            <a:r>
              <a:rPr lang="el-GR" dirty="0"/>
              <a:t>.</a:t>
            </a: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l-GR" dirty="0"/>
              <a:t>Η αποθήκευση αερίου υδρογόνου γενικά χρησιμοποιεί κλασικούς αγωγούς αερίου πίεσης αέριου που οργανώνονται σε </a:t>
            </a:r>
            <a:r>
              <a:rPr lang="el-GR" dirty="0">
                <a:solidFill>
                  <a:srgbClr val="FF0000"/>
                </a:solidFill>
              </a:rPr>
              <a:t>σχάρες/ειδικά ράφια</a:t>
            </a:r>
            <a:r>
              <a:rPr lang="el-GR" dirty="0"/>
              <a:t>. Όλοι οι κύλινδροι είναι συνδεδεμένοι μεταξύ τους έτσι ώστε να υπάρχει μόνο ένας σωλήνας παροχής για κάθε ράφι.</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solidFill>
                  <a:srgbClr val="FF0000"/>
                </a:solidFill>
              </a:rPr>
              <a:t>Η σχάρα </a:t>
            </a:r>
            <a:r>
              <a:rPr lang="el-GR" dirty="0"/>
              <a:t>των κυλίνδρων αερίου συνδέεται με ένα διανομέα.</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Ο διανομέας αποτελείται από σωλήνες, ο ένας από τους οποίους συνδέεται με ένα ακροφύσιο λαβής πιστόλι.</a:t>
            </a:r>
          </a:p>
          <a:p>
            <a:pPr marL="285750" indent="-285750" algn="just">
              <a:buFont typeface="Arial" panose="020B0604020202020204" pitchFamily="34" charset="0"/>
              <a:buChar char="•"/>
            </a:pPr>
            <a:r>
              <a:rPr lang="el-GR" dirty="0"/>
              <a:t>Υπάρχουν δύο κύριες λειτουργίες που εκπληρώνει ο διανομέας:</a:t>
            </a:r>
          </a:p>
          <a:p>
            <a:pPr marL="285750" indent="-285750" algn="just">
              <a:buFont typeface="Arial" panose="020B0604020202020204" pitchFamily="34" charset="0"/>
              <a:buChar char="•"/>
            </a:pPr>
            <a:r>
              <a:rPr lang="el-GR" dirty="0"/>
              <a:t>Συνδέστε / κλείστε την πίεση στο ακροφύσιο λαβής του πιστολιού</a:t>
            </a:r>
          </a:p>
          <a:p>
            <a:pPr marL="285750" indent="-285750" algn="just">
              <a:buFont typeface="Arial" panose="020B0604020202020204" pitchFamily="34" charset="0"/>
              <a:buChar char="•"/>
            </a:pPr>
            <a:r>
              <a:rPr lang="el-GR" dirty="0"/>
              <a:t>Απελευθέρωση σωλήνων πίεσης και </a:t>
            </a:r>
            <a:r>
              <a:rPr lang="el-GR" dirty="0" err="1"/>
              <a:t>απαερίωσης</a:t>
            </a:r>
            <a:r>
              <a:rPr lang="el-GR" dirty="0"/>
              <a:t> μετά τη λειτουργία πλήρωσης</a:t>
            </a:r>
          </a:p>
        </p:txBody>
      </p:sp>
      <p:sp>
        <p:nvSpPr>
          <p:cNvPr id="17" name="ZoneTexte 1"/>
          <p:cNvSpPr txBox="1"/>
          <p:nvPr/>
        </p:nvSpPr>
        <p:spPr>
          <a:xfrm>
            <a:off x="251520" y="188640"/>
            <a:ext cx="7488832" cy="523220"/>
          </a:xfrm>
          <a:prstGeom prst="rect">
            <a:avLst/>
          </a:prstGeom>
          <a:noFill/>
        </p:spPr>
        <p:txBody>
          <a:bodyPr wrap="square" rtlCol="0">
            <a:spAutoFit/>
          </a:bodyPr>
          <a:lstStyle/>
          <a:p>
            <a:r>
              <a:rPr lang="el-GR" sz="2800" dirty="0"/>
              <a:t>Ιδιωτικά πρατήρια (χωρίς παραγωγή Η2)</a:t>
            </a:r>
            <a:endParaRPr lang="fr-BE" sz="2800" dirty="0"/>
          </a:p>
        </p:txBody>
      </p:sp>
      <p:sp>
        <p:nvSpPr>
          <p:cNvPr id="18" name="TextBox 17"/>
          <p:cNvSpPr txBox="1"/>
          <p:nvPr/>
        </p:nvSpPr>
        <p:spPr>
          <a:xfrm>
            <a:off x="10788352" y="138"/>
            <a:ext cx="1403648" cy="923330"/>
          </a:xfrm>
          <a:prstGeom prst="rect">
            <a:avLst/>
          </a:prstGeom>
          <a:noFill/>
          <a:ln w="38100">
            <a:solidFill>
              <a:srgbClr val="00B0F0"/>
            </a:solidFill>
          </a:ln>
        </p:spPr>
        <p:txBody>
          <a:bodyPr wrap="square" rtlCol="0">
            <a:spAutoFit/>
          </a:bodyPr>
          <a:lstStyle/>
          <a:p>
            <a:pPr algn="ctr"/>
            <a:r>
              <a:rPr lang="en-GB" dirty="0"/>
              <a:t>Hydrogen filling stations.</a:t>
            </a:r>
          </a:p>
        </p:txBody>
      </p:sp>
      <p:pic>
        <p:nvPicPr>
          <p:cNvPr id="16" name="Picture 15"/>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71447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7470" y="3933762"/>
            <a:ext cx="1561526" cy="2082035"/>
          </a:xfrm>
          <a:prstGeom prst="rect">
            <a:avLst/>
          </a:prstGeom>
        </p:spPr>
      </p:pic>
      <p:sp>
        <p:nvSpPr>
          <p:cNvPr id="16" name="Rectangle 15"/>
          <p:cNvSpPr/>
          <p:nvPr/>
        </p:nvSpPr>
        <p:spPr>
          <a:xfrm>
            <a:off x="7728229" y="2841807"/>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17" name="ZoneTexte 11"/>
          <p:cNvSpPr txBox="1"/>
          <p:nvPr/>
        </p:nvSpPr>
        <p:spPr>
          <a:xfrm>
            <a:off x="22705" y="40262"/>
            <a:ext cx="9804324" cy="954107"/>
          </a:xfrm>
          <a:prstGeom prst="rect">
            <a:avLst/>
          </a:prstGeom>
          <a:noFill/>
        </p:spPr>
        <p:txBody>
          <a:bodyPr wrap="square" rtlCol="0">
            <a:spAutoFit/>
          </a:bodyPr>
          <a:lstStyle/>
          <a:p>
            <a:r>
              <a:rPr lang="el-GR" sz="2800" dirty="0"/>
              <a:t>Ιδιωτικά πρατήρια υδρογόνου/Σταθμοί ανεφοδιασμού υδρογόνου : Τεχνολογία απλών σταθμών</a:t>
            </a:r>
            <a:endParaRPr lang="fr-BE" sz="2800" dirty="0"/>
          </a:p>
        </p:txBody>
      </p:sp>
      <p:pic>
        <p:nvPicPr>
          <p:cNvPr id="18"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97469" y="923330"/>
            <a:ext cx="3434960" cy="2576220"/>
          </a:xfrm>
          <a:prstGeom prst="rect">
            <a:avLst/>
          </a:prstGeom>
        </p:spPr>
      </p:pic>
      <p:pic>
        <p:nvPicPr>
          <p:cNvPr id="19" name="Imag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9251" y="994369"/>
            <a:ext cx="1928204" cy="2570939"/>
          </a:xfrm>
          <a:prstGeom prst="rect">
            <a:avLst/>
          </a:prstGeom>
        </p:spPr>
      </p:pic>
      <p:pic>
        <p:nvPicPr>
          <p:cNvPr id="20"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9" y="4311058"/>
            <a:ext cx="2084414" cy="1563311"/>
          </a:xfrm>
          <a:prstGeom prst="rect">
            <a:avLst/>
          </a:prstGeom>
        </p:spPr>
      </p:pic>
      <p:pic>
        <p:nvPicPr>
          <p:cNvPr id="21" name="Imag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32403" y="3770262"/>
            <a:ext cx="2514600" cy="1885950"/>
          </a:xfrm>
          <a:prstGeom prst="rect">
            <a:avLst/>
          </a:prstGeom>
        </p:spPr>
      </p:pic>
      <p:pic>
        <p:nvPicPr>
          <p:cNvPr id="22" name="Imag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04103" y="3543318"/>
            <a:ext cx="1449060" cy="1086795"/>
          </a:xfrm>
          <a:prstGeom prst="rect">
            <a:avLst/>
          </a:prstGeom>
        </p:spPr>
      </p:pic>
      <p:pic>
        <p:nvPicPr>
          <p:cNvPr id="23" name="Imag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21950" y="653458"/>
            <a:ext cx="2743200" cy="3657600"/>
          </a:xfrm>
          <a:prstGeom prst="rect">
            <a:avLst/>
          </a:prstGeom>
        </p:spPr>
      </p:pic>
      <p:pic>
        <p:nvPicPr>
          <p:cNvPr id="24" name="Imag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04103" y="4787574"/>
            <a:ext cx="1449060" cy="1086795"/>
          </a:xfrm>
          <a:prstGeom prst="rect">
            <a:avLst/>
          </a:prstGeom>
        </p:spPr>
      </p:pic>
      <p:sp>
        <p:nvSpPr>
          <p:cNvPr id="25" name="TextBox 24"/>
          <p:cNvSpPr txBox="1"/>
          <p:nvPr/>
        </p:nvSpPr>
        <p:spPr>
          <a:xfrm>
            <a:off x="10783163" y="0"/>
            <a:ext cx="1403648" cy="646331"/>
          </a:xfrm>
          <a:prstGeom prst="rect">
            <a:avLst/>
          </a:prstGeom>
          <a:noFill/>
          <a:ln w="38100">
            <a:solidFill>
              <a:srgbClr val="00B0F0"/>
            </a:solidFill>
          </a:ln>
        </p:spPr>
        <p:txBody>
          <a:bodyPr wrap="square" rtlCol="0">
            <a:spAutoFit/>
          </a:bodyPr>
          <a:lstStyle/>
          <a:p>
            <a:pPr algn="ctr"/>
            <a:r>
              <a:rPr lang="el-GR" dirty="0"/>
              <a:t>Σταθμοί υδρογόνου.</a:t>
            </a:r>
            <a:endParaRPr lang="en-GB" dirty="0"/>
          </a:p>
        </p:txBody>
      </p:sp>
      <p:pic>
        <p:nvPicPr>
          <p:cNvPr id="26" name="Picture 25"/>
          <p:cNvPicPr>
            <a:picLocks noChangeAspect="1"/>
          </p:cNvPicPr>
          <p:nvPr/>
        </p:nvPicPr>
        <p:blipFill>
          <a:blip r:embed="rId18"/>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05696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467544" y="1268760"/>
            <a:ext cx="8064896" cy="4247317"/>
          </a:xfrm>
          <a:prstGeom prst="rect">
            <a:avLst/>
          </a:prstGeom>
          <a:noFill/>
          <a:ln w="28575">
            <a:solidFill>
              <a:srgbClr val="00ACAF"/>
            </a:solidFill>
          </a:ln>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Το αέριο υδρογόνου μπορεί να αποθηκευτεί σε κυλίνδρους αερίου από χάλυβα υπό πίεση 200 bar ή 300 bar.</a:t>
            </a:r>
            <a:endParaRPr lang="en-GB" dirty="0"/>
          </a:p>
          <a:p>
            <a:pPr marL="285750" indent="-285750">
              <a:buFont typeface="Arial" panose="020B0604020202020204" pitchFamily="34" charset="0"/>
              <a:buChar char="•"/>
            </a:pPr>
            <a:r>
              <a:rPr lang="el-GR" dirty="0"/>
              <a:t>Διαφορετικοί όγκοι είναι διαθέσιμοι, από 1 λίτρο έως 50 λίτρα.</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Οι θήκες μεγάλων κυλίνδρων αερίου έχουν την δυνατότητα να εξάγουν μεγάλες ποσότητες αερίου - υπάρχουν γενικά 9, 12 ή 16 φιάλες αερίου σε ένα ράφι.</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Αυτοί οι κύλινδροι αερίου διανέμονται με φορτηγό και το ράφι χειρίζεται με μηχανική λαβή. Τα ράφια των κυλίνδρων αερίου είναι βαριά και χρησιμοποιούνται μόνο για στατικές εφαρμογές.</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Το βάρος ενός κυλίνδρου αερίου των 50 λίτρων είναι περίπου 70 κιλά και το βάρος μιας ράβδου είναι περίπου 1 τόνος.</a:t>
            </a:r>
            <a:endParaRPr lang="en-GB" dirty="0"/>
          </a:p>
          <a:p>
            <a:pPr marL="285750" indent="-285750">
              <a:buFont typeface="Arial" panose="020B0604020202020204" pitchFamily="34" charset="0"/>
              <a:buChar char="•"/>
            </a:pPr>
            <a:endParaRPr lang="en-GB" dirty="0"/>
          </a:p>
        </p:txBody>
      </p:sp>
      <p:sp>
        <p:nvSpPr>
          <p:cNvPr id="16" name="TextBox 15"/>
          <p:cNvSpPr txBox="1"/>
          <p:nvPr/>
        </p:nvSpPr>
        <p:spPr>
          <a:xfrm>
            <a:off x="10535816" y="4002"/>
            <a:ext cx="1656184" cy="1200329"/>
          </a:xfrm>
          <a:prstGeom prst="rect">
            <a:avLst/>
          </a:prstGeom>
          <a:noFill/>
          <a:ln w="38100">
            <a:solidFill>
              <a:srgbClr val="00ACAF"/>
            </a:solidFill>
          </a:ln>
        </p:spPr>
        <p:txBody>
          <a:bodyPr wrap="square" rtlCol="0">
            <a:spAutoFit/>
          </a:bodyPr>
          <a:lstStyle/>
          <a:p>
            <a:pPr algn="ctr"/>
            <a:r>
              <a:rPr lang="el-GR" dirty="0"/>
              <a:t>Κύλινδροι αερίου υδρογόνου, δοχεία πίεσης</a:t>
            </a:r>
            <a:endParaRPr lang="en-GB" dirty="0"/>
          </a:p>
        </p:txBody>
      </p:sp>
      <p:pic>
        <p:nvPicPr>
          <p:cNvPr id="17" name="Picture 16"/>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350388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395536" y="1101687"/>
            <a:ext cx="8136904" cy="4247317"/>
          </a:xfrm>
          <a:prstGeom prst="rect">
            <a:avLst/>
          </a:prstGeom>
          <a:noFill/>
          <a:ln w="28575">
            <a:solidFill>
              <a:srgbClr val="00ACAF"/>
            </a:solidFill>
          </a:ln>
        </p:spPr>
        <p:txBody>
          <a:bodyPr wrap="square" rtlCol="0">
            <a:spAutoFit/>
          </a:bodyPr>
          <a:lstStyle/>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l-GR" dirty="0"/>
              <a:t>Ένας πρατήριο αποτελείται ουσιαστικά από δύο στοιχεία: αποθήκευση αέριου υδρογόνου και διανομέα/αερόλυμα.</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Σε ορισμένες περιπτώσεις το έργο υλοποιεί και την παραγωγή υδρογόνου επί τόπου</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Το ανανεώσιμο υδρογόνο παράγεται με έναν ηλεκτρολύτη που τροφοδοτείται με πράσινη ενέργεια η οποία προέρχεται από ηλιακούς συλλέκτες και από ανεμογεννήτριες</a:t>
            </a:r>
            <a:endParaRPr lang="en-GB" dirty="0"/>
          </a:p>
          <a:p>
            <a:pPr marL="285750" indent="-285750" algn="just">
              <a:buFont typeface="Arial" panose="020B0604020202020204" pitchFamily="34" charset="0"/>
              <a:buChar char="•"/>
            </a:pPr>
            <a:r>
              <a:rPr lang="el-GR" dirty="0"/>
              <a:t>Μπορούμε να βρούμε δοχεία που συμπεριλαμβάνουν:</a:t>
            </a:r>
            <a:endParaRPr lang="en-GB" dirty="0"/>
          </a:p>
          <a:p>
            <a:pPr marL="1200150" lvl="2" indent="-285750" algn="just">
              <a:buFont typeface="Arial" panose="020B0604020202020204" pitchFamily="34" charset="0"/>
              <a:buChar char="•"/>
            </a:pPr>
            <a:r>
              <a:rPr lang="el-GR" dirty="0"/>
              <a:t>Ηλεκτρολύτη</a:t>
            </a:r>
          </a:p>
          <a:p>
            <a:pPr marL="1200150" lvl="2" indent="-285750" algn="just">
              <a:buFont typeface="Arial" panose="020B0604020202020204" pitchFamily="34" charset="0"/>
              <a:buChar char="•"/>
            </a:pPr>
            <a:r>
              <a:rPr lang="el-GR" dirty="0"/>
              <a:t>Φίλτρο, στεγνωτήριο</a:t>
            </a:r>
          </a:p>
          <a:p>
            <a:pPr marL="1200150" lvl="2" indent="-285750" algn="just">
              <a:buFont typeface="Arial" panose="020B0604020202020204" pitchFamily="34" charset="0"/>
              <a:buChar char="•"/>
            </a:pPr>
            <a:r>
              <a:rPr lang="el-GR" dirty="0"/>
              <a:t>Έναν συμπιεστή</a:t>
            </a:r>
          </a:p>
          <a:p>
            <a:pPr marL="1200150" lvl="2" indent="-285750" algn="just">
              <a:buFont typeface="Arial" panose="020B0604020202020204" pitchFamily="34" charset="0"/>
              <a:buChar char="•"/>
            </a:pPr>
            <a:r>
              <a:rPr lang="el-GR" dirty="0"/>
              <a:t>Μια ζώνη αποθήκευσης</a:t>
            </a:r>
            <a:endParaRPr lang="en-GB" dirty="0"/>
          </a:p>
        </p:txBody>
      </p:sp>
      <p:sp>
        <p:nvSpPr>
          <p:cNvPr id="16" name="ZoneTexte 5"/>
          <p:cNvSpPr txBox="1"/>
          <p:nvPr/>
        </p:nvSpPr>
        <p:spPr>
          <a:xfrm>
            <a:off x="0" y="5877272"/>
            <a:ext cx="1804987" cy="307777"/>
          </a:xfrm>
          <a:prstGeom prst="rect">
            <a:avLst/>
          </a:prstGeom>
          <a:noFill/>
        </p:spPr>
        <p:txBody>
          <a:bodyPr wrap="square" rtlCol="0">
            <a:spAutoFit/>
          </a:bodyPr>
          <a:lstStyle/>
          <a:p>
            <a:r>
              <a:rPr lang="fr-BE" sz="1400" dirty="0"/>
              <a:t>Source: </a:t>
            </a:r>
            <a:r>
              <a:rPr lang="fr-BE" sz="1400" dirty="0" err="1"/>
              <a:t>Knowhy</a:t>
            </a:r>
            <a:endParaRPr lang="fr-BE" sz="1400" dirty="0"/>
          </a:p>
        </p:txBody>
      </p:sp>
      <p:sp>
        <p:nvSpPr>
          <p:cNvPr id="17" name="ZoneTexte 12"/>
          <p:cNvSpPr txBox="1"/>
          <p:nvPr/>
        </p:nvSpPr>
        <p:spPr>
          <a:xfrm>
            <a:off x="251520" y="276999"/>
            <a:ext cx="7056784" cy="523220"/>
          </a:xfrm>
          <a:prstGeom prst="rect">
            <a:avLst/>
          </a:prstGeom>
          <a:noFill/>
        </p:spPr>
        <p:txBody>
          <a:bodyPr wrap="square" rtlCol="0">
            <a:spAutoFit/>
          </a:bodyPr>
          <a:lstStyle/>
          <a:p>
            <a:r>
              <a:rPr lang="el-GR" sz="2800" dirty="0"/>
              <a:t>Ιδιωτικά πρατήρια (με παραγωγή Η2)</a:t>
            </a:r>
            <a:endParaRPr lang="fr-BE" sz="2800" dirty="0"/>
          </a:p>
        </p:txBody>
      </p:sp>
      <p:sp>
        <p:nvSpPr>
          <p:cNvPr id="18" name="TextBox 17"/>
          <p:cNvSpPr txBox="1"/>
          <p:nvPr/>
        </p:nvSpPr>
        <p:spPr>
          <a:xfrm>
            <a:off x="10788352" y="0"/>
            <a:ext cx="1403648" cy="646331"/>
          </a:xfrm>
          <a:prstGeom prst="rect">
            <a:avLst/>
          </a:prstGeom>
          <a:noFill/>
          <a:ln w="38100">
            <a:solidFill>
              <a:srgbClr val="00B0F0"/>
            </a:solidFill>
          </a:ln>
        </p:spPr>
        <p:txBody>
          <a:bodyPr wrap="square" rtlCol="0">
            <a:spAutoFit/>
          </a:bodyPr>
          <a:lstStyle/>
          <a:p>
            <a:pPr algn="ctr"/>
            <a:r>
              <a:rPr lang="el-GR" dirty="0"/>
              <a:t>Σταθμοί υδρογόνου.</a:t>
            </a:r>
            <a:endParaRPr lang="en-GB" dirty="0"/>
          </a:p>
        </p:txBody>
      </p:sp>
      <p:pic>
        <p:nvPicPr>
          <p:cNvPr id="19" name="Picture 18"/>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345435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464615" y="806350"/>
            <a:ext cx="9362414" cy="4801314"/>
          </a:xfrm>
          <a:prstGeom prst="rect">
            <a:avLst/>
          </a:prstGeom>
          <a:noFill/>
          <a:ln w="28575">
            <a:solidFill>
              <a:srgbClr val="00ACAF"/>
            </a:solidFill>
          </a:ln>
        </p:spPr>
        <p:txBody>
          <a:bodyPr wrap="square" rtlCol="0">
            <a:spAutoFit/>
          </a:bodyPr>
          <a:lstStyle/>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l-GR" dirty="0"/>
              <a:t>Ένα δημόσιο πρατήριο μπορεί να τοποθετηθεί κοντά σε χώρους παραγωγής υδρογόνου, αλλά και οι δύο πρέπει να είναι φυσικά διαχωρισμένοι. Δεν πρέπει να υπάρχει δημόσια πρόσβαση στον χώρο παραγωγής.</a:t>
            </a:r>
          </a:p>
          <a:p>
            <a:pPr marL="285750" indent="-285750" algn="just">
              <a:buFont typeface="Arial" panose="020B0604020202020204" pitchFamily="34" charset="0"/>
              <a:buChar char="•"/>
            </a:pPr>
            <a:r>
              <a:rPr lang="el-GR" dirty="0"/>
              <a:t>Ένα δημόσιο πρατήριο περιορίζει τη χρήση στους κατόχους καρτών πρόσβασης για την αναγνώριση ραδιοσυχνοτήτων (RFID).</a:t>
            </a:r>
          </a:p>
          <a:p>
            <a:pPr marL="285750" indent="-285750" algn="just">
              <a:buFont typeface="Arial" panose="020B0604020202020204" pitchFamily="34" charset="0"/>
              <a:buChar char="•"/>
            </a:pPr>
            <a:r>
              <a:rPr lang="el-GR" dirty="0"/>
              <a:t>Ένα δημόσιο πρατήριο πρέπει να πληροί όλα τα κριτήρια ασφάλειας και να ανταποκρίνεται στα υψηλότερα πρότυπα ISO.</a:t>
            </a:r>
          </a:p>
          <a:p>
            <a:pPr marL="285750" indent="-285750" algn="just">
              <a:buFont typeface="Arial" panose="020B0604020202020204" pitchFamily="34" charset="0"/>
              <a:buChar char="•"/>
            </a:pPr>
            <a:r>
              <a:rPr lang="el-GR" dirty="0"/>
              <a:t>Το υδρογόνο συμπιέζεται και αποθηκεύεται σε μεγάλες αποθήκες στα 350 ή 700 bar.</a:t>
            </a:r>
          </a:p>
          <a:p>
            <a:pPr marL="285750" indent="-285750" algn="just">
              <a:buFont typeface="Arial" panose="020B0604020202020204" pitchFamily="34" charset="0"/>
              <a:buChar char="•"/>
            </a:pPr>
            <a:r>
              <a:rPr lang="el-GR" dirty="0"/>
              <a:t>Το υδρογόνο ψύχεται στους -40 ° C πριν την παράδοση για να μετριάσει τον αρνητικό συντελεστή </a:t>
            </a:r>
            <a:r>
              <a:rPr lang="el-GR" dirty="0" err="1"/>
              <a:t>Joule</a:t>
            </a:r>
            <a:r>
              <a:rPr lang="el-GR" dirty="0"/>
              <a:t>-</a:t>
            </a:r>
            <a:r>
              <a:rPr lang="el-GR" dirty="0" err="1"/>
              <a:t>Thompson</a:t>
            </a:r>
            <a:r>
              <a:rPr lang="el-GR" dirty="0"/>
              <a:t>. Το υδρογόνο θα αυξήσει τη θερμοκρασία </a:t>
            </a:r>
            <a:r>
              <a:rPr lang="el-GR" dirty="0">
                <a:solidFill>
                  <a:srgbClr val="FF0000"/>
                </a:solidFill>
              </a:rPr>
              <a:t>του κατά τη διάρκεια της επέκτασης που δεν είναι κλασική!</a:t>
            </a:r>
          </a:p>
          <a:p>
            <a:pPr marL="285750" indent="-285750" algn="just">
              <a:buFont typeface="Arial" panose="020B0604020202020204" pitchFamily="34" charset="0"/>
              <a:buChar char="•"/>
            </a:pPr>
            <a:r>
              <a:rPr lang="el-GR" dirty="0"/>
              <a:t>Μια επικοινωνία μεταξύ του οχήματος και του σταθμού πρέπει να πραγματοποιηθεί κατά τη διαδικασία πλήρωσης/γεμίσματος. Η διαδικασία πλήρωσης/γεμίσματος θα σταματήσει </a:t>
            </a:r>
            <a:r>
              <a:rPr lang="el-GR" dirty="0" err="1"/>
              <a:t>εφσόσον</a:t>
            </a:r>
            <a:r>
              <a:rPr lang="el-GR" dirty="0"/>
              <a:t> η θερμοκρασία στον κύλινδρο αερίου του οχήματος φθάσει τους 85 ° C. Η επικοινωνία μέσω υπερύθρων χρησιμοποιείται συχνά για το σκοπό αυτό</a:t>
            </a:r>
            <a:r>
              <a:rPr lang="en-GB" dirty="0"/>
              <a:t>.</a:t>
            </a:r>
          </a:p>
          <a:p>
            <a:pPr marL="285750" indent="-285750" algn="just">
              <a:buFont typeface="Arial" panose="020B0604020202020204" pitchFamily="34" charset="0"/>
              <a:buChar char="•"/>
            </a:pPr>
            <a:endParaRPr lang="fr-BE" dirty="0"/>
          </a:p>
        </p:txBody>
      </p:sp>
      <p:sp>
        <p:nvSpPr>
          <p:cNvPr id="18" name="TextBox 17"/>
          <p:cNvSpPr txBox="1"/>
          <p:nvPr/>
        </p:nvSpPr>
        <p:spPr>
          <a:xfrm>
            <a:off x="10788352" y="0"/>
            <a:ext cx="1403648" cy="646331"/>
          </a:xfrm>
          <a:prstGeom prst="rect">
            <a:avLst/>
          </a:prstGeom>
          <a:noFill/>
          <a:ln w="38100">
            <a:solidFill>
              <a:srgbClr val="00B0F0"/>
            </a:solidFill>
          </a:ln>
        </p:spPr>
        <p:txBody>
          <a:bodyPr wrap="square" rtlCol="0">
            <a:spAutoFit/>
          </a:bodyPr>
          <a:lstStyle/>
          <a:p>
            <a:pPr algn="ctr"/>
            <a:r>
              <a:rPr lang="el-GR" dirty="0"/>
              <a:t>Σταθμοί υδρογόνου.</a:t>
            </a:r>
            <a:endParaRPr lang="en-GB" dirty="0"/>
          </a:p>
        </p:txBody>
      </p:sp>
      <p:sp>
        <p:nvSpPr>
          <p:cNvPr id="2" name="Ορθογώνιο 1">
            <a:extLst>
              <a:ext uri="{FF2B5EF4-FFF2-40B4-BE49-F238E27FC236}">
                <a16:creationId xmlns:a16="http://schemas.microsoft.com/office/drawing/2014/main" id="{3E45F663-7FE8-46F5-A7D5-EF135F29AADF}"/>
              </a:ext>
            </a:extLst>
          </p:cNvPr>
          <p:cNvSpPr/>
          <p:nvPr/>
        </p:nvSpPr>
        <p:spPr>
          <a:xfrm>
            <a:off x="1295035" y="229312"/>
            <a:ext cx="6275201" cy="400110"/>
          </a:xfrm>
          <a:prstGeom prst="rect">
            <a:avLst/>
          </a:prstGeom>
        </p:spPr>
        <p:txBody>
          <a:bodyPr wrap="square">
            <a:spAutoFit/>
          </a:bodyPr>
          <a:lstStyle/>
          <a:p>
            <a:r>
              <a:rPr lang="el-GR" sz="2000" dirty="0"/>
              <a:t>Δημόσιος σταθμό  (με ή χωρίς παραγωγή Η2)</a:t>
            </a:r>
          </a:p>
        </p:txBody>
      </p:sp>
      <p:pic>
        <p:nvPicPr>
          <p:cNvPr id="16" name="Picture 15"/>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605362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3"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61381"/>
          <a:stretch/>
        </p:blipFill>
        <p:spPr>
          <a:xfrm>
            <a:off x="-2303" y="3172550"/>
            <a:ext cx="1621051" cy="1346318"/>
          </a:xfrm>
          <a:prstGeom prst="rect">
            <a:avLst/>
          </a:prstGeom>
        </p:spPr>
      </p:pic>
      <p:pic>
        <p:nvPicPr>
          <p:cNvPr id="16" name="Image 32" descr="sigle_campus_alpha_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3373" y="799952"/>
            <a:ext cx="2724150" cy="4105275"/>
          </a:xfrm>
          <a:prstGeom prst="rect">
            <a:avLst/>
          </a:prstGeom>
          <a:noFill/>
          <a:ln w="9525">
            <a:noFill/>
            <a:miter lim="800000"/>
            <a:headEnd/>
            <a:tailEnd/>
          </a:ln>
        </p:spPr>
      </p:pic>
      <p:pic>
        <p:nvPicPr>
          <p:cNvPr id="17" name="Image 32" descr="sigle_campus_alpha_pp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03373" y="1286967"/>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9329186" y="3439766"/>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pic>
        <p:nvPicPr>
          <p:cNvPr id="1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4518868"/>
            <a:ext cx="1502142" cy="1072958"/>
          </a:xfrm>
          <a:prstGeom prst="rect">
            <a:avLst/>
          </a:prstGeom>
          <a:noFill/>
          <a:ln w="9525">
            <a:noFill/>
            <a:miter lim="800000"/>
            <a:headEnd/>
            <a:tailEnd/>
          </a:ln>
        </p:spPr>
      </p:pic>
      <p:pic>
        <p:nvPicPr>
          <p:cNvPr id="20" name="Image 17"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r="76599"/>
          <a:stretch/>
        </p:blipFill>
        <p:spPr>
          <a:xfrm>
            <a:off x="0" y="21891"/>
            <a:ext cx="1347316" cy="1846649"/>
          </a:xfrm>
          <a:prstGeom prst="rect">
            <a:avLst/>
          </a:prstGeom>
        </p:spPr>
      </p:pic>
      <p:sp>
        <p:nvSpPr>
          <p:cNvPr id="21" name="ZoneTexte 18"/>
          <p:cNvSpPr txBox="1"/>
          <p:nvPr/>
        </p:nvSpPr>
        <p:spPr>
          <a:xfrm>
            <a:off x="8281259" y="6554668"/>
            <a:ext cx="3026664" cy="307777"/>
          </a:xfrm>
          <a:prstGeom prst="rect">
            <a:avLst/>
          </a:prstGeom>
          <a:noFill/>
        </p:spPr>
        <p:txBody>
          <a:bodyPr wrap="square" rtlCol="0">
            <a:spAutoFit/>
          </a:bodyPr>
          <a:lstStyle/>
          <a:p>
            <a:r>
              <a:rPr lang="en-GB" sz="1400" dirty="0"/>
              <a:t>Sources: Linde, Air Liquide, WEH</a:t>
            </a:r>
          </a:p>
        </p:txBody>
      </p:sp>
      <p:sp>
        <p:nvSpPr>
          <p:cNvPr id="22" name="ZoneTexte 19"/>
          <p:cNvSpPr txBox="1"/>
          <p:nvPr/>
        </p:nvSpPr>
        <p:spPr>
          <a:xfrm>
            <a:off x="2477656" y="212280"/>
            <a:ext cx="7275944" cy="400110"/>
          </a:xfrm>
          <a:prstGeom prst="rect">
            <a:avLst/>
          </a:prstGeom>
          <a:noFill/>
        </p:spPr>
        <p:txBody>
          <a:bodyPr wrap="square" rtlCol="0">
            <a:spAutoFit/>
          </a:bodyPr>
          <a:lstStyle/>
          <a:p>
            <a:r>
              <a:rPr lang="el-GR" sz="2000" dirty="0"/>
              <a:t>Σταθμός συμπλήρωσης που ικανοποιεί τα πρότυπα ISO</a:t>
            </a:r>
            <a:endParaRPr lang="en-GB" sz="2000" dirty="0"/>
          </a:p>
        </p:txBody>
      </p:sp>
      <p:pic>
        <p:nvPicPr>
          <p:cNvPr id="23" name="Image 22"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25345" r="37328"/>
          <a:stretch/>
        </p:blipFill>
        <p:spPr>
          <a:xfrm>
            <a:off x="0" y="1868540"/>
            <a:ext cx="1618748" cy="1390922"/>
          </a:xfrm>
          <a:prstGeom prst="rect">
            <a:avLst/>
          </a:prstGeom>
        </p:spPr>
      </p:pic>
      <p:pic>
        <p:nvPicPr>
          <p:cNvPr id="2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1607" y="905716"/>
            <a:ext cx="7017241" cy="496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1"/>
          <p:cNvSpPr txBox="1"/>
          <p:nvPr/>
        </p:nvSpPr>
        <p:spPr>
          <a:xfrm>
            <a:off x="1784845" y="1684150"/>
            <a:ext cx="2574371" cy="1384995"/>
          </a:xfrm>
          <a:prstGeom prst="rect">
            <a:avLst/>
          </a:prstGeom>
          <a:solidFill>
            <a:schemeClr val="bg1"/>
          </a:solidFill>
        </p:spPr>
        <p:txBody>
          <a:bodyPr wrap="square" rtlCol="0">
            <a:spAutoFit/>
          </a:bodyPr>
          <a:lstStyle/>
          <a:p>
            <a:r>
              <a:rPr lang="el-GR" sz="1200" dirty="0"/>
              <a:t>Πηγή υδρογόνου</a:t>
            </a:r>
          </a:p>
          <a:p>
            <a:pPr marL="228600" indent="-228600">
              <a:buFont typeface="+mj-lt"/>
              <a:buAutoNum type="arabicPeriod"/>
            </a:pPr>
            <a:r>
              <a:rPr lang="el-GR" sz="1200" dirty="0"/>
              <a:t>Το Η2 αποθηκεύεται σε κυλίνδρους αερίων στα 200 </a:t>
            </a:r>
            <a:r>
              <a:rPr lang="el-GR" sz="1200" dirty="0" err="1"/>
              <a:t>bar</a:t>
            </a:r>
            <a:endParaRPr lang="el-GR" sz="1200" dirty="0"/>
          </a:p>
          <a:p>
            <a:r>
              <a:rPr lang="el-GR" sz="1200" dirty="0"/>
              <a:t>2. Φάση συμπίεσης</a:t>
            </a:r>
          </a:p>
          <a:p>
            <a:r>
              <a:rPr lang="el-GR" sz="1200" dirty="0"/>
              <a:t>Το Η2 συμπιέζεται στα 350 ή 700 </a:t>
            </a:r>
            <a:r>
              <a:rPr lang="el-GR" sz="1200" dirty="0" err="1"/>
              <a:t>bars</a:t>
            </a:r>
            <a:endParaRPr lang="el-GR" sz="1200" dirty="0"/>
          </a:p>
          <a:p>
            <a:r>
              <a:rPr lang="el-GR" sz="1200" dirty="0"/>
              <a:t>3. Ρυθμιστικά</a:t>
            </a:r>
          </a:p>
          <a:p>
            <a:r>
              <a:rPr lang="el-GR" sz="1200" dirty="0"/>
              <a:t>Αποθήκευση του H2 σε υψηλή πίεση</a:t>
            </a:r>
            <a:endParaRPr lang="en-GB" sz="1100" dirty="0"/>
          </a:p>
        </p:txBody>
      </p:sp>
      <p:sp>
        <p:nvSpPr>
          <p:cNvPr id="26" name="ZoneTexte 21"/>
          <p:cNvSpPr txBox="1"/>
          <p:nvPr/>
        </p:nvSpPr>
        <p:spPr>
          <a:xfrm>
            <a:off x="6187944" y="848048"/>
            <a:ext cx="2580904" cy="1938992"/>
          </a:xfrm>
          <a:prstGeom prst="rect">
            <a:avLst/>
          </a:prstGeom>
          <a:solidFill>
            <a:schemeClr val="bg1"/>
          </a:solidFill>
        </p:spPr>
        <p:txBody>
          <a:bodyPr wrap="square" rtlCol="0">
            <a:spAutoFit/>
          </a:bodyPr>
          <a:lstStyle/>
          <a:p>
            <a:r>
              <a:rPr lang="el-GR" sz="1200" dirty="0"/>
              <a:t>4. Εναλλάκτης θερμότητας</a:t>
            </a:r>
          </a:p>
          <a:p>
            <a:r>
              <a:rPr lang="el-GR" sz="1200" dirty="0"/>
              <a:t>Το Η2 ψύχεται στους -40 ° C πριν την παράδοση</a:t>
            </a:r>
          </a:p>
          <a:p>
            <a:r>
              <a:rPr lang="el-GR" sz="1200" dirty="0"/>
              <a:t>5. Διανομέας</a:t>
            </a:r>
          </a:p>
          <a:p>
            <a:r>
              <a:rPr lang="el-GR" sz="1200" dirty="0"/>
              <a:t>Το H2 μεταφέρεται στη δεξαμενή του οχήματος</a:t>
            </a:r>
          </a:p>
          <a:p>
            <a:r>
              <a:rPr lang="el-GR" sz="1200" dirty="0"/>
              <a:t>6. Εξοπλισμός ψύξης</a:t>
            </a:r>
          </a:p>
          <a:p>
            <a:r>
              <a:rPr lang="el-GR" sz="1200" dirty="0"/>
              <a:t>Παρέχει τον </a:t>
            </a:r>
            <a:r>
              <a:rPr lang="el-GR" sz="1200" dirty="0" err="1"/>
              <a:t>εναλλάκτη</a:t>
            </a:r>
            <a:r>
              <a:rPr lang="el-GR" sz="1200" dirty="0"/>
              <a:t> θερμότητας με ψυκτικό μέσο</a:t>
            </a:r>
          </a:p>
          <a:p>
            <a:r>
              <a:rPr lang="el-GR" sz="1200" dirty="0"/>
              <a:t>7. Γενική μονάδα διαχείρισης</a:t>
            </a:r>
            <a:endParaRPr lang="en-GB" sz="1200" dirty="0"/>
          </a:p>
        </p:txBody>
      </p:sp>
      <p:sp>
        <p:nvSpPr>
          <p:cNvPr id="27" name="ZoneTexte 2"/>
          <p:cNvSpPr txBox="1"/>
          <p:nvPr/>
        </p:nvSpPr>
        <p:spPr>
          <a:xfrm>
            <a:off x="1686002" y="896323"/>
            <a:ext cx="3657328" cy="734945"/>
          </a:xfrm>
          <a:prstGeom prst="rect">
            <a:avLst/>
          </a:prstGeom>
          <a:solidFill>
            <a:schemeClr val="bg1"/>
          </a:solidFill>
        </p:spPr>
        <p:txBody>
          <a:bodyPr wrap="square" rtlCol="0">
            <a:spAutoFit/>
          </a:bodyPr>
          <a:lstStyle/>
          <a:p>
            <a:pPr>
              <a:lnSpc>
                <a:spcPct val="120000"/>
              </a:lnSpc>
            </a:pPr>
            <a:r>
              <a:rPr lang="el-GR" dirty="0"/>
              <a:t>Πώς λειτουργεί;</a:t>
            </a:r>
          </a:p>
          <a:p>
            <a:pPr>
              <a:lnSpc>
                <a:spcPct val="120000"/>
              </a:lnSpc>
            </a:pPr>
            <a:r>
              <a:rPr lang="el-GR" dirty="0"/>
              <a:t>Σταθμός υδρογόνου</a:t>
            </a:r>
            <a:endParaRPr lang="en-GB" dirty="0"/>
          </a:p>
        </p:txBody>
      </p:sp>
      <p:sp>
        <p:nvSpPr>
          <p:cNvPr id="28" name="TextBox 27"/>
          <p:cNvSpPr txBox="1"/>
          <p:nvPr/>
        </p:nvSpPr>
        <p:spPr>
          <a:xfrm>
            <a:off x="10779297" y="21885"/>
            <a:ext cx="1403648" cy="646331"/>
          </a:xfrm>
          <a:prstGeom prst="rect">
            <a:avLst/>
          </a:prstGeom>
          <a:noFill/>
          <a:ln w="38100">
            <a:solidFill>
              <a:srgbClr val="00B0F0"/>
            </a:solidFill>
          </a:ln>
        </p:spPr>
        <p:txBody>
          <a:bodyPr wrap="square" rtlCol="0">
            <a:spAutoFit/>
          </a:bodyPr>
          <a:lstStyle/>
          <a:p>
            <a:pPr algn="ctr"/>
            <a:r>
              <a:rPr lang="el-GR" dirty="0"/>
              <a:t>Σταθμοί υδρογόνου.</a:t>
            </a:r>
            <a:endParaRPr lang="en-GB" dirty="0"/>
          </a:p>
        </p:txBody>
      </p:sp>
      <p:pic>
        <p:nvPicPr>
          <p:cNvPr id="29" name="Picture 28"/>
          <p:cNvPicPr>
            <a:picLocks noChangeAspect="1"/>
          </p:cNvPicPr>
          <p:nvPr/>
        </p:nvPicPr>
        <p:blipFill>
          <a:blip r:embed="rId14"/>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330522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364704" y="908720"/>
            <a:ext cx="5719464" cy="4524315"/>
          </a:xfrm>
          <a:prstGeom prst="rect">
            <a:avLst/>
          </a:prstGeom>
          <a:noFill/>
          <a:ln w="28575">
            <a:solidFill>
              <a:srgbClr val="00ACAF"/>
            </a:solidFill>
          </a:ln>
        </p:spPr>
        <p:txBody>
          <a:bodyPr wrap="square" rtlCol="0">
            <a:spAutoFit/>
          </a:bodyPr>
          <a:lstStyle/>
          <a:p>
            <a:pPr marL="285750" indent="-285750" algn="just">
              <a:buFont typeface="Arial" panose="020B0604020202020204" pitchFamily="34" charset="0"/>
              <a:buChar char="•"/>
            </a:pPr>
            <a:r>
              <a:rPr lang="el-GR" dirty="0"/>
              <a:t>Το υδρογόνο μπορεί επίσης να αποθηκευτεί σε μεγάλες ποσότητες σε υπόγεια σπήλαια, αλατούχα θόλους και πεδία πετρελαίου και φυσικού αερίου.</a:t>
            </a:r>
          </a:p>
          <a:p>
            <a:pPr marL="285750" indent="-285750" algn="just">
              <a:buFont typeface="Arial" panose="020B0604020202020204" pitchFamily="34" charset="0"/>
              <a:buChar char="•"/>
            </a:pPr>
            <a:r>
              <a:rPr lang="el-GR" dirty="0"/>
              <a:t> Το επόμενο σχήμα καταδεικνύει τη δυνατότητα αποθήκευσης μεγάλων ποσοτήτων υδρογόνου σε σπήλαια αλατιού. Υπάρχουν πολλά σημεία αποθήκευσης σε όλο τον κόσμο, όπως το σπήλαιο ICI στο </a:t>
            </a:r>
            <a:r>
              <a:rPr lang="el-GR" dirty="0" err="1"/>
              <a:t>Teesside</a:t>
            </a:r>
            <a:r>
              <a:rPr lang="el-GR" dirty="0"/>
              <a:t> της Αγγλίας, το οποίο αποθηκεύει 95% καθαρό υδρογόνο και 3 - 4% CO2. Μεταξύ του 1956 και του 1974 η γαλλική εταιρία φυσικού αερίου «</a:t>
            </a:r>
            <a:r>
              <a:rPr lang="el-GR" dirty="0" err="1"/>
              <a:t>Gaz</a:t>
            </a:r>
            <a:r>
              <a:rPr lang="el-GR" dirty="0"/>
              <a:t>» αποθηκεύει </a:t>
            </a:r>
            <a:r>
              <a:rPr lang="el-GR" dirty="0" err="1"/>
              <a:t>syngas</a:t>
            </a:r>
            <a:r>
              <a:rPr lang="el-GR" dirty="0"/>
              <a:t> σε έναν υδροφόρο ορίζοντα στη </a:t>
            </a:r>
            <a:r>
              <a:rPr lang="el-GR" dirty="0" err="1"/>
              <a:t>Beynes</a:t>
            </a:r>
            <a:r>
              <a:rPr lang="el-GR" dirty="0"/>
              <a:t> της Γαλλίας που δεν επικαλείται κανένα θέμα ασφάλειας κατά τη διάρκεια αυτής της περιόδου. Η Ρωσία έχει επίσης αποθηκεύσει υπό υδρογόνο </a:t>
            </a:r>
            <a:r>
              <a:rPr lang="el-GR" dirty="0" err="1"/>
              <a:t>υδρογόνο</a:t>
            </a:r>
            <a:r>
              <a:rPr lang="el-GR" dirty="0"/>
              <a:t> ειδικά για την αεροδιαστημική βιομηχανία κάτω από πίεση 9 </a:t>
            </a:r>
            <a:r>
              <a:rPr lang="el-GR" dirty="0" err="1"/>
              <a:t>MPa</a:t>
            </a:r>
            <a:r>
              <a:rPr lang="el-GR" dirty="0"/>
              <a:t>.</a:t>
            </a:r>
            <a:endParaRPr lang="fr-BE" dirty="0"/>
          </a:p>
        </p:txBody>
      </p:sp>
      <p:sp>
        <p:nvSpPr>
          <p:cNvPr id="16" name="ZoneTexte 9"/>
          <p:cNvSpPr txBox="1"/>
          <p:nvPr/>
        </p:nvSpPr>
        <p:spPr>
          <a:xfrm>
            <a:off x="107504" y="260648"/>
            <a:ext cx="6912768" cy="523220"/>
          </a:xfrm>
          <a:prstGeom prst="rect">
            <a:avLst/>
          </a:prstGeom>
          <a:noFill/>
        </p:spPr>
        <p:txBody>
          <a:bodyPr wrap="square" rtlCol="0">
            <a:spAutoFit/>
          </a:bodyPr>
          <a:lstStyle/>
          <a:p>
            <a:r>
              <a:rPr lang="el-GR" sz="2800"/>
              <a:t>Αποθήκευση υδρογόνου σε υπόγεια σπήλαια</a:t>
            </a:r>
            <a:endParaRPr lang="fr-BE" sz="2800" dirty="0"/>
          </a:p>
        </p:txBody>
      </p:sp>
      <p:sp>
        <p:nvSpPr>
          <p:cNvPr id="17" name="TextBox 16"/>
          <p:cNvSpPr txBox="1"/>
          <p:nvPr/>
        </p:nvSpPr>
        <p:spPr>
          <a:xfrm>
            <a:off x="10190246" y="727787"/>
            <a:ext cx="1547664" cy="1200329"/>
          </a:xfrm>
          <a:prstGeom prst="rect">
            <a:avLst/>
          </a:prstGeom>
          <a:noFill/>
          <a:ln w="38100">
            <a:solidFill>
              <a:srgbClr val="00B0F0"/>
            </a:solidFill>
          </a:ln>
        </p:spPr>
        <p:txBody>
          <a:bodyPr wrap="square" rtlCol="0">
            <a:spAutoFit/>
          </a:bodyPr>
          <a:lstStyle/>
          <a:p>
            <a:pPr algn="ctr"/>
            <a:r>
              <a:rPr lang="el-GR" dirty="0"/>
              <a:t>Αποθήκευση υδρογόνου σε υπόγεια σπήλαια.</a:t>
            </a:r>
            <a:endParaRPr lang="en-GB" dirty="0"/>
          </a:p>
        </p:txBody>
      </p:sp>
      <p:pic>
        <p:nvPicPr>
          <p:cNvPr id="18" name="Picture 17"/>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148056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descr="http://forschung-energiespeicher.info/fileadmin/user_upload/projektassets/H2STORE/BMBF_H2Store_Fig_1_new_engl_two.jpg"/>
          <p:cNvPicPr/>
          <p:nvPr/>
        </p:nvPicPr>
        <p:blipFill>
          <a:blip r:embed="rId10"/>
          <a:srcRect/>
          <a:stretch>
            <a:fillRect/>
          </a:stretch>
        </p:blipFill>
        <p:spPr bwMode="auto">
          <a:xfrm>
            <a:off x="1691680" y="1052736"/>
            <a:ext cx="5731510" cy="4073525"/>
          </a:xfrm>
          <a:prstGeom prst="rect">
            <a:avLst/>
          </a:prstGeom>
          <a:noFill/>
          <a:ln w="9525">
            <a:noFill/>
            <a:miter lim="800000"/>
            <a:headEnd/>
            <a:tailEnd/>
          </a:ln>
        </p:spPr>
      </p:pic>
      <p:sp>
        <p:nvSpPr>
          <p:cNvPr id="16" name="ZoneTexte 2"/>
          <p:cNvSpPr txBox="1"/>
          <p:nvPr/>
        </p:nvSpPr>
        <p:spPr>
          <a:xfrm>
            <a:off x="786776" y="5157192"/>
            <a:ext cx="8043356" cy="646331"/>
          </a:xfrm>
          <a:prstGeom prst="rect">
            <a:avLst/>
          </a:prstGeom>
          <a:noFill/>
        </p:spPr>
        <p:txBody>
          <a:bodyPr wrap="square" rtlCol="0">
            <a:spAutoFit/>
          </a:bodyPr>
          <a:lstStyle/>
          <a:p>
            <a:r>
              <a:rPr lang="el-GR" i="1" dirty="0"/>
              <a:t>Εικόνα</a:t>
            </a:r>
            <a:r>
              <a:rPr lang="en-GB" i="1" dirty="0"/>
              <a:t>. </a:t>
            </a:r>
            <a:r>
              <a:rPr lang="el-GR" i="1" dirty="0"/>
              <a:t>Πιθανές υπόγειες θέσεις αποθήκευσης σε σπήλαια αλατιού για διάφορα αέρια συμπεριλαμβανομένου του υδρογόνου. © Τεχνολογίες KBB </a:t>
            </a:r>
            <a:r>
              <a:rPr lang="el-GR" i="1" dirty="0" err="1"/>
              <a:t>Underground</a:t>
            </a:r>
            <a:r>
              <a:rPr lang="el-GR" i="1" dirty="0"/>
              <a:t>.</a:t>
            </a:r>
            <a:endParaRPr lang="fr-BE" i="1" dirty="0"/>
          </a:p>
        </p:txBody>
      </p:sp>
      <p:sp>
        <p:nvSpPr>
          <p:cNvPr id="17" name="TextBox 16"/>
          <p:cNvSpPr txBox="1"/>
          <p:nvPr/>
        </p:nvSpPr>
        <p:spPr>
          <a:xfrm>
            <a:off x="10792354" y="0"/>
            <a:ext cx="1403648" cy="1200329"/>
          </a:xfrm>
          <a:prstGeom prst="rect">
            <a:avLst/>
          </a:prstGeom>
          <a:noFill/>
          <a:ln w="38100">
            <a:solidFill>
              <a:srgbClr val="00B0F0"/>
            </a:solidFill>
          </a:ln>
        </p:spPr>
        <p:txBody>
          <a:bodyPr wrap="square" rtlCol="0">
            <a:spAutoFit/>
          </a:bodyPr>
          <a:lstStyle/>
          <a:p>
            <a:pPr algn="ctr"/>
            <a:r>
              <a:rPr lang="en-GB" dirty="0"/>
              <a:t>Hydrogen storage in underground caverns.</a:t>
            </a:r>
          </a:p>
        </p:txBody>
      </p:sp>
      <p:pic>
        <p:nvPicPr>
          <p:cNvPr id="18" name="Picture 17"/>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868652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121790" y="314100"/>
            <a:ext cx="7356626" cy="2031325"/>
          </a:xfrm>
          <a:prstGeom prst="rect">
            <a:avLst/>
          </a:prstGeom>
        </p:spPr>
        <p:txBody>
          <a:bodyPr wrap="square">
            <a:spAutoFit/>
          </a:bodyPr>
          <a:lstStyle/>
          <a:p>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Στο </a:t>
            </a:r>
            <a:r>
              <a:rPr lang="el-G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Launch</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Pad</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39B, στο διαστημικό κέντρο  </a:t>
            </a:r>
            <a:r>
              <a:rPr lang="el-G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Kennedy</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της NASA, το δοχείο υγρού υδρογόνου που στήριξε το διαστημικό λεωφορείο για 30 χρόνια έχει υποστεί αμμοβολή, επισκευή και βαφή. Μαζί με το δοχείο αποθήκευσης υγρού οξυγόνου, τα δύο έχουν σχεδιαστεί για να αποθηκεύουν </a:t>
            </a:r>
            <a:r>
              <a:rPr lang="el-G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υπερ</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-ψυχρά προωθητικά. </a:t>
            </a:r>
          </a:p>
          <a:p>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Αναβαθμίστηκαν για να υποστηρίξουν το σύστημα εκτόξευσης διαστημικών πυραύλων της NASA και άλλα οχήματα εκτόξευσης</a:t>
            </a:r>
            <a:endParaRPr lang="en-GB" dirty="0"/>
          </a:p>
        </p:txBody>
      </p:sp>
      <p:pic>
        <p:nvPicPr>
          <p:cNvPr id="16" name="Picture 15"/>
          <p:cNvPicPr/>
          <p:nvPr/>
        </p:nvPicPr>
        <p:blipFill>
          <a:blip r:embed="rId10">
            <a:extLst>
              <a:ext uri="{28A0092B-C50C-407E-A947-70E740481C1C}">
                <a14:useLocalDpi xmlns:a14="http://schemas.microsoft.com/office/drawing/2010/main" val="0"/>
              </a:ext>
            </a:extLst>
          </a:blip>
          <a:stretch>
            <a:fillRect/>
          </a:stretch>
        </p:blipFill>
        <p:spPr>
          <a:xfrm>
            <a:off x="2794000" y="3453421"/>
            <a:ext cx="4064000" cy="2324100"/>
          </a:xfrm>
          <a:prstGeom prst="rect">
            <a:avLst/>
          </a:prstGeom>
        </p:spPr>
      </p:pic>
      <p:pic>
        <p:nvPicPr>
          <p:cNvPr id="17" name="Picture 16"/>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52217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568" y="1340768"/>
            <a:ext cx="3186354" cy="4248472"/>
          </a:xfrm>
          <a:prstGeom prst="rect">
            <a:avLst/>
          </a:prstGeom>
        </p:spPr>
      </p:pic>
      <p:pic>
        <p:nvPicPr>
          <p:cNvPr id="16" name="Imag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5976" y="1340768"/>
            <a:ext cx="4245580" cy="3184185"/>
          </a:xfrm>
          <a:prstGeom prst="rect">
            <a:avLst/>
          </a:prstGeom>
        </p:spPr>
      </p:pic>
      <p:sp>
        <p:nvSpPr>
          <p:cNvPr id="17" name="ZoneTexte 3"/>
          <p:cNvSpPr txBox="1"/>
          <p:nvPr/>
        </p:nvSpPr>
        <p:spPr>
          <a:xfrm>
            <a:off x="4283967" y="4725144"/>
            <a:ext cx="5741381" cy="923330"/>
          </a:xfrm>
          <a:prstGeom prst="rect">
            <a:avLst/>
          </a:prstGeom>
          <a:noFill/>
        </p:spPr>
        <p:txBody>
          <a:bodyPr wrap="square" rtlCol="0">
            <a:spAutoFit/>
          </a:bodyPr>
          <a:lstStyle/>
          <a:p>
            <a:r>
              <a:rPr lang="el-GR" dirty="0"/>
              <a:t>Αποθήκευση αερίου υδρογόνου σε κυλίνδρους αερίου από χάλυβα υπό πίεση 300 bar για την προμήθεια ενός προσωρινού πρατηρίου υδρογόνου.</a:t>
            </a:r>
            <a:endParaRPr lang="en-GB" dirty="0"/>
          </a:p>
        </p:txBody>
      </p:sp>
      <p:sp>
        <p:nvSpPr>
          <p:cNvPr id="18" name="ZoneTexte 5"/>
          <p:cNvSpPr txBox="1"/>
          <p:nvPr/>
        </p:nvSpPr>
        <p:spPr>
          <a:xfrm>
            <a:off x="-3566" y="76944"/>
            <a:ext cx="7745664" cy="954107"/>
          </a:xfrm>
          <a:prstGeom prst="rect">
            <a:avLst/>
          </a:prstGeom>
          <a:noFill/>
        </p:spPr>
        <p:txBody>
          <a:bodyPr wrap="square" rtlCol="0">
            <a:spAutoFit/>
          </a:bodyPr>
          <a:lstStyle/>
          <a:p>
            <a:r>
              <a:rPr lang="el-GR" sz="2800" dirty="0"/>
              <a:t>Αποθήκευση υδρογόνου σε μεταλλικά δοχεία πίεσης</a:t>
            </a:r>
            <a:endParaRPr lang="en-GB" sz="2800" dirty="0"/>
          </a:p>
        </p:txBody>
      </p:sp>
      <p:sp>
        <p:nvSpPr>
          <p:cNvPr id="19" name="TextBox 18"/>
          <p:cNvSpPr txBox="1"/>
          <p:nvPr/>
        </p:nvSpPr>
        <p:spPr>
          <a:xfrm>
            <a:off x="10535816" y="0"/>
            <a:ext cx="1656184" cy="1200329"/>
          </a:xfrm>
          <a:prstGeom prst="rect">
            <a:avLst/>
          </a:prstGeom>
          <a:noFill/>
          <a:ln w="38100">
            <a:solidFill>
              <a:srgbClr val="00B0F0"/>
            </a:solidFill>
          </a:ln>
        </p:spPr>
        <p:txBody>
          <a:bodyPr wrap="square" rtlCol="0">
            <a:spAutoFit/>
          </a:bodyPr>
          <a:lstStyle/>
          <a:p>
            <a:pPr algn="ctr"/>
            <a:r>
              <a:rPr lang="el-GR" dirty="0"/>
              <a:t>Κύλινδροι αερίου υδρογόνου, δοχεία πίεσης</a:t>
            </a:r>
            <a:endParaRPr lang="en-GB" dirty="0"/>
          </a:p>
        </p:txBody>
      </p:sp>
      <p:pic>
        <p:nvPicPr>
          <p:cNvPr id="20" name="Picture 19"/>
          <p:cNvPicPr>
            <a:picLocks noChangeAspect="1"/>
          </p:cNvPicPr>
          <p:nvPr/>
        </p:nvPicPr>
        <p:blipFill>
          <a:blip r:embed="rId12"/>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67335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2"/>
          <p:cNvSpPr txBox="1"/>
          <p:nvPr/>
        </p:nvSpPr>
        <p:spPr>
          <a:xfrm>
            <a:off x="539552" y="494960"/>
            <a:ext cx="5184576" cy="523220"/>
          </a:xfrm>
          <a:prstGeom prst="rect">
            <a:avLst/>
          </a:prstGeom>
          <a:noFill/>
          <a:ln>
            <a:noFill/>
          </a:ln>
        </p:spPr>
        <p:txBody>
          <a:bodyPr wrap="square" rtlCol="0">
            <a:spAutoFit/>
          </a:bodyPr>
          <a:lstStyle/>
          <a:p>
            <a:r>
              <a:rPr lang="el-GR" sz="2800" dirty="0"/>
              <a:t>Σύγκριση των βαρών</a:t>
            </a:r>
            <a:endParaRPr lang="fr-BE" sz="2800" dirty="0"/>
          </a:p>
        </p:txBody>
      </p:sp>
      <p:sp>
        <p:nvSpPr>
          <p:cNvPr id="16" name="ZoneTexte 1"/>
          <p:cNvSpPr txBox="1"/>
          <p:nvPr/>
        </p:nvSpPr>
        <p:spPr>
          <a:xfrm>
            <a:off x="683568" y="1268760"/>
            <a:ext cx="7704856" cy="4247317"/>
          </a:xfrm>
          <a:prstGeom prst="rect">
            <a:avLst/>
          </a:prstGeom>
          <a:noFill/>
          <a:ln w="28575">
            <a:solidFill>
              <a:srgbClr val="00ACAF"/>
            </a:solidFill>
          </a:ln>
        </p:spPr>
        <p:txBody>
          <a:bodyPr wrap="square" rtlCol="0">
            <a:spAutoFit/>
          </a:bodyPr>
          <a:lstStyle/>
          <a:p>
            <a:r>
              <a:rPr lang="el-GR" dirty="0"/>
              <a:t>Υπάρχουν τέσσερις τύποι κυλίνδρων αερίου</a:t>
            </a:r>
          </a:p>
          <a:p>
            <a:endParaRPr lang="en-GB" dirty="0"/>
          </a:p>
          <a:p>
            <a:pPr marL="285750" indent="-285750">
              <a:buFont typeface="Arial" panose="020B0604020202020204" pitchFamily="34" charset="0"/>
              <a:buChar char="•"/>
            </a:pPr>
            <a:r>
              <a:rPr lang="el-GR" dirty="0"/>
              <a:t>Για εφαρμογές κινητές  , είναι σημαντικό να αυξηθεί η μάζα του υδρογόνου που έχει αποθηκευτεί για δεδομένο όγκο.</a:t>
            </a:r>
            <a:endParaRPr lang="en-GB" dirty="0"/>
          </a:p>
          <a:p>
            <a:pPr marL="285750" indent="-285750"/>
            <a:endParaRPr lang="en-GB" dirty="0"/>
          </a:p>
          <a:p>
            <a:pPr marL="285750" indent="-285750">
              <a:buFont typeface="Arial" panose="020B0604020202020204" pitchFamily="34" charset="0"/>
              <a:buChar char="•"/>
            </a:pPr>
            <a:r>
              <a:rPr lang="el-GR" dirty="0"/>
              <a:t>Για εφαρμογές κινητές , είναι σημαντικό να μειωθεί το βάρος των κυλίνδρων αερίου και να αυξηθεί ταυτόχρονα η πίεση, μέχρι και 700 bar.</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Γενικά, τα σύνθετα υλικά είναι 3 φορές ελαφρύτερα και 3 φορές πιο ανθεκτικά από το χάλυβα.</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Η χρήση σύνθετων υλικών για την κατασκευή κυλίνδρων αερίου είναι  μια πραγματική βελτίωση όσον αφορά τη μείωση του βάρους και της ενέργειας που αποθηκεύεται για μια εφαρμογή κινητού .</a:t>
            </a:r>
            <a:endParaRPr lang="en-GB" dirty="0"/>
          </a:p>
          <a:p>
            <a:pPr marL="285750" indent="-285750">
              <a:buFont typeface="Arial" panose="020B0604020202020204" pitchFamily="34" charset="0"/>
              <a:buChar char="•"/>
            </a:pPr>
            <a:endParaRPr lang="en-GB" dirty="0"/>
          </a:p>
        </p:txBody>
      </p:sp>
      <p:sp>
        <p:nvSpPr>
          <p:cNvPr id="17" name="TextBox 16"/>
          <p:cNvSpPr txBox="1"/>
          <p:nvPr/>
        </p:nvSpPr>
        <p:spPr>
          <a:xfrm>
            <a:off x="10535816" y="0"/>
            <a:ext cx="1656184" cy="923330"/>
          </a:xfrm>
          <a:prstGeom prst="rect">
            <a:avLst/>
          </a:prstGeom>
          <a:noFill/>
          <a:ln w="38100">
            <a:solidFill>
              <a:srgbClr val="00ACAF"/>
            </a:solidFill>
          </a:ln>
        </p:spPr>
        <p:txBody>
          <a:bodyPr wrap="square" rtlCol="0">
            <a:spAutoFit/>
          </a:bodyPr>
          <a:lstStyle/>
          <a:p>
            <a:pPr algn="ctr"/>
            <a:r>
              <a:rPr lang="en-GB" dirty="0"/>
              <a:t>Steel-composite vessels.</a:t>
            </a:r>
          </a:p>
        </p:txBody>
      </p:sp>
      <p:pic>
        <p:nvPicPr>
          <p:cNvPr id="18" name="Picture 17"/>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336104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863587" y="1052736"/>
            <a:ext cx="7380821" cy="5078313"/>
          </a:xfrm>
          <a:prstGeom prst="rect">
            <a:avLst/>
          </a:prstGeom>
          <a:noFill/>
          <a:ln w="28575">
            <a:solidFill>
              <a:srgbClr val="00ACAF"/>
            </a:solidFill>
          </a:ln>
        </p:spPr>
        <p:txBody>
          <a:bodyPr wrap="square" rtlCol="0">
            <a:spAutoFit/>
          </a:bodyPr>
          <a:lstStyle/>
          <a:p>
            <a:endParaRPr lang="en-GB" dirty="0"/>
          </a:p>
          <a:p>
            <a:r>
              <a:rPr lang="el-GR" dirty="0"/>
              <a:t>Υπάρχουν τέσσερις τύποι κυλίνδρων αερίου</a:t>
            </a:r>
          </a:p>
          <a:p>
            <a:endParaRPr lang="en-GB" dirty="0"/>
          </a:p>
          <a:p>
            <a:pPr marL="285750" indent="-285750">
              <a:buFont typeface="Arial" panose="020B0604020202020204" pitchFamily="34" charset="0"/>
              <a:buChar char="•"/>
            </a:pPr>
            <a:r>
              <a:rPr lang="el-GR" dirty="0"/>
              <a:t>Τύπος Ι: όλα τα δοχεία είναι μεταλλικά  κατασκευασμένα από χάλυβα ή αλουμίνιο</a:t>
            </a:r>
          </a:p>
          <a:p>
            <a:pPr marL="285750" indent="-285750"/>
            <a:endParaRPr lang="el-GR" dirty="0"/>
          </a:p>
          <a:p>
            <a:pPr marL="285750" indent="-285750">
              <a:buFont typeface="Arial" panose="020B0604020202020204" pitchFamily="34" charset="0"/>
              <a:buChar char="•"/>
            </a:pPr>
            <a:r>
              <a:rPr lang="el-GR" dirty="0"/>
              <a:t>Τύπος II: είναι ουσιαστικά δοχεία Τύπου Ι που περιτυλιγμένα περιφερειακά σε περιέλιξη πολυμερούς ενισχυμένου με ίνες υάλου (GFRP).</a:t>
            </a:r>
          </a:p>
          <a:p>
            <a:pPr marL="285750" indent="-285750"/>
            <a:endParaRPr lang="en-GB" dirty="0"/>
          </a:p>
          <a:p>
            <a:pPr marL="285750" indent="-285750">
              <a:buFont typeface="Arial" panose="020B0604020202020204" pitchFamily="34" charset="0"/>
              <a:buChar char="•"/>
            </a:pPr>
            <a:r>
              <a:rPr lang="en-GB" dirty="0"/>
              <a:t>T</a:t>
            </a:r>
            <a:r>
              <a:rPr lang="el-GR" dirty="0" err="1"/>
              <a:t>ύπος</a:t>
            </a:r>
            <a:r>
              <a:rPr lang="el-GR" dirty="0"/>
              <a:t> </a:t>
            </a:r>
            <a:r>
              <a:rPr lang="en-GB" dirty="0"/>
              <a:t>III</a:t>
            </a:r>
            <a:r>
              <a:rPr lang="en-US" dirty="0"/>
              <a:t>:</a:t>
            </a:r>
            <a:r>
              <a:rPr lang="en-GB" dirty="0"/>
              <a:t> </a:t>
            </a:r>
            <a:r>
              <a:rPr lang="el-GR" dirty="0"/>
              <a:t>Τα δοχεία τύπου III είναι μια βελτίωση του Τύπου ΙΙ, που διαθέτει ένα πλήρες σύνθετο υλικό όπως το πολυμερές ενισχυμένο με ίνες άνθρακα (CFRP) με μεταλλική επένδυση από αλουμίνιο ή χάλυβα.</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Τύπος IV</a:t>
            </a:r>
            <a:r>
              <a:rPr lang="en-US" dirty="0"/>
              <a:t>: </a:t>
            </a:r>
            <a:r>
              <a:rPr lang="el-GR" dirty="0"/>
              <a:t>Τα σύγχρονα δοχεία τύπου IV κατασκευάζονται κυρίως από CFRP με επένδυση από πολυαιθυλένιο ή </a:t>
            </a:r>
            <a:r>
              <a:rPr lang="el-GR" dirty="0" err="1"/>
              <a:t>πολυαμίδιο</a:t>
            </a:r>
            <a:r>
              <a:rPr lang="el-GR" dirty="0"/>
              <a:t>. Αυτό δίνει μείωση του βάρους στον Τύπο IV σε σύγκριση με τον τύπο Ι.</a:t>
            </a:r>
            <a:endParaRPr lang="en-GB" dirty="0"/>
          </a:p>
          <a:p>
            <a:pPr marL="285750" indent="-285750">
              <a:buFont typeface="Arial" panose="020B0604020202020204" pitchFamily="34" charset="0"/>
              <a:buChar char="•"/>
            </a:pPr>
            <a:endParaRPr lang="fr-BE" dirty="0"/>
          </a:p>
        </p:txBody>
      </p:sp>
      <p:sp>
        <p:nvSpPr>
          <p:cNvPr id="16" name="ZoneTexte 9"/>
          <p:cNvSpPr txBox="1"/>
          <p:nvPr/>
        </p:nvSpPr>
        <p:spPr>
          <a:xfrm>
            <a:off x="539552" y="494960"/>
            <a:ext cx="5184576" cy="523220"/>
          </a:xfrm>
          <a:prstGeom prst="rect">
            <a:avLst/>
          </a:prstGeom>
          <a:noFill/>
        </p:spPr>
        <p:txBody>
          <a:bodyPr wrap="square" rtlCol="0">
            <a:spAutoFit/>
          </a:bodyPr>
          <a:lstStyle/>
          <a:p>
            <a:r>
              <a:rPr lang="el-GR" sz="2800" dirty="0"/>
              <a:t>Σύγκριση των βαρών</a:t>
            </a:r>
            <a:endParaRPr lang="fr-BE" sz="2800" dirty="0"/>
          </a:p>
        </p:txBody>
      </p:sp>
      <p:sp>
        <p:nvSpPr>
          <p:cNvPr id="17" name="TextBox 16"/>
          <p:cNvSpPr txBox="1"/>
          <p:nvPr/>
        </p:nvSpPr>
        <p:spPr>
          <a:xfrm>
            <a:off x="10535816" y="0"/>
            <a:ext cx="1656184" cy="923330"/>
          </a:xfrm>
          <a:prstGeom prst="rect">
            <a:avLst/>
          </a:prstGeom>
          <a:noFill/>
          <a:ln w="38100">
            <a:solidFill>
              <a:srgbClr val="00B0F0"/>
            </a:solidFill>
          </a:ln>
        </p:spPr>
        <p:txBody>
          <a:bodyPr wrap="square" rtlCol="0">
            <a:spAutoFit/>
          </a:bodyPr>
          <a:lstStyle/>
          <a:p>
            <a:pPr algn="ctr"/>
            <a:r>
              <a:rPr lang="en-GB" dirty="0"/>
              <a:t>Steel-composite vessels.</a:t>
            </a:r>
          </a:p>
        </p:txBody>
      </p:sp>
      <p:pic>
        <p:nvPicPr>
          <p:cNvPr id="18" name="Picture 17"/>
          <p:cNvPicPr>
            <a:picLocks noChangeAspect="1"/>
          </p:cNvPicPr>
          <p:nvPr/>
        </p:nvPicPr>
        <p:blipFill>
          <a:blip r:embed="rId10"/>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37232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pic>
        <p:nvPicPr>
          <p:cNvPr id="1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1791" y="2137695"/>
            <a:ext cx="6052537" cy="1654175"/>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7"/>
          <p:cNvSpPr txBox="1"/>
          <p:nvPr/>
        </p:nvSpPr>
        <p:spPr>
          <a:xfrm>
            <a:off x="786776" y="4184150"/>
            <a:ext cx="7848872" cy="646331"/>
          </a:xfrm>
          <a:prstGeom prst="rect">
            <a:avLst/>
          </a:prstGeom>
          <a:noFill/>
        </p:spPr>
        <p:txBody>
          <a:bodyPr wrap="square" rtlCol="0">
            <a:spAutoFit/>
          </a:bodyPr>
          <a:lstStyle/>
          <a:p>
            <a:r>
              <a:rPr lang="el-GR" dirty="0"/>
              <a:t>Οι τέσσερις βασικοί τύποι δοχείων υψηλής πίεσης που χρησιμοποιούνται για την αποθήκευση αερίου υδρογόνου.</a:t>
            </a:r>
            <a:endParaRPr lang="en-GB" dirty="0"/>
          </a:p>
        </p:txBody>
      </p:sp>
      <p:cxnSp>
        <p:nvCxnSpPr>
          <p:cNvPr id="19" name="Straight Arrow Connector 18"/>
          <p:cNvCxnSpPr/>
          <p:nvPr/>
        </p:nvCxnSpPr>
        <p:spPr>
          <a:xfrm>
            <a:off x="1547664" y="1556792"/>
            <a:ext cx="554461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47664" y="1196752"/>
            <a:ext cx="1368152" cy="369332"/>
          </a:xfrm>
          <a:prstGeom prst="rect">
            <a:avLst/>
          </a:prstGeom>
          <a:noFill/>
        </p:spPr>
        <p:txBody>
          <a:bodyPr wrap="square" rtlCol="0">
            <a:spAutoFit/>
          </a:bodyPr>
          <a:lstStyle/>
          <a:p>
            <a:r>
              <a:rPr lang="el-GR" dirty="0"/>
              <a:t>Βαρύτερο</a:t>
            </a:r>
            <a:endParaRPr lang="en-GB" dirty="0"/>
          </a:p>
        </p:txBody>
      </p:sp>
      <p:sp>
        <p:nvSpPr>
          <p:cNvPr id="21" name="TextBox 20"/>
          <p:cNvSpPr txBox="1"/>
          <p:nvPr/>
        </p:nvSpPr>
        <p:spPr>
          <a:xfrm>
            <a:off x="6156176" y="1196752"/>
            <a:ext cx="1440160" cy="369332"/>
          </a:xfrm>
          <a:prstGeom prst="rect">
            <a:avLst/>
          </a:prstGeom>
          <a:noFill/>
        </p:spPr>
        <p:txBody>
          <a:bodyPr wrap="square" rtlCol="0">
            <a:spAutoFit/>
          </a:bodyPr>
          <a:lstStyle/>
          <a:p>
            <a:r>
              <a:rPr lang="el-GR" dirty="0"/>
              <a:t>Ελαφρύτερο</a:t>
            </a:r>
            <a:endParaRPr lang="en-GB" dirty="0"/>
          </a:p>
        </p:txBody>
      </p:sp>
      <p:sp>
        <p:nvSpPr>
          <p:cNvPr id="22" name="TextBox 21"/>
          <p:cNvSpPr txBox="1"/>
          <p:nvPr/>
        </p:nvSpPr>
        <p:spPr>
          <a:xfrm>
            <a:off x="10535816" y="0"/>
            <a:ext cx="1656184" cy="923330"/>
          </a:xfrm>
          <a:prstGeom prst="rect">
            <a:avLst/>
          </a:prstGeom>
          <a:noFill/>
          <a:ln w="38100">
            <a:solidFill>
              <a:srgbClr val="00B0F0"/>
            </a:solidFill>
          </a:ln>
        </p:spPr>
        <p:txBody>
          <a:bodyPr wrap="square" rtlCol="0">
            <a:spAutoFit/>
          </a:bodyPr>
          <a:lstStyle/>
          <a:p>
            <a:pPr algn="ctr"/>
            <a:r>
              <a:rPr lang="en-GB" dirty="0"/>
              <a:t>Steel-composite vessels.</a:t>
            </a:r>
          </a:p>
        </p:txBody>
      </p:sp>
      <p:sp>
        <p:nvSpPr>
          <p:cNvPr id="23" name="ZoneTexte 9"/>
          <p:cNvSpPr txBox="1"/>
          <p:nvPr/>
        </p:nvSpPr>
        <p:spPr>
          <a:xfrm>
            <a:off x="691952" y="647360"/>
            <a:ext cx="5184576" cy="523220"/>
          </a:xfrm>
          <a:prstGeom prst="rect">
            <a:avLst/>
          </a:prstGeom>
          <a:noFill/>
        </p:spPr>
        <p:txBody>
          <a:bodyPr wrap="square" rtlCol="0">
            <a:spAutoFit/>
          </a:bodyPr>
          <a:lstStyle/>
          <a:p>
            <a:r>
              <a:rPr lang="el-GR" sz="2800" dirty="0"/>
              <a:t>Σύγκριση των βαρών</a:t>
            </a:r>
            <a:endParaRPr lang="fr-BE" sz="2800" dirty="0"/>
          </a:p>
        </p:txBody>
      </p:sp>
      <p:pic>
        <p:nvPicPr>
          <p:cNvPr id="18" name="Picture 17"/>
          <p:cNvPicPr>
            <a:picLocks noChangeAspect="1"/>
          </p:cNvPicPr>
          <p:nvPr/>
        </p:nvPicPr>
        <p:blipFill>
          <a:blip r:embed="rId11"/>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147727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863587" y="1268760"/>
            <a:ext cx="7380821" cy="4524315"/>
          </a:xfrm>
          <a:prstGeom prst="rect">
            <a:avLst/>
          </a:prstGeom>
          <a:noFill/>
          <a:ln w="28575">
            <a:solidFill>
              <a:srgbClr val="00ACAF"/>
            </a:solidFill>
          </a:ln>
        </p:spPr>
        <p:txBody>
          <a:bodyPr wrap="square" rtlCol="0">
            <a:spAutoFit/>
          </a:bodyPr>
          <a:lstStyle/>
          <a:p>
            <a:endParaRPr lang="en-GB" dirty="0"/>
          </a:p>
          <a:p>
            <a:r>
              <a:rPr lang="el-GR" dirty="0"/>
              <a:t>Η κατασκευή κυλίνδρων αερίου ολοκληρώνεται σε 3 στάδια:</a:t>
            </a:r>
            <a:endParaRPr lang="en-GB" dirty="0"/>
          </a:p>
          <a:p>
            <a:endParaRPr lang="en-GB" dirty="0"/>
          </a:p>
          <a:p>
            <a:pPr marL="285750" indent="-285750">
              <a:buFont typeface="Arial" panose="020B0604020202020204" pitchFamily="34" charset="0"/>
              <a:buChar char="•"/>
            </a:pPr>
            <a:r>
              <a:rPr lang="el-GR" dirty="0"/>
              <a:t>Βήμα 1: Η επένδυση σε πλαστικό κατασκευάζεται με τη χρήση "</a:t>
            </a:r>
            <a:r>
              <a:rPr lang="el-GR" dirty="0" err="1"/>
              <a:t>rotomoulding</a:t>
            </a:r>
            <a:r>
              <a:rPr lang="el-GR" dirty="0"/>
              <a:t>" γνωστή και ως περιστροφική χύτευση 2 αντιδραστικών συστατικών. Η χημική διαδικασία πολυμερισμού κατά τη διάρκεια της </a:t>
            </a:r>
            <a:r>
              <a:rPr lang="el-GR" dirty="0" err="1"/>
              <a:t>φυγοκέντρησης</a:t>
            </a:r>
            <a:r>
              <a:rPr lang="el-GR" dirty="0"/>
              <a:t> έχει σαν αποτέλεσμα μια πλαστική φιάλη που έχει το σχήμα του καλουπιού.</a:t>
            </a:r>
            <a:endParaRPr lang="en-GB" dirty="0"/>
          </a:p>
          <a:p>
            <a:pPr marL="285750" indent="-285750">
              <a:buFont typeface="Arial" panose="020B0604020202020204" pitchFamily="34" charset="0"/>
              <a:buChar char="•"/>
            </a:pPr>
            <a:r>
              <a:rPr lang="el-GR" dirty="0"/>
              <a:t>Βήμα 2: Η περιέλιξη του νήματος προστίθεται γύρω από την πλαστική επένδυση. Το πάχος του κυλίνδρου εξαρτάται από την τελική πίεση που ασκείται στη δεξαμενή. Για 700 ράβδους μπορούμε να παρατηρήσουμε πάχος περίπου 25 mm.</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Βήμα 3: Επικάλυψη ινών από γυαλί. Το τρίτο, εξωτερικό, μικρό στρώμα λειτουργεί ως προστασία από γρατσουνιές.</a:t>
            </a:r>
            <a:endParaRPr lang="en-GB" dirty="0"/>
          </a:p>
          <a:p>
            <a:pPr marL="285750" indent="-285750">
              <a:buFont typeface="Arial" panose="020B0604020202020204" pitchFamily="34" charset="0"/>
              <a:buChar char="•"/>
            </a:pPr>
            <a:endParaRPr lang="en-GB" dirty="0"/>
          </a:p>
        </p:txBody>
      </p:sp>
      <p:sp>
        <p:nvSpPr>
          <p:cNvPr id="16" name="ZoneTexte 9"/>
          <p:cNvSpPr txBox="1"/>
          <p:nvPr/>
        </p:nvSpPr>
        <p:spPr>
          <a:xfrm>
            <a:off x="539552" y="494960"/>
            <a:ext cx="5184576" cy="523220"/>
          </a:xfrm>
          <a:prstGeom prst="rect">
            <a:avLst/>
          </a:prstGeom>
          <a:noFill/>
        </p:spPr>
        <p:txBody>
          <a:bodyPr wrap="square" rtlCol="0">
            <a:spAutoFit/>
          </a:bodyPr>
          <a:lstStyle/>
          <a:p>
            <a:r>
              <a:rPr lang="el-GR" sz="2800" dirty="0"/>
              <a:t>Πως φτιάχνεται.</a:t>
            </a:r>
            <a:endParaRPr lang="fr-BE" sz="2800" dirty="0"/>
          </a:p>
        </p:txBody>
      </p:sp>
      <p:sp>
        <p:nvSpPr>
          <p:cNvPr id="17" name="TextBox 16"/>
          <p:cNvSpPr txBox="1"/>
          <p:nvPr/>
        </p:nvSpPr>
        <p:spPr>
          <a:xfrm>
            <a:off x="10426697" y="0"/>
            <a:ext cx="1763688" cy="923330"/>
          </a:xfrm>
          <a:prstGeom prst="rect">
            <a:avLst/>
          </a:prstGeom>
          <a:noFill/>
          <a:ln w="38100">
            <a:solidFill>
              <a:srgbClr val="00B0F0"/>
            </a:solidFill>
          </a:ln>
        </p:spPr>
        <p:txBody>
          <a:bodyPr wrap="square" rtlCol="0">
            <a:spAutoFit/>
          </a:bodyPr>
          <a:lstStyle/>
          <a:p>
            <a:pPr algn="ctr"/>
            <a:r>
              <a:rPr lang="en-GB" dirty="0"/>
              <a:t>Full composite vessels 350 and 700 bars.</a:t>
            </a:r>
          </a:p>
        </p:txBody>
      </p:sp>
      <p:pic>
        <p:nvPicPr>
          <p:cNvPr id="18" name="Picture 17">
            <a:hlinkClick r:id="rId10"/>
          </p:cNvPr>
          <p:cNvPicPr>
            <a:picLocks noChangeAspect="1"/>
          </p:cNvPicPr>
          <p:nvPr/>
        </p:nvPicPr>
        <p:blipFill>
          <a:blip r:embed="rId11"/>
          <a:stretch>
            <a:fillRect/>
          </a:stretch>
        </p:blipFill>
        <p:spPr>
          <a:xfrm>
            <a:off x="9442945" y="3514364"/>
            <a:ext cx="608682" cy="340862"/>
          </a:xfrm>
          <a:prstGeom prst="rect">
            <a:avLst/>
          </a:prstGeom>
        </p:spPr>
      </p:pic>
      <p:pic>
        <p:nvPicPr>
          <p:cNvPr id="19" name="Picture 18"/>
          <p:cNvPicPr>
            <a:picLocks noChangeAspect="1"/>
          </p:cNvPicPr>
          <p:nvPr/>
        </p:nvPicPr>
        <p:blipFill>
          <a:blip r:embed="rId12"/>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23014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2"/>
          <p:cNvPicPr>
            <a:picLocks noChangeAspect="1" noChangeArrowheads="1"/>
          </p:cNvPicPr>
          <p:nvPr/>
        </p:nvPicPr>
        <p:blipFill>
          <a:blip r:embed="rId10" cstate="print"/>
          <a:srcRect/>
          <a:stretch>
            <a:fillRect/>
          </a:stretch>
        </p:blipFill>
        <p:spPr bwMode="auto">
          <a:xfrm>
            <a:off x="395536" y="2135733"/>
            <a:ext cx="5579003" cy="2897634"/>
          </a:xfrm>
          <a:prstGeom prst="rect">
            <a:avLst/>
          </a:prstGeom>
          <a:noFill/>
          <a:ln w="9525">
            <a:noFill/>
            <a:miter lim="800000"/>
            <a:headEnd/>
            <a:tailEnd/>
          </a:ln>
        </p:spPr>
      </p:pic>
      <p:sp>
        <p:nvSpPr>
          <p:cNvPr id="16" name="TextBox 2"/>
          <p:cNvSpPr txBox="1">
            <a:spLocks noChangeArrowheads="1"/>
          </p:cNvSpPr>
          <p:nvPr/>
        </p:nvSpPr>
        <p:spPr bwMode="auto">
          <a:xfrm>
            <a:off x="395536" y="1346329"/>
            <a:ext cx="5101084" cy="646331"/>
          </a:xfrm>
          <a:prstGeom prst="rect">
            <a:avLst/>
          </a:prstGeom>
          <a:noFill/>
          <a:ln w="9525">
            <a:noFill/>
            <a:miter lim="800000"/>
            <a:headEnd/>
            <a:tailEnd/>
          </a:ln>
        </p:spPr>
        <p:txBody>
          <a:bodyPr wrap="square">
            <a:spAutoFit/>
          </a:bodyPr>
          <a:lstStyle/>
          <a:p>
            <a:r>
              <a:rPr lang="el-GR" dirty="0"/>
              <a:t>Βήμα 1, εσωτερική επένδυση που αναλαμβάνει τη σφράγιση</a:t>
            </a:r>
            <a:endParaRPr lang="en-GB" dirty="0"/>
          </a:p>
        </p:txBody>
      </p:sp>
      <p:pic>
        <p:nvPicPr>
          <p:cNvPr id="17" name="Picture 3"/>
          <p:cNvPicPr>
            <a:picLocks noChangeAspect="1" noChangeArrowheads="1"/>
          </p:cNvPicPr>
          <p:nvPr/>
        </p:nvPicPr>
        <p:blipFill>
          <a:blip r:embed="rId11" cstate="print"/>
          <a:srcRect/>
          <a:stretch>
            <a:fillRect/>
          </a:stretch>
        </p:blipFill>
        <p:spPr bwMode="auto">
          <a:xfrm>
            <a:off x="6704013" y="2381250"/>
            <a:ext cx="1876425" cy="1047750"/>
          </a:xfrm>
          <a:prstGeom prst="rect">
            <a:avLst/>
          </a:prstGeom>
          <a:noFill/>
          <a:ln w="9525">
            <a:noFill/>
            <a:miter lim="800000"/>
            <a:headEnd/>
            <a:tailEnd/>
          </a:ln>
        </p:spPr>
      </p:pic>
      <p:pic>
        <p:nvPicPr>
          <p:cNvPr id="18" name="Picture 4"/>
          <p:cNvPicPr>
            <a:picLocks noChangeAspect="1" noChangeArrowheads="1"/>
          </p:cNvPicPr>
          <p:nvPr/>
        </p:nvPicPr>
        <p:blipFill>
          <a:blip r:embed="rId12" cstate="print"/>
          <a:srcRect/>
          <a:stretch>
            <a:fillRect/>
          </a:stretch>
        </p:blipFill>
        <p:spPr bwMode="auto">
          <a:xfrm>
            <a:off x="6704013" y="3222600"/>
            <a:ext cx="1876425" cy="361950"/>
          </a:xfrm>
          <a:prstGeom prst="rect">
            <a:avLst/>
          </a:prstGeom>
          <a:noFill/>
          <a:ln w="9525">
            <a:noFill/>
            <a:miter lim="800000"/>
            <a:headEnd/>
            <a:tailEnd/>
          </a:ln>
        </p:spPr>
      </p:pic>
      <p:pic>
        <p:nvPicPr>
          <p:cNvPr id="19" name="Picture 5"/>
          <p:cNvPicPr>
            <a:picLocks noChangeAspect="1" noChangeArrowheads="1"/>
          </p:cNvPicPr>
          <p:nvPr/>
        </p:nvPicPr>
        <p:blipFill>
          <a:blip r:embed="rId13" cstate="print"/>
          <a:srcRect/>
          <a:stretch>
            <a:fillRect/>
          </a:stretch>
        </p:blipFill>
        <p:spPr bwMode="auto">
          <a:xfrm>
            <a:off x="6869757" y="4326607"/>
            <a:ext cx="1590675" cy="1190625"/>
          </a:xfrm>
          <a:prstGeom prst="rect">
            <a:avLst/>
          </a:prstGeom>
          <a:noFill/>
          <a:ln w="9525">
            <a:noFill/>
            <a:miter lim="800000"/>
            <a:headEnd/>
            <a:tailEnd/>
          </a:ln>
        </p:spPr>
      </p:pic>
      <p:pic>
        <p:nvPicPr>
          <p:cNvPr id="20" name="Picture 6"/>
          <p:cNvPicPr>
            <a:picLocks noChangeAspect="1" noChangeArrowheads="1"/>
          </p:cNvPicPr>
          <p:nvPr/>
        </p:nvPicPr>
        <p:blipFill>
          <a:blip r:embed="rId14" cstate="print"/>
          <a:srcRect/>
          <a:stretch>
            <a:fillRect/>
          </a:stretch>
        </p:blipFill>
        <p:spPr bwMode="auto">
          <a:xfrm>
            <a:off x="6219825" y="1268760"/>
            <a:ext cx="666750" cy="723900"/>
          </a:xfrm>
          <a:prstGeom prst="rect">
            <a:avLst/>
          </a:prstGeom>
          <a:noFill/>
          <a:ln w="9525">
            <a:noFill/>
            <a:miter lim="800000"/>
            <a:headEnd/>
            <a:tailEnd/>
          </a:ln>
        </p:spPr>
      </p:pic>
      <p:sp>
        <p:nvSpPr>
          <p:cNvPr id="21" name="ZoneTexte 1"/>
          <p:cNvSpPr txBox="1"/>
          <p:nvPr/>
        </p:nvSpPr>
        <p:spPr>
          <a:xfrm>
            <a:off x="395536" y="294868"/>
            <a:ext cx="6048672" cy="523220"/>
          </a:xfrm>
          <a:prstGeom prst="rect">
            <a:avLst/>
          </a:prstGeom>
          <a:noFill/>
        </p:spPr>
        <p:txBody>
          <a:bodyPr wrap="square" rtlCol="0">
            <a:spAutoFit/>
          </a:bodyPr>
          <a:lstStyle/>
          <a:p>
            <a:r>
              <a:rPr lang="el-GR" sz="2800" dirty="0"/>
              <a:t>Πως φτιάχνεται.</a:t>
            </a:r>
            <a:endParaRPr lang="fr-BE" sz="2800" dirty="0"/>
          </a:p>
        </p:txBody>
      </p:sp>
      <p:sp>
        <p:nvSpPr>
          <p:cNvPr id="22" name="TextBox 21"/>
          <p:cNvSpPr txBox="1"/>
          <p:nvPr/>
        </p:nvSpPr>
        <p:spPr>
          <a:xfrm>
            <a:off x="6213" y="5194066"/>
            <a:ext cx="6697800" cy="646331"/>
          </a:xfrm>
          <a:prstGeom prst="rect">
            <a:avLst/>
          </a:prstGeom>
          <a:noFill/>
        </p:spPr>
        <p:txBody>
          <a:bodyPr wrap="square" rtlCol="0">
            <a:spAutoFit/>
          </a:bodyPr>
          <a:lstStyle/>
          <a:p>
            <a:r>
              <a:rPr lang="el-GR" dirty="0"/>
              <a:t>Το υγρό υλικό εγχέεται, περιστρέφεται και στη συνέχεια αφαιρείται από το καλούπι.</a:t>
            </a:r>
            <a:endParaRPr lang="en-GB" dirty="0"/>
          </a:p>
        </p:txBody>
      </p:sp>
      <p:sp>
        <p:nvSpPr>
          <p:cNvPr id="23" name="TextBox 22"/>
          <p:cNvSpPr txBox="1"/>
          <p:nvPr/>
        </p:nvSpPr>
        <p:spPr>
          <a:xfrm>
            <a:off x="10500320" y="0"/>
            <a:ext cx="1691680" cy="923330"/>
          </a:xfrm>
          <a:prstGeom prst="rect">
            <a:avLst/>
          </a:prstGeom>
          <a:noFill/>
          <a:ln w="38100">
            <a:solidFill>
              <a:srgbClr val="00B0F0"/>
            </a:solidFill>
          </a:ln>
        </p:spPr>
        <p:txBody>
          <a:bodyPr wrap="square" rtlCol="0">
            <a:spAutoFit/>
          </a:bodyPr>
          <a:lstStyle/>
          <a:p>
            <a:pPr algn="ctr"/>
            <a:r>
              <a:rPr lang="en-GB" dirty="0"/>
              <a:t>Full composite vessels 350 and 700 bars.</a:t>
            </a:r>
          </a:p>
        </p:txBody>
      </p:sp>
      <p:pic>
        <p:nvPicPr>
          <p:cNvPr id="24" name="Picture 23"/>
          <p:cNvPicPr>
            <a:picLocks noChangeAspect="1"/>
          </p:cNvPicPr>
          <p:nvPr/>
        </p:nvPicPr>
        <p:blipFill>
          <a:blip r:embed="rId15"/>
          <a:stretch>
            <a:fillRect/>
          </a:stretch>
        </p:blipFill>
        <p:spPr>
          <a:xfrm>
            <a:off x="10797835" y="6681201"/>
            <a:ext cx="1322947" cy="176799"/>
          </a:xfrm>
          <a:prstGeom prst="rect">
            <a:avLst/>
          </a:prstGeom>
        </p:spPr>
      </p:pic>
    </p:spTree>
    <p:extLst>
      <p:ext uri="{BB962C8B-B14F-4D97-AF65-F5344CB8AC3E}">
        <p14:creationId xmlns:p14="http://schemas.microsoft.com/office/powerpoint/2010/main" val="2576393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TotalTime>
  <Words>2582</Words>
  <Application>Microsoft Office PowerPoint</Application>
  <PresentationFormat>Widescreen</PresentationFormat>
  <Paragraphs>246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68</cp:revision>
  <dcterms:created xsi:type="dcterms:W3CDTF">2019-06-26T09:21:34Z</dcterms:created>
  <dcterms:modified xsi:type="dcterms:W3CDTF">2019-11-05T10:51:25Z</dcterms:modified>
</cp:coreProperties>
</file>