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9" r:id="rId4"/>
    <p:sldId id="277" r:id="rId5"/>
    <p:sldId id="278" r:id="rId6"/>
    <p:sldId id="276" r:id="rId7"/>
    <p:sldId id="275" r:id="rId8"/>
    <p:sldId id="274" r:id="rId9"/>
    <p:sldId id="273" r:id="rId10"/>
    <p:sldId id="272" r:id="rId11"/>
    <p:sldId id="271" r:id="rId12"/>
    <p:sldId id="270" r:id="rId13"/>
    <p:sldId id="269" r:id="rId14"/>
    <p:sldId id="268" r:id="rId15"/>
    <p:sldId id="267" r:id="rId16"/>
    <p:sldId id="266" r:id="rId17"/>
    <p:sldId id="265" r:id="rId18"/>
    <p:sldId id="264" r:id="rId19"/>
    <p:sldId id="263" r:id="rId20"/>
    <p:sldId id="262" r:id="rId21"/>
    <p:sldId id="261" r:id="rId22"/>
    <p:sldId id="260" r:id="rId23"/>
    <p:sldId id="25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9"/>
    <p:restoredTop sz="94646"/>
  </p:normalViewPr>
  <p:slideViewPr>
    <p:cSldViewPr snapToGrid="0" snapToObjects="1">
      <p:cViewPr varScale="1">
        <p:scale>
          <a:sx n="109" d="100"/>
          <a:sy n="109" d="100"/>
        </p:scale>
        <p:origin x="70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51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555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F826369-A491-FF49-B2BE-064E0024F40D}"/>
              </a:ext>
            </a:extLst>
          </p:cNvPr>
          <p:cNvSpPr txBox="1"/>
          <p:nvPr userDrawn="1"/>
        </p:nvSpPr>
        <p:spPr>
          <a:xfrm>
            <a:off x="743706" y="6250219"/>
            <a:ext cx="1960165" cy="338554"/>
          </a:xfrm>
          <a:prstGeom prst="rect">
            <a:avLst/>
          </a:prstGeom>
          <a:noFill/>
        </p:spPr>
        <p:txBody>
          <a:bodyPr wrap="square" rtlCol="0">
            <a:spAutoFit/>
          </a:bodyPr>
          <a:lstStyle/>
          <a:p>
            <a:r>
              <a:rPr lang="el-GR" sz="1600" dirty="0">
                <a:solidFill>
                  <a:srgbClr val="00ACAF"/>
                </a:solidFill>
                <a:latin typeface="Arial" panose="020B0604020202020204" pitchFamily="34" charset="0"/>
              </a:rPr>
              <a:t>Δημιουργία περιεχομένου από</a:t>
            </a:r>
          </a:p>
        </p:txBody>
      </p:sp>
    </p:spTree>
    <p:extLst>
      <p:ext uri="{BB962C8B-B14F-4D97-AF65-F5344CB8AC3E}">
        <p14:creationId xmlns:p14="http://schemas.microsoft.com/office/powerpoint/2010/main" val="35655637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7.jpeg"/><Relationship Id="rId4" Type="http://schemas.openxmlformats.org/officeDocument/2006/relationships/image" Target="../media/image5.jpe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8.gif"/><Relationship Id="rId5" Type="http://schemas.openxmlformats.org/officeDocument/2006/relationships/image" Target="../media/image7.png"/><Relationship Id="rId10" Type="http://schemas.openxmlformats.org/officeDocument/2006/relationships/image" Target="../media/image17.jpeg"/><Relationship Id="rId4" Type="http://schemas.openxmlformats.org/officeDocument/2006/relationships/image" Target="../media/image5.jpe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9.emf"/><Relationship Id="rId4" Type="http://schemas.openxmlformats.org/officeDocument/2006/relationships/image" Target="../media/image5.jpe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9.png"/><Relationship Id="rId4" Type="http://schemas.openxmlformats.org/officeDocument/2006/relationships/image" Target="../media/image5.jpe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20.png"/><Relationship Id="rId4" Type="http://schemas.openxmlformats.org/officeDocument/2006/relationships/image" Target="../media/image5.jpe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21.png"/><Relationship Id="rId4" Type="http://schemas.openxmlformats.org/officeDocument/2006/relationships/image" Target="../media/image5.jpe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21.jpeg"/><Relationship Id="rId4" Type="http://schemas.openxmlformats.org/officeDocument/2006/relationships/image" Target="../media/image5.jpe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4.png"/><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image" Target="../media/image22.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7.png"/><Relationship Id="rId11" Type="http://schemas.openxmlformats.org/officeDocument/2006/relationships/oleObject" Target="../embeddings/oleObject1.bin"/><Relationship Id="rId5" Type="http://schemas.openxmlformats.org/officeDocument/2006/relationships/image" Target="../media/image5.jpeg"/><Relationship Id="rId15" Type="http://schemas.openxmlformats.org/officeDocument/2006/relationships/image" Target="../media/image11.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6.png"/><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image" Target="../media/image22.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7.png"/><Relationship Id="rId11" Type="http://schemas.openxmlformats.org/officeDocument/2006/relationships/oleObject" Target="../embeddings/oleObject2.bin"/><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5.jpe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image" Target="../media/image23.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7.png"/><Relationship Id="rId11" Type="http://schemas.openxmlformats.org/officeDocument/2006/relationships/oleObject" Target="../embeddings/oleObject3.bin"/><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oleObject" Target="../embeddings/oleObject5.bin"/><Relationship Id="rId1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image" Target="../media/image24.wmf"/><Relationship Id="rId17" Type="http://schemas.openxmlformats.org/officeDocument/2006/relationships/image" Target="../media/image26.wmf"/><Relationship Id="rId2" Type="http://schemas.openxmlformats.org/officeDocument/2006/relationships/slideLayout" Target="../slideLayouts/slideLayout1.xml"/><Relationship Id="rId16" Type="http://schemas.openxmlformats.org/officeDocument/2006/relationships/oleObject" Target="../embeddings/oleObject7.bin"/><Relationship Id="rId1" Type="http://schemas.openxmlformats.org/officeDocument/2006/relationships/vmlDrawing" Target="../drawings/vmlDrawing4.vml"/><Relationship Id="rId6" Type="http://schemas.openxmlformats.org/officeDocument/2006/relationships/image" Target="../media/image7.png"/><Relationship Id="rId11" Type="http://schemas.openxmlformats.org/officeDocument/2006/relationships/oleObject" Target="../embeddings/oleObject4.bin"/><Relationship Id="rId5" Type="http://schemas.openxmlformats.org/officeDocument/2006/relationships/image" Target="../media/image5.jpeg"/><Relationship Id="rId15" Type="http://schemas.openxmlformats.org/officeDocument/2006/relationships/image" Target="../media/image25.wmf"/><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oleObject" Target="../embeddings/oleObject9.bin"/><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image" Target="../media/image24.wmf"/><Relationship Id="rId2" Type="http://schemas.openxmlformats.org/officeDocument/2006/relationships/slideLayout" Target="../slideLayouts/slideLayout1.xml"/><Relationship Id="rId16" Type="http://schemas.openxmlformats.org/officeDocument/2006/relationships/image" Target="../media/image11.png"/><Relationship Id="rId1" Type="http://schemas.openxmlformats.org/officeDocument/2006/relationships/vmlDrawing" Target="../drawings/vmlDrawing5.vml"/><Relationship Id="rId6" Type="http://schemas.openxmlformats.org/officeDocument/2006/relationships/image" Target="../media/image7.png"/><Relationship Id="rId11" Type="http://schemas.openxmlformats.org/officeDocument/2006/relationships/oleObject" Target="../embeddings/oleObject8.bin"/><Relationship Id="rId5" Type="http://schemas.openxmlformats.org/officeDocument/2006/relationships/image" Target="../media/image5.jpeg"/><Relationship Id="rId15" Type="http://schemas.openxmlformats.org/officeDocument/2006/relationships/image" Target="../media/image25.wmf"/><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oleObject" Target="../embeddings/oleObject10.bin"/></Relationships>
</file>

<file path=ppt/slides/_rels/slide2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8.png"/><Relationship Id="rId5" Type="http://schemas.openxmlformats.org/officeDocument/2006/relationships/image" Target="../media/image7.png"/><Relationship Id="rId10" Type="http://schemas.openxmlformats.org/officeDocument/2006/relationships/image" Target="../media/image27.pn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4.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5.jpeg"/><Relationship Id="rId5" Type="http://schemas.openxmlformats.org/officeDocument/2006/relationships/image" Target="../media/image7.png"/><Relationship Id="rId10" Type="http://schemas.openxmlformats.org/officeDocument/2006/relationships/image" Target="../media/image14.pn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6.emf"/><Relationship Id="rId4" Type="http://schemas.openxmlformats.org/officeDocument/2006/relationships/image" Target="../media/image5.jpe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1BAC356-1C44-F44B-B830-43C409DA0D87}"/>
              </a:ext>
            </a:extLst>
          </p:cNvPr>
          <p:cNvSpPr txBox="1">
            <a:spLocks/>
          </p:cNvSpPr>
          <p:nvPr/>
        </p:nvSpPr>
        <p:spPr>
          <a:xfrm>
            <a:off x="2600634" y="6260486"/>
            <a:ext cx="4114800" cy="365125"/>
          </a:xfrm>
          <a:prstGeom prst="rect">
            <a:avLst/>
          </a:prstGeom>
        </p:spPr>
        <p:txBody>
          <a:bodyPr/>
          <a:lstStyle>
            <a:defPPr>
              <a:defRPr lang="en-US"/>
            </a:defPPr>
            <a:lvl1pPr marL="0" algn="l" defTabSz="914400" rtl="0" eaLnBrk="1" latinLnBrk="0" hangingPunct="1">
              <a:defRPr sz="1600" kern="1200">
                <a:solidFill>
                  <a:srgbClr val="00ACA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mtClean="0"/>
              <a:t>&lt;Λογότυπο συνεταίρου&gt;</a:t>
            </a:r>
          </a:p>
        </p:txBody>
      </p:sp>
      <p:pic>
        <p:nvPicPr>
          <p:cNvPr id="6" name="Picture 5">
            <a:extLst>
              <a:ext uri="{FF2B5EF4-FFF2-40B4-BE49-F238E27FC236}">
                <a16:creationId xmlns:a16="http://schemas.microsoft.com/office/drawing/2014/main" id="{154EB3AC-D2CD-9040-93EF-FB25EB2C1CBE}"/>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74E6FDB-7A33-184B-BFA9-D72881DB13F0}"/>
              </a:ext>
            </a:extLst>
          </p:cNvPr>
          <p:cNvSpPr txBox="1">
            <a:spLocks/>
          </p:cNvSpPr>
          <p:nvPr/>
        </p:nvSpPr>
        <p:spPr>
          <a:xfrm>
            <a:off x="779208" y="1980148"/>
            <a:ext cx="6064044" cy="755752"/>
          </a:xfrm>
          <a:prstGeom prst="rect">
            <a:avLst/>
          </a:prstGeom>
        </p:spPr>
        <p:txBody>
          <a:bodyPr/>
          <a:lstStyle>
            <a:lvl1pPr algn="l" defTabSz="914400" rtl="0" eaLnBrk="1" latinLnBrk="0" hangingPunct="1">
              <a:lnSpc>
                <a:spcPct val="90000"/>
              </a:lnSpc>
              <a:spcBef>
                <a:spcPct val="0"/>
              </a:spcBef>
              <a:buNone/>
              <a:defRPr sz="3600" kern="1200">
                <a:solidFill>
                  <a:srgbClr val="00ACAF"/>
                </a:solidFill>
                <a:latin typeface="Arial" panose="020B0604020202020204" pitchFamily="34" charset="0"/>
                <a:ea typeface="+mj-ea"/>
                <a:cs typeface="Arial" panose="020B0604020202020204" pitchFamily="34" charset="0"/>
              </a:defRPr>
            </a:lvl1pPr>
          </a:lstStyle>
          <a:p>
            <a:r>
              <a:rPr lang="el-GR" b="1" dirty="0"/>
              <a:t>Αρχές</a:t>
            </a:r>
          </a:p>
        </p:txBody>
      </p:sp>
      <p:sp>
        <p:nvSpPr>
          <p:cNvPr id="8" name="Content Placeholder 2">
            <a:extLst>
              <a:ext uri="{FF2B5EF4-FFF2-40B4-BE49-F238E27FC236}">
                <a16:creationId xmlns:a16="http://schemas.microsoft.com/office/drawing/2014/main" id="{B553EABC-DF2E-8044-9EB9-8629F76FF197}"/>
              </a:ext>
            </a:extLst>
          </p:cNvPr>
          <p:cNvSpPr txBox="1">
            <a:spLocks/>
          </p:cNvSpPr>
          <p:nvPr/>
        </p:nvSpPr>
        <p:spPr>
          <a:xfrm>
            <a:off x="838199" y="2879027"/>
            <a:ext cx="4516315" cy="1828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l-GR" sz="2400" dirty="0"/>
          </a:p>
          <a:p>
            <a:pPr marL="0" indent="0">
              <a:buNone/>
            </a:pPr>
            <a:endParaRPr lang="el-GR" sz="2400" dirty="0"/>
          </a:p>
          <a:p>
            <a:pPr marL="0" indent="0">
              <a:buNone/>
            </a:pPr>
            <a:r>
              <a:rPr lang="el-GR" sz="2400" dirty="0"/>
              <a:t>Πρόσθετες Πληροφορίες για τους Καθηγητές</a:t>
            </a:r>
          </a:p>
        </p:txBody>
      </p:sp>
      <p:sp>
        <p:nvSpPr>
          <p:cNvPr id="9" name="TextBox 8">
            <a:extLst>
              <a:ext uri="{FF2B5EF4-FFF2-40B4-BE49-F238E27FC236}">
                <a16:creationId xmlns:a16="http://schemas.microsoft.com/office/drawing/2014/main" id="{5C85300E-B0BF-4E44-9488-125A96BBBF49}"/>
              </a:ext>
            </a:extLst>
          </p:cNvPr>
          <p:cNvSpPr txBox="1"/>
          <p:nvPr/>
        </p:nvSpPr>
        <p:spPr>
          <a:xfrm>
            <a:off x="743706" y="6250219"/>
            <a:ext cx="1960165" cy="338554"/>
          </a:xfrm>
          <a:prstGeom prst="rect">
            <a:avLst/>
          </a:prstGeom>
          <a:noFill/>
        </p:spPr>
        <p:txBody>
          <a:bodyPr wrap="square" rtlCol="0">
            <a:spAutoFit/>
          </a:bodyPr>
          <a:lstStyle/>
          <a:p>
            <a:r>
              <a:rPr lang="el-GR" sz="1600" dirty="0">
                <a:solidFill>
                  <a:srgbClr val="00ACAF"/>
                </a:solidFill>
                <a:latin typeface="Arial" panose="020B0604020202020204" pitchFamily="34" charset="0"/>
              </a:rPr>
              <a:t>Δημιουργία περιεχομένου από</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9" name="Picture 18"/>
          <p:cNvPicPr>
            <a:picLocks noChangeAspect="1"/>
          </p:cNvPicPr>
          <p:nvPr/>
        </p:nvPicPr>
        <p:blipFill>
          <a:blip r:embed="rId11"/>
          <a:stretch>
            <a:fillRect/>
          </a:stretch>
        </p:blipFill>
        <p:spPr>
          <a:xfrm>
            <a:off x="10845101" y="6681201"/>
            <a:ext cx="1322947" cy="176799"/>
          </a:xfrm>
          <a:prstGeom prst="rect">
            <a:avLst/>
          </a:prstGeom>
        </p:spPr>
      </p:pic>
    </p:spTree>
    <p:extLst>
      <p:ext uri="{BB962C8B-B14F-4D97-AF65-F5344CB8AC3E}">
        <p14:creationId xmlns:p14="http://schemas.microsoft.com/office/powerpoint/2010/main" val="191565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ttangolo 10"/>
          <p:cNvSpPr/>
          <p:nvPr/>
        </p:nvSpPr>
        <p:spPr>
          <a:xfrm>
            <a:off x="968605" y="320837"/>
            <a:ext cx="8092268" cy="79208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l-GR" sz="3000" b="1" dirty="0"/>
              <a:t>Ιδανικό δυναμικό αντίδρασης σε μια μπαταρία</a:t>
            </a:r>
          </a:p>
        </p:txBody>
      </p:sp>
      <p:sp>
        <p:nvSpPr>
          <p:cNvPr id="16" name="AutoShape 8" descr="data:image/png;base64,iVBORw0KGgoAAAANSUhEUgAAAOwAAADWCAMAAADl7J7tAAAAkFBMVEX////+/v4AAAD9/f36+vr39/fw8PD19fVpaWnNzc3k5OTd3d3ExMTv7++pqakvLy+8vLyKiopQUFDo6OihoaHb29taWlq2traTk5PS0tK6urrKysp8fHywsLCkpKSbm5uPj49kZGRubm57e3uEhIQyMjJMTExYWFg7OztEREQkJCQTExNOTk4YGBggICAMDAzUHdNWAAAgAElEQVR4nO1dCV/bONMfWVd8KMQ4xnYcx7mg0G673//bvfOXnQMCtAGcdH/PO9uFhCi2RyPNPSOi80ApioPrwplP/AlQWsVBEV4N6uRJXQ5bEvEF5/YVWJO81K20YMpecm6fgxU0uhyyhD2rSFwJSF8c2cvd7QSA7MWAJ/eqyMpLIkv/S8gK+T+E7P8UZekNymopjt4JxeOUFM143FAtSQqpJAO5GD8JXJUBf+PX/eXUc4mm+P2pjLs+ZZU0Sh0jq4TWUip9m+c5rUgZTVKTVaZqGAF+o6SVWkEhy0jK/iJS26NrGG2VPcH2L6Cs0vLZcxmyjI0Sc0YLTxdNYy2aqaZ0ldAsmYl4mkhZjKespExK031J0HMJqqxRJ3f6CyjrpBaR2YOzkeRVKPWv1VSxfrd5mH1344f5P+GkjfWPm4y+zx6/0d3mbqxmD4u1v4jOjMsO1zARk/rZcvHwF3BjrWarF6YJ4yrMmqwVK/q2aO6ybcbbuioMI+81gzX/MHNql+OJv0b90rpJx1b8bZTF6ovv739V2RFEQFaJDQas6C6OQl3m0plwQZL3sLoj+saPbbcURdmdv47No/j4Em4UfJ96XndM3t8gK/r/+Yegk2VxNq4vKeuEkaugNSeck/mO/d62U0Z2+lB+d+HPcVBnyzJf8Ya+HY02+o6yDbXb6dOrd1KUp0HLzE0cX/l9ZMHimFdq7AD+KT5rsbygrGOOuQ4qtoXsy5HMoZhsuayUzCPLkxRlQrhIR8KSjSJNOamMMv7zqzeKnKJxMJVO/zllwSk0s3oFPC1ln1QIXlKW5UcRVCRPUMVzaRa2mv9ZJpPlR2ALTfPky+6pGGUFcG8tNxZYDdPWPr/ou8uYr6ogBvmqRmqtz8bvObygLE9j8MDPI9zLWRTSioy5dMZYMlbSWEbcsPyFCDbS8vIEEQR/8vpzG16Vovxpn0nf3yBbYVLtOmUZrbNIfzFlmURPIJw5sTKhODDhmbK8e1ie8jQz2k4oA62Jd5XgdW54Yb+xsZiZ8zWrH+05DGrdCL7Z3ZanP/8RnjLzM+GEG6+X5FW+VxajJNr9uWORHbPcvxbiMOAVkOBS921PH4W9ouCp4JeOubQQvRjWml+5nGdWrDdQ1e5S/u70O8+tdBlBgNmPoX0iZ7+lH7rOn4GRTbpH1vqZ6VQQxowR6BYFSwJJm5+s1dDoMdMeWWLmho+n97zEtP0gXz6h7N2QyEqqN7IXnIubnz9+/vwZ4OePn79ibBQ/iCUNDwy2xLs/CJkP4pFcUFltsmANMfTquvuj218W2cegk0yKgvm4WRTFU1OMx8U0yKG3dB/x5ldUBlDEg4QZGx5JByy7RBmYjE0OOlWy/wguS1lS8yDrKRtMvGHYLWMVxNjC/rWtoK7FP7ZayAUW77ctUf5vrNw4KJjuKp/IDyF7qhsPjKztKcvIzsD7WSGTkFdBvLehYxbGTNTtLzY/ZgHPSF0R3ZSsSz08MuoqCUbdWj4bLk3ZbL5TRJmyHTdmPkxAlnpkVcHYUkZPgd++/RdZ4BW81qVNglSw0FfnU/fClFUUlztGCmStFmsvsoCs6JGVtAgWjGUVMF8qttvNfL7dbmui7ytpdRhsmKlrxxrM2be/MDc2aq85A9mMJcrK0nNkmSWxWsk6jMpHwT+rO7av09Xq/mfFug6vYRa6Du6f85G9/J41OwXXL2NiQzek58uYyW2ZtsRaejBx/hkZqiYYhWQDxIZYIV1Xr3i0fgeXpaztdAkPQFYeISt3Fqtkyqlxa1JGWArpp4B3qZo8BAm1rG3ZrAlWlTzbLLg0ZY/A71mTPBamR5bNCf+BZDQ0LW/ukyPVgTVvq2/ZIGMU3U2AhzyfHV+YGx9Bx6A01PB+z3r3rITWmId3wYqOSQeDVtGcl8FkHawU68/mfGSvS1lmWE51yOb7D+xkfRNsmIbPWBDby2xL3j4prHs2cs0HFIsrU5Zpqzo5ewTr9Zopmbljw5hVRN5ymv5tsM696+58U/66yLKlzzqhR7atJmHtMw9YXyLvdD9Wkngfe1fs7EZ7JhevVvmbl34DrsugOgYkPLLRH3xFWZ39cnISMvU3m/rsW16VssfIHpSKd4Bp3W5ZXCUhfYAb/z2U/RNkBZvt6UPnDZF/vVJxDB9AVjODjlfCOzXEaSzlt/CfoqyCoPp3gVdE/zXR8xxZ+oM9y8T5Mc7uVqMV/zv7lv8pykLa0o/iw1GQ/xZl2Ygw3jXzn3DLHMFHKMsKZHlLCC596JZ/E2V/z141y9l/1Ld/4g+5Uv8mygIVGLVsu0ofnzzFSFF2N6X2MVg1zfkK1N9D2dpkxlhrHQx8p2DuqZPFqlQVaEEuz3/++H42tn8PZfewmjbjTLAtpF/JraEft8ySDT6Jq7Nv+ddQNsniLIqqPIvqH9+f7ieOtDkJfrrmkW4bNoAyifTdM+FvoGxnvFcKIVAEeNlOTebB/dhlJ+i0wYLGTz8XyqcdnH3Lr6Oszx8+A4IZfmbOdcZ7hURveCeU4lUqzVMwV6BFl5fs0+hoEbS8iO1TsHbwmp/9iC/TDOhu+QEXAH1AVWXlAD+PXan9M2jGtp5VwTpR2mmlNVLO+NM2WNIMo6oN2/qft3qkWi8/FuAWevMwOgPWwe0aP3/skd07yVnw1MGc3DaYaZ8DiZRBm3+/X0jxa8wrgET5q/7AU75MM9D0wXigotX2rC8ECe4+D56yF8hKI6pgBYdqe/N9mvLOZUJP74JvjhWnZTAlJrcQ6gMm3kvKAj6mntAq5Un/U5DMoCQzVMRbX+jGgsJgw/u3Ckgl9483v74/rb89trmatMrQlHmUNs7q81XGl9xYIID4wVSysygrBBR6ZkfOZ2Uc71nGcs1ShjYb/6dkMfZOGCsXQcRETvmLmU8XOvsJvzC5+iw+LrtgtJ9XJ7T2y7ijVRRsrNVWBbWm5Cfz4yzT9K2V2gZIFbKLYGrVR7L7vjJt/kyhFSQ70mD3BfmeVq5FbnJ081QpGQa8NR7mRE3Jtk7J2LI6WUw/+ITXoiypYFFVMSCv8rxGRKBP+GE7wAmaBYZ3ZfAEzpeS0UFuFd0H2Sd46BUpu3meoRvuJTXEqhYse7SmoGKVETkVJuB9qsZBiw/VW5llv4GrUVZTprVPdmS1QdkMKTLdnlVIFEwfELmKR1ZrcZdqUu09sRAq78ln8P/HKGt8wlsH/vc+MxGJn7IKEVofrZEaCjavm++YmjhBCsnLYos/hatR9o9g3SJQyXvWyeLGRZ990Ovt2T+BlWR7np7m4MEP+Rv5rn8OfzdljfWp1chktp/ONv7LKSuYM7PZCgmsjBEfy2t7dr2/GFkkq/tMbgjWV1xSZ8IV5ewV4K+m7FfD/xKy/7+MPwiXRxZMGrUoWsJrALWT3s2OuixlfZnM5+XlDpwzCBzAny60Y1ycejfT4rKUlTzzH0x5fw3Wm3lQFGuUULBmrTP1vvF34T2rfMnT19yOMHf5mMLIqgxIKl898/dQ1iJ0/ulqyT0oKmOn1urhx62RkxUSdt/TPL6yT8WfMKi8KZqvuZuHZU5Oz+Uo2lb0rarWKGo+GSQ0SeFzATXlfW8ZOBbPRRuh1L5g3Jff+LL3d2xN828R3hSgLXoGSGRi+hhHn7l3rpUalcyW3FxvaRH7MhL1CkdQvsAAHyjSO8oiNfBc5qGgp/dfh9kpIA3e4bZuyZRIVD4uKSuaRa6TppkpmixmlIzHZ1vk88w4ozZmTtOEbpv40ZA58Z1LKaQzlk0KbXQVdKWgbE6dn0ilrTS9c0XcbaUFvF4/6yFLUQEQ/RvO5/RQjxsaJdWKkiB/HN+tY3eupp+m83UhJ6KgSWbtdh7aV+IE4IjTk5ZbjfiDfJUXoJ4nz3q4eXu422IlxFMhV7zssh8oO7wNZ+ttWa1qrc42zjE7GoWIjFLGO1LL02R6VIaOb7wnM4rj0Ds0syCR6txgAIKpQRnh+1UURbhUVN6/Pd4FMVXjqCV7J1ZU/atGQv6qFjWZ8Vpoc+5Ugzaqq2HsEpCxM5vMlzXTTsbBIB7fgCepgygIwr4o9CxQFPS5DZ4D8L/xCWUVCkbh/lcU/7pbVfpxdV9QsGbM5zf8Kvq5vg1HQn+NULr/lWmkZpgdY2ac+Zmexyb5oc/HlecW0Tj/EpyAr3CKLJqzWFT0WElVjB55udG0ymKr1lnFi6OKtUzolSX4IQiDDbiQzHops0P2GLlPIouQuQ/enCArBTihosiX2PkSCHDsFRbCqiM4PjbiA+HlV0DLIthkzJZ3SRcDIAsRZOk1yrIoZgxdHjx2REZ8Q0mZY3pikFP4Wnlm7F+i3SBsvw4mtFMAhqAsszxUc7+CrE+SmAXz0nV+QjbIfNMJh5z/DBYLogEsIj8WGD55JOC4RBS3L/baI3tUwv4pZPHFVVeis0O2S1bz/n2V/bwpscQlIs9Sef3NazuQ0Eh4Eq/pPp+BdcBKlZIOLPoFZbGHPoOs16NWJI72LBOQlyirGZoSvvM7msYgoO2/P3NnURu058bFajQarVqYR59Alr89Xa1v1igP3SHLFHRCZI7s9+Ax+Rre8+cgrIjugw0yb15SVrpPUZZlKGKIa8jyPbLYOsgLbr/fT+k1Y2RYME5kT8FWHlF2l86hKfsEsjJD6g5kiTjsWWSWkm1+PCbOByS/HJ33n0s5luthsK5fih6JcorPIAvGI1UCneVozxItHr83vkGMPFsT/DQgS0yYbTCD6XG8jP2vz4meQyMSvjAroWxnFkHwlKFzyxf6Js58OKk3QWml/mo520GPLO9QZECHktzHkgO/BODJVOlNsKXpgMi6Kt8G32JC4efFWdMRsHEtRXYTpMVgyH6nkq3agqSGffpK47ZLgTUa0d3lY/DjcTDKtrxZBeSQEUj7v9461p3uGI2DwZANgjJJ0CDKZwl/uvHaZwH7aHs/FLLeU3E9cr4EtCtphmNQSOq5Nj0PAA19MaTo+UArlMEA+uGQoocVMn05RcLfyXvcBRRWKV7Ee6T6cuO9v7EXPb4hygFAZtl1hpM+D5O+VBwJ5et80M/BIdSDEpLjFOoBPBX9lV/xVAi0LJSEmDFypjHVH+iC8yagY22VzJqmSYokSWYF2yTPHDwXRRbIRZOE/2smCT/QWFvxhaSVVomHUcLXDkdtnSQr780+HnBRZJm0xbYu7jDvSR30OcNfCOqhhYtnWkMXH/noztHdL4osfKxF5ZBHy7O8rQJDXyqaeM3+U/LanSQSO2XEBoC42jKGw3oWpt3aTaMocPK0ye4ngO95u2TjuUAgUi3vXnSwuCxlEXZKnshqXl5pRlnwxRYukN1SMUHfO0r1+iWvvyw35tXb1CwZpE1zUjkje2bZ3vsAZNtZgp7EOkXPdHFFyiKm1dRsbrnSsQCOB0D2233jsylSJ06QvSxlEeEoQkMuzZhVmUEoW5KRmU61vDZlfdC0ptkmgpKTr4dBVoOuaHRwXcoiONtUycTrdVEZDbJnWXSn2llD4eqqlIWzfDKf+fz3KPXceADKyiXT1VE+vS5lIWknjWYGouJW20GQbSlFn3CqFtfes9rSuGZrgPKtzMQgDGpZOuyWSUvX5sZKiXGI5qeswSrjhhA9T+iVznSV8tpyFn3meFDOG8ug2neIZZwpw5Mp6RTZS8tZZYtQZaXwToPxMHtWy7qlSJ2KngtzY1g9Ybz1xy2Mq0FET6mYDyuEJRd315WzPKgYt4oyKaYVDYMsJS2iLbSMXhoCF7ZnWV1MApSCRtOa7DCGQFQicZva6sp7Fh7zpmAN2S1q9PMdghvfTr2FzLjq62pQXjcOGeNFjRu0Q1A2pUg6Oc3p2rpxZ/VolrVo5TSeDLNn2Wpua2WNuLY9a2H1LEI4aBbVEMv4dsn62TImHLNybauHZBNOK2UdtbkYxhCQ2K+GtePZSx/UW8ie7xr6Qx+UTW5DaDeM8TCip2WZgx5R2WoyYv3iOF8Fmf2vIXu2yw+85w/krKLJPQjMDITUIJSdTitprXIpjpwwzxoAIGvpNIqXCH1uAgTOMOyaWB1u/IrVo1TBGxa48g2GkLPfbjIEkrIljpwwyG84Os/XCDs9CUYnSAb/47Y//kJMNPUKZZ8P6kQPr+Gc76yyQdwyrbDGmTXjKUYnJTPyFcpOPuLNfWUZv1IjICYh71ec/WnSodwyFG1x2hk9rker5322Vuunk5yKu3Made36da02pzkV65ejVqPHfJGjdX42kFtmiTWMw1Np9u2VHIdTyoYfu9fvKcu8f/YNZ2ZZODsHoeySornnS7N6zRgnO8Ldlaf5xv6hWc5Su+pJseoaoqss71e3NC2JLms43Q9C56o3uHG86lfTasrsf9Yw15Cibqwcwkl+W+oUedpwEqzo0AOMjb63kd29V/ulIA+HKiIN/PgmGCTeRFYfZDvuVktjdTHmew6C7HqLfEzvEBkRTunz95XIUP8dslYLp/tHNlmHraQXzf+Mkr5l4lvIOuqP+2OFWM5Cq3U9RqcgMwSyIxayEc0m/IgjrfpTRFCJIX6nG2tmJD1iIrPUd/jPjDlODrDIPH0HWdjqXcwZwhs9aycNGu/RfBhDgCeWcfXhj13/IX+T95axnwkrd43rNaJSPgdbCr0vxD0Meg9ZtAzxBW+MM5t4k8LgeOZ0oFiPpMkEyYr+VMGuuAIlGfbtZczP5cup1SGTCeUaHllAh630bQ+7yo23kZV9ZbYvXW2qauzTo9J4EKun5IXDa1hru1kdUnWEFvb9ZWwFTh7ty50U9Oi+gO+oWl36QXyltw0BFO9oKWyXdTUpxyjdkWU0jG5c9rjS1qwJx3X7h/eNkt+mrMLZisj2s3aHrO22QFdW1v1xN4jVzjeR5SXlVUUy6Bs4CfyWKPOBIgLTZAY54+YKJx3vDvTFcSlvU5Y3qMMxe36te7yOyIlkqu6FMP2gdykrfKdavh48Fb5jYlqRMENQ9tsNFHtBmwjlRUoldffAWi/fNt5pyQYDNBEx7niwpPx2p/OVsi9nT1U3iFr3NmXzAlE7HmiXPDts9Vg2OcmYgexZdJO1KVp8j66bQKJg4jFvymAARcNYPVYYm0bqlcj7hd0yrMYUNZUZZFFWVgPJWZlmvpD82uEPSUWY5mi0l5c0lOhJTWaZ7185/IEM+sljxtzC5KUy4TD27IjVWsZymV83/AEeX6wQ1kqg6AxD2dJA06Nx4pdx715CsPS3hgByC3ezo3Q3UQKHZh+PF2ib947oOeQn8ssmZP0rXqLme5A8qKcMbWTlgpn+CCd5U6f04dZvU9YDNJA+bxSZj532BW9crxwfDXrH6mHlEr0guobaTS1VtESDl3gzUB6Upug277JS3ZGr4veUdbs/Qi736j/KE5+1CPF50u8t4/1VnGBuHJWsqYh4OpC6qKlq4UlUIxzPOwW0/H/yjqdi4kdNF9O2c0rIOKt6VcI0WnWP3+wHvaMuRi0P8DDhd+OQ+TCb1PV0MB9U3PqOCm7EUiiLe6jyd3Tj/ai8WwnSmKzv26lC3b+K9oPesXpsvhuVsYI9mbY41i9q3TDItlRNFYrpp+XqyJUqui4Lv3XL9C/3zedRWfHc1+rrHN5EVhzuaXDOs1c9W/7jMOpi1KJZk2xreeVgNCjb8lxFLZT1IZD9drvwtsu0urYGBbtpHApPV1ailkNQdovT4fUyV1fXjXtu3IJ/yEUyCDeG02iawJdyXWS9nA3j1ruGpsMEo0veJYsY3i6HnIoOMeGrEqBb8DPJZ/dEv/feFPTtX7oLvdYPS+wG+as+Q/aodcPhYry2mqb1hRFtLgeSs5TWsCANc+O9tigRB4f2A2SffSdIfAMpngG4nXYalNRypy7ufXBC7Qe9ED0ItvThDxQla7i7tA9G83w7qUyqh0F2ixghK2xuCQ1K+ZpsfzxM7ov0xjdxVMXRHhyieCLznlPe7JHu8dpXP+musxHhdHac86uMiAWrGcEii44g3z76QTZTtjsMOOPJakL+ZSN0NRvEnm0XFRkpzVLRyiiV+IN4jdVmhtOdUMD8socb/LuZ1YxLZurYX0jaeL7dph7GO+fz2Fn4+zM9iZQ/qf21Hm55aFhFZYyjhgVtUaMqcIP2W4PkQd3UODLFpD4rVelO6UPfJYcWVCrLLGP+DJRAsz1P/d3RZdJoZ5zxYKlvfQcdGWcdwDZg9Vu/gM5wYGuJFwja0iKQAB9UtmWjQqlB7Fk2BIRhXBWQlX1LRWSI+paDaCjpngdvYMwJ9F6Uer94lV+6QogdU/I/vXEHKwherhelYGqXqoCLCN/LsSuIsNuMp47CciBuzHRVO9Gzv7ygnS749g2PFcM3R4mjS7368Q4Y26KyW98wsF4MInpaVqBSNu14w5y4ZS4LWMbVNkMHm3Agq6cklzJBHU0mJ+VpFwXVRQTQs6IeazuMISBRwKQZ15N0vsuCRKxnie5tSSnNIG6Z202JsDlNm1cKIi4LPooH/0EDr9sge3YlqKOrlMf2LO1fH/e8tc+L0A/2rHrfnn0xiMS+bfCRPduJHlmP2TSxtB2oIMLRbMbSkOCpiJOaIUnqWd27Wag2fYOFZN8WvfKjMLAPxWZZ3Psn9GTnjtoNShK9G5R1TQ61ip3rsDX7K1U86UUtqjH0MVkOYvW0zOqLscahaows5RPAbDaZVN0jWh0ac0C2m4Fw0kPT+aBU5PJev7DJDtl6P8jsBsXdIK1zk3XIZk0/aFZ5blzzrrKaltEw3FhRUiiEF6MVM2X9UnJKp/oelv7IFHf8/X3jQHgXe1eqUog+H0A+G9R/YtQh/3E/gO2jIh3ze6VZAA3CoFoaj1F7TdV0JHGuT+833jeHhYxXPbL6uUvY7DIKoEXv/Mby2G9MftDOuSx2oX2zt694Ik3nN5aHgohlLPUgyE6Z+eFpoi1ClvQsIuCRPeQemJc3lwfuozQdIgJvDuo7I8vDSVl0OL+ArUqUp2lXwroYxBC4L/AwMku1uq7o6SICLHqWMRsWNEhEAMVaRo9LZpEvqz8uC1JYMQu1LCPNFm4+UPgDEbwaQuW6lO0K/Lu8dpFtB9mzSzYl57zP2IS8tgZFqqhTpqujaDlIERMKItII5qVt7uj4QISj9Jcd0MlnBz/bftDpBfYvxOmlDuiA7Sc3EfQvV9qhCiLmBhZ2ta5G/MR1ny1jddmP0elmvpl7cNSrSThywSfCNH22jIxXm27Qut1ly5TwgCDHre2VCgr7QZvNXdTPal7A+2bIaRb4OrkF847mNFAZeFlGrLIguEUr38y0e3q904LVkZqxizhDenpfg9T74ftRYtd5H7lqILTsr3Dch1mI3Te7Vs3k20zKprbWuq3lGwySB/Xou/RUrS8W1ocMN9OjrfaKPRSI/nkZDbRKlLrPcNOHDDffNawbZLtBVr8cJKFK9dooeslA0Bu0+W8S38kAcj8dxp7luYy2mqd6dMit9rmL3SPDL9WTxO1PkfBZqMrKXYbb89xFcbiKPGiPh0Ee2d5Vh8bj8KSKrhZPZaVmUSjHxVAFEVWJ6hKflSp7hxvt8Og8Yp0+h8bo3SNiCrwb/ZCV2qfgyr3n3GelyueD+tTVA9vvs1KFD/Ag/JF25UTDVEYvSWAN8wMt7uiQgigl7R55d/wMv9KHg2eQSqx22R/eX9qpi8zarDgeJJ8N6tRF5SPCHlkww46ps7rYFEsclotslkEYVMp09Q0NpvFa6T6nFgbKjrCGsg4PXu7qWBDzLOw69eL4kN5mc/aZhc+r3YndIIWDcP0rsr09q8n1bek6Q8DBLz2e0EBWTzT19WaL3BvvuxoBsXNQaKqoT1WNfX3iAZi3uN2RQ2/XCBwNylxvLFK027OHGgHcs1hgOliPcsMEo78tfUHEooLoOXAouRP8eNHfUkv5wl9+7LvZjWILX7496GT0wS3juxlgiSWIRQySbzznHRkJpiszKNT17Gq2Vu2OiKXrl/TUuJ7Gr9b1eEBdT5/sc1zX4wdFVb27cxH354vEq1U/rIVbJiSfC+WUGahFkvV05a0yerX336HyRtGLYr1jCh4410k9387Ldhh0GCOO6np8vjGLWmGV3Q7TzYA3y6LC+SEn+cYXBu9KLRJfZrF1QwWjQVdj1ZXDH5B+k3WCYJleOj0QsrxfcVJO2Fw7/CFp8h3S3KYuG6RY+HbahL4D7qzxPqgrAvP6ArzDsMkp3DDB6NiXZk0KQ6tniQCXhziaVoR6UmEM1YMwKOi+iDno00yAy8NMERt4zKzDYcIf0MTDMTzCbp05k8lkqTKXmbbSkXXVJnPaycUsU5HORsZlNo5TmZnMbHL+XOdbZzND5UxnJjZrxR+YYhqxbqnncWYzFW515pwbT1Rks3jkMr7cbJypzNp1ZPhy2Vzy/fS20K5imeOTWKpmmLZmrD6FjRenZQ7lLUZAxNAiVEY4NYdeZ5PCQjYtI1gCMVuFPDUt64XC2iXORVGTCRtylraRNtJ4w0KqacVv2GTzCchFIhFO2KAu01Q8t0bINkfxk1v6g8TGtbf25xmx1pyMh0mbX1K2GcPfZlJW+K1isqFCbFkZtvKyLelMyLqBwZKl3hNTtQ754mVOkZAuZbXf6kmBsjKzYVte6mrK1gBwxeWiVMGEnyaOL+fmQvKX8qlmA9G1MQJ3+dJItqWndVf/jRSWjHEdpiBiaVPtS8jg19MqLr05Ok5wjAGSOdh0SwqCxoighIAjAeGCNoSFZ1LW7JSazHw0Yxv5LQEnlKI2l7ABlqhzI0wGD9hEsDl4MjJksVUYbXAwkKRF4luAbI2S2kwWQxVEzEvkASmVOoj1aCl9D5AEx045JHMg7kUg7DbD+LgE/kAFB5ttfbLaDGfFKr2NkOSTt7wHNJUxEr6y1FcaNIWBLbxBaaZgXBFk55XBuESpvxzbr1poO/dB2noBF9UgomflFIzYMoKXJVuyXepoMcmQ69Qlc9QFoV56WVGGRY6MNLmokaKsUu0J3+4riBYAAAJBSURBVAhtHG0rxwuRVwa+hKw5C+2AmHkVTYb2WtsY5fD5lARfjleGszrbwv2vignOTaatw69qiny7YXxQKdyjpiuUikuPF+8fnBq0hQ+JeE2hdHnLVraU0dLHKVkc8rNlLCSMQFU1r0DFb3jH4gpgdTWumqXIRKRiBmvdzP2hJiFuQbTEWYNoRwF21PizxswcZ96xYPBnbi0HCUanCMAtY6akyUtmSUqNQ79FNwa7clJIMK9tZhzIRjiVsESQnPcrBrhioqzRvOORqpWXiL0qbEdro1SzIFM8GSi7Zj7MlwungvF3yxiXc0u2PzTWMNbJNmNrxyVj5mOky3ygFFwpN/DamrDEqcEsUny0lfcr/CQFanaqpYHhzqjABcwSgxXYDD0DZTSbwKdj596lzPvV8yacxmjDpXffNRMwIM1mM29U3q88MG8jsGNmdUhXbRK4pNwGyjHzYeWTDOJhWjewrY14qJVRCT9Ctqq9zN16n4UXwBID+LPN0pf6sN0Az/CWsdNg1DDNthF8q9GUqBvAnAhptOjt3vFh9BT2ZSbIy+XZAufb+tNZi7q7nEHQtlp4FsUifJhsmXW1niXJrE5u8yQpwttJNQuT6qFOwrou1lXSVJP1pCpm4V2S1EkdttNJGNbhUz7B0QYb/lJYPzT+S7cJPtkuar5O8k8eTupquaomYV2tMAq3mPDl0nHFbyePCe7RpP5yDxVfLUnuctziruGvzAZA9m6vlv7wP7+/qbb+Ok/L/fER1fjf4zdfhez/AXw70zWVXlw3AAAAAElFTkSuQmCC"/>
          <p:cNvSpPr>
            <a:spLocks noChangeAspect="1" noChangeArrowheads="1"/>
          </p:cNvSpPr>
          <p:nvPr/>
        </p:nvSpPr>
        <p:spPr bwMode="auto">
          <a:xfrm>
            <a:off x="155575" y="-1477963"/>
            <a:ext cx="3409950" cy="3086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 name="AutoShape 10" descr="data:image/png;base64,iVBORw0KGgoAAAANSUhEUgAAAOwAAADWCAMAAADl7J7tAAAAkFBMVEX////+/v4AAAD9/f36+vr39/fw8PD19fVpaWnNzc3k5OTd3d3ExMTv7++pqakvLy+8vLyKiopQUFDo6OihoaHb29taWlq2traTk5PS0tK6urrKysp8fHywsLCkpKSbm5uPj49kZGRubm57e3uEhIQyMjJMTExYWFg7OztEREQkJCQTExNOTk4YGBggICAMDAzUHdNWAAAgAElEQVR4nO1dCV/bONMfWVd8KMQ4xnYcx7mg0G673//bvfOXnQMCtAGcdH/PO9uFhCi2RyPNPSOi80ApioPrwplP/AlQWsVBEV4N6uRJXQ5bEvEF5/YVWJO81K20YMpecm6fgxU0uhyyhD2rSFwJSF8c2cvd7QSA7MWAJ/eqyMpLIkv/S8gK+T+E7P8UZekNymopjt4JxeOUFM143FAtSQqpJAO5GD8JXJUBf+PX/eXUc4mm+P2pjLs+ZZU0Sh0jq4TWUip9m+c5rUgZTVKTVaZqGAF+o6SVWkEhy0jK/iJS26NrGG2VPcH2L6Cs0vLZcxmyjI0Sc0YLTxdNYy2aqaZ0ldAsmYl4mkhZjKespExK031J0HMJqqxRJ3f6CyjrpBaR2YOzkeRVKPWv1VSxfrd5mH1344f5P+GkjfWPm4y+zx6/0d3mbqxmD4u1v4jOjMsO1zARk/rZcvHwF3BjrWarF6YJ4yrMmqwVK/q2aO6ybcbbuioMI+81gzX/MHNql+OJv0b90rpJx1b8bZTF6ovv739V2RFEQFaJDQas6C6OQl3m0plwQZL3sLoj+saPbbcURdmdv47No/j4Em4UfJ96XndM3t8gK/r/+Yegk2VxNq4vKeuEkaugNSeck/mO/d62U0Z2+lB+d+HPcVBnyzJf8Ya+HY02+o6yDbXb6dOrd1KUp0HLzE0cX/l9ZMHimFdq7AD+KT5rsbygrGOOuQ4qtoXsy5HMoZhsuayUzCPLkxRlQrhIR8KSjSJNOamMMv7zqzeKnKJxMJVO/zllwSk0s3oFPC1ln1QIXlKW5UcRVCRPUMVzaRa2mv9ZJpPlR2ALTfPky+6pGGUFcG8tNxZYDdPWPr/ou8uYr6ogBvmqRmqtz8bvObygLE9j8MDPI9zLWRTSioy5dMZYMlbSWEbcsPyFCDbS8vIEEQR/8vpzG16Vovxpn0nf3yBbYVLtOmUZrbNIfzFlmURPIJw5sTKhODDhmbK8e1ie8jQz2k4oA62Jd5XgdW54Yb+xsZiZ8zWrH+05DGrdCL7Z3ZanP/8RnjLzM+GEG6+X5FW+VxajJNr9uWORHbPcvxbiMOAVkOBS921PH4W9ouCp4JeOubQQvRjWml+5nGdWrDdQ1e5S/u70O8+tdBlBgNmPoX0iZ7+lH7rOn4GRTbpH1vqZ6VQQxowR6BYFSwJJm5+s1dDoMdMeWWLmho+n97zEtP0gXz6h7N2QyEqqN7IXnIubnz9+/vwZ4OePn79ibBQ/iCUNDwy2xLs/CJkP4pFcUFltsmANMfTquvuj218W2cegk0yKgvm4WRTFU1OMx8U0yKG3dB/x5ldUBlDEg4QZGx5JByy7RBmYjE0OOlWy/wguS1lS8yDrKRtMvGHYLWMVxNjC/rWtoK7FP7ZayAUW77ctUf5vrNw4KJjuKp/IDyF7qhsPjKztKcvIzsD7WSGTkFdBvLehYxbGTNTtLzY/ZgHPSF0R3ZSsSz08MuoqCUbdWj4bLk3ZbL5TRJmyHTdmPkxAlnpkVcHYUkZPgd++/RdZ4BW81qVNglSw0FfnU/fClFUUlztGCmStFmsvsoCs6JGVtAgWjGUVMF8qttvNfL7dbmui7ytpdRhsmKlrxxrM2be/MDc2aq85A9mMJcrK0nNkmSWxWsk6jMpHwT+rO7av09Xq/mfFug6vYRa6Du6f85G9/J41OwXXL2NiQzek58uYyW2ZtsRaejBx/hkZqiYYhWQDxIZYIV1Xr3i0fgeXpaztdAkPQFYeISt3Fqtkyqlxa1JGWArpp4B3qZo8BAm1rG3ZrAlWlTzbLLg0ZY/A71mTPBamR5bNCf+BZDQ0LW/ukyPVgTVvq2/ZIGMU3U2AhzyfHV+YGx9Bx6A01PB+z3r3rITWmId3wYqOSQeDVtGcl8FkHawU68/mfGSvS1lmWE51yOb7D+xkfRNsmIbPWBDby2xL3j4prHs2cs0HFIsrU5Zpqzo5ewTr9Zopmbljw5hVRN5ymv5tsM696+58U/66yLKlzzqhR7atJmHtMw9YXyLvdD9Wkngfe1fs7EZ7JhevVvmbl34DrsugOgYkPLLRH3xFWZ39cnISMvU3m/rsW16VssfIHpSKd4Bp3W5ZXCUhfYAb/z2U/RNkBZvt6UPnDZF/vVJxDB9AVjODjlfCOzXEaSzlt/CfoqyCoPp3gVdE/zXR8xxZ+oM9y8T5Mc7uVqMV/zv7lv8pykLa0o/iw1GQ/xZl2Ygw3jXzn3DLHMFHKMsKZHlLCC596JZ/E2V/z141y9l/1Ld/4g+5Uv8mygIVGLVsu0ofnzzFSFF2N6X2MVg1zfkK1N9D2dpkxlhrHQx8p2DuqZPFqlQVaEEuz3/++H42tn8PZfewmjbjTLAtpF/JraEft8ySDT6Jq7Nv+ddQNsniLIqqPIvqH9+f7ieOtDkJfrrmkW4bNoAyifTdM+FvoGxnvFcKIVAEeNlOTebB/dhlJ+i0wYLGTz8XyqcdnH3Lr6Oszx8+A4IZfmbOdcZ7hURveCeU4lUqzVMwV6BFl5fs0+hoEbS8iO1TsHbwmp/9iC/TDOhu+QEXAH1AVWXlAD+PXan9M2jGtp5VwTpR2mmlNVLO+NM2WNIMo6oN2/qft3qkWi8/FuAWevMwOgPWwe0aP3/skd07yVnw1MGc3DaYaZ8DiZRBm3+/X0jxa8wrgET5q/7AU75MM9D0wXigotX2rC8ECe4+D56yF8hKI6pgBYdqe/N9mvLOZUJP74JvjhWnZTAlJrcQ6gMm3kvKAj6mntAq5Un/U5DMoCQzVMRbX+jGgsJgw/u3Ckgl9483v74/rb89trmatMrQlHmUNs7q81XGl9xYIID4wVSysygrBBR6ZkfOZ2Uc71nGcs1ShjYb/6dkMfZOGCsXQcRETvmLmU8XOvsJvzC5+iw+LrtgtJ9XJ7T2y7ijVRRsrNVWBbWm5Cfz4yzT9K2V2gZIFbKLYGrVR7L7vjJt/kyhFSQ70mD3BfmeVq5FbnJ081QpGQa8NR7mRE3Jtk7J2LI6WUw/+ITXoiypYFFVMSCv8rxGRKBP+GE7wAmaBYZ3ZfAEzpeS0UFuFd0H2Sd46BUpu3meoRvuJTXEqhYse7SmoGKVETkVJuB9qsZBiw/VW5llv4GrUVZTprVPdmS1QdkMKTLdnlVIFEwfELmKR1ZrcZdqUu09sRAq78ln8P/HKGt8wlsH/vc+MxGJn7IKEVofrZEaCjavm++YmjhBCsnLYos/hatR9o9g3SJQyXvWyeLGRZ990Ovt2T+BlWR7np7m4MEP+Rv5rn8OfzdljfWp1chktp/ONv7LKSuYM7PZCgmsjBEfy2t7dr2/GFkkq/tMbgjWV1xSZ8IV5ewV4K+m7FfD/xKy/7+MPwiXRxZMGrUoWsJrALWT3s2OuixlfZnM5+XlDpwzCBzAny60Y1ycejfT4rKUlTzzH0x5fw3Wm3lQFGuUULBmrTP1vvF34T2rfMnT19yOMHf5mMLIqgxIKl898/dQ1iJ0/ulqyT0oKmOn1urhx62RkxUSdt/TPL6yT8WfMKi8KZqvuZuHZU5Oz+Uo2lb0rarWKGo+GSQ0SeFzATXlfW8ZOBbPRRuh1L5g3Jff+LL3d2xN828R3hSgLXoGSGRi+hhHn7l3rpUalcyW3FxvaRH7MhL1CkdQvsAAHyjSO8oiNfBc5qGgp/dfh9kpIA3e4bZuyZRIVD4uKSuaRa6TppkpmixmlIzHZ1vk88w4ozZmTtOEbpv40ZA58Z1LKaQzlk0KbXQVdKWgbE6dn0ilrTS9c0XcbaUFvF4/6yFLUQEQ/RvO5/RQjxsaJdWKkiB/HN+tY3eupp+m83UhJ6KgSWbtdh7aV+IE4IjTk5ZbjfiDfJUXoJ4nz3q4eXu422IlxFMhV7zssh8oO7wNZ+ttWa1qrc42zjE7GoWIjFLGO1LL02R6VIaOb7wnM4rj0Ds0syCR6txgAIKpQRnh+1UURbhUVN6/Pd4FMVXjqCV7J1ZU/atGQv6qFjWZ8Vpoc+5Ugzaqq2HsEpCxM5vMlzXTTsbBIB7fgCepgygIwr4o9CxQFPS5DZ4D8L/xCWUVCkbh/lcU/7pbVfpxdV9QsGbM5zf8Kvq5vg1HQn+NULr/lWmkZpgdY2ac+Zmexyb5oc/HlecW0Tj/EpyAr3CKLJqzWFT0WElVjB55udG0ymKr1lnFi6OKtUzolSX4IQiDDbiQzHops0P2GLlPIouQuQ/enCArBTihosiX2PkSCHDsFRbCqiM4PjbiA+HlV0DLIthkzJZ3SRcDIAsRZOk1yrIoZgxdHjx2REZ8Q0mZY3pikFP4Wnlm7F+i3SBsvw4mtFMAhqAsszxUc7+CrE+SmAXz0nV+QjbIfNMJh5z/DBYLogEsIj8WGD55JOC4RBS3L/baI3tUwv4pZPHFVVeis0O2S1bz/n2V/bwpscQlIs9Sef3NazuQ0Eh4Eq/pPp+BdcBKlZIOLPoFZbGHPoOs16NWJI72LBOQlyirGZoSvvM7msYgoO2/P3NnURu058bFajQarVqYR59Alr89Xa1v1igP3SHLFHRCZI7s9+Ax+Rre8+cgrIjugw0yb15SVrpPUZZlKGKIa8jyPbLYOsgLbr/fT+k1Y2RYME5kT8FWHlF2l86hKfsEsjJD6g5kiTjsWWSWkm1+PCbOByS/HJ33n0s5luthsK5fih6JcorPIAvGI1UCneVozxItHr83vkGMPFsT/DQgS0yYbTCD6XG8jP2vz4meQyMSvjAroWxnFkHwlKFzyxf6Js58OKk3QWml/mo520GPLO9QZECHktzHkgO/BODJVOlNsKXpgMi6Kt8G32JC4efFWdMRsHEtRXYTpMVgyH6nkq3agqSGffpK47ZLgTUa0d3lY/DjcTDKtrxZBeSQEUj7v9461p3uGI2DwZANgjJJ0CDKZwl/uvHaZwH7aHs/FLLeU3E9cr4EtCtphmNQSOq5Nj0PAA19MaTo+UArlMEA+uGQoocVMn05RcLfyXvcBRRWKV7Ee6T6cuO9v7EXPb4hygFAZtl1hpM+D5O+VBwJ5et80M/BIdSDEpLjFOoBPBX9lV/xVAi0LJSEmDFypjHVH+iC8yagY22VzJqmSYokSWYF2yTPHDwXRRbIRZOE/2smCT/QWFvxhaSVVomHUcLXDkdtnSQr780+HnBRZJm0xbYu7jDvSR30OcNfCOqhhYtnWkMXH/noztHdL4osfKxF5ZBHy7O8rQJDXyqaeM3+U/LanSQSO2XEBoC42jKGw3oWpt3aTaMocPK0ye4ngO95u2TjuUAgUi3vXnSwuCxlEXZKnshqXl5pRlnwxRYukN1SMUHfO0r1+iWvvyw35tXb1CwZpE1zUjkje2bZ3vsAZNtZgp7EOkXPdHFFyiKm1dRsbrnSsQCOB0D2233jsylSJ06QvSxlEeEoQkMuzZhVmUEoW5KRmU61vDZlfdC0ptkmgpKTr4dBVoOuaHRwXcoiONtUycTrdVEZDbJnWXSn2llD4eqqlIWzfDKf+fz3KPXceADKyiXT1VE+vS5lIWknjWYGouJW20GQbSlFn3CqFtfes9rSuGZrgPKtzMQgDGpZOuyWSUvX5sZKiXGI5qeswSrjhhA9T+iVznSV8tpyFn3meFDOG8ug2neIZZwpw5Mp6RTZS8tZZYtQZaXwToPxMHtWy7qlSJ2KngtzY1g9Ybz1xy2Mq0FET6mYDyuEJRd315WzPKgYt4oyKaYVDYMsJS2iLbSMXhoCF7ZnWV1MApSCRtOa7DCGQFQicZva6sp7Fh7zpmAN2S1q9PMdghvfTr2FzLjq62pQXjcOGeNFjRu0Q1A2pUg6Oc3p2rpxZ/VolrVo5TSeDLNn2Wpua2WNuLY9a2H1LEI4aBbVEMv4dsn62TImHLNybauHZBNOK2UdtbkYxhCQ2K+GtePZSx/UW8ie7xr6Qx+UTW5DaDeM8TCip2WZgx5R2WoyYv3iOF8Fmf2vIXu2yw+85w/krKLJPQjMDITUIJSdTitprXIpjpwwzxoAIGvpNIqXCH1uAgTOMOyaWB1u/IrVo1TBGxa48g2GkLPfbjIEkrIljpwwyG84Os/XCDs9CUYnSAb/47Y//kJMNPUKZZ8P6kQPr+Gc76yyQdwyrbDGmTXjKUYnJTPyFcpOPuLNfWUZv1IjICYh71ec/WnSodwyFG1x2hk9rker5322Vuunk5yKu3Made36da02pzkV65ejVqPHfJGjdX42kFtmiTWMw1Np9u2VHIdTyoYfu9fvKcu8f/YNZ2ZZODsHoeySornnS7N6zRgnO8Ldlaf5xv6hWc5Su+pJseoaoqss71e3NC2JLms43Q9C56o3uHG86lfTasrsf9Yw15Cibqwcwkl+W+oUedpwEqzo0AOMjb63kd29V/ulIA+HKiIN/PgmGCTeRFYfZDvuVktjdTHmew6C7HqLfEzvEBkRTunz95XIUP8dslYLp/tHNlmHraQXzf+Mkr5l4lvIOuqP+2OFWM5Cq3U9RqcgMwSyIxayEc0m/IgjrfpTRFCJIX6nG2tmJD1iIrPUd/jPjDlODrDIPH0HWdjqXcwZwhs9aycNGu/RfBhDgCeWcfXhj13/IX+T95axnwkrd43rNaJSPgdbCr0vxD0Meg9ZtAzxBW+MM5t4k8LgeOZ0oFiPpMkEyYr+VMGuuAIlGfbtZczP5cup1SGTCeUaHllAh630bQ+7yo23kZV9ZbYvXW2qauzTo9J4EKun5IXDa1hru1kdUnWEFvb9ZWwFTh7ty50U9Oi+gO+oWl36QXyltw0BFO9oKWyXdTUpxyjdkWU0jG5c9rjS1qwJx3X7h/eNkt+mrMLZisj2s3aHrO22QFdW1v1xN4jVzjeR5SXlVUUy6Bs4CfyWKPOBIgLTZAY54+YKJx3vDvTFcSlvU5Y3qMMxe36te7yOyIlkqu6FMP2gdykrfKdavh48Fb5jYlqRMENQ9tsNFHtBmwjlRUoldffAWi/fNt5pyQYDNBEx7niwpPx2p/OVsi9nT1U3iFr3NmXzAlE7HmiXPDts9Vg2OcmYgexZdJO1KVp8j66bQKJg4jFvymAARcNYPVYYm0bqlcj7hd0yrMYUNZUZZFFWVgPJWZlmvpD82uEPSUWY5mi0l5c0lOhJTWaZ7185/IEM+sljxtzC5KUy4TD27IjVWsZymV83/AEeX6wQ1kqg6AxD2dJA06Nx4pdx715CsPS3hgByC3ezo3Q3UQKHZh+PF2ib947oOeQn8ssmZP0rXqLme5A8qKcMbWTlgpn+CCd5U6f04dZvU9YDNJA+bxSZj532BW9crxwfDXrH6mHlEr0guobaTS1VtESDl3gzUB6Upug277JS3ZGr4veUdbs/Qi736j/KE5+1CPF50u8t4/1VnGBuHJWsqYh4OpC6qKlq4UlUIxzPOwW0/H/yjqdi4kdNF9O2c0rIOKt6VcI0WnWP3+wHvaMuRi0P8DDhd+OQ+TCb1PV0MB9U3PqOCm7EUiiLe6jyd3Tj/ai8WwnSmKzv26lC3b+K9oPesXpsvhuVsYI9mbY41i9q3TDItlRNFYrpp+XqyJUqui4Lv3XL9C/3zedRWfHc1+rrHN5EVhzuaXDOs1c9W/7jMOpi1KJZk2xreeVgNCjb8lxFLZT1IZD9drvwtsu0urYGBbtpHApPV1ailkNQdovT4fUyV1fXjXtu3IJ/yEUyCDeG02iawJdyXWS9nA3j1ruGpsMEo0veJYsY3i6HnIoOMeGrEqBb8DPJZ/dEv/feFPTtX7oLvdYPS+wG+as+Q/aodcPhYry2mqb1hRFtLgeSs5TWsCANc+O9tigRB4f2A2SffSdIfAMpngG4nXYalNRypy7ufXBC7Qe9ED0ItvThDxQla7i7tA9G83w7qUyqh0F2ixghK2xuCQ1K+ZpsfzxM7ov0xjdxVMXRHhyieCLznlPe7JHu8dpXP+musxHhdHac86uMiAWrGcEii44g3z76QTZTtjsMOOPJakL+ZSN0NRvEnm0XFRkpzVLRyiiV+IN4jdVmhtOdUMD8socb/LuZ1YxLZurYX0jaeL7dph7GO+fz2Fn4+zM9iZQ/qf21Hm55aFhFZYyjhgVtUaMqcIP2W4PkQd3UODLFpD4rVelO6UPfJYcWVCrLLGP+DJRAsz1P/d3RZdJoZ5zxYKlvfQcdGWcdwDZg9Vu/gM5wYGuJFwja0iKQAB9UtmWjQqlB7Fk2BIRhXBWQlX1LRWSI+paDaCjpngdvYMwJ9F6Uer94lV+6QogdU/I/vXEHKwherhelYGqXqoCLCN/LsSuIsNuMp47CciBuzHRVO9Gzv7ygnS749g2PFcM3R4mjS7368Q4Y26KyW98wsF4MInpaVqBSNu14w5y4ZS4LWMbVNkMHm3Agq6cklzJBHU0mJ+VpFwXVRQTQs6IeazuMISBRwKQZ15N0vsuCRKxnie5tSSnNIG6Z202JsDlNm1cKIi4LPooH/0EDr9sge3YlqKOrlMf2LO1fH/e8tc+L0A/2rHrfnn0xiMS+bfCRPduJHlmP2TSxtB2oIMLRbMbSkOCpiJOaIUnqWd27Wag2fYOFZN8WvfKjMLAPxWZZ3Psn9GTnjtoNShK9G5R1TQ61ip3rsDX7K1U86UUtqjH0MVkOYvW0zOqLscahaows5RPAbDaZVN0jWh0ac0C2m4Fw0kPT+aBU5PJev7DJDtl6P8jsBsXdIK1zk3XIZk0/aFZ5blzzrrKaltEw3FhRUiiEF6MVM2X9UnJKp/oelv7IFHf8/X3jQHgXe1eqUog+H0A+G9R/YtQh/3E/gO2jIh3ze6VZAA3CoFoaj1F7TdV0JHGuT+833jeHhYxXPbL6uUvY7DIKoEXv/Mby2G9MftDOuSx2oX2zt694Ik3nN5aHgohlLPUgyE6Z+eFpoi1ClvQsIuCRPeQemJc3lwfuozQdIgJvDuo7I8vDSVl0OL+ArUqUp2lXwroYxBC4L/AwMku1uq7o6SICLHqWMRsWNEhEAMVaRo9LZpEvqz8uC1JYMQu1LCPNFm4+UPgDEbwaQuW6lO0K/Lu8dpFtB9mzSzYl57zP2IS8tgZFqqhTpqujaDlIERMKItII5qVt7uj4QISj9Jcd0MlnBz/bftDpBfYvxOmlDuiA7Sc3EfQvV9qhCiLmBhZ2ta5G/MR1ny1jddmP0elmvpl7cNSrSThywSfCNH22jIxXm27Qut1ly5TwgCDHre2VCgr7QZvNXdTPal7A+2bIaRb4OrkF847mNFAZeFlGrLIguEUr38y0e3q904LVkZqxizhDenpfg9T74ftRYtd5H7lqILTsr3Dch1mI3Te7Vs3k20zKprbWuq3lGwySB/Xou/RUrS8W1ocMN9OjrfaKPRSI/nkZDbRKlLrPcNOHDDffNawbZLtBVr8cJKFK9dooeslA0Bu0+W8S38kAcj8dxp7luYy2mqd6dMit9rmL3SPDL9WTxO1PkfBZqMrKXYbb89xFcbiKPGiPh0Ee2d5Vh8bj8KSKrhZPZaVmUSjHxVAFEVWJ6hKflSp7hxvt8Og8Yp0+h8bo3SNiCrwb/ZCV2qfgyr3n3GelyueD+tTVA9vvs1KFD/Ag/JF25UTDVEYvSWAN8wMt7uiQgigl7R55d/wMv9KHg2eQSqx22R/eX9qpi8zarDgeJJ8N6tRF5SPCHlkww46ps7rYFEsclotslkEYVMp09Q0NpvFa6T6nFgbKjrCGsg4PXu7qWBDzLOw69eL4kN5mc/aZhc+r3YndIIWDcP0rsr09q8n1bek6Q8DBLz2e0EBWTzT19WaL3BvvuxoBsXNQaKqoT1WNfX3iAZi3uN2RQ2/XCBwNylxvLFK027OHGgHcs1hgOliPcsMEo78tfUHEooLoOXAouRP8eNHfUkv5wl9+7LvZjWILX7496GT0wS3juxlgiSWIRQySbzznHRkJpiszKNT17Gq2Vu2OiKXrl/TUuJ7Gr9b1eEBdT5/sc1zX4wdFVb27cxH354vEq1U/rIVbJiSfC+WUGahFkvV05a0yerX336HyRtGLYr1jCh4410k9387Ldhh0GCOO6np8vjGLWmGV3Q7TzYA3y6LC+SEn+cYXBu9KLRJfZrF1QwWjQVdj1ZXDH5B+k3WCYJleOj0QsrxfcVJO2Fw7/CFp8h3S3KYuG6RY+HbahL4D7qzxPqgrAvP6ArzDsMkp3DDB6NiXZk0KQ6tniQCXhziaVoR6UmEM1YMwKOi+iDno00yAy8NMERt4zKzDYcIf0MTDMTzCbp05k8lkqTKXmbbSkXXVJnPaycUsU5HORsZlNo5TmZnMbHL+XOdbZzND5UxnJjZrxR+YYhqxbqnncWYzFW515pwbT1Rks3jkMr7cbJypzNp1ZPhy2Vzy/fS20K5imeOTWKpmmLZmrD6FjRenZQ7lLUZAxNAiVEY4NYdeZ5PCQjYtI1gCMVuFPDUt64XC2iXORVGTCRtylraRNtJ4w0KqacVv2GTzCchFIhFO2KAu01Q8t0bINkfxk1v6g8TGtbf25xmx1pyMh0mbX1K2GcPfZlJW+K1isqFCbFkZtvKyLelMyLqBwZKl3hNTtQ754mVOkZAuZbXf6kmBsjKzYVte6mrK1gBwxeWiVMGEnyaOL+fmQvKX8qlmA9G1MQJ3+dJItqWndVf/jRSWjHEdpiBiaVPtS8jg19MqLr05Ok5wjAGSOdh0SwqCxoighIAjAeGCNoSFZ1LW7JSazHw0Yxv5LQEnlKI2l7ABlqhzI0wGD9hEsDl4MjJksVUYbXAwkKRF4luAbI2S2kwWQxVEzEvkASmVOoj1aCl9D5AEx045JHMg7kUg7DbD+LgE/kAFB5ttfbLaDGfFKr2NkOSTt7wHNJUxEr6y1FcaNIWBLbxBaaZgXBFk55XBuESpvxzbr1poO/dB2noBF9UgomflFIzYMoKXJVuyXepoMcmQ69Qlc9QFoV56WVGGRY6MNLmokaKsUu0J3+4riBYAAAJBSURBVAhtHG0rxwuRVwa+hKw5C+2AmHkVTYb2WtsY5fD5lARfjleGszrbwv2vignOTaatw69qiny7YXxQKdyjpiuUikuPF+8fnBq0hQ+JeE2hdHnLVraU0dLHKVkc8rNlLCSMQFU1r0DFb3jH4gpgdTWumqXIRKRiBmvdzP2hJiFuQbTEWYNoRwF21PizxswcZ96xYPBnbi0HCUanCMAtY6akyUtmSUqNQ79FNwa7clJIMK9tZhzIRjiVsESQnPcrBrhioqzRvOORqpWXiL0qbEdro1SzIFM8GSi7Zj7MlwungvF3yxiXc0u2PzTWMNbJNmNrxyVj5mOky3ygFFwpN/DamrDEqcEsUny0lfcr/CQFanaqpYHhzqjABcwSgxXYDD0DZTSbwKdj596lzPvV8yacxmjDpXffNRMwIM1mM29U3q88MG8jsGNmdUhXbRK4pNwGyjHzYeWTDOJhWjewrY14qJVRCT9Ctqq9zN16n4UXwBID+LPN0pf6sN0Az/CWsdNg1DDNthF8q9GUqBvAnAhptOjt3vFh9BT2ZSbIy+XZAufb+tNZi7q7nEHQtlp4FsUifJhsmXW1niXJrE5u8yQpwttJNQuT6qFOwrou1lXSVJP1pCpm4V2S1EkdttNJGNbhUz7B0QYb/lJYPzT+S7cJPtkuar5O8k8eTupquaomYV2tMAq3mPDl0nHFbyePCe7RpP5yDxVfLUnuctziruGvzAZA9m6vlv7wP7+/qbb+Ok/L/fER1fjf4zdfhez/AXw70zWVXlw3AAAAAElFTkSuQmCC"/>
          <p:cNvSpPr>
            <a:spLocks noChangeAspect="1" noChangeArrowheads="1"/>
          </p:cNvSpPr>
          <p:nvPr/>
        </p:nvSpPr>
        <p:spPr bwMode="auto">
          <a:xfrm>
            <a:off x="307975" y="-1325563"/>
            <a:ext cx="3409950" cy="3086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8" name="Picture 12" descr="http://nuclearpowertraining.tpub.com/h1011v2/img/h1011v2_53_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7584" y="1608138"/>
            <a:ext cx="3151220" cy="2851943"/>
          </a:xfrm>
          <a:prstGeom prst="rect">
            <a:avLst/>
          </a:prstGeom>
          <a:noFill/>
          <a:extLst>
            <a:ext uri="{909E8E84-426E-40DD-AFC4-6F175D3DCCD1}">
              <a14:hiddenFill xmlns:a14="http://schemas.microsoft.com/office/drawing/2010/main">
                <a:solidFill>
                  <a:srgbClr val="FFFFFF"/>
                </a:solidFill>
              </a14:hiddenFill>
            </a:ext>
          </a:extLst>
        </p:spPr>
      </p:pic>
      <p:sp>
        <p:nvSpPr>
          <p:cNvPr id="19" name="CasellaDiTesto 14"/>
          <p:cNvSpPr txBox="1"/>
          <p:nvPr/>
        </p:nvSpPr>
        <p:spPr>
          <a:xfrm>
            <a:off x="5152787" y="1916832"/>
            <a:ext cx="2635657" cy="1446550"/>
          </a:xfrm>
          <a:prstGeom prst="rect">
            <a:avLst/>
          </a:prstGeom>
          <a:noFill/>
        </p:spPr>
        <p:txBody>
          <a:bodyPr wrap="none" rtlCol="0">
            <a:spAutoFit/>
          </a:bodyPr>
          <a:lstStyle/>
          <a:p>
            <a:pPr algn="ctr"/>
            <a:r>
              <a:rPr lang="el-GR" sz="2200" dirty="0"/>
              <a:t>Cu</a:t>
            </a:r>
            <a:r>
              <a:rPr lang="el-GR" sz="2200" baseline="30000" dirty="0"/>
              <a:t>2+</a:t>
            </a:r>
            <a:r>
              <a:rPr lang="el-GR" sz="2200" dirty="0"/>
              <a:t> + 2e</a:t>
            </a:r>
            <a:r>
              <a:rPr lang="el-GR" sz="2200" baseline="30000" dirty="0"/>
              <a:t>−</a:t>
            </a:r>
            <a:r>
              <a:rPr lang="el-GR" sz="2200" dirty="0"/>
              <a:t> → Cu</a:t>
            </a:r>
          </a:p>
          <a:p>
            <a:pPr algn="ctr"/>
            <a:r>
              <a:rPr lang="el-GR" sz="2200" dirty="0"/>
              <a:t> Zn → Zn</a:t>
            </a:r>
            <a:r>
              <a:rPr lang="el-GR" sz="2200" baseline="30000" dirty="0"/>
              <a:t>2+</a:t>
            </a:r>
            <a:r>
              <a:rPr lang="el-GR" sz="2200" dirty="0"/>
              <a:t> + 2e</a:t>
            </a:r>
            <a:r>
              <a:rPr lang="el-GR" sz="2200" baseline="30000" dirty="0"/>
              <a:t>−</a:t>
            </a:r>
            <a:r>
              <a:rPr lang="el-GR" smtClean="0"/>
              <a:t> </a:t>
            </a:r>
          </a:p>
          <a:p>
            <a:pPr algn="ctr"/>
            <a:endParaRPr lang="el-GR" sz="2200" dirty="0"/>
          </a:p>
          <a:p>
            <a:pPr algn="ctr"/>
            <a:r>
              <a:rPr lang="el-GR" sz="2200" dirty="0"/>
              <a:t>Cu</a:t>
            </a:r>
            <a:r>
              <a:rPr lang="el-GR" sz="2200" baseline="30000" dirty="0"/>
              <a:t>2+</a:t>
            </a:r>
            <a:r>
              <a:rPr lang="el-GR" sz="2200" dirty="0"/>
              <a:t> + Zn → Cu + Zn</a:t>
            </a:r>
            <a:r>
              <a:rPr lang="el-GR" sz="2200" baseline="30000" dirty="0"/>
              <a:t>2+</a:t>
            </a:r>
            <a:endParaRPr lang="el-GR" sz="2200" dirty="0"/>
          </a:p>
        </p:txBody>
      </p:sp>
      <p:sp>
        <p:nvSpPr>
          <p:cNvPr id="20" name="Rectangle 6"/>
          <p:cNvSpPr txBox="1">
            <a:spLocks noChangeArrowheads="1"/>
          </p:cNvSpPr>
          <p:nvPr/>
        </p:nvSpPr>
        <p:spPr bwMode="auto">
          <a:xfrm>
            <a:off x="5580112" y="3645024"/>
            <a:ext cx="3365667" cy="648072"/>
          </a:xfrm>
          <a:prstGeom prst="rect">
            <a:avLst/>
          </a:prstGeom>
          <a:noFill/>
          <a:ln w="9525">
            <a:noFill/>
            <a:miter lim="800000"/>
            <a:headEnd/>
            <a:tailEnd/>
          </a:ln>
        </p:spPr>
        <p:txBody>
          <a:bodyPr/>
          <a:lstStyle/>
          <a:p>
            <a:pPr marL="457200" indent="-457200">
              <a:lnSpc>
                <a:spcPct val="150000"/>
              </a:lnSpc>
            </a:pPr>
            <a:r>
              <a:rPr lang="el-GR" sz="2000" b="1" dirty="0">
                <a:effectLst/>
                <a:latin typeface="+mj-lt"/>
              </a:rPr>
              <a:t>Αντιδράσεις οξειδοαναγωγής</a:t>
            </a:r>
            <a:endParaRPr lang="el-GR" sz="2000" baseline="30000" dirty="0">
              <a:effectLst/>
              <a:latin typeface="+mj-lt"/>
            </a:endParaRPr>
          </a:p>
        </p:txBody>
      </p:sp>
      <p:pic>
        <p:nvPicPr>
          <p:cNvPr id="21" name="Picture 20"/>
          <p:cNvPicPr>
            <a:picLocks noChangeAspect="1"/>
          </p:cNvPicPr>
          <p:nvPr/>
        </p:nvPicPr>
        <p:blipFill>
          <a:blip r:embed="rId11"/>
          <a:stretch>
            <a:fillRect/>
          </a:stretch>
        </p:blipFill>
        <p:spPr>
          <a:xfrm>
            <a:off x="10845101" y="6681201"/>
            <a:ext cx="1322947" cy="176799"/>
          </a:xfrm>
          <a:prstGeom prst="rect">
            <a:avLst/>
          </a:prstGeom>
        </p:spPr>
      </p:pic>
    </p:spTree>
    <p:extLst>
      <p:ext uri="{BB962C8B-B14F-4D97-AF65-F5344CB8AC3E}">
        <p14:creationId xmlns:p14="http://schemas.microsoft.com/office/powerpoint/2010/main" val="692511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ttangolo 10"/>
          <p:cNvSpPr/>
          <p:nvPr/>
        </p:nvSpPr>
        <p:spPr>
          <a:xfrm>
            <a:off x="968605" y="320837"/>
            <a:ext cx="7152294" cy="79208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l-GR" sz="3000" b="1" dirty="0"/>
              <a:t>Ιδανικό δυναμικό αντίδρασης σε μια μπαταρία</a:t>
            </a:r>
          </a:p>
        </p:txBody>
      </p:sp>
      <p:sp>
        <p:nvSpPr>
          <p:cNvPr id="16" name="AutoShape 8" descr="data:image/png;base64,iVBORw0KGgoAAAANSUhEUgAAAOwAAADWCAMAAADl7J7tAAAAkFBMVEX////+/v4AAAD9/f36+vr39/fw8PD19fVpaWnNzc3k5OTd3d3ExMTv7++pqakvLy+8vLyKiopQUFDo6OihoaHb29taWlq2traTk5PS0tK6urrKysp8fHywsLCkpKSbm5uPj49kZGRubm57e3uEhIQyMjJMTExYWFg7OztEREQkJCQTExNOTk4YGBggICAMDAzUHdNWAAAgAElEQVR4nO1dCV/bONMfWVd8KMQ4xnYcx7mg0G673//bvfOXnQMCtAGcdH/PO9uFhCi2RyPNPSOi80ApioPrwplP/AlQWsVBEV4N6uRJXQ5bEvEF5/YVWJO81K20YMpecm6fgxU0uhyyhD2rSFwJSF8c2cvd7QSA7MWAJ/eqyMpLIkv/S8gK+T+E7P8UZekNymopjt4JxeOUFM143FAtSQqpJAO5GD8JXJUBf+PX/eXUc4mm+P2pjLs+ZZU0Sh0jq4TWUip9m+c5rUgZTVKTVaZqGAF+o6SVWkEhy0jK/iJS26NrGG2VPcH2L6Cs0vLZcxmyjI0Sc0YLTxdNYy2aqaZ0ldAsmYl4mkhZjKespExK031J0HMJqqxRJ3f6CyjrpBaR2YOzkeRVKPWv1VSxfrd5mH1344f5P+GkjfWPm4y+zx6/0d3mbqxmD4u1v4jOjMsO1zARk/rZcvHwF3BjrWarF6YJ4yrMmqwVK/q2aO6ybcbbuioMI+81gzX/MHNql+OJv0b90rpJx1b8bZTF6ovv739V2RFEQFaJDQas6C6OQl3m0plwQZL3sLoj+saPbbcURdmdv47No/j4Em4UfJ96XndM3t8gK/r/+Yegk2VxNq4vKeuEkaugNSeck/mO/d62U0Z2+lB+d+HPcVBnyzJf8Ya+HY02+o6yDbXb6dOrd1KUp0HLzE0cX/l9ZMHimFdq7AD+KT5rsbygrGOOuQ4qtoXsy5HMoZhsuayUzCPLkxRlQrhIR8KSjSJNOamMMv7zqzeKnKJxMJVO/zllwSk0s3oFPC1ln1QIXlKW5UcRVCRPUMVzaRa2mv9ZJpPlR2ALTfPky+6pGGUFcG8tNxZYDdPWPr/ou8uYr6ogBvmqRmqtz8bvObygLE9j8MDPI9zLWRTSioy5dMZYMlbSWEbcsPyFCDbS8vIEEQR/8vpzG16Vovxpn0nf3yBbYVLtOmUZrbNIfzFlmURPIJw5sTKhODDhmbK8e1ie8jQz2k4oA62Jd5XgdW54Yb+xsZiZ8zWrH+05DGrdCL7Z3ZanP/8RnjLzM+GEG6+X5FW+VxajJNr9uWORHbPcvxbiMOAVkOBS921PH4W9ouCp4JeOubQQvRjWml+5nGdWrDdQ1e5S/u70O8+tdBlBgNmPoX0iZ7+lH7rOn4GRTbpH1vqZ6VQQxowR6BYFSwJJm5+s1dDoMdMeWWLmho+n97zEtP0gXz6h7N2QyEqqN7IXnIubnz9+/vwZ4OePn79ibBQ/iCUNDwy2xLs/CJkP4pFcUFltsmANMfTquvuj218W2cegk0yKgvm4WRTFU1OMx8U0yKG3dB/x5ldUBlDEg4QZGx5JByy7RBmYjE0OOlWy/wguS1lS8yDrKRtMvGHYLWMVxNjC/rWtoK7FP7ZayAUW77ctUf5vrNw4KJjuKp/IDyF7qhsPjKztKcvIzsD7WSGTkFdBvLehYxbGTNTtLzY/ZgHPSF0R3ZSsSz08MuoqCUbdWj4bLk3ZbL5TRJmyHTdmPkxAlnpkVcHYUkZPgd++/RdZ4BW81qVNglSw0FfnU/fClFUUlztGCmStFmsvsoCs6JGVtAgWjGUVMF8qttvNfL7dbmui7ytpdRhsmKlrxxrM2be/MDc2aq85A9mMJcrK0nNkmSWxWsk6jMpHwT+rO7av09Xq/mfFug6vYRa6Du6f85G9/J41OwXXL2NiQzek58uYyW2ZtsRaejBx/hkZqiYYhWQDxIZYIV1Xr3i0fgeXpaztdAkPQFYeISt3Fqtkyqlxa1JGWArpp4B3qZo8BAm1rG3ZrAlWlTzbLLg0ZY/A71mTPBamR5bNCf+BZDQ0LW/ukyPVgTVvq2/ZIGMU3U2AhzyfHV+YGx9Bx6A01PB+z3r3rITWmId3wYqOSQeDVtGcl8FkHawU68/mfGSvS1lmWE51yOb7D+xkfRNsmIbPWBDby2xL3j4prHs2cs0HFIsrU5Zpqzo5ewTr9Zopmbljw5hVRN5ymv5tsM696+58U/66yLKlzzqhR7atJmHtMw9YXyLvdD9Wkngfe1fs7EZ7JhevVvmbl34DrsugOgYkPLLRH3xFWZ39cnISMvU3m/rsW16VssfIHpSKd4Bp3W5ZXCUhfYAb/z2U/RNkBZvt6UPnDZF/vVJxDB9AVjODjlfCOzXEaSzlt/CfoqyCoPp3gVdE/zXR8xxZ+oM9y8T5Mc7uVqMV/zv7lv8pykLa0o/iw1GQ/xZl2Ygw3jXzn3DLHMFHKMsKZHlLCC596JZ/E2V/z141y9l/1Ld/4g+5Uv8mygIVGLVsu0ofnzzFSFF2N6X2MVg1zfkK1N9D2dpkxlhrHQx8p2DuqZPFqlQVaEEuz3/++H42tn8PZfewmjbjTLAtpF/JraEft8ySDT6Jq7Nv+ddQNsniLIqqPIvqH9+f7ieOtDkJfrrmkW4bNoAyifTdM+FvoGxnvFcKIVAEeNlOTebB/dhlJ+i0wYLGTz8XyqcdnH3Lr6Oszx8+A4IZfmbOdcZ7hURveCeU4lUqzVMwV6BFl5fs0+hoEbS8iO1TsHbwmp/9iC/TDOhu+QEXAH1AVWXlAD+PXan9M2jGtp5VwTpR2mmlNVLO+NM2WNIMo6oN2/qft3qkWi8/FuAWevMwOgPWwe0aP3/skd07yVnw1MGc3DaYaZ8DiZRBm3+/X0jxa8wrgET5q/7AU75MM9D0wXigotX2rC8ECe4+D56yF8hKI6pgBYdqe/N9mvLOZUJP74JvjhWnZTAlJrcQ6gMm3kvKAj6mntAq5Un/U5DMoCQzVMRbX+jGgsJgw/u3Ckgl9483v74/rb89trmatMrQlHmUNs7q81XGl9xYIID4wVSysygrBBR6ZkfOZ2Uc71nGcs1ShjYb/6dkMfZOGCsXQcRETvmLmU8XOvsJvzC5+iw+LrtgtJ9XJ7T2y7ijVRRsrNVWBbWm5Cfz4yzT9K2V2gZIFbKLYGrVR7L7vjJt/kyhFSQ70mD3BfmeVq5FbnJ081QpGQa8NR7mRE3Jtk7J2LI6WUw/+ITXoiypYFFVMSCv8rxGRKBP+GE7wAmaBYZ3ZfAEzpeS0UFuFd0H2Sd46BUpu3meoRvuJTXEqhYse7SmoGKVETkVJuB9qsZBiw/VW5llv4GrUVZTprVPdmS1QdkMKTLdnlVIFEwfELmKR1ZrcZdqUu09sRAq78ln8P/HKGt8wlsH/vc+MxGJn7IKEVofrZEaCjavm++YmjhBCsnLYos/hatR9o9g3SJQyXvWyeLGRZ990Ovt2T+BlWR7np7m4MEP+Rv5rn8OfzdljfWp1chktp/ONv7LKSuYM7PZCgmsjBEfy2t7dr2/GFkkq/tMbgjWV1xSZ8IV5ewV4K+m7FfD/xKy/7+MPwiXRxZMGrUoWsJrALWT3s2OuixlfZnM5+XlDpwzCBzAny60Y1ycejfT4rKUlTzzH0x5fw3Wm3lQFGuUULBmrTP1vvF34T2rfMnT19yOMHf5mMLIqgxIKl898/dQ1iJ0/ulqyT0oKmOn1urhx62RkxUSdt/TPL6yT8WfMKi8KZqvuZuHZU5Oz+Uo2lb0rarWKGo+GSQ0SeFzATXlfW8ZOBbPRRuh1L5g3Jff+LL3d2xN828R3hSgLXoGSGRi+hhHn7l3rpUalcyW3FxvaRH7MhL1CkdQvsAAHyjSO8oiNfBc5qGgp/dfh9kpIA3e4bZuyZRIVD4uKSuaRa6TppkpmixmlIzHZ1vk88w4ozZmTtOEbpv40ZA58Z1LKaQzlk0KbXQVdKWgbE6dn0ilrTS9c0XcbaUFvF4/6yFLUQEQ/RvO5/RQjxsaJdWKkiB/HN+tY3eupp+m83UhJ6KgSWbtdh7aV+IE4IjTk5ZbjfiDfJUXoJ4nz3q4eXu422IlxFMhV7zssh8oO7wNZ+ttWa1qrc42zjE7GoWIjFLGO1LL02R6VIaOb7wnM4rj0Ds0syCR6txgAIKpQRnh+1UURbhUVN6/Pd4FMVXjqCV7J1ZU/atGQv6qFjWZ8Vpoc+5Ugzaqq2HsEpCxM5vMlzXTTsbBIB7fgCepgygIwr4o9CxQFPS5DZ4D8L/xCWUVCkbh/lcU/7pbVfpxdV9QsGbM5zf8Kvq5vg1HQn+NULr/lWmkZpgdY2ac+Zmexyb5oc/HlecW0Tj/EpyAr3CKLJqzWFT0WElVjB55udG0ymKr1lnFi6OKtUzolSX4IQiDDbiQzHops0P2GLlPIouQuQ/enCArBTihosiX2PkSCHDsFRbCqiM4PjbiA+HlV0DLIthkzJZ3SRcDIAsRZOk1yrIoZgxdHjx2REZ8Q0mZY3pikFP4Wnlm7F+i3SBsvw4mtFMAhqAsszxUc7+CrE+SmAXz0nV+QjbIfNMJh5z/DBYLogEsIj8WGD55JOC4RBS3L/baI3tUwv4pZPHFVVeis0O2S1bz/n2V/bwpscQlIs9Sef3NazuQ0Eh4Eq/pPp+BdcBKlZIOLPoFZbGHPoOs16NWJI72LBOQlyirGZoSvvM7msYgoO2/P3NnURu058bFajQarVqYR59Alr89Xa1v1igP3SHLFHRCZI7s9+Ax+Rre8+cgrIjugw0yb15SVrpPUZZlKGKIa8jyPbLYOsgLbr/fT+k1Y2RYME5kT8FWHlF2l86hKfsEsjJD6g5kiTjsWWSWkm1+PCbOByS/HJ33n0s5luthsK5fih6JcorPIAvGI1UCneVozxItHr83vkGMPFsT/DQgS0yYbTCD6XG8jP2vz4meQyMSvjAroWxnFkHwlKFzyxf6Js58OKk3QWml/mo520GPLO9QZECHktzHkgO/BODJVOlNsKXpgMi6Kt8G32JC4efFWdMRsHEtRXYTpMVgyH6nkq3agqSGffpK47ZLgTUa0d3lY/DjcTDKtrxZBeSQEUj7v9461p3uGI2DwZANgjJJ0CDKZwl/uvHaZwH7aHs/FLLeU3E9cr4EtCtphmNQSOq5Nj0PAA19MaTo+UArlMEA+uGQoocVMn05RcLfyXvcBRRWKV7Ee6T6cuO9v7EXPb4hygFAZtl1hpM+D5O+VBwJ5et80M/BIdSDEpLjFOoBPBX9lV/xVAi0LJSEmDFypjHVH+iC8yagY22VzJqmSYokSWYF2yTPHDwXRRbIRZOE/2smCT/QWFvxhaSVVomHUcLXDkdtnSQr780+HnBRZJm0xbYu7jDvSR30OcNfCOqhhYtnWkMXH/noztHdL4osfKxF5ZBHy7O8rQJDXyqaeM3+U/LanSQSO2XEBoC42jKGw3oWpt3aTaMocPK0ye4ngO95u2TjuUAgUi3vXnSwuCxlEXZKnshqXl5pRlnwxRYukN1SMUHfO0r1+iWvvyw35tXb1CwZpE1zUjkje2bZ3vsAZNtZgp7EOkXPdHFFyiKm1dRsbrnSsQCOB0D2233jsylSJ06QvSxlEeEoQkMuzZhVmUEoW5KRmU61vDZlfdC0ptkmgpKTr4dBVoOuaHRwXcoiONtUycTrdVEZDbJnWXSn2llD4eqqlIWzfDKf+fz3KPXceADKyiXT1VE+vS5lIWknjWYGouJW20GQbSlFn3CqFtfes9rSuGZrgPKtzMQgDGpZOuyWSUvX5sZKiXGI5qeswSrjhhA9T+iVznSV8tpyFn3meFDOG8ug2neIZZwpw5Mp6RTZS8tZZYtQZaXwToPxMHtWy7qlSJ2KngtzY1g9Ybz1xy2Mq0FET6mYDyuEJRd315WzPKgYt4oyKaYVDYMsJS2iLbSMXhoCF7ZnWV1MApSCRtOa7DCGQFQicZva6sp7Fh7zpmAN2S1q9PMdghvfTr2FzLjq62pQXjcOGeNFjRu0Q1A2pUg6Oc3p2rpxZ/VolrVo5TSeDLNn2Wpua2WNuLY9a2H1LEI4aBbVEMv4dsn62TImHLNybauHZBNOK2UdtbkYxhCQ2K+GtePZSx/UW8ie7xr6Qx+UTW5DaDeM8TCip2WZgx5R2WoyYv3iOF8Fmf2vIXu2yw+85w/krKLJPQjMDITUIJSdTitprXIpjpwwzxoAIGvpNIqXCH1uAgTOMOyaWB1u/IrVo1TBGxa48g2GkLPfbjIEkrIljpwwyG84Os/XCDs9CUYnSAb/47Y//kJMNPUKZZ8P6kQPr+Gc76yyQdwyrbDGmTXjKUYnJTPyFcpOPuLNfWUZv1IjICYh71ec/WnSodwyFG1x2hk9rker5322Vuunk5yKu3Made36da02pzkV65ejVqPHfJGjdX42kFtmiTWMw1Np9u2VHIdTyoYfu9fvKcu8f/YNZ2ZZODsHoeySornnS7N6zRgnO8Ldlaf5xv6hWc5Su+pJseoaoqss71e3NC2JLms43Q9C56o3uHG86lfTasrsf9Yw15Cibqwcwkl+W+oUedpwEqzo0AOMjb63kd29V/ulIA+HKiIN/PgmGCTeRFYfZDvuVktjdTHmew6C7HqLfEzvEBkRTunz95XIUP8dslYLp/tHNlmHraQXzf+Mkr5l4lvIOuqP+2OFWM5Cq3U9RqcgMwSyIxayEc0m/IgjrfpTRFCJIX6nG2tmJD1iIrPUd/jPjDlODrDIPH0HWdjqXcwZwhs9aycNGu/RfBhDgCeWcfXhj13/IX+T95axnwkrd43rNaJSPgdbCr0vxD0Meg9ZtAzxBW+MM5t4k8LgeOZ0oFiPpMkEyYr+VMGuuAIlGfbtZczP5cup1SGTCeUaHllAh630bQ+7yo23kZV9ZbYvXW2qauzTo9J4EKun5IXDa1hru1kdUnWEFvb9ZWwFTh7ty50U9Oi+gO+oWl36QXyltw0BFO9oKWyXdTUpxyjdkWU0jG5c9rjS1qwJx3X7h/eNkt+mrMLZisj2s3aHrO22QFdW1v1xN4jVzjeR5SXlVUUy6Bs4CfyWKPOBIgLTZAY54+YKJx3vDvTFcSlvU5Y3qMMxe36te7yOyIlkqu6FMP2gdykrfKdavh48Fb5jYlqRMENQ9tsNFHtBmwjlRUoldffAWi/fNt5pyQYDNBEx7niwpPx2p/OVsi9nT1U3iFr3NmXzAlE7HmiXPDts9Vg2OcmYgexZdJO1KVp8j66bQKJg4jFvymAARcNYPVYYm0bqlcj7hd0yrMYUNZUZZFFWVgPJWZlmvpD82uEPSUWY5mi0l5c0lOhJTWaZ7185/IEM+sljxtzC5KUy4TD27IjVWsZymV83/AEeX6wQ1kqg6AxD2dJA06Nx4pdx715CsPS3hgByC3ezo3Q3UQKHZh+PF2ib947oOeQn8ssmZP0rXqLme5A8qKcMbWTlgpn+CCd5U6f04dZvU9YDNJA+bxSZj532BW9crxwfDXrH6mHlEr0guobaTS1VtESDl3gzUB6Upug277JS3ZGr4veUdbs/Qi736j/KE5+1CPF50u8t4/1VnGBuHJWsqYh4OpC6qKlq4UlUIxzPOwW0/H/yjqdi4kdNF9O2c0rIOKt6VcI0WnWP3+wHvaMuRi0P8DDhd+OQ+TCb1PV0MB9U3PqOCm7EUiiLe6jyd3Tj/ai8WwnSmKzv26lC3b+K9oPesXpsvhuVsYI9mbY41i9q3TDItlRNFYrpp+XqyJUqui4Lv3XL9C/3zedRWfHc1+rrHN5EVhzuaXDOs1c9W/7jMOpi1KJZk2xreeVgNCjb8lxFLZT1IZD9drvwtsu0urYGBbtpHApPV1ailkNQdovT4fUyV1fXjXtu3IJ/yEUyCDeG02iawJdyXWS9nA3j1ruGpsMEo0veJYsY3i6HnIoOMeGrEqBb8DPJZ/dEv/feFPTtX7oLvdYPS+wG+as+Q/aodcPhYry2mqb1hRFtLgeSs5TWsCANc+O9tigRB4f2A2SffSdIfAMpngG4nXYalNRypy7ufXBC7Qe9ED0ItvThDxQla7i7tA9G83w7qUyqh0F2ixghK2xuCQ1K+ZpsfzxM7ov0xjdxVMXRHhyieCLznlPe7JHu8dpXP+musxHhdHac86uMiAWrGcEii44g3z76QTZTtjsMOOPJakL+ZSN0NRvEnm0XFRkpzVLRyiiV+IN4jdVmhtOdUMD8socb/LuZ1YxLZurYX0jaeL7dph7GO+fz2Fn4+zM9iZQ/qf21Hm55aFhFZYyjhgVtUaMqcIP2W4PkQd3UODLFpD4rVelO6UPfJYcWVCrLLGP+DJRAsz1P/d3RZdJoZ5zxYKlvfQcdGWcdwDZg9Vu/gM5wYGuJFwja0iKQAB9UtmWjQqlB7Fk2BIRhXBWQlX1LRWSI+paDaCjpngdvYMwJ9F6Uer94lV+6QogdU/I/vXEHKwherhelYGqXqoCLCN/LsSuIsNuMp47CciBuzHRVO9Gzv7ygnS749g2PFcM3R4mjS7368Q4Y26KyW98wsF4MInpaVqBSNu14w5y4ZS4LWMbVNkMHm3Agq6cklzJBHU0mJ+VpFwXVRQTQs6IeazuMISBRwKQZ15N0vsuCRKxnie5tSSnNIG6Z202JsDlNm1cKIi4LPooH/0EDr9sge3YlqKOrlMf2LO1fH/e8tc+L0A/2rHrfnn0xiMS+bfCRPduJHlmP2TSxtB2oIMLRbMbSkOCpiJOaIUnqWd27Wag2fYOFZN8WvfKjMLAPxWZZ3Psn9GTnjtoNShK9G5R1TQ61ip3rsDX7K1U86UUtqjH0MVkOYvW0zOqLscahaows5RPAbDaZVN0jWh0ac0C2m4Fw0kPT+aBU5PJev7DJDtl6P8jsBsXdIK1zk3XIZk0/aFZ5blzzrrKaltEw3FhRUiiEF6MVM2X9UnJKp/oelv7IFHf8/X3jQHgXe1eqUog+H0A+G9R/YtQh/3E/gO2jIh3ze6VZAA3CoFoaj1F7TdV0JHGuT+833jeHhYxXPbL6uUvY7DIKoEXv/Mby2G9MftDOuSx2oX2zt694Ik3nN5aHgohlLPUgyE6Z+eFpoi1ClvQsIuCRPeQemJc3lwfuozQdIgJvDuo7I8vDSVl0OL+ArUqUp2lXwroYxBC4L/AwMku1uq7o6SICLHqWMRsWNEhEAMVaRo9LZpEvqz8uC1JYMQu1LCPNFm4+UPgDEbwaQuW6lO0K/Lu8dpFtB9mzSzYl57zP2IS8tgZFqqhTpqujaDlIERMKItII5qVt7uj4QISj9Jcd0MlnBz/bftDpBfYvxOmlDuiA7Sc3EfQvV9qhCiLmBhZ2ta5G/MR1ny1jddmP0elmvpl7cNSrSThywSfCNH22jIxXm27Qut1ly5TwgCDHre2VCgr7QZvNXdTPal7A+2bIaRb4OrkF847mNFAZeFlGrLIguEUr38y0e3q904LVkZqxizhDenpfg9T74ftRYtd5H7lqILTsr3Dch1mI3Te7Vs3k20zKprbWuq3lGwySB/Xou/RUrS8W1ocMN9OjrfaKPRSI/nkZDbRKlLrPcNOHDDffNawbZLtBVr8cJKFK9dooeslA0Bu0+W8S38kAcj8dxp7luYy2mqd6dMit9rmL3SPDL9WTxO1PkfBZqMrKXYbb89xFcbiKPGiPh0Ee2d5Vh8bj8KSKrhZPZaVmUSjHxVAFEVWJ6hKflSp7hxvt8Og8Yp0+h8bo3SNiCrwb/ZCV2qfgyr3n3GelyueD+tTVA9vvs1KFD/Ag/JF25UTDVEYvSWAN8wMt7uiQgigl7R55d/wMv9KHg2eQSqx22R/eX9qpi8zarDgeJJ8N6tRF5SPCHlkww46ps7rYFEsclotslkEYVMp09Q0NpvFa6T6nFgbKjrCGsg4PXu7qWBDzLOw69eL4kN5mc/aZhc+r3YndIIWDcP0rsr09q8n1bek6Q8DBLz2e0EBWTzT19WaL3BvvuxoBsXNQaKqoT1WNfX3iAZi3uN2RQ2/XCBwNylxvLFK027OHGgHcs1hgOliPcsMEo78tfUHEooLoOXAouRP8eNHfUkv5wl9+7LvZjWILX7496GT0wS3juxlgiSWIRQySbzznHRkJpiszKNT17Gq2Vu2OiKXrl/TUuJ7Gr9b1eEBdT5/sc1zX4wdFVb27cxH354vEq1U/rIVbJiSfC+WUGahFkvV05a0yerX336HyRtGLYr1jCh4410k9387Ldhh0GCOO6np8vjGLWmGV3Q7TzYA3y6LC+SEn+cYXBu9KLRJfZrF1QwWjQVdj1ZXDH5B+k3WCYJleOj0QsrxfcVJO2Fw7/CFp8h3S3KYuG6RY+HbahL4D7qzxPqgrAvP6ArzDsMkp3DDB6NiXZk0KQ6tniQCXhziaVoR6UmEM1YMwKOi+iDno00yAy8NMERt4zKzDYcIf0MTDMTzCbp05k8lkqTKXmbbSkXXVJnPaycUsU5HORsZlNo5TmZnMbHL+XOdbZzND5UxnJjZrxR+YYhqxbqnncWYzFW515pwbT1Rks3jkMr7cbJypzNp1ZPhy2Vzy/fS20K5imeOTWKpmmLZmrD6FjRenZQ7lLUZAxNAiVEY4NYdeZ5PCQjYtI1gCMVuFPDUt64XC2iXORVGTCRtylraRNtJ4w0KqacVv2GTzCchFIhFO2KAu01Q8t0bINkfxk1v6g8TGtbf25xmx1pyMh0mbX1K2GcPfZlJW+K1isqFCbFkZtvKyLelMyLqBwZKl3hNTtQ754mVOkZAuZbXf6kmBsjKzYVte6mrK1gBwxeWiVMGEnyaOL+fmQvKX8qlmA9G1MQJ3+dJItqWndVf/jRSWjHEdpiBiaVPtS8jg19MqLr05Ok5wjAGSOdh0SwqCxoighIAjAeGCNoSFZ1LW7JSazHw0Yxv5LQEnlKI2l7ABlqhzI0wGD9hEsDl4MjJksVUYbXAwkKRF4luAbI2S2kwWQxVEzEvkASmVOoj1aCl9D5AEx045JHMg7kUg7DbD+LgE/kAFB5ttfbLaDGfFKr2NkOSTt7wHNJUxEr6y1FcaNIWBLbxBaaZgXBFk55XBuESpvxzbr1poO/dB2noBF9UgomflFIzYMoKXJVuyXepoMcmQ69Qlc9QFoV56WVGGRY6MNLmokaKsUu0J3+4riBYAAAJBSURBVAhtHG0rxwuRVwa+hKw5C+2AmHkVTYb2WtsY5fD5lARfjleGszrbwv2vignOTaatw69qiny7YXxQKdyjpiuUikuPF+8fnBq0hQ+JeE2hdHnLVraU0dLHKVkc8rNlLCSMQFU1r0DFb3jH4gpgdTWumqXIRKRiBmvdzP2hJiFuQbTEWYNoRwF21PizxswcZ96xYPBnbi0HCUanCMAtY6akyUtmSUqNQ79FNwa7clJIMK9tZhzIRjiVsESQnPcrBrhioqzRvOORqpWXiL0qbEdro1SzIFM8GSi7Zj7MlwungvF3yxiXc0u2PzTWMNbJNmNrxyVj5mOky3ygFFwpN/DamrDEqcEsUny0lfcr/CQFanaqpYHhzqjABcwSgxXYDD0DZTSbwKdj596lzPvV8yacxmjDpXffNRMwIM1mM29U3q88MG8jsGNmdUhXbRK4pNwGyjHzYeWTDOJhWjewrY14qJVRCT9Ctqq9zN16n4UXwBID+LPN0pf6sN0Az/CWsdNg1DDNthF8q9GUqBvAnAhptOjt3vFh9BT2ZSbIy+XZAufb+tNZi7q7nEHQtlp4FsUifJhsmXW1niXJrE5u8yQpwttJNQuT6qFOwrou1lXSVJP1pCpm4V2S1EkdttNJGNbhUz7B0QYb/lJYPzT+S7cJPtkuar5O8k8eTupquaomYV2tMAq3mPDl0nHFbyePCe7RpP5yDxVfLUnuctziruGvzAZA9m6vlv7wP7+/qbb+Ok/L/fER1fjf4zdfhez/AXw70zWVXlw3AAAAAElFTkSuQmCC"/>
          <p:cNvSpPr>
            <a:spLocks noChangeAspect="1" noChangeArrowheads="1"/>
          </p:cNvSpPr>
          <p:nvPr/>
        </p:nvSpPr>
        <p:spPr bwMode="auto">
          <a:xfrm>
            <a:off x="155575" y="-1477963"/>
            <a:ext cx="3409950" cy="3086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 name="AutoShape 10" descr="data:image/png;base64,iVBORw0KGgoAAAANSUhEUgAAAOwAAADWCAMAAADl7J7tAAAAkFBMVEX////+/v4AAAD9/f36+vr39/fw8PD19fVpaWnNzc3k5OTd3d3ExMTv7++pqakvLy+8vLyKiopQUFDo6OihoaHb29taWlq2traTk5PS0tK6urrKysp8fHywsLCkpKSbm5uPj49kZGRubm57e3uEhIQyMjJMTExYWFg7OztEREQkJCQTExNOTk4YGBggICAMDAzUHdNWAAAgAElEQVR4nO1dCV/bONMfWVd8KMQ4xnYcx7mg0G673//bvfOXnQMCtAGcdH/PO9uFhCi2RyPNPSOi80ApioPrwplP/AlQWsVBEV4N6uRJXQ5bEvEF5/YVWJO81K20YMpecm6fgxU0uhyyhD2rSFwJSF8c2cvd7QSA7MWAJ/eqyMpLIkv/S8gK+T+E7P8UZekNymopjt4JxeOUFM143FAtSQqpJAO5GD8JXJUBf+PX/eXUc4mm+P2pjLs+ZZU0Sh0jq4TWUip9m+c5rUgZTVKTVaZqGAF+o6SVWkEhy0jK/iJS26NrGG2VPcH2L6Cs0vLZcxmyjI0Sc0YLTxdNYy2aqaZ0ldAsmYl4mkhZjKespExK031J0HMJqqxRJ3f6CyjrpBaR2YOzkeRVKPWv1VSxfrd5mH1344f5P+GkjfWPm4y+zx6/0d3mbqxmD4u1v4jOjMsO1zARk/rZcvHwF3BjrWarF6YJ4yrMmqwVK/q2aO6ybcbbuioMI+81gzX/MHNql+OJv0b90rpJx1b8bZTF6ovv739V2RFEQFaJDQas6C6OQl3m0plwQZL3sLoj+saPbbcURdmdv47No/j4Em4UfJ96XndM3t8gK/r/+Yegk2VxNq4vKeuEkaugNSeck/mO/d62U0Z2+lB+d+HPcVBnyzJf8Ya+HY02+o6yDbXb6dOrd1KUp0HLzE0cX/l9ZMHimFdq7AD+KT5rsbygrGOOuQ4qtoXsy5HMoZhsuayUzCPLkxRlQrhIR8KSjSJNOamMMv7zqzeKnKJxMJVO/zllwSk0s3oFPC1ln1QIXlKW5UcRVCRPUMVzaRa2mv9ZJpPlR2ALTfPky+6pGGUFcG8tNxZYDdPWPr/ou8uYr6ogBvmqRmqtz8bvObygLE9j8MDPI9zLWRTSioy5dMZYMlbSWEbcsPyFCDbS8vIEEQR/8vpzG16Vovxpn0nf3yBbYVLtOmUZrbNIfzFlmURPIJw5sTKhODDhmbK8e1ie8jQz2k4oA62Jd5XgdW54Yb+xsZiZ8zWrH+05DGrdCL7Z3ZanP/8RnjLzM+GEG6+X5FW+VxajJNr9uWORHbPcvxbiMOAVkOBS921PH4W9ouCp4JeOubQQvRjWml+5nGdWrDdQ1e5S/u70O8+tdBlBgNmPoX0iZ7+lH7rOn4GRTbpH1vqZ6VQQxowR6BYFSwJJm5+s1dDoMdMeWWLmho+n97zEtP0gXz6h7N2QyEqqN7IXnIubnz9+/vwZ4OePn79ibBQ/iCUNDwy2xLs/CJkP4pFcUFltsmANMfTquvuj218W2cegk0yKgvm4WRTFU1OMx8U0yKG3dB/x5ldUBlDEg4QZGx5JByy7RBmYjE0OOlWy/wguS1lS8yDrKRtMvGHYLWMVxNjC/rWtoK7FP7ZayAUW77ctUf5vrNw4KJjuKp/IDyF7qhsPjKztKcvIzsD7WSGTkFdBvLehYxbGTNTtLzY/ZgHPSF0R3ZSsSz08MuoqCUbdWj4bLk3ZbL5TRJmyHTdmPkxAlnpkVcHYUkZPgd++/RdZ4BW81qVNglSw0FfnU/fClFUUlztGCmStFmsvsoCs6JGVtAgWjGUVMF8qttvNfL7dbmui7ytpdRhsmKlrxxrM2be/MDc2aq85A9mMJcrK0nNkmSWxWsk6jMpHwT+rO7av09Xq/mfFug6vYRa6Du6f85G9/J41OwXXL2NiQzek58uYyW2ZtsRaejBx/hkZqiYYhWQDxIZYIV1Xr3i0fgeXpaztdAkPQFYeISt3Fqtkyqlxa1JGWArpp4B3qZo8BAm1rG3ZrAlWlTzbLLg0ZY/A71mTPBamR5bNCf+BZDQ0LW/ukyPVgTVvq2/ZIGMU3U2AhzyfHV+YGx9Bx6A01PB+z3r3rITWmId3wYqOSQeDVtGcl8FkHawU68/mfGSvS1lmWE51yOb7D+xkfRNsmIbPWBDby2xL3j4prHs2cs0HFIsrU5Zpqzo5ewTr9Zopmbljw5hVRN5ymv5tsM696+58U/66yLKlzzqhR7atJmHtMw9YXyLvdD9Wkngfe1fs7EZ7JhevVvmbl34DrsugOgYkPLLRH3xFWZ39cnISMvU3m/rsW16VssfIHpSKd4Bp3W5ZXCUhfYAb/z2U/RNkBZvt6UPnDZF/vVJxDB9AVjODjlfCOzXEaSzlt/CfoqyCoPp3gVdE/zXR8xxZ+oM9y8T5Mc7uVqMV/zv7lv8pykLa0o/iw1GQ/xZl2Ygw3jXzn3DLHMFHKMsKZHlLCC596JZ/E2V/z141y9l/1Ld/4g+5Uv8mygIVGLVsu0ofnzzFSFF2N6X2MVg1zfkK1N9D2dpkxlhrHQx8p2DuqZPFqlQVaEEuz3/++H42tn8PZfewmjbjTLAtpF/JraEft8ySDT6Jq7Nv+ddQNsniLIqqPIvqH9+f7ieOtDkJfrrmkW4bNoAyifTdM+FvoGxnvFcKIVAEeNlOTebB/dhlJ+i0wYLGTz8XyqcdnH3Lr6Oszx8+A4IZfmbOdcZ7hURveCeU4lUqzVMwV6BFl5fs0+hoEbS8iO1TsHbwmp/9iC/TDOhu+QEXAH1AVWXlAD+PXan9M2jGtp5VwTpR2mmlNVLO+NM2WNIMo6oN2/qft3qkWi8/FuAWevMwOgPWwe0aP3/skd07yVnw1MGc3DaYaZ8DiZRBm3+/X0jxa8wrgET5q/7AU75MM9D0wXigotX2rC8ECe4+D56yF8hKI6pgBYdqe/N9mvLOZUJP74JvjhWnZTAlJrcQ6gMm3kvKAj6mntAq5Un/U5DMoCQzVMRbX+jGgsJgw/u3Ckgl9483v74/rb89trmatMrQlHmUNs7q81XGl9xYIID4wVSysygrBBR6ZkfOZ2Uc71nGcs1ShjYb/6dkMfZOGCsXQcRETvmLmU8XOvsJvzC5+iw+LrtgtJ9XJ7T2y7ijVRRsrNVWBbWm5Cfz4yzT9K2V2gZIFbKLYGrVR7L7vjJt/kyhFSQ70mD3BfmeVq5FbnJ081QpGQa8NR7mRE3Jtk7J2LI6WUw/+ITXoiypYFFVMSCv8rxGRKBP+GE7wAmaBYZ3ZfAEzpeS0UFuFd0H2Sd46BUpu3meoRvuJTXEqhYse7SmoGKVETkVJuB9qsZBiw/VW5llv4GrUVZTprVPdmS1QdkMKTLdnlVIFEwfELmKR1ZrcZdqUu09sRAq78ln8P/HKGt8wlsH/vc+MxGJn7IKEVofrZEaCjavm++YmjhBCsnLYos/hatR9o9g3SJQyXvWyeLGRZ990Ovt2T+BlWR7np7m4MEP+Rv5rn8OfzdljfWp1chktp/ONv7LKSuYM7PZCgmsjBEfy2t7dr2/GFkkq/tMbgjWV1xSZ8IV5ewV4K+m7FfD/xKy/7+MPwiXRxZMGrUoWsJrALWT3s2OuixlfZnM5+XlDpwzCBzAny60Y1ycejfT4rKUlTzzH0x5fw3Wm3lQFGuUULBmrTP1vvF34T2rfMnT19yOMHf5mMLIqgxIKl898/dQ1iJ0/ulqyT0oKmOn1urhx62RkxUSdt/TPL6yT8WfMKi8KZqvuZuHZU5Oz+Uo2lb0rarWKGo+GSQ0SeFzATXlfW8ZOBbPRRuh1L5g3Jff+LL3d2xN828R3hSgLXoGSGRi+hhHn7l3rpUalcyW3FxvaRH7MhL1CkdQvsAAHyjSO8oiNfBc5qGgp/dfh9kpIA3e4bZuyZRIVD4uKSuaRa6TppkpmixmlIzHZ1vk88w4ozZmTtOEbpv40ZA58Z1LKaQzlk0KbXQVdKWgbE6dn0ilrTS9c0XcbaUFvF4/6yFLUQEQ/RvO5/RQjxsaJdWKkiB/HN+tY3eupp+m83UhJ6KgSWbtdh7aV+IE4IjTk5ZbjfiDfJUXoJ4nz3q4eXu422IlxFMhV7zssh8oO7wNZ+ttWa1qrc42zjE7GoWIjFLGO1LL02R6VIaOb7wnM4rj0Ds0syCR6txgAIKpQRnh+1UURbhUVN6/Pd4FMVXjqCV7J1ZU/atGQv6qFjWZ8Vpoc+5Ugzaqq2HsEpCxM5vMlzXTTsbBIB7fgCepgygIwr4o9CxQFPS5DZ4D8L/xCWUVCkbh/lcU/7pbVfpxdV9QsGbM5zf8Kvq5vg1HQn+NULr/lWmkZpgdY2ac+Zmexyb5oc/HlecW0Tj/EpyAr3CKLJqzWFT0WElVjB55udG0ymKr1lnFi6OKtUzolSX4IQiDDbiQzHops0P2GLlPIouQuQ/enCArBTihosiX2PkSCHDsFRbCqiM4PjbiA+HlV0DLIthkzJZ3SRcDIAsRZOk1yrIoZgxdHjx2REZ8Q0mZY3pikFP4Wnlm7F+i3SBsvw4mtFMAhqAsszxUc7+CrE+SmAXz0nV+QjbIfNMJh5z/DBYLogEsIj8WGD55JOC4RBS3L/baI3tUwv4pZPHFVVeis0O2S1bz/n2V/bwpscQlIs9Sef3NazuQ0Eh4Eq/pPp+BdcBKlZIOLPoFZbGHPoOs16NWJI72LBOQlyirGZoSvvM7msYgoO2/P3NnURu058bFajQarVqYR59Alr89Xa1v1igP3SHLFHRCZI7s9+Ax+Rre8+cgrIjugw0yb15SVrpPUZZlKGKIa8jyPbLYOsgLbr/fT+k1Y2RYME5kT8FWHlF2l86hKfsEsjJD6g5kiTjsWWSWkm1+PCbOByS/HJ33n0s5luthsK5fih6JcorPIAvGI1UCneVozxItHr83vkGMPFsT/DQgS0yYbTCD6XG8jP2vz4meQyMSvjAroWxnFkHwlKFzyxf6Js58OKk3QWml/mo520GPLO9QZECHktzHkgO/BODJVOlNsKXpgMi6Kt8G32JC4efFWdMRsHEtRXYTpMVgyH6nkq3agqSGffpK47ZLgTUa0d3lY/DjcTDKtrxZBeSQEUj7v9461p3uGI2DwZANgjJJ0CDKZwl/uvHaZwH7aHs/FLLeU3E9cr4EtCtphmNQSOq5Nj0PAA19MaTo+UArlMEA+uGQoocVMn05RcLfyXvcBRRWKV7Ee6T6cuO9v7EXPb4hygFAZtl1hpM+D5O+VBwJ5et80M/BIdSDEpLjFOoBPBX9lV/xVAi0LJSEmDFypjHVH+iC8yagY22VzJqmSYokSWYF2yTPHDwXRRbIRZOE/2smCT/QWFvxhaSVVomHUcLXDkdtnSQr780+HnBRZJm0xbYu7jDvSR30OcNfCOqhhYtnWkMXH/noztHdL4osfKxF5ZBHy7O8rQJDXyqaeM3+U/LanSQSO2XEBoC42jKGw3oWpt3aTaMocPK0ye4ngO95u2TjuUAgUi3vXnSwuCxlEXZKnshqXl5pRlnwxRYukN1SMUHfO0r1+iWvvyw35tXb1CwZpE1zUjkje2bZ3vsAZNtZgp7EOkXPdHFFyiKm1dRsbrnSsQCOB0D2233jsylSJ06QvSxlEeEoQkMuzZhVmUEoW5KRmU61vDZlfdC0ptkmgpKTr4dBVoOuaHRwXcoiONtUycTrdVEZDbJnWXSn2llD4eqqlIWzfDKf+fz3KPXceADKyiXT1VE+vS5lIWknjWYGouJW20GQbSlFn3CqFtfes9rSuGZrgPKtzMQgDGpZOuyWSUvX5sZKiXGI5qeswSrjhhA9T+iVznSV8tpyFn3meFDOG8ug2neIZZwpw5Mp6RTZS8tZZYtQZaXwToPxMHtWy7qlSJ2KngtzY1g9Ybz1xy2Mq0FET6mYDyuEJRd315WzPKgYt4oyKaYVDYMsJS2iLbSMXhoCF7ZnWV1MApSCRtOa7DCGQFQicZva6sp7Fh7zpmAN2S1q9PMdghvfTr2FzLjq62pQXjcOGeNFjRu0Q1A2pUg6Oc3p2rpxZ/VolrVo5TSeDLNn2Wpua2WNuLY9a2H1LEI4aBbVEMv4dsn62TImHLNybauHZBNOK2UdtbkYxhCQ2K+GtePZSx/UW8ie7xr6Qx+UTW5DaDeM8TCip2WZgx5R2WoyYv3iOF8Fmf2vIXu2yw+85w/krKLJPQjMDITUIJSdTitprXIpjpwwzxoAIGvpNIqXCH1uAgTOMOyaWB1u/IrVo1TBGxa48g2GkLPfbjIEkrIljpwwyG84Os/XCDs9CUYnSAb/47Y//kJMNPUKZZ8P6kQPr+Gc76yyQdwyrbDGmTXjKUYnJTPyFcpOPuLNfWUZv1IjICYh71ec/WnSodwyFG1x2hk9rker5322Vuunk5yKu3Made36da02pzkV65ejVqPHfJGjdX42kFtmiTWMw1Np9u2VHIdTyoYfu9fvKcu8f/YNZ2ZZODsHoeySornnS7N6zRgnO8Ldlaf5xv6hWc5Su+pJseoaoqss71e3NC2JLms43Q9C56o3uHG86lfTasrsf9Yw15Cibqwcwkl+W+oUedpwEqzo0AOMjb63kd29V/ulIA+HKiIN/PgmGCTeRFYfZDvuVktjdTHmew6C7HqLfEzvEBkRTunz95XIUP8dslYLp/tHNlmHraQXzf+Mkr5l4lvIOuqP+2OFWM5Cq3U9RqcgMwSyIxayEc0m/IgjrfpTRFCJIX6nG2tmJD1iIrPUd/jPjDlODrDIPH0HWdjqXcwZwhs9aycNGu/RfBhDgCeWcfXhj13/IX+T95axnwkrd43rNaJSPgdbCr0vxD0Meg9ZtAzxBW+MM5t4k8LgeOZ0oFiPpMkEyYr+VMGuuAIlGfbtZczP5cup1SGTCeUaHllAh630bQ+7yo23kZV9ZbYvXW2qauzTo9J4EKun5IXDa1hru1kdUnWEFvb9ZWwFTh7ty50U9Oi+gO+oWl36QXyltw0BFO9oKWyXdTUpxyjdkWU0jG5c9rjS1qwJx3X7h/eNkt+mrMLZisj2s3aHrO22QFdW1v1xN4jVzjeR5SXlVUUy6Bs4CfyWKPOBIgLTZAY54+YKJx3vDvTFcSlvU5Y3qMMxe36te7yOyIlkqu6FMP2gdykrfKdavh48Fb5jYlqRMENQ9tsNFHtBmwjlRUoldffAWi/fNt5pyQYDNBEx7niwpPx2p/OVsi9nT1U3iFr3NmXzAlE7HmiXPDts9Vg2OcmYgexZdJO1KVp8j66bQKJg4jFvymAARcNYPVYYm0bqlcj7hd0yrMYUNZUZZFFWVgPJWZlmvpD82uEPSUWY5mi0l5c0lOhJTWaZ7185/IEM+sljxtzC5KUy4TD27IjVWsZymV83/AEeX6wQ1kqg6AxD2dJA06Nx4pdx715CsPS3hgByC3ezo3Q3UQKHZh+PF2ib947oOeQn8ssmZP0rXqLme5A8qKcMbWTlgpn+CCd5U6f04dZvU9YDNJA+bxSZj532BW9crxwfDXrH6mHlEr0guobaTS1VtESDl3gzUB6Upug277JS3ZGr4veUdbs/Qi736j/KE5+1CPF50u8t4/1VnGBuHJWsqYh4OpC6qKlq4UlUIxzPOwW0/H/yjqdi4kdNF9O2c0rIOKt6VcI0WnWP3+wHvaMuRi0P8DDhd+OQ+TCb1PV0MB9U3PqOCm7EUiiLe6jyd3Tj/ai8WwnSmKzv26lC3b+K9oPesXpsvhuVsYI9mbY41i9q3TDItlRNFYrpp+XqyJUqui4Lv3XL9C/3zedRWfHc1+rrHN5EVhzuaXDOs1c9W/7jMOpi1KJZk2xreeVgNCjb8lxFLZT1IZD9drvwtsu0urYGBbtpHApPV1ailkNQdovT4fUyV1fXjXtu3IJ/yEUyCDeG02iawJdyXWS9nA3j1ruGpsMEo0veJYsY3i6HnIoOMeGrEqBb8DPJZ/dEv/feFPTtX7oLvdYPS+wG+as+Q/aodcPhYry2mqb1hRFtLgeSs5TWsCANc+O9tigRB4f2A2SffSdIfAMpngG4nXYalNRypy7ufXBC7Qe9ED0ItvThDxQla7i7tA9G83w7qUyqh0F2ixghK2xuCQ1K+ZpsfzxM7ov0xjdxVMXRHhyieCLznlPe7JHu8dpXP+musxHhdHac86uMiAWrGcEii44g3z76QTZTtjsMOOPJakL+ZSN0NRvEnm0XFRkpzVLRyiiV+IN4jdVmhtOdUMD8socb/LuZ1YxLZurYX0jaeL7dph7GO+fz2Fn4+zM9iZQ/qf21Hm55aFhFZYyjhgVtUaMqcIP2W4PkQd3UODLFpD4rVelO6UPfJYcWVCrLLGP+DJRAsz1P/d3RZdJoZ5zxYKlvfQcdGWcdwDZg9Vu/gM5wYGuJFwja0iKQAB9UtmWjQqlB7Fk2BIRhXBWQlX1LRWSI+paDaCjpngdvYMwJ9F6Uer94lV+6QogdU/I/vXEHKwherhelYGqXqoCLCN/LsSuIsNuMp47CciBuzHRVO9Gzv7ygnS749g2PFcM3R4mjS7368Q4Y26KyW98wsF4MInpaVqBSNu14w5y4ZS4LWMbVNkMHm3Agq6cklzJBHU0mJ+VpFwXVRQTQs6IeazuMISBRwKQZ15N0vsuCRKxnie5tSSnNIG6Z202JsDlNm1cKIi4LPooH/0EDr9sge3YlqKOrlMf2LO1fH/e8tc+L0A/2rHrfnn0xiMS+bfCRPduJHlmP2TSxtB2oIMLRbMbSkOCpiJOaIUnqWd27Wag2fYOFZN8WvfKjMLAPxWZZ3Psn9GTnjtoNShK9G5R1TQ61ip3rsDX7K1U86UUtqjH0MVkOYvW0zOqLscahaows5RPAbDaZVN0jWh0ac0C2m4Fw0kPT+aBU5PJev7DJDtl6P8jsBsXdIK1zk3XIZk0/aFZ5blzzrrKaltEw3FhRUiiEF6MVM2X9UnJKp/oelv7IFHf8/X3jQHgXe1eqUog+H0A+G9R/YtQh/3E/gO2jIh3ze6VZAA3CoFoaj1F7TdV0JHGuT+833jeHhYxXPbL6uUvY7DIKoEXv/Mby2G9MftDOuSx2oX2zt694Ik3nN5aHgohlLPUgyE6Z+eFpoi1ClvQsIuCRPeQemJc3lwfuozQdIgJvDuo7I8vDSVl0OL+ArUqUp2lXwroYxBC4L/AwMku1uq7o6SICLHqWMRsWNEhEAMVaRo9LZpEvqz8uC1JYMQu1LCPNFm4+UPgDEbwaQuW6lO0K/Lu8dpFtB9mzSzYl57zP2IS8tgZFqqhTpqujaDlIERMKItII5qVt7uj4QISj9Jcd0MlnBz/bftDpBfYvxOmlDuiA7Sc3EfQvV9qhCiLmBhZ2ta5G/MR1ny1jddmP0elmvpl7cNSrSThywSfCNH22jIxXm27Qut1ly5TwgCDHre2VCgr7QZvNXdTPal7A+2bIaRb4OrkF847mNFAZeFlGrLIguEUr38y0e3q904LVkZqxizhDenpfg9T74ftRYtd5H7lqILTsr3Dch1mI3Te7Vs3k20zKprbWuq3lGwySB/Xou/RUrS8W1ocMN9OjrfaKPRSI/nkZDbRKlLrPcNOHDDffNawbZLtBVr8cJKFK9dooeslA0Bu0+W8S38kAcj8dxp7luYy2mqd6dMit9rmL3SPDL9WTxO1PkfBZqMrKXYbb89xFcbiKPGiPh0Ee2d5Vh8bj8KSKrhZPZaVmUSjHxVAFEVWJ6hKflSp7hxvt8Og8Yp0+h8bo3SNiCrwb/ZCV2qfgyr3n3GelyueD+tTVA9vvs1KFD/Ag/JF25UTDVEYvSWAN8wMt7uiQgigl7R55d/wMv9KHg2eQSqx22R/eX9qpi8zarDgeJJ8N6tRF5SPCHlkww46ps7rYFEsclotslkEYVMp09Q0NpvFa6T6nFgbKjrCGsg4PXu7qWBDzLOw69eL4kN5mc/aZhc+r3YndIIWDcP0rsr09q8n1bek6Q8DBLz2e0EBWTzT19WaL3BvvuxoBsXNQaKqoT1WNfX3iAZi3uN2RQ2/XCBwNylxvLFK027OHGgHcs1hgOliPcsMEo78tfUHEooLoOXAouRP8eNHfUkv5wl9+7LvZjWILX7496GT0wS3juxlgiSWIRQySbzznHRkJpiszKNT17Gq2Vu2OiKXrl/TUuJ7Gr9b1eEBdT5/sc1zX4wdFVb27cxH354vEq1U/rIVbJiSfC+WUGahFkvV05a0yerX336HyRtGLYr1jCh4410k9387Ldhh0GCOO6np8vjGLWmGV3Q7TzYA3y6LC+SEn+cYXBu9KLRJfZrF1QwWjQVdj1ZXDH5B+k3WCYJleOj0QsrxfcVJO2Fw7/CFp8h3S3KYuG6RY+HbahL4D7qzxPqgrAvP6ArzDsMkp3DDB6NiXZk0KQ6tniQCXhziaVoR6UmEM1YMwKOi+iDno00yAy8NMERt4zKzDYcIf0MTDMTzCbp05k8lkqTKXmbbSkXXVJnPaycUsU5HORsZlNo5TmZnMbHL+XOdbZzND5UxnJjZrxR+YYhqxbqnncWYzFW515pwbT1Rks3jkMr7cbJypzNp1ZPhy2Vzy/fS20K5imeOTWKpmmLZmrD6FjRenZQ7lLUZAxNAiVEY4NYdeZ5PCQjYtI1gCMVuFPDUt64XC2iXORVGTCRtylraRNtJ4w0KqacVv2GTzCchFIhFO2KAu01Q8t0bINkfxk1v6g8TGtbf25xmx1pyMh0mbX1K2GcPfZlJW+K1isqFCbFkZtvKyLelMyLqBwZKl3hNTtQ754mVOkZAuZbXf6kmBsjKzYVte6mrK1gBwxeWiVMGEnyaOL+fmQvKX8qlmA9G1MQJ3+dJItqWndVf/jRSWjHEdpiBiaVPtS8jg19MqLr05Ok5wjAGSOdh0SwqCxoighIAjAeGCNoSFZ1LW7JSazHw0Yxv5LQEnlKI2l7ABlqhzI0wGD9hEsDl4MjJksVUYbXAwkKRF4luAbI2S2kwWQxVEzEvkASmVOoj1aCl9D5AEx045JHMg7kUg7DbD+LgE/kAFB5ttfbLaDGfFKr2NkOSTt7wHNJUxEr6y1FcaNIWBLbxBaaZgXBFk55XBuESpvxzbr1poO/dB2noBF9UgomflFIzYMoKXJVuyXepoMcmQ69Qlc9QFoV56WVGGRY6MNLmokaKsUu0J3+4riBYAAAJBSURBVAhtHG0rxwuRVwa+hKw5C+2AmHkVTYb2WtsY5fD5lARfjleGszrbwv2vignOTaatw69qiny7YXxQKdyjpiuUikuPF+8fnBq0hQ+JeE2hdHnLVraU0dLHKVkc8rNlLCSMQFU1r0DFb3jH4gpgdTWumqXIRKRiBmvdzP2hJiFuQbTEWYNoRwF21PizxswcZ96xYPBnbi0HCUanCMAtY6akyUtmSUqNQ79FNwa7clJIMK9tZhzIRjiVsESQnPcrBrhioqzRvOORqpWXiL0qbEdro1SzIFM8GSi7Zj7MlwungvF3yxiXc0u2PzTWMNbJNmNrxyVj5mOky3ygFFwpN/DamrDEqcEsUny0lfcr/CQFanaqpYHhzqjABcwSgxXYDD0DZTSbwKdj596lzPvV8yacxmjDpXffNRMwIM1mM29U3q88MG8jsGNmdUhXbRK4pNwGyjHzYeWTDOJhWjewrY14qJVRCT9Ctqq9zN16n4UXwBID+LPN0pf6sN0Az/CWsdNg1DDNthF8q9GUqBvAnAhptOjt3vFh9BT2ZSbIy+XZAufb+tNZi7q7nEHQtlp4FsUifJhsmXW1niXJrE5u8yQpwttJNQuT6qFOwrou1lXSVJP1pCpm4V2S1EkdttNJGNbhUz7B0QYb/lJYPzT+S7cJPtkuar5O8k8eTupquaomYV2tMAq3mPDl0nHFbyePCe7RpP5yDxVfLUnuctziruGvzAZA9m6vlv7wP7+/qbb+Ok/L/fER1fjf4zdfhez/AXw70zWVXlw3AAAAAElFTkSuQmCC"/>
          <p:cNvSpPr>
            <a:spLocks noChangeAspect="1" noChangeArrowheads="1"/>
          </p:cNvSpPr>
          <p:nvPr/>
        </p:nvSpPr>
        <p:spPr bwMode="auto">
          <a:xfrm>
            <a:off x="307975" y="-1325563"/>
            <a:ext cx="3409950" cy="3086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8" name="Picture 12" descr="http://nuclearpowertraining.tpub.com/h1011v2/img/h1011v2_53_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7584" y="1608138"/>
            <a:ext cx="3151220" cy="2851943"/>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uppo 16"/>
          <p:cNvGrpSpPr/>
          <p:nvPr/>
        </p:nvGrpSpPr>
        <p:grpSpPr>
          <a:xfrm>
            <a:off x="4237534" y="1262455"/>
            <a:ext cx="4589420" cy="3543307"/>
            <a:chOff x="1308026" y="476672"/>
            <a:chExt cx="6217555" cy="4479411"/>
          </a:xfrm>
        </p:grpSpPr>
        <p:pic>
          <p:nvPicPr>
            <p:cNvPr id="20" name="Picture 2" descr="http://didattica-online.polito.it/CHIMICA/dismic/prevalence/redox_images/Redox_13.gif"/>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9110"/>
            <a:stretch/>
          </p:blipFill>
          <p:spPr bwMode="auto">
            <a:xfrm>
              <a:off x="1308026" y="476672"/>
              <a:ext cx="6217555" cy="4479411"/>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6"/>
            <p:cNvSpPr txBox="1">
              <a:spLocks noChangeArrowheads="1"/>
            </p:cNvSpPr>
            <p:nvPr/>
          </p:nvSpPr>
          <p:spPr bwMode="auto">
            <a:xfrm>
              <a:off x="6444208" y="764704"/>
              <a:ext cx="288032" cy="216024"/>
            </a:xfrm>
            <a:prstGeom prst="rect">
              <a:avLst/>
            </a:prstGeom>
            <a:solidFill>
              <a:schemeClr val="bg1"/>
            </a:solidFill>
            <a:ln w="9525">
              <a:noFill/>
              <a:miter lim="800000"/>
              <a:headEnd/>
              <a:tailEnd/>
            </a:ln>
          </p:spPr>
          <p:txBody>
            <a:bodyPr lIns="0" tIns="0" rIns="0" bIns="0" anchor="ctr" anchorCtr="0"/>
            <a:lstStyle/>
            <a:p>
              <a:pPr algn="ctr"/>
              <a:r>
                <a:rPr lang="el-GR" sz="1200" b="1" dirty="0">
                  <a:effectLst/>
                  <a:latin typeface="Arial" pitchFamily="34" charset="0"/>
                </a:rPr>
                <a:t> E</a:t>
              </a:r>
              <a:r>
                <a:rPr lang="el-GR" sz="1200" b="1" baseline="-25000" dirty="0">
                  <a:effectLst/>
                  <a:latin typeface="Arial" pitchFamily="34" charset="0"/>
                </a:rPr>
                <a:t>0</a:t>
              </a:r>
              <a:r>
                <a:rPr lang="el-GR" smtClean="0"/>
                <a:t> </a:t>
              </a:r>
              <a:endParaRPr lang="el-GR" sz="1200" b="1" baseline="30000" dirty="0">
                <a:effectLst/>
                <a:latin typeface="Arial" pitchFamily="34" charset="0"/>
              </a:endParaRPr>
            </a:p>
          </p:txBody>
        </p:sp>
      </p:grpSp>
      <p:sp>
        <p:nvSpPr>
          <p:cNvPr id="22" name="CasellaDiTesto 20"/>
          <p:cNvSpPr txBox="1"/>
          <p:nvPr/>
        </p:nvSpPr>
        <p:spPr>
          <a:xfrm>
            <a:off x="1489857" y="4773106"/>
            <a:ext cx="6048672" cy="1200329"/>
          </a:xfrm>
          <a:prstGeom prst="rect">
            <a:avLst/>
          </a:prstGeom>
          <a:noFill/>
        </p:spPr>
        <p:txBody>
          <a:bodyPr wrap="square" rtlCol="0">
            <a:spAutoFit/>
          </a:bodyPr>
          <a:lstStyle/>
          <a:p>
            <a:pPr algn="ctr"/>
            <a:r>
              <a:rPr lang="el-GR" dirty="0" smtClean="0"/>
              <a:t>Cu</a:t>
            </a:r>
            <a:r>
              <a:rPr lang="el-GR" baseline="30000" dirty="0"/>
              <a:t>2+</a:t>
            </a:r>
            <a:r>
              <a:rPr lang="el-GR" dirty="0" smtClean="0"/>
              <a:t> + 2e</a:t>
            </a:r>
            <a:r>
              <a:rPr lang="el-GR" baseline="30000" dirty="0"/>
              <a:t>−</a:t>
            </a:r>
            <a:r>
              <a:rPr lang="el-GR" dirty="0" smtClean="0"/>
              <a:t> → </a:t>
            </a:r>
            <a:r>
              <a:rPr lang="el-GR" dirty="0" err="1" smtClean="0"/>
              <a:t>Cu</a:t>
            </a:r>
            <a:r>
              <a:rPr lang="el-GR" dirty="0" smtClean="0"/>
              <a:t> (E = +0,34 V)</a:t>
            </a:r>
          </a:p>
          <a:p>
            <a:pPr algn="ctr"/>
            <a:r>
              <a:rPr lang="el-GR" dirty="0" smtClean="0"/>
              <a:t> </a:t>
            </a:r>
            <a:r>
              <a:rPr lang="el-GR" dirty="0" err="1" smtClean="0"/>
              <a:t>Zn</a:t>
            </a:r>
            <a:r>
              <a:rPr lang="el-GR" dirty="0" smtClean="0"/>
              <a:t> → Zn</a:t>
            </a:r>
            <a:r>
              <a:rPr lang="el-GR" baseline="30000" dirty="0"/>
              <a:t>2+</a:t>
            </a:r>
            <a:r>
              <a:rPr lang="el-GR" dirty="0" smtClean="0"/>
              <a:t> + 2e</a:t>
            </a:r>
            <a:r>
              <a:rPr lang="el-GR" baseline="30000" dirty="0"/>
              <a:t>−</a:t>
            </a:r>
            <a:r>
              <a:rPr lang="el-GR" dirty="0" smtClean="0"/>
              <a:t> (E = −0,76 V) </a:t>
            </a:r>
          </a:p>
          <a:p>
            <a:pPr algn="ctr"/>
            <a:r>
              <a:rPr lang="el-GR" dirty="0" smtClean="0"/>
              <a:t>Cu</a:t>
            </a:r>
            <a:r>
              <a:rPr lang="el-GR" baseline="30000" dirty="0"/>
              <a:t>2+</a:t>
            </a:r>
            <a:r>
              <a:rPr lang="el-GR" dirty="0" smtClean="0"/>
              <a:t> + </a:t>
            </a:r>
            <a:r>
              <a:rPr lang="el-GR" dirty="0" err="1" smtClean="0"/>
              <a:t>Zn</a:t>
            </a:r>
            <a:r>
              <a:rPr lang="el-GR" dirty="0" smtClean="0"/>
              <a:t> → </a:t>
            </a:r>
            <a:r>
              <a:rPr lang="el-GR" dirty="0" err="1" smtClean="0"/>
              <a:t>Cu</a:t>
            </a:r>
            <a:r>
              <a:rPr lang="el-GR" dirty="0" smtClean="0"/>
              <a:t> + Zn</a:t>
            </a:r>
            <a:r>
              <a:rPr lang="el-GR" baseline="30000" dirty="0"/>
              <a:t>2+</a:t>
            </a:r>
            <a:r>
              <a:rPr lang="el-GR" dirty="0" smtClean="0"/>
              <a:t> </a:t>
            </a:r>
          </a:p>
          <a:p>
            <a:pPr algn="ctr"/>
            <a:r>
              <a:rPr lang="el-GR" dirty="0" smtClean="0"/>
              <a:t>E</a:t>
            </a:r>
            <a:r>
              <a:rPr lang="el-GR" baseline="-25000" dirty="0"/>
              <a:t>0</a:t>
            </a:r>
            <a:r>
              <a:rPr lang="el-GR" dirty="0" smtClean="0"/>
              <a:t> =0.34 V −(−0.76 V) = 1,10 V</a:t>
            </a:r>
          </a:p>
        </p:txBody>
      </p:sp>
      <p:pic>
        <p:nvPicPr>
          <p:cNvPr id="23" name="Picture 22"/>
          <p:cNvPicPr>
            <a:picLocks noChangeAspect="1"/>
          </p:cNvPicPr>
          <p:nvPr/>
        </p:nvPicPr>
        <p:blipFill>
          <a:blip r:embed="rId12"/>
          <a:stretch>
            <a:fillRect/>
          </a:stretch>
        </p:blipFill>
        <p:spPr>
          <a:xfrm>
            <a:off x="10845101" y="6681201"/>
            <a:ext cx="1322947" cy="176799"/>
          </a:xfrm>
          <a:prstGeom prst="rect">
            <a:avLst/>
          </a:prstGeom>
        </p:spPr>
      </p:pic>
    </p:spTree>
    <p:extLst>
      <p:ext uri="{BB962C8B-B14F-4D97-AF65-F5344CB8AC3E}">
        <p14:creationId xmlns:p14="http://schemas.microsoft.com/office/powerpoint/2010/main" val="1592036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ttangolo 10"/>
          <p:cNvSpPr/>
          <p:nvPr/>
        </p:nvSpPr>
        <p:spPr>
          <a:xfrm>
            <a:off x="1114235" y="325513"/>
            <a:ext cx="9592558" cy="79208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l-GR" sz="3000" b="1" dirty="0"/>
              <a:t>Ιδανικό δυναμικό αντίδρασης σε μια κυψέλη καυσίμου</a:t>
            </a:r>
          </a:p>
        </p:txBody>
      </p:sp>
      <p:sp>
        <p:nvSpPr>
          <p:cNvPr id="16" name="AutoShape 8" descr="data:image/png;base64,iVBORw0KGgoAAAANSUhEUgAAAOwAAADWCAMAAADl7J7tAAAAkFBMVEX////+/v4AAAD9/f36+vr39/fw8PD19fVpaWnNzc3k5OTd3d3ExMTv7++pqakvLy+8vLyKiopQUFDo6OihoaHb29taWlq2traTk5PS0tK6urrKysp8fHywsLCkpKSbm5uPj49kZGRubm57e3uEhIQyMjJMTExYWFg7OztEREQkJCQTExNOTk4YGBggICAMDAzUHdNWAAAgAElEQVR4nO1dCV/bONMfWVd8KMQ4xnYcx7mg0G673//bvfOXnQMCtAGcdH/PO9uFhCi2RyPNPSOi80ApioPrwplP/AlQWsVBEV4N6uRJXQ5bEvEF5/YVWJO81K20YMpecm6fgxU0uhyyhD2rSFwJSF8c2cvd7QSA7MWAJ/eqyMpLIkv/S8gK+T+E7P8UZekNymopjt4JxeOUFM143FAtSQqpJAO5GD8JXJUBf+PX/eXUc4mm+P2pjLs+ZZU0Sh0jq4TWUip9m+c5rUgZTVKTVaZqGAF+o6SVWkEhy0jK/iJS26NrGG2VPcH2L6Cs0vLZcxmyjI0Sc0YLTxdNYy2aqaZ0ldAsmYl4mkhZjKespExK031J0HMJqqxRJ3f6CyjrpBaR2YOzkeRVKPWv1VSxfrd5mH1344f5P+GkjfWPm4y+zx6/0d3mbqxmD4u1v4jOjMsO1zARk/rZcvHwF3BjrWarF6YJ4yrMmqwVK/q2aO6ybcbbuioMI+81gzX/MHNql+OJv0b90rpJx1b8bZTF6ovv739V2RFEQFaJDQas6C6OQl3m0plwQZL3sLoj+saPbbcURdmdv47No/j4Em4UfJ96XndM3t8gK/r/+Yegk2VxNq4vKeuEkaugNSeck/mO/d62U0Z2+lB+d+HPcVBnyzJf8Ya+HY02+o6yDbXb6dOrd1KUp0HLzE0cX/l9ZMHimFdq7AD+KT5rsbygrGOOuQ4qtoXsy5HMoZhsuayUzCPLkxRlQrhIR8KSjSJNOamMMv7zqzeKnKJxMJVO/zllwSk0s3oFPC1ln1QIXlKW5UcRVCRPUMVzaRa2mv9ZJpPlR2ALTfPky+6pGGUFcG8tNxZYDdPWPr/ou8uYr6ogBvmqRmqtz8bvObygLE9j8MDPI9zLWRTSioy5dMZYMlbSWEbcsPyFCDbS8vIEEQR/8vpzG16Vovxpn0nf3yBbYVLtOmUZrbNIfzFlmURPIJw5sTKhODDhmbK8e1ie8jQz2k4oA62Jd5XgdW54Yb+xsZiZ8zWrH+05DGrdCL7Z3ZanP/8RnjLzM+GEG6+X5FW+VxajJNr9uWORHbPcvxbiMOAVkOBS921PH4W9ouCp4JeOubQQvRjWml+5nGdWrDdQ1e5S/u70O8+tdBlBgNmPoX0iZ7+lH7rOn4GRTbpH1vqZ6VQQxowR6BYFSwJJm5+s1dDoMdMeWWLmho+n97zEtP0gXz6h7N2QyEqqN7IXnIubnz9+/vwZ4OePn79ibBQ/iCUNDwy2xLs/CJkP4pFcUFltsmANMfTquvuj218W2cegk0yKgvm4WRTFU1OMx8U0yKG3dB/x5ldUBlDEg4QZGx5JByy7RBmYjE0OOlWy/wguS1lS8yDrKRtMvGHYLWMVxNjC/rWtoK7FP7ZayAUW77ctUf5vrNw4KJjuKp/IDyF7qhsPjKztKcvIzsD7WSGTkFdBvLehYxbGTNTtLzY/ZgHPSF0R3ZSsSz08MuoqCUbdWj4bLk3ZbL5TRJmyHTdmPkxAlnpkVcHYUkZPgd++/RdZ4BW81qVNglSw0FfnU/fClFUUlztGCmStFmsvsoCs6JGVtAgWjGUVMF8qttvNfL7dbmui7ytpdRhsmKlrxxrM2be/MDc2aq85A9mMJcrK0nNkmSWxWsk6jMpHwT+rO7av09Xq/mfFug6vYRa6Du6f85G9/J41OwXXL2NiQzek58uYyW2ZtsRaejBx/hkZqiYYhWQDxIZYIV1Xr3i0fgeXpaztdAkPQFYeISt3Fqtkyqlxa1JGWArpp4B3qZo8BAm1rG3ZrAlWlTzbLLg0ZY/A71mTPBamR5bNCf+BZDQ0LW/ukyPVgTVvq2/ZIGMU3U2AhzyfHV+YGx9Bx6A01PB+z3r3rITWmId3wYqOSQeDVtGcl8FkHawU68/mfGSvS1lmWE51yOb7D+xkfRNsmIbPWBDby2xL3j4prHs2cs0HFIsrU5Zpqzo5ewTr9Zopmbljw5hVRN5ymv5tsM696+58U/66yLKlzzqhR7atJmHtMw9YXyLvdD9Wkngfe1fs7EZ7JhevVvmbl34DrsugOgYkPLLRH3xFWZ39cnISMvU3m/rsW16VssfIHpSKd4Bp3W5ZXCUhfYAb/z2U/RNkBZvt6UPnDZF/vVJxDB9AVjODjlfCOzXEaSzlt/CfoqyCoPp3gVdE/zXR8xxZ+oM9y8T5Mc7uVqMV/zv7lv8pykLa0o/iw1GQ/xZl2Ygw3jXzn3DLHMFHKMsKZHlLCC596JZ/E2V/z141y9l/1Ld/4g+5Uv8mygIVGLVsu0ofnzzFSFF2N6X2MVg1zfkK1N9D2dpkxlhrHQx8p2DuqZPFqlQVaEEuz3/++H42tn8PZfewmjbjTLAtpF/JraEft8ySDT6Jq7Nv+ddQNsniLIqqPIvqH9+f7ieOtDkJfrrmkW4bNoAyifTdM+FvoGxnvFcKIVAEeNlOTebB/dhlJ+i0wYLGTz8XyqcdnH3Lr6Oszx8+A4IZfmbOdcZ7hURveCeU4lUqzVMwV6BFl5fs0+hoEbS8iO1TsHbwmp/9iC/TDOhu+QEXAH1AVWXlAD+PXan9M2jGtp5VwTpR2mmlNVLO+NM2WNIMo6oN2/qft3qkWi8/FuAWevMwOgPWwe0aP3/skd07yVnw1MGc3DaYaZ8DiZRBm3+/X0jxa8wrgET5q/7AU75MM9D0wXigotX2rC8ECe4+D56yF8hKI6pgBYdqe/N9mvLOZUJP74JvjhWnZTAlJrcQ6gMm3kvKAj6mntAq5Un/U5DMoCQzVMRbX+jGgsJgw/u3Ckgl9483v74/rb89trmatMrQlHmUNs7q81XGl9xYIID4wVSysygrBBR6ZkfOZ2Uc71nGcs1ShjYb/6dkMfZOGCsXQcRETvmLmU8XOvsJvzC5+iw+LrtgtJ9XJ7T2y7ijVRRsrNVWBbWm5Cfz4yzT9K2V2gZIFbKLYGrVR7L7vjJt/kyhFSQ70mD3BfmeVq5FbnJ081QpGQa8NR7mRE3Jtk7J2LI6WUw/+ITXoiypYFFVMSCv8rxGRKBP+GE7wAmaBYZ3ZfAEzpeS0UFuFd0H2Sd46BUpu3meoRvuJTXEqhYse7SmoGKVETkVJuB9qsZBiw/VW5llv4GrUVZTprVPdmS1QdkMKTLdnlVIFEwfELmKR1ZrcZdqUu09sRAq78ln8P/HKGt8wlsH/vc+MxGJn7IKEVofrZEaCjavm++YmjhBCsnLYos/hatR9o9g3SJQyXvWyeLGRZ990Ovt2T+BlWR7np7m4MEP+Rv5rn8OfzdljfWp1chktp/ONv7LKSuYM7PZCgmsjBEfy2t7dr2/GFkkq/tMbgjWV1xSZ8IV5ewV4K+m7FfD/xKy/7+MPwiXRxZMGrUoWsJrALWT3s2OuixlfZnM5+XlDpwzCBzAny60Y1ycejfT4rKUlTzzH0x5fw3Wm3lQFGuUULBmrTP1vvF34T2rfMnT19yOMHf5mMLIqgxIKl898/dQ1iJ0/ulqyT0oKmOn1urhx62RkxUSdt/TPL6yT8WfMKi8KZqvuZuHZU5Oz+Uo2lb0rarWKGo+GSQ0SeFzATXlfW8ZOBbPRRuh1L5g3Jff+LL3d2xN828R3hSgLXoGSGRi+hhHn7l3rpUalcyW3FxvaRH7MhL1CkdQvsAAHyjSO8oiNfBc5qGgp/dfh9kpIA3e4bZuyZRIVD4uKSuaRa6TppkpmixmlIzHZ1vk88w4ozZmTtOEbpv40ZA58Z1LKaQzlk0KbXQVdKWgbE6dn0ilrTS9c0XcbaUFvF4/6yFLUQEQ/RvO5/RQjxsaJdWKkiB/HN+tY3eupp+m83UhJ6KgSWbtdh7aV+IE4IjTk5ZbjfiDfJUXoJ4nz3q4eXu422IlxFMhV7zssh8oO7wNZ+ttWa1qrc42zjE7GoWIjFLGO1LL02R6VIaOb7wnM4rj0Ds0syCR6txgAIKpQRnh+1UURbhUVN6/Pd4FMVXjqCV7J1ZU/atGQv6qFjWZ8Vpoc+5Ugzaqq2HsEpCxM5vMlzXTTsbBIB7fgCepgygIwr4o9CxQFPS5DZ4D8L/xCWUVCkbh/lcU/7pbVfpxdV9QsGbM5zf8Kvq5vg1HQn+NULr/lWmkZpgdY2ac+Zmexyb5oc/HlecW0Tj/EpyAr3CKLJqzWFT0WElVjB55udG0ymKr1lnFi6OKtUzolSX4IQiDDbiQzHops0P2GLlPIouQuQ/enCArBTihosiX2PkSCHDsFRbCqiM4PjbiA+HlV0DLIthkzJZ3SRcDIAsRZOk1yrIoZgxdHjx2REZ8Q0mZY3pikFP4Wnlm7F+i3SBsvw4mtFMAhqAsszxUc7+CrE+SmAXz0nV+QjbIfNMJh5z/DBYLogEsIj8WGD55JOC4RBS3L/baI3tUwv4pZPHFVVeis0O2S1bz/n2V/bwpscQlIs9Sef3NazuQ0Eh4Eq/pPp+BdcBKlZIOLPoFZbGHPoOs16NWJI72LBOQlyirGZoSvvM7msYgoO2/P3NnURu058bFajQarVqYR59Alr89Xa1v1igP3SHLFHRCZI7s9+Ax+Rre8+cgrIjugw0yb15SVrpPUZZlKGKIa8jyPbLYOsgLbr/fT+k1Y2RYME5kT8FWHlF2l86hKfsEsjJD6g5kiTjsWWSWkm1+PCbOByS/HJ33n0s5luthsK5fih6JcorPIAvGI1UCneVozxItHr83vkGMPFsT/DQgS0yYbTCD6XG8jP2vz4meQyMSvjAroWxnFkHwlKFzyxf6Js58OKk3QWml/mo520GPLO9QZECHktzHkgO/BODJVOlNsKXpgMi6Kt8G32JC4efFWdMRsHEtRXYTpMVgyH6nkq3agqSGffpK47ZLgTUa0d3lY/DjcTDKtrxZBeSQEUj7v9461p3uGI2DwZANgjJJ0CDKZwl/uvHaZwH7aHs/FLLeU3E9cr4EtCtphmNQSOq5Nj0PAA19MaTo+UArlMEA+uGQoocVMn05RcLfyXvcBRRWKV7Ee6T6cuO9v7EXPb4hygFAZtl1hpM+D5O+VBwJ5et80M/BIdSDEpLjFOoBPBX9lV/xVAi0LJSEmDFypjHVH+iC8yagY22VzJqmSYokSWYF2yTPHDwXRRbIRZOE/2smCT/QWFvxhaSVVomHUcLXDkdtnSQr780+HnBRZJm0xbYu7jDvSR30OcNfCOqhhYtnWkMXH/noztHdL4osfKxF5ZBHy7O8rQJDXyqaeM3+U/LanSQSO2XEBoC42jKGw3oWpt3aTaMocPK0ye4ngO95u2TjuUAgUi3vXnSwuCxlEXZKnshqXl5pRlnwxRYukN1SMUHfO0r1+iWvvyw35tXb1CwZpE1zUjkje2bZ3vsAZNtZgp7EOkXPdHFFyiKm1dRsbrnSsQCOB0D2233jsylSJ06QvSxlEeEoQkMuzZhVmUEoW5KRmU61vDZlfdC0ptkmgpKTr4dBVoOuaHRwXcoiONtUycTrdVEZDbJnWXSn2llD4eqqlIWzfDKf+fz3KPXceADKyiXT1VE+vS5lIWknjWYGouJW20GQbSlFn3CqFtfes9rSuGZrgPKtzMQgDGpZOuyWSUvX5sZKiXGI5qeswSrjhhA9T+iVznSV8tpyFn3meFDOG8ug2neIZZwpw5Mp6RTZS8tZZYtQZaXwToPxMHtWy7qlSJ2KngtzY1g9Ybz1xy2Mq0FET6mYDyuEJRd315WzPKgYt4oyKaYVDYMsJS2iLbSMXhoCF7ZnWV1MApSCRtOa7DCGQFQicZva6sp7Fh7zpmAN2S1q9PMdghvfTr2FzLjq62pQXjcOGeNFjRu0Q1A2pUg6Oc3p2rpxZ/VolrVo5TSeDLNn2Wpua2WNuLY9a2H1LEI4aBbVEMv4dsn62TImHLNybauHZBNOK2UdtbkYxhCQ2K+GtePZSx/UW8ie7xr6Qx+UTW5DaDeM8TCip2WZgx5R2WoyYv3iOF8Fmf2vIXu2yw+85w/krKLJPQjMDITUIJSdTitprXIpjpwwzxoAIGvpNIqXCH1uAgTOMOyaWB1u/IrVo1TBGxa48g2GkLPfbjIEkrIljpwwyG84Os/XCDs9CUYnSAb/47Y//kJMNPUKZZ8P6kQPr+Gc76yyQdwyrbDGmTXjKUYnJTPyFcpOPuLNfWUZv1IjICYh71ec/WnSodwyFG1x2hk9rker5322Vuunk5yKu3Made36da02pzkV65ejVqPHfJGjdX42kFtmiTWMw1Np9u2VHIdTyoYfu9fvKcu8f/YNZ2ZZODsHoeySornnS7N6zRgnO8Ldlaf5xv6hWc5Su+pJseoaoqss71e3NC2JLms43Q9C56o3uHG86lfTasrsf9Yw15Cibqwcwkl+W+oUedpwEqzo0AOMjb63kd29V/ulIA+HKiIN/PgmGCTeRFYfZDvuVktjdTHmew6C7HqLfEzvEBkRTunz95XIUP8dslYLp/tHNlmHraQXzf+Mkr5l4lvIOuqP+2OFWM5Cq3U9RqcgMwSyIxayEc0m/IgjrfpTRFCJIX6nG2tmJD1iIrPUd/jPjDlODrDIPH0HWdjqXcwZwhs9aycNGu/RfBhDgCeWcfXhj13/IX+T95axnwkrd43rNaJSPgdbCr0vxD0Meg9ZtAzxBW+MM5t4k8LgeOZ0oFiPpMkEyYr+VMGuuAIlGfbtZczP5cup1SGTCeUaHllAh630bQ+7yo23kZV9ZbYvXW2qauzTo9J4EKun5IXDa1hru1kdUnWEFvb9ZWwFTh7ty50U9Oi+gO+oWl36QXyltw0BFO9oKWyXdTUpxyjdkWU0jG5c9rjS1qwJx3X7h/eNkt+mrMLZisj2s3aHrO22QFdW1v1xN4jVzjeR5SXlVUUy6Bs4CfyWKPOBIgLTZAY54+YKJx3vDvTFcSlvU5Y3qMMxe36te7yOyIlkqu6FMP2gdykrfKdavh48Fb5jYlqRMENQ9tsNFHtBmwjlRUoldffAWi/fNt5pyQYDNBEx7niwpPx2p/OVsi9nT1U3iFr3NmXzAlE7HmiXPDts9Vg2OcmYgexZdJO1KVp8j66bQKJg4jFvymAARcNYPVYYm0bqlcj7hd0yrMYUNZUZZFFWVgPJWZlmvpD82uEPSUWY5mi0l5c0lOhJTWaZ7185/IEM+sljxtzC5KUy4TD27IjVWsZymV83/AEeX6wQ1kqg6AxD2dJA06Nx4pdx715CsPS3hgByC3ezo3Q3UQKHZh+PF2ib947oOeQn8ssmZP0rXqLme5A8qKcMbWTlgpn+CCd5U6f04dZvU9YDNJA+bxSZj532BW9crxwfDXrH6mHlEr0guobaTS1VtESDl3gzUB6Upug277JS3ZGr4veUdbs/Qi736j/KE5+1CPF50u8t4/1VnGBuHJWsqYh4OpC6qKlq4UlUIxzPOwW0/H/yjqdi4kdNF9O2c0rIOKt6VcI0WnWP3+wHvaMuRi0P8DDhd+OQ+TCb1PV0MB9U3PqOCm7EUiiLe6jyd3Tj/ai8WwnSmKzv26lC3b+K9oPesXpsvhuVsYI9mbY41i9q3TDItlRNFYrpp+XqyJUqui4Lv3XL9C/3zedRWfHc1+rrHN5EVhzuaXDOs1c9W/7jMOpi1KJZk2xreeVgNCjb8lxFLZT1IZD9drvwtsu0urYGBbtpHApPV1ailkNQdovT4fUyV1fXjXtu3IJ/yEUyCDeG02iawJdyXWS9nA3j1ruGpsMEo0veJYsY3i6HnIoOMeGrEqBb8DPJZ/dEv/feFPTtX7oLvdYPS+wG+as+Q/aodcPhYry2mqb1hRFtLgeSs5TWsCANc+O9tigRB4f2A2SffSdIfAMpngG4nXYalNRypy7ufXBC7Qe9ED0ItvThDxQla7i7tA9G83w7qUyqh0F2ixghK2xuCQ1K+ZpsfzxM7ov0xjdxVMXRHhyieCLznlPe7JHu8dpXP+musxHhdHac86uMiAWrGcEii44g3z76QTZTtjsMOOPJakL+ZSN0NRvEnm0XFRkpzVLRyiiV+IN4jdVmhtOdUMD8socb/LuZ1YxLZurYX0jaeL7dph7GO+fz2Fn4+zM9iZQ/qf21Hm55aFhFZYyjhgVtUaMqcIP2W4PkQd3UODLFpD4rVelO6UPfJYcWVCrLLGP+DJRAsz1P/d3RZdJoZ5zxYKlvfQcdGWcdwDZg9Vu/gM5wYGuJFwja0iKQAB9UtmWjQqlB7Fk2BIRhXBWQlX1LRWSI+paDaCjpngdvYMwJ9F6Uer94lV+6QogdU/I/vXEHKwherhelYGqXqoCLCN/LsSuIsNuMp47CciBuzHRVO9Gzv7ygnS749g2PFcM3R4mjS7368Q4Y26KyW98wsF4MInpaVqBSNu14w5y4ZS4LWMbVNkMHm3Agq6cklzJBHU0mJ+VpFwXVRQTQs6IeazuMISBRwKQZ15N0vsuCRKxnie5tSSnNIG6Z202JsDlNm1cKIi4LPooH/0EDr9sge3YlqKOrlMf2LO1fH/e8tc+L0A/2rHrfnn0xiMS+bfCRPduJHlmP2TSxtB2oIMLRbMbSkOCpiJOaIUnqWd27Wag2fYOFZN8WvfKjMLAPxWZZ3Psn9GTnjtoNShK9G5R1TQ61ip3rsDX7K1U86UUtqjH0MVkOYvW0zOqLscahaows5RPAbDaZVN0jWh0ac0C2m4Fw0kPT+aBU5PJev7DJDtl6P8jsBsXdIK1zk3XIZk0/aFZ5blzzrrKaltEw3FhRUiiEF6MVM2X9UnJKp/oelv7IFHf8/X3jQHgXe1eqUog+H0A+G9R/YtQh/3E/gO2jIh3ze6VZAA3CoFoaj1F7TdV0JHGuT+833jeHhYxXPbL6uUvY7DIKoEXv/Mby2G9MftDOuSx2oX2zt694Ik3nN5aHgohlLPUgyE6Z+eFpoi1ClvQsIuCRPeQemJc3lwfuozQdIgJvDuo7I8vDSVl0OL+ArUqUp2lXwroYxBC4L/AwMku1uq7o6SICLHqWMRsWNEhEAMVaRo9LZpEvqz8uC1JYMQu1LCPNFm4+UPgDEbwaQuW6lO0K/Lu8dpFtB9mzSzYl57zP2IS8tgZFqqhTpqujaDlIERMKItII5qVt7uj4QISj9Jcd0MlnBz/bftDpBfYvxOmlDuiA7Sc3EfQvV9qhCiLmBhZ2ta5G/MR1ny1jddmP0elmvpl7cNSrSThywSfCNH22jIxXm27Qut1ly5TwgCDHre2VCgr7QZvNXdTPal7A+2bIaRb4OrkF847mNFAZeFlGrLIguEUr38y0e3q904LVkZqxizhDenpfg9T74ftRYtd5H7lqILTsr3Dch1mI3Te7Vs3k20zKprbWuq3lGwySB/Xou/RUrS8W1ocMN9OjrfaKPRSI/nkZDbRKlLrPcNOHDDffNawbZLtBVr8cJKFK9dooeslA0Bu0+W8S38kAcj8dxp7luYy2mqd6dMit9rmL3SPDL9WTxO1PkfBZqMrKXYbb89xFcbiKPGiPh0Ee2d5Vh8bj8KSKrhZPZaVmUSjHxVAFEVWJ6hKflSp7hxvt8Og8Yp0+h8bo3SNiCrwb/ZCV2qfgyr3n3GelyueD+tTVA9vvs1KFD/Ag/JF25UTDVEYvSWAN8wMt7uiQgigl7R55d/wMv9KHg2eQSqx22R/eX9qpi8zarDgeJJ8N6tRF5SPCHlkww46ps7rYFEsclotslkEYVMp09Q0NpvFa6T6nFgbKjrCGsg4PXu7qWBDzLOw69eL4kN5mc/aZhc+r3YndIIWDcP0rsr09q8n1bek6Q8DBLz2e0EBWTzT19WaL3BvvuxoBsXNQaKqoT1WNfX3iAZi3uN2RQ2/XCBwNylxvLFK027OHGgHcs1hgOliPcsMEo78tfUHEooLoOXAouRP8eNHfUkv5wl9+7LvZjWILX7496GT0wS3juxlgiSWIRQySbzznHRkJpiszKNT17Gq2Vu2OiKXrl/TUuJ7Gr9b1eEBdT5/sc1zX4wdFVb27cxH354vEq1U/rIVbJiSfC+WUGahFkvV05a0yerX336HyRtGLYr1jCh4410k9387Ldhh0GCOO6np8vjGLWmGV3Q7TzYA3y6LC+SEn+cYXBu9KLRJfZrF1QwWjQVdj1ZXDH5B+k3WCYJleOj0QsrxfcVJO2Fw7/CFp8h3S3KYuG6RY+HbahL4D7qzxPqgrAvP6ArzDsMkp3DDB6NiXZk0KQ6tniQCXhziaVoR6UmEM1YMwKOi+iDno00yAy8NMERt4zKzDYcIf0MTDMTzCbp05k8lkqTKXmbbSkXXVJnPaycUsU5HORsZlNo5TmZnMbHL+XOdbZzND5UxnJjZrxR+YYhqxbqnncWYzFW515pwbT1Rks3jkMr7cbJypzNp1ZPhy2Vzy/fS20K5imeOTWKpmmLZmrD6FjRenZQ7lLUZAxNAiVEY4NYdeZ5PCQjYtI1gCMVuFPDUt64XC2iXORVGTCRtylraRNtJ4w0KqacVv2GTzCchFIhFO2KAu01Q8t0bINkfxk1v6g8TGtbf25xmx1pyMh0mbX1K2GcPfZlJW+K1isqFCbFkZtvKyLelMyLqBwZKl3hNTtQ754mVOkZAuZbXf6kmBsjKzYVte6mrK1gBwxeWiVMGEnyaOL+fmQvKX8qlmA9G1MQJ3+dJItqWndVf/jRSWjHEdpiBiaVPtS8jg19MqLr05Ok5wjAGSOdh0SwqCxoighIAjAeGCNoSFZ1LW7JSazHw0Yxv5LQEnlKI2l7ABlqhzI0wGD9hEsDl4MjJksVUYbXAwkKRF4luAbI2S2kwWQxVEzEvkASmVOoj1aCl9D5AEx045JHMg7kUg7DbD+LgE/kAFB5ttfbLaDGfFKr2NkOSTt7wHNJUxEr6y1FcaNIWBLbxBaaZgXBFk55XBuESpvxzbr1poO/dB2noBF9UgomflFIzYMoKXJVuyXepoMcmQ69Qlc9QFoV56WVGGRY6MNLmokaKsUu0J3+4riBYAAAJBSURBVAhtHG0rxwuRVwa+hKw5C+2AmHkVTYb2WtsY5fD5lARfjleGszrbwv2vignOTaatw69qiny7YXxQKdyjpiuUikuPF+8fnBq0hQ+JeE2hdHnLVraU0dLHKVkc8rNlLCSMQFU1r0DFb3jH4gpgdTWumqXIRKRiBmvdzP2hJiFuQbTEWYNoRwF21PizxswcZ96xYPBnbi0HCUanCMAtY6akyUtmSUqNQ79FNwa7clJIMK9tZhzIRjiVsESQnPcrBrhioqzRvOORqpWXiL0qbEdro1SzIFM8GSi7Zj7MlwungvF3yxiXc0u2PzTWMNbJNmNrxyVj5mOky3ygFFwpN/DamrDEqcEsUny0lfcr/CQFanaqpYHhzqjABcwSgxXYDD0DZTSbwKdj596lzPvV8yacxmjDpXffNRMwIM1mM29U3q88MG8jsGNmdUhXbRK4pNwGyjHzYeWTDOJhWjewrY14qJVRCT9Ctqq9zN16n4UXwBID+LPN0pf6sN0Az/CWsdNg1DDNthF8q9GUqBvAnAhptOjt3vFh9BT2ZSbIy+XZAufb+tNZi7q7nEHQtlp4FsUifJhsmXW1niXJrE5u8yQpwttJNQuT6qFOwrou1lXSVJP1pCpm4V2S1EkdttNJGNbhUz7B0QYb/lJYPzT+S7cJPtkuar5O8k8eTupquaomYV2tMAq3mPDl0nHFbyePCe7RpP5yDxVfLUnuctziruGvzAZA9m6vlv7wP7+/qbb+Ok/L/fER1fjf4zdfhez/AXw70zWVXlw3AAAAAElFTkSuQmCC"/>
          <p:cNvSpPr>
            <a:spLocks noChangeAspect="1" noChangeArrowheads="1"/>
          </p:cNvSpPr>
          <p:nvPr/>
        </p:nvSpPr>
        <p:spPr bwMode="auto">
          <a:xfrm>
            <a:off x="155575" y="-1477963"/>
            <a:ext cx="3409950" cy="3086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 name="AutoShape 10" descr="data:image/png;base64,iVBORw0KGgoAAAANSUhEUgAAAOwAAADWCAMAAADl7J7tAAAAkFBMVEX////+/v4AAAD9/f36+vr39/fw8PD19fVpaWnNzc3k5OTd3d3ExMTv7++pqakvLy+8vLyKiopQUFDo6OihoaHb29taWlq2traTk5PS0tK6urrKysp8fHywsLCkpKSbm5uPj49kZGRubm57e3uEhIQyMjJMTExYWFg7OztEREQkJCQTExNOTk4YGBggICAMDAzUHdNWAAAgAElEQVR4nO1dCV/bONMfWVd8KMQ4xnYcx7mg0G673//bvfOXnQMCtAGcdH/PO9uFhCi2RyPNPSOi80ApioPrwplP/AlQWsVBEV4N6uRJXQ5bEvEF5/YVWJO81K20YMpecm6fgxU0uhyyhD2rSFwJSF8c2cvd7QSA7MWAJ/eqyMpLIkv/S8gK+T+E7P8UZekNymopjt4JxeOUFM143FAtSQqpJAO5GD8JXJUBf+PX/eXUc4mm+P2pjLs+ZZU0Sh0jq4TWUip9m+c5rUgZTVKTVaZqGAF+o6SVWkEhy0jK/iJS26NrGG2VPcH2L6Cs0vLZcxmyjI0Sc0YLTxdNYy2aqaZ0ldAsmYl4mkhZjKespExK031J0HMJqqxRJ3f6CyjrpBaR2YOzkeRVKPWv1VSxfrd5mH1344f5P+GkjfWPm4y+zx6/0d3mbqxmD4u1v4jOjMsO1zARk/rZcvHwF3BjrWarF6YJ4yrMmqwVK/q2aO6ybcbbuioMI+81gzX/MHNql+OJv0b90rpJx1b8bZTF6ovv739V2RFEQFaJDQas6C6OQl3m0plwQZL3sLoj+saPbbcURdmdv47No/j4Em4UfJ96XndM3t8gK/r/+Yegk2VxNq4vKeuEkaugNSeck/mO/d62U0Z2+lB+d+HPcVBnyzJf8Ya+HY02+o6yDbXb6dOrd1KUp0HLzE0cX/l9ZMHimFdq7AD+KT5rsbygrGOOuQ4qtoXsy5HMoZhsuayUzCPLkxRlQrhIR8KSjSJNOamMMv7zqzeKnKJxMJVO/zllwSk0s3oFPC1ln1QIXlKW5UcRVCRPUMVzaRa2mv9ZJpPlR2ALTfPky+6pGGUFcG8tNxZYDdPWPr/ou8uYr6ogBvmqRmqtz8bvObygLE9j8MDPI9zLWRTSioy5dMZYMlbSWEbcsPyFCDbS8vIEEQR/8vpzG16Vovxpn0nf3yBbYVLtOmUZrbNIfzFlmURPIJw5sTKhODDhmbK8e1ie8jQz2k4oA62Jd5XgdW54Yb+xsZiZ8zWrH+05DGrdCL7Z3ZanP/8RnjLzM+GEG6+X5FW+VxajJNr9uWORHbPcvxbiMOAVkOBS921PH4W9ouCp4JeOubQQvRjWml+5nGdWrDdQ1e5S/u70O8+tdBlBgNmPoX0iZ7+lH7rOn4GRTbpH1vqZ6VQQxowR6BYFSwJJm5+s1dDoMdMeWWLmho+n97zEtP0gXz6h7N2QyEqqN7IXnIubnz9+/vwZ4OePn79ibBQ/iCUNDwy2xLs/CJkP4pFcUFltsmANMfTquvuj218W2cegk0yKgvm4WRTFU1OMx8U0yKG3dB/x5ldUBlDEg4QZGx5JByy7RBmYjE0OOlWy/wguS1lS8yDrKRtMvGHYLWMVxNjC/rWtoK7FP7ZayAUW77ctUf5vrNw4KJjuKp/IDyF7qhsPjKztKcvIzsD7WSGTkFdBvLehYxbGTNTtLzY/ZgHPSF0R3ZSsSz08MuoqCUbdWj4bLk3ZbL5TRJmyHTdmPkxAlnpkVcHYUkZPgd++/RdZ4BW81qVNglSw0FfnU/fClFUUlztGCmStFmsvsoCs6JGVtAgWjGUVMF8qttvNfL7dbmui7ytpdRhsmKlrxxrM2be/MDc2aq85A9mMJcrK0nNkmSWxWsk6jMpHwT+rO7av09Xq/mfFug6vYRa6Du6f85G9/J41OwXXL2NiQzek58uYyW2ZtsRaejBx/hkZqiYYhWQDxIZYIV1Xr3i0fgeXpaztdAkPQFYeISt3Fqtkyqlxa1JGWArpp4B3qZo8BAm1rG3ZrAlWlTzbLLg0ZY/A71mTPBamR5bNCf+BZDQ0LW/ukyPVgTVvq2/ZIGMU3U2AhzyfHV+YGx9Bx6A01PB+z3r3rITWmId3wYqOSQeDVtGcl8FkHawU68/mfGSvS1lmWE51yOb7D+xkfRNsmIbPWBDby2xL3j4prHs2cs0HFIsrU5Zpqzo5ewTr9Zopmbljw5hVRN5ymv5tsM696+58U/66yLKlzzqhR7atJmHtMw9YXyLvdD9Wkngfe1fs7EZ7JhevVvmbl34DrsugOgYkPLLRH3xFWZ39cnISMvU3m/rsW16VssfIHpSKd4Bp3W5ZXCUhfYAb/z2U/RNkBZvt6UPnDZF/vVJxDB9AVjODjlfCOzXEaSzlt/CfoqyCoPp3gVdE/zXR8xxZ+oM9y8T5Mc7uVqMV/zv7lv8pykLa0o/iw1GQ/xZl2Ygw3jXzn3DLHMFHKMsKZHlLCC596JZ/E2V/z141y9l/1Ld/4g+5Uv8mygIVGLVsu0ofnzzFSFF2N6X2MVg1zfkK1N9D2dpkxlhrHQx8p2DuqZPFqlQVaEEuz3/++H42tn8PZfewmjbjTLAtpF/JraEft8ySDT6Jq7Nv+ddQNsniLIqqPIvqH9+f7ieOtDkJfrrmkW4bNoAyifTdM+FvoGxnvFcKIVAEeNlOTebB/dhlJ+i0wYLGTz8XyqcdnH3Lr6Oszx8+A4IZfmbOdcZ7hURveCeU4lUqzVMwV6BFl5fs0+hoEbS8iO1TsHbwmp/9iC/TDOhu+QEXAH1AVWXlAD+PXan9M2jGtp5VwTpR2mmlNVLO+NM2WNIMo6oN2/qft3qkWi8/FuAWevMwOgPWwe0aP3/skd07yVnw1MGc3DaYaZ8DiZRBm3+/X0jxa8wrgET5q/7AU75MM9D0wXigotX2rC8ECe4+D56yF8hKI6pgBYdqe/N9mvLOZUJP74JvjhWnZTAlJrcQ6gMm3kvKAj6mntAq5Un/U5DMoCQzVMRbX+jGgsJgw/u3Ckgl9483v74/rb89trmatMrQlHmUNs7q81XGl9xYIID4wVSysygrBBR6ZkfOZ2Uc71nGcs1ShjYb/6dkMfZOGCsXQcRETvmLmU8XOvsJvzC5+iw+LrtgtJ9XJ7T2y7ijVRRsrNVWBbWm5Cfz4yzT9K2V2gZIFbKLYGrVR7L7vjJt/kyhFSQ70mD3BfmeVq5FbnJ081QpGQa8NR7mRE3Jtk7J2LI6WUw/+ITXoiypYFFVMSCv8rxGRKBP+GE7wAmaBYZ3ZfAEzpeS0UFuFd0H2Sd46BUpu3meoRvuJTXEqhYse7SmoGKVETkVJuB9qsZBiw/VW5llv4GrUVZTprVPdmS1QdkMKTLdnlVIFEwfELmKR1ZrcZdqUu09sRAq78ln8P/HKGt8wlsH/vc+MxGJn7IKEVofrZEaCjavm++YmjhBCsnLYos/hatR9o9g3SJQyXvWyeLGRZ990Ovt2T+BlWR7np7m4MEP+Rv5rn8OfzdljfWp1chktp/ONv7LKSuYM7PZCgmsjBEfy2t7dr2/GFkkq/tMbgjWV1xSZ8IV5ewV4K+m7FfD/xKy/7+MPwiXRxZMGrUoWsJrALWT3s2OuixlfZnM5+XlDpwzCBzAny60Y1ycejfT4rKUlTzzH0x5fw3Wm3lQFGuUULBmrTP1vvF34T2rfMnT19yOMHf5mMLIqgxIKl898/dQ1iJ0/ulqyT0oKmOn1urhx62RkxUSdt/TPL6yT8WfMKi8KZqvuZuHZU5Oz+Uo2lb0rarWKGo+GSQ0SeFzATXlfW8ZOBbPRRuh1L5g3Jff+LL3d2xN828R3hSgLXoGSGRi+hhHn7l3rpUalcyW3FxvaRH7MhL1CkdQvsAAHyjSO8oiNfBc5qGgp/dfh9kpIA3e4bZuyZRIVD4uKSuaRa6TppkpmixmlIzHZ1vk88w4ozZmTtOEbpv40ZA58Z1LKaQzlk0KbXQVdKWgbE6dn0ilrTS9c0XcbaUFvF4/6yFLUQEQ/RvO5/RQjxsaJdWKkiB/HN+tY3eupp+m83UhJ6KgSWbtdh7aV+IE4IjTk5ZbjfiDfJUXoJ4nz3q4eXu422IlxFMhV7zssh8oO7wNZ+ttWa1qrc42zjE7GoWIjFLGO1LL02R6VIaOb7wnM4rj0Ds0syCR6txgAIKpQRnh+1UURbhUVN6/Pd4FMVXjqCV7J1ZU/atGQv6qFjWZ8Vpoc+5Ugzaqq2HsEpCxM5vMlzXTTsbBIB7fgCepgygIwr4o9CxQFPS5DZ4D8L/xCWUVCkbh/lcU/7pbVfpxdV9QsGbM5zf8Kvq5vg1HQn+NULr/lWmkZpgdY2ac+Zmexyb5oc/HlecW0Tj/EpyAr3CKLJqzWFT0WElVjB55udG0ymKr1lnFi6OKtUzolSX4IQiDDbiQzHops0P2GLlPIouQuQ/enCArBTihosiX2PkSCHDsFRbCqiM4PjbiA+HlV0DLIthkzJZ3SRcDIAsRZOk1yrIoZgxdHjx2REZ8Q0mZY3pikFP4Wnlm7F+i3SBsvw4mtFMAhqAsszxUc7+CrE+SmAXz0nV+QjbIfNMJh5z/DBYLogEsIj8WGD55JOC4RBS3L/baI3tUwv4pZPHFVVeis0O2S1bz/n2V/bwpscQlIs9Sef3NazuQ0Eh4Eq/pPp+BdcBKlZIOLPoFZbGHPoOs16NWJI72LBOQlyirGZoSvvM7msYgoO2/P3NnURu058bFajQarVqYR59Alr89Xa1v1igP3SHLFHRCZI7s9+Ax+Rre8+cgrIjugw0yb15SVrpPUZZlKGKIa8jyPbLYOsgLbr/fT+k1Y2RYME5kT8FWHlF2l86hKfsEsjJD6g5kiTjsWWSWkm1+PCbOByS/HJ33n0s5luthsK5fih6JcorPIAvGI1UCneVozxItHr83vkGMPFsT/DQgS0yYbTCD6XG8jP2vz4meQyMSvjAroWxnFkHwlKFzyxf6Js58OKk3QWml/mo520GPLO9QZECHktzHkgO/BODJVOlNsKXpgMi6Kt8G32JC4efFWdMRsHEtRXYTpMVgyH6nkq3agqSGffpK47ZLgTUa0d3lY/DjcTDKtrxZBeSQEUj7v9461p3uGI2DwZANgjJJ0CDKZwl/uvHaZwH7aHs/FLLeU3E9cr4EtCtphmNQSOq5Nj0PAA19MaTo+UArlMEA+uGQoocVMn05RcLfyXvcBRRWKV7Ee6T6cuO9v7EXPb4hygFAZtl1hpM+D5O+VBwJ5et80M/BIdSDEpLjFOoBPBX9lV/xVAi0LJSEmDFypjHVH+iC8yagY22VzJqmSYokSWYF2yTPHDwXRRbIRZOE/2smCT/QWFvxhaSVVomHUcLXDkdtnSQr780+HnBRZJm0xbYu7jDvSR30OcNfCOqhhYtnWkMXH/noztHdL4osfKxF5ZBHy7O8rQJDXyqaeM3+U/LanSQSO2XEBoC42jKGw3oWpt3aTaMocPK0ye4ngO95u2TjuUAgUi3vXnSwuCxlEXZKnshqXl5pRlnwxRYukN1SMUHfO0r1+iWvvyw35tXb1CwZpE1zUjkje2bZ3vsAZNtZgp7EOkXPdHFFyiKm1dRsbrnSsQCOB0D2233jsylSJ06QvSxlEeEoQkMuzZhVmUEoW5KRmU61vDZlfdC0ptkmgpKTr4dBVoOuaHRwXcoiONtUycTrdVEZDbJnWXSn2llD4eqqlIWzfDKf+fz3KPXceADKyiXT1VE+vS5lIWknjWYGouJW20GQbSlFn3CqFtfes9rSuGZrgPKtzMQgDGpZOuyWSUvX5sZKiXGI5qeswSrjhhA9T+iVznSV8tpyFn3meFDOG8ug2neIZZwpw5Mp6RTZS8tZZYtQZaXwToPxMHtWy7qlSJ2KngtzY1g9Ybz1xy2Mq0FET6mYDyuEJRd315WzPKgYt4oyKaYVDYMsJS2iLbSMXhoCF7ZnWV1MApSCRtOa7DCGQFQicZva6sp7Fh7zpmAN2S1q9PMdghvfTr2FzLjq62pQXjcOGeNFjRu0Q1A2pUg6Oc3p2rpxZ/VolrVo5TSeDLNn2Wpua2WNuLY9a2H1LEI4aBbVEMv4dsn62TImHLNybauHZBNOK2UdtbkYxhCQ2K+GtePZSx/UW8ie7xr6Qx+UTW5DaDeM8TCip2WZgx5R2WoyYv3iOF8Fmf2vIXu2yw+85w/krKLJPQjMDITUIJSdTitprXIpjpwwzxoAIGvpNIqXCH1uAgTOMOyaWB1u/IrVo1TBGxa48g2GkLPfbjIEkrIljpwwyG84Os/XCDs9CUYnSAb/47Y//kJMNPUKZZ8P6kQPr+Gc76yyQdwyrbDGmTXjKUYnJTPyFcpOPuLNfWUZv1IjICYh71ec/WnSodwyFG1x2hk9rker5322Vuunk5yKu3Made36da02pzkV65ejVqPHfJGjdX42kFtmiTWMw1Np9u2VHIdTyoYfu9fvKcu8f/YNZ2ZZODsHoeySornnS7N6zRgnO8Ldlaf5xv6hWc5Su+pJseoaoqss71e3NC2JLms43Q9C56o3uHG86lfTasrsf9Yw15Cibqwcwkl+W+oUedpwEqzo0AOMjb63kd29V/ulIA+HKiIN/PgmGCTeRFYfZDvuVktjdTHmew6C7HqLfEzvEBkRTunz95XIUP8dslYLp/tHNlmHraQXzf+Mkr5l4lvIOuqP+2OFWM5Cq3U9RqcgMwSyIxayEc0m/IgjrfpTRFCJIX6nG2tmJD1iIrPUd/jPjDlODrDIPH0HWdjqXcwZwhs9aycNGu/RfBhDgCeWcfXhj13/IX+T95axnwkrd43rNaJSPgdbCr0vxD0Meg9ZtAzxBW+MM5t4k8LgeOZ0oFiPpMkEyYr+VMGuuAIlGfbtZczP5cup1SGTCeUaHllAh630bQ+7yo23kZV9ZbYvXW2qauzTo9J4EKun5IXDa1hru1kdUnWEFvb9ZWwFTh7ty50U9Oi+gO+oWl36QXyltw0BFO9oKWyXdTUpxyjdkWU0jG5c9rjS1qwJx3X7h/eNkt+mrMLZisj2s3aHrO22QFdW1v1xN4jVzjeR5SXlVUUy6Bs4CfyWKPOBIgLTZAY54+YKJx3vDvTFcSlvU5Y3qMMxe36te7yOyIlkqu6FMP2gdykrfKdavh48Fb5jYlqRMENQ9tsNFHtBmwjlRUoldffAWi/fNt5pyQYDNBEx7niwpPx2p/OVsi9nT1U3iFr3NmXzAlE7HmiXPDts9Vg2OcmYgexZdJO1KVp8j66bQKJg4jFvymAARcNYPVYYm0bqlcj7hd0yrMYUNZUZZFFWVgPJWZlmvpD82uEPSUWY5mi0l5c0lOhJTWaZ7185/IEM+sljxtzC5KUy4TD27IjVWsZymV83/AEeX6wQ1kqg6AxD2dJA06Nx4pdx715CsPS3hgByC3ezo3Q3UQKHZh+PF2ib947oOeQn8ssmZP0rXqLme5A8qKcMbWTlgpn+CCd5U6f04dZvU9YDNJA+bxSZj532BW9crxwfDXrH6mHlEr0guobaTS1VtESDl3gzUB6Upug277JS3ZGr4veUdbs/Qi736j/KE5+1CPF50u8t4/1VnGBuHJWsqYh4OpC6qKlq4UlUIxzPOwW0/H/yjqdi4kdNF9O2c0rIOKt6VcI0WnWP3+wHvaMuRi0P8DDhd+OQ+TCb1PV0MB9U3PqOCm7EUiiLe6jyd3Tj/ai8WwnSmKzv26lC3b+K9oPesXpsvhuVsYI9mbY41i9q3TDItlRNFYrpp+XqyJUqui4Lv3XL9C/3zedRWfHc1+rrHN5EVhzuaXDOs1c9W/7jMOpi1KJZk2xreeVgNCjb8lxFLZT1IZD9drvwtsu0urYGBbtpHApPV1ailkNQdovT4fUyV1fXjXtu3IJ/yEUyCDeG02iawJdyXWS9nA3j1ruGpsMEo0veJYsY3i6HnIoOMeGrEqBb8DPJZ/dEv/feFPTtX7oLvdYPS+wG+as+Q/aodcPhYry2mqb1hRFtLgeSs5TWsCANc+O9tigRB4f2A2SffSdIfAMpngG4nXYalNRypy7ufXBC7Qe9ED0ItvThDxQla7i7tA9G83w7qUyqh0F2ixghK2xuCQ1K+ZpsfzxM7ov0xjdxVMXRHhyieCLznlPe7JHu8dpXP+musxHhdHac86uMiAWrGcEii44g3z76QTZTtjsMOOPJakL+ZSN0NRvEnm0XFRkpzVLRyiiV+IN4jdVmhtOdUMD8socb/LuZ1YxLZurYX0jaeL7dph7GO+fz2Fn4+zM9iZQ/qf21Hm55aFhFZYyjhgVtUaMqcIP2W4PkQd3UODLFpD4rVelO6UPfJYcWVCrLLGP+DJRAsz1P/d3RZdJoZ5zxYKlvfQcdGWcdwDZg9Vu/gM5wYGuJFwja0iKQAB9UtmWjQqlB7Fk2BIRhXBWQlX1LRWSI+paDaCjpngdvYMwJ9F6Uer94lV+6QogdU/I/vXEHKwherhelYGqXqoCLCN/LsSuIsNuMp47CciBuzHRVO9Gzv7ygnS749g2PFcM3R4mjS7368Q4Y26KyW98wsF4MInpaVqBSNu14w5y4ZS4LWMbVNkMHm3Agq6cklzJBHU0mJ+VpFwXVRQTQs6IeazuMISBRwKQZ15N0vsuCRKxnie5tSSnNIG6Z202JsDlNm1cKIi4LPooH/0EDr9sge3YlqKOrlMf2LO1fH/e8tc+L0A/2rHrfnn0xiMS+bfCRPduJHlmP2TSxtB2oIMLRbMbSkOCpiJOaIUnqWd27Wag2fYOFZN8WvfKjMLAPxWZZ3Psn9GTnjtoNShK9G5R1TQ61ip3rsDX7K1U86UUtqjH0MVkOYvW0zOqLscahaows5RPAbDaZVN0jWh0ac0C2m4Fw0kPT+aBU5PJev7DJDtl6P8jsBsXdIK1zk3XIZk0/aFZ5blzzrrKaltEw3FhRUiiEF6MVM2X9UnJKp/oelv7IFHf8/X3jQHgXe1eqUog+H0A+G9R/YtQh/3E/gO2jIh3ze6VZAA3CoFoaj1F7TdV0JHGuT+833jeHhYxXPbL6uUvY7DIKoEXv/Mby2G9MftDOuSx2oX2zt694Ik3nN5aHgohlLPUgyE6Z+eFpoi1ClvQsIuCRPeQemJc3lwfuozQdIgJvDuo7I8vDSVl0OL+ArUqUp2lXwroYxBC4L/AwMku1uq7o6SICLHqWMRsWNEhEAMVaRo9LZpEvqz8uC1JYMQu1LCPNFm4+UPgDEbwaQuW6lO0K/Lu8dpFtB9mzSzYl57zP2IS8tgZFqqhTpqujaDlIERMKItII5qVt7uj4QISj9Jcd0MlnBz/bftDpBfYvxOmlDuiA7Sc3EfQvV9qhCiLmBhZ2ta5G/MR1ny1jddmP0elmvpl7cNSrSThywSfCNH22jIxXm27Qut1ly5TwgCDHre2VCgr7QZvNXdTPal7A+2bIaRb4OrkF847mNFAZeFlGrLIguEUr38y0e3q904LVkZqxizhDenpfg9T74ftRYtd5H7lqILTsr3Dch1mI3Te7Vs3k20zKprbWuq3lGwySB/Xou/RUrS8W1ocMN9OjrfaKPRSI/nkZDbRKlLrPcNOHDDffNawbZLtBVr8cJKFK9dooeslA0Bu0+W8S38kAcj8dxp7luYy2mqd6dMit9rmL3SPDL9WTxO1PkfBZqMrKXYbb89xFcbiKPGiPh0Ee2d5Vh8bj8KSKrhZPZaVmUSjHxVAFEVWJ6hKflSp7hxvt8Og8Yp0+h8bo3SNiCrwb/ZCV2qfgyr3n3GelyueD+tTVA9vvs1KFD/Ag/JF25UTDVEYvSWAN8wMt7uiQgigl7R55d/wMv9KHg2eQSqx22R/eX9qpi8zarDgeJJ8N6tRF5SPCHlkww46ps7rYFEsclotslkEYVMp09Q0NpvFa6T6nFgbKjrCGsg4PXu7qWBDzLOw69eL4kN5mc/aZhc+r3YndIIWDcP0rsr09q8n1bek6Q8DBLz2e0EBWTzT19WaL3BvvuxoBsXNQaKqoT1WNfX3iAZi3uN2RQ2/XCBwNylxvLFK027OHGgHcs1hgOliPcsMEo78tfUHEooLoOXAouRP8eNHfUkv5wl9+7LvZjWILX7496GT0wS3juxlgiSWIRQySbzznHRkJpiszKNT17Gq2Vu2OiKXrl/TUuJ7Gr9b1eEBdT5/sc1zX4wdFVb27cxH354vEq1U/rIVbJiSfC+WUGahFkvV05a0yerX336HyRtGLYr1jCh4410k9387Ldhh0GCOO6np8vjGLWmGV3Q7TzYA3y6LC+SEn+cYXBu9KLRJfZrF1QwWjQVdj1ZXDH5B+k3WCYJleOj0QsrxfcVJO2Fw7/CFp8h3S3KYuG6RY+HbahL4D7qzxPqgrAvP6ArzDsMkp3DDB6NiXZk0KQ6tniQCXhziaVoR6UmEM1YMwKOi+iDno00yAy8NMERt4zKzDYcIf0MTDMTzCbp05k8lkqTKXmbbSkXXVJnPaycUsU5HORsZlNo5TmZnMbHL+XOdbZzND5UxnJjZrxR+YYhqxbqnncWYzFW515pwbT1Rks3jkMr7cbJypzNp1ZPhy2Vzy/fS20K5imeOTWKpmmLZmrD6FjRenZQ7lLUZAxNAiVEY4NYdeZ5PCQjYtI1gCMVuFPDUt64XC2iXORVGTCRtylraRNtJ4w0KqacVv2GTzCchFIhFO2KAu01Q8t0bINkfxk1v6g8TGtbf25xmx1pyMh0mbX1K2GcPfZlJW+K1isqFCbFkZtvKyLelMyLqBwZKl3hNTtQ754mVOkZAuZbXf6kmBsjKzYVte6mrK1gBwxeWiVMGEnyaOL+fmQvKX8qlmA9G1MQJ3+dJItqWndVf/jRSWjHEdpiBiaVPtS8jg19MqLr05Ok5wjAGSOdh0SwqCxoighIAjAeGCNoSFZ1LW7JSazHw0Yxv5LQEnlKI2l7ABlqhzI0wGD9hEsDl4MjJksVUYbXAwkKRF4luAbI2S2kwWQxVEzEvkASmVOoj1aCl9D5AEx045JHMg7kUg7DbD+LgE/kAFB5ttfbLaDGfFKr2NkOSTt7wHNJUxEr6y1FcaNIWBLbxBaaZgXBFk55XBuESpvxzbr1poO/dB2noBF9UgomflFIzYMoKXJVuyXepoMcmQ69Qlc9QFoV56WVGGRY6MNLmokaKsUu0J3+4riBYAAAJBSURBVAhtHG0rxwuRVwa+hKw5C+2AmHkVTYb2WtsY5fD5lARfjleGszrbwv2vignOTaatw69qiny7YXxQKdyjpiuUikuPF+8fnBq0hQ+JeE2hdHnLVraU0dLHKVkc8rNlLCSMQFU1r0DFb3jH4gpgdTWumqXIRKRiBmvdzP2hJiFuQbTEWYNoRwF21PizxswcZ96xYPBnbi0HCUanCMAtY6akyUtmSUqNQ79FNwa7clJIMK9tZhzIRjiVsESQnPcrBrhioqzRvOORqpWXiL0qbEdro1SzIFM8GSi7Zj7MlwungvF3yxiXc0u2PzTWMNbJNmNrxyVj5mOky3ygFFwpN/DamrDEqcEsUny0lfcr/CQFanaqpYHhzqjABcwSgxXYDD0DZTSbwKdj596lzPvV8yacxmjDpXffNRMwIM1mM29U3q88MG8jsGNmdUhXbRK4pNwGyjHzYeWTDOJhWjewrY14qJVRCT9Ctqq9zN16n4UXwBID+LPN0pf6sN0Az/CWsdNg1DDNthF8q9GUqBvAnAhptOjt3vFh9BT2ZSbIy+XZAufb+tNZi7q7nEHQtlp4FsUifJhsmXW1niXJrE5u8yQpwttJNQuT6qFOwrou1lXSVJP1pCpm4V2S1EkdttNJGNbhUz7B0QYb/lJYPzT+S7cJPtkuar5O8k8eTupquaomYV2tMAq3mPDl0nHFbyePCe7RpP5yDxVfLUnuctziruGvzAZA9m6vlv7wP7+/qbb+Ok/L/fER1fjf4zdfhez/AXw70zWVXlw3AAAAAElFTkSuQmCC"/>
          <p:cNvSpPr>
            <a:spLocks noChangeAspect="1" noChangeArrowheads="1"/>
          </p:cNvSpPr>
          <p:nvPr/>
        </p:nvSpPr>
        <p:spPr bwMode="auto">
          <a:xfrm>
            <a:off x="307975" y="-1325563"/>
            <a:ext cx="3409950" cy="3086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8" name="Rectangle 6"/>
          <p:cNvSpPr txBox="1">
            <a:spLocks noChangeArrowheads="1"/>
          </p:cNvSpPr>
          <p:nvPr/>
        </p:nvSpPr>
        <p:spPr bwMode="auto">
          <a:xfrm>
            <a:off x="3105515" y="1432409"/>
            <a:ext cx="3169733" cy="994395"/>
          </a:xfrm>
          <a:prstGeom prst="rect">
            <a:avLst/>
          </a:prstGeom>
          <a:noFill/>
          <a:ln w="9525">
            <a:noFill/>
            <a:miter lim="800000"/>
            <a:headEnd/>
            <a:tailEnd/>
          </a:ln>
        </p:spPr>
        <p:txBody>
          <a:bodyPr/>
          <a:lstStyle/>
          <a:p>
            <a:pPr marL="457200" indent="-457200">
              <a:lnSpc>
                <a:spcPct val="150000"/>
              </a:lnSpc>
            </a:pPr>
            <a:r>
              <a:rPr lang="el-GR" sz="3000" dirty="0">
                <a:latin typeface="Arial" pitchFamily="34" charset="0"/>
              </a:rPr>
              <a:t>E</a:t>
            </a:r>
            <a:r>
              <a:rPr lang="el-GR" sz="3000" baseline="-25000" dirty="0">
                <a:latin typeface="Arial" pitchFamily="34" charset="0"/>
              </a:rPr>
              <a:t>r</a:t>
            </a:r>
            <a:r>
              <a:rPr lang="el-GR" smtClean="0"/>
              <a:t> </a:t>
            </a:r>
            <a:r>
              <a:rPr lang="el-GR" sz="3000" dirty="0">
                <a:effectLst/>
                <a:latin typeface="Arial" pitchFamily="34" charset="0"/>
              </a:rPr>
              <a:t>= </a:t>
            </a:r>
            <a:r>
              <a:rPr lang="el-GR" sz="3000" dirty="0">
                <a:latin typeface="Arial" pitchFamily="34" charset="0"/>
              </a:rPr>
              <a:t>ΔG</a:t>
            </a:r>
            <a:r>
              <a:rPr lang="el-GR" sz="3000" baseline="-25000" dirty="0">
                <a:latin typeface="Arial" pitchFamily="34" charset="0"/>
              </a:rPr>
              <a:t>r</a:t>
            </a:r>
            <a:r>
              <a:rPr lang="el-GR" sz="3000" dirty="0">
                <a:latin typeface="Arial" pitchFamily="34" charset="0"/>
              </a:rPr>
              <a:t> / ( n </a:t>
            </a:r>
            <a:r>
              <a:rPr lang="el-GR" sz="3000" dirty="0">
                <a:effectLst/>
                <a:latin typeface="Arial" pitchFamily="34" charset="0"/>
              </a:rPr>
              <a:t>F ) </a:t>
            </a:r>
          </a:p>
        </p:txBody>
      </p:sp>
      <p:sp>
        <p:nvSpPr>
          <p:cNvPr id="19" name="Rectangle 6"/>
          <p:cNvSpPr txBox="1">
            <a:spLocks noChangeArrowheads="1"/>
          </p:cNvSpPr>
          <p:nvPr/>
        </p:nvSpPr>
        <p:spPr bwMode="auto">
          <a:xfrm>
            <a:off x="1403648" y="4509120"/>
            <a:ext cx="7790228" cy="889866"/>
          </a:xfrm>
          <a:prstGeom prst="rect">
            <a:avLst/>
          </a:prstGeom>
          <a:noFill/>
          <a:ln w="9525">
            <a:noFill/>
            <a:miter lim="800000"/>
            <a:headEnd/>
            <a:tailEnd/>
          </a:ln>
        </p:spPr>
        <p:txBody>
          <a:bodyPr/>
          <a:lstStyle/>
          <a:p>
            <a:pPr marL="457200" indent="-457200">
              <a:lnSpc>
                <a:spcPct val="150000"/>
              </a:lnSpc>
            </a:pPr>
            <a:r>
              <a:rPr lang="el-GR" sz="3000" dirty="0">
                <a:latin typeface="Arial" pitchFamily="34" charset="0"/>
              </a:rPr>
              <a:t>Υπό κανονικές συνθήκες: E</a:t>
            </a:r>
            <a:r>
              <a:rPr lang="el-GR" sz="3000" baseline="-25000" dirty="0">
                <a:latin typeface="Arial" pitchFamily="34" charset="0"/>
              </a:rPr>
              <a:t>0</a:t>
            </a:r>
            <a:r>
              <a:rPr lang="el-GR" sz="3000" dirty="0">
                <a:latin typeface="Arial" pitchFamily="34" charset="0"/>
              </a:rPr>
              <a:t> =</a:t>
            </a:r>
            <a:r>
              <a:rPr lang="el-GR" sz="3000" dirty="0">
                <a:effectLst/>
                <a:latin typeface="Arial" pitchFamily="34" charset="0"/>
              </a:rPr>
              <a:t> 1,185 V </a:t>
            </a:r>
            <a:endParaRPr lang="el-GR" sz="3000" baseline="30000" dirty="0">
              <a:effectLst/>
              <a:latin typeface="Arial" pitchFamily="34" charset="0"/>
            </a:endParaRPr>
          </a:p>
        </p:txBody>
      </p:sp>
      <p:sp>
        <p:nvSpPr>
          <p:cNvPr id="20" name="Rectangle 6"/>
          <p:cNvSpPr txBox="1">
            <a:spLocks noChangeArrowheads="1"/>
          </p:cNvSpPr>
          <p:nvPr/>
        </p:nvSpPr>
        <p:spPr bwMode="auto">
          <a:xfrm>
            <a:off x="1619672" y="2839877"/>
            <a:ext cx="5688632" cy="720080"/>
          </a:xfrm>
          <a:prstGeom prst="rect">
            <a:avLst/>
          </a:prstGeom>
          <a:noFill/>
          <a:ln w="25400">
            <a:noFill/>
            <a:miter lim="800000"/>
            <a:headEnd/>
            <a:tailEnd/>
          </a:ln>
        </p:spPr>
        <p:txBody>
          <a:bodyPr/>
          <a:lstStyle/>
          <a:p>
            <a:pPr marL="457200" indent="-457200" algn="ctr">
              <a:lnSpc>
                <a:spcPct val="150000"/>
              </a:lnSpc>
            </a:pPr>
            <a:r>
              <a:rPr lang="el-GR" sz="3000" b="1" dirty="0">
                <a:effectLst/>
                <a:latin typeface="Arial" pitchFamily="34" charset="0"/>
              </a:rPr>
              <a:t>H</a:t>
            </a:r>
            <a:r>
              <a:rPr lang="el-GR" sz="3000" b="1" baseline="-25000" dirty="0">
                <a:effectLst/>
                <a:latin typeface="Arial" pitchFamily="34" charset="0"/>
              </a:rPr>
              <a:t>2</a:t>
            </a:r>
            <a:r>
              <a:rPr lang="el-GR" sz="3000" b="1" dirty="0">
                <a:effectLst/>
                <a:latin typeface="Arial" pitchFamily="34" charset="0"/>
              </a:rPr>
              <a:t> + ½ O</a:t>
            </a:r>
            <a:r>
              <a:rPr lang="el-GR" sz="3000" b="1" baseline="-25000" dirty="0">
                <a:effectLst/>
                <a:latin typeface="Arial" pitchFamily="34" charset="0"/>
              </a:rPr>
              <a:t>2</a:t>
            </a:r>
            <a:r>
              <a:rPr lang="el-GR" smtClean="0"/>
              <a:t> </a:t>
            </a:r>
            <a:r>
              <a:rPr lang="en-GB" sz="3000" b="1" dirty="0">
                <a:effectLst/>
                <a:latin typeface="Arial" pitchFamily="34" charset="0"/>
                <a:sym typeface="Wingdings" pitchFamily="2" charset="2"/>
              </a:rPr>
              <a:t></a:t>
            </a:r>
            <a:r>
              <a:rPr lang="el-GR" sz="3000" b="1" dirty="0">
                <a:effectLst/>
                <a:latin typeface="Arial" pitchFamily="34" charset="0"/>
                <a:sym typeface="Wingdings" pitchFamily="2" charset="2"/>
              </a:rPr>
              <a:t> H</a:t>
            </a:r>
            <a:r>
              <a:rPr lang="el-GR" sz="3000" b="1" baseline="-25000" dirty="0">
                <a:effectLst/>
                <a:latin typeface="Arial" pitchFamily="34" charset="0"/>
                <a:sym typeface="Wingdings" pitchFamily="2" charset="2"/>
              </a:rPr>
              <a:t>2</a:t>
            </a:r>
            <a:r>
              <a:rPr lang="el-GR" sz="3000" b="1" dirty="0">
                <a:effectLst/>
                <a:latin typeface="Arial" pitchFamily="34" charset="0"/>
                <a:sym typeface="Wingdings" pitchFamily="2" charset="2"/>
              </a:rPr>
              <a:t>O + Ενέργεια </a:t>
            </a:r>
            <a:endParaRPr lang="el-GR" sz="3000" b="1" baseline="30000" dirty="0">
              <a:effectLst/>
              <a:latin typeface="Arial" pitchFamily="34" charset="0"/>
            </a:endParaRPr>
          </a:p>
        </p:txBody>
      </p:sp>
      <p:pic>
        <p:nvPicPr>
          <p:cNvPr id="21" name="Picture 20"/>
          <p:cNvPicPr>
            <a:picLocks noChangeAspect="1"/>
          </p:cNvPicPr>
          <p:nvPr/>
        </p:nvPicPr>
        <p:blipFill>
          <a:blip r:embed="rId10"/>
          <a:stretch>
            <a:fillRect/>
          </a:stretch>
        </p:blipFill>
        <p:spPr>
          <a:xfrm>
            <a:off x="10845101" y="6681201"/>
            <a:ext cx="1322947" cy="176799"/>
          </a:xfrm>
          <a:prstGeom prst="rect">
            <a:avLst/>
          </a:prstGeom>
        </p:spPr>
      </p:pic>
    </p:spTree>
    <p:extLst>
      <p:ext uri="{BB962C8B-B14F-4D97-AF65-F5344CB8AC3E}">
        <p14:creationId xmlns:p14="http://schemas.microsoft.com/office/powerpoint/2010/main" val="639031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ttangolo 10"/>
          <p:cNvSpPr/>
          <p:nvPr/>
        </p:nvSpPr>
        <p:spPr>
          <a:xfrm>
            <a:off x="773084" y="84219"/>
            <a:ext cx="10099963" cy="79208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l-GR" sz="3200" b="1" dirty="0"/>
              <a:t>Πρότυπο δυναμικό αντίδρασης σε μια κυψέλη καυσίμου</a:t>
            </a:r>
          </a:p>
        </p:txBody>
      </p:sp>
      <p:sp>
        <p:nvSpPr>
          <p:cNvPr id="16" name="AutoShape 8" descr="data:image/png;base64,iVBORw0KGgoAAAANSUhEUgAAAOwAAADWCAMAAADl7J7tAAAAkFBMVEX////+/v4AAAD9/f36+vr39/fw8PD19fVpaWnNzc3k5OTd3d3ExMTv7++pqakvLy+8vLyKiopQUFDo6OihoaHb29taWlq2traTk5PS0tK6urrKysp8fHywsLCkpKSbm5uPj49kZGRubm57e3uEhIQyMjJMTExYWFg7OztEREQkJCQTExNOTk4YGBggICAMDAzUHdNWAAAgAElEQVR4nO1dCV/bONMfWVd8KMQ4xnYcx7mg0G673//bvfOXnQMCtAGcdH/PO9uFhCi2RyPNPSOi80ApioPrwplP/AlQWsVBEV4N6uRJXQ5bEvEF5/YVWJO81K20YMpecm6fgxU0uhyyhD2rSFwJSF8c2cvd7QSA7MWAJ/eqyMpLIkv/S8gK+T+E7P8UZekNymopjt4JxeOUFM143FAtSQqpJAO5GD8JXJUBf+PX/eXUc4mm+P2pjLs+ZZU0Sh0jq4TWUip9m+c5rUgZTVKTVaZqGAF+o6SVWkEhy0jK/iJS26NrGG2VPcH2L6Cs0vLZcxmyjI0Sc0YLTxdNYy2aqaZ0ldAsmYl4mkhZjKespExK031J0HMJqqxRJ3f6CyjrpBaR2YOzkeRVKPWv1VSxfrd5mH1344f5P+GkjfWPm4y+zx6/0d3mbqxmD4u1v4jOjMsO1zARk/rZcvHwF3BjrWarF6YJ4yrMmqwVK/q2aO6ybcbbuioMI+81gzX/MHNql+OJv0b90rpJx1b8bZTF6ovv739V2RFEQFaJDQas6C6OQl3m0plwQZL3sLoj+saPbbcURdmdv47No/j4Em4UfJ96XndM3t8gK/r/+Yegk2VxNq4vKeuEkaugNSeck/mO/d62U0Z2+lB+d+HPcVBnyzJf8Ya+HY02+o6yDbXb6dOrd1KUp0HLzE0cX/l9ZMHimFdq7AD+KT5rsbygrGOOuQ4qtoXsy5HMoZhsuayUzCPLkxRlQrhIR8KSjSJNOamMMv7zqzeKnKJxMJVO/zllwSk0s3oFPC1ln1QIXlKW5UcRVCRPUMVzaRa2mv9ZJpPlR2ALTfPky+6pGGUFcG8tNxZYDdPWPr/ou8uYr6ogBvmqRmqtz8bvObygLE9j8MDPI9zLWRTSioy5dMZYMlbSWEbcsPyFCDbS8vIEEQR/8vpzG16Vovxpn0nf3yBbYVLtOmUZrbNIfzFlmURPIJw5sTKhODDhmbK8e1ie8jQz2k4oA62Jd5XgdW54Yb+xsZiZ8zWrH+05DGrdCL7Z3ZanP/8RnjLzM+GEG6+X5FW+VxajJNr9uWORHbPcvxbiMOAVkOBS921PH4W9ouCp4JeOubQQvRjWml+5nGdWrDdQ1e5S/u70O8+tdBlBgNmPoX0iZ7+lH7rOn4GRTbpH1vqZ6VQQxowR6BYFSwJJm5+s1dDoMdMeWWLmho+n97zEtP0gXz6h7N2QyEqqN7IXnIubnz9+/vwZ4OePn79ibBQ/iCUNDwy2xLs/CJkP4pFcUFltsmANMfTquvuj218W2cegk0yKgvm4WRTFU1OMx8U0yKG3dB/x5ldUBlDEg4QZGx5JByy7RBmYjE0OOlWy/wguS1lS8yDrKRtMvGHYLWMVxNjC/rWtoK7FP7ZayAUW77ctUf5vrNw4KJjuKp/IDyF7qhsPjKztKcvIzsD7WSGTkFdBvLehYxbGTNTtLzY/ZgHPSF0R3ZSsSz08MuoqCUbdWj4bLk3ZbL5TRJmyHTdmPkxAlnpkVcHYUkZPgd++/RdZ4BW81qVNglSw0FfnU/fClFUUlztGCmStFmsvsoCs6JGVtAgWjGUVMF8qttvNfL7dbmui7ytpdRhsmKlrxxrM2be/MDc2aq85A9mMJcrK0nNkmSWxWsk6jMpHwT+rO7av09Xq/mfFug6vYRa6Du6f85G9/J41OwXXL2NiQzek58uYyW2ZtsRaejBx/hkZqiYYhWQDxIZYIV1Xr3i0fgeXpaztdAkPQFYeISt3Fqtkyqlxa1JGWArpp4B3qZo8BAm1rG3ZrAlWlTzbLLg0ZY/A71mTPBamR5bNCf+BZDQ0LW/ukyPVgTVvq2/ZIGMU3U2AhzyfHV+YGx9Bx6A01PB+z3r3rITWmId3wYqOSQeDVtGcl8FkHawU68/mfGSvS1lmWE51yOb7D+xkfRNsmIbPWBDby2xL3j4prHs2cs0HFIsrU5Zpqzo5ewTr9Zopmbljw5hVRN5ymv5tsM696+58U/66yLKlzzqhR7atJmHtMw9YXyLvdD9Wkngfe1fs7EZ7JhevVvmbl34DrsugOgYkPLLRH3xFWZ39cnISMvU3m/rsW16VssfIHpSKd4Bp3W5ZXCUhfYAb/z2U/RNkBZvt6UPnDZF/vVJxDB9AVjODjlfCOzXEaSzlt/CfoqyCoPp3gVdE/zXR8xxZ+oM9y8T5Mc7uVqMV/zv7lv8pykLa0o/iw1GQ/xZl2Ygw3jXzn3DLHMFHKMsKZHlLCC596JZ/E2V/z141y9l/1Ld/4g+5Uv8mygIVGLVsu0ofnzzFSFF2N6X2MVg1zfkK1N9D2dpkxlhrHQx8p2DuqZPFqlQVaEEuz3/++H42tn8PZfewmjbjTLAtpF/JraEft8ySDT6Jq7Nv+ddQNsniLIqqPIvqH9+f7ieOtDkJfrrmkW4bNoAyifTdM+FvoGxnvFcKIVAEeNlOTebB/dhlJ+i0wYLGTz8XyqcdnH3Lr6Oszx8+A4IZfmbOdcZ7hURveCeU4lUqzVMwV6BFl5fs0+hoEbS8iO1TsHbwmp/9iC/TDOhu+QEXAH1AVWXlAD+PXan9M2jGtp5VwTpR2mmlNVLO+NM2WNIMo6oN2/qft3qkWi8/FuAWevMwOgPWwe0aP3/skd07yVnw1MGc3DaYaZ8DiZRBm3+/X0jxa8wrgET5q/7AU75MM9D0wXigotX2rC8ECe4+D56yF8hKI6pgBYdqe/N9mvLOZUJP74JvjhWnZTAlJrcQ6gMm3kvKAj6mntAq5Un/U5DMoCQzVMRbX+jGgsJgw/u3Ckgl9483v74/rb89trmatMrQlHmUNs7q81XGl9xYIID4wVSysygrBBR6ZkfOZ2Uc71nGcs1ShjYb/6dkMfZOGCsXQcRETvmLmU8XOvsJvzC5+iw+LrtgtJ9XJ7T2y7ijVRRsrNVWBbWm5Cfz4yzT9K2V2gZIFbKLYGrVR7L7vjJt/kyhFSQ70mD3BfmeVq5FbnJ081QpGQa8NR7mRE3Jtk7J2LI6WUw/+ITXoiypYFFVMSCv8rxGRKBP+GE7wAmaBYZ3ZfAEzpeS0UFuFd0H2Sd46BUpu3meoRvuJTXEqhYse7SmoGKVETkVJuB9qsZBiw/VW5llv4GrUVZTprVPdmS1QdkMKTLdnlVIFEwfELmKR1ZrcZdqUu09sRAq78ln8P/HKGt8wlsH/vc+MxGJn7IKEVofrZEaCjavm++YmjhBCsnLYos/hatR9o9g3SJQyXvWyeLGRZ990Ovt2T+BlWR7np7m4MEP+Rv5rn8OfzdljfWp1chktp/ONv7LKSuYM7PZCgmsjBEfy2t7dr2/GFkkq/tMbgjWV1xSZ8IV5ewV4K+m7FfD/xKy/7+MPwiXRxZMGrUoWsJrALWT3s2OuixlfZnM5+XlDpwzCBzAny60Y1ycejfT4rKUlTzzH0x5fw3Wm3lQFGuUULBmrTP1vvF34T2rfMnT19yOMHf5mMLIqgxIKl898/dQ1iJ0/ulqyT0oKmOn1urhx62RkxUSdt/TPL6yT8WfMKi8KZqvuZuHZU5Oz+Uo2lb0rarWKGo+GSQ0SeFzATXlfW8ZOBbPRRuh1L5g3Jff+LL3d2xN828R3hSgLXoGSGRi+hhHn7l3rpUalcyW3FxvaRH7MhL1CkdQvsAAHyjSO8oiNfBc5qGgp/dfh9kpIA3e4bZuyZRIVD4uKSuaRa6TppkpmixmlIzHZ1vk88w4ozZmTtOEbpv40ZA58Z1LKaQzlk0KbXQVdKWgbE6dn0ilrTS9c0XcbaUFvF4/6yFLUQEQ/RvO5/RQjxsaJdWKkiB/HN+tY3eupp+m83UhJ6KgSWbtdh7aV+IE4IjTk5ZbjfiDfJUXoJ4nz3q4eXu422IlxFMhV7zssh8oO7wNZ+ttWa1qrc42zjE7GoWIjFLGO1LL02R6VIaOb7wnM4rj0Ds0syCR6txgAIKpQRnh+1UURbhUVN6/Pd4FMVXjqCV7J1ZU/atGQv6qFjWZ8Vpoc+5Ugzaqq2HsEpCxM5vMlzXTTsbBIB7fgCepgygIwr4o9CxQFPS5DZ4D8L/xCWUVCkbh/lcU/7pbVfpxdV9QsGbM5zf8Kvq5vg1HQn+NULr/lWmkZpgdY2ac+Zmexyb5oc/HlecW0Tj/EpyAr3CKLJqzWFT0WElVjB55udG0ymKr1lnFi6OKtUzolSX4IQiDDbiQzHops0P2GLlPIouQuQ/enCArBTihosiX2PkSCHDsFRbCqiM4PjbiA+HlV0DLIthkzJZ3SRcDIAsRZOk1yrIoZgxdHjx2REZ8Q0mZY3pikFP4Wnlm7F+i3SBsvw4mtFMAhqAsszxUc7+CrE+SmAXz0nV+QjbIfNMJh5z/DBYLogEsIj8WGD55JOC4RBS3L/baI3tUwv4pZPHFVVeis0O2S1bz/n2V/bwpscQlIs9Sef3NazuQ0Eh4Eq/pPp+BdcBKlZIOLPoFZbGHPoOs16NWJI72LBOQlyirGZoSvvM7msYgoO2/P3NnURu058bFajQarVqYR59Alr89Xa1v1igP3SHLFHRCZI7s9+Ax+Rre8+cgrIjugw0yb15SVrpPUZZlKGKIa8jyPbLYOsgLbr/fT+k1Y2RYME5kT8FWHlF2l86hKfsEsjJD6g5kiTjsWWSWkm1+PCbOByS/HJ33n0s5luthsK5fih6JcorPIAvGI1UCneVozxItHr83vkGMPFsT/DQgS0yYbTCD6XG8jP2vz4meQyMSvjAroWxnFkHwlKFzyxf6Js58OKk3QWml/mo520GPLO9QZECHktzHkgO/BODJVOlNsKXpgMi6Kt8G32JC4efFWdMRsHEtRXYTpMVgyH6nkq3agqSGffpK47ZLgTUa0d3lY/DjcTDKtrxZBeSQEUj7v9461p3uGI2DwZANgjJJ0CDKZwl/uvHaZwH7aHs/FLLeU3E9cr4EtCtphmNQSOq5Nj0PAA19MaTo+UArlMEA+uGQoocVMn05RcLfyXvcBRRWKV7Ee6T6cuO9v7EXPb4hygFAZtl1hpM+D5O+VBwJ5et80M/BIdSDEpLjFOoBPBX9lV/xVAi0LJSEmDFypjHVH+iC8yagY22VzJqmSYokSWYF2yTPHDwXRRbIRZOE/2smCT/QWFvxhaSVVomHUcLXDkdtnSQr780+HnBRZJm0xbYu7jDvSR30OcNfCOqhhYtnWkMXH/noztHdL4osfKxF5ZBHy7O8rQJDXyqaeM3+U/LanSQSO2XEBoC42jKGw3oWpt3aTaMocPK0ye4ngO95u2TjuUAgUi3vXnSwuCxlEXZKnshqXl5pRlnwxRYukN1SMUHfO0r1+iWvvyw35tXb1CwZpE1zUjkje2bZ3vsAZNtZgp7EOkXPdHFFyiKm1dRsbrnSsQCOB0D2233jsylSJ06QvSxlEeEoQkMuzZhVmUEoW5KRmU61vDZlfdC0ptkmgpKTr4dBVoOuaHRwXcoiONtUycTrdVEZDbJnWXSn2llD4eqqlIWzfDKf+fz3KPXceADKyiXT1VE+vS5lIWknjWYGouJW20GQbSlFn3CqFtfes9rSuGZrgPKtzMQgDGpZOuyWSUvX5sZKiXGI5qeswSrjhhA9T+iVznSV8tpyFn3meFDOG8ug2neIZZwpw5Mp6RTZS8tZZYtQZaXwToPxMHtWy7qlSJ2KngtzY1g9Ybz1xy2Mq0FET6mYDyuEJRd315WzPKgYt4oyKaYVDYMsJS2iLbSMXhoCF7ZnWV1MApSCRtOa7DCGQFQicZva6sp7Fh7zpmAN2S1q9PMdghvfTr2FzLjq62pQXjcOGeNFjRu0Q1A2pUg6Oc3p2rpxZ/VolrVo5TSeDLNn2Wpua2WNuLY9a2H1LEI4aBbVEMv4dsn62TImHLNybauHZBNOK2UdtbkYxhCQ2K+GtePZSx/UW8ie7xr6Qx+UTW5DaDeM8TCip2WZgx5R2WoyYv3iOF8Fmf2vIXu2yw+85w/krKLJPQjMDITUIJSdTitprXIpjpwwzxoAIGvpNIqXCH1uAgTOMOyaWB1u/IrVo1TBGxa48g2GkLPfbjIEkrIljpwwyG84Os/XCDs9CUYnSAb/47Y//kJMNPUKZZ8P6kQPr+Gc76yyQdwyrbDGmTXjKUYnJTPyFcpOPuLNfWUZv1IjICYh71ec/WnSodwyFG1x2hk9rker5322Vuunk5yKu3Made36da02pzkV65ejVqPHfJGjdX42kFtmiTWMw1Np9u2VHIdTyoYfu9fvKcu8f/YNZ2ZZODsHoeySornnS7N6zRgnO8Ldlaf5xv6hWc5Su+pJseoaoqss71e3NC2JLms43Q9C56o3uHG86lfTasrsf9Yw15Cibqwcwkl+W+oUedpwEqzo0AOMjb63kd29V/ulIA+HKiIN/PgmGCTeRFYfZDvuVktjdTHmew6C7HqLfEzvEBkRTunz95XIUP8dslYLp/tHNlmHraQXzf+Mkr5l4lvIOuqP+2OFWM5Cq3U9RqcgMwSyIxayEc0m/IgjrfpTRFCJIX6nG2tmJD1iIrPUd/jPjDlODrDIPH0HWdjqXcwZwhs9aycNGu/RfBhDgCeWcfXhj13/IX+T95axnwkrd43rNaJSPgdbCr0vxD0Meg9ZtAzxBW+MM5t4k8LgeOZ0oFiPpMkEyYr+VMGuuAIlGfbtZczP5cup1SGTCeUaHllAh630bQ+7yo23kZV9ZbYvXW2qauzTo9J4EKun5IXDa1hru1kdUnWEFvb9ZWwFTh7ty50U9Oi+gO+oWl36QXyltw0BFO9oKWyXdTUpxyjdkWU0jG5c9rjS1qwJx3X7h/eNkt+mrMLZisj2s3aHrO22QFdW1v1xN4jVzjeR5SXlVUUy6Bs4CfyWKPOBIgLTZAY54+YKJx3vDvTFcSlvU5Y3qMMxe36te7yOyIlkqu6FMP2gdykrfKdavh48Fb5jYlqRMENQ9tsNFHtBmwjlRUoldffAWi/fNt5pyQYDNBEx7niwpPx2p/OVsi9nT1U3iFr3NmXzAlE7HmiXPDts9Vg2OcmYgexZdJO1KVp8j66bQKJg4jFvymAARcNYPVYYm0bqlcj7hd0yrMYUNZUZZFFWVgPJWZlmvpD82uEPSUWY5mi0l5c0lOhJTWaZ7185/IEM+sljxtzC5KUy4TD27IjVWsZymV83/AEeX6wQ1kqg6AxD2dJA06Nx4pdx715CsPS3hgByC3ezo3Q3UQKHZh+PF2ib947oOeQn8ssmZP0rXqLme5A8qKcMbWTlgpn+CCd5U6f04dZvU9YDNJA+bxSZj532BW9crxwfDXrH6mHlEr0guobaTS1VtESDl3gzUB6Upug277JS3ZGr4veUdbs/Qi736j/KE5+1CPF50u8t4/1VnGBuHJWsqYh4OpC6qKlq4UlUIxzPOwW0/H/yjqdi4kdNF9O2c0rIOKt6VcI0WnWP3+wHvaMuRi0P8DDhd+OQ+TCb1PV0MB9U3PqOCm7EUiiLe6jyd3Tj/ai8WwnSmKzv26lC3b+K9oPesXpsvhuVsYI9mbY41i9q3TDItlRNFYrpp+XqyJUqui4Lv3XL9C/3zedRWfHc1+rrHN5EVhzuaXDOs1c9W/7jMOpi1KJZk2xreeVgNCjb8lxFLZT1IZD9drvwtsu0urYGBbtpHApPV1ailkNQdovT4fUyV1fXjXtu3IJ/yEUyCDeG02iawJdyXWS9nA3j1ruGpsMEo0veJYsY3i6HnIoOMeGrEqBb8DPJZ/dEv/feFPTtX7oLvdYPS+wG+as+Q/aodcPhYry2mqb1hRFtLgeSs5TWsCANc+O9tigRB4f2A2SffSdIfAMpngG4nXYalNRypy7ufXBC7Qe9ED0ItvThDxQla7i7tA9G83w7qUyqh0F2ixghK2xuCQ1K+ZpsfzxM7ov0xjdxVMXRHhyieCLznlPe7JHu8dpXP+musxHhdHac86uMiAWrGcEii44g3z76QTZTtjsMOOPJakL+ZSN0NRvEnm0XFRkpzVLRyiiV+IN4jdVmhtOdUMD8socb/LuZ1YxLZurYX0jaeL7dph7GO+fz2Fn4+zM9iZQ/qf21Hm55aFhFZYyjhgVtUaMqcIP2W4PkQd3UODLFpD4rVelO6UPfJYcWVCrLLGP+DJRAsz1P/d3RZdJoZ5zxYKlvfQcdGWcdwDZg9Vu/gM5wYGuJFwja0iKQAB9UtmWjQqlB7Fk2BIRhXBWQlX1LRWSI+paDaCjpngdvYMwJ9F6Uer94lV+6QogdU/I/vXEHKwherhelYGqXqoCLCN/LsSuIsNuMp47CciBuzHRVO9Gzv7ygnS749g2PFcM3R4mjS7368Q4Y26KyW98wsF4MInpaVqBSNu14w5y4ZS4LWMbVNkMHm3Agq6cklzJBHU0mJ+VpFwXVRQTQs6IeazuMISBRwKQZ15N0vsuCRKxnie5tSSnNIG6Z202JsDlNm1cKIi4LPooH/0EDr9sge3YlqKOrlMf2LO1fH/e8tc+L0A/2rHrfnn0xiMS+bfCRPduJHlmP2TSxtB2oIMLRbMbSkOCpiJOaIUnqWd27Wag2fYOFZN8WvfKjMLAPxWZZ3Psn9GTnjtoNShK9G5R1TQ61ip3rsDX7K1U86UUtqjH0MVkOYvW0zOqLscahaows5RPAbDaZVN0jWh0ac0C2m4Fw0kPT+aBU5PJev7DJDtl6P8jsBsXdIK1zk3XIZk0/aFZ5blzzrrKaltEw3FhRUiiEF6MVM2X9UnJKp/oelv7IFHf8/X3jQHgXe1eqUog+H0A+G9R/YtQh/3E/gO2jIh3ze6VZAA3CoFoaj1F7TdV0JHGuT+833jeHhYxXPbL6uUvY7DIKoEXv/Mby2G9MftDOuSx2oX2zt694Ik3nN5aHgohlLPUgyE6Z+eFpoi1ClvQsIuCRPeQemJc3lwfuozQdIgJvDuo7I8vDSVl0OL+ArUqUp2lXwroYxBC4L/AwMku1uq7o6SICLHqWMRsWNEhEAMVaRo9LZpEvqz8uC1JYMQu1LCPNFm4+UPgDEbwaQuW6lO0K/Lu8dpFtB9mzSzYl57zP2IS8tgZFqqhTpqujaDlIERMKItII5qVt7uj4QISj9Jcd0MlnBz/bftDpBfYvxOmlDuiA7Sc3EfQvV9qhCiLmBhZ2ta5G/MR1ny1jddmP0elmvpl7cNSrSThywSfCNH22jIxXm27Qut1ly5TwgCDHre2VCgr7QZvNXdTPal7A+2bIaRb4OrkF847mNFAZeFlGrLIguEUr38y0e3q904LVkZqxizhDenpfg9T74ftRYtd5H7lqILTsr3Dch1mI3Te7Vs3k20zKprbWuq3lGwySB/Xou/RUrS8W1ocMN9OjrfaKPRSI/nkZDbRKlLrPcNOHDDffNawbZLtBVr8cJKFK9dooeslA0Bu0+W8S38kAcj8dxp7luYy2mqd6dMit9rmL3SPDL9WTxO1PkfBZqMrKXYbb89xFcbiKPGiPh0Ee2d5Vh8bj8KSKrhZPZaVmUSjHxVAFEVWJ6hKflSp7hxvt8Og8Yp0+h8bo3SNiCrwb/ZCV2qfgyr3n3GelyueD+tTVA9vvs1KFD/Ag/JF25UTDVEYvSWAN8wMt7uiQgigl7R55d/wMv9KHg2eQSqx22R/eX9qpi8zarDgeJJ8N6tRF5SPCHlkww46ps7rYFEsclotslkEYVMp09Q0NpvFa6T6nFgbKjrCGsg4PXu7qWBDzLOw69eL4kN5mc/aZhc+r3YndIIWDcP0rsr09q8n1bek6Q8DBLz2e0EBWTzT19WaL3BvvuxoBsXNQaKqoT1WNfX3iAZi3uN2RQ2/XCBwNylxvLFK027OHGgHcs1hgOliPcsMEo78tfUHEooLoOXAouRP8eNHfUkv5wl9+7LvZjWILX7496GT0wS3juxlgiSWIRQySbzznHRkJpiszKNT17Gq2Vu2OiKXrl/TUuJ7Gr9b1eEBdT5/sc1zX4wdFVb27cxH354vEq1U/rIVbJiSfC+WUGahFkvV05a0yerX336HyRtGLYr1jCh4410k9387Ldhh0GCOO6np8vjGLWmGV3Q7TzYA3y6LC+SEn+cYXBu9KLRJfZrF1QwWjQVdj1ZXDH5B+k3WCYJleOj0QsrxfcVJO2Fw7/CFp8h3S3KYuG6RY+HbahL4D7qzxPqgrAvP6ArzDsMkp3DDB6NiXZk0KQ6tniQCXhziaVoR6UmEM1YMwKOi+iDno00yAy8NMERt4zKzDYcIf0MTDMTzCbp05k8lkqTKXmbbSkXXVJnPaycUsU5HORsZlNo5TmZnMbHL+XOdbZzND5UxnJjZrxR+YYhqxbqnncWYzFW515pwbT1Rks3jkMr7cbJypzNp1ZPhy2Vzy/fS20K5imeOTWKpmmLZmrD6FjRenZQ7lLUZAxNAiVEY4NYdeZ5PCQjYtI1gCMVuFPDUt64XC2iXORVGTCRtylraRNtJ4w0KqacVv2GTzCchFIhFO2KAu01Q8t0bINkfxk1v6g8TGtbf25xmx1pyMh0mbX1K2GcPfZlJW+K1isqFCbFkZtvKyLelMyLqBwZKl3hNTtQ754mVOkZAuZbXf6kmBsjKzYVte6mrK1gBwxeWiVMGEnyaOL+fmQvKX8qlmA9G1MQJ3+dJItqWndVf/jRSWjHEdpiBiaVPtS8jg19MqLr05Ok5wjAGSOdh0SwqCxoighIAjAeGCNoSFZ1LW7JSazHw0Yxv5LQEnlKI2l7ABlqhzI0wGD9hEsDl4MjJksVUYbXAwkKRF4luAbI2S2kwWQxVEzEvkASmVOoj1aCl9D5AEx045JHMg7kUg7DbD+LgE/kAFB5ttfbLaDGfFKr2NkOSTt7wHNJUxEr6y1FcaNIWBLbxBaaZgXBFk55XBuESpvxzbr1poO/dB2noBF9UgomflFIzYMoKXJVuyXepoMcmQ69Qlc9QFoV56WVGGRY6MNLmokaKsUu0J3+4riBYAAAJBSURBVAhtHG0rxwuRVwa+hKw5C+2AmHkVTYb2WtsY5fD5lARfjleGszrbwv2vignOTaatw69qiny7YXxQKdyjpiuUikuPF+8fnBq0hQ+JeE2hdHnLVraU0dLHKVkc8rNlLCSMQFU1r0DFb3jH4gpgdTWumqXIRKRiBmvdzP2hJiFuQbTEWYNoRwF21PizxswcZ96xYPBnbi0HCUanCMAtY6akyUtmSUqNQ79FNwa7clJIMK9tZhzIRjiVsESQnPcrBrhioqzRvOORqpWXiL0qbEdro1SzIFM8GSi7Zj7MlwungvF3yxiXc0u2PzTWMNbJNmNrxyVj5mOky3ygFFwpN/DamrDEqcEsUny0lfcr/CQFanaqpYHhzqjABcwSgxXYDD0DZTSbwKdj596lzPvV8yacxmjDpXffNRMwIM1mM29U3q88MG8jsGNmdUhXbRK4pNwGyjHzYeWTDOJhWjewrY14qJVRCT9Ctqq9zN16n4UXwBID+LPN0pf6sN0Az/CWsdNg1DDNthF8q9GUqBvAnAhptOjt3vFh9BT2ZSbIy+XZAufb+tNZi7q7nEHQtlp4FsUifJhsmXW1niXJrE5u8yQpwttJNQuT6qFOwrou1lXSVJP1pCpm4V2S1EkdttNJGNbhUz7B0QYb/lJYPzT+S7cJPtkuar5O8k8eTupquaomYV2tMAq3mPDl0nHFbyePCe7RpP5yDxVfLUnuctziruGvzAZA9m6vlv7wP7+/qbb+Ok/L/fER1fjf4zdfhez/AXw70zWVXlw3AAAAAElFTkSuQmCC"/>
          <p:cNvSpPr>
            <a:spLocks noChangeAspect="1" noChangeArrowheads="1"/>
          </p:cNvSpPr>
          <p:nvPr/>
        </p:nvSpPr>
        <p:spPr bwMode="auto">
          <a:xfrm>
            <a:off x="155575" y="-1477963"/>
            <a:ext cx="3409950" cy="3086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 name="AutoShape 10" descr="data:image/png;base64,iVBORw0KGgoAAAANSUhEUgAAAOwAAADWCAMAAADl7J7tAAAAkFBMVEX////+/v4AAAD9/f36+vr39/fw8PD19fVpaWnNzc3k5OTd3d3ExMTv7++pqakvLy+8vLyKiopQUFDo6OihoaHb29taWlq2traTk5PS0tK6urrKysp8fHywsLCkpKSbm5uPj49kZGRubm57e3uEhIQyMjJMTExYWFg7OztEREQkJCQTExNOTk4YGBggICAMDAzUHdNWAAAgAElEQVR4nO1dCV/bONMfWVd8KMQ4xnYcx7mg0G673//bvfOXnQMCtAGcdH/PO9uFhCi2RyPNPSOi80ApioPrwplP/AlQWsVBEV4N6uRJXQ5bEvEF5/YVWJO81K20YMpecm6fgxU0uhyyhD2rSFwJSF8c2cvd7QSA7MWAJ/eqyMpLIkv/S8gK+T+E7P8UZekNymopjt4JxeOUFM143FAtSQqpJAO5GD8JXJUBf+PX/eXUc4mm+P2pjLs+ZZU0Sh0jq4TWUip9m+c5rUgZTVKTVaZqGAF+o6SVWkEhy0jK/iJS26NrGG2VPcH2L6Cs0vLZcxmyjI0Sc0YLTxdNYy2aqaZ0ldAsmYl4mkhZjKespExK031J0HMJqqxRJ3f6CyjrpBaR2YOzkeRVKPWv1VSxfrd5mH1344f5P+GkjfWPm4y+zx6/0d3mbqxmD4u1v4jOjMsO1zARk/rZcvHwF3BjrWarF6YJ4yrMmqwVK/q2aO6ybcbbuioMI+81gzX/MHNql+OJv0b90rpJx1b8bZTF6ovv739V2RFEQFaJDQas6C6OQl3m0plwQZL3sLoj+saPbbcURdmdv47No/j4Em4UfJ96XndM3t8gK/r/+Yegk2VxNq4vKeuEkaugNSeck/mO/d62U0Z2+lB+d+HPcVBnyzJf8Ya+HY02+o6yDbXb6dOrd1KUp0HLzE0cX/l9ZMHimFdq7AD+KT5rsbygrGOOuQ4qtoXsy5HMoZhsuayUzCPLkxRlQrhIR8KSjSJNOamMMv7zqzeKnKJxMJVO/zllwSk0s3oFPC1ln1QIXlKW5UcRVCRPUMVzaRa2mv9ZJpPlR2ALTfPky+6pGGUFcG8tNxZYDdPWPr/ou8uYr6ogBvmqRmqtz8bvObygLE9j8MDPI9zLWRTSioy5dMZYMlbSWEbcsPyFCDbS8vIEEQR/8vpzG16Vovxpn0nf3yBbYVLtOmUZrbNIfzFlmURPIJw5sTKhODDhmbK8e1ie8jQz2k4oA62Jd5XgdW54Yb+xsZiZ8zWrH+05DGrdCL7Z3ZanP/8RnjLzM+GEG6+X5FW+VxajJNr9uWORHbPcvxbiMOAVkOBS921PH4W9ouCp4JeOubQQvRjWml+5nGdWrDdQ1e5S/u70O8+tdBlBgNmPoX0iZ7+lH7rOn4GRTbpH1vqZ6VQQxowR6BYFSwJJm5+s1dDoMdMeWWLmho+n97zEtP0gXz6h7N2QyEqqN7IXnIubnz9+/vwZ4OePn79ibBQ/iCUNDwy2xLs/CJkP4pFcUFltsmANMfTquvuj218W2cegk0yKgvm4WRTFU1OMx8U0yKG3dB/x5ldUBlDEg4QZGx5JByy7RBmYjE0OOlWy/wguS1lS8yDrKRtMvGHYLWMVxNjC/rWtoK7FP7ZayAUW77ctUf5vrNw4KJjuKp/IDyF7qhsPjKztKcvIzsD7WSGTkFdBvLehYxbGTNTtLzY/ZgHPSF0R3ZSsSz08MuoqCUbdWj4bLk3ZbL5TRJmyHTdmPkxAlnpkVcHYUkZPgd++/RdZ4BW81qVNglSw0FfnU/fClFUUlztGCmStFmsvsoCs6JGVtAgWjGUVMF8qttvNfL7dbmui7ytpdRhsmKlrxxrM2be/MDc2aq85A9mMJcrK0nNkmSWxWsk6jMpHwT+rO7av09Xq/mfFug6vYRa6Du6f85G9/J41OwXXL2NiQzek58uYyW2ZtsRaejBx/hkZqiYYhWQDxIZYIV1Xr3i0fgeXpaztdAkPQFYeISt3Fqtkyqlxa1JGWArpp4B3qZo8BAm1rG3ZrAlWlTzbLLg0ZY/A71mTPBamR5bNCf+BZDQ0LW/ukyPVgTVvq2/ZIGMU3U2AhzyfHV+YGx9Bx6A01PB+z3r3rITWmId3wYqOSQeDVtGcl8FkHawU68/mfGSvS1lmWE51yOb7D+xkfRNsmIbPWBDby2xL3j4prHs2cs0HFIsrU5Zpqzo5ewTr9Zopmbljw5hVRN5ymv5tsM696+58U/66yLKlzzqhR7atJmHtMw9YXyLvdD9Wkngfe1fs7EZ7JhevVvmbl34DrsugOgYkPLLRH3xFWZ39cnISMvU3m/rsW16VssfIHpSKd4Bp3W5ZXCUhfYAb/z2U/RNkBZvt6UPnDZF/vVJxDB9AVjODjlfCOzXEaSzlt/CfoqyCoPp3gVdE/zXR8xxZ+oM9y8T5Mc7uVqMV/zv7lv8pykLa0o/iw1GQ/xZl2Ygw3jXzn3DLHMFHKMsKZHlLCC596JZ/E2V/z141y9l/1Ld/4g+5Uv8mygIVGLVsu0ofnzzFSFF2N6X2MVg1zfkK1N9D2dpkxlhrHQx8p2DuqZPFqlQVaEEuz3/++H42tn8PZfewmjbjTLAtpF/JraEft8ySDT6Jq7Nv+ddQNsniLIqqPIvqH9+f7ieOtDkJfrrmkW4bNoAyifTdM+FvoGxnvFcKIVAEeNlOTebB/dhlJ+i0wYLGTz8XyqcdnH3Lr6Oszx8+A4IZfmbOdcZ7hURveCeU4lUqzVMwV6BFl5fs0+hoEbS8iO1TsHbwmp/9iC/TDOhu+QEXAH1AVWXlAD+PXan9M2jGtp5VwTpR2mmlNVLO+NM2WNIMo6oN2/qft3qkWi8/FuAWevMwOgPWwe0aP3/skd07yVnw1MGc3DaYaZ8DiZRBm3+/X0jxa8wrgET5q/7AU75MM9D0wXigotX2rC8ECe4+D56yF8hKI6pgBYdqe/N9mvLOZUJP74JvjhWnZTAlJrcQ6gMm3kvKAj6mntAq5Un/U5DMoCQzVMRbX+jGgsJgw/u3Ckgl9483v74/rb89trmatMrQlHmUNs7q81XGl9xYIID4wVSysygrBBR6ZkfOZ2Uc71nGcs1ShjYb/6dkMfZOGCsXQcRETvmLmU8XOvsJvzC5+iw+LrtgtJ9XJ7T2y7ijVRRsrNVWBbWm5Cfz4yzT9K2V2gZIFbKLYGrVR7L7vjJt/kyhFSQ70mD3BfmeVq5FbnJ081QpGQa8NR7mRE3Jtk7J2LI6WUw/+ITXoiypYFFVMSCv8rxGRKBP+GE7wAmaBYZ3ZfAEzpeS0UFuFd0H2Sd46BUpu3meoRvuJTXEqhYse7SmoGKVETkVJuB9qsZBiw/VW5llv4GrUVZTprVPdmS1QdkMKTLdnlVIFEwfELmKR1ZrcZdqUu09sRAq78ln8P/HKGt8wlsH/vc+MxGJn7IKEVofrZEaCjavm++YmjhBCsnLYos/hatR9o9g3SJQyXvWyeLGRZ990Ovt2T+BlWR7np7m4MEP+Rv5rn8OfzdljfWp1chktp/ONv7LKSuYM7PZCgmsjBEfy2t7dr2/GFkkq/tMbgjWV1xSZ8IV5ewV4K+m7FfD/xKy/7+MPwiXRxZMGrUoWsJrALWT3s2OuixlfZnM5+XlDpwzCBzAny60Y1ycejfT4rKUlTzzH0x5fw3Wm3lQFGuUULBmrTP1vvF34T2rfMnT19yOMHf5mMLIqgxIKl898/dQ1iJ0/ulqyT0oKmOn1urhx62RkxUSdt/TPL6yT8WfMKi8KZqvuZuHZU5Oz+Uo2lb0rarWKGo+GSQ0SeFzATXlfW8ZOBbPRRuh1L5g3Jff+LL3d2xN828R3hSgLXoGSGRi+hhHn7l3rpUalcyW3FxvaRH7MhL1CkdQvsAAHyjSO8oiNfBc5qGgp/dfh9kpIA3e4bZuyZRIVD4uKSuaRa6TppkpmixmlIzHZ1vk88w4ozZmTtOEbpv40ZA58Z1LKaQzlk0KbXQVdKWgbE6dn0ilrTS9c0XcbaUFvF4/6yFLUQEQ/RvO5/RQjxsaJdWKkiB/HN+tY3eupp+m83UhJ6KgSWbtdh7aV+IE4IjTk5ZbjfiDfJUXoJ4nz3q4eXu422IlxFMhV7zssh8oO7wNZ+ttWa1qrc42zjE7GoWIjFLGO1LL02R6VIaOb7wnM4rj0Ds0syCR6txgAIKpQRnh+1UURbhUVN6/Pd4FMVXjqCV7J1ZU/atGQv6qFjWZ8Vpoc+5Ugzaqq2HsEpCxM5vMlzXTTsbBIB7fgCepgygIwr4o9CxQFPS5DZ4D8L/xCWUVCkbh/lcU/7pbVfpxdV9QsGbM5zf8Kvq5vg1HQn+NULr/lWmkZpgdY2ac+Zmexyb5oc/HlecW0Tj/EpyAr3CKLJqzWFT0WElVjB55udG0ymKr1lnFi6OKtUzolSX4IQiDDbiQzHops0P2GLlPIouQuQ/enCArBTihosiX2PkSCHDsFRbCqiM4PjbiA+HlV0DLIthkzJZ3SRcDIAsRZOk1yrIoZgxdHjx2REZ8Q0mZY3pikFP4Wnlm7F+i3SBsvw4mtFMAhqAsszxUc7+CrE+SmAXz0nV+QjbIfNMJh5z/DBYLogEsIj8WGD55JOC4RBS3L/baI3tUwv4pZPHFVVeis0O2S1bz/n2V/bwpscQlIs9Sef3NazuQ0Eh4Eq/pPp+BdcBKlZIOLPoFZbGHPoOs16NWJI72LBOQlyirGZoSvvM7msYgoO2/P3NnURu058bFajQarVqYR59Alr89Xa1v1igP3SHLFHRCZI7s9+Ax+Rre8+cgrIjugw0yb15SVrpPUZZlKGKIa8jyPbLYOsgLbr/fT+k1Y2RYME5kT8FWHlF2l86hKfsEsjJD6g5kiTjsWWSWkm1+PCbOByS/HJ33n0s5luthsK5fih6JcorPIAvGI1UCneVozxItHr83vkGMPFsT/DQgS0yYbTCD6XG8jP2vz4meQyMSvjAroWxnFkHwlKFzyxf6Js58OKk3QWml/mo520GPLO9QZECHktzHkgO/BODJVOlNsKXpgMi6Kt8G32JC4efFWdMRsHEtRXYTpMVgyH6nkq3agqSGffpK47ZLgTUa0d3lY/DjcTDKtrxZBeSQEUj7v9461p3uGI2DwZANgjJJ0CDKZwl/uvHaZwH7aHs/FLLeU3E9cr4EtCtphmNQSOq5Nj0PAA19MaTo+UArlMEA+uGQoocVMn05RcLfyXvcBRRWKV7Ee6T6cuO9v7EXPb4hygFAZtl1hpM+D5O+VBwJ5et80M/BIdSDEpLjFOoBPBX9lV/xVAi0LJSEmDFypjHVH+iC8yagY22VzJqmSYokSWYF2yTPHDwXRRbIRZOE/2smCT/QWFvxhaSVVomHUcLXDkdtnSQr780+HnBRZJm0xbYu7jDvSR30OcNfCOqhhYtnWkMXH/noztHdL4osfKxF5ZBHy7O8rQJDXyqaeM3+U/LanSQSO2XEBoC42jKGw3oWpt3aTaMocPK0ye4ngO95u2TjuUAgUi3vXnSwuCxlEXZKnshqXl5pRlnwxRYukN1SMUHfO0r1+iWvvyw35tXb1CwZpE1zUjkje2bZ3vsAZNtZgp7EOkXPdHFFyiKm1dRsbrnSsQCOB0D2233jsylSJ06QvSxlEeEoQkMuzZhVmUEoW5KRmU61vDZlfdC0ptkmgpKTr4dBVoOuaHRwXcoiONtUycTrdVEZDbJnWXSn2llD4eqqlIWzfDKf+fz3KPXceADKyiXT1VE+vS5lIWknjWYGouJW20GQbSlFn3CqFtfes9rSuGZrgPKtzMQgDGpZOuyWSUvX5sZKiXGI5qeswSrjhhA9T+iVznSV8tpyFn3meFDOG8ug2neIZZwpw5Mp6RTZS8tZZYtQZaXwToPxMHtWy7qlSJ2KngtzY1g9Ybz1xy2Mq0FET6mYDyuEJRd315WzPKgYt4oyKaYVDYMsJS2iLbSMXhoCF7ZnWV1MApSCRtOa7DCGQFQicZva6sp7Fh7zpmAN2S1q9PMdghvfTr2FzLjq62pQXjcOGeNFjRu0Q1A2pUg6Oc3p2rpxZ/VolrVo5TSeDLNn2Wpua2WNuLY9a2H1LEI4aBbVEMv4dsn62TImHLNybauHZBNOK2UdtbkYxhCQ2K+GtePZSx/UW8ie7xr6Qx+UTW5DaDeM8TCip2WZgx5R2WoyYv3iOF8Fmf2vIXu2yw+85w/krKLJPQjMDITUIJSdTitprXIpjpwwzxoAIGvpNIqXCH1uAgTOMOyaWB1u/IrVo1TBGxa48g2GkLPfbjIEkrIljpwwyG84Os/XCDs9CUYnSAb/47Y//kJMNPUKZZ8P6kQPr+Gc76yyQdwyrbDGmTXjKUYnJTPyFcpOPuLNfWUZv1IjICYh71ec/WnSodwyFG1x2hk9rker5322Vuunk5yKu3Made36da02pzkV65ejVqPHfJGjdX42kFtmiTWMw1Np9u2VHIdTyoYfu9fvKcu8f/YNZ2ZZODsHoeySornnS7N6zRgnO8Ldlaf5xv6hWc5Su+pJseoaoqss71e3NC2JLms43Q9C56o3uHG86lfTasrsf9Yw15Cibqwcwkl+W+oUedpwEqzo0AOMjb63kd29V/ulIA+HKiIN/PgmGCTeRFYfZDvuVktjdTHmew6C7HqLfEzvEBkRTunz95XIUP8dslYLp/tHNlmHraQXzf+Mkr5l4lvIOuqP+2OFWM5Cq3U9RqcgMwSyIxayEc0m/IgjrfpTRFCJIX6nG2tmJD1iIrPUd/jPjDlODrDIPH0HWdjqXcwZwhs9aycNGu/RfBhDgCeWcfXhj13/IX+T95axnwkrd43rNaJSPgdbCr0vxD0Meg9ZtAzxBW+MM5t4k8LgeOZ0oFiPpMkEyYr+VMGuuAIlGfbtZczP5cup1SGTCeUaHllAh630bQ+7yo23kZV9ZbYvXW2qauzTo9J4EKun5IXDa1hru1kdUnWEFvb9ZWwFTh7ty50U9Oi+gO+oWl36QXyltw0BFO9oKWyXdTUpxyjdkWU0jG5c9rjS1qwJx3X7h/eNkt+mrMLZisj2s3aHrO22QFdW1v1xN4jVzjeR5SXlVUUy6Bs4CfyWKPOBIgLTZAY54+YKJx3vDvTFcSlvU5Y3qMMxe36te7yOyIlkqu6FMP2gdykrfKdavh48Fb5jYlqRMENQ9tsNFHtBmwjlRUoldffAWi/fNt5pyQYDNBEx7niwpPx2p/OVsi9nT1U3iFr3NmXzAlE7HmiXPDts9Vg2OcmYgexZdJO1KVp8j66bQKJg4jFvymAARcNYPVYYm0bqlcj7hd0yrMYUNZUZZFFWVgPJWZlmvpD82uEPSUWY5mi0l5c0lOhJTWaZ7185/IEM+sljxtzC5KUy4TD27IjVWsZymV83/AEeX6wQ1kqg6AxD2dJA06Nx4pdx715CsPS3hgByC3ezo3Q3UQKHZh+PF2ib947oOeQn8ssmZP0rXqLme5A8qKcMbWTlgpn+CCd5U6f04dZvU9YDNJA+bxSZj532BW9crxwfDXrH6mHlEr0guobaTS1VtESDl3gzUB6Upug277JS3ZGr4veUdbs/Qi736j/KE5+1CPF50u8t4/1VnGBuHJWsqYh4OpC6qKlq4UlUIxzPOwW0/H/yjqdi4kdNF9O2c0rIOKt6VcI0WnWP3+wHvaMuRi0P8DDhd+OQ+TCb1PV0MB9U3PqOCm7EUiiLe6jyd3Tj/ai8WwnSmKzv26lC3b+K9oPesXpsvhuVsYI9mbY41i9q3TDItlRNFYrpp+XqyJUqui4Lv3XL9C/3zedRWfHc1+rrHN5EVhzuaXDOs1c9W/7jMOpi1KJZk2xreeVgNCjb8lxFLZT1IZD9drvwtsu0urYGBbtpHApPV1ailkNQdovT4fUyV1fXjXtu3IJ/yEUyCDeG02iawJdyXWS9nA3j1ruGpsMEo0veJYsY3i6HnIoOMeGrEqBb8DPJZ/dEv/feFPTtX7oLvdYPS+wG+as+Q/aodcPhYry2mqb1hRFtLgeSs5TWsCANc+O9tigRB4f2A2SffSdIfAMpngG4nXYalNRypy7ufXBC7Qe9ED0ItvThDxQla7i7tA9G83w7qUyqh0F2ixghK2xuCQ1K+ZpsfzxM7ov0xjdxVMXRHhyieCLznlPe7JHu8dpXP+musxHhdHac86uMiAWrGcEii44g3z76QTZTtjsMOOPJakL+ZSN0NRvEnm0XFRkpzVLRyiiV+IN4jdVmhtOdUMD8socb/LuZ1YxLZurYX0jaeL7dph7GO+fz2Fn4+zM9iZQ/qf21Hm55aFhFZYyjhgVtUaMqcIP2W4PkQd3UODLFpD4rVelO6UPfJYcWVCrLLGP+DJRAsz1P/d3RZdJoZ5zxYKlvfQcdGWcdwDZg9Vu/gM5wYGuJFwja0iKQAB9UtmWjQqlB7Fk2BIRhXBWQlX1LRWSI+paDaCjpngdvYMwJ9F6Uer94lV+6QogdU/I/vXEHKwherhelYGqXqoCLCN/LsSuIsNuMp47CciBuzHRVO9Gzv7ygnS749g2PFcM3R4mjS7368Q4Y26KyW98wsF4MInpaVqBSNu14w5y4ZS4LWMbVNkMHm3Agq6cklzJBHU0mJ+VpFwXVRQTQs6IeazuMISBRwKQZ15N0vsuCRKxnie5tSSnNIG6Z202JsDlNm1cKIi4LPooH/0EDr9sge3YlqKOrlMf2LO1fH/e8tc+L0A/2rHrfnn0xiMS+bfCRPduJHlmP2TSxtB2oIMLRbMbSkOCpiJOaIUnqWd27Wag2fYOFZN8WvfKjMLAPxWZZ3Psn9GTnjtoNShK9G5R1TQ61ip3rsDX7K1U86UUtqjH0MVkOYvW0zOqLscahaows5RPAbDaZVN0jWh0ac0C2m4Fw0kPT+aBU5PJev7DJDtl6P8jsBsXdIK1zk3XIZk0/aFZ5blzzrrKaltEw3FhRUiiEF6MVM2X9UnJKp/oelv7IFHf8/X3jQHgXe1eqUog+H0A+G9R/YtQh/3E/gO2jIh3ze6VZAA3CoFoaj1F7TdV0JHGuT+833jeHhYxXPbL6uUvY7DIKoEXv/Mby2G9MftDOuSx2oX2zt694Ik3nN5aHgohlLPUgyE6Z+eFpoi1ClvQsIuCRPeQemJc3lwfuozQdIgJvDuo7I8vDSVl0OL+ArUqUp2lXwroYxBC4L/AwMku1uq7o6SICLHqWMRsWNEhEAMVaRo9LZpEvqz8uC1JYMQu1LCPNFm4+UPgDEbwaQuW6lO0K/Lu8dpFtB9mzSzYl57zP2IS8tgZFqqhTpqujaDlIERMKItII5qVt7uj4QISj9Jcd0MlnBz/bftDpBfYvxOmlDuiA7Sc3EfQvV9qhCiLmBhZ2ta5G/MR1ny1jddmP0elmvpl7cNSrSThywSfCNH22jIxXm27Qut1ly5TwgCDHre2VCgr7QZvNXdTPal7A+2bIaRb4OrkF847mNFAZeFlGrLIguEUr38y0e3q904LVkZqxizhDenpfg9T74ftRYtd5H7lqILTsr3Dch1mI3Te7Vs3k20zKprbWuq3lGwySB/Xou/RUrS8W1ocMN9OjrfaKPRSI/nkZDbRKlLrPcNOHDDffNawbZLtBVr8cJKFK9dooeslA0Bu0+W8S38kAcj8dxp7luYy2mqd6dMit9rmL3SPDL9WTxO1PkfBZqMrKXYbb89xFcbiKPGiPh0Ee2d5Vh8bj8KSKrhZPZaVmUSjHxVAFEVWJ6hKflSp7hxvt8Og8Yp0+h8bo3SNiCrwb/ZCV2qfgyr3n3GelyueD+tTVA9vvs1KFD/Ag/JF25UTDVEYvSWAN8wMt7uiQgigl7R55d/wMv9KHg2eQSqx22R/eX9qpi8zarDgeJJ8N6tRF5SPCHlkww46ps7rYFEsclotslkEYVMp09Q0NpvFa6T6nFgbKjrCGsg4PXu7qWBDzLOw69eL4kN5mc/aZhc+r3YndIIWDcP0rsr09q8n1bek6Q8DBLz2e0EBWTzT19WaL3BvvuxoBsXNQaKqoT1WNfX3iAZi3uN2RQ2/XCBwNylxvLFK027OHGgHcs1hgOliPcsMEo78tfUHEooLoOXAouRP8eNHfUkv5wl9+7LvZjWILX7496GT0wS3juxlgiSWIRQySbzznHRkJpiszKNT17Gq2Vu2OiKXrl/TUuJ7Gr9b1eEBdT5/sc1zX4wdFVb27cxH354vEq1U/rIVbJiSfC+WUGahFkvV05a0yerX336HyRtGLYr1jCh4410k9387Ldhh0GCOO6np8vjGLWmGV3Q7TzYA3y6LC+SEn+cYXBu9KLRJfZrF1QwWjQVdj1ZXDH5B+k3WCYJleOj0QsrxfcVJO2Fw7/CFp8h3S3KYuG6RY+HbahL4D7qzxPqgrAvP6ArzDsMkp3DDB6NiXZk0KQ6tniQCXhziaVoR6UmEM1YMwKOi+iDno00yAy8NMERt4zKzDYcIf0MTDMTzCbp05k8lkqTKXmbbSkXXVJnPaycUsU5HORsZlNo5TmZnMbHL+XOdbZzND5UxnJjZrxR+YYhqxbqnncWYzFW515pwbT1Rks3jkMr7cbJypzNp1ZPhy2Vzy/fS20K5imeOTWKpmmLZmrD6FjRenZQ7lLUZAxNAiVEY4NYdeZ5PCQjYtI1gCMVuFPDUt64XC2iXORVGTCRtylraRNtJ4w0KqacVv2GTzCchFIhFO2KAu01Q8t0bINkfxk1v6g8TGtbf25xmx1pyMh0mbX1K2GcPfZlJW+K1isqFCbFkZtvKyLelMyLqBwZKl3hNTtQ754mVOkZAuZbXf6kmBsjKzYVte6mrK1gBwxeWiVMGEnyaOL+fmQvKX8qlmA9G1MQJ3+dJItqWndVf/jRSWjHEdpiBiaVPtS8jg19MqLr05Ok5wjAGSOdh0SwqCxoighIAjAeGCNoSFZ1LW7JSazHw0Yxv5LQEnlKI2l7ABlqhzI0wGD9hEsDl4MjJksVUYbXAwkKRF4luAbI2S2kwWQxVEzEvkASmVOoj1aCl9D5AEx045JHMg7kUg7DbD+LgE/kAFB5ttfbLaDGfFKr2NkOSTt7wHNJUxEr6y1FcaNIWBLbxBaaZgXBFk55XBuESpvxzbr1poO/dB2noBF9UgomflFIzYMoKXJVuyXepoMcmQ69Qlc9QFoV56WVGGRY6MNLmokaKsUu0J3+4riBYAAAJBSURBVAhtHG0rxwuRVwa+hKw5C+2AmHkVTYb2WtsY5fD5lARfjleGszrbwv2vignOTaatw69qiny7YXxQKdyjpiuUikuPF+8fnBq0hQ+JeE2hdHnLVraU0dLHKVkc8rNlLCSMQFU1r0DFb3jH4gpgdTWumqXIRKRiBmvdzP2hJiFuQbTEWYNoRwF21PizxswcZ96xYPBnbi0HCUanCMAtY6akyUtmSUqNQ79FNwa7clJIMK9tZhzIRjiVsESQnPcrBrhioqzRvOORqpWXiL0qbEdro1SzIFM8GSi7Zj7MlwungvF3yxiXc0u2PzTWMNbJNmNrxyVj5mOky3ygFFwpN/DamrDEqcEsUny0lfcr/CQFanaqpYHhzqjABcwSgxXYDD0DZTSbwKdj596lzPvV8yacxmjDpXffNRMwIM1mM29U3q88MG8jsGNmdUhXbRK4pNwGyjHzYeWTDOJhWjewrY14qJVRCT9Ctqq9zN16n4UXwBID+LPN0pf6sN0Az/CWsdNg1DDNthF8q9GUqBvAnAhptOjt3vFh9BT2ZSbIy+XZAufb+tNZi7q7nEHQtlp4FsUifJhsmXW1niXJrE5u8yQpwttJNQuT6qFOwrou1lXSVJP1pCpm4V2S1EkdttNJGNbhUz7B0QYb/lJYPzT+S7cJPtkuar5O8k8eTupquaomYV2tMAq3mPDl0nHFbyePCe7RpP5yDxVfLUnuctziruGvzAZA9m6vlv7wP7+/qbb+Ok/L/fER1fjf4zdfhez/AXw70zWVXlw3AAAAAElFTkSuQmCC"/>
          <p:cNvSpPr>
            <a:spLocks noChangeAspect="1" noChangeArrowheads="1"/>
          </p:cNvSpPr>
          <p:nvPr/>
        </p:nvSpPr>
        <p:spPr bwMode="auto">
          <a:xfrm>
            <a:off x="307975" y="-1325563"/>
            <a:ext cx="3409950" cy="3086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8" name="Rectangle 6"/>
          <p:cNvSpPr txBox="1">
            <a:spLocks noChangeArrowheads="1"/>
          </p:cNvSpPr>
          <p:nvPr/>
        </p:nvSpPr>
        <p:spPr bwMode="auto">
          <a:xfrm>
            <a:off x="549921" y="876307"/>
            <a:ext cx="10190123" cy="642937"/>
          </a:xfrm>
          <a:prstGeom prst="rect">
            <a:avLst/>
          </a:prstGeom>
          <a:noFill/>
          <a:ln w="9525">
            <a:noFill/>
            <a:miter lim="800000"/>
            <a:headEnd/>
            <a:tailEnd/>
          </a:ln>
        </p:spPr>
        <p:txBody>
          <a:bodyPr/>
          <a:lstStyle/>
          <a:p>
            <a:pPr marL="457200" indent="-457200">
              <a:lnSpc>
                <a:spcPct val="150000"/>
              </a:lnSpc>
            </a:pPr>
            <a:r>
              <a:rPr lang="el-GR" dirty="0">
                <a:latin typeface="Arial" pitchFamily="34" charset="0"/>
              </a:rPr>
              <a:t>Το δυναμικό αντίδρασης (E</a:t>
            </a:r>
            <a:r>
              <a:rPr lang="el-GR" baseline="-25000" dirty="0">
                <a:latin typeface="Arial" pitchFamily="34" charset="0"/>
              </a:rPr>
              <a:t>r</a:t>
            </a:r>
            <a:r>
              <a:rPr lang="el-GR" dirty="0">
                <a:latin typeface="Arial" pitchFamily="34" charset="0"/>
              </a:rPr>
              <a:t>) αποτελεί συνάρτηση των θερμοδυναμικών συνθηκών όπως το ΔG</a:t>
            </a:r>
            <a:r>
              <a:rPr lang="el-GR" baseline="-25000" dirty="0">
                <a:latin typeface="Arial" pitchFamily="34" charset="0"/>
              </a:rPr>
              <a:t>r</a:t>
            </a:r>
            <a:r>
              <a:rPr lang="el-GR" dirty="0" smtClean="0"/>
              <a:t> </a:t>
            </a:r>
            <a:endParaRPr lang="el-GR" baseline="30000" dirty="0">
              <a:effectLst/>
              <a:latin typeface="Arial" pitchFamily="34" charset="0"/>
            </a:endParaRPr>
          </a:p>
        </p:txBody>
      </p:sp>
      <p:pic>
        <p:nvPicPr>
          <p:cNvPr id="19" name="Immagin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53825" y="1386212"/>
            <a:ext cx="5483650" cy="3865164"/>
          </a:xfrm>
          <a:prstGeom prst="rect">
            <a:avLst/>
          </a:prstGeom>
        </p:spPr>
      </p:pic>
      <p:sp>
        <p:nvSpPr>
          <p:cNvPr id="20" name="Rectangle 6"/>
          <p:cNvSpPr txBox="1">
            <a:spLocks noChangeArrowheads="1"/>
          </p:cNvSpPr>
          <p:nvPr/>
        </p:nvSpPr>
        <p:spPr bwMode="auto">
          <a:xfrm>
            <a:off x="2275370" y="5407445"/>
            <a:ext cx="5040560" cy="642937"/>
          </a:xfrm>
          <a:prstGeom prst="rect">
            <a:avLst/>
          </a:prstGeom>
          <a:noFill/>
          <a:ln w="9525">
            <a:noFill/>
            <a:miter lim="800000"/>
            <a:headEnd/>
            <a:tailEnd/>
          </a:ln>
        </p:spPr>
        <p:txBody>
          <a:bodyPr/>
          <a:lstStyle/>
          <a:p>
            <a:pPr marL="457200" indent="-457200">
              <a:lnSpc>
                <a:spcPct val="150000"/>
              </a:lnSpc>
            </a:pPr>
            <a:r>
              <a:rPr lang="el-GR" smtClean="0"/>
              <a:t>Το </a:t>
            </a:r>
            <a:r>
              <a:rPr lang="el-GR" sz="2000" dirty="0">
                <a:latin typeface="Arial" pitchFamily="34" charset="0"/>
              </a:rPr>
              <a:t>E</a:t>
            </a:r>
            <a:r>
              <a:rPr lang="el-GR" sz="2000" baseline="-25000" dirty="0">
                <a:latin typeface="Arial" pitchFamily="34" charset="0"/>
              </a:rPr>
              <a:t>r</a:t>
            </a:r>
            <a:r>
              <a:rPr lang="el-GR" smtClean="0"/>
              <a:t> </a:t>
            </a:r>
            <a:r>
              <a:rPr lang="el-GR" sz="2000" dirty="0">
                <a:latin typeface="Arial" pitchFamily="34" charset="0"/>
              </a:rPr>
              <a:t>μειώνεται όταν αυξάνει η θερμοκρασία</a:t>
            </a:r>
            <a:endParaRPr lang="el-GR" sz="2000" baseline="30000" dirty="0">
              <a:effectLst/>
              <a:latin typeface="Arial" pitchFamily="34" charset="0"/>
            </a:endParaRPr>
          </a:p>
        </p:txBody>
      </p:sp>
      <p:pic>
        <p:nvPicPr>
          <p:cNvPr id="21" name="Picture 20"/>
          <p:cNvPicPr>
            <a:picLocks noChangeAspect="1"/>
          </p:cNvPicPr>
          <p:nvPr/>
        </p:nvPicPr>
        <p:blipFill>
          <a:blip r:embed="rId11"/>
          <a:stretch>
            <a:fillRect/>
          </a:stretch>
        </p:blipFill>
        <p:spPr>
          <a:xfrm>
            <a:off x="10845101" y="6681201"/>
            <a:ext cx="1322947" cy="176799"/>
          </a:xfrm>
          <a:prstGeom prst="rect">
            <a:avLst/>
          </a:prstGeom>
        </p:spPr>
      </p:pic>
    </p:spTree>
    <p:extLst>
      <p:ext uri="{BB962C8B-B14F-4D97-AF65-F5344CB8AC3E}">
        <p14:creationId xmlns:p14="http://schemas.microsoft.com/office/powerpoint/2010/main" val="2597090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 Box 12"/>
          <p:cNvSpPr txBox="1">
            <a:spLocks noChangeArrowheads="1"/>
          </p:cNvSpPr>
          <p:nvPr/>
        </p:nvSpPr>
        <p:spPr bwMode="auto">
          <a:xfrm>
            <a:off x="3432765" y="119971"/>
            <a:ext cx="3441859" cy="523220"/>
          </a:xfrm>
          <a:prstGeom prst="rect">
            <a:avLst/>
          </a:prstGeom>
          <a:solidFill>
            <a:schemeClr val="bg1"/>
          </a:solidFill>
          <a:ln w="9525">
            <a:noFill/>
            <a:miter lim="800000"/>
            <a:headEnd/>
            <a:tailEnd/>
          </a:ln>
        </p:spPr>
        <p:txBody>
          <a:bodyPr wrap="square">
            <a:spAutoFit/>
          </a:bodyPr>
          <a:lstStyle/>
          <a:p>
            <a:pPr algn="ctr">
              <a:spcBef>
                <a:spcPct val="50000"/>
              </a:spcBef>
            </a:pPr>
            <a:r>
              <a:rPr lang="el-GR" sz="2800" b="1" dirty="0">
                <a:latin typeface="+mj-lt"/>
              </a:rPr>
              <a:t>Νόμος του</a:t>
            </a:r>
            <a:r>
              <a:rPr lang="el-GR" dirty="0" smtClean="0"/>
              <a:t> </a:t>
            </a:r>
            <a:r>
              <a:rPr lang="el-GR" sz="2800" b="1" dirty="0">
                <a:latin typeface="+mj-lt"/>
              </a:rPr>
              <a:t>Nernst</a:t>
            </a:r>
          </a:p>
        </p:txBody>
      </p:sp>
      <p:sp>
        <p:nvSpPr>
          <p:cNvPr id="16" name="CasellaDiTesto 13"/>
          <p:cNvSpPr txBox="1"/>
          <p:nvPr/>
        </p:nvSpPr>
        <p:spPr>
          <a:xfrm>
            <a:off x="2126145" y="1174250"/>
            <a:ext cx="5061514" cy="430887"/>
          </a:xfrm>
          <a:prstGeom prst="rect">
            <a:avLst/>
          </a:prstGeom>
          <a:noFill/>
        </p:spPr>
        <p:txBody>
          <a:bodyPr wrap="none" rtlCol="0">
            <a:spAutoFit/>
          </a:bodyPr>
          <a:lstStyle/>
          <a:p>
            <a:r>
              <a:rPr lang="el-GR" sz="2200" dirty="0"/>
              <a:t>Δυναμικό αντίδρασης → Δυναμικό ισορροπίας</a:t>
            </a:r>
          </a:p>
        </p:txBody>
      </p:sp>
      <mc:AlternateContent xmlns:mc="http://schemas.openxmlformats.org/markup-compatibility/2006" xmlns:a14="http://schemas.microsoft.com/office/drawing/2010/main">
        <mc:Choice Requires="a14">
          <p:sp>
            <p:nvSpPr>
              <p:cNvPr id="17" name="CasellaDiTesto 11"/>
              <p:cNvSpPr txBox="1"/>
              <p:nvPr/>
            </p:nvSpPr>
            <p:spPr>
              <a:xfrm>
                <a:off x="911676" y="2136196"/>
                <a:ext cx="7547789" cy="20783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sz="6000" i="1" smtClean="0">
                          <a:latin typeface="Cambria Math"/>
                        </a:rPr>
                        <m:t>𝐸</m:t>
                      </m:r>
                      <m:r>
                        <a:rPr lang="it-IT" sz="6000" i="1" smtClean="0">
                          <a:latin typeface="Cambria Math"/>
                        </a:rPr>
                        <m:t>=</m:t>
                      </m:r>
                      <m:sSub>
                        <m:sSubPr>
                          <m:ctrlPr>
                            <a:rPr lang="it-IT" sz="6000" i="1" smtClean="0">
                              <a:latin typeface="Cambria Math" panose="02040503050406030204" pitchFamily="18" charset="0"/>
                            </a:rPr>
                          </m:ctrlPr>
                        </m:sSubPr>
                        <m:e>
                          <m:r>
                            <a:rPr lang="it-IT" sz="6000" b="0" i="1" smtClean="0">
                              <a:latin typeface="Cambria Math"/>
                            </a:rPr>
                            <m:t>𝐸</m:t>
                          </m:r>
                        </m:e>
                        <m:sub>
                          <m:r>
                            <a:rPr lang="it-IT" sz="6000" b="0" i="1" smtClean="0">
                              <a:latin typeface="Cambria Math" panose="02040503050406030204" pitchFamily="18" charset="0"/>
                            </a:rPr>
                            <m:t>𝑟</m:t>
                          </m:r>
                        </m:sub>
                      </m:sSub>
                      <m:r>
                        <a:rPr lang="it-IT" sz="6000" b="0" i="1" smtClean="0">
                          <a:latin typeface="Cambria Math"/>
                        </a:rPr>
                        <m:t>+</m:t>
                      </m:r>
                      <m:f>
                        <m:fPr>
                          <m:ctrlPr>
                            <a:rPr lang="it-IT" sz="6000" b="0" i="1" smtClean="0">
                              <a:latin typeface="Cambria Math" panose="02040503050406030204" pitchFamily="18" charset="0"/>
                            </a:rPr>
                          </m:ctrlPr>
                        </m:fPr>
                        <m:num>
                          <m:r>
                            <a:rPr lang="it-IT" sz="6000" b="0" i="1" smtClean="0">
                              <a:latin typeface="Cambria Math"/>
                            </a:rPr>
                            <m:t>𝑅𝑇</m:t>
                          </m:r>
                        </m:num>
                        <m:den>
                          <m:r>
                            <a:rPr lang="it-IT" sz="6000" b="0" i="1" smtClean="0">
                              <a:latin typeface="Cambria Math"/>
                            </a:rPr>
                            <m:t>𝑛𝐹</m:t>
                          </m:r>
                        </m:den>
                      </m:f>
                      <m:r>
                        <a:rPr lang="it-IT" sz="6000" b="0" i="1" smtClean="0">
                          <a:latin typeface="Cambria Math"/>
                        </a:rPr>
                        <m:t>𝑙𝑛</m:t>
                      </m:r>
                      <m:f>
                        <m:fPr>
                          <m:ctrlPr>
                            <a:rPr lang="it-IT" sz="6000" b="0" i="1" smtClean="0">
                              <a:latin typeface="Cambria Math" panose="02040503050406030204" pitchFamily="18" charset="0"/>
                            </a:rPr>
                          </m:ctrlPr>
                        </m:fPr>
                        <m:num>
                          <m:sSub>
                            <m:sSubPr>
                              <m:ctrlPr>
                                <a:rPr lang="it-IT" sz="6000" b="0" i="1" smtClean="0">
                                  <a:latin typeface="Cambria Math" panose="02040503050406030204" pitchFamily="18" charset="0"/>
                                </a:rPr>
                              </m:ctrlPr>
                            </m:sSubPr>
                            <m:e>
                              <m:r>
                                <a:rPr lang="it-IT" sz="6000" b="0" i="1" smtClean="0">
                                  <a:latin typeface="Cambria Math"/>
                                </a:rPr>
                                <m:t>𝑃</m:t>
                              </m:r>
                            </m:e>
                            <m:sub>
                              <m:r>
                                <a:rPr lang="it-IT" sz="6000" b="0" i="1" smtClean="0">
                                  <a:latin typeface="Cambria Math"/>
                                </a:rPr>
                                <m:t>𝑟𝑒𝑎𝑐</m:t>
                              </m:r>
                            </m:sub>
                          </m:sSub>
                        </m:num>
                        <m:den>
                          <m:sSub>
                            <m:sSubPr>
                              <m:ctrlPr>
                                <a:rPr lang="it-IT" sz="6000" i="1">
                                  <a:latin typeface="Cambria Math" panose="02040503050406030204" pitchFamily="18" charset="0"/>
                                </a:rPr>
                              </m:ctrlPr>
                            </m:sSubPr>
                            <m:e>
                              <m:r>
                                <a:rPr lang="it-IT" sz="6000" i="1">
                                  <a:latin typeface="Cambria Math"/>
                                </a:rPr>
                                <m:t>𝑃</m:t>
                              </m:r>
                            </m:e>
                            <m:sub>
                              <m:r>
                                <a:rPr lang="it-IT" sz="6000" b="0" i="1" smtClean="0">
                                  <a:latin typeface="Cambria Math"/>
                                </a:rPr>
                                <m:t>𝑝𝑟𝑜𝑑</m:t>
                              </m:r>
                            </m:sub>
                          </m:sSub>
                        </m:den>
                      </m:f>
                    </m:oMath>
                  </m:oMathPara>
                </a14:m>
                <a:endParaRPr lang="el-GR" sz="6000" dirty="0"/>
              </a:p>
            </p:txBody>
          </p:sp>
        </mc:Choice>
        <mc:Fallback xmlns="">
          <p:sp>
            <p:nvSpPr>
              <p:cNvPr id="17" name="CasellaDiTesto 11"/>
              <p:cNvSpPr txBox="1">
                <a:spLocks noRot="1" noChangeAspect="1" noMove="1" noResize="1" noEditPoints="1" noAdjustHandles="1" noChangeArrowheads="1" noChangeShapeType="1" noTextEdit="1"/>
              </p:cNvSpPr>
              <p:nvPr/>
            </p:nvSpPr>
            <p:spPr>
              <a:xfrm>
                <a:off x="911676" y="2136196"/>
                <a:ext cx="7547789" cy="2078389"/>
              </a:xfrm>
              <a:prstGeom prst="rect">
                <a:avLst/>
              </a:prstGeom>
              <a:blipFill>
                <a:blip r:embed="rId10"/>
                <a:stretch>
                  <a:fillRect/>
                </a:stretch>
              </a:blipFill>
            </p:spPr>
            <p:txBody>
              <a:bodyPr/>
              <a:lstStyle/>
              <a:p>
                <a:r>
                  <a:rPr lang="en-GB">
                    <a:noFill/>
                  </a:rPr>
                  <a:t> </a:t>
                </a:r>
              </a:p>
            </p:txBody>
          </p:sp>
        </mc:Fallback>
      </mc:AlternateContent>
      <p:sp>
        <p:nvSpPr>
          <p:cNvPr id="18" name="Rectangle 7"/>
          <p:cNvSpPr>
            <a:spLocks noChangeArrowheads="1"/>
          </p:cNvSpPr>
          <p:nvPr/>
        </p:nvSpPr>
        <p:spPr bwMode="auto">
          <a:xfrm>
            <a:off x="911676" y="4648083"/>
            <a:ext cx="8062422" cy="1323439"/>
          </a:xfrm>
          <a:prstGeom prst="rect">
            <a:avLst/>
          </a:prstGeom>
          <a:noFill/>
          <a:ln w="9525">
            <a:noFill/>
            <a:miter lim="800000"/>
            <a:headEnd/>
            <a:tailEnd/>
          </a:ln>
          <a:effectLst/>
        </p:spPr>
        <p:txBody>
          <a:bodyPr wrap="square">
            <a:spAutoFit/>
          </a:bodyPr>
          <a:lstStyle/>
          <a:p>
            <a:pPr algn="just">
              <a:buFont typeface="Wingdings" pitchFamily="2" charset="2"/>
              <a:buNone/>
              <a:defRPr/>
            </a:pPr>
            <a:r>
              <a:rPr lang="el-GR" sz="2000" dirty="0">
                <a:latin typeface="+mj-lt"/>
              </a:rPr>
              <a:t>Η εξίσωση του Nernst προσφέρει μια σχέση μεταξύ του ιδανικού πρότυπου δυναμικού (E</a:t>
            </a:r>
            <a:r>
              <a:rPr lang="el-GR" sz="2000" baseline="-25000" dirty="0">
                <a:latin typeface="+mj-lt"/>
              </a:rPr>
              <a:t>r</a:t>
            </a:r>
            <a:r>
              <a:rPr lang="el-GR" sz="2000" dirty="0">
                <a:latin typeface="+mj-lt"/>
              </a:rPr>
              <a:t>) για την αντίδραση της κυψέλης και του ιδανικού δυναμικού ισορροπίας (E) σε άλλες θερμοκρασίες και υπό μερικές πιέσεις των αντιδρώντων (P</a:t>
            </a:r>
            <a:r>
              <a:rPr lang="el-GR" sz="2000" baseline="-25000" dirty="0">
                <a:latin typeface="+mj-lt"/>
              </a:rPr>
              <a:t>reac</a:t>
            </a:r>
            <a:r>
              <a:rPr lang="el-GR" sz="2000" dirty="0">
                <a:latin typeface="+mj-lt"/>
              </a:rPr>
              <a:t>) και μερικές πιέσεις των προϊόντων (P</a:t>
            </a:r>
            <a:r>
              <a:rPr lang="el-GR" sz="2000" baseline="-25000" dirty="0">
                <a:latin typeface="+mj-lt"/>
              </a:rPr>
              <a:t>prod</a:t>
            </a:r>
            <a:r>
              <a:rPr lang="el-GR" sz="2000" dirty="0">
                <a:latin typeface="+mj-lt"/>
              </a:rPr>
              <a:t>)</a:t>
            </a:r>
          </a:p>
        </p:txBody>
      </p:sp>
      <p:pic>
        <p:nvPicPr>
          <p:cNvPr id="19" name="Picture 18"/>
          <p:cNvPicPr>
            <a:picLocks noChangeAspect="1"/>
          </p:cNvPicPr>
          <p:nvPr/>
        </p:nvPicPr>
        <p:blipFill>
          <a:blip r:embed="rId11"/>
          <a:stretch>
            <a:fillRect/>
          </a:stretch>
        </p:blipFill>
        <p:spPr>
          <a:xfrm>
            <a:off x="10845101" y="6681201"/>
            <a:ext cx="1322947" cy="176799"/>
          </a:xfrm>
          <a:prstGeom prst="rect">
            <a:avLst/>
          </a:prstGeom>
        </p:spPr>
      </p:pic>
    </p:spTree>
    <p:extLst>
      <p:ext uri="{BB962C8B-B14F-4D97-AF65-F5344CB8AC3E}">
        <p14:creationId xmlns:p14="http://schemas.microsoft.com/office/powerpoint/2010/main" val="1864268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8" name="Picture 12"/>
          <p:cNvPicPr>
            <a:picLocks noChangeAspect="1" noChangeArrowheads="1"/>
          </p:cNvPicPr>
          <p:nvPr/>
        </p:nvPicPr>
        <p:blipFill rotWithShape="1">
          <a:blip r:embed="rId10" cstate="screen">
            <a:extLst>
              <a:ext uri="{28A0092B-C50C-407E-A947-70E740481C1C}">
                <a14:useLocalDpi xmlns:a14="http://schemas.microsoft.com/office/drawing/2010/main" val="0"/>
              </a:ext>
            </a:extLst>
          </a:blip>
          <a:srcRect/>
          <a:stretch/>
        </p:blipFill>
        <p:spPr bwMode="auto">
          <a:xfrm>
            <a:off x="19527" y="1665194"/>
            <a:ext cx="6463576" cy="4176464"/>
          </a:xfrm>
          <a:prstGeom prst="rect">
            <a:avLst/>
          </a:prstGeom>
          <a:noFill/>
          <a:ln w="9525">
            <a:noFill/>
            <a:miter lim="800000"/>
            <a:headEnd/>
            <a:tailEnd/>
          </a:ln>
        </p:spPr>
      </p:pic>
      <p:sp>
        <p:nvSpPr>
          <p:cNvPr id="19" name="Rectangle 18"/>
          <p:cNvSpPr>
            <a:spLocks noChangeArrowheads="1"/>
          </p:cNvSpPr>
          <p:nvPr/>
        </p:nvSpPr>
        <p:spPr bwMode="auto">
          <a:xfrm>
            <a:off x="631087" y="212192"/>
            <a:ext cx="8064896" cy="1015663"/>
          </a:xfrm>
          <a:prstGeom prst="rect">
            <a:avLst/>
          </a:prstGeom>
          <a:noFill/>
          <a:ln w="9525">
            <a:noFill/>
            <a:miter lim="800000"/>
            <a:headEnd/>
            <a:tailEnd/>
          </a:ln>
          <a:effectLst/>
        </p:spPr>
        <p:txBody>
          <a:bodyPr wrap="square">
            <a:spAutoFit/>
          </a:bodyPr>
          <a:lstStyle/>
          <a:p>
            <a:pPr algn="just">
              <a:buFont typeface="Wingdings" pitchFamily="2" charset="2"/>
              <a:buNone/>
              <a:defRPr/>
            </a:pPr>
            <a:r>
              <a:rPr lang="el-GR" sz="2000" dirty="0">
                <a:latin typeface="+mj-lt"/>
              </a:rPr>
              <a:t>Οι χρήσιμες ποσότητες έργου (ηλεκτρική ενέργεια) λαμβάνονται από μια κυψέλη καυσίμου μόνο όταν λαμβάνεται εύλογο ρεύμα, αλλά το πραγματικό δυναμικό μειώνεται από το δυναμικό ισορροπίας εξαιτίας μη αναστρέψιμων απωλειών</a:t>
            </a:r>
          </a:p>
        </p:txBody>
      </p:sp>
      <p:sp>
        <p:nvSpPr>
          <p:cNvPr id="20" name="Rectangle 19"/>
          <p:cNvSpPr>
            <a:spLocks noChangeArrowheads="1"/>
          </p:cNvSpPr>
          <p:nvPr/>
        </p:nvSpPr>
        <p:spPr bwMode="auto">
          <a:xfrm>
            <a:off x="6674389" y="2529290"/>
            <a:ext cx="2843808" cy="1692771"/>
          </a:xfrm>
          <a:prstGeom prst="rect">
            <a:avLst/>
          </a:prstGeom>
          <a:noFill/>
          <a:ln w="9525">
            <a:noFill/>
            <a:miter lim="800000"/>
            <a:headEnd/>
            <a:tailEnd/>
          </a:ln>
          <a:effectLst/>
        </p:spPr>
        <p:txBody>
          <a:bodyPr wrap="square">
            <a:spAutoFit/>
          </a:bodyPr>
          <a:lstStyle/>
          <a:p>
            <a:pPr algn="l">
              <a:buFont typeface="Wingdings" pitchFamily="2" charset="2"/>
              <a:buNone/>
              <a:defRPr/>
            </a:pPr>
            <a:r>
              <a:rPr lang="el-GR" sz="1600" dirty="0">
                <a:latin typeface="Arial" pitchFamily="34" charset="0"/>
              </a:rPr>
              <a:t>Οι απώλειες ονομάζονται:</a:t>
            </a:r>
          </a:p>
          <a:p>
            <a:pPr algn="l">
              <a:buFont typeface="Wingdings" pitchFamily="2" charset="2"/>
              <a:buNone/>
              <a:defRPr/>
            </a:pPr>
            <a:endParaRPr lang="el-GR" sz="1600" dirty="0">
              <a:latin typeface="Arial" pitchFamily="34" charset="0"/>
            </a:endParaRPr>
          </a:p>
          <a:p>
            <a:pPr algn="l">
              <a:lnSpc>
                <a:spcPct val="150000"/>
              </a:lnSpc>
              <a:buFont typeface="Wingdings" pitchFamily="2" charset="2"/>
              <a:buChar char="ü"/>
              <a:defRPr/>
            </a:pPr>
            <a:r>
              <a:rPr lang="el-GR" dirty="0" smtClean="0"/>
              <a:t>  </a:t>
            </a:r>
            <a:r>
              <a:rPr lang="el-GR" sz="1600" dirty="0">
                <a:latin typeface="Arial" pitchFamily="34" charset="0"/>
              </a:rPr>
              <a:t>Πόλωση</a:t>
            </a:r>
            <a:r>
              <a:rPr lang="el-GR" dirty="0" smtClean="0"/>
              <a:t> </a:t>
            </a:r>
            <a:r>
              <a:rPr lang="el-GR" sz="1600" dirty="0">
                <a:latin typeface="Arial" pitchFamily="34" charset="0"/>
              </a:rPr>
              <a:t>Ενεργοποίησης</a:t>
            </a:r>
          </a:p>
          <a:p>
            <a:pPr algn="l">
              <a:lnSpc>
                <a:spcPct val="150000"/>
              </a:lnSpc>
              <a:buFont typeface="Wingdings" pitchFamily="2" charset="2"/>
              <a:buChar char="ü"/>
              <a:defRPr/>
            </a:pPr>
            <a:r>
              <a:rPr lang="el-GR" dirty="0" smtClean="0"/>
              <a:t>  </a:t>
            </a:r>
            <a:r>
              <a:rPr lang="el-GR" sz="1600" dirty="0">
                <a:latin typeface="Arial" pitchFamily="34" charset="0"/>
              </a:rPr>
              <a:t>Ωμική</a:t>
            </a:r>
            <a:r>
              <a:rPr lang="el-GR" dirty="0" smtClean="0"/>
              <a:t> </a:t>
            </a:r>
            <a:r>
              <a:rPr lang="el-GR" sz="1600" dirty="0">
                <a:latin typeface="Arial" pitchFamily="34" charset="0"/>
              </a:rPr>
              <a:t>Πόλωση</a:t>
            </a:r>
          </a:p>
          <a:p>
            <a:pPr algn="l">
              <a:lnSpc>
                <a:spcPct val="150000"/>
              </a:lnSpc>
              <a:buFont typeface="Wingdings" pitchFamily="2" charset="2"/>
              <a:buChar char="ü"/>
              <a:defRPr/>
            </a:pPr>
            <a:r>
              <a:rPr lang="el-GR" dirty="0" smtClean="0"/>
              <a:t>  </a:t>
            </a:r>
            <a:r>
              <a:rPr lang="el-GR" sz="1600" dirty="0">
                <a:latin typeface="Arial" pitchFamily="34" charset="0"/>
              </a:rPr>
              <a:t>Πόλωση</a:t>
            </a:r>
            <a:r>
              <a:rPr lang="el-GR" dirty="0" smtClean="0"/>
              <a:t> </a:t>
            </a:r>
            <a:r>
              <a:rPr lang="el-GR" sz="1600" dirty="0">
                <a:latin typeface="Arial" pitchFamily="34" charset="0"/>
              </a:rPr>
              <a:t>Συγκέντρωσης</a:t>
            </a:r>
          </a:p>
        </p:txBody>
      </p:sp>
      <p:pic>
        <p:nvPicPr>
          <p:cNvPr id="15" name="Picture 14"/>
          <p:cNvPicPr>
            <a:picLocks noChangeAspect="1"/>
          </p:cNvPicPr>
          <p:nvPr/>
        </p:nvPicPr>
        <p:blipFill>
          <a:blip r:embed="rId11"/>
          <a:stretch>
            <a:fillRect/>
          </a:stretch>
        </p:blipFill>
        <p:spPr>
          <a:xfrm>
            <a:off x="10845101" y="6681201"/>
            <a:ext cx="1322947" cy="176799"/>
          </a:xfrm>
          <a:prstGeom prst="rect">
            <a:avLst/>
          </a:prstGeom>
        </p:spPr>
      </p:pic>
    </p:spTree>
    <p:extLst>
      <p:ext uri="{BB962C8B-B14F-4D97-AF65-F5344CB8AC3E}">
        <p14:creationId xmlns:p14="http://schemas.microsoft.com/office/powerpoint/2010/main" val="3492792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20" name="Rectangle 4"/>
          <p:cNvSpPr>
            <a:spLocks noChangeArrowheads="1"/>
          </p:cNvSpPr>
          <p:nvPr/>
        </p:nvSpPr>
        <p:spPr bwMode="auto">
          <a:xfrm>
            <a:off x="3599029" y="2583964"/>
            <a:ext cx="2736304" cy="400110"/>
          </a:xfrm>
          <a:prstGeom prst="rect">
            <a:avLst/>
          </a:prstGeom>
          <a:noFill/>
          <a:ln w="19050">
            <a:noFill/>
            <a:miter lim="800000"/>
            <a:headEnd/>
            <a:tailEnd/>
          </a:ln>
        </p:spPr>
        <p:txBody>
          <a:bodyPr wrap="square">
            <a:spAutoFit/>
          </a:bodyPr>
          <a:lstStyle/>
          <a:p>
            <a:r>
              <a:rPr lang="el-GR" sz="2000">
                <a:latin typeface="+mj-lt"/>
              </a:rPr>
              <a:t>V</a:t>
            </a:r>
            <a:r>
              <a:rPr lang="el-GR" sz="2000" baseline="-25000">
                <a:latin typeface="+mj-lt"/>
              </a:rPr>
              <a:t>cell</a:t>
            </a:r>
            <a:r>
              <a:rPr lang="el-GR" sz="2000">
                <a:latin typeface="+mj-lt"/>
              </a:rPr>
              <a:t> = V</a:t>
            </a:r>
            <a:r>
              <a:rPr lang="el-GR" sz="2000" baseline="-25000">
                <a:latin typeface="+mj-lt"/>
              </a:rPr>
              <a:t>cathode</a:t>
            </a:r>
            <a:r>
              <a:rPr lang="el-GR" sz="2000">
                <a:latin typeface="+mj-lt"/>
              </a:rPr>
              <a:t> – V</a:t>
            </a:r>
            <a:r>
              <a:rPr lang="el-GR" sz="2000" baseline="-25000">
                <a:latin typeface="+mj-lt"/>
              </a:rPr>
              <a:t>anode</a:t>
            </a:r>
            <a:r>
              <a:rPr lang="el-GR" sz="2000">
                <a:latin typeface="+mj-lt"/>
              </a:rPr>
              <a:t> – iR</a:t>
            </a:r>
          </a:p>
        </p:txBody>
      </p:sp>
      <p:sp>
        <p:nvSpPr>
          <p:cNvPr id="21" name="Rectangle 10"/>
          <p:cNvSpPr>
            <a:spLocks noChangeArrowheads="1"/>
          </p:cNvSpPr>
          <p:nvPr/>
        </p:nvSpPr>
        <p:spPr bwMode="auto">
          <a:xfrm>
            <a:off x="4117373" y="224308"/>
            <a:ext cx="1699617" cy="396875"/>
          </a:xfrm>
          <a:prstGeom prst="rect">
            <a:avLst/>
          </a:prstGeom>
          <a:noFill/>
          <a:ln w="9525">
            <a:noFill/>
            <a:miter lim="800000"/>
            <a:headEnd/>
            <a:tailEnd/>
          </a:ln>
          <a:effectLst/>
        </p:spPr>
        <p:txBody>
          <a:bodyPr wrap="square">
            <a:spAutoFit/>
          </a:bodyPr>
          <a:lstStyle/>
          <a:p>
            <a:pPr algn="l">
              <a:defRPr/>
            </a:pPr>
            <a:r>
              <a:rPr lang="el-GR" sz="2000" b="1" dirty="0">
                <a:latin typeface="+mj-lt"/>
              </a:rPr>
              <a:t>Τάση Κυψέλης</a:t>
            </a:r>
          </a:p>
        </p:txBody>
      </p:sp>
      <p:sp>
        <p:nvSpPr>
          <p:cNvPr id="22" name="Rectangle 11"/>
          <p:cNvSpPr>
            <a:spLocks noChangeArrowheads="1"/>
          </p:cNvSpPr>
          <p:nvPr/>
        </p:nvSpPr>
        <p:spPr bwMode="auto">
          <a:xfrm>
            <a:off x="1460444" y="1409595"/>
            <a:ext cx="7164387" cy="701675"/>
          </a:xfrm>
          <a:prstGeom prst="rect">
            <a:avLst/>
          </a:prstGeom>
          <a:noFill/>
          <a:ln w="9525">
            <a:noFill/>
            <a:miter lim="800000"/>
            <a:headEnd/>
            <a:tailEnd/>
          </a:ln>
          <a:effectLst/>
        </p:spPr>
        <p:txBody>
          <a:bodyPr>
            <a:spAutoFit/>
          </a:bodyPr>
          <a:lstStyle/>
          <a:p>
            <a:pPr algn="l">
              <a:buFont typeface="Wingdings" pitchFamily="2" charset="2"/>
              <a:buNone/>
              <a:defRPr/>
            </a:pPr>
            <a:r>
              <a:rPr lang="el-GR" sz="2000" dirty="0">
                <a:latin typeface="+mj-lt"/>
              </a:rPr>
              <a:t>Η τάση κυψέλης περιλαμβάνει τη συνεισφορά των δυναμικών ανόδου και καθόδου και την ωμική πόλωση:</a:t>
            </a:r>
            <a:endParaRPr lang="el-GR" sz="2000" dirty="0">
              <a:latin typeface="+mj-lt"/>
              <a:cs typeface="Arial" pitchFamily="34" charset="0"/>
            </a:endParaRPr>
          </a:p>
        </p:txBody>
      </p:sp>
      <p:sp>
        <p:nvSpPr>
          <p:cNvPr id="23" name="Rectangle 11"/>
          <p:cNvSpPr>
            <a:spLocks noChangeArrowheads="1"/>
          </p:cNvSpPr>
          <p:nvPr/>
        </p:nvSpPr>
        <p:spPr bwMode="auto">
          <a:xfrm>
            <a:off x="1384987" y="3402597"/>
            <a:ext cx="7164387" cy="707886"/>
          </a:xfrm>
          <a:prstGeom prst="rect">
            <a:avLst/>
          </a:prstGeom>
          <a:noFill/>
          <a:ln w="9525">
            <a:noFill/>
            <a:miter lim="800000"/>
            <a:headEnd/>
            <a:tailEnd/>
          </a:ln>
          <a:effectLst/>
        </p:spPr>
        <p:txBody>
          <a:bodyPr>
            <a:spAutoFit/>
          </a:bodyPr>
          <a:lstStyle/>
          <a:p>
            <a:pPr algn="l">
              <a:buFont typeface="Wingdings" pitchFamily="2" charset="2"/>
              <a:buNone/>
              <a:defRPr/>
            </a:pPr>
            <a:r>
              <a:rPr lang="el-GR" sz="2000" dirty="0">
                <a:latin typeface="+mj-lt"/>
              </a:rPr>
              <a:t>Η απόδοσης τάσης μπορεί να οριστεί ως: ο λόγος μεταξύ της πραγματικής τάσης της κυψέλης (V) και της ιδανικής τάσης (E</a:t>
            </a:r>
            <a:r>
              <a:rPr lang="el-GR" sz="2000" baseline="-25000" dirty="0">
                <a:latin typeface="+mj-lt"/>
              </a:rPr>
              <a:t>r</a:t>
            </a:r>
            <a:r>
              <a:rPr lang="el-GR" sz="2000" dirty="0">
                <a:latin typeface="+mj-lt"/>
              </a:rPr>
              <a:t>).</a:t>
            </a:r>
            <a:endParaRPr lang="el-GR" sz="2000" dirty="0">
              <a:latin typeface="+mj-lt"/>
              <a:cs typeface="Arial" pitchFamily="34" charset="0"/>
            </a:endParaRPr>
          </a:p>
        </p:txBody>
      </p:sp>
      <mc:AlternateContent xmlns:mc="http://schemas.openxmlformats.org/markup-compatibility/2006" xmlns:a14="http://schemas.microsoft.com/office/drawing/2010/main">
        <mc:Choice Requires="a14">
          <p:sp>
            <p:nvSpPr>
              <p:cNvPr id="24" name="CasellaDiTesto 1"/>
              <p:cNvSpPr txBox="1"/>
              <p:nvPr/>
            </p:nvSpPr>
            <p:spPr>
              <a:xfrm>
                <a:off x="3314073" y="4570150"/>
                <a:ext cx="3021260" cy="13454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sz="4000" i="1" smtClean="0">
                              <a:latin typeface="Cambria Math" panose="02040503050406030204" pitchFamily="18" charset="0"/>
                            </a:rPr>
                          </m:ctrlPr>
                        </m:sSubPr>
                        <m:e>
                          <m:r>
                            <a:rPr lang="it-IT" sz="4000" i="1" smtClean="0">
                              <a:latin typeface="Cambria Math" panose="02040503050406030204" pitchFamily="18" charset="0"/>
                              <a:ea typeface="Cambria Math"/>
                            </a:rPr>
                            <m:t>𝜂</m:t>
                          </m:r>
                        </m:e>
                        <m:sub>
                          <m:r>
                            <a:rPr lang="it-IT" sz="4000" b="0" i="1" smtClean="0">
                              <a:latin typeface="Cambria Math" panose="02040503050406030204" pitchFamily="18" charset="0"/>
                            </a:rPr>
                            <m:t>𝑣</m:t>
                          </m:r>
                        </m:sub>
                      </m:sSub>
                      <m:r>
                        <a:rPr lang="it-IT" sz="4000" b="0" i="1" smtClean="0">
                          <a:latin typeface="Cambria Math" panose="02040503050406030204" pitchFamily="18" charset="0"/>
                        </a:rPr>
                        <m:t>=</m:t>
                      </m:r>
                      <m:f>
                        <m:fPr>
                          <m:ctrlPr>
                            <a:rPr lang="it-IT" sz="4000" b="0" i="1" smtClean="0">
                              <a:latin typeface="Cambria Math" panose="02040503050406030204" pitchFamily="18" charset="0"/>
                            </a:rPr>
                          </m:ctrlPr>
                        </m:fPr>
                        <m:num>
                          <m:r>
                            <a:rPr lang="it-IT" sz="4000" b="0" i="1" smtClean="0">
                              <a:latin typeface="Cambria Math" panose="02040503050406030204" pitchFamily="18" charset="0"/>
                            </a:rPr>
                            <m:t>𝑉</m:t>
                          </m:r>
                        </m:num>
                        <m:den>
                          <m:sSub>
                            <m:sSubPr>
                              <m:ctrlPr>
                                <a:rPr lang="it-IT" sz="4000" b="0" i="1" smtClean="0">
                                  <a:latin typeface="Cambria Math" panose="02040503050406030204" pitchFamily="18" charset="0"/>
                                </a:rPr>
                              </m:ctrlPr>
                            </m:sSubPr>
                            <m:e>
                              <m:r>
                                <a:rPr lang="it-IT" sz="4000" b="0" i="1" smtClean="0">
                                  <a:latin typeface="Cambria Math" panose="02040503050406030204" pitchFamily="18" charset="0"/>
                                </a:rPr>
                                <m:t>𝐸</m:t>
                              </m:r>
                            </m:e>
                            <m:sub>
                              <m:r>
                                <a:rPr lang="it-IT" sz="4000" b="0" i="1" smtClean="0">
                                  <a:latin typeface="Cambria Math" panose="02040503050406030204" pitchFamily="18" charset="0"/>
                                </a:rPr>
                                <m:t>𝑟</m:t>
                              </m:r>
                            </m:sub>
                          </m:sSub>
                        </m:den>
                      </m:f>
                    </m:oMath>
                  </m:oMathPara>
                </a14:m>
                <a:endParaRPr lang="el-GR" sz="4000" dirty="0">
                  <a:latin typeface="+mj-lt"/>
                </a:endParaRPr>
              </a:p>
            </p:txBody>
          </p:sp>
        </mc:Choice>
        <mc:Fallback xmlns="">
          <p:sp>
            <p:nvSpPr>
              <p:cNvPr id="24" name="CasellaDiTesto 1"/>
              <p:cNvSpPr txBox="1">
                <a:spLocks noRot="1" noChangeAspect="1" noMove="1" noResize="1" noEditPoints="1" noAdjustHandles="1" noChangeArrowheads="1" noChangeShapeType="1" noTextEdit="1"/>
              </p:cNvSpPr>
              <p:nvPr/>
            </p:nvSpPr>
            <p:spPr>
              <a:xfrm>
                <a:off x="3314073" y="4570150"/>
                <a:ext cx="3021260" cy="1345497"/>
              </a:xfrm>
              <a:prstGeom prst="rect">
                <a:avLst/>
              </a:prstGeom>
              <a:blipFill>
                <a:blip r:embed="rId10"/>
                <a:stretch>
                  <a:fillRect/>
                </a:stretch>
              </a:blipFill>
            </p:spPr>
            <p:txBody>
              <a:bodyPr/>
              <a:lstStyle/>
              <a:p>
                <a:r>
                  <a:rPr lang="en-GB">
                    <a:noFill/>
                  </a:rPr>
                  <a:t> </a:t>
                </a:r>
              </a:p>
            </p:txBody>
          </p:sp>
        </mc:Fallback>
      </mc:AlternateContent>
      <p:pic>
        <p:nvPicPr>
          <p:cNvPr id="15" name="Picture 14"/>
          <p:cNvPicPr>
            <a:picLocks noChangeAspect="1"/>
          </p:cNvPicPr>
          <p:nvPr/>
        </p:nvPicPr>
        <p:blipFill>
          <a:blip r:embed="rId11"/>
          <a:stretch>
            <a:fillRect/>
          </a:stretch>
        </p:blipFill>
        <p:spPr>
          <a:xfrm>
            <a:off x="10845101" y="6681201"/>
            <a:ext cx="1322947" cy="176799"/>
          </a:xfrm>
          <a:prstGeom prst="rect">
            <a:avLst/>
          </a:prstGeom>
        </p:spPr>
      </p:pic>
    </p:spTree>
    <p:extLst>
      <p:ext uri="{BB962C8B-B14F-4D97-AF65-F5344CB8AC3E}">
        <p14:creationId xmlns:p14="http://schemas.microsoft.com/office/powerpoint/2010/main" val="2357099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2" descr="https://encrypted-tbn3.gstatic.com/images?q=tbn:ANd9GcQQ0KmpDcMsmhifUPb_oSCn8mlO6ZiD9Q84CzEgkKk-MAjGQpSj2Q"/>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3018" y="1303485"/>
            <a:ext cx="3888432" cy="436564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0"/>
          <p:cNvSpPr>
            <a:spLocks noChangeArrowheads="1"/>
          </p:cNvSpPr>
          <p:nvPr/>
        </p:nvSpPr>
        <p:spPr bwMode="auto">
          <a:xfrm>
            <a:off x="3676686" y="223365"/>
            <a:ext cx="2533066" cy="400110"/>
          </a:xfrm>
          <a:prstGeom prst="rect">
            <a:avLst/>
          </a:prstGeom>
          <a:noFill/>
          <a:ln w="9525">
            <a:noFill/>
            <a:miter lim="800000"/>
            <a:headEnd/>
            <a:tailEnd/>
          </a:ln>
        </p:spPr>
        <p:txBody>
          <a:bodyPr wrap="none">
            <a:spAutoFit/>
          </a:bodyPr>
          <a:lstStyle/>
          <a:p>
            <a:r>
              <a:rPr lang="el-GR" sz="2000" b="1" dirty="0">
                <a:latin typeface="Calirbi"/>
              </a:rPr>
              <a:t>Χρήση αντιδρώντος</a:t>
            </a:r>
          </a:p>
        </p:txBody>
      </p:sp>
      <p:sp>
        <p:nvSpPr>
          <p:cNvPr id="17" name="Rettangolo 3"/>
          <p:cNvSpPr/>
          <p:nvPr/>
        </p:nvSpPr>
        <p:spPr>
          <a:xfrm>
            <a:off x="5188853" y="1735533"/>
            <a:ext cx="4420659" cy="3477875"/>
          </a:xfrm>
          <a:prstGeom prst="rect">
            <a:avLst/>
          </a:prstGeom>
        </p:spPr>
        <p:txBody>
          <a:bodyPr wrap="square">
            <a:spAutoFit/>
          </a:bodyPr>
          <a:lstStyle/>
          <a:p>
            <a:pPr algn="ctr"/>
            <a:r>
              <a:rPr lang="el-GR" sz="2000" dirty="0"/>
              <a:t>Από την εξίσωση του Nernst είναι εμφανές ότι το καύσιμο και τα οξειδωτικά αέρα που περιέχουν υψηλότερες μερικές πιέσεις ηλεκτροχημικών αντιδρώντων παράγουν υψηλότερη τάση κυψέλης.</a:t>
            </a:r>
          </a:p>
          <a:p>
            <a:pPr algn="ctr"/>
            <a:endParaRPr lang="el-GR" sz="2000" dirty="0"/>
          </a:p>
          <a:p>
            <a:pPr algn="ctr"/>
            <a:r>
              <a:rPr lang="el-GR" sz="2000" dirty="0"/>
              <a:t>Για να διατηρηθεί η υψηλή λειτουργική τάση δεν αντιδρά όλο το υδρογόνο στην κυψέλη ενώ ένα μέρος του καυσίμου διοχετεύεται στην έξοδο.</a:t>
            </a:r>
          </a:p>
        </p:txBody>
      </p:sp>
      <p:pic>
        <p:nvPicPr>
          <p:cNvPr id="18" name="Picture 17"/>
          <p:cNvPicPr>
            <a:picLocks noChangeAspect="1"/>
          </p:cNvPicPr>
          <p:nvPr/>
        </p:nvPicPr>
        <p:blipFill>
          <a:blip r:embed="rId11"/>
          <a:stretch>
            <a:fillRect/>
          </a:stretch>
        </p:blipFill>
        <p:spPr>
          <a:xfrm>
            <a:off x="10845101" y="6681201"/>
            <a:ext cx="1322947" cy="176799"/>
          </a:xfrm>
          <a:prstGeom prst="rect">
            <a:avLst/>
          </a:prstGeom>
        </p:spPr>
      </p:pic>
    </p:spTree>
    <p:extLst>
      <p:ext uri="{BB962C8B-B14F-4D97-AF65-F5344CB8AC3E}">
        <p14:creationId xmlns:p14="http://schemas.microsoft.com/office/powerpoint/2010/main" val="690552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0"/>
          <p:cNvSpPr>
            <a:spLocks noChangeArrowheads="1"/>
          </p:cNvSpPr>
          <p:nvPr/>
        </p:nvSpPr>
        <p:spPr bwMode="auto">
          <a:xfrm>
            <a:off x="4284835" y="1070549"/>
            <a:ext cx="2236703" cy="369332"/>
          </a:xfrm>
          <a:prstGeom prst="rect">
            <a:avLst/>
          </a:prstGeom>
          <a:noFill/>
          <a:ln w="9525">
            <a:noFill/>
            <a:miter lim="800000"/>
            <a:headEnd/>
            <a:tailEnd/>
          </a:ln>
        </p:spPr>
        <p:txBody>
          <a:bodyPr wrap="none">
            <a:spAutoFit/>
          </a:bodyPr>
          <a:lstStyle/>
          <a:p>
            <a:r>
              <a:rPr lang="el-GR" b="1" dirty="0">
                <a:latin typeface="+mj-lt"/>
              </a:rPr>
              <a:t>Συντελεστής Χρήσης Καυσίμου</a:t>
            </a:r>
          </a:p>
        </p:txBody>
      </p:sp>
      <p:graphicFrame>
        <p:nvGraphicFramePr>
          <p:cNvPr id="16" name="Object 13"/>
          <p:cNvGraphicFramePr>
            <a:graphicFrameLocks noChangeAspect="1"/>
          </p:cNvGraphicFramePr>
          <p:nvPr>
            <p:extLst>
              <p:ext uri="{D42A27DB-BD31-4B8C-83A1-F6EECF244321}">
                <p14:modId xmlns:p14="http://schemas.microsoft.com/office/powerpoint/2010/main" val="4130971660"/>
              </p:ext>
            </p:extLst>
          </p:nvPr>
        </p:nvGraphicFramePr>
        <p:xfrm>
          <a:off x="3502027" y="1824765"/>
          <a:ext cx="3562350" cy="928687"/>
        </p:xfrm>
        <a:graphic>
          <a:graphicData uri="http://schemas.openxmlformats.org/presentationml/2006/ole">
            <mc:AlternateContent xmlns:mc="http://schemas.openxmlformats.org/markup-compatibility/2006">
              <mc:Choice xmlns:v="urn:schemas-microsoft-com:vml" Requires="v">
                <p:oleObj spid="_x0000_s1030" name="Equazione" r:id="rId11" imgW="1752480" imgH="457200" progId="Equation.3">
                  <p:embed/>
                </p:oleObj>
              </mc:Choice>
              <mc:Fallback>
                <p:oleObj name="Equazione" r:id="rId11" imgW="1752480" imgH="457200" progId="Equation.3">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02027" y="1824765"/>
                        <a:ext cx="3562350" cy="928687"/>
                      </a:xfrm>
                      <a:prstGeom prst="rect">
                        <a:avLst/>
                      </a:prstGeom>
                      <a:solidFill>
                        <a:schemeClr val="bg1"/>
                      </a:solidFill>
                      <a:ln>
                        <a:noFill/>
                      </a:ln>
                      <a:extLst>
                        <a:ext uri="{91240B29-F687-4F45-9708-019B960494DF}">
                          <a14:hiddenLine xmlns:a14="http://schemas.microsoft.com/office/drawing/2010/main" w="9525">
                            <a:solidFill>
                              <a:srgbClr val="339966"/>
                            </a:solidFill>
                            <a:miter lim="800000"/>
                            <a:headEnd/>
                            <a:tailEnd/>
                          </a14:hiddenLine>
                        </a:ext>
                      </a:extLst>
                    </p:spPr>
                  </p:pic>
                </p:oleObj>
              </mc:Fallback>
            </mc:AlternateContent>
          </a:graphicData>
        </a:graphic>
      </p:graphicFrame>
      <p:sp>
        <p:nvSpPr>
          <p:cNvPr id="17" name="Rettangolo 14"/>
          <p:cNvSpPr/>
          <p:nvPr/>
        </p:nvSpPr>
        <p:spPr>
          <a:xfrm>
            <a:off x="1860596" y="112330"/>
            <a:ext cx="7085183" cy="707886"/>
          </a:xfrm>
          <a:prstGeom prst="rect">
            <a:avLst/>
          </a:prstGeom>
        </p:spPr>
        <p:txBody>
          <a:bodyPr wrap="square">
            <a:spAutoFit/>
          </a:bodyPr>
          <a:lstStyle/>
          <a:p>
            <a:pPr algn="ctr"/>
            <a:r>
              <a:rPr lang="el-GR" sz="2000" dirty="0"/>
              <a:t>Η χρήση του υδρογόνου και του οξυγόνου είναι δυνατόν να υπολογιστεί ως αναλογία μεταξύ των αντιδρώντων ειδών και των εισερχόμενων ειδών.</a:t>
            </a:r>
          </a:p>
        </p:txBody>
      </p:sp>
      <mc:AlternateContent xmlns:mc="http://schemas.openxmlformats.org/markup-compatibility/2006" xmlns:a14="http://schemas.microsoft.com/office/drawing/2010/main">
        <mc:Choice Requires="a14">
          <p:sp>
            <p:nvSpPr>
              <p:cNvPr id="18" name="CasellaDiTesto 16"/>
              <p:cNvSpPr txBox="1"/>
              <p:nvPr/>
            </p:nvSpPr>
            <p:spPr>
              <a:xfrm>
                <a:off x="6004573" y="5234423"/>
                <a:ext cx="247580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it-IT" sz="2000" b="1" i="1">
                              <a:latin typeface="Cambria Math" panose="02040503050406030204" pitchFamily="18" charset="0"/>
                            </a:rPr>
                          </m:ctrlPr>
                        </m:sSupPr>
                        <m:e>
                          <m:r>
                            <a:rPr lang="it-IT" sz="2000" b="1">
                              <a:latin typeface="Cambria Math" panose="02040503050406030204" pitchFamily="18" charset="0"/>
                            </a:rPr>
                            <m:t>𝐦𝐨𝐥</m:t>
                          </m:r>
                          <m:r>
                            <a:rPr lang="it-IT" sz="2000" b="1">
                              <a:latin typeface="Cambria Math" panose="02040503050406030204" pitchFamily="18" charset="0"/>
                            </a:rPr>
                            <m:t> </m:t>
                          </m:r>
                          <m:r>
                            <a:rPr lang="it-IT" sz="2000" b="1">
                              <a:latin typeface="Cambria Math" panose="02040503050406030204" pitchFamily="18" charset="0"/>
                            </a:rPr>
                            <m:t>𝐞</m:t>
                          </m:r>
                        </m:e>
                        <m:sup>
                          <m:r>
                            <a:rPr lang="it-IT" sz="2000" b="1">
                              <a:latin typeface="Cambria Math" panose="02040503050406030204" pitchFamily="18" charset="0"/>
                            </a:rPr>
                            <m:t>−</m:t>
                          </m:r>
                        </m:sup>
                      </m:sSup>
                      <m:r>
                        <a:rPr lang="it-IT" sz="2000" b="1" i="0" smtClean="0">
                          <a:latin typeface="Cambria Math" panose="02040503050406030204" pitchFamily="18" charset="0"/>
                        </a:rPr>
                        <m:t>=</m:t>
                      </m:r>
                      <m:r>
                        <a:rPr lang="it-IT" sz="2000" b="1">
                          <a:latin typeface="Cambria Math" panose="02040503050406030204" pitchFamily="18" charset="0"/>
                        </a:rPr>
                        <m:t>𝟐</m:t>
                      </m:r>
                      <m:r>
                        <a:rPr lang="it-IT" sz="2000" b="1">
                          <a:latin typeface="Cambria Math" panose="02040503050406030204" pitchFamily="18" charset="0"/>
                        </a:rPr>
                        <m:t>∗</m:t>
                      </m:r>
                      <m:sSub>
                        <m:sSubPr>
                          <m:ctrlPr>
                            <a:rPr lang="it-IT" sz="2000" b="1" i="1">
                              <a:latin typeface="Cambria Math" panose="02040503050406030204" pitchFamily="18" charset="0"/>
                            </a:rPr>
                          </m:ctrlPr>
                        </m:sSubPr>
                        <m:e>
                          <m:r>
                            <a:rPr lang="it-IT" sz="2000" b="1">
                              <a:latin typeface="Cambria Math" panose="02040503050406030204" pitchFamily="18" charset="0"/>
                            </a:rPr>
                            <m:t>𝐇</m:t>
                          </m:r>
                        </m:e>
                        <m:sub>
                          <m:r>
                            <a:rPr lang="it-IT" sz="2000" b="1">
                              <a:latin typeface="Cambria Math" panose="02040503050406030204" pitchFamily="18" charset="0"/>
                            </a:rPr>
                            <m:t>𝟐𝐫𝐞𝐚𝐜</m:t>
                          </m:r>
                        </m:sub>
                      </m:sSub>
                    </m:oMath>
                  </m:oMathPara>
                </a14:m>
                <a:endParaRPr lang="el-GR" sz="2000" b="1" dirty="0">
                  <a:latin typeface="+mj-lt"/>
                </a:endParaRPr>
              </a:p>
            </p:txBody>
          </p:sp>
        </mc:Choice>
        <mc:Fallback xmlns="">
          <p:sp>
            <p:nvSpPr>
              <p:cNvPr id="18" name="CasellaDiTesto 16"/>
              <p:cNvSpPr txBox="1">
                <a:spLocks noRot="1" noChangeAspect="1" noMove="1" noResize="1" noEditPoints="1" noAdjustHandles="1" noChangeArrowheads="1" noChangeShapeType="1" noTextEdit="1"/>
              </p:cNvSpPr>
              <p:nvPr/>
            </p:nvSpPr>
            <p:spPr>
              <a:xfrm>
                <a:off x="6004573" y="5234423"/>
                <a:ext cx="2475806" cy="400110"/>
              </a:xfrm>
              <a:prstGeom prst="rect">
                <a:avLst/>
              </a:prstGeom>
              <a:blipFill>
                <a:blip r:embed="rId13"/>
                <a:stretch>
                  <a:fillRect b="-1538"/>
                </a:stretch>
              </a:blipFill>
            </p:spPr>
            <p:txBody>
              <a:bodyPr/>
              <a:lstStyle/>
              <a:p>
                <a:r>
                  <a:rPr lang="en-GB">
                    <a:noFill/>
                  </a:rPr>
                  <a:t> </a:t>
                </a:r>
              </a:p>
            </p:txBody>
          </p:sp>
        </mc:Fallback>
      </mc:AlternateContent>
      <p:sp>
        <p:nvSpPr>
          <p:cNvPr id="19" name="Rectangle 6"/>
          <p:cNvSpPr txBox="1">
            <a:spLocks noChangeArrowheads="1"/>
          </p:cNvSpPr>
          <p:nvPr/>
        </p:nvSpPr>
        <p:spPr bwMode="auto">
          <a:xfrm>
            <a:off x="1795105" y="5003565"/>
            <a:ext cx="3456384" cy="720080"/>
          </a:xfrm>
          <a:prstGeom prst="rect">
            <a:avLst/>
          </a:prstGeom>
          <a:noFill/>
          <a:ln w="25400">
            <a:noFill/>
            <a:miter lim="800000"/>
            <a:headEnd/>
            <a:tailEnd/>
          </a:ln>
        </p:spPr>
        <p:txBody>
          <a:bodyPr/>
          <a:lstStyle/>
          <a:p>
            <a:pPr marL="457200" indent="-457200" algn="ctr">
              <a:lnSpc>
                <a:spcPct val="150000"/>
              </a:lnSpc>
            </a:pPr>
            <a:r>
              <a:rPr lang="el-GR" sz="2000" b="1" dirty="0">
                <a:effectLst/>
                <a:latin typeface="+mj-lt"/>
              </a:rPr>
              <a:t>H</a:t>
            </a:r>
            <a:r>
              <a:rPr lang="el-GR" sz="2000" b="1" baseline="-25000" dirty="0">
                <a:effectLst/>
                <a:latin typeface="+mj-lt"/>
              </a:rPr>
              <a:t>2</a:t>
            </a:r>
            <a:r>
              <a:rPr lang="el-GR" smtClean="0"/>
              <a:t> </a:t>
            </a:r>
            <a:r>
              <a:rPr lang="en-GB" sz="2000" b="1" dirty="0">
                <a:effectLst/>
                <a:latin typeface="+mj-lt"/>
                <a:sym typeface="Wingdings" pitchFamily="2" charset="2"/>
              </a:rPr>
              <a:t></a:t>
            </a:r>
            <a:r>
              <a:rPr lang="el-GR" sz="2000" b="1" dirty="0">
                <a:effectLst/>
                <a:latin typeface="+mj-lt"/>
                <a:sym typeface="Wingdings" pitchFamily="2" charset="2"/>
              </a:rPr>
              <a:t> 2e</a:t>
            </a:r>
            <a:r>
              <a:rPr lang="el-GR" sz="2000" b="1" baseline="30000" dirty="0">
                <a:effectLst/>
                <a:latin typeface="+mj-lt"/>
                <a:sym typeface="Wingdings" pitchFamily="2" charset="2"/>
              </a:rPr>
              <a:t>-</a:t>
            </a:r>
            <a:r>
              <a:rPr lang="el-GR" sz="2000" b="1" dirty="0">
                <a:effectLst/>
                <a:latin typeface="+mj-lt"/>
                <a:sym typeface="Wingdings" pitchFamily="2" charset="2"/>
              </a:rPr>
              <a:t> + 2H</a:t>
            </a:r>
            <a:r>
              <a:rPr lang="el-GR" sz="2000" b="1" baseline="30000" dirty="0">
                <a:effectLst/>
                <a:latin typeface="+mj-lt"/>
                <a:sym typeface="Wingdings" pitchFamily="2" charset="2"/>
              </a:rPr>
              <a:t>+</a:t>
            </a:r>
            <a:endParaRPr lang="el-GR" sz="2000" b="1" baseline="30000" dirty="0">
              <a:effectLst/>
              <a:latin typeface="+mj-lt"/>
            </a:endParaRPr>
          </a:p>
        </p:txBody>
      </p:sp>
      <p:sp>
        <p:nvSpPr>
          <p:cNvPr id="20" name="Rettangolo 18"/>
          <p:cNvSpPr/>
          <p:nvPr/>
        </p:nvSpPr>
        <p:spPr>
          <a:xfrm>
            <a:off x="1472845" y="2828251"/>
            <a:ext cx="7660559" cy="1015663"/>
          </a:xfrm>
          <a:prstGeom prst="rect">
            <a:avLst/>
          </a:prstGeom>
        </p:spPr>
        <p:txBody>
          <a:bodyPr wrap="square">
            <a:spAutoFit/>
          </a:bodyPr>
          <a:lstStyle/>
          <a:p>
            <a:pPr algn="ctr"/>
            <a:r>
              <a:rPr lang="el-GR" sz="2000" dirty="0"/>
              <a:t>Τα αντιδρώντα είδη υπολογίζονται απευθείας από το ρεύμα (I). </a:t>
            </a:r>
          </a:p>
          <a:p>
            <a:pPr algn="ctr"/>
            <a:r>
              <a:rPr lang="el-GR" sz="2000" dirty="0"/>
              <a:t>Καθώς το ρεύμα ορίζεται ως το προϊόν της ροής των mole ηλεκτρονίου και της σταθεράς Faraday:</a:t>
            </a:r>
          </a:p>
        </p:txBody>
      </p:sp>
      <mc:AlternateContent xmlns:mc="http://schemas.openxmlformats.org/markup-compatibility/2006" xmlns:a14="http://schemas.microsoft.com/office/drawing/2010/main">
        <mc:Choice Requires="a14">
          <p:sp>
            <p:nvSpPr>
              <p:cNvPr id="21" name="CasellaDiTesto 19"/>
              <p:cNvSpPr txBox="1"/>
              <p:nvPr/>
            </p:nvSpPr>
            <p:spPr>
              <a:xfrm>
                <a:off x="4040505" y="3955397"/>
                <a:ext cx="2725361" cy="5539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sz="3000" b="1" i="1" smtClean="0">
                          <a:latin typeface="Cambria Math" panose="02040503050406030204" pitchFamily="18" charset="0"/>
                        </a:rPr>
                        <m:t>𝑰</m:t>
                      </m:r>
                      <m:r>
                        <a:rPr lang="it-IT" sz="3000" b="1" i="0" smtClean="0">
                          <a:latin typeface="Cambria Math"/>
                        </a:rPr>
                        <m:t>=</m:t>
                      </m:r>
                      <m:sSup>
                        <m:sSupPr>
                          <m:ctrlPr>
                            <a:rPr lang="it-IT" sz="3000" b="1" i="1">
                              <a:latin typeface="Cambria Math" panose="02040503050406030204" pitchFamily="18" charset="0"/>
                            </a:rPr>
                          </m:ctrlPr>
                        </m:sSupPr>
                        <m:e>
                          <m:r>
                            <a:rPr lang="it-IT" sz="3000" b="1">
                              <a:latin typeface="Cambria Math" panose="02040503050406030204" pitchFamily="18" charset="0"/>
                            </a:rPr>
                            <m:t>𝐅</m:t>
                          </m:r>
                          <m:r>
                            <a:rPr lang="it-IT" sz="3000" b="1">
                              <a:latin typeface="Cambria Math"/>
                            </a:rPr>
                            <m:t>∗</m:t>
                          </m:r>
                          <m:r>
                            <a:rPr lang="it-IT" sz="3000" b="1">
                              <a:latin typeface="Cambria Math"/>
                            </a:rPr>
                            <m:t>𝐦𝐨𝐥</m:t>
                          </m:r>
                          <m:r>
                            <a:rPr lang="it-IT" sz="3000" b="1">
                              <a:latin typeface="Cambria Math"/>
                            </a:rPr>
                            <m:t> </m:t>
                          </m:r>
                          <m:r>
                            <a:rPr lang="it-IT" sz="3000" b="1">
                              <a:latin typeface="Cambria Math"/>
                            </a:rPr>
                            <m:t>𝐞</m:t>
                          </m:r>
                        </m:e>
                        <m:sup>
                          <m:r>
                            <a:rPr lang="it-IT" sz="3000" b="1">
                              <a:latin typeface="Cambria Math"/>
                            </a:rPr>
                            <m:t>−</m:t>
                          </m:r>
                        </m:sup>
                      </m:sSup>
                    </m:oMath>
                  </m:oMathPara>
                </a14:m>
                <a:endParaRPr lang="el-GR" sz="3000" b="1" dirty="0"/>
              </a:p>
            </p:txBody>
          </p:sp>
        </mc:Choice>
        <mc:Fallback xmlns="">
          <p:sp>
            <p:nvSpPr>
              <p:cNvPr id="21" name="CasellaDiTesto 19"/>
              <p:cNvSpPr txBox="1">
                <a:spLocks noRot="1" noChangeAspect="1" noMove="1" noResize="1" noEditPoints="1" noAdjustHandles="1" noChangeArrowheads="1" noChangeShapeType="1" noTextEdit="1"/>
              </p:cNvSpPr>
              <p:nvPr/>
            </p:nvSpPr>
            <p:spPr>
              <a:xfrm>
                <a:off x="4040505" y="3955397"/>
                <a:ext cx="2725361" cy="553998"/>
              </a:xfrm>
              <a:prstGeom prst="rect">
                <a:avLst/>
              </a:prstGeom>
              <a:blipFill>
                <a:blip r:embed="rId14"/>
                <a:stretch>
                  <a:fillRect/>
                </a:stretch>
              </a:blipFill>
            </p:spPr>
            <p:txBody>
              <a:bodyPr/>
              <a:lstStyle/>
              <a:p>
                <a:r>
                  <a:rPr lang="en-GB">
                    <a:noFill/>
                  </a:rPr>
                  <a:t> </a:t>
                </a:r>
              </a:p>
            </p:txBody>
          </p:sp>
        </mc:Fallback>
      </mc:AlternateContent>
      <p:sp>
        <p:nvSpPr>
          <p:cNvPr id="22" name="Rettangolo 20"/>
          <p:cNvSpPr/>
          <p:nvPr/>
        </p:nvSpPr>
        <p:spPr>
          <a:xfrm>
            <a:off x="1572905" y="4516351"/>
            <a:ext cx="7660559" cy="400110"/>
          </a:xfrm>
          <a:prstGeom prst="rect">
            <a:avLst/>
          </a:prstGeom>
        </p:spPr>
        <p:txBody>
          <a:bodyPr wrap="square">
            <a:spAutoFit/>
          </a:bodyPr>
          <a:lstStyle/>
          <a:p>
            <a:pPr algn="ctr"/>
            <a:r>
              <a:rPr lang="el-GR" sz="2000" dirty="0"/>
              <a:t>Και η ροή των mole ηλεκτρονίων είναι το διπλάσιο υδρογόνο που συμμετέχει στην αντίδραση:</a:t>
            </a:r>
          </a:p>
        </p:txBody>
      </p:sp>
      <p:sp>
        <p:nvSpPr>
          <p:cNvPr id="23" name="Freccia a destra 2"/>
          <p:cNvSpPr/>
          <p:nvPr/>
        </p:nvSpPr>
        <p:spPr>
          <a:xfrm>
            <a:off x="4939591" y="5359956"/>
            <a:ext cx="792088" cy="26300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1"/>
          <p:cNvSpPr/>
          <p:nvPr/>
        </p:nvSpPr>
        <p:spPr>
          <a:xfrm>
            <a:off x="1860596" y="5522919"/>
            <a:ext cx="3280940" cy="400110"/>
          </a:xfrm>
          <a:prstGeom prst="rect">
            <a:avLst/>
          </a:prstGeom>
        </p:spPr>
        <p:txBody>
          <a:bodyPr wrap="square">
            <a:spAutoFit/>
          </a:bodyPr>
          <a:lstStyle/>
          <a:p>
            <a:pPr algn="ctr"/>
            <a:r>
              <a:rPr lang="el-GR" sz="2000" dirty="0"/>
              <a:t>Ανοδική ημι-αντίδραση</a:t>
            </a:r>
          </a:p>
        </p:txBody>
      </p:sp>
      <p:pic>
        <p:nvPicPr>
          <p:cNvPr id="25" name="Picture 24"/>
          <p:cNvPicPr>
            <a:picLocks noChangeAspect="1"/>
          </p:cNvPicPr>
          <p:nvPr/>
        </p:nvPicPr>
        <p:blipFill>
          <a:blip r:embed="rId15"/>
          <a:stretch>
            <a:fillRect/>
          </a:stretch>
        </p:blipFill>
        <p:spPr>
          <a:xfrm>
            <a:off x="10845101" y="6681201"/>
            <a:ext cx="1322947" cy="176799"/>
          </a:xfrm>
          <a:prstGeom prst="rect">
            <a:avLst/>
          </a:prstGeom>
        </p:spPr>
      </p:pic>
    </p:spTree>
    <p:extLst>
      <p:ext uri="{BB962C8B-B14F-4D97-AF65-F5344CB8AC3E}">
        <p14:creationId xmlns:p14="http://schemas.microsoft.com/office/powerpoint/2010/main" val="159282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0"/>
          <p:cNvSpPr>
            <a:spLocks noChangeArrowheads="1"/>
          </p:cNvSpPr>
          <p:nvPr/>
        </p:nvSpPr>
        <p:spPr bwMode="auto">
          <a:xfrm>
            <a:off x="2613031" y="1658614"/>
            <a:ext cx="3562350" cy="369332"/>
          </a:xfrm>
          <a:prstGeom prst="rect">
            <a:avLst/>
          </a:prstGeom>
          <a:noFill/>
          <a:ln w="9525">
            <a:noFill/>
            <a:miter lim="800000"/>
            <a:headEnd/>
            <a:tailEnd/>
          </a:ln>
        </p:spPr>
        <p:txBody>
          <a:bodyPr wrap="square">
            <a:spAutoFit/>
          </a:bodyPr>
          <a:lstStyle/>
          <a:p>
            <a:pPr algn="ctr"/>
            <a:r>
              <a:rPr lang="el-GR" b="1" dirty="0">
                <a:latin typeface="+mj-lt"/>
              </a:rPr>
              <a:t>Συντελεστής Χρήσης Καυσίμου</a:t>
            </a:r>
          </a:p>
        </p:txBody>
      </p:sp>
      <p:graphicFrame>
        <p:nvGraphicFramePr>
          <p:cNvPr id="16" name="Object 13"/>
          <p:cNvGraphicFramePr>
            <a:graphicFrameLocks noChangeAspect="1"/>
          </p:cNvGraphicFramePr>
          <p:nvPr/>
        </p:nvGraphicFramePr>
        <p:xfrm>
          <a:off x="2613031" y="2043498"/>
          <a:ext cx="3562350" cy="928687"/>
        </p:xfrm>
        <a:graphic>
          <a:graphicData uri="http://schemas.openxmlformats.org/presentationml/2006/ole">
            <mc:AlternateContent xmlns:mc="http://schemas.openxmlformats.org/markup-compatibility/2006">
              <mc:Choice xmlns:v="urn:schemas-microsoft-com:vml" Requires="v">
                <p:oleObj spid="_x0000_s2054" name="Equazione" r:id="rId11" imgW="1752480" imgH="457200" progId="Equation.3">
                  <p:embed/>
                </p:oleObj>
              </mc:Choice>
              <mc:Fallback>
                <p:oleObj name="Equazione" r:id="rId11" imgW="1752480" imgH="457200" progId="Equation.3">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13031" y="2043498"/>
                        <a:ext cx="3562350" cy="928687"/>
                      </a:xfrm>
                      <a:prstGeom prst="rect">
                        <a:avLst/>
                      </a:prstGeom>
                      <a:solidFill>
                        <a:schemeClr val="bg1"/>
                      </a:solidFill>
                      <a:ln>
                        <a:noFill/>
                      </a:ln>
                      <a:extLst>
                        <a:ext uri="{91240B29-F687-4F45-9708-019B960494DF}">
                          <a14:hiddenLine xmlns:a14="http://schemas.microsoft.com/office/drawing/2010/main" w="9525">
                            <a:solidFill>
                              <a:srgbClr val="339966"/>
                            </a:solidFill>
                            <a:miter lim="800000"/>
                            <a:headEnd/>
                            <a:tailEnd/>
                          </a14:hiddenLine>
                        </a:ext>
                      </a:extLst>
                    </p:spPr>
                  </p:pic>
                </p:oleObj>
              </mc:Fallback>
            </mc:AlternateContent>
          </a:graphicData>
        </a:graphic>
      </p:graphicFrame>
      <p:sp>
        <p:nvSpPr>
          <p:cNvPr id="17" name="Rettangolo 14"/>
          <p:cNvSpPr/>
          <p:nvPr/>
        </p:nvSpPr>
        <p:spPr>
          <a:xfrm>
            <a:off x="971600" y="331063"/>
            <a:ext cx="7085183" cy="707886"/>
          </a:xfrm>
          <a:prstGeom prst="rect">
            <a:avLst/>
          </a:prstGeom>
        </p:spPr>
        <p:txBody>
          <a:bodyPr wrap="square">
            <a:spAutoFit/>
          </a:bodyPr>
          <a:lstStyle/>
          <a:p>
            <a:pPr algn="ctr"/>
            <a:r>
              <a:rPr lang="el-GR" sz="2000" dirty="0"/>
              <a:t>Η χρήση του υδρογόνου και του οξυγόνου είναι δυνατόν να υπολογιστεί ως αναλογία μεταξύ των αντιδρώντων ειδών και των εισερχόμενων ειδών.</a:t>
            </a:r>
          </a:p>
        </p:txBody>
      </p:sp>
      <mc:AlternateContent xmlns:mc="http://schemas.openxmlformats.org/markup-compatibility/2006" xmlns:a14="http://schemas.microsoft.com/office/drawing/2010/main">
        <mc:Choice Requires="a14">
          <p:sp>
            <p:nvSpPr>
              <p:cNvPr id="18" name="CasellaDiTesto 15"/>
              <p:cNvSpPr txBox="1"/>
              <p:nvPr/>
            </p:nvSpPr>
            <p:spPr>
              <a:xfrm>
                <a:off x="2097567" y="4797152"/>
                <a:ext cx="4833246" cy="10322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sz="3000" b="1" i="0" smtClean="0">
                          <a:latin typeface="Cambria Math"/>
                        </a:rPr>
                        <m:t>𝐔𝐟</m:t>
                      </m:r>
                      <m:r>
                        <a:rPr lang="it-IT" sz="3000" b="1" i="0" smtClean="0">
                          <a:latin typeface="Cambria Math"/>
                        </a:rPr>
                        <m:t>= </m:t>
                      </m:r>
                      <m:f>
                        <m:fPr>
                          <m:ctrlPr>
                            <a:rPr lang="it-IT" sz="3000" b="1" i="1" smtClean="0">
                              <a:latin typeface="Cambria Math" panose="02040503050406030204" pitchFamily="18" charset="0"/>
                            </a:rPr>
                          </m:ctrlPr>
                        </m:fPr>
                        <m:num>
                          <m:sSub>
                            <m:sSubPr>
                              <m:ctrlPr>
                                <a:rPr lang="it-IT" sz="3000" b="1" i="1" smtClean="0">
                                  <a:latin typeface="Cambria Math" panose="02040503050406030204" pitchFamily="18" charset="0"/>
                                </a:rPr>
                              </m:ctrlPr>
                            </m:sSubPr>
                            <m:e>
                              <m:r>
                                <a:rPr lang="it-IT" sz="3000" b="1" i="0" smtClean="0">
                                  <a:latin typeface="Cambria Math"/>
                                </a:rPr>
                                <m:t>𝐇</m:t>
                              </m:r>
                            </m:e>
                            <m:sub>
                              <m:r>
                                <a:rPr lang="it-IT" sz="3000" b="1" i="0" smtClean="0">
                                  <a:latin typeface="Cambria Math"/>
                                </a:rPr>
                                <m:t>𝟐𝐫𝐞𝐚𝐜𝐭</m:t>
                              </m:r>
                            </m:sub>
                          </m:sSub>
                        </m:num>
                        <m:den>
                          <m:sSub>
                            <m:sSubPr>
                              <m:ctrlPr>
                                <a:rPr lang="it-IT" sz="3000" b="1" i="1" smtClean="0">
                                  <a:latin typeface="Cambria Math" panose="02040503050406030204" pitchFamily="18" charset="0"/>
                                </a:rPr>
                              </m:ctrlPr>
                            </m:sSubPr>
                            <m:e>
                              <m:r>
                                <a:rPr lang="it-IT" sz="3000" b="1" i="0" smtClean="0">
                                  <a:latin typeface="Cambria Math"/>
                                </a:rPr>
                                <m:t>𝐇</m:t>
                              </m:r>
                            </m:e>
                            <m:sub>
                              <m:r>
                                <a:rPr lang="it-IT" sz="3000" b="1" i="0" smtClean="0">
                                  <a:latin typeface="Cambria Math"/>
                                </a:rPr>
                                <m:t>𝟐𝐢𝐧</m:t>
                              </m:r>
                            </m:sub>
                          </m:sSub>
                        </m:den>
                      </m:f>
                      <m:r>
                        <a:rPr lang="it-IT" sz="3000" b="1" i="0" smtClean="0">
                          <a:latin typeface="Cambria Math"/>
                        </a:rPr>
                        <m:t>=</m:t>
                      </m:r>
                      <m:f>
                        <m:fPr>
                          <m:ctrlPr>
                            <a:rPr lang="it-IT" sz="3000" b="1" i="1" smtClean="0">
                              <a:latin typeface="Cambria Math" panose="02040503050406030204" pitchFamily="18" charset="0"/>
                            </a:rPr>
                          </m:ctrlPr>
                        </m:fPr>
                        <m:num>
                          <m:r>
                            <a:rPr lang="it-IT" sz="3000" b="1" i="0" smtClean="0">
                              <a:latin typeface="Cambria Math"/>
                            </a:rPr>
                            <m:t>𝐈</m:t>
                          </m:r>
                        </m:num>
                        <m:den>
                          <m:r>
                            <a:rPr lang="it-IT" sz="3000" b="1" i="0" smtClean="0">
                              <a:latin typeface="Cambria Math"/>
                            </a:rPr>
                            <m:t>𝟐</m:t>
                          </m:r>
                          <m:r>
                            <a:rPr lang="it-IT" sz="3000" b="1" i="0" smtClean="0">
                              <a:latin typeface="Cambria Math"/>
                            </a:rPr>
                            <m:t>∗</m:t>
                          </m:r>
                          <m:r>
                            <a:rPr lang="it-IT" sz="3000" b="1" i="0" smtClean="0">
                              <a:latin typeface="Cambria Math"/>
                            </a:rPr>
                            <m:t>𝐅</m:t>
                          </m:r>
                          <m:r>
                            <a:rPr lang="it-IT" sz="3000" b="1" i="0" smtClean="0">
                              <a:latin typeface="Cambria Math"/>
                            </a:rPr>
                            <m:t>∗</m:t>
                          </m:r>
                          <m:sSub>
                            <m:sSubPr>
                              <m:ctrlPr>
                                <a:rPr lang="it-IT" sz="3000" b="1" i="1" smtClean="0">
                                  <a:latin typeface="Cambria Math" panose="02040503050406030204" pitchFamily="18" charset="0"/>
                                </a:rPr>
                              </m:ctrlPr>
                            </m:sSubPr>
                            <m:e>
                              <m:r>
                                <a:rPr lang="it-IT" sz="3000" b="1" i="0" smtClean="0">
                                  <a:latin typeface="Cambria Math"/>
                                </a:rPr>
                                <m:t>𝐇</m:t>
                              </m:r>
                            </m:e>
                            <m:sub>
                              <m:r>
                                <a:rPr lang="it-IT" sz="3000" b="1" i="0" smtClean="0">
                                  <a:latin typeface="Cambria Math"/>
                                </a:rPr>
                                <m:t>𝟐𝐢𝐧</m:t>
                              </m:r>
                            </m:sub>
                          </m:sSub>
                        </m:den>
                      </m:f>
                    </m:oMath>
                  </m:oMathPara>
                </a14:m>
                <a:endParaRPr lang="el-GR" sz="3000" b="1" dirty="0"/>
              </a:p>
            </p:txBody>
          </p:sp>
        </mc:Choice>
        <mc:Fallback xmlns="">
          <p:sp>
            <p:nvSpPr>
              <p:cNvPr id="18" name="CasellaDiTesto 15"/>
              <p:cNvSpPr txBox="1">
                <a:spLocks noRot="1" noChangeAspect="1" noMove="1" noResize="1" noEditPoints="1" noAdjustHandles="1" noChangeArrowheads="1" noChangeShapeType="1" noTextEdit="1"/>
              </p:cNvSpPr>
              <p:nvPr/>
            </p:nvSpPr>
            <p:spPr>
              <a:xfrm>
                <a:off x="2097567" y="4797152"/>
                <a:ext cx="4833246" cy="1032206"/>
              </a:xfrm>
              <a:prstGeom prst="rect">
                <a:avLst/>
              </a:prstGeom>
              <a:blipFill>
                <a:blip r:embed="rId13"/>
                <a:stretch>
                  <a:fillRect/>
                </a:stretch>
              </a:blipFill>
            </p:spPr>
            <p:txBody>
              <a:bodyPr/>
              <a:lstStyle/>
              <a:p>
                <a:r>
                  <a:rPr lang="en-GB">
                    <a:noFill/>
                  </a:rPr>
                  <a:t> </a:t>
                </a:r>
              </a:p>
            </p:txBody>
          </p:sp>
        </mc:Fallback>
      </mc:AlternateContent>
      <p:sp>
        <p:nvSpPr>
          <p:cNvPr id="19" name="Freccia a destra 12"/>
          <p:cNvSpPr/>
          <p:nvPr/>
        </p:nvSpPr>
        <p:spPr>
          <a:xfrm rot="5400000">
            <a:off x="4118145" y="3220923"/>
            <a:ext cx="792088" cy="131740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 name="Picture 19"/>
          <p:cNvPicPr>
            <a:picLocks noChangeAspect="1"/>
          </p:cNvPicPr>
          <p:nvPr/>
        </p:nvPicPr>
        <p:blipFill>
          <a:blip r:embed="rId14"/>
          <a:stretch>
            <a:fillRect/>
          </a:stretch>
        </p:blipFill>
        <p:spPr>
          <a:xfrm>
            <a:off x="10845101" y="6681201"/>
            <a:ext cx="1322947" cy="176799"/>
          </a:xfrm>
          <a:prstGeom prst="rect">
            <a:avLst/>
          </a:prstGeom>
        </p:spPr>
      </p:pic>
    </p:spTree>
    <p:extLst>
      <p:ext uri="{BB962C8B-B14F-4D97-AF65-F5344CB8AC3E}">
        <p14:creationId xmlns:p14="http://schemas.microsoft.com/office/powerpoint/2010/main" val="3606554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4"/>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4648732" y="2711815"/>
            <a:ext cx="3726160" cy="2794620"/>
          </a:xfrm>
          <a:prstGeom prst="rect">
            <a:avLst/>
          </a:prstGeom>
          <a:noFill/>
          <a:ln w="9525">
            <a:noFill/>
            <a:miter lim="800000"/>
            <a:headEnd/>
            <a:tailEnd/>
          </a:ln>
        </p:spPr>
      </p:pic>
      <p:sp>
        <p:nvSpPr>
          <p:cNvPr id="16" name="CasellaDiTesto 1"/>
          <p:cNvSpPr txBox="1"/>
          <p:nvPr/>
        </p:nvSpPr>
        <p:spPr>
          <a:xfrm>
            <a:off x="886060" y="551575"/>
            <a:ext cx="7488832" cy="1938992"/>
          </a:xfrm>
          <a:prstGeom prst="rect">
            <a:avLst/>
          </a:prstGeom>
          <a:noFill/>
        </p:spPr>
        <p:txBody>
          <a:bodyPr wrap="square" rtlCol="0">
            <a:spAutoFit/>
          </a:bodyPr>
          <a:lstStyle/>
          <a:p>
            <a:pPr algn="just"/>
            <a:r>
              <a:rPr lang="el-GR" sz="2400" dirty="0"/>
              <a:t>Μια κυψέλη καυσίμου είναι μια συσκευή που μετατρέπει τη χημική ενέργεια ενός καυσίμου σε ηλεκτρική μέσω μιας χημικής αντίδρασης των θετικά φορτισμένων ιόντων υδρογόνου με το οξυγόνο ή κάποιον άλλο οξειδωτικό παράγοντα.</a:t>
            </a:r>
          </a:p>
        </p:txBody>
      </p:sp>
      <p:pic>
        <p:nvPicPr>
          <p:cNvPr id="17" name="Picture 16"/>
          <p:cNvPicPr>
            <a:picLocks noChangeAspect="1"/>
          </p:cNvPicPr>
          <p:nvPr/>
        </p:nvPicPr>
        <p:blipFill>
          <a:blip r:embed="rId11"/>
          <a:stretch>
            <a:fillRect/>
          </a:stretch>
        </p:blipFill>
        <p:spPr>
          <a:xfrm>
            <a:off x="10845101" y="6681201"/>
            <a:ext cx="1322947" cy="176799"/>
          </a:xfrm>
          <a:prstGeom prst="rect">
            <a:avLst/>
          </a:prstGeom>
        </p:spPr>
      </p:pic>
    </p:spTree>
    <p:extLst>
      <p:ext uri="{BB962C8B-B14F-4D97-AF65-F5344CB8AC3E}">
        <p14:creationId xmlns:p14="http://schemas.microsoft.com/office/powerpoint/2010/main" val="2906593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6" name="Rectangle 8"/>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pitchFamily="34" charset="0"/>
            </a:endParaRPr>
          </a:p>
        </p:txBody>
      </p:sp>
      <p:graphicFrame>
        <p:nvGraphicFramePr>
          <p:cNvPr id="17" name="Oggetto 4"/>
          <p:cNvGraphicFramePr>
            <a:graphicFrameLocks noChangeAspect="1"/>
          </p:cNvGraphicFramePr>
          <p:nvPr>
            <p:extLst>
              <p:ext uri="{D42A27DB-BD31-4B8C-83A1-F6EECF244321}">
                <p14:modId xmlns:p14="http://schemas.microsoft.com/office/powerpoint/2010/main" val="1707451613"/>
              </p:ext>
            </p:extLst>
          </p:nvPr>
        </p:nvGraphicFramePr>
        <p:xfrm>
          <a:off x="1328737" y="2708920"/>
          <a:ext cx="6486525" cy="2376488"/>
        </p:xfrm>
        <a:graphic>
          <a:graphicData uri="http://schemas.openxmlformats.org/presentationml/2006/ole">
            <mc:AlternateContent xmlns:mc="http://schemas.openxmlformats.org/markup-compatibility/2006">
              <mc:Choice xmlns:v="urn:schemas-microsoft-com:vml" Requires="v">
                <p:oleObj spid="_x0000_s3078" name="Equazione" r:id="rId11" imgW="1218960" imgH="431640" progId="Equation.3">
                  <p:embed/>
                </p:oleObj>
              </mc:Choice>
              <mc:Fallback>
                <p:oleObj name="Equazione" r:id="rId11" imgW="1218960" imgH="431640" progId="Equation.3">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28737" y="2708920"/>
                        <a:ext cx="6486525" cy="2376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2"/>
          <p:cNvSpPr>
            <a:spLocks noChangeArrowheads="1"/>
          </p:cNvSpPr>
          <p:nvPr/>
        </p:nvSpPr>
        <p:spPr bwMode="auto">
          <a:xfrm>
            <a:off x="827584" y="1177067"/>
            <a:ext cx="7848872" cy="707886"/>
          </a:xfrm>
          <a:prstGeom prst="rect">
            <a:avLst/>
          </a:prstGeom>
          <a:noFill/>
          <a:ln w="9525">
            <a:noFill/>
            <a:miter lim="800000"/>
            <a:headEnd/>
            <a:tailEnd/>
          </a:ln>
        </p:spPr>
        <p:txBody>
          <a:bodyPr wrap="square">
            <a:spAutoFit/>
          </a:bodyPr>
          <a:lstStyle/>
          <a:p>
            <a:pPr algn="just"/>
            <a:r>
              <a:rPr lang="el-GR" sz="2000" dirty="0">
                <a:latin typeface="Calirbi"/>
              </a:rPr>
              <a:t>Σε γενικές γραμμές η απόδοση της κυψέλης μπορεί να οριστεί ως ο λόγος μεταξύ της ενέργειας εξόδου P</a:t>
            </a:r>
            <a:r>
              <a:rPr lang="el-GR" sz="2000" baseline="-25000" dirty="0">
                <a:latin typeface="Calirbi"/>
              </a:rPr>
              <a:t>out </a:t>
            </a:r>
            <a:r>
              <a:rPr lang="el-GR" sz="2000" dirty="0">
                <a:latin typeface="Calirbi"/>
              </a:rPr>
              <a:t> (ηλεκτρική) και της ενέργειας εισόδου P</a:t>
            </a:r>
            <a:r>
              <a:rPr lang="el-GR" sz="2000" baseline="-25000" dirty="0">
                <a:latin typeface="Calirbi"/>
              </a:rPr>
              <a:t>in</a:t>
            </a:r>
            <a:r>
              <a:rPr lang="el-GR" sz="2000" dirty="0">
                <a:latin typeface="Calirbi"/>
              </a:rPr>
              <a:t>(ενέργεια καυσίμου)</a:t>
            </a:r>
          </a:p>
        </p:txBody>
      </p:sp>
      <p:pic>
        <p:nvPicPr>
          <p:cNvPr id="19" name="Picture 18"/>
          <p:cNvPicPr>
            <a:picLocks noChangeAspect="1"/>
          </p:cNvPicPr>
          <p:nvPr/>
        </p:nvPicPr>
        <p:blipFill>
          <a:blip r:embed="rId13"/>
          <a:stretch>
            <a:fillRect/>
          </a:stretch>
        </p:blipFill>
        <p:spPr>
          <a:xfrm>
            <a:off x="10845101" y="6681201"/>
            <a:ext cx="1322947" cy="176799"/>
          </a:xfrm>
          <a:prstGeom prst="rect">
            <a:avLst/>
          </a:prstGeom>
        </p:spPr>
      </p:pic>
    </p:spTree>
    <p:extLst>
      <p:ext uri="{BB962C8B-B14F-4D97-AF65-F5344CB8AC3E}">
        <p14:creationId xmlns:p14="http://schemas.microsoft.com/office/powerpoint/2010/main" val="2414008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graphicFrame>
        <p:nvGraphicFramePr>
          <p:cNvPr id="15" name="Object 14"/>
          <p:cNvGraphicFramePr>
            <a:graphicFrameLocks noChangeAspect="1"/>
          </p:cNvGraphicFramePr>
          <p:nvPr>
            <p:extLst>
              <p:ext uri="{D42A27DB-BD31-4B8C-83A1-F6EECF244321}">
                <p14:modId xmlns:p14="http://schemas.microsoft.com/office/powerpoint/2010/main" val="3073353964"/>
              </p:ext>
            </p:extLst>
          </p:nvPr>
        </p:nvGraphicFramePr>
        <p:xfrm>
          <a:off x="4602121" y="3584624"/>
          <a:ext cx="114300" cy="215900"/>
        </p:xfrm>
        <a:graphic>
          <a:graphicData uri="http://schemas.openxmlformats.org/presentationml/2006/ole">
            <mc:AlternateContent xmlns:mc="http://schemas.openxmlformats.org/markup-compatibility/2006">
              <mc:Choice xmlns:v="urn:schemas-microsoft-com:vml" Requires="v">
                <p:oleObj spid="_x0000_s4114" name="Ecuación" r:id="rId11" imgW="114151" imgH="215619" progId="Equation.3">
                  <p:embed/>
                </p:oleObj>
              </mc:Choice>
              <mc:Fallback>
                <p:oleObj name="Ecuación" r:id="rId11" imgW="114151" imgH="215619" progId="Equation.3">
                  <p:embed/>
                  <p:pic>
                    <p:nvPicPr>
                      <p:cNvPr id="0"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02121" y="3584624"/>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796290071"/>
              </p:ext>
            </p:extLst>
          </p:nvPr>
        </p:nvGraphicFramePr>
        <p:xfrm>
          <a:off x="4602121" y="3548112"/>
          <a:ext cx="114300" cy="215900"/>
        </p:xfrm>
        <a:graphic>
          <a:graphicData uri="http://schemas.openxmlformats.org/presentationml/2006/ole">
            <mc:AlternateContent xmlns:mc="http://schemas.openxmlformats.org/markup-compatibility/2006">
              <mc:Choice xmlns:v="urn:schemas-microsoft-com:vml" Requires="v">
                <p:oleObj spid="_x0000_s4115" name="Ecuación" r:id="rId13" imgW="114151" imgH="215619" progId="Equation.3">
                  <p:embed/>
                </p:oleObj>
              </mc:Choice>
              <mc:Fallback>
                <p:oleObj name="Ecuación" r:id="rId13" imgW="114151" imgH="215619" progId="Equation.3">
                  <p:embed/>
                  <p:pic>
                    <p:nvPicPr>
                      <p:cNvPr id="0"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02121" y="3548112"/>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7"/>
          <p:cNvSpPr>
            <a:spLocks noChangeArrowheads="1"/>
          </p:cNvSpPr>
          <p:nvPr/>
        </p:nvSpPr>
        <p:spPr bwMode="auto">
          <a:xfrm>
            <a:off x="683029" y="-3429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8" name="Rectangle 8"/>
          <p:cNvSpPr>
            <a:spLocks noChangeArrowheads="1"/>
          </p:cNvSpPr>
          <p:nvPr/>
        </p:nvSpPr>
        <p:spPr bwMode="auto">
          <a:xfrm>
            <a:off x="683029" y="485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pitchFamily="34" charset="0"/>
            </a:endParaRPr>
          </a:p>
        </p:txBody>
      </p:sp>
      <p:graphicFrame>
        <p:nvGraphicFramePr>
          <p:cNvPr id="19" name="Object 5"/>
          <p:cNvGraphicFramePr>
            <a:graphicFrameLocks noChangeAspect="1"/>
          </p:cNvGraphicFramePr>
          <p:nvPr>
            <p:extLst>
              <p:ext uri="{D42A27DB-BD31-4B8C-83A1-F6EECF244321}">
                <p14:modId xmlns:p14="http://schemas.microsoft.com/office/powerpoint/2010/main" val="2114789251"/>
              </p:ext>
            </p:extLst>
          </p:nvPr>
        </p:nvGraphicFramePr>
        <p:xfrm>
          <a:off x="2371335" y="4526260"/>
          <a:ext cx="5767388" cy="1395413"/>
        </p:xfrm>
        <a:graphic>
          <a:graphicData uri="http://schemas.openxmlformats.org/presentationml/2006/ole">
            <mc:AlternateContent xmlns:mc="http://schemas.openxmlformats.org/markup-compatibility/2006">
              <mc:Choice xmlns:v="urn:schemas-microsoft-com:vml" Requires="v">
                <p:oleObj spid="_x0000_s4116" name="Equazione" r:id="rId14" imgW="977760" imgH="228600" progId="Equation.3">
                  <p:embed/>
                </p:oleObj>
              </mc:Choice>
              <mc:Fallback>
                <p:oleObj name="Equazione" r:id="rId14" imgW="977760" imgH="228600" progId="Equation.3">
                  <p:embed/>
                  <p:pic>
                    <p:nvPicPr>
                      <p:cNvPr id="0"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71335" y="4526260"/>
                        <a:ext cx="5767388" cy="1395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5"/>
          <p:cNvGraphicFramePr>
            <a:graphicFrameLocks noChangeAspect="1"/>
          </p:cNvGraphicFramePr>
          <p:nvPr>
            <p:extLst>
              <p:ext uri="{D42A27DB-BD31-4B8C-83A1-F6EECF244321}">
                <p14:modId xmlns:p14="http://schemas.microsoft.com/office/powerpoint/2010/main" val="1076606344"/>
              </p:ext>
            </p:extLst>
          </p:nvPr>
        </p:nvGraphicFramePr>
        <p:xfrm>
          <a:off x="862541" y="1303092"/>
          <a:ext cx="8746876" cy="1336702"/>
        </p:xfrm>
        <a:graphic>
          <a:graphicData uri="http://schemas.openxmlformats.org/presentationml/2006/ole">
            <mc:AlternateContent xmlns:mc="http://schemas.openxmlformats.org/markup-compatibility/2006">
              <mc:Choice xmlns:v="urn:schemas-microsoft-com:vml" Requires="v">
                <p:oleObj spid="_x0000_s4117" name="Equazione" r:id="rId16" imgW="2920680" imgH="431640" progId="Equation.3">
                  <p:embed/>
                </p:oleObj>
              </mc:Choice>
              <mc:Fallback>
                <p:oleObj name="Equazione" r:id="rId16" imgW="2920680" imgH="431640" progId="Equation.3">
                  <p:embed/>
                  <p:pic>
                    <p:nvPicPr>
                      <p:cNvPr id="0" name="Picture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62541" y="1303092"/>
                        <a:ext cx="8746876" cy="13367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12"/>
          <p:cNvSpPr>
            <a:spLocks noChangeArrowheads="1"/>
          </p:cNvSpPr>
          <p:nvPr/>
        </p:nvSpPr>
        <p:spPr bwMode="auto">
          <a:xfrm>
            <a:off x="1582621" y="150812"/>
            <a:ext cx="7848872" cy="461665"/>
          </a:xfrm>
          <a:prstGeom prst="rect">
            <a:avLst/>
          </a:prstGeom>
          <a:noFill/>
          <a:ln w="9525">
            <a:noFill/>
            <a:miter lim="800000"/>
            <a:headEnd/>
            <a:tailEnd/>
          </a:ln>
        </p:spPr>
        <p:txBody>
          <a:bodyPr wrap="square">
            <a:spAutoFit/>
          </a:bodyPr>
          <a:lstStyle/>
          <a:p>
            <a:pPr algn="just"/>
            <a:r>
              <a:rPr lang="el-GR" sz="2400" dirty="0">
                <a:latin typeface="Calirbi"/>
              </a:rPr>
              <a:t>Μπορούμε να αναλύσουμε την εξίσωση...</a:t>
            </a:r>
          </a:p>
        </p:txBody>
      </p:sp>
      <p:sp>
        <p:nvSpPr>
          <p:cNvPr id="22" name="Rectangle 12"/>
          <p:cNvSpPr>
            <a:spLocks noChangeArrowheads="1"/>
          </p:cNvSpPr>
          <p:nvPr/>
        </p:nvSpPr>
        <p:spPr bwMode="auto">
          <a:xfrm>
            <a:off x="1330593" y="3277075"/>
            <a:ext cx="7848872" cy="830997"/>
          </a:xfrm>
          <a:prstGeom prst="rect">
            <a:avLst/>
          </a:prstGeom>
          <a:noFill/>
          <a:ln w="9525">
            <a:noFill/>
            <a:miter lim="800000"/>
            <a:headEnd/>
            <a:tailEnd/>
          </a:ln>
        </p:spPr>
        <p:txBody>
          <a:bodyPr wrap="square">
            <a:spAutoFit/>
          </a:bodyPr>
          <a:lstStyle/>
          <a:p>
            <a:pPr algn="just"/>
            <a:r>
              <a:rPr lang="el-GR" sz="2400" dirty="0">
                <a:latin typeface="Calirbi"/>
              </a:rPr>
              <a:t>.. για να καταλήξουμε ότι η απόδοση της κυψέλης εξαρτάται από την αναστρέψιμη απόδοση, τη χρήση καυσίμου και από την απόδοση τάσης. </a:t>
            </a:r>
          </a:p>
        </p:txBody>
      </p:sp>
      <p:pic>
        <p:nvPicPr>
          <p:cNvPr id="23" name="Picture 22"/>
          <p:cNvPicPr>
            <a:picLocks noChangeAspect="1"/>
          </p:cNvPicPr>
          <p:nvPr/>
        </p:nvPicPr>
        <p:blipFill>
          <a:blip r:embed="rId18"/>
          <a:stretch>
            <a:fillRect/>
          </a:stretch>
        </p:blipFill>
        <p:spPr>
          <a:xfrm>
            <a:off x="10845101" y="6681201"/>
            <a:ext cx="1322947" cy="176799"/>
          </a:xfrm>
          <a:prstGeom prst="rect">
            <a:avLst/>
          </a:prstGeom>
        </p:spPr>
      </p:pic>
    </p:spTree>
    <p:extLst>
      <p:ext uri="{BB962C8B-B14F-4D97-AF65-F5344CB8AC3E}">
        <p14:creationId xmlns:p14="http://schemas.microsoft.com/office/powerpoint/2010/main" val="1563583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graphicFrame>
        <p:nvGraphicFramePr>
          <p:cNvPr id="15" name="Object 14"/>
          <p:cNvGraphicFramePr>
            <a:graphicFrameLocks noChangeAspect="1"/>
          </p:cNvGraphicFramePr>
          <p:nvPr/>
        </p:nvGraphicFramePr>
        <p:xfrm>
          <a:off x="3919092" y="3927524"/>
          <a:ext cx="114300" cy="215900"/>
        </p:xfrm>
        <a:graphic>
          <a:graphicData uri="http://schemas.openxmlformats.org/presentationml/2006/ole">
            <mc:AlternateContent xmlns:mc="http://schemas.openxmlformats.org/markup-compatibility/2006">
              <mc:Choice xmlns:v="urn:schemas-microsoft-com:vml" Requires="v">
                <p:oleObj spid="_x0000_s5134" name="Ecuación" r:id="rId11" imgW="114151" imgH="215619" progId="Equation.3">
                  <p:embed/>
                </p:oleObj>
              </mc:Choice>
              <mc:Fallback>
                <p:oleObj name="Ecuación" r:id="rId11" imgW="114151" imgH="215619" progId="Equation.3">
                  <p:embed/>
                  <p:pic>
                    <p:nvPicPr>
                      <p:cNvPr id="0"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19092" y="3927524"/>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nvGraphicFramePr>
        <p:xfrm>
          <a:off x="3919092" y="3891012"/>
          <a:ext cx="114300" cy="215900"/>
        </p:xfrm>
        <a:graphic>
          <a:graphicData uri="http://schemas.openxmlformats.org/presentationml/2006/ole">
            <mc:AlternateContent xmlns:mc="http://schemas.openxmlformats.org/markup-compatibility/2006">
              <mc:Choice xmlns:v="urn:schemas-microsoft-com:vml" Requires="v">
                <p:oleObj spid="_x0000_s5135" name="Ecuación" r:id="rId13" imgW="114151" imgH="215619" progId="Equation.3">
                  <p:embed/>
                </p:oleObj>
              </mc:Choice>
              <mc:Fallback>
                <p:oleObj name="Ecuación" r:id="rId13" imgW="114151" imgH="215619" progId="Equation.3">
                  <p:embed/>
                  <p:pic>
                    <p:nvPicPr>
                      <p:cNvPr id="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19092" y="3891012"/>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5"/>
          <p:cNvGraphicFramePr>
            <a:graphicFrameLocks noChangeAspect="1"/>
          </p:cNvGraphicFramePr>
          <p:nvPr>
            <p:extLst>
              <p:ext uri="{D42A27DB-BD31-4B8C-83A1-F6EECF244321}">
                <p14:modId xmlns:p14="http://schemas.microsoft.com/office/powerpoint/2010/main" val="2849037880"/>
              </p:ext>
            </p:extLst>
          </p:nvPr>
        </p:nvGraphicFramePr>
        <p:xfrm>
          <a:off x="1688306" y="332656"/>
          <a:ext cx="5767388" cy="1395413"/>
        </p:xfrm>
        <a:graphic>
          <a:graphicData uri="http://schemas.openxmlformats.org/presentationml/2006/ole">
            <mc:AlternateContent xmlns:mc="http://schemas.openxmlformats.org/markup-compatibility/2006">
              <mc:Choice xmlns:v="urn:schemas-microsoft-com:vml" Requires="v">
                <p:oleObj spid="_x0000_s5136" name="Equazione" r:id="rId14" imgW="977760" imgH="228600" progId="Equation.3">
                  <p:embed/>
                </p:oleObj>
              </mc:Choice>
              <mc:Fallback>
                <p:oleObj name="Equazione" r:id="rId14" imgW="977760" imgH="228600" progId="Equation.3">
                  <p:embed/>
                  <p:pic>
                    <p:nvPicPr>
                      <p:cNvPr id="0" name="Picture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88306" y="332656"/>
                        <a:ext cx="5767388" cy="1395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2"/>
          <p:cNvSpPr>
            <a:spLocks noChangeArrowheads="1"/>
          </p:cNvSpPr>
          <p:nvPr/>
        </p:nvSpPr>
        <p:spPr bwMode="auto">
          <a:xfrm>
            <a:off x="755576" y="1878994"/>
            <a:ext cx="9252948" cy="3970318"/>
          </a:xfrm>
          <a:prstGeom prst="rect">
            <a:avLst/>
          </a:prstGeom>
          <a:noFill/>
          <a:ln w="9525">
            <a:noFill/>
            <a:miter lim="800000"/>
            <a:headEnd/>
            <a:tailEnd/>
          </a:ln>
        </p:spPr>
        <p:txBody>
          <a:bodyPr wrap="square">
            <a:spAutoFit/>
          </a:bodyPr>
          <a:lstStyle/>
          <a:p>
            <a:pPr algn="just">
              <a:lnSpc>
                <a:spcPct val="150000"/>
              </a:lnSpc>
            </a:pPr>
            <a:r>
              <a:rPr lang="el-GR" sz="2400" dirty="0">
                <a:latin typeface="Calirbi"/>
              </a:rPr>
              <a:t>Γενικά:</a:t>
            </a:r>
          </a:p>
          <a:p>
            <a:pPr algn="just">
              <a:lnSpc>
                <a:spcPct val="150000"/>
              </a:lnSpc>
            </a:pPr>
            <a:endParaRPr lang="el-GR" sz="2400" dirty="0">
              <a:latin typeface="Calirbi"/>
            </a:endParaRPr>
          </a:p>
          <a:p>
            <a:pPr marL="342900" indent="-342900" algn="just">
              <a:lnSpc>
                <a:spcPct val="150000"/>
              </a:lnSpc>
              <a:buFont typeface="Wingdings" panose="05000000000000000000" pitchFamily="2" charset="2"/>
              <a:buChar char="Ø"/>
            </a:pPr>
            <a:r>
              <a:rPr lang="el-GR" dirty="0" smtClean="0"/>
              <a:t>Το </a:t>
            </a:r>
            <a:r>
              <a:rPr lang="el-GR" sz="2400" i="1" dirty="0">
                <a:latin typeface="Calirbi"/>
              </a:rPr>
              <a:t>η</a:t>
            </a:r>
            <a:r>
              <a:rPr lang="el-GR" sz="2400" i="1" baseline="-25000" dirty="0">
                <a:latin typeface="Calirbi"/>
              </a:rPr>
              <a:t>rev</a:t>
            </a:r>
            <a:r>
              <a:rPr lang="el-GR" dirty="0" smtClean="0"/>
              <a:t> </a:t>
            </a:r>
            <a:r>
              <a:rPr lang="el-GR" sz="2400" dirty="0">
                <a:latin typeface="Calirbi"/>
              </a:rPr>
              <a:t>εξαρτάται από τον τύπο του καυσίμου (γενικά υδρογόνο) και από τις θερμοδυναμικές συνθήκες,</a:t>
            </a:r>
          </a:p>
          <a:p>
            <a:pPr marL="342900" indent="-342900" algn="just">
              <a:lnSpc>
                <a:spcPct val="150000"/>
              </a:lnSpc>
              <a:buFont typeface="Wingdings" panose="05000000000000000000" pitchFamily="2" charset="2"/>
              <a:buChar char="Ø"/>
            </a:pPr>
            <a:r>
              <a:rPr lang="el-GR" dirty="0" smtClean="0"/>
              <a:t>Το </a:t>
            </a:r>
            <a:r>
              <a:rPr lang="el-GR" sz="2400" i="1" dirty="0">
                <a:latin typeface="Calirbi"/>
              </a:rPr>
              <a:t>u</a:t>
            </a:r>
            <a:r>
              <a:rPr lang="el-GR" sz="2400" i="1" baseline="-25000" dirty="0">
                <a:latin typeface="Calirbi"/>
              </a:rPr>
              <a:t>f</a:t>
            </a:r>
            <a:r>
              <a:rPr lang="el-GR" sz="2400" dirty="0">
                <a:latin typeface="Calirbi"/>
              </a:rPr>
              <a:t> συνδέεται με το σχεδιασμό της κυψέλης,</a:t>
            </a:r>
          </a:p>
          <a:p>
            <a:pPr marL="342900" indent="-342900" algn="just">
              <a:lnSpc>
                <a:spcPct val="150000"/>
              </a:lnSpc>
              <a:buFont typeface="Wingdings" panose="05000000000000000000" pitchFamily="2" charset="2"/>
              <a:buChar char="Ø"/>
            </a:pPr>
            <a:r>
              <a:rPr lang="el-GR" dirty="0" smtClean="0"/>
              <a:t>Το </a:t>
            </a:r>
            <a:r>
              <a:rPr lang="el-GR" sz="2400" i="1" dirty="0">
                <a:latin typeface="Calirbi"/>
              </a:rPr>
              <a:t>η</a:t>
            </a:r>
            <a:r>
              <a:rPr lang="el-GR" sz="2400" i="1" baseline="-25000" dirty="0">
                <a:latin typeface="Calirbi"/>
              </a:rPr>
              <a:t>v</a:t>
            </a:r>
            <a:r>
              <a:rPr lang="el-GR" sz="2400" dirty="0">
                <a:latin typeface="Calirbi"/>
              </a:rPr>
              <a:t> εξαρτάται από την απόδοση των υλικών και την ποιότητα των επαφών,</a:t>
            </a:r>
          </a:p>
        </p:txBody>
      </p:sp>
      <p:pic>
        <p:nvPicPr>
          <p:cNvPr id="19" name="Picture 18"/>
          <p:cNvPicPr>
            <a:picLocks noChangeAspect="1"/>
          </p:cNvPicPr>
          <p:nvPr/>
        </p:nvPicPr>
        <p:blipFill>
          <a:blip r:embed="rId16"/>
          <a:stretch>
            <a:fillRect/>
          </a:stretch>
        </p:blipFill>
        <p:spPr>
          <a:xfrm>
            <a:off x="10845101" y="6681201"/>
            <a:ext cx="1322947" cy="176799"/>
          </a:xfrm>
          <a:prstGeom prst="rect">
            <a:avLst/>
          </a:prstGeom>
        </p:spPr>
      </p:pic>
    </p:spTree>
    <p:extLst>
      <p:ext uri="{BB962C8B-B14F-4D97-AF65-F5344CB8AC3E}">
        <p14:creationId xmlns:p14="http://schemas.microsoft.com/office/powerpoint/2010/main" val="1384843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 Box 16"/>
          <p:cNvSpPr txBox="1">
            <a:spLocks noChangeArrowheads="1"/>
          </p:cNvSpPr>
          <p:nvPr/>
        </p:nvSpPr>
        <p:spPr bwMode="auto">
          <a:xfrm>
            <a:off x="793750" y="187838"/>
            <a:ext cx="8077200" cy="2256002"/>
          </a:xfrm>
          <a:prstGeom prst="rect">
            <a:avLst/>
          </a:prstGeom>
          <a:noFill/>
          <a:ln w="9525">
            <a:noFill/>
            <a:miter lim="800000"/>
            <a:headEnd/>
            <a:tailEnd/>
          </a:ln>
        </p:spPr>
        <p:txBody>
          <a:bodyPr wrap="square">
            <a:spAutoFit/>
          </a:bodyPr>
          <a:lstStyle/>
          <a:p>
            <a:pPr>
              <a:lnSpc>
                <a:spcPct val="110000"/>
              </a:lnSpc>
              <a:spcBef>
                <a:spcPct val="50000"/>
              </a:spcBef>
            </a:pPr>
            <a:r>
              <a:rPr lang="el-GR" b="1" dirty="0">
                <a:latin typeface="+mj-lt"/>
              </a:rPr>
              <a:t>Παράμετροι που επιδρούν στην απόδοση της κυψέλης καυσίμου</a:t>
            </a:r>
          </a:p>
          <a:p>
            <a:pPr>
              <a:lnSpc>
                <a:spcPct val="110000"/>
              </a:lnSpc>
              <a:spcBef>
                <a:spcPct val="50000"/>
              </a:spcBef>
            </a:pPr>
            <a:endParaRPr lang="el-GR" sz="800" b="1" dirty="0">
              <a:latin typeface="+mj-lt"/>
            </a:endParaRPr>
          </a:p>
          <a:p>
            <a:pPr lvl="1" indent="438150" algn="l">
              <a:buFontTx/>
              <a:buChar char="•"/>
            </a:pPr>
            <a:r>
              <a:rPr lang="el-GR" dirty="0">
                <a:latin typeface="+mj-lt"/>
              </a:rPr>
              <a:t>Θερμοκρασία</a:t>
            </a:r>
          </a:p>
          <a:p>
            <a:pPr lvl="1" indent="438150" algn="l">
              <a:buFontTx/>
              <a:buChar char="•"/>
            </a:pPr>
            <a:r>
              <a:rPr lang="el-GR" dirty="0">
                <a:latin typeface="+mj-lt"/>
              </a:rPr>
              <a:t>Πίεση</a:t>
            </a:r>
          </a:p>
          <a:p>
            <a:pPr lvl="1" indent="438150" algn="l">
              <a:buFontTx/>
              <a:buChar char="•"/>
            </a:pPr>
            <a:r>
              <a:rPr lang="el-GR" dirty="0">
                <a:latin typeface="+mj-lt"/>
              </a:rPr>
              <a:t>Χρήση αντιδρώντων</a:t>
            </a:r>
          </a:p>
          <a:p>
            <a:pPr lvl="1" indent="438150" algn="l">
              <a:buFontTx/>
              <a:buChar char="•"/>
            </a:pPr>
            <a:r>
              <a:rPr lang="el-GR" dirty="0">
                <a:latin typeface="+mj-lt"/>
              </a:rPr>
              <a:t>Πυκνότητα ρεύματος</a:t>
            </a:r>
          </a:p>
          <a:p>
            <a:pPr lvl="1" indent="438150" algn="l">
              <a:buFontTx/>
              <a:buChar char="•"/>
            </a:pPr>
            <a:r>
              <a:rPr lang="el-GR" dirty="0">
                <a:latin typeface="+mj-lt"/>
              </a:rPr>
              <a:t>Προσμείξεις/ρύποι</a:t>
            </a:r>
          </a:p>
          <a:p>
            <a:pPr lvl="1" indent="438150" algn="l">
              <a:buFontTx/>
              <a:buChar char="•"/>
            </a:pPr>
            <a:r>
              <a:rPr lang="el-GR" dirty="0">
                <a:latin typeface="+mj-lt"/>
              </a:rPr>
              <a:t>χρόνος</a:t>
            </a:r>
          </a:p>
        </p:txBody>
      </p:sp>
      <p:pic>
        <p:nvPicPr>
          <p:cNvPr id="16" name="Picture 17"/>
          <p:cNvPicPr>
            <a:picLocks noChangeAspect="1" noChangeArrowheads="1"/>
          </p:cNvPicPr>
          <p:nvPr/>
        </p:nvPicPr>
        <p:blipFill rotWithShape="1">
          <a:blip r:embed="rId10" cstate="screen">
            <a:extLst>
              <a:ext uri="{28A0092B-C50C-407E-A947-70E740481C1C}">
                <a14:useLocalDpi xmlns:a14="http://schemas.microsoft.com/office/drawing/2010/main" val="0"/>
              </a:ext>
            </a:extLst>
          </a:blip>
          <a:srcRect/>
          <a:stretch/>
        </p:blipFill>
        <p:spPr bwMode="auto">
          <a:xfrm>
            <a:off x="816224" y="3218027"/>
            <a:ext cx="4608512" cy="2592288"/>
          </a:xfrm>
          <a:prstGeom prst="rect">
            <a:avLst/>
          </a:prstGeom>
          <a:noFill/>
          <a:ln w="9525">
            <a:noFill/>
            <a:miter lim="800000"/>
            <a:headEnd/>
            <a:tailEnd/>
          </a:ln>
        </p:spPr>
      </p:pic>
      <p:pic>
        <p:nvPicPr>
          <p:cNvPr id="17" name="Picture 19"/>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5449887" y="744826"/>
            <a:ext cx="3421063" cy="2473201"/>
          </a:xfrm>
          <a:prstGeom prst="rect">
            <a:avLst/>
          </a:prstGeom>
          <a:noFill/>
          <a:ln w="9525">
            <a:noFill/>
            <a:miter lim="800000"/>
            <a:headEnd/>
            <a:tailEnd/>
          </a:ln>
        </p:spPr>
      </p:pic>
      <p:grpSp>
        <p:nvGrpSpPr>
          <p:cNvPr id="18" name="Group 22"/>
          <p:cNvGrpSpPr>
            <a:grpSpLocks/>
          </p:cNvGrpSpPr>
          <p:nvPr/>
        </p:nvGrpSpPr>
        <p:grpSpPr bwMode="auto">
          <a:xfrm>
            <a:off x="6027737" y="1051411"/>
            <a:ext cx="3263900" cy="3813175"/>
            <a:chOff x="3532" y="1022"/>
            <a:chExt cx="2056" cy="2402"/>
          </a:xfrm>
        </p:grpSpPr>
        <p:sp>
          <p:nvSpPr>
            <p:cNvPr id="19" name="Text Box 20"/>
            <p:cNvSpPr txBox="1">
              <a:spLocks noChangeArrowheads="1"/>
            </p:cNvSpPr>
            <p:nvPr/>
          </p:nvSpPr>
          <p:spPr bwMode="auto">
            <a:xfrm>
              <a:off x="3532" y="2790"/>
              <a:ext cx="2056" cy="634"/>
            </a:xfrm>
            <a:prstGeom prst="rect">
              <a:avLst/>
            </a:prstGeom>
            <a:noFill/>
            <a:ln w="9525">
              <a:noFill/>
              <a:miter lim="800000"/>
              <a:headEnd/>
              <a:tailEnd/>
            </a:ln>
          </p:spPr>
          <p:txBody>
            <a:bodyPr wrap="square">
              <a:spAutoFit/>
            </a:bodyPr>
            <a:lstStyle/>
            <a:p>
              <a:pPr>
                <a:lnSpc>
                  <a:spcPct val="110000"/>
                </a:lnSpc>
                <a:spcBef>
                  <a:spcPct val="50000"/>
                </a:spcBef>
              </a:pPr>
              <a:r>
                <a:rPr lang="el-GR" dirty="0">
                  <a:latin typeface="+mj-lt"/>
                </a:rPr>
                <a:t>Οι συνθήκες λειτουργίας αποτελούν το αντιστάθμισμα μεταξύ λειτουργικού κόστους και κόστους κεφαλαίου.</a:t>
              </a:r>
            </a:p>
          </p:txBody>
        </p:sp>
        <p:sp>
          <p:nvSpPr>
            <p:cNvPr id="20" name="AutoShape 21"/>
            <p:cNvSpPr>
              <a:spLocks noChangeArrowheads="1"/>
            </p:cNvSpPr>
            <p:nvPr/>
          </p:nvSpPr>
          <p:spPr bwMode="auto">
            <a:xfrm>
              <a:off x="4560" y="1022"/>
              <a:ext cx="384" cy="1728"/>
            </a:xfrm>
            <a:prstGeom prst="downArrowCallout">
              <a:avLst>
                <a:gd name="adj1" fmla="val 20315"/>
                <a:gd name="adj2" fmla="val 22917"/>
                <a:gd name="adj3" fmla="val 47125"/>
                <a:gd name="adj4" fmla="val 21653"/>
              </a:avLst>
            </a:prstGeom>
            <a:solidFill>
              <a:schemeClr val="hlink">
                <a:alpha val="50195"/>
              </a:schemeClr>
            </a:solidFill>
            <a:ln w="9525">
              <a:solidFill>
                <a:schemeClr val="tx1"/>
              </a:solidFill>
              <a:miter lim="800000"/>
              <a:headEnd/>
              <a:tailEnd/>
            </a:ln>
          </p:spPr>
          <p:txBody>
            <a:bodyPr wrap="none" anchor="ctr"/>
            <a:lstStyle/>
            <a:p>
              <a:endParaRPr lang="it-IT">
                <a:latin typeface="+mj-lt"/>
              </a:endParaRPr>
            </a:p>
          </p:txBody>
        </p:sp>
      </p:grpSp>
      <p:pic>
        <p:nvPicPr>
          <p:cNvPr id="21" name="Picture 20"/>
          <p:cNvPicPr>
            <a:picLocks noChangeAspect="1"/>
          </p:cNvPicPr>
          <p:nvPr/>
        </p:nvPicPr>
        <p:blipFill>
          <a:blip r:embed="rId12"/>
          <a:stretch>
            <a:fillRect/>
          </a:stretch>
        </p:blipFill>
        <p:spPr>
          <a:xfrm>
            <a:off x="10845101" y="6681201"/>
            <a:ext cx="1322947" cy="176799"/>
          </a:xfrm>
          <a:prstGeom prst="rect">
            <a:avLst/>
          </a:prstGeom>
        </p:spPr>
      </p:pic>
    </p:spTree>
    <p:extLst>
      <p:ext uri="{BB962C8B-B14F-4D97-AF65-F5344CB8AC3E}">
        <p14:creationId xmlns:p14="http://schemas.microsoft.com/office/powerpoint/2010/main" val="2422269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72110" y="1826544"/>
            <a:ext cx="2508250" cy="2295525"/>
          </a:xfrm>
          <a:prstGeom prst="rect">
            <a:avLst/>
          </a:prstGeom>
          <a:noFill/>
          <a:ln w="9525">
            <a:noFill/>
            <a:miter lim="800000"/>
            <a:headEnd/>
            <a:tailEnd/>
          </a:ln>
          <a:effectLst/>
        </p:spPr>
      </p:pic>
      <p:sp>
        <p:nvSpPr>
          <p:cNvPr id="16" name="Text Box 6"/>
          <p:cNvSpPr txBox="1">
            <a:spLocks noChangeArrowheads="1"/>
          </p:cNvSpPr>
          <p:nvPr/>
        </p:nvSpPr>
        <p:spPr bwMode="auto">
          <a:xfrm>
            <a:off x="5328956" y="804486"/>
            <a:ext cx="3114762" cy="923330"/>
          </a:xfrm>
          <a:prstGeom prst="rect">
            <a:avLst/>
          </a:prstGeom>
          <a:noFill/>
          <a:ln w="9525">
            <a:noFill/>
            <a:miter lim="800000"/>
            <a:headEnd/>
            <a:tailEnd/>
          </a:ln>
          <a:effectLst/>
        </p:spPr>
        <p:txBody>
          <a:bodyPr wrap="square">
            <a:spAutoFit/>
          </a:bodyPr>
          <a:lstStyle/>
          <a:p>
            <a:r>
              <a:rPr lang="el-GR" b="1" dirty="0"/>
              <a:t>Συσκευή αποθήκευσης χημικής ενέργειας</a:t>
            </a:r>
          </a:p>
          <a:p>
            <a:r>
              <a:rPr lang="el-GR" b="1" dirty="0"/>
              <a:t>(πχ. μπαταρία ιόντων λιθίου)</a:t>
            </a:r>
          </a:p>
        </p:txBody>
      </p:sp>
      <p:sp>
        <p:nvSpPr>
          <p:cNvPr id="17" name="Text Box 7"/>
          <p:cNvSpPr txBox="1">
            <a:spLocks noChangeArrowheads="1"/>
          </p:cNvSpPr>
          <p:nvPr/>
        </p:nvSpPr>
        <p:spPr bwMode="auto">
          <a:xfrm>
            <a:off x="1718815" y="799317"/>
            <a:ext cx="1906419" cy="369332"/>
          </a:xfrm>
          <a:prstGeom prst="rect">
            <a:avLst/>
          </a:prstGeom>
          <a:noFill/>
          <a:ln w="9525">
            <a:noFill/>
            <a:miter lim="800000"/>
            <a:headEnd/>
            <a:tailEnd/>
          </a:ln>
          <a:effectLst/>
        </p:spPr>
        <p:txBody>
          <a:bodyPr wrap="none">
            <a:spAutoFit/>
          </a:bodyPr>
          <a:lstStyle/>
          <a:p>
            <a:r>
              <a:rPr lang="el-GR" b="1" dirty="0"/>
              <a:t>Κυψέλη καυσίμου υδρογόνου</a:t>
            </a:r>
          </a:p>
        </p:txBody>
      </p:sp>
      <p:sp>
        <p:nvSpPr>
          <p:cNvPr id="18" name="Text Box 8"/>
          <p:cNvSpPr txBox="1">
            <a:spLocks noChangeArrowheads="1"/>
          </p:cNvSpPr>
          <p:nvPr/>
        </p:nvSpPr>
        <p:spPr bwMode="auto">
          <a:xfrm>
            <a:off x="1080483" y="4202785"/>
            <a:ext cx="4176464" cy="2062103"/>
          </a:xfrm>
          <a:prstGeom prst="rect">
            <a:avLst/>
          </a:prstGeom>
          <a:noFill/>
          <a:ln w="9525">
            <a:noFill/>
            <a:miter lim="800000"/>
            <a:headEnd/>
            <a:tailEnd/>
          </a:ln>
          <a:effectLst/>
        </p:spPr>
        <p:txBody>
          <a:bodyPr wrap="square">
            <a:spAutoFit/>
          </a:bodyPr>
          <a:lstStyle/>
          <a:p>
            <a:pPr marL="285750" indent="-285750">
              <a:buFont typeface="Wingdings" panose="05000000000000000000" pitchFamily="2" charset="2"/>
              <a:buChar char="Ø"/>
            </a:pPr>
            <a:r>
              <a:rPr lang="el-GR" sz="1400" dirty="0"/>
              <a:t>Ανοικτό σύστημα</a:t>
            </a:r>
          </a:p>
          <a:p>
            <a:pPr marL="285750" indent="-285750">
              <a:buFont typeface="Wingdings" panose="05000000000000000000" pitchFamily="2" charset="2"/>
              <a:buChar char="Ø"/>
            </a:pPr>
            <a:r>
              <a:rPr lang="el-GR" sz="1400" dirty="0"/>
              <a:t>Η άνοδος και η κάθοδος είναι συνήθως από Pt σε υλικά που έχουν ως βάση τον άνθρακα. Η αντίδραση συντελείται στο όριο τριών φάσεων όπου συναντώνται ο καταλύτης, ο ηλεκτρολύτης και το αέριο.</a:t>
            </a:r>
          </a:p>
          <a:p>
            <a:pPr marL="285750" indent="-285750">
              <a:buFont typeface="Wingdings" panose="05000000000000000000" pitchFamily="2" charset="2"/>
              <a:buChar char="Ø"/>
            </a:pPr>
            <a:r>
              <a:rPr lang="el-GR" sz="1400" dirty="0">
                <a:sym typeface="Symbol" pitchFamily="18" charset="2"/>
              </a:rPr>
              <a:t>Η παροχή των αντιδρώντων γίνεται εξωτερικά, δεν απαιτείται επαναφόρτιση.</a:t>
            </a:r>
          </a:p>
          <a:p>
            <a:pPr marL="285750" indent="-285750">
              <a:buFont typeface="Wingdings" panose="05000000000000000000" pitchFamily="2" charset="2"/>
              <a:buChar char="Ø"/>
            </a:pPr>
            <a:endParaRPr lang="el-GR" sz="1400" dirty="0"/>
          </a:p>
        </p:txBody>
      </p:sp>
      <p:sp>
        <p:nvSpPr>
          <p:cNvPr id="19" name="Text Box 9"/>
          <p:cNvSpPr txBox="1">
            <a:spLocks noChangeArrowheads="1"/>
          </p:cNvSpPr>
          <p:nvPr/>
        </p:nvSpPr>
        <p:spPr bwMode="auto">
          <a:xfrm>
            <a:off x="5690357" y="4199909"/>
            <a:ext cx="2753360" cy="1600438"/>
          </a:xfrm>
          <a:prstGeom prst="rect">
            <a:avLst/>
          </a:prstGeom>
          <a:noFill/>
          <a:ln w="9525">
            <a:noFill/>
            <a:miter lim="800000"/>
            <a:headEnd/>
            <a:tailEnd/>
          </a:ln>
          <a:effectLst/>
        </p:spPr>
        <p:txBody>
          <a:bodyPr wrap="square">
            <a:spAutoFit/>
          </a:bodyPr>
          <a:lstStyle/>
          <a:p>
            <a:pPr marL="285750" indent="-285750">
              <a:buFont typeface="Wingdings" panose="05000000000000000000" pitchFamily="2" charset="2"/>
              <a:buChar char="Ø"/>
            </a:pPr>
            <a:r>
              <a:rPr lang="el-GR" sz="1400" dirty="0"/>
              <a:t>Κλειστό σύστημα</a:t>
            </a:r>
          </a:p>
          <a:p>
            <a:pPr marL="285750" indent="-285750">
              <a:buFont typeface="Wingdings" panose="05000000000000000000" pitchFamily="2" charset="2"/>
              <a:buChar char="Ø"/>
            </a:pPr>
            <a:r>
              <a:rPr lang="el-GR" sz="1400" dirty="0"/>
              <a:t>Η άνοδος και η κάθοδος συνήθως είναι μέταλλα.</a:t>
            </a:r>
          </a:p>
          <a:p>
            <a:pPr marL="285750" indent="-285750">
              <a:buFont typeface="Wingdings" panose="05000000000000000000" pitchFamily="2" charset="2"/>
              <a:buChar char="Ø"/>
            </a:pPr>
            <a:r>
              <a:rPr lang="el-GR" sz="1400" dirty="0"/>
              <a:t>Τα αντιδρώντα καταναλώνονται εσωτερικά, χρειάζεται περιοδική επαναφόρτιση.</a:t>
            </a:r>
          </a:p>
        </p:txBody>
      </p:sp>
      <p:sp>
        <p:nvSpPr>
          <p:cNvPr id="20" name="Text Box 11"/>
          <p:cNvSpPr txBox="1">
            <a:spLocks noChangeArrowheads="1"/>
          </p:cNvSpPr>
          <p:nvPr/>
        </p:nvSpPr>
        <p:spPr bwMode="auto">
          <a:xfrm>
            <a:off x="1080483" y="460763"/>
            <a:ext cx="9426804" cy="307777"/>
          </a:xfrm>
          <a:prstGeom prst="rect">
            <a:avLst/>
          </a:prstGeom>
          <a:noFill/>
          <a:ln w="9525">
            <a:noFill/>
            <a:miter lim="800000"/>
            <a:headEnd/>
            <a:tailEnd/>
          </a:ln>
          <a:effectLst/>
        </p:spPr>
        <p:txBody>
          <a:bodyPr wrap="square">
            <a:spAutoFit/>
          </a:bodyPr>
          <a:lstStyle/>
          <a:p>
            <a:r>
              <a:rPr lang="el-GR" sz="1400" dirty="0"/>
              <a:t>Οι βασικές αρχές λειτουργίας και των δύο είναι αρκετά παρεμφερείς, αλλά υπάρχουν ορισμένες στοιχειώδεις διαφορές.</a:t>
            </a:r>
          </a:p>
        </p:txBody>
      </p:sp>
      <p:pic>
        <p:nvPicPr>
          <p:cNvPr id="21" name="Picture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20633" y="1169319"/>
            <a:ext cx="3638550" cy="2952750"/>
          </a:xfrm>
          <a:prstGeom prst="rect">
            <a:avLst/>
          </a:prstGeom>
          <a:noFill/>
          <a:ln w="9525">
            <a:noFill/>
            <a:miter lim="800000"/>
            <a:headEnd/>
            <a:tailEnd/>
          </a:ln>
          <a:effectLst/>
        </p:spPr>
      </p:pic>
      <p:sp>
        <p:nvSpPr>
          <p:cNvPr id="22" name="CasellaDiTesto 11"/>
          <p:cNvSpPr txBox="1"/>
          <p:nvPr/>
        </p:nvSpPr>
        <p:spPr>
          <a:xfrm>
            <a:off x="3466640" y="-3291"/>
            <a:ext cx="3074816" cy="477054"/>
          </a:xfrm>
          <a:prstGeom prst="rect">
            <a:avLst/>
          </a:prstGeom>
          <a:noFill/>
        </p:spPr>
        <p:txBody>
          <a:bodyPr wrap="none" rtlCol="0">
            <a:spAutoFit/>
          </a:bodyPr>
          <a:lstStyle/>
          <a:p>
            <a:pPr marL="457200" indent="-457200">
              <a:spcAft>
                <a:spcPts val="1200"/>
              </a:spcAft>
            </a:pPr>
            <a:r>
              <a:rPr lang="el-GR" sz="2500" b="1" dirty="0">
                <a:latin typeface="+mj-lt"/>
              </a:rPr>
              <a:t>Κυψέλες καυσίμου Vs Μπαταρίες</a:t>
            </a:r>
          </a:p>
        </p:txBody>
      </p:sp>
      <p:pic>
        <p:nvPicPr>
          <p:cNvPr id="23" name="Picture 22"/>
          <p:cNvPicPr>
            <a:picLocks noChangeAspect="1"/>
          </p:cNvPicPr>
          <p:nvPr/>
        </p:nvPicPr>
        <p:blipFill>
          <a:blip r:embed="rId12"/>
          <a:stretch>
            <a:fillRect/>
          </a:stretch>
        </p:blipFill>
        <p:spPr>
          <a:xfrm>
            <a:off x="10845101" y="6681201"/>
            <a:ext cx="1322947" cy="176799"/>
          </a:xfrm>
          <a:prstGeom prst="rect">
            <a:avLst/>
          </a:prstGeom>
        </p:spPr>
      </p:pic>
    </p:spTree>
    <p:extLst>
      <p:ext uri="{BB962C8B-B14F-4D97-AF65-F5344CB8AC3E}">
        <p14:creationId xmlns:p14="http://schemas.microsoft.com/office/powerpoint/2010/main" val="2470972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 Box 7"/>
          <p:cNvSpPr txBox="1">
            <a:spLocks noChangeArrowheads="1"/>
          </p:cNvSpPr>
          <p:nvPr/>
        </p:nvSpPr>
        <p:spPr bwMode="auto">
          <a:xfrm>
            <a:off x="1058716" y="702787"/>
            <a:ext cx="2021836" cy="369332"/>
          </a:xfrm>
          <a:prstGeom prst="rect">
            <a:avLst/>
          </a:prstGeom>
          <a:noFill/>
          <a:ln w="9525">
            <a:noFill/>
            <a:miter lim="800000"/>
            <a:headEnd/>
            <a:tailEnd/>
          </a:ln>
          <a:effectLst/>
        </p:spPr>
        <p:txBody>
          <a:bodyPr wrap="none">
            <a:spAutoFit/>
          </a:bodyPr>
          <a:lstStyle/>
          <a:p>
            <a:r>
              <a:rPr lang="el-GR" b="1" dirty="0"/>
              <a:t>Κυψέλη καυσίμου υδρογόνου*</a:t>
            </a:r>
          </a:p>
        </p:txBody>
      </p:sp>
      <p:sp>
        <p:nvSpPr>
          <p:cNvPr id="16" name="Text Box 9"/>
          <p:cNvSpPr txBox="1">
            <a:spLocks noChangeArrowheads="1"/>
          </p:cNvSpPr>
          <p:nvPr/>
        </p:nvSpPr>
        <p:spPr bwMode="auto">
          <a:xfrm>
            <a:off x="4988137" y="4109250"/>
            <a:ext cx="3382712" cy="1600438"/>
          </a:xfrm>
          <a:prstGeom prst="rect">
            <a:avLst/>
          </a:prstGeom>
          <a:noFill/>
          <a:ln w="9525">
            <a:noFill/>
            <a:miter lim="800000"/>
            <a:headEnd/>
            <a:tailEnd/>
          </a:ln>
          <a:effectLst/>
        </p:spPr>
        <p:txBody>
          <a:bodyPr wrap="square">
            <a:spAutoFit/>
          </a:bodyPr>
          <a:lstStyle/>
          <a:p>
            <a:pPr marL="285750" indent="-285750">
              <a:buFont typeface="Wingdings" panose="05000000000000000000" pitchFamily="2" charset="2"/>
              <a:buChar char="Ø"/>
            </a:pPr>
            <a:r>
              <a:rPr lang="el-GR" sz="1400" dirty="0"/>
              <a:t>Η χημική ενέργεια μετατρέπεται σε θερμότητα μέσω της χημικής αντίδρασης</a:t>
            </a:r>
          </a:p>
          <a:p>
            <a:pPr marL="285750" indent="-285750">
              <a:buFont typeface="Wingdings" panose="05000000000000000000" pitchFamily="2" charset="2"/>
              <a:buChar char="Ø"/>
            </a:pPr>
            <a:r>
              <a:rPr lang="el-GR" sz="1400" dirty="0"/>
              <a:t>Η απόδοση περιορίζεται από το όριο του Carnot,</a:t>
            </a:r>
          </a:p>
          <a:p>
            <a:pPr marL="285750" indent="-285750">
              <a:buFont typeface="Wingdings" panose="05000000000000000000" pitchFamily="2" charset="2"/>
              <a:buChar char="Ø"/>
            </a:pPr>
            <a:r>
              <a:rPr lang="el-GR" sz="1400" dirty="0"/>
              <a:t>Η μηχανική ενέργεια πρέπει να μετατραπεί σε ηλεκτρική</a:t>
            </a:r>
          </a:p>
        </p:txBody>
      </p:sp>
      <p:sp>
        <p:nvSpPr>
          <p:cNvPr id="17" name="Text Box 11"/>
          <p:cNvSpPr txBox="1">
            <a:spLocks noChangeArrowheads="1"/>
          </p:cNvSpPr>
          <p:nvPr/>
        </p:nvSpPr>
        <p:spPr bwMode="auto">
          <a:xfrm>
            <a:off x="1058716" y="456859"/>
            <a:ext cx="8426106" cy="338554"/>
          </a:xfrm>
          <a:prstGeom prst="rect">
            <a:avLst/>
          </a:prstGeom>
          <a:noFill/>
          <a:ln w="9525">
            <a:noFill/>
            <a:miter lim="800000"/>
            <a:headEnd/>
            <a:tailEnd/>
          </a:ln>
          <a:effectLst/>
        </p:spPr>
        <p:txBody>
          <a:bodyPr wrap="square">
            <a:spAutoFit/>
          </a:bodyPr>
          <a:lstStyle/>
          <a:p>
            <a:r>
              <a:rPr lang="el-GR" sz="1600" dirty="0"/>
              <a:t>Αμφότερα είναι ανοικτά συστήματα όπου το καύσιμο (υδρογόνο) αντιδρά με το οξειδωτικό (Αέρα)</a:t>
            </a:r>
          </a:p>
        </p:txBody>
      </p:sp>
      <p:pic>
        <p:nvPicPr>
          <p:cNvPr id="18" name="Pictur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7584" y="1160835"/>
            <a:ext cx="3638550" cy="2952750"/>
          </a:xfrm>
          <a:prstGeom prst="rect">
            <a:avLst/>
          </a:prstGeom>
          <a:noFill/>
          <a:ln w="9525">
            <a:noFill/>
            <a:miter lim="800000"/>
            <a:headEnd/>
            <a:tailEnd/>
          </a:ln>
          <a:effectLst/>
        </p:spPr>
      </p:pic>
      <p:sp>
        <p:nvSpPr>
          <p:cNvPr id="19" name="CasellaDiTesto 11"/>
          <p:cNvSpPr txBox="1"/>
          <p:nvPr/>
        </p:nvSpPr>
        <p:spPr>
          <a:xfrm>
            <a:off x="2051720" y="58173"/>
            <a:ext cx="5122877" cy="477054"/>
          </a:xfrm>
          <a:prstGeom prst="rect">
            <a:avLst/>
          </a:prstGeom>
          <a:noFill/>
        </p:spPr>
        <p:txBody>
          <a:bodyPr wrap="none" rtlCol="0">
            <a:spAutoFit/>
          </a:bodyPr>
          <a:lstStyle/>
          <a:p>
            <a:pPr marL="457200" indent="-457200">
              <a:spcAft>
                <a:spcPts val="1200"/>
              </a:spcAft>
            </a:pPr>
            <a:r>
              <a:rPr lang="el-GR" sz="2500" b="1" dirty="0">
                <a:latin typeface="+mj-lt"/>
              </a:rPr>
              <a:t>Κυψέλες Καυσίμου Vs Θερμοδυναμικό σύστημα </a:t>
            </a:r>
          </a:p>
        </p:txBody>
      </p:sp>
      <p:sp>
        <p:nvSpPr>
          <p:cNvPr id="20" name="Text Box 7"/>
          <p:cNvSpPr txBox="1">
            <a:spLocks noChangeArrowheads="1"/>
          </p:cNvSpPr>
          <p:nvPr/>
        </p:nvSpPr>
        <p:spPr bwMode="auto">
          <a:xfrm>
            <a:off x="4860825" y="702787"/>
            <a:ext cx="3822265" cy="369332"/>
          </a:xfrm>
          <a:prstGeom prst="rect">
            <a:avLst/>
          </a:prstGeom>
          <a:noFill/>
          <a:ln w="9525">
            <a:noFill/>
            <a:miter lim="800000"/>
            <a:headEnd/>
            <a:tailEnd/>
          </a:ln>
          <a:effectLst/>
        </p:spPr>
        <p:txBody>
          <a:bodyPr wrap="none">
            <a:spAutoFit/>
          </a:bodyPr>
          <a:lstStyle/>
          <a:p>
            <a:r>
              <a:rPr lang="el-GR" b="1" dirty="0"/>
              <a:t>Θερμοδυναμικό σύστημα (καύσης)</a:t>
            </a:r>
          </a:p>
        </p:txBody>
      </p:sp>
      <p:sp>
        <p:nvSpPr>
          <p:cNvPr id="21" name="Text Box 9"/>
          <p:cNvSpPr txBox="1">
            <a:spLocks noChangeArrowheads="1"/>
          </p:cNvSpPr>
          <p:nvPr/>
        </p:nvSpPr>
        <p:spPr bwMode="auto">
          <a:xfrm>
            <a:off x="413298" y="4128426"/>
            <a:ext cx="4320480" cy="1169551"/>
          </a:xfrm>
          <a:prstGeom prst="rect">
            <a:avLst/>
          </a:prstGeom>
          <a:noFill/>
          <a:ln w="9525">
            <a:noFill/>
            <a:miter lim="800000"/>
            <a:headEnd/>
            <a:tailEnd/>
          </a:ln>
          <a:effectLst/>
        </p:spPr>
        <p:txBody>
          <a:bodyPr wrap="square">
            <a:spAutoFit/>
          </a:bodyPr>
          <a:lstStyle/>
          <a:p>
            <a:pPr marL="285750" indent="-285750">
              <a:buFont typeface="Wingdings" panose="05000000000000000000" pitchFamily="2" charset="2"/>
              <a:buChar char="Ø"/>
            </a:pPr>
            <a:r>
              <a:rPr lang="el-GR" sz="1400" dirty="0"/>
              <a:t>Η χημική ενέργεια μετατρέπεται απευθείας σε ηλεκτρική μέσω της ηλεκτρομηχανικής αντίδρασης</a:t>
            </a:r>
          </a:p>
          <a:p>
            <a:pPr marL="285750" indent="-285750">
              <a:buFont typeface="Wingdings" panose="05000000000000000000" pitchFamily="2" charset="2"/>
              <a:buChar char="Ø"/>
            </a:pPr>
            <a:r>
              <a:rPr lang="el-GR" sz="1400" dirty="0"/>
              <a:t>Η απόδοση ΔΕΝ περιορίζεται από το όριο του Carnot,</a:t>
            </a:r>
          </a:p>
          <a:p>
            <a:pPr marL="285750" indent="-285750">
              <a:buFont typeface="Wingdings" panose="05000000000000000000" pitchFamily="2" charset="2"/>
              <a:buChar char="Ø"/>
            </a:pPr>
            <a:r>
              <a:rPr lang="el-GR" sz="1400" dirty="0"/>
              <a:t>Παράγεται απευθείας ηλεκτρική ενέργεια</a:t>
            </a:r>
          </a:p>
        </p:txBody>
      </p:sp>
      <p:pic>
        <p:nvPicPr>
          <p:cNvPr id="22" name="Picture 4" descr="Immagine correlata"/>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4942931" y="1160835"/>
            <a:ext cx="3296483" cy="2079728"/>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287538" y="5224495"/>
            <a:ext cx="4572000" cy="784830"/>
          </a:xfrm>
          <a:prstGeom prst="rect">
            <a:avLst/>
          </a:prstGeom>
        </p:spPr>
        <p:txBody>
          <a:bodyPr>
            <a:spAutoFit/>
          </a:bodyPr>
          <a:lstStyle/>
          <a:p>
            <a:r>
              <a:rPr lang="el-GR" sz="900" dirty="0"/>
              <a:t>* Να σημειωθεί ότι υπάρχουν πολλοί τύποι κυψελών καυσίμου, που απαιτούν διαφορετικά καύσιμα, υλικά ηλεκτροδίων και λειτουργούν υπό μεταβαλλόμενες συνθήκες (θερμοκρασία κλπ). Το παράδειγμα της κυψέλης καυσίμου Υδρογόνου τύπου μεμβράνης ανταλλαγής πρωτονίων (PEM) δίνεται καθώς θεωρείται ως η πιο βιώσιμη εναλλακτική λύση για τους κινητήρες καύσης που βασίζονται σε ορυκτά καύσιμα στην αυτοκινητοβιομηχανία.</a:t>
            </a:r>
          </a:p>
        </p:txBody>
      </p:sp>
      <p:pic>
        <p:nvPicPr>
          <p:cNvPr id="24" name="Picture 23"/>
          <p:cNvPicPr>
            <a:picLocks noChangeAspect="1"/>
          </p:cNvPicPr>
          <p:nvPr/>
        </p:nvPicPr>
        <p:blipFill>
          <a:blip r:embed="rId12"/>
          <a:stretch>
            <a:fillRect/>
          </a:stretch>
        </p:blipFill>
        <p:spPr>
          <a:xfrm>
            <a:off x="10845101" y="6681201"/>
            <a:ext cx="1322947" cy="176799"/>
          </a:xfrm>
          <a:prstGeom prst="rect">
            <a:avLst/>
          </a:prstGeom>
        </p:spPr>
      </p:pic>
    </p:spTree>
    <p:extLst>
      <p:ext uri="{BB962C8B-B14F-4D97-AF65-F5344CB8AC3E}">
        <p14:creationId xmlns:p14="http://schemas.microsoft.com/office/powerpoint/2010/main" val="1644503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6"/>
          <p:cNvSpPr txBox="1">
            <a:spLocks noChangeArrowheads="1"/>
          </p:cNvSpPr>
          <p:nvPr/>
        </p:nvSpPr>
        <p:spPr bwMode="auto">
          <a:xfrm>
            <a:off x="2467283" y="677846"/>
            <a:ext cx="5688632" cy="572511"/>
          </a:xfrm>
          <a:prstGeom prst="rect">
            <a:avLst/>
          </a:prstGeom>
          <a:noFill/>
          <a:ln w="25400">
            <a:noFill/>
            <a:miter lim="800000"/>
            <a:headEnd/>
            <a:tailEnd/>
          </a:ln>
        </p:spPr>
        <p:txBody>
          <a:bodyPr/>
          <a:lstStyle/>
          <a:p>
            <a:pPr marL="457200" indent="-457200" algn="ctr">
              <a:lnSpc>
                <a:spcPct val="150000"/>
              </a:lnSpc>
            </a:pPr>
            <a:r>
              <a:rPr lang="el-GR" sz="3000" b="1" dirty="0">
                <a:effectLst/>
                <a:latin typeface="+mj-lt"/>
              </a:rPr>
              <a:t>H</a:t>
            </a:r>
            <a:r>
              <a:rPr lang="el-GR" sz="3000" b="1" baseline="-25000" dirty="0">
                <a:effectLst/>
                <a:latin typeface="+mj-lt"/>
              </a:rPr>
              <a:t>2</a:t>
            </a:r>
            <a:r>
              <a:rPr lang="el-GR" sz="3000" b="1" dirty="0">
                <a:effectLst/>
                <a:latin typeface="+mj-lt"/>
              </a:rPr>
              <a:t> + ½ O</a:t>
            </a:r>
            <a:r>
              <a:rPr lang="el-GR" sz="3000" b="1" baseline="-25000" dirty="0">
                <a:effectLst/>
                <a:latin typeface="+mj-lt"/>
              </a:rPr>
              <a:t>2</a:t>
            </a:r>
            <a:r>
              <a:rPr lang="el-GR" dirty="0" smtClean="0"/>
              <a:t> </a:t>
            </a:r>
            <a:r>
              <a:rPr lang="en-GB" sz="3000" b="1" dirty="0">
                <a:effectLst/>
                <a:latin typeface="+mj-lt"/>
                <a:sym typeface="Wingdings" pitchFamily="2" charset="2"/>
              </a:rPr>
              <a:t></a:t>
            </a:r>
            <a:r>
              <a:rPr lang="el-GR" sz="3000" b="1" dirty="0">
                <a:effectLst/>
                <a:latin typeface="+mj-lt"/>
                <a:sym typeface="Wingdings" pitchFamily="2" charset="2"/>
              </a:rPr>
              <a:t> H</a:t>
            </a:r>
            <a:r>
              <a:rPr lang="el-GR" sz="3000" b="1" baseline="-25000" dirty="0">
                <a:effectLst/>
                <a:latin typeface="+mj-lt"/>
                <a:sym typeface="Wingdings" pitchFamily="2" charset="2"/>
              </a:rPr>
              <a:t>2</a:t>
            </a:r>
            <a:r>
              <a:rPr lang="el-GR" sz="3000" b="1" dirty="0">
                <a:effectLst/>
                <a:latin typeface="+mj-lt"/>
                <a:sym typeface="Wingdings" pitchFamily="2" charset="2"/>
              </a:rPr>
              <a:t>O + Ενέργεια </a:t>
            </a:r>
            <a:endParaRPr lang="el-GR" sz="3000" b="1" baseline="30000" dirty="0">
              <a:effectLst/>
              <a:latin typeface="+mj-lt"/>
            </a:endParaRPr>
          </a:p>
        </p:txBody>
      </p:sp>
      <p:sp>
        <p:nvSpPr>
          <p:cNvPr id="16" name="CasellaDiTesto 13"/>
          <p:cNvSpPr txBox="1"/>
          <p:nvPr/>
        </p:nvSpPr>
        <p:spPr>
          <a:xfrm>
            <a:off x="1678662" y="486771"/>
            <a:ext cx="6091476" cy="430887"/>
          </a:xfrm>
          <a:prstGeom prst="rect">
            <a:avLst/>
          </a:prstGeom>
          <a:noFill/>
        </p:spPr>
        <p:txBody>
          <a:bodyPr wrap="none" rtlCol="0">
            <a:spAutoFit/>
          </a:bodyPr>
          <a:lstStyle/>
          <a:p>
            <a:pPr marL="457200" indent="-457200">
              <a:spcAft>
                <a:spcPts val="1200"/>
              </a:spcAft>
            </a:pPr>
            <a:r>
              <a:rPr lang="el-GR" sz="2200" dirty="0">
                <a:latin typeface="+mj-lt"/>
              </a:rPr>
              <a:t>Η χημική αντίδραση μιας κυψέλης καυσίμου είναι η ακόλουθη: </a:t>
            </a:r>
          </a:p>
        </p:txBody>
      </p:sp>
      <p:sp>
        <p:nvSpPr>
          <p:cNvPr id="17" name="TextBox 16"/>
          <p:cNvSpPr txBox="1"/>
          <p:nvPr/>
        </p:nvSpPr>
        <p:spPr>
          <a:xfrm>
            <a:off x="179512" y="1349807"/>
            <a:ext cx="10269586" cy="4278094"/>
          </a:xfrm>
          <a:prstGeom prst="rect">
            <a:avLst/>
          </a:prstGeom>
          <a:noFill/>
        </p:spPr>
        <p:txBody>
          <a:bodyPr wrap="square" rtlCol="0">
            <a:spAutoFit/>
          </a:bodyPr>
          <a:lstStyle/>
          <a:p>
            <a:r>
              <a:rPr lang="el-GR" sz="1600" dirty="0" smtClean="0"/>
              <a:t>Ανοδική αντίδραση: Αντίδραση οξείδωσης του υδρογόνου (</a:t>
            </a:r>
            <a:r>
              <a:rPr lang="el-GR" sz="1600" dirty="0" err="1" smtClean="0"/>
              <a:t>HOR</a:t>
            </a:r>
            <a:r>
              <a:rPr lang="el-GR" sz="1600" dirty="0" smtClean="0"/>
              <a:t>):</a:t>
            </a:r>
          </a:p>
          <a:p>
            <a:r>
              <a:rPr lang="el-GR" sz="1600" dirty="0" smtClean="0"/>
              <a:t>H</a:t>
            </a:r>
            <a:r>
              <a:rPr lang="el-GR" sz="1600" baseline="-25000" dirty="0"/>
              <a:t>2</a:t>
            </a:r>
            <a:r>
              <a:rPr lang="el-GR" sz="1600" dirty="0" smtClean="0"/>
              <a:t> → 2H</a:t>
            </a:r>
            <a:r>
              <a:rPr lang="el-GR" altLang="en-US" sz="1600" baseline="30000" dirty="0"/>
              <a:t>+</a:t>
            </a:r>
            <a:r>
              <a:rPr lang="el-GR" sz="1600" dirty="0" smtClean="0"/>
              <a:t> + 2e</a:t>
            </a:r>
            <a:r>
              <a:rPr lang="el-GR" altLang="en-US" sz="1600" baseline="30000" dirty="0"/>
              <a:t>−</a:t>
            </a:r>
            <a:endParaRPr lang="el-GR" sz="1600" dirty="0"/>
          </a:p>
          <a:p>
            <a:endParaRPr lang="el-GR" sz="1600" dirty="0"/>
          </a:p>
          <a:p>
            <a:r>
              <a:rPr lang="el-GR" sz="1600" dirty="0" smtClean="0"/>
              <a:t>Καθοδική αντίδραση: Αντίδραση αναγωγής του οξυγόνου (</a:t>
            </a:r>
            <a:r>
              <a:rPr lang="el-GR" sz="1600" dirty="0" err="1" smtClean="0"/>
              <a:t>ORR</a:t>
            </a:r>
            <a:r>
              <a:rPr lang="el-GR" sz="1600" dirty="0" smtClean="0"/>
              <a:t>) (αποτελεί το </a:t>
            </a:r>
            <a:r>
              <a:rPr lang="el-GR" sz="1600" dirty="0" err="1" smtClean="0"/>
              <a:t>ρυθμορυθμιστικό</a:t>
            </a:r>
            <a:r>
              <a:rPr lang="el-GR" sz="1600" dirty="0" smtClean="0"/>
              <a:t> στάδιο της αντίδρασης εντός της κυψέλης καυσίμου εξαιτίας της αργής κινητικής της):</a:t>
            </a:r>
          </a:p>
          <a:p>
            <a:r>
              <a:rPr lang="el-GR" sz="1600" dirty="0" smtClean="0"/>
              <a:t>όξινα μέσα </a:t>
            </a:r>
          </a:p>
          <a:p>
            <a:r>
              <a:rPr lang="el-GR" sz="1600" dirty="0" smtClean="0"/>
              <a:t>O</a:t>
            </a:r>
            <a:r>
              <a:rPr lang="el-GR" altLang="en-US" sz="1600" baseline="-30000" dirty="0"/>
              <a:t>2</a:t>
            </a:r>
            <a:r>
              <a:rPr lang="el-GR" sz="1600" dirty="0" smtClean="0"/>
              <a:t> + 4H</a:t>
            </a:r>
            <a:r>
              <a:rPr lang="el-GR" altLang="en-US" sz="1600" baseline="30000" dirty="0"/>
              <a:t>+</a:t>
            </a:r>
            <a:r>
              <a:rPr lang="el-GR" sz="1600" dirty="0" smtClean="0"/>
              <a:t> + 4e</a:t>
            </a:r>
            <a:r>
              <a:rPr lang="el-GR" altLang="en-US" sz="1600" baseline="30000" dirty="0"/>
              <a:t>−</a:t>
            </a:r>
            <a:r>
              <a:rPr lang="el-GR" sz="1600" dirty="0" smtClean="0"/>
              <a:t> → 2H</a:t>
            </a:r>
            <a:r>
              <a:rPr lang="el-GR" altLang="en-US" sz="1600" baseline="-30000" dirty="0"/>
              <a:t>2</a:t>
            </a:r>
            <a:r>
              <a:rPr lang="el-GR" sz="1600" dirty="0" smtClean="0"/>
              <a:t>O άμεση (αναγωγή 4 ηλεκτρονίων) (</a:t>
            </a:r>
            <a:r>
              <a:rPr lang="el-GR" sz="1600" dirty="0" err="1" smtClean="0"/>
              <a:t>direct</a:t>
            </a:r>
            <a:r>
              <a:rPr lang="el-GR" sz="1600" dirty="0" smtClean="0"/>
              <a:t> (4 </a:t>
            </a:r>
            <a:r>
              <a:rPr lang="el-GR" sz="1600" dirty="0" err="1" smtClean="0"/>
              <a:t>electron</a:t>
            </a:r>
            <a:r>
              <a:rPr lang="el-GR" sz="1600" dirty="0" smtClean="0"/>
              <a:t> </a:t>
            </a:r>
            <a:r>
              <a:rPr lang="el-GR" sz="1600" dirty="0" err="1" smtClean="0"/>
              <a:t>pathway</a:t>
            </a:r>
            <a:r>
              <a:rPr lang="el-GR" sz="1600" dirty="0" smtClean="0"/>
              <a:t>)), </a:t>
            </a:r>
          </a:p>
          <a:p>
            <a:r>
              <a:rPr lang="el-GR" sz="1600" dirty="0" smtClean="0"/>
              <a:t>O</a:t>
            </a:r>
            <a:r>
              <a:rPr lang="el-GR" altLang="en-US" sz="1600" baseline="-30000" dirty="0"/>
              <a:t>2</a:t>
            </a:r>
            <a:r>
              <a:rPr lang="el-GR" sz="1600" dirty="0" smtClean="0"/>
              <a:t> + 2H</a:t>
            </a:r>
            <a:r>
              <a:rPr lang="el-GR" altLang="en-US" sz="1600" baseline="30000" dirty="0"/>
              <a:t>+</a:t>
            </a:r>
            <a:r>
              <a:rPr lang="el-GR" sz="1600" dirty="0" smtClean="0"/>
              <a:t> + 2e</a:t>
            </a:r>
            <a:r>
              <a:rPr lang="el-GR" altLang="en-US" sz="1600" baseline="30000" dirty="0"/>
              <a:t>−</a:t>
            </a:r>
            <a:r>
              <a:rPr lang="el-GR" sz="1600" dirty="0" smtClean="0"/>
              <a:t> → H</a:t>
            </a:r>
            <a:r>
              <a:rPr lang="el-GR" altLang="en-US" sz="1600" baseline="-30000" dirty="0"/>
              <a:t>2</a:t>
            </a:r>
            <a:r>
              <a:rPr lang="el-GR" sz="1600" dirty="0" smtClean="0"/>
              <a:t>O</a:t>
            </a:r>
            <a:r>
              <a:rPr lang="el-GR" altLang="en-US" sz="1600" baseline="-30000" dirty="0"/>
              <a:t>2</a:t>
            </a:r>
            <a:r>
              <a:rPr lang="el-GR" sz="1600" dirty="0" smtClean="0"/>
              <a:t> έμμεση (αναγωγή 2 ηλεκτρονίων) (</a:t>
            </a:r>
            <a:r>
              <a:rPr lang="el-GR" sz="1600" dirty="0" err="1" smtClean="0"/>
              <a:t>indirect</a:t>
            </a:r>
            <a:r>
              <a:rPr lang="el-GR" sz="1600" dirty="0" smtClean="0"/>
              <a:t> (2 </a:t>
            </a:r>
            <a:r>
              <a:rPr lang="el-GR" sz="1600" dirty="0" err="1" smtClean="0"/>
              <a:t>electron</a:t>
            </a:r>
            <a:r>
              <a:rPr lang="el-GR" sz="1600" dirty="0" smtClean="0"/>
              <a:t> </a:t>
            </a:r>
            <a:r>
              <a:rPr lang="el-GR" sz="1600" dirty="0" err="1" smtClean="0"/>
              <a:t>pathway</a:t>
            </a:r>
            <a:r>
              <a:rPr lang="el-GR" sz="1600" dirty="0" smtClean="0"/>
              <a:t>)) H</a:t>
            </a:r>
            <a:r>
              <a:rPr lang="el-GR" altLang="en-US" sz="1600" baseline="-30000" dirty="0"/>
              <a:t>2</a:t>
            </a:r>
            <a:r>
              <a:rPr lang="el-GR" sz="1600" dirty="0" smtClean="0"/>
              <a:t>O</a:t>
            </a:r>
            <a:r>
              <a:rPr lang="el-GR" altLang="en-US" sz="1600" baseline="-30000" dirty="0"/>
              <a:t>2</a:t>
            </a:r>
            <a:r>
              <a:rPr lang="el-GR" sz="1600" dirty="0" smtClean="0"/>
              <a:t> + 2H</a:t>
            </a:r>
            <a:r>
              <a:rPr lang="el-GR" altLang="en-US" sz="1600" baseline="30000" dirty="0"/>
              <a:t>+</a:t>
            </a:r>
            <a:r>
              <a:rPr lang="el-GR" sz="1600" dirty="0" smtClean="0"/>
              <a:t> + 2e</a:t>
            </a:r>
            <a:r>
              <a:rPr lang="el-GR" altLang="en-US" sz="1600" baseline="30000" dirty="0"/>
              <a:t>−</a:t>
            </a:r>
            <a:r>
              <a:rPr lang="el-GR" sz="1600" dirty="0" smtClean="0"/>
              <a:t> → 2H</a:t>
            </a:r>
            <a:r>
              <a:rPr lang="el-GR" altLang="en-US" sz="1600" baseline="-30000" dirty="0"/>
              <a:t>2</a:t>
            </a:r>
            <a:r>
              <a:rPr lang="el-GR" sz="1600" dirty="0" smtClean="0"/>
              <a:t>O</a:t>
            </a:r>
          </a:p>
          <a:p>
            <a:endParaRPr lang="el-GR" altLang="en-US" sz="1600" dirty="0"/>
          </a:p>
          <a:p>
            <a:r>
              <a:rPr lang="el-GR" sz="1600" dirty="0" smtClean="0"/>
              <a:t>Αλκαλικά μέσα </a:t>
            </a:r>
          </a:p>
          <a:p>
            <a:r>
              <a:rPr lang="el-GR" sz="1600" dirty="0" smtClean="0"/>
              <a:t>O</a:t>
            </a:r>
            <a:r>
              <a:rPr lang="el-GR" altLang="en-US" sz="1600" baseline="-25000" dirty="0"/>
              <a:t>2</a:t>
            </a:r>
            <a:r>
              <a:rPr lang="el-GR" sz="1600" dirty="0" smtClean="0"/>
              <a:t> + 2H</a:t>
            </a:r>
            <a:r>
              <a:rPr lang="el-GR" altLang="en-US" sz="1600" baseline="-25000" dirty="0"/>
              <a:t>2</a:t>
            </a:r>
            <a:r>
              <a:rPr lang="el-GR" sz="1600" dirty="0" smtClean="0"/>
              <a:t>O + 4e− → 4OH− άμεση (αναγωγή 4 ηλεκτρονίων) (</a:t>
            </a:r>
            <a:r>
              <a:rPr lang="el-GR" sz="1600" dirty="0" err="1" smtClean="0"/>
              <a:t>direct</a:t>
            </a:r>
            <a:r>
              <a:rPr lang="el-GR" sz="1600" dirty="0" smtClean="0"/>
              <a:t> (4 </a:t>
            </a:r>
            <a:r>
              <a:rPr lang="el-GR" sz="1600" dirty="0" err="1" smtClean="0"/>
              <a:t>electron</a:t>
            </a:r>
            <a:r>
              <a:rPr lang="el-GR" sz="1600" dirty="0" smtClean="0"/>
              <a:t> </a:t>
            </a:r>
            <a:r>
              <a:rPr lang="el-GR" sz="1600" dirty="0" err="1" smtClean="0"/>
              <a:t>pathway</a:t>
            </a:r>
            <a:r>
              <a:rPr lang="el-GR" sz="1600" dirty="0" smtClean="0"/>
              <a:t>))</a:t>
            </a:r>
          </a:p>
          <a:p>
            <a:r>
              <a:rPr lang="el-GR" sz="1600" dirty="0" smtClean="0"/>
              <a:t>O</a:t>
            </a:r>
            <a:r>
              <a:rPr lang="el-GR" altLang="en-US" sz="1600" baseline="-25000" dirty="0"/>
              <a:t>2</a:t>
            </a:r>
            <a:r>
              <a:rPr lang="el-GR" sz="1600" dirty="0" smtClean="0"/>
              <a:t> + H</a:t>
            </a:r>
            <a:r>
              <a:rPr lang="el-GR" altLang="en-US" sz="1600" baseline="-25000" dirty="0"/>
              <a:t>2</a:t>
            </a:r>
            <a:r>
              <a:rPr lang="el-GR" sz="1600" dirty="0" smtClean="0"/>
              <a:t>O + 2e− → HO</a:t>
            </a:r>
            <a:r>
              <a:rPr lang="el-GR" altLang="en-US" sz="1600" baseline="-25000" dirty="0"/>
              <a:t>2</a:t>
            </a:r>
            <a:r>
              <a:rPr lang="el-GR" sz="1600" dirty="0" smtClean="0"/>
              <a:t>− + </a:t>
            </a:r>
            <a:r>
              <a:rPr lang="el-GR" sz="1600" dirty="0" err="1" smtClean="0"/>
              <a:t>OH−</a:t>
            </a:r>
            <a:r>
              <a:rPr lang="el-GR" sz="1600" dirty="0" smtClean="0"/>
              <a:t> έμμεση (αναγωγή 2 ηλεκτρονίων) (</a:t>
            </a:r>
            <a:r>
              <a:rPr lang="el-GR" sz="1600" dirty="0" err="1" smtClean="0"/>
              <a:t>indirect</a:t>
            </a:r>
            <a:r>
              <a:rPr lang="el-GR" sz="1600" dirty="0" smtClean="0"/>
              <a:t> (2 </a:t>
            </a:r>
            <a:r>
              <a:rPr lang="el-GR" sz="1600" dirty="0" err="1" smtClean="0"/>
              <a:t>electron</a:t>
            </a:r>
            <a:r>
              <a:rPr lang="el-GR" sz="1600" dirty="0" smtClean="0"/>
              <a:t> </a:t>
            </a:r>
            <a:r>
              <a:rPr lang="el-GR" sz="1600" dirty="0" err="1" smtClean="0"/>
              <a:t>pathway</a:t>
            </a:r>
            <a:r>
              <a:rPr lang="el-GR" sz="1600" dirty="0" smtClean="0"/>
              <a:t>))</a:t>
            </a:r>
          </a:p>
          <a:p>
            <a:r>
              <a:rPr lang="el-GR" sz="1600" dirty="0" smtClean="0"/>
              <a:t>HO</a:t>
            </a:r>
            <a:r>
              <a:rPr lang="el-GR" altLang="en-US" sz="1600" baseline="-25000" dirty="0"/>
              <a:t>2</a:t>
            </a:r>
            <a:r>
              <a:rPr lang="el-GR" sz="1600" dirty="0" smtClean="0"/>
              <a:t>− + H</a:t>
            </a:r>
            <a:r>
              <a:rPr lang="el-GR" altLang="en-US" sz="1600" baseline="-25000" dirty="0"/>
              <a:t>2</a:t>
            </a:r>
            <a:r>
              <a:rPr lang="el-GR" sz="1600" dirty="0" smtClean="0"/>
              <a:t>O + 2e− → 3OH−</a:t>
            </a:r>
          </a:p>
          <a:p>
            <a:r>
              <a:rPr lang="el-GR" sz="1600" dirty="0" smtClean="0"/>
              <a:t> </a:t>
            </a:r>
            <a:endParaRPr lang="el-GR" altLang="en-US" sz="3600" dirty="0">
              <a:latin typeface="Arial" panose="020B0604020202020204" pitchFamily="34" charset="0"/>
            </a:endParaRPr>
          </a:p>
          <a:p>
            <a:r>
              <a:rPr lang="el-GR" sz="1600" dirty="0" smtClean="0"/>
              <a:t> Η αναγωγή 4 ηλεκτρονίων είναι η επιθυμητή καθώς το υπεροξείδιο του υδρογόνου που παράγεται στην αναγωγή 2 ηλεκτρονίων μπορεί να προκαλέσει υποβάθμιση των κυψελών και απώλεια απόδοσης. Συνεπώς για να πραγματοποιηθεί η αναγωγή 4 ηλεκτρονίων απαιτείται ένας αποδοτικός καταλύτης. Αυτός συνήθως έχει ως βάση το </a:t>
            </a:r>
            <a:r>
              <a:rPr lang="el-GR" sz="1600" dirty="0" err="1" smtClean="0"/>
              <a:t>Pt</a:t>
            </a:r>
            <a:r>
              <a:rPr lang="el-GR" sz="1600" dirty="0" smtClean="0"/>
              <a:t> .</a:t>
            </a:r>
          </a:p>
        </p:txBody>
      </p:sp>
      <p:sp>
        <p:nvSpPr>
          <p:cNvPr id="18" name="Rectangle 4"/>
          <p:cNvSpPr>
            <a:spLocks noChangeArrowheads="1"/>
          </p:cNvSpPr>
          <p:nvPr/>
        </p:nvSpPr>
        <p:spPr bwMode="auto">
          <a:xfrm>
            <a:off x="4774048" y="212467"/>
            <a:ext cx="205504"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l-GR" smtClean="0"/>
              <a:t> </a:t>
            </a:r>
            <a:endParaRPr kumimoji="0" lang="el-GR" altLang="en-US" sz="1800" b="0" i="0" u="none" strike="noStrike" cap="none" normalizeH="0" baseline="0" dirty="0">
              <a:ln>
                <a:noFill/>
              </a:ln>
              <a:solidFill>
                <a:schemeClr val="tx1"/>
              </a:solidFill>
              <a:effectLst/>
              <a:latin typeface="Arial" panose="020B0604020202020204" pitchFamily="34" charset="0"/>
            </a:endParaRPr>
          </a:p>
        </p:txBody>
      </p:sp>
      <p:pic>
        <p:nvPicPr>
          <p:cNvPr id="19" name="Picture 18"/>
          <p:cNvPicPr>
            <a:picLocks noChangeAspect="1"/>
          </p:cNvPicPr>
          <p:nvPr/>
        </p:nvPicPr>
        <p:blipFill>
          <a:blip r:embed="rId10"/>
          <a:stretch>
            <a:fillRect/>
          </a:stretch>
        </p:blipFill>
        <p:spPr>
          <a:xfrm>
            <a:off x="10845101" y="6681201"/>
            <a:ext cx="1322947" cy="176799"/>
          </a:xfrm>
          <a:prstGeom prst="rect">
            <a:avLst/>
          </a:prstGeom>
        </p:spPr>
      </p:pic>
    </p:spTree>
    <p:extLst>
      <p:ext uri="{BB962C8B-B14F-4D97-AF65-F5344CB8AC3E}">
        <p14:creationId xmlns:p14="http://schemas.microsoft.com/office/powerpoint/2010/main" val="1191897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6"/>
          <p:cNvSpPr txBox="1">
            <a:spLocks noChangeArrowheads="1"/>
          </p:cNvSpPr>
          <p:nvPr/>
        </p:nvSpPr>
        <p:spPr bwMode="auto">
          <a:xfrm>
            <a:off x="3902206" y="4863115"/>
            <a:ext cx="3343858" cy="642937"/>
          </a:xfrm>
          <a:prstGeom prst="rect">
            <a:avLst/>
          </a:prstGeom>
          <a:noFill/>
          <a:ln w="9525">
            <a:noFill/>
            <a:miter lim="800000"/>
            <a:headEnd/>
            <a:tailEnd/>
          </a:ln>
        </p:spPr>
        <p:txBody>
          <a:bodyPr/>
          <a:lstStyle/>
          <a:p>
            <a:pPr marL="457200" indent="-457200">
              <a:lnSpc>
                <a:spcPct val="150000"/>
              </a:lnSpc>
            </a:pPr>
            <a:r>
              <a:rPr lang="el-GR" sz="3000" b="1" dirty="0">
                <a:effectLst/>
                <a:latin typeface="Arial" pitchFamily="34" charset="0"/>
              </a:rPr>
              <a:t>ΔH</a:t>
            </a:r>
            <a:r>
              <a:rPr lang="el-GR" sz="3000" b="1" baseline="-25000" dirty="0">
                <a:effectLst/>
                <a:latin typeface="Arial" pitchFamily="34" charset="0"/>
              </a:rPr>
              <a:t>r</a:t>
            </a:r>
            <a:r>
              <a:rPr lang="el-GR" dirty="0" smtClean="0"/>
              <a:t> </a:t>
            </a:r>
            <a:r>
              <a:rPr lang="el-GR" sz="3000" b="1" dirty="0">
                <a:effectLst/>
                <a:latin typeface="Arial" pitchFamily="34" charset="0"/>
              </a:rPr>
              <a:t>= ΔG</a:t>
            </a:r>
            <a:r>
              <a:rPr lang="el-GR" sz="3000" b="1" baseline="-25000" dirty="0">
                <a:effectLst/>
                <a:latin typeface="Arial" pitchFamily="34" charset="0"/>
              </a:rPr>
              <a:t>r</a:t>
            </a:r>
            <a:r>
              <a:rPr lang="el-GR" dirty="0" smtClean="0"/>
              <a:t> </a:t>
            </a:r>
            <a:r>
              <a:rPr lang="el-GR" sz="3000" b="1" dirty="0">
                <a:effectLst/>
                <a:latin typeface="Arial" pitchFamily="34" charset="0"/>
                <a:sym typeface="Wingdings" pitchFamily="2" charset="2"/>
              </a:rPr>
              <a:t>+ T</a:t>
            </a:r>
            <a:r>
              <a:rPr lang="el-GR" sz="3000" b="1" dirty="0">
                <a:effectLst/>
                <a:latin typeface="Arial" pitchFamily="34" charset="0"/>
              </a:rPr>
              <a:t> ΔS</a:t>
            </a:r>
            <a:r>
              <a:rPr lang="el-GR" sz="3000" b="1" baseline="-25000" dirty="0">
                <a:effectLst/>
                <a:latin typeface="Arial" pitchFamily="34" charset="0"/>
              </a:rPr>
              <a:t>r</a:t>
            </a:r>
            <a:r>
              <a:rPr lang="el-GR" dirty="0" smtClean="0"/>
              <a:t> </a:t>
            </a:r>
            <a:endParaRPr lang="el-GR" sz="3000" b="1" baseline="30000" dirty="0">
              <a:effectLst/>
              <a:latin typeface="Arial" pitchFamily="34" charset="0"/>
            </a:endParaRPr>
          </a:p>
        </p:txBody>
      </p:sp>
      <p:sp>
        <p:nvSpPr>
          <p:cNvPr id="16" name="Rectangle 6"/>
          <p:cNvSpPr txBox="1">
            <a:spLocks noChangeArrowheads="1"/>
          </p:cNvSpPr>
          <p:nvPr/>
        </p:nvSpPr>
        <p:spPr bwMode="auto">
          <a:xfrm>
            <a:off x="493941" y="1801427"/>
            <a:ext cx="10370794" cy="2000250"/>
          </a:xfrm>
          <a:prstGeom prst="rect">
            <a:avLst/>
          </a:prstGeom>
          <a:noFill/>
          <a:ln w="9525">
            <a:noFill/>
            <a:miter lim="800000"/>
            <a:headEnd/>
            <a:tailEnd/>
          </a:ln>
        </p:spPr>
        <p:txBody>
          <a:bodyPr/>
          <a:lstStyle/>
          <a:p>
            <a:pPr marL="457200" indent="-457200">
              <a:lnSpc>
                <a:spcPct val="150000"/>
              </a:lnSpc>
            </a:pPr>
            <a:r>
              <a:rPr lang="el-GR" sz="2200" b="1" dirty="0">
                <a:effectLst/>
                <a:latin typeface="+mj-lt"/>
              </a:rPr>
              <a:t>ΔH</a:t>
            </a:r>
            <a:r>
              <a:rPr lang="el-GR" sz="2200" b="1" baseline="-25000" dirty="0">
                <a:effectLst/>
                <a:latin typeface="+mj-lt"/>
              </a:rPr>
              <a:t>r</a:t>
            </a:r>
            <a:r>
              <a:rPr lang="el-GR" sz="2200" b="1" dirty="0">
                <a:effectLst/>
                <a:latin typeface="+mj-lt"/>
              </a:rPr>
              <a:t>: </a:t>
            </a:r>
            <a:r>
              <a:rPr lang="el-GR" sz="2200" i="1" dirty="0">
                <a:latin typeface="+mj-lt"/>
              </a:rPr>
              <a:t>Πρότυπη</a:t>
            </a:r>
            <a:r>
              <a:rPr lang="el-GR" dirty="0" smtClean="0"/>
              <a:t> </a:t>
            </a:r>
            <a:r>
              <a:rPr lang="el-GR" sz="2200" i="1" dirty="0">
                <a:effectLst/>
                <a:latin typeface="+mj-lt"/>
              </a:rPr>
              <a:t>Ενθαλπία</a:t>
            </a:r>
            <a:r>
              <a:rPr lang="el-GR" sz="2200" dirty="0">
                <a:effectLst/>
                <a:latin typeface="+mj-lt"/>
              </a:rPr>
              <a:t> (= συνολική ενέργεια) </a:t>
            </a:r>
            <a:r>
              <a:rPr lang="el-GR" sz="2200" dirty="0">
                <a:latin typeface="+mj-lt"/>
              </a:rPr>
              <a:t>της αντίδρασης</a:t>
            </a:r>
            <a:endParaRPr lang="el-GR" sz="2200" b="1" dirty="0">
              <a:latin typeface="+mj-lt"/>
            </a:endParaRPr>
          </a:p>
          <a:p>
            <a:pPr marL="457200" indent="-457200">
              <a:lnSpc>
                <a:spcPct val="150000"/>
              </a:lnSpc>
            </a:pPr>
            <a:r>
              <a:rPr lang="el-GR" sz="2200" b="1" dirty="0">
                <a:effectLst/>
                <a:latin typeface="+mj-lt"/>
              </a:rPr>
              <a:t>ΔG</a:t>
            </a:r>
            <a:r>
              <a:rPr lang="el-GR" sz="2200" b="1" baseline="-25000" dirty="0">
                <a:effectLst/>
                <a:latin typeface="+mj-lt"/>
              </a:rPr>
              <a:t>r</a:t>
            </a:r>
            <a:r>
              <a:rPr lang="el-GR" sz="2200" b="1" dirty="0">
                <a:effectLst/>
                <a:latin typeface="+mj-lt"/>
              </a:rPr>
              <a:t>: </a:t>
            </a:r>
            <a:r>
              <a:rPr lang="el-GR" sz="2200" dirty="0">
                <a:effectLst/>
                <a:latin typeface="+mj-lt"/>
              </a:rPr>
              <a:t>Ελεύθερη ενέργεια </a:t>
            </a:r>
            <a:r>
              <a:rPr lang="el-GR" sz="2200" i="1" dirty="0">
                <a:effectLst/>
                <a:latin typeface="+mj-lt"/>
              </a:rPr>
              <a:t>Gibbs</a:t>
            </a:r>
            <a:r>
              <a:rPr lang="el-GR" sz="2200" dirty="0">
                <a:effectLst/>
                <a:latin typeface="+mj-lt"/>
              </a:rPr>
              <a:t> (= διαθέσιμη ηλεκτρική ενέργεια) </a:t>
            </a:r>
            <a:r>
              <a:rPr lang="el-GR" sz="2200" dirty="0">
                <a:latin typeface="+mj-lt"/>
              </a:rPr>
              <a:t>της αντίδρασης</a:t>
            </a:r>
            <a:endParaRPr lang="el-GR" sz="2200" b="1" dirty="0">
              <a:latin typeface="+mj-lt"/>
            </a:endParaRPr>
          </a:p>
          <a:p>
            <a:pPr marL="457200" indent="-457200">
              <a:lnSpc>
                <a:spcPct val="150000"/>
              </a:lnSpc>
            </a:pPr>
            <a:r>
              <a:rPr lang="el-GR" sz="2200" b="1" dirty="0">
                <a:effectLst/>
                <a:latin typeface="+mj-lt"/>
              </a:rPr>
              <a:t>ΔS</a:t>
            </a:r>
            <a:r>
              <a:rPr lang="el-GR" sz="2200" b="1" baseline="-25000" dirty="0">
                <a:effectLst/>
                <a:latin typeface="+mj-lt"/>
              </a:rPr>
              <a:t>r</a:t>
            </a:r>
            <a:r>
              <a:rPr lang="el-GR" sz="2200" b="1" dirty="0">
                <a:effectLst/>
                <a:latin typeface="+mj-lt"/>
              </a:rPr>
              <a:t>: </a:t>
            </a:r>
            <a:r>
              <a:rPr lang="el-GR" sz="2200" i="1" dirty="0">
                <a:effectLst/>
                <a:latin typeface="+mj-lt"/>
              </a:rPr>
              <a:t>Εντροπία</a:t>
            </a:r>
            <a:r>
              <a:rPr lang="el-GR" sz="2200" dirty="0">
                <a:effectLst/>
                <a:latin typeface="+mj-lt"/>
              </a:rPr>
              <a:t> (= αταξία θερμότητας.. ) της αντίδρασης</a:t>
            </a:r>
            <a:endParaRPr lang="el-GR" sz="2200" b="1" dirty="0">
              <a:effectLst/>
              <a:latin typeface="+mj-lt"/>
            </a:endParaRPr>
          </a:p>
          <a:p>
            <a:pPr marL="457200" indent="-457200">
              <a:lnSpc>
                <a:spcPct val="150000"/>
              </a:lnSpc>
            </a:pPr>
            <a:r>
              <a:rPr lang="el-GR" sz="2200" b="1" dirty="0">
                <a:effectLst/>
                <a:latin typeface="+mj-lt"/>
              </a:rPr>
              <a:t>T: </a:t>
            </a:r>
            <a:r>
              <a:rPr lang="el-GR" sz="2200" dirty="0">
                <a:effectLst/>
                <a:latin typeface="+mj-lt"/>
              </a:rPr>
              <a:t>Θερμοκρασία αντίδρασης</a:t>
            </a:r>
            <a:endParaRPr lang="el-GR" sz="2200" baseline="30000" dirty="0">
              <a:effectLst/>
              <a:latin typeface="+mj-lt"/>
            </a:endParaRPr>
          </a:p>
        </p:txBody>
      </p:sp>
      <p:sp>
        <p:nvSpPr>
          <p:cNvPr id="17" name="CasellaDiTesto 21"/>
          <p:cNvSpPr txBox="1"/>
          <p:nvPr/>
        </p:nvSpPr>
        <p:spPr>
          <a:xfrm>
            <a:off x="3166891" y="254750"/>
            <a:ext cx="4510915" cy="430887"/>
          </a:xfrm>
          <a:prstGeom prst="rect">
            <a:avLst/>
          </a:prstGeom>
          <a:noFill/>
        </p:spPr>
        <p:txBody>
          <a:bodyPr wrap="none" rtlCol="0">
            <a:spAutoFit/>
          </a:bodyPr>
          <a:lstStyle/>
          <a:p>
            <a:pPr marL="457200" indent="-457200">
              <a:spcAft>
                <a:spcPts val="1200"/>
              </a:spcAft>
            </a:pPr>
            <a:r>
              <a:rPr lang="el-GR" sz="2200" dirty="0">
                <a:latin typeface="+mj-lt"/>
              </a:rPr>
              <a:t>Οι κύριες θερμοδυναμικές ιδιότητες είναι οι ακόλουθες: </a:t>
            </a:r>
          </a:p>
        </p:txBody>
      </p:sp>
      <p:sp>
        <p:nvSpPr>
          <p:cNvPr id="18" name="CasellaDiTesto 22"/>
          <p:cNvSpPr txBox="1"/>
          <p:nvPr/>
        </p:nvSpPr>
        <p:spPr>
          <a:xfrm>
            <a:off x="3650159" y="4432228"/>
            <a:ext cx="3028714" cy="430887"/>
          </a:xfrm>
          <a:prstGeom prst="rect">
            <a:avLst/>
          </a:prstGeom>
          <a:noFill/>
        </p:spPr>
        <p:txBody>
          <a:bodyPr wrap="none" rtlCol="0">
            <a:spAutoFit/>
          </a:bodyPr>
          <a:lstStyle/>
          <a:p>
            <a:pPr marL="457200" indent="-457200">
              <a:spcAft>
                <a:spcPts val="1200"/>
              </a:spcAft>
            </a:pPr>
            <a:r>
              <a:rPr lang="el-GR" sz="2200" dirty="0">
                <a:latin typeface="+mj-lt"/>
              </a:rPr>
              <a:t>Συνδέονται με τον ακόλουθο τύπο:</a:t>
            </a:r>
          </a:p>
        </p:txBody>
      </p:sp>
      <p:sp>
        <p:nvSpPr>
          <p:cNvPr id="19" name="Rectangle 4"/>
          <p:cNvSpPr>
            <a:spLocks noChangeArrowheads="1"/>
          </p:cNvSpPr>
          <p:nvPr/>
        </p:nvSpPr>
        <p:spPr bwMode="auto">
          <a:xfrm>
            <a:off x="5732410" y="-297487"/>
            <a:ext cx="205504"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l-GR" smtClean="0"/>
              <a:t> </a:t>
            </a:r>
            <a:endParaRPr kumimoji="0" lang="el-GR" altLang="en-US" sz="1800" b="0" i="0" u="none" strike="noStrike" cap="none" normalizeH="0" baseline="0" dirty="0">
              <a:ln>
                <a:noFill/>
              </a:ln>
              <a:solidFill>
                <a:schemeClr val="tx1"/>
              </a:solidFill>
              <a:effectLst/>
              <a:latin typeface="Arial" panose="020B0604020202020204" pitchFamily="34" charset="0"/>
            </a:endParaRPr>
          </a:p>
        </p:txBody>
      </p:sp>
      <p:pic>
        <p:nvPicPr>
          <p:cNvPr id="20" name="Picture 19"/>
          <p:cNvPicPr>
            <a:picLocks noChangeAspect="1"/>
          </p:cNvPicPr>
          <p:nvPr/>
        </p:nvPicPr>
        <p:blipFill>
          <a:blip r:embed="rId10"/>
          <a:stretch>
            <a:fillRect/>
          </a:stretch>
        </p:blipFill>
        <p:spPr>
          <a:xfrm>
            <a:off x="10845101" y="6681201"/>
            <a:ext cx="1322947" cy="176799"/>
          </a:xfrm>
          <a:prstGeom prst="rect">
            <a:avLst/>
          </a:prstGeom>
        </p:spPr>
      </p:pic>
    </p:spTree>
    <p:extLst>
      <p:ext uri="{BB962C8B-B14F-4D97-AF65-F5344CB8AC3E}">
        <p14:creationId xmlns:p14="http://schemas.microsoft.com/office/powerpoint/2010/main" val="3514544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CasellaDiTesto 10"/>
          <p:cNvSpPr txBox="1"/>
          <p:nvPr/>
        </p:nvSpPr>
        <p:spPr>
          <a:xfrm>
            <a:off x="2618436" y="1138844"/>
            <a:ext cx="6991077" cy="4713278"/>
          </a:xfrm>
          <a:prstGeom prst="rect">
            <a:avLst/>
          </a:prstGeom>
          <a:noFill/>
        </p:spPr>
        <p:txBody>
          <a:bodyPr wrap="square" rtlCol="0">
            <a:spAutoFit/>
          </a:bodyPr>
          <a:lstStyle/>
          <a:p>
            <a:pPr marL="457200" indent="-457200">
              <a:spcAft>
                <a:spcPts val="1200"/>
              </a:spcAft>
            </a:pPr>
            <a:r>
              <a:rPr lang="el-GR" sz="2200" dirty="0">
                <a:latin typeface="+mj-lt"/>
              </a:rPr>
              <a:t>Οι θερμοδυναμικές ιδιότητες εξαρτώνται από:</a:t>
            </a:r>
          </a:p>
          <a:p>
            <a:pPr marL="457200" indent="-457200">
              <a:spcAft>
                <a:spcPts val="1200"/>
              </a:spcAft>
            </a:pPr>
            <a:endParaRPr lang="el-GR" sz="2200" dirty="0">
              <a:latin typeface="+mj-lt"/>
            </a:endParaRPr>
          </a:p>
          <a:p>
            <a:pPr marL="457200" indent="-457200">
              <a:buFont typeface="Arial" pitchFamily="34" charset="0"/>
              <a:buChar char="•"/>
            </a:pPr>
            <a:r>
              <a:rPr lang="el-GR" sz="2200" dirty="0">
                <a:latin typeface="+mj-lt"/>
              </a:rPr>
              <a:t>Τα αντιδρώντα είδη</a:t>
            </a:r>
          </a:p>
          <a:p>
            <a:pPr marL="457200" indent="-457200">
              <a:buFont typeface="Arial" pitchFamily="34" charset="0"/>
              <a:buChar char="•"/>
            </a:pPr>
            <a:r>
              <a:rPr lang="el-GR" sz="2200" dirty="0">
                <a:latin typeface="+mj-lt"/>
              </a:rPr>
              <a:t>Τη θερμοκρασία</a:t>
            </a:r>
          </a:p>
          <a:p>
            <a:pPr marL="457200" indent="-457200">
              <a:buFont typeface="Arial" pitchFamily="34" charset="0"/>
              <a:buChar char="•"/>
            </a:pPr>
            <a:r>
              <a:rPr lang="el-GR" sz="2200" dirty="0">
                <a:latin typeface="+mj-lt"/>
              </a:rPr>
              <a:t>Την πίεση</a:t>
            </a:r>
          </a:p>
          <a:p>
            <a:pPr marL="457200" indent="-457200">
              <a:buFont typeface="Arial" pitchFamily="34" charset="0"/>
              <a:buChar char="•"/>
            </a:pPr>
            <a:endParaRPr lang="el-GR" sz="2200" dirty="0">
              <a:latin typeface="+mj-lt"/>
            </a:endParaRPr>
          </a:p>
          <a:p>
            <a:r>
              <a:rPr lang="el-GR" sz="2200" dirty="0">
                <a:latin typeface="+mj-lt"/>
              </a:rPr>
              <a:t>Για την αντίδραση υδρογόνου στις κυψέλες καυσίμου:</a:t>
            </a:r>
          </a:p>
          <a:p>
            <a:endParaRPr lang="el-GR" sz="2200" dirty="0">
              <a:latin typeface="+mj-lt"/>
            </a:endParaRPr>
          </a:p>
          <a:p>
            <a:pPr marL="457200" indent="-457200">
              <a:lnSpc>
                <a:spcPct val="150000"/>
              </a:lnSpc>
            </a:pPr>
            <a:r>
              <a:rPr lang="el-GR" sz="2200" b="1" dirty="0">
                <a:latin typeface="+mj-lt"/>
              </a:rPr>
              <a:t>ΔH</a:t>
            </a:r>
            <a:r>
              <a:rPr lang="el-GR" sz="2200" b="1" baseline="-25000" dirty="0">
                <a:latin typeface="+mj-lt"/>
              </a:rPr>
              <a:t>r</a:t>
            </a:r>
            <a:r>
              <a:rPr lang="el-GR" dirty="0" smtClean="0"/>
              <a:t> </a:t>
            </a:r>
            <a:r>
              <a:rPr lang="el-GR" sz="2200" dirty="0">
                <a:latin typeface="+mj-lt"/>
                <a:sym typeface="Wingdings" pitchFamily="2" charset="2"/>
              </a:rPr>
              <a:t>στους 25°C και 1 bar: </a:t>
            </a:r>
            <a:r>
              <a:rPr lang="el-GR" sz="2200" b="1" dirty="0">
                <a:latin typeface="+mj-lt"/>
                <a:sym typeface="Wingdings" pitchFamily="2" charset="2"/>
              </a:rPr>
              <a:t>241,61 kJ/mol</a:t>
            </a:r>
          </a:p>
          <a:p>
            <a:pPr marL="457200" indent="-457200">
              <a:lnSpc>
                <a:spcPct val="150000"/>
              </a:lnSpc>
            </a:pPr>
            <a:r>
              <a:rPr lang="el-GR" sz="2200" b="1" dirty="0">
                <a:latin typeface="+mj-lt"/>
              </a:rPr>
              <a:t>ΔS</a:t>
            </a:r>
            <a:r>
              <a:rPr lang="el-GR" sz="2200" b="1" baseline="-25000" dirty="0">
                <a:latin typeface="+mj-lt"/>
              </a:rPr>
              <a:t>r</a:t>
            </a:r>
            <a:r>
              <a:rPr lang="el-GR" dirty="0" smtClean="0"/>
              <a:t> </a:t>
            </a:r>
            <a:r>
              <a:rPr lang="el-GR" sz="2200" dirty="0">
                <a:latin typeface="+mj-lt"/>
                <a:sym typeface="Wingdings" pitchFamily="2" charset="2"/>
              </a:rPr>
              <a:t>στους 25°C και 1 bar: </a:t>
            </a:r>
            <a:r>
              <a:rPr lang="el-GR" sz="2200" b="1" dirty="0">
                <a:latin typeface="+mj-lt"/>
                <a:sym typeface="Wingdings" pitchFamily="2" charset="2"/>
              </a:rPr>
              <a:t>43,58 J/mol K</a:t>
            </a:r>
            <a:endParaRPr lang="el-GR" sz="2200" dirty="0">
              <a:latin typeface="+mj-lt"/>
            </a:endParaRPr>
          </a:p>
          <a:p>
            <a:pPr marL="457200" indent="-457200">
              <a:lnSpc>
                <a:spcPct val="150000"/>
              </a:lnSpc>
            </a:pPr>
            <a:r>
              <a:rPr lang="el-GR" sz="2200" b="1" dirty="0">
                <a:latin typeface="+mj-lt"/>
              </a:rPr>
              <a:t>ΔG</a:t>
            </a:r>
            <a:r>
              <a:rPr lang="el-GR" sz="2200" b="1" baseline="-25000" dirty="0">
                <a:latin typeface="+mj-lt"/>
              </a:rPr>
              <a:t>r</a:t>
            </a:r>
            <a:r>
              <a:rPr lang="el-GR" dirty="0" smtClean="0"/>
              <a:t> </a:t>
            </a:r>
            <a:r>
              <a:rPr lang="el-GR" sz="2200" dirty="0">
                <a:latin typeface="+mj-lt"/>
                <a:sym typeface="Wingdings" pitchFamily="2" charset="2"/>
              </a:rPr>
              <a:t>στους 25°C και 1 bar: </a:t>
            </a:r>
            <a:r>
              <a:rPr lang="el-GR" sz="2200" b="1" dirty="0">
                <a:latin typeface="+mj-lt"/>
                <a:sym typeface="Wingdings" pitchFamily="2" charset="2"/>
              </a:rPr>
              <a:t>254,61 kJ/mol</a:t>
            </a:r>
          </a:p>
        </p:txBody>
      </p:sp>
      <p:sp>
        <p:nvSpPr>
          <p:cNvPr id="16" name="Rectangle 6"/>
          <p:cNvSpPr txBox="1">
            <a:spLocks noChangeArrowheads="1"/>
          </p:cNvSpPr>
          <p:nvPr/>
        </p:nvSpPr>
        <p:spPr bwMode="auto">
          <a:xfrm>
            <a:off x="1970364" y="12794"/>
            <a:ext cx="5688632" cy="720080"/>
          </a:xfrm>
          <a:prstGeom prst="rect">
            <a:avLst/>
          </a:prstGeom>
          <a:noFill/>
          <a:ln w="25400">
            <a:noFill/>
            <a:miter lim="800000"/>
            <a:headEnd/>
            <a:tailEnd/>
          </a:ln>
        </p:spPr>
        <p:txBody>
          <a:bodyPr/>
          <a:lstStyle/>
          <a:p>
            <a:pPr marL="457200" indent="-457200" algn="ctr">
              <a:lnSpc>
                <a:spcPct val="150000"/>
              </a:lnSpc>
            </a:pPr>
            <a:r>
              <a:rPr lang="el-GR" sz="3000" b="1" dirty="0">
                <a:effectLst/>
                <a:latin typeface="+mj-lt"/>
              </a:rPr>
              <a:t>H</a:t>
            </a:r>
            <a:r>
              <a:rPr lang="el-GR" sz="3000" b="1" baseline="-25000" dirty="0">
                <a:effectLst/>
                <a:latin typeface="+mj-lt"/>
              </a:rPr>
              <a:t>2</a:t>
            </a:r>
            <a:r>
              <a:rPr lang="el-GR" sz="3000" b="1" dirty="0">
                <a:effectLst/>
                <a:latin typeface="+mj-lt"/>
              </a:rPr>
              <a:t> + ½ O</a:t>
            </a:r>
            <a:r>
              <a:rPr lang="el-GR" sz="3000" b="1" baseline="-25000" dirty="0">
                <a:effectLst/>
                <a:latin typeface="+mj-lt"/>
              </a:rPr>
              <a:t>2</a:t>
            </a:r>
            <a:r>
              <a:rPr lang="el-GR" smtClean="0"/>
              <a:t> </a:t>
            </a:r>
            <a:r>
              <a:rPr lang="en-GB" sz="3000" b="1" dirty="0">
                <a:effectLst/>
                <a:latin typeface="+mj-lt"/>
                <a:sym typeface="Wingdings" pitchFamily="2" charset="2"/>
              </a:rPr>
              <a:t></a:t>
            </a:r>
            <a:r>
              <a:rPr lang="el-GR" sz="3000" b="1" dirty="0">
                <a:effectLst/>
                <a:latin typeface="+mj-lt"/>
                <a:sym typeface="Wingdings" pitchFamily="2" charset="2"/>
              </a:rPr>
              <a:t> H</a:t>
            </a:r>
            <a:r>
              <a:rPr lang="el-GR" sz="3000" b="1" baseline="-25000" dirty="0">
                <a:effectLst/>
                <a:latin typeface="+mj-lt"/>
                <a:sym typeface="Wingdings" pitchFamily="2" charset="2"/>
              </a:rPr>
              <a:t>2</a:t>
            </a:r>
            <a:r>
              <a:rPr lang="el-GR" sz="3000" b="1" dirty="0">
                <a:effectLst/>
                <a:latin typeface="+mj-lt"/>
                <a:sym typeface="Wingdings" pitchFamily="2" charset="2"/>
              </a:rPr>
              <a:t>O + Ενέργεια </a:t>
            </a:r>
            <a:endParaRPr lang="el-GR" sz="3000" b="1" baseline="30000" dirty="0">
              <a:effectLst/>
              <a:latin typeface="+mj-lt"/>
            </a:endParaRPr>
          </a:p>
        </p:txBody>
      </p:sp>
      <p:pic>
        <p:nvPicPr>
          <p:cNvPr id="17" name="Picture 16"/>
          <p:cNvPicPr>
            <a:picLocks noChangeAspect="1"/>
          </p:cNvPicPr>
          <p:nvPr/>
        </p:nvPicPr>
        <p:blipFill>
          <a:blip r:embed="rId10"/>
          <a:stretch>
            <a:fillRect/>
          </a:stretch>
        </p:blipFill>
        <p:spPr>
          <a:xfrm>
            <a:off x="10845101" y="6681201"/>
            <a:ext cx="1322947" cy="176799"/>
          </a:xfrm>
          <a:prstGeom prst="rect">
            <a:avLst/>
          </a:prstGeom>
        </p:spPr>
      </p:pic>
    </p:spTree>
    <p:extLst>
      <p:ext uri="{BB962C8B-B14F-4D97-AF65-F5344CB8AC3E}">
        <p14:creationId xmlns:p14="http://schemas.microsoft.com/office/powerpoint/2010/main" val="1994152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6"/>
          <p:cNvSpPr txBox="1">
            <a:spLocks noChangeArrowheads="1"/>
          </p:cNvSpPr>
          <p:nvPr/>
        </p:nvSpPr>
        <p:spPr bwMode="auto">
          <a:xfrm>
            <a:off x="4004285" y="4698439"/>
            <a:ext cx="2920789" cy="642937"/>
          </a:xfrm>
          <a:prstGeom prst="rect">
            <a:avLst/>
          </a:prstGeom>
          <a:noFill/>
          <a:ln w="9525">
            <a:noFill/>
            <a:miter lim="800000"/>
            <a:headEnd/>
            <a:tailEnd/>
          </a:ln>
        </p:spPr>
        <p:txBody>
          <a:bodyPr/>
          <a:lstStyle/>
          <a:p>
            <a:pPr marL="457200" indent="-457200">
              <a:lnSpc>
                <a:spcPct val="150000"/>
              </a:lnSpc>
            </a:pPr>
            <a:r>
              <a:rPr lang="el-GR" sz="2000" b="1" dirty="0">
                <a:effectLst/>
                <a:latin typeface="+mj-lt"/>
              </a:rPr>
              <a:t>ΔH</a:t>
            </a:r>
            <a:r>
              <a:rPr lang="el-GR" sz="2000" b="1" baseline="-25000" dirty="0">
                <a:effectLst/>
                <a:latin typeface="+mj-lt"/>
              </a:rPr>
              <a:t>r</a:t>
            </a:r>
            <a:r>
              <a:rPr lang="el-GR" smtClean="0"/>
              <a:t> </a:t>
            </a:r>
            <a:r>
              <a:rPr lang="el-GR" sz="2000" b="1" dirty="0">
                <a:effectLst/>
                <a:latin typeface="+mj-lt"/>
              </a:rPr>
              <a:t>= ΔG</a:t>
            </a:r>
            <a:r>
              <a:rPr lang="el-GR" sz="2000" b="1" baseline="-25000" dirty="0">
                <a:effectLst/>
                <a:latin typeface="+mj-lt"/>
              </a:rPr>
              <a:t>r</a:t>
            </a:r>
            <a:r>
              <a:rPr lang="el-GR" smtClean="0"/>
              <a:t> </a:t>
            </a:r>
            <a:r>
              <a:rPr lang="el-GR" sz="2000" b="1" dirty="0">
                <a:effectLst/>
                <a:latin typeface="+mj-lt"/>
                <a:sym typeface="Wingdings" pitchFamily="2" charset="2"/>
              </a:rPr>
              <a:t>+ T</a:t>
            </a:r>
            <a:r>
              <a:rPr lang="el-GR" sz="2000" b="1" dirty="0">
                <a:effectLst/>
                <a:latin typeface="+mj-lt"/>
              </a:rPr>
              <a:t> ΔS</a:t>
            </a:r>
            <a:r>
              <a:rPr lang="el-GR" sz="2000" b="1" baseline="-25000" dirty="0">
                <a:effectLst/>
                <a:latin typeface="+mj-lt"/>
              </a:rPr>
              <a:t>r</a:t>
            </a:r>
            <a:r>
              <a:rPr lang="el-GR" smtClean="0"/>
              <a:t> </a:t>
            </a:r>
            <a:endParaRPr lang="el-GR" sz="2000" b="1" baseline="30000" dirty="0">
              <a:effectLst/>
              <a:latin typeface="+mj-lt"/>
            </a:endParaRPr>
          </a:p>
        </p:txBody>
      </p:sp>
      <p:sp>
        <p:nvSpPr>
          <p:cNvPr id="16" name="Rectangle 6"/>
          <p:cNvSpPr txBox="1">
            <a:spLocks noChangeArrowheads="1"/>
          </p:cNvSpPr>
          <p:nvPr/>
        </p:nvSpPr>
        <p:spPr bwMode="auto">
          <a:xfrm>
            <a:off x="1105594" y="5209690"/>
            <a:ext cx="7771000" cy="540698"/>
          </a:xfrm>
          <a:prstGeom prst="rect">
            <a:avLst/>
          </a:prstGeom>
          <a:noFill/>
          <a:ln w="9525">
            <a:noFill/>
            <a:miter lim="800000"/>
            <a:headEnd/>
            <a:tailEnd/>
          </a:ln>
        </p:spPr>
        <p:txBody>
          <a:bodyPr/>
          <a:lstStyle/>
          <a:p>
            <a:pPr marL="457200" indent="-457200">
              <a:lnSpc>
                <a:spcPct val="150000"/>
              </a:lnSpc>
            </a:pPr>
            <a:r>
              <a:rPr lang="el-GR" sz="2000" dirty="0">
                <a:effectLst/>
                <a:latin typeface="+mj-lt"/>
              </a:rPr>
              <a:t>Να σημειωθεί ότι τα</a:t>
            </a:r>
            <a:r>
              <a:rPr lang="el-GR" dirty="0" smtClean="0"/>
              <a:t> </a:t>
            </a:r>
            <a:r>
              <a:rPr lang="el-GR" sz="2000" b="1" dirty="0">
                <a:effectLst/>
                <a:latin typeface="+mj-lt"/>
              </a:rPr>
              <a:t>ΔG</a:t>
            </a:r>
            <a:r>
              <a:rPr lang="el-GR" sz="2000" b="1" baseline="-25000" dirty="0">
                <a:effectLst/>
                <a:latin typeface="+mj-lt"/>
              </a:rPr>
              <a:t>r</a:t>
            </a:r>
            <a:r>
              <a:rPr lang="el-GR" dirty="0" smtClean="0"/>
              <a:t> </a:t>
            </a:r>
            <a:r>
              <a:rPr lang="el-GR" sz="2000" dirty="0">
                <a:effectLst/>
                <a:latin typeface="+mj-lt"/>
              </a:rPr>
              <a:t>και </a:t>
            </a:r>
            <a:r>
              <a:rPr lang="el-GR" sz="2000" b="1" dirty="0">
                <a:effectLst/>
                <a:latin typeface="+mj-lt"/>
              </a:rPr>
              <a:t>ΔS</a:t>
            </a:r>
            <a:r>
              <a:rPr lang="el-GR" sz="2000" b="1" baseline="-25000" dirty="0">
                <a:effectLst/>
                <a:latin typeface="+mj-lt"/>
              </a:rPr>
              <a:t>r</a:t>
            </a:r>
            <a:r>
              <a:rPr lang="el-GR" dirty="0" smtClean="0"/>
              <a:t> </a:t>
            </a:r>
            <a:r>
              <a:rPr lang="el-GR" sz="2000" dirty="0">
                <a:effectLst/>
                <a:latin typeface="+mj-lt"/>
              </a:rPr>
              <a:t>είναι συναρτήσεις της θερμοκρασίας</a:t>
            </a:r>
            <a:endParaRPr lang="el-GR" sz="2000" baseline="30000" dirty="0">
              <a:effectLst/>
              <a:latin typeface="+mj-lt"/>
            </a:endParaRPr>
          </a:p>
        </p:txBody>
      </p:sp>
      <p:sp>
        <p:nvSpPr>
          <p:cNvPr id="17" name="Rectangle 6"/>
          <p:cNvSpPr txBox="1">
            <a:spLocks noChangeArrowheads="1"/>
          </p:cNvSpPr>
          <p:nvPr/>
        </p:nvSpPr>
        <p:spPr bwMode="auto">
          <a:xfrm>
            <a:off x="1970364" y="49811"/>
            <a:ext cx="5688632" cy="720080"/>
          </a:xfrm>
          <a:prstGeom prst="rect">
            <a:avLst/>
          </a:prstGeom>
          <a:noFill/>
          <a:ln w="25400">
            <a:noFill/>
            <a:miter lim="800000"/>
            <a:headEnd/>
            <a:tailEnd/>
          </a:ln>
        </p:spPr>
        <p:txBody>
          <a:bodyPr/>
          <a:lstStyle/>
          <a:p>
            <a:pPr marL="457200" indent="-457200" algn="ctr">
              <a:lnSpc>
                <a:spcPct val="150000"/>
              </a:lnSpc>
            </a:pPr>
            <a:r>
              <a:rPr lang="el-GR" sz="3000" b="1" dirty="0">
                <a:effectLst/>
                <a:latin typeface="+mj-lt"/>
              </a:rPr>
              <a:t>H</a:t>
            </a:r>
            <a:r>
              <a:rPr lang="el-GR" sz="3000" b="1" baseline="-25000" dirty="0">
                <a:effectLst/>
                <a:latin typeface="+mj-lt"/>
              </a:rPr>
              <a:t>2</a:t>
            </a:r>
            <a:r>
              <a:rPr lang="el-GR" sz="3000" b="1" dirty="0">
                <a:effectLst/>
                <a:latin typeface="+mj-lt"/>
              </a:rPr>
              <a:t> + ½ O</a:t>
            </a:r>
            <a:r>
              <a:rPr lang="el-GR" sz="3000" b="1" baseline="-25000" dirty="0">
                <a:effectLst/>
                <a:latin typeface="+mj-lt"/>
              </a:rPr>
              <a:t>2</a:t>
            </a:r>
            <a:r>
              <a:rPr lang="el-GR" smtClean="0"/>
              <a:t> </a:t>
            </a:r>
            <a:r>
              <a:rPr lang="en-GB" sz="3000" b="1" dirty="0">
                <a:effectLst/>
                <a:latin typeface="+mj-lt"/>
                <a:sym typeface="Wingdings" pitchFamily="2" charset="2"/>
              </a:rPr>
              <a:t></a:t>
            </a:r>
            <a:r>
              <a:rPr lang="el-GR" sz="3000" b="1" dirty="0">
                <a:effectLst/>
                <a:latin typeface="+mj-lt"/>
                <a:sym typeface="Wingdings" pitchFamily="2" charset="2"/>
              </a:rPr>
              <a:t> H</a:t>
            </a:r>
            <a:r>
              <a:rPr lang="el-GR" sz="3000" b="1" baseline="-25000" dirty="0">
                <a:effectLst/>
                <a:latin typeface="+mj-lt"/>
                <a:sym typeface="Wingdings" pitchFamily="2" charset="2"/>
              </a:rPr>
              <a:t>2</a:t>
            </a:r>
            <a:r>
              <a:rPr lang="el-GR" sz="3000" b="1" dirty="0">
                <a:effectLst/>
                <a:latin typeface="+mj-lt"/>
                <a:sym typeface="Wingdings" pitchFamily="2" charset="2"/>
              </a:rPr>
              <a:t>O + Ενέργεια </a:t>
            </a:r>
            <a:endParaRPr lang="el-GR" sz="3000" b="1" baseline="30000" dirty="0">
              <a:effectLst/>
              <a:latin typeface="+mj-lt"/>
            </a:endParaRPr>
          </a:p>
        </p:txBody>
      </p:sp>
      <p:pic>
        <p:nvPicPr>
          <p:cNvPr id="18" name="Immagin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82052" y="768953"/>
            <a:ext cx="5676944" cy="4000077"/>
          </a:xfrm>
          <a:prstGeom prst="rect">
            <a:avLst/>
          </a:prstGeom>
        </p:spPr>
      </p:pic>
      <p:pic>
        <p:nvPicPr>
          <p:cNvPr id="19" name="Picture 18"/>
          <p:cNvPicPr>
            <a:picLocks noChangeAspect="1"/>
          </p:cNvPicPr>
          <p:nvPr/>
        </p:nvPicPr>
        <p:blipFill>
          <a:blip r:embed="rId11"/>
          <a:stretch>
            <a:fillRect/>
          </a:stretch>
        </p:blipFill>
        <p:spPr>
          <a:xfrm>
            <a:off x="10845101" y="6681201"/>
            <a:ext cx="1322947" cy="176799"/>
          </a:xfrm>
          <a:prstGeom prst="rect">
            <a:avLst/>
          </a:prstGeom>
        </p:spPr>
      </p:pic>
    </p:spTree>
    <p:extLst>
      <p:ext uri="{BB962C8B-B14F-4D97-AF65-F5344CB8AC3E}">
        <p14:creationId xmlns:p14="http://schemas.microsoft.com/office/powerpoint/2010/main" val="1264242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6"/>
          <p:cNvSpPr txBox="1">
            <a:spLocks noChangeArrowheads="1"/>
          </p:cNvSpPr>
          <p:nvPr/>
        </p:nvSpPr>
        <p:spPr bwMode="auto">
          <a:xfrm>
            <a:off x="1550223" y="1012959"/>
            <a:ext cx="7655335" cy="1912015"/>
          </a:xfrm>
          <a:prstGeom prst="rect">
            <a:avLst/>
          </a:prstGeom>
          <a:noFill/>
          <a:ln w="9525">
            <a:noFill/>
            <a:miter lim="800000"/>
            <a:headEnd/>
            <a:tailEnd/>
          </a:ln>
        </p:spPr>
        <p:txBody>
          <a:bodyPr/>
          <a:lstStyle/>
          <a:p>
            <a:pPr algn="just">
              <a:lnSpc>
                <a:spcPct val="150000"/>
              </a:lnSpc>
            </a:pPr>
            <a:r>
              <a:rPr lang="el-GR" dirty="0">
                <a:latin typeface="+mj-lt"/>
              </a:rPr>
              <a:t>Οι κυψέλες καυσίμου μετατρέπουν τη χημική ενέργεια απευθείας σε ηλεκτρική ενέργεια. Στην ιδανική περίπτωση ενός ηλεκτροχημικού μετατροπέα, όπως μια κυψέλη καυσίμου, η αλλαγή σε ελεύθερη ενέργεια Gibbs, ΔG, της αντίδρασης διατίθεται ως χρήσιμη ηλεκτρική ενέργεια στη θερμοκρασία της μετατροπής. </a:t>
            </a:r>
            <a:endParaRPr lang="el-GR" baseline="30000" dirty="0">
              <a:effectLst/>
              <a:latin typeface="+mj-lt"/>
            </a:endParaRPr>
          </a:p>
        </p:txBody>
      </p:sp>
      <p:sp>
        <p:nvSpPr>
          <p:cNvPr id="16" name="Rectangle 6"/>
          <p:cNvSpPr txBox="1">
            <a:spLocks noChangeArrowheads="1"/>
          </p:cNvSpPr>
          <p:nvPr/>
        </p:nvSpPr>
        <p:spPr bwMode="auto">
          <a:xfrm>
            <a:off x="4081746" y="2516423"/>
            <a:ext cx="2592288" cy="642937"/>
          </a:xfrm>
          <a:prstGeom prst="rect">
            <a:avLst/>
          </a:prstGeom>
          <a:noFill/>
          <a:ln w="9525">
            <a:noFill/>
            <a:miter lim="800000"/>
            <a:headEnd/>
            <a:tailEnd/>
          </a:ln>
        </p:spPr>
        <p:txBody>
          <a:bodyPr/>
          <a:lstStyle/>
          <a:p>
            <a:pPr marL="457200" indent="-457200">
              <a:lnSpc>
                <a:spcPct val="150000"/>
              </a:lnSpc>
            </a:pPr>
            <a:r>
              <a:rPr lang="el-GR" sz="3000" b="1" dirty="0">
                <a:latin typeface="+mj-lt"/>
              </a:rPr>
              <a:t>ΔG</a:t>
            </a:r>
            <a:r>
              <a:rPr lang="el-GR" sz="3000" b="1" baseline="-25000" dirty="0">
                <a:latin typeface="+mj-lt"/>
              </a:rPr>
              <a:t>r</a:t>
            </a:r>
            <a:r>
              <a:rPr lang="el-GR" sz="3000" b="1" dirty="0">
                <a:effectLst/>
                <a:latin typeface="+mj-lt"/>
              </a:rPr>
              <a:t> = ΕΡΓΟ </a:t>
            </a:r>
            <a:endParaRPr lang="el-GR" sz="3000" b="1" baseline="30000" dirty="0">
              <a:effectLst/>
              <a:latin typeface="+mj-lt"/>
            </a:endParaRPr>
          </a:p>
        </p:txBody>
      </p:sp>
      <p:sp>
        <p:nvSpPr>
          <p:cNvPr id="17" name="Rectangle 6"/>
          <p:cNvSpPr txBox="1">
            <a:spLocks noChangeArrowheads="1"/>
          </p:cNvSpPr>
          <p:nvPr/>
        </p:nvSpPr>
        <p:spPr bwMode="auto">
          <a:xfrm>
            <a:off x="2414319" y="-120594"/>
            <a:ext cx="5688632" cy="720080"/>
          </a:xfrm>
          <a:prstGeom prst="rect">
            <a:avLst/>
          </a:prstGeom>
          <a:noFill/>
          <a:ln w="25400">
            <a:noFill/>
            <a:miter lim="800000"/>
            <a:headEnd/>
            <a:tailEnd/>
          </a:ln>
        </p:spPr>
        <p:txBody>
          <a:bodyPr/>
          <a:lstStyle/>
          <a:p>
            <a:pPr marL="457200" indent="-457200" algn="ctr">
              <a:lnSpc>
                <a:spcPct val="150000"/>
              </a:lnSpc>
            </a:pPr>
            <a:r>
              <a:rPr lang="el-GR" sz="3000" b="1" dirty="0">
                <a:effectLst/>
                <a:latin typeface="+mj-lt"/>
              </a:rPr>
              <a:t>H</a:t>
            </a:r>
            <a:r>
              <a:rPr lang="el-GR" sz="3000" b="1" baseline="-25000" dirty="0">
                <a:effectLst/>
                <a:latin typeface="+mj-lt"/>
              </a:rPr>
              <a:t>2</a:t>
            </a:r>
            <a:r>
              <a:rPr lang="el-GR" sz="3000" b="1" dirty="0">
                <a:effectLst/>
                <a:latin typeface="+mj-lt"/>
              </a:rPr>
              <a:t> + ½ O</a:t>
            </a:r>
            <a:r>
              <a:rPr lang="el-GR" sz="3000" b="1" baseline="-25000" dirty="0">
                <a:effectLst/>
                <a:latin typeface="+mj-lt"/>
              </a:rPr>
              <a:t>2</a:t>
            </a:r>
            <a:r>
              <a:rPr lang="el-GR" smtClean="0"/>
              <a:t> </a:t>
            </a:r>
            <a:r>
              <a:rPr lang="en-GB" sz="3000" b="1" dirty="0">
                <a:effectLst/>
                <a:latin typeface="+mj-lt"/>
                <a:sym typeface="Wingdings" pitchFamily="2" charset="2"/>
              </a:rPr>
              <a:t></a:t>
            </a:r>
            <a:r>
              <a:rPr lang="el-GR" sz="3000" b="1" dirty="0">
                <a:effectLst/>
                <a:latin typeface="+mj-lt"/>
                <a:sym typeface="Wingdings" pitchFamily="2" charset="2"/>
              </a:rPr>
              <a:t> H</a:t>
            </a:r>
            <a:r>
              <a:rPr lang="el-GR" sz="3000" b="1" baseline="-25000" dirty="0">
                <a:effectLst/>
                <a:latin typeface="+mj-lt"/>
                <a:sym typeface="Wingdings" pitchFamily="2" charset="2"/>
              </a:rPr>
              <a:t>2</a:t>
            </a:r>
            <a:r>
              <a:rPr lang="el-GR" sz="3000" b="1" dirty="0">
                <a:effectLst/>
                <a:latin typeface="+mj-lt"/>
                <a:sym typeface="Wingdings" pitchFamily="2" charset="2"/>
              </a:rPr>
              <a:t>O + Ενέργεια </a:t>
            </a:r>
            <a:endParaRPr lang="el-GR" sz="3000" b="1" baseline="30000" dirty="0">
              <a:effectLst/>
              <a:latin typeface="+mj-lt"/>
            </a:endParaRPr>
          </a:p>
        </p:txBody>
      </p:sp>
      <p:sp>
        <p:nvSpPr>
          <p:cNvPr id="18" name="Rectangle 6"/>
          <p:cNvSpPr txBox="1">
            <a:spLocks noChangeArrowheads="1"/>
          </p:cNvSpPr>
          <p:nvPr/>
        </p:nvSpPr>
        <p:spPr bwMode="auto">
          <a:xfrm>
            <a:off x="1622230" y="3253962"/>
            <a:ext cx="7655335" cy="594873"/>
          </a:xfrm>
          <a:prstGeom prst="rect">
            <a:avLst/>
          </a:prstGeom>
          <a:noFill/>
          <a:ln w="9525">
            <a:noFill/>
            <a:miter lim="800000"/>
            <a:headEnd/>
            <a:tailEnd/>
          </a:ln>
        </p:spPr>
        <p:txBody>
          <a:bodyPr/>
          <a:lstStyle/>
          <a:p>
            <a:pPr algn="just">
              <a:lnSpc>
                <a:spcPct val="150000"/>
              </a:lnSpc>
            </a:pPr>
            <a:r>
              <a:rPr lang="el-GR" dirty="0">
                <a:latin typeface="+mj-lt"/>
              </a:rPr>
              <a:t>με το έργο να ισοδυναμεί με το φορτίο που μετακινήθηκε στο ηλεκτρικό πεδίο (δυναμικό) προκύπτει το εξής:</a:t>
            </a:r>
            <a:endParaRPr lang="el-GR" baseline="30000" dirty="0">
              <a:effectLst/>
              <a:latin typeface="+mj-lt"/>
            </a:endParaRPr>
          </a:p>
        </p:txBody>
      </p:sp>
      <p:sp>
        <p:nvSpPr>
          <p:cNvPr id="19" name="Rectangle 6"/>
          <p:cNvSpPr txBox="1">
            <a:spLocks noChangeArrowheads="1"/>
          </p:cNvSpPr>
          <p:nvPr/>
        </p:nvSpPr>
        <p:spPr bwMode="auto">
          <a:xfrm>
            <a:off x="4081746" y="3932950"/>
            <a:ext cx="2592288" cy="642937"/>
          </a:xfrm>
          <a:prstGeom prst="rect">
            <a:avLst/>
          </a:prstGeom>
          <a:noFill/>
          <a:ln w="9525">
            <a:noFill/>
            <a:miter lim="800000"/>
            <a:headEnd/>
            <a:tailEnd/>
          </a:ln>
        </p:spPr>
        <p:txBody>
          <a:bodyPr/>
          <a:lstStyle/>
          <a:p>
            <a:pPr marL="457200" indent="-457200">
              <a:lnSpc>
                <a:spcPct val="150000"/>
              </a:lnSpc>
            </a:pPr>
            <a:r>
              <a:rPr lang="el-GR" sz="3000" b="1" dirty="0">
                <a:latin typeface="+mj-lt"/>
              </a:rPr>
              <a:t>ΔG</a:t>
            </a:r>
            <a:r>
              <a:rPr lang="el-GR" sz="3000" b="1" baseline="-25000" dirty="0">
                <a:latin typeface="+mj-lt"/>
              </a:rPr>
              <a:t>r</a:t>
            </a:r>
            <a:r>
              <a:rPr lang="el-GR" sz="3000" b="1" dirty="0">
                <a:effectLst/>
                <a:latin typeface="+mj-lt"/>
              </a:rPr>
              <a:t> = n F E</a:t>
            </a:r>
            <a:r>
              <a:rPr lang="el-GR" sz="3000" b="1" baseline="-25000" dirty="0">
                <a:latin typeface="+mj-lt"/>
              </a:rPr>
              <a:t>r</a:t>
            </a:r>
            <a:r>
              <a:rPr lang="el-GR" dirty="0" smtClean="0"/>
              <a:t> </a:t>
            </a:r>
            <a:endParaRPr lang="el-GR" sz="3000" b="1" baseline="30000" dirty="0">
              <a:effectLst/>
              <a:latin typeface="+mj-lt"/>
            </a:endParaRPr>
          </a:p>
        </p:txBody>
      </p:sp>
      <p:sp>
        <p:nvSpPr>
          <p:cNvPr id="20" name="Rectangle 6"/>
          <p:cNvSpPr txBox="1">
            <a:spLocks noChangeArrowheads="1"/>
          </p:cNvSpPr>
          <p:nvPr/>
        </p:nvSpPr>
        <p:spPr bwMode="auto">
          <a:xfrm>
            <a:off x="1785572" y="4502254"/>
            <a:ext cx="7655335" cy="1124744"/>
          </a:xfrm>
          <a:prstGeom prst="rect">
            <a:avLst/>
          </a:prstGeom>
          <a:noFill/>
          <a:ln w="9525">
            <a:noFill/>
            <a:miter lim="800000"/>
            <a:headEnd/>
            <a:tailEnd/>
          </a:ln>
        </p:spPr>
        <p:txBody>
          <a:bodyPr/>
          <a:lstStyle/>
          <a:p>
            <a:pPr algn="just"/>
            <a:r>
              <a:rPr lang="el-GR" dirty="0">
                <a:latin typeface="+mj-lt"/>
              </a:rPr>
              <a:t>n = mole ηλεκτρονίων που συμμετέχουν στις αντιδράσεις. Για το υδρογόνο n=2</a:t>
            </a:r>
          </a:p>
          <a:p>
            <a:pPr algn="just"/>
            <a:r>
              <a:rPr lang="el-GR" dirty="0">
                <a:effectLst/>
                <a:latin typeface="+mj-lt"/>
              </a:rPr>
              <a:t>F = </a:t>
            </a:r>
            <a:r>
              <a:rPr lang="el-GR" dirty="0">
                <a:latin typeface="+mj-lt"/>
              </a:rPr>
              <a:t>σταθερά F</a:t>
            </a:r>
            <a:r>
              <a:rPr lang="el-GR" dirty="0">
                <a:effectLst/>
                <a:latin typeface="+mj-lt"/>
              </a:rPr>
              <a:t>araday</a:t>
            </a:r>
            <a:r>
              <a:rPr lang="el-GR" dirty="0">
                <a:latin typeface="+mj-lt"/>
              </a:rPr>
              <a:t> 96485.3329 C/mol</a:t>
            </a:r>
          </a:p>
          <a:p>
            <a:pPr algn="just"/>
            <a:r>
              <a:rPr lang="el-GR" dirty="0">
                <a:effectLst/>
                <a:latin typeface="+mj-lt"/>
              </a:rPr>
              <a:t>E</a:t>
            </a:r>
            <a:r>
              <a:rPr lang="el-GR" baseline="-25000" dirty="0">
                <a:latin typeface="+mj-lt"/>
              </a:rPr>
              <a:t>r</a:t>
            </a:r>
            <a:r>
              <a:rPr lang="el-GR" dirty="0">
                <a:effectLst/>
                <a:latin typeface="+mj-lt"/>
              </a:rPr>
              <a:t> = ιδανικό δυναμικό αντίδρασης</a:t>
            </a:r>
          </a:p>
        </p:txBody>
      </p:sp>
      <p:pic>
        <p:nvPicPr>
          <p:cNvPr id="21" name="Picture 20"/>
          <p:cNvPicPr>
            <a:picLocks noChangeAspect="1"/>
          </p:cNvPicPr>
          <p:nvPr/>
        </p:nvPicPr>
        <p:blipFill>
          <a:blip r:embed="rId10"/>
          <a:stretch>
            <a:fillRect/>
          </a:stretch>
        </p:blipFill>
        <p:spPr>
          <a:xfrm>
            <a:off x="10845101" y="6681201"/>
            <a:ext cx="1322947" cy="176799"/>
          </a:xfrm>
          <a:prstGeom prst="rect">
            <a:avLst/>
          </a:prstGeom>
        </p:spPr>
      </p:pic>
    </p:spTree>
    <p:extLst>
      <p:ext uri="{BB962C8B-B14F-4D97-AF65-F5344CB8AC3E}">
        <p14:creationId xmlns:p14="http://schemas.microsoft.com/office/powerpoint/2010/main" val="1638062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1157</Words>
  <Application>Microsoft Office PowerPoint</Application>
  <PresentationFormat>Widescreen</PresentationFormat>
  <Paragraphs>144</Paragraphs>
  <Slides>23</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33" baseType="lpstr">
      <vt:lpstr>Arial</vt:lpstr>
      <vt:lpstr>Calibri</vt:lpstr>
      <vt:lpstr>Calibri Light</vt:lpstr>
      <vt:lpstr>Calirbi</vt:lpstr>
      <vt:lpstr>Cambria Math</vt:lpstr>
      <vt:lpstr>Symbol</vt:lpstr>
      <vt:lpstr>Wingdings</vt:lpstr>
      <vt:lpstr>Office Theme</vt:lpstr>
      <vt:lpstr>Equazione</vt:lpstr>
      <vt:lpstr>Ecuación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Laura Currid</cp:lastModifiedBy>
  <cp:revision>13</cp:revision>
  <dcterms:created xsi:type="dcterms:W3CDTF">2019-06-26T09:21:34Z</dcterms:created>
  <dcterms:modified xsi:type="dcterms:W3CDTF">2019-11-15T08:45:36Z</dcterms:modified>
</cp:coreProperties>
</file>