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73" r:id="rId4"/>
    <p:sldId id="284" r:id="rId5"/>
    <p:sldId id="292" r:id="rId6"/>
    <p:sldId id="291" r:id="rId7"/>
    <p:sldId id="290" r:id="rId8"/>
    <p:sldId id="289" r:id="rId9"/>
    <p:sldId id="288" r:id="rId10"/>
    <p:sldId id="287" r:id="rId11"/>
    <p:sldId id="286" r:id="rId12"/>
    <p:sldId id="285" r:id="rId13"/>
    <p:sldId id="283" r:id="rId14"/>
    <p:sldId id="282" r:id="rId15"/>
    <p:sldId id="281" r:id="rId16"/>
    <p:sldId id="280" r:id="rId17"/>
    <p:sldId id="279" r:id="rId18"/>
    <p:sldId id="278" r:id="rId19"/>
    <p:sldId id="277" r:id="rId20"/>
    <p:sldId id="276" r:id="rId21"/>
    <p:sldId id="275" r:id="rId22"/>
    <p:sldId id="274" r:id="rId23"/>
    <p:sldId id="272" r:id="rId24"/>
    <p:sldId id="271" r:id="rId25"/>
    <p:sldId id="270" r:id="rId26"/>
    <p:sldId id="269" r:id="rId27"/>
    <p:sldId id="268" r:id="rId28"/>
    <p:sldId id="267" r:id="rId29"/>
    <p:sldId id="266" r:id="rId30"/>
    <p:sldId id="265" r:id="rId31"/>
    <p:sldId id="264" r:id="rId32"/>
    <p:sldId id="263" r:id="rId33"/>
    <p:sldId id="262" r:id="rId34"/>
    <p:sldId id="261" r:id="rId35"/>
    <p:sldId id="260" r:id="rId36"/>
    <p:sldId id="259" r:id="rId37"/>
    <p:sldId id="25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94646"/>
  </p:normalViewPr>
  <p:slideViewPr>
    <p:cSldViewPr snapToGrid="0" snapToObjects="1">
      <p:cViewPr varScale="1">
        <p:scale>
          <a:sx n="109" d="100"/>
          <a:sy n="109" d="100"/>
        </p:scale>
        <p:origin x="98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l-GR" sz="1600" dirty="0">
                <a:solidFill>
                  <a:srgbClr val="00ACAF"/>
                </a:solidFill>
                <a:latin typeface="Arial" panose="020B0604020202020204" pitchFamily="34" charset="0"/>
              </a:rPr>
              <a:t>Δημιουργία περιεχομένου από</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9.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4.jpeg"/><Relationship Id="rId5" Type="http://schemas.openxmlformats.org/officeDocument/2006/relationships/image" Target="../media/image7.png"/><Relationship Id="rId10" Type="http://schemas.openxmlformats.org/officeDocument/2006/relationships/image" Target="../media/image23.jpe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s://commons.wikimedia.org/w/index.php?curid=29802905" TargetMode="External"/><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hyperlink" Target="https://creativecommons.org/licenses/by/2.0/"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commons.wikimedia.org/wiki/File:Hydrogen_02.png" TargetMode="External"/><Relationship Id="rId5" Type="http://schemas.openxmlformats.org/officeDocument/2006/relationships/image" Target="../media/image7.png"/><Relationship Id="rId15" Type="http://schemas.openxmlformats.org/officeDocument/2006/relationships/image" Target="../media/image13.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4.jpeg"/><Relationship Id="rId5" Type="http://schemas.openxmlformats.org/officeDocument/2006/relationships/image" Target="../media/image7.png"/><Relationship Id="rId10" Type="http://schemas.openxmlformats.org/officeDocument/2006/relationships/image" Target="../media/image23.jpeg"/><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6.jpe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5.jpe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8.jpeg"/><Relationship Id="rId4" Type="http://schemas.openxmlformats.org/officeDocument/2006/relationships/image" Target="../media/image5.jpe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2.bin"/><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image" Target="../media/image29.wmf"/><Relationship Id="rId17" Type="http://schemas.openxmlformats.org/officeDocument/2006/relationships/image" Target="../media/image32.gif"/><Relationship Id="rId2" Type="http://schemas.openxmlformats.org/officeDocument/2006/relationships/slideLayout" Target="../slideLayouts/slideLayout1.xml"/><Relationship Id="rId16" Type="http://schemas.openxmlformats.org/officeDocument/2006/relationships/image" Target="../media/image31.wmf"/><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oleObject" Target="../embeddings/oleObject1.bin"/><Relationship Id="rId5" Type="http://schemas.openxmlformats.org/officeDocument/2006/relationships/image" Target="../media/image5.jpeg"/><Relationship Id="rId15" Type="http://schemas.openxmlformats.org/officeDocument/2006/relationships/oleObject" Target="../embeddings/oleObject3.bin"/><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30.wmf"/></Relationships>
</file>

<file path=ppt/slides/_rels/slide2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2.gif"/><Relationship Id="rId4" Type="http://schemas.openxmlformats.org/officeDocument/2006/relationships/image" Target="../media/image5.jpe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2.gif"/><Relationship Id="rId4" Type="http://schemas.openxmlformats.org/officeDocument/2006/relationships/image" Target="../media/image5.jpe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2.gif"/><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s://commons.wikimedia.org/wiki/File:Hydrogen_02.png" TargetMode="External"/><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jpeg"/><Relationship Id="rId5" Type="http://schemas.openxmlformats.org/officeDocument/2006/relationships/image" Target="../media/image7.png"/><Relationship Id="rId15" Type="http://schemas.openxmlformats.org/officeDocument/2006/relationships/hyperlink" Target="https://commons.wikimedia.org/w/index.php?curid=29802905" TargetMode="External"/><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hyperlink" Target="https://creativecommons.org/licenses/by/2.0/"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3.jpeg"/><Relationship Id="rId4" Type="http://schemas.openxmlformats.org/officeDocument/2006/relationships/image" Target="../media/image5.jpeg"/><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5.bin"/><Relationship Id="rId18" Type="http://schemas.openxmlformats.org/officeDocument/2006/relationships/image" Target="../media/image37.wmf"/><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image" Target="../media/image34.wmf"/><Relationship Id="rId17" Type="http://schemas.openxmlformats.org/officeDocument/2006/relationships/oleObject" Target="../embeddings/oleObject7.bin"/><Relationship Id="rId2" Type="http://schemas.openxmlformats.org/officeDocument/2006/relationships/slideLayout" Target="../slideLayouts/slideLayout1.xml"/><Relationship Id="rId16" Type="http://schemas.openxmlformats.org/officeDocument/2006/relationships/image" Target="../media/image36.wmf"/><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oleObject" Target="../embeddings/oleObject4.bin"/><Relationship Id="rId5" Type="http://schemas.openxmlformats.org/officeDocument/2006/relationships/image" Target="../media/image5.jpeg"/><Relationship Id="rId15" Type="http://schemas.openxmlformats.org/officeDocument/2006/relationships/oleObject" Target="../embeddings/oleObject6.bin"/><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35.wmf"/></Relationships>
</file>

<file path=ppt/slides/_rels/slide3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8.png"/><Relationship Id="rId4" Type="http://schemas.openxmlformats.org/officeDocument/2006/relationships/image" Target="../media/image5.jpeg"/><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hyperlink" Target="https://creativecommons.org/licenses/by/2.0/"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it.m.wikipedia.org/wiki/File:Solid_oxide_fuel_cell.svg" TargetMode="External"/><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mtClean="0"/>
              <a:t>&lt;Λογότυπου συνεταίρου&gt;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l-GR" b="1" dirty="0"/>
              <a:t>Αρχές</a:t>
            </a:r>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6600093"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400" dirty="0"/>
          </a:p>
          <a:p>
            <a:pPr marL="0" indent="0">
              <a:buNone/>
            </a:pPr>
            <a:endParaRPr lang="el-GR" sz="2400" dirty="0"/>
          </a:p>
          <a:p>
            <a:pPr marL="0" indent="0">
              <a:buNone/>
            </a:pPr>
            <a:r>
              <a:rPr lang="el-GR" sz="2400" dirty="0"/>
              <a:t>Powerpoint για το Μαθητή – </a:t>
            </a:r>
            <a:r>
              <a:rPr lang="el-GR" sz="1800" dirty="0"/>
              <a:t>Τεχνολογίες Υδρογόνου </a:t>
            </a:r>
            <a:r>
              <a:rPr lang="el-GR" dirty="0" smtClean="0"/>
              <a:t> </a:t>
            </a:r>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l-GR" sz="1600" dirty="0">
                <a:solidFill>
                  <a:srgbClr val="00ACAF"/>
                </a:solidFill>
                <a:latin typeface="Arial" panose="020B0604020202020204" pitchFamily="34" charset="0"/>
              </a:rPr>
              <a:t>Δημιουργία περιεχομένου από</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4" y="312809"/>
            <a:ext cx="5512518"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Λειτουργία κυψέλης καυσίμου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sp>
        <p:nvSpPr>
          <p:cNvPr id="16" name="Text Box 12"/>
          <p:cNvSpPr txBox="1">
            <a:spLocks noChangeArrowheads="1"/>
          </p:cNvSpPr>
          <p:nvPr/>
        </p:nvSpPr>
        <p:spPr bwMode="auto">
          <a:xfrm>
            <a:off x="496359" y="2078554"/>
            <a:ext cx="2005579" cy="132343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l-GR" sz="1600" dirty="0">
                <a:latin typeface="Arial" pitchFamily="34" charset="0"/>
              </a:rPr>
              <a:t>Το καύσιμο τροφοδοτεί συνεχώς την κυψέλη από την πλευρά της ανόδου.</a:t>
            </a:r>
          </a:p>
        </p:txBody>
      </p:sp>
      <p:cxnSp>
        <p:nvCxnSpPr>
          <p:cNvPr id="17" name="Straight Connector 16"/>
          <p:cNvCxnSpPr/>
          <p:nvPr/>
        </p:nvCxnSpPr>
        <p:spPr>
          <a:xfrm>
            <a:off x="374073" y="752747"/>
            <a:ext cx="4718922"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0921" y="1985444"/>
            <a:ext cx="3157518" cy="3542884"/>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0951" y="3831617"/>
            <a:ext cx="831436" cy="823684"/>
          </a:xfrm>
          <a:prstGeom prst="rect">
            <a:avLst/>
          </a:prstGeom>
        </p:spPr>
      </p:pic>
      <p:pic>
        <p:nvPicPr>
          <p:cNvPr id="20" name="Picture 19"/>
          <p:cNvPicPr>
            <a:picLocks noChangeAspect="1"/>
          </p:cNvPicPr>
          <p:nvPr/>
        </p:nvPicPr>
        <p:blipFill rotWithShape="1">
          <a:blip r:embed="rId12" cstate="print">
            <a:extLst>
              <a:ext uri="{28A0092B-C50C-407E-A947-70E740481C1C}">
                <a14:useLocalDpi xmlns:a14="http://schemas.microsoft.com/office/drawing/2010/main" val="0"/>
              </a:ext>
            </a:extLst>
          </a:blip>
          <a:srcRect l="13591" t="13079" r="15306" b="21778"/>
          <a:stretch/>
        </p:blipFill>
        <p:spPr>
          <a:xfrm>
            <a:off x="1444079" y="3464017"/>
            <a:ext cx="1133458" cy="1558885"/>
          </a:xfrm>
          <a:prstGeom prst="rect">
            <a:avLst/>
          </a:prstGeom>
        </p:spPr>
      </p:pic>
      <p:sp>
        <p:nvSpPr>
          <p:cNvPr id="21"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260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4" y="312809"/>
            <a:ext cx="5761785"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Λειτουργία κυψέλης καυσίμου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sp>
        <p:nvSpPr>
          <p:cNvPr id="16" name="Text Box 12"/>
          <p:cNvSpPr txBox="1">
            <a:spLocks noChangeArrowheads="1"/>
          </p:cNvSpPr>
          <p:nvPr/>
        </p:nvSpPr>
        <p:spPr bwMode="auto">
          <a:xfrm>
            <a:off x="6561383" y="1978550"/>
            <a:ext cx="2063448" cy="15696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l-GR" sz="1600" dirty="0">
                <a:latin typeface="Arial" pitchFamily="34" charset="0"/>
              </a:rPr>
              <a:t>Ο αέρας ή το οξυγόνο τροφοδοτούν συνεχώς την κυψέλη από την πλευρά της καθόδου</a:t>
            </a:r>
          </a:p>
        </p:txBody>
      </p:sp>
      <p:cxnSp>
        <p:nvCxnSpPr>
          <p:cNvPr id="17" name="Straight Connector 16"/>
          <p:cNvCxnSpPr/>
          <p:nvPr/>
        </p:nvCxnSpPr>
        <p:spPr>
          <a:xfrm>
            <a:off x="374073" y="752747"/>
            <a:ext cx="4718922"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0921" y="1985444"/>
            <a:ext cx="3157518" cy="3542884"/>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53269" y="3708651"/>
            <a:ext cx="1197954" cy="1819677"/>
          </a:xfrm>
          <a:prstGeom prst="rect">
            <a:avLst/>
          </a:prstGeom>
        </p:spPr>
      </p:pic>
      <p:sp>
        <p:nvSpPr>
          <p:cNvPr id="20"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54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663606" y="393405"/>
            <a:ext cx="6358361" cy="3976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Λειτουργία</a:t>
            </a:r>
            <a:r>
              <a:rPr lang="el-GR" dirty="0" smtClean="0"/>
              <a:t> </a:t>
            </a:r>
            <a:r>
              <a:rPr lang="el-GR" sz="2800" i="1" dirty="0">
                <a:solidFill>
                  <a:schemeClr val="accent1">
                    <a:lumMod val="75000"/>
                  </a:schemeClr>
                </a:solidFill>
                <a:latin typeface="Arial" panose="020B0604020202020204" pitchFamily="34" charset="0"/>
              </a:rPr>
              <a:t>κυψέλης</a:t>
            </a:r>
            <a:r>
              <a:rPr lang="el-GR" dirty="0" smtClean="0"/>
              <a:t> </a:t>
            </a:r>
            <a:r>
              <a:rPr lang="el-GR" sz="2800" i="1" dirty="0">
                <a:solidFill>
                  <a:schemeClr val="accent1">
                    <a:lumMod val="75000"/>
                  </a:schemeClr>
                </a:solidFill>
                <a:latin typeface="Arial" panose="020B0604020202020204" pitchFamily="34" charset="0"/>
              </a:rPr>
              <a:t>καυσίμου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sp>
        <p:nvSpPr>
          <p:cNvPr id="16" name="Text Box 12"/>
          <p:cNvSpPr txBox="1">
            <a:spLocks noChangeArrowheads="1"/>
          </p:cNvSpPr>
          <p:nvPr/>
        </p:nvSpPr>
        <p:spPr bwMode="auto">
          <a:xfrm>
            <a:off x="4264071" y="5313647"/>
            <a:ext cx="3030985"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l-GR" sz="1600" dirty="0">
                <a:latin typeface="Arial" pitchFamily="34" charset="0"/>
              </a:rPr>
              <a:t>Τα ιόντα ρέουν μέσω του καταλύτη</a:t>
            </a:r>
          </a:p>
        </p:txBody>
      </p:sp>
      <p:sp>
        <p:nvSpPr>
          <p:cNvPr id="17" name="TextBox 16"/>
          <p:cNvSpPr txBox="1"/>
          <p:nvPr/>
        </p:nvSpPr>
        <p:spPr>
          <a:xfrm>
            <a:off x="5105373" y="4923113"/>
            <a:ext cx="1348379" cy="369332"/>
          </a:xfrm>
          <a:prstGeom prst="rect">
            <a:avLst/>
          </a:prstGeom>
          <a:noFill/>
        </p:spPr>
        <p:txBody>
          <a:bodyPr wrap="square" rtlCol="0" anchor="ctr">
            <a:spAutoFit/>
          </a:bodyPr>
          <a:lstStyle/>
          <a:p>
            <a:pPr algn="ctr"/>
            <a:r>
              <a:rPr lang="el-GR" smtClean="0"/>
              <a:t>O</a:t>
            </a:r>
            <a:r>
              <a:rPr lang="el-GR" baseline="30000" dirty="0"/>
              <a:t>2-</a:t>
            </a:r>
            <a:r>
              <a:rPr lang="el-GR" smtClean="0"/>
              <a:t> / H</a:t>
            </a:r>
            <a:r>
              <a:rPr lang="el-GR" baseline="30000" dirty="0"/>
              <a:t>+</a:t>
            </a:r>
          </a:p>
        </p:txBody>
      </p:sp>
      <p:sp>
        <p:nvSpPr>
          <p:cNvPr id="18" name="Down Arrow 17"/>
          <p:cNvSpPr/>
          <p:nvPr/>
        </p:nvSpPr>
        <p:spPr>
          <a:xfrm rot="16200000">
            <a:off x="4987101" y="4888470"/>
            <a:ext cx="150799" cy="477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Down Arrow 18"/>
          <p:cNvSpPr/>
          <p:nvPr/>
        </p:nvSpPr>
        <p:spPr>
          <a:xfrm rot="16200000">
            <a:off x="6383127" y="4874752"/>
            <a:ext cx="150799" cy="477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Straight Connector 19"/>
          <p:cNvCxnSpPr/>
          <p:nvPr/>
        </p:nvCxnSpPr>
        <p:spPr>
          <a:xfrm>
            <a:off x="722229" y="940417"/>
            <a:ext cx="4721641"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9177" y="1285090"/>
            <a:ext cx="3157518" cy="3542884"/>
          </a:xfrm>
          <a:prstGeom prst="rect">
            <a:avLst/>
          </a:prstGeom>
        </p:spPr>
      </p:pic>
      <p:sp>
        <p:nvSpPr>
          <p:cNvPr id="22"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700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4" y="312809"/>
            <a:ext cx="4441767"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a:solidFill>
                  <a:schemeClr val="accent1">
                    <a:lumMod val="75000"/>
                  </a:schemeClr>
                </a:solidFill>
                <a:latin typeface="Arial" panose="020B0604020202020204" pitchFamily="34" charset="0"/>
              </a:rPr>
              <a:t>Λειτουργία κυψέλης καυσίμου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073" y="752747"/>
            <a:ext cx="305492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2860041" y="1110547"/>
            <a:ext cx="3556000" cy="83099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l-GR" sz="1600" dirty="0">
                <a:latin typeface="Arial" pitchFamily="34" charset="0"/>
              </a:rPr>
              <a:t>Τα ηλεκτρόνια ρέουν μέσω του εξωτερικού κυκλώματος, τροφοδοτώντας τις συσκευές.</a:t>
            </a: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0921" y="1985444"/>
            <a:ext cx="3157518" cy="3542884"/>
          </a:xfrm>
          <a:prstGeom prst="rect">
            <a:avLst/>
          </a:prstGeom>
        </p:spPr>
      </p:pic>
      <p:pic>
        <p:nvPicPr>
          <p:cNvPr id="19" name="Picture 18"/>
          <p:cNvPicPr>
            <a:picLocks noChangeAspect="1"/>
          </p:cNvPicPr>
          <p:nvPr/>
        </p:nvPicPr>
        <p:blipFill rotWithShape="1">
          <a:blip r:embed="rId11">
            <a:extLst>
              <a:ext uri="{28A0092B-C50C-407E-A947-70E740481C1C}">
                <a14:useLocalDpi xmlns:a14="http://schemas.microsoft.com/office/drawing/2010/main" val="0"/>
              </a:ext>
            </a:extLst>
          </a:blip>
          <a:srcRect l="71714" b="53221"/>
          <a:stretch/>
        </p:blipFill>
        <p:spPr>
          <a:xfrm rot="2799761">
            <a:off x="6360010" y="1760221"/>
            <a:ext cx="1337680" cy="1599272"/>
          </a:xfrm>
          <a:prstGeom prst="rect">
            <a:avLst/>
          </a:prstGeom>
        </p:spPr>
      </p:pic>
      <p:sp>
        <p:nvSpPr>
          <p:cNvPr id="20"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9252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4" y="312809"/>
            <a:ext cx="5844348"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Συστοιχία κυψελών καυσίμου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073" y="752747"/>
            <a:ext cx="456914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1"/>
          <p:cNvSpPr>
            <a:spLocks noChangeArrowheads="1"/>
          </p:cNvSpPr>
          <p:nvPr/>
        </p:nvSpPr>
        <p:spPr bwMode="auto">
          <a:xfrm>
            <a:off x="207376" y="1594884"/>
            <a:ext cx="8755008" cy="92333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l-GR" dirty="0">
                <a:latin typeface="Arial" pitchFamily="34" charset="0"/>
              </a:rPr>
              <a:t>Μία απλή κυψέλη καυσίμου παράγει μια μικρή τάση (~1V). Προκειμένου να ληφθεί η κατάλληλη για τις πρακτικές εφαρμογές τάση οι απλές κυψέλες συνδέονται σε σειρά για να σχηματιστεί μια συστοιχία.</a:t>
            </a:r>
            <a:endParaRPr lang="el-GR" u="sng" dirty="0">
              <a:latin typeface="Arial" pitchFamily="34" charset="0"/>
            </a:endParaRPr>
          </a:p>
        </p:txBody>
      </p:sp>
      <p:sp>
        <p:nvSpPr>
          <p:cNvPr id="18" name="Text Box 12"/>
          <p:cNvSpPr txBox="1">
            <a:spLocks noChangeArrowheads="1"/>
          </p:cNvSpPr>
          <p:nvPr/>
        </p:nvSpPr>
        <p:spPr bwMode="auto">
          <a:xfrm>
            <a:off x="552893" y="3148100"/>
            <a:ext cx="3168502" cy="2308324"/>
          </a:xfrm>
          <a:prstGeom prst="rect">
            <a:avLst/>
          </a:prstGeom>
          <a:noFill/>
          <a:ln w="9525">
            <a:noFill/>
            <a:miter lim="800000"/>
            <a:headEnd/>
            <a:tailEnd/>
          </a:ln>
        </p:spPr>
        <p:txBody>
          <a:bodyPr wrap="square">
            <a:spAutoFit/>
          </a:bodyPr>
          <a:lstStyle/>
          <a:p>
            <a:pPr algn="just"/>
            <a:r>
              <a:rPr lang="el-GR" dirty="0">
                <a:latin typeface="Arial" pitchFamily="34" charset="0"/>
              </a:rPr>
              <a:t>Μια συστοιχία κυψελών καυσίμου αποτελείται από αρκετά στοιχεία που δημιουργούν τις σωστές συνθήκες λειτουργίας για την κυψέλη και επιτρέπουν την αποδοτική συλλογή της παραγόμενης ενέργειας.</a:t>
            </a:r>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67359" y="3168787"/>
            <a:ext cx="3990975" cy="2266950"/>
          </a:xfrm>
          <a:prstGeom prst="rect">
            <a:avLst/>
          </a:prstGeom>
        </p:spPr>
      </p:pic>
      <p:sp>
        <p:nvSpPr>
          <p:cNvPr id="20"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924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3" y="312809"/>
            <a:ext cx="6986261"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Συστοιχία κυψελών καυσίμου: διασύνδεση</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073" y="752747"/>
            <a:ext cx="374072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442734" y="2115878"/>
            <a:ext cx="4187741" cy="3416320"/>
          </a:xfrm>
          <a:prstGeom prst="rect">
            <a:avLst/>
          </a:prstGeom>
          <a:noFill/>
          <a:ln w="9525">
            <a:noFill/>
            <a:miter lim="800000"/>
            <a:headEnd/>
            <a:tailEnd/>
          </a:ln>
        </p:spPr>
        <p:txBody>
          <a:bodyPr wrap="square">
            <a:spAutoFit/>
          </a:bodyPr>
          <a:lstStyle/>
          <a:p>
            <a:pPr algn="just"/>
            <a:r>
              <a:rPr lang="el-GR" dirty="0">
                <a:latin typeface="Arial" pitchFamily="34" charset="0"/>
              </a:rPr>
              <a:t>Η διασύνδεση είναι ένα ηλεκτρικά αγώγιμο στοιχείο, συνήθως μια μεταλλική πλάκα, που παρέχει στην κυψέλη την μηχανική υποστήριξη και είναι κατασκευασμένη για να λαμβάνει τους όγκους όπου μπορούν να ρέουν τα ανοδικά και καθοδικά αέρια. Κάθε θάλαμος αερίου θα πρέπει να απομονώνεται από τους άλλους.  Για την αποφυγή διαπερατότητας (crossover) του αερίου προστίθεται στεγανωτικό υλικό.</a:t>
            </a:r>
          </a:p>
        </p:txBody>
      </p:sp>
      <p:cxnSp>
        <p:nvCxnSpPr>
          <p:cNvPr id="18" name="Straight Connector 17"/>
          <p:cNvCxnSpPr/>
          <p:nvPr/>
        </p:nvCxnSpPr>
        <p:spPr>
          <a:xfrm>
            <a:off x="374073" y="752747"/>
            <a:ext cx="6647894"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45691" y="2445593"/>
            <a:ext cx="3170698" cy="2665020"/>
          </a:xfrm>
          <a:prstGeom prst="rect">
            <a:avLst/>
          </a:prstGeom>
        </p:spPr>
      </p:pic>
      <p:sp>
        <p:nvSpPr>
          <p:cNvPr id="20"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4576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3" y="312809"/>
            <a:ext cx="6986261"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Συστοιχία κυψελών καυσίμου: διασύνδεση</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073" y="752747"/>
            <a:ext cx="6647894"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490360" y="2445593"/>
            <a:ext cx="4140116" cy="2862322"/>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el-GR" dirty="0">
                <a:latin typeface="Arial" pitchFamily="34" charset="0"/>
              </a:rPr>
              <a:t>Υψηλή ηλεκτρική αγωγιμότητα</a:t>
            </a:r>
          </a:p>
          <a:p>
            <a:pPr algn="just"/>
            <a:endParaRPr lang="el-GR" dirty="0">
              <a:latin typeface="Arial" pitchFamily="34" charset="0"/>
            </a:endParaRPr>
          </a:p>
          <a:p>
            <a:pPr marL="285750" indent="-285750" algn="just">
              <a:buFont typeface="Arial" panose="020B0604020202020204" pitchFamily="34" charset="0"/>
              <a:buChar char="•"/>
            </a:pPr>
            <a:r>
              <a:rPr lang="el-GR" dirty="0">
                <a:latin typeface="Arial" pitchFamily="34" charset="0"/>
              </a:rPr>
              <a:t>Χημική συμβατότητα με τα υλικά της κυψέλης και με το καύσιμο/οξειδωτικό που χρησιμοποιείται</a:t>
            </a:r>
          </a:p>
          <a:p>
            <a:pPr algn="just"/>
            <a:endParaRPr lang="el-GR" dirty="0">
              <a:latin typeface="Arial" pitchFamily="34" charset="0"/>
            </a:endParaRPr>
          </a:p>
          <a:p>
            <a:pPr marL="285750" indent="-285750" algn="just">
              <a:buFont typeface="Arial" panose="020B0604020202020204" pitchFamily="34" charset="0"/>
              <a:buChar char="•"/>
            </a:pPr>
            <a:r>
              <a:rPr lang="el-GR" dirty="0">
                <a:latin typeface="Arial" pitchFamily="34" charset="0"/>
              </a:rPr>
              <a:t>Σταθερή σε υψηλές θερμοκρασίες (δομικά και χημικά)</a:t>
            </a:r>
          </a:p>
          <a:p>
            <a:pPr marL="285750" indent="-285750" algn="just">
              <a:buFont typeface="Arial" panose="020B0604020202020204" pitchFamily="34" charset="0"/>
              <a:buChar char="•"/>
            </a:pPr>
            <a:endParaRPr lang="el-GR" dirty="0">
              <a:latin typeface="Arial" pitchFamily="34" charset="0"/>
            </a:endParaRPr>
          </a:p>
        </p:txBody>
      </p:sp>
      <p:sp>
        <p:nvSpPr>
          <p:cNvPr id="18" name="Text Box 12"/>
          <p:cNvSpPr txBox="1">
            <a:spLocks noChangeArrowheads="1"/>
          </p:cNvSpPr>
          <p:nvPr/>
        </p:nvSpPr>
        <p:spPr bwMode="auto">
          <a:xfrm>
            <a:off x="490360" y="1554584"/>
            <a:ext cx="3672066" cy="369332"/>
          </a:xfrm>
          <a:prstGeom prst="rect">
            <a:avLst/>
          </a:prstGeom>
          <a:noFill/>
          <a:ln w="9525">
            <a:noFill/>
            <a:miter lim="800000"/>
            <a:headEnd/>
            <a:tailEnd/>
          </a:ln>
        </p:spPr>
        <p:txBody>
          <a:bodyPr wrap="square">
            <a:spAutoFit/>
          </a:bodyPr>
          <a:lstStyle/>
          <a:p>
            <a:pPr algn="just"/>
            <a:r>
              <a:rPr lang="el-GR" dirty="0">
                <a:latin typeface="Arial" pitchFamily="34" charset="0"/>
              </a:rPr>
              <a:t>Απαιτήσεις διασύνδεσης:</a:t>
            </a: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45691" y="2445593"/>
            <a:ext cx="3170698" cy="2665020"/>
          </a:xfrm>
          <a:prstGeom prst="rect">
            <a:avLst/>
          </a:prstGeom>
        </p:spPr>
      </p:pic>
      <p:sp>
        <p:nvSpPr>
          <p:cNvPr id="20"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6982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4" y="312809"/>
            <a:ext cx="7410092"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Συστοιχία κυψελών καυσίμου: στεγανοποίηση</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073" y="752747"/>
            <a:ext cx="711124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623389" y="1499192"/>
            <a:ext cx="4480239" cy="4801314"/>
          </a:xfrm>
          <a:prstGeom prst="rect">
            <a:avLst/>
          </a:prstGeom>
          <a:noFill/>
          <a:ln w="9525">
            <a:noFill/>
            <a:miter lim="800000"/>
            <a:headEnd/>
            <a:tailEnd/>
          </a:ln>
        </p:spPr>
        <p:txBody>
          <a:bodyPr wrap="square">
            <a:spAutoFit/>
          </a:bodyPr>
          <a:lstStyle/>
          <a:p>
            <a:pPr algn="just"/>
            <a:r>
              <a:rPr lang="el-GR" dirty="0">
                <a:latin typeface="Arial" pitchFamily="34" charset="0"/>
              </a:rPr>
              <a:t>Για την αποφυγή διαρροής του αερίου που εισάγεται στη συστοιχία και διαπερατότητας (crossover) του καυσίμου και του αέρα από τη μία πολλαπλή αερίου στην άλλη, προστίθεται ένα στεγανωτικό σε διάφορες θέσης κάθε στρώματος της συστοιχίας.</a:t>
            </a:r>
          </a:p>
          <a:p>
            <a:pPr algn="just"/>
            <a:endParaRPr lang="el-GR" dirty="0">
              <a:latin typeface="Arial" pitchFamily="34" charset="0"/>
            </a:endParaRPr>
          </a:p>
          <a:p>
            <a:pPr algn="just"/>
            <a:r>
              <a:rPr lang="el-GR" dirty="0">
                <a:latin typeface="Arial" pitchFamily="34" charset="0"/>
              </a:rPr>
              <a:t>Ουσιαστικά τα υλικά που χρησιμοποιούνται για τη στεγανοποίηση είναι 3 ειδών:</a:t>
            </a:r>
          </a:p>
          <a:p>
            <a:pPr algn="just"/>
            <a:endParaRPr lang="el-GR" dirty="0">
              <a:latin typeface="Arial" pitchFamily="34" charset="0"/>
            </a:endParaRPr>
          </a:p>
          <a:p>
            <a:pPr marL="285750" indent="-285750" algn="just">
              <a:buFont typeface="Arial" panose="020B0604020202020204" pitchFamily="34" charset="0"/>
              <a:buChar char="•"/>
            </a:pPr>
            <a:r>
              <a:rPr lang="el-GR" dirty="0">
                <a:latin typeface="Arial" pitchFamily="34" charset="0"/>
              </a:rPr>
              <a:t>Ορυκτά (με βάση τον μαρμαρυγία)</a:t>
            </a:r>
          </a:p>
          <a:p>
            <a:pPr marL="285750" indent="-285750" algn="just">
              <a:buFont typeface="Arial" panose="020B0604020202020204" pitchFamily="34" charset="0"/>
              <a:buChar char="•"/>
            </a:pPr>
            <a:r>
              <a:rPr lang="el-GR" dirty="0">
                <a:latin typeface="Arial" pitchFamily="34" charset="0"/>
              </a:rPr>
              <a:t>Υαλο-κεραμικά</a:t>
            </a:r>
          </a:p>
          <a:p>
            <a:pPr marL="285750" indent="-285750" algn="just">
              <a:buFont typeface="Arial" panose="020B0604020202020204" pitchFamily="34" charset="0"/>
              <a:buChar char="•"/>
            </a:pPr>
            <a:r>
              <a:rPr lang="el-GR" dirty="0">
                <a:latin typeface="Arial" pitchFamily="34" charset="0"/>
              </a:rPr>
              <a:t>Μέταλλο με χαλκοκόλληση</a:t>
            </a:r>
          </a:p>
          <a:p>
            <a:pPr algn="just"/>
            <a:endParaRPr lang="el-GR" dirty="0">
              <a:latin typeface="Arial" pitchFamily="34" charset="0"/>
            </a:endParaRPr>
          </a:p>
          <a:p>
            <a:pPr algn="just"/>
            <a:endParaRPr lang="el-GR" dirty="0">
              <a:latin typeface="Arial" pitchFamily="34" charset="0"/>
            </a:endParaRPr>
          </a:p>
        </p:txBody>
      </p:sp>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31100" t="20601" r="12201" b="12201"/>
          <a:stretch/>
        </p:blipFill>
        <p:spPr>
          <a:xfrm>
            <a:off x="5482273" y="2764283"/>
            <a:ext cx="2284473" cy="2030643"/>
          </a:xfrm>
          <a:prstGeom prst="rect">
            <a:avLst/>
          </a:prstGeom>
        </p:spPr>
      </p:pic>
      <p:sp>
        <p:nvSpPr>
          <p:cNvPr id="19"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411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4" y="312809"/>
            <a:ext cx="7623290"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Συστοιχία κυψελών καυσίμου: στεγανοποίηση</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073" y="752747"/>
            <a:ext cx="712188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374074" y="1823758"/>
            <a:ext cx="4910308" cy="4524315"/>
          </a:xfrm>
          <a:prstGeom prst="rect">
            <a:avLst/>
          </a:prstGeom>
          <a:noFill/>
          <a:ln w="9525">
            <a:noFill/>
            <a:miter lim="800000"/>
            <a:headEnd/>
            <a:tailEnd/>
          </a:ln>
        </p:spPr>
        <p:txBody>
          <a:bodyPr wrap="square">
            <a:spAutoFit/>
          </a:bodyPr>
          <a:lstStyle/>
          <a:p>
            <a:pPr algn="just"/>
            <a:r>
              <a:rPr lang="el-GR" dirty="0">
                <a:latin typeface="Arial" pitchFamily="34" charset="0"/>
              </a:rPr>
              <a:t>Χαρακτηριστικά στεγανωτικού υλικού:</a:t>
            </a:r>
          </a:p>
          <a:p>
            <a:pPr algn="just"/>
            <a:endParaRPr lang="el-GR" dirty="0">
              <a:latin typeface="Arial" pitchFamily="34" charset="0"/>
            </a:endParaRPr>
          </a:p>
          <a:p>
            <a:pPr marL="285750" indent="-285750" algn="just">
              <a:buFont typeface="Arial" panose="020B0604020202020204" pitchFamily="34" charset="0"/>
              <a:buChar char="•"/>
            </a:pPr>
            <a:r>
              <a:rPr lang="el-GR" dirty="0">
                <a:latin typeface="Arial" pitchFamily="34" charset="0"/>
              </a:rPr>
              <a:t>Χημική και μηχανική σταθερότητα στο περιβάλλον εργασίας της κυψέλης καυσίμου</a:t>
            </a:r>
          </a:p>
          <a:p>
            <a:pPr marL="285750" indent="-285750" algn="just">
              <a:buFont typeface="Arial" panose="020B0604020202020204" pitchFamily="34" charset="0"/>
              <a:buChar char="•"/>
            </a:pPr>
            <a:endParaRPr lang="el-GR" dirty="0">
              <a:latin typeface="Arial" pitchFamily="34" charset="0"/>
            </a:endParaRPr>
          </a:p>
          <a:p>
            <a:pPr marL="285750" indent="-285750" algn="just">
              <a:buFont typeface="Arial" panose="020B0604020202020204" pitchFamily="34" charset="0"/>
              <a:buChar char="•"/>
            </a:pPr>
            <a:r>
              <a:rPr lang="el-GR" dirty="0">
                <a:latin typeface="Arial" pitchFamily="34" charset="0"/>
              </a:rPr>
              <a:t>Ηλεκτρικός μονωτής </a:t>
            </a:r>
          </a:p>
          <a:p>
            <a:pPr algn="just"/>
            <a:r>
              <a:rPr lang="el-GR" dirty="0">
                <a:latin typeface="Arial" pitchFamily="34" charset="0"/>
              </a:rPr>
              <a:t>    (ισχυρό διηλεκτρικό)</a:t>
            </a:r>
          </a:p>
          <a:p>
            <a:pPr algn="just"/>
            <a:endParaRPr lang="el-GR" dirty="0">
              <a:latin typeface="Arial" pitchFamily="34" charset="0"/>
            </a:endParaRPr>
          </a:p>
          <a:p>
            <a:pPr marL="285750" indent="-285750" algn="just">
              <a:buFont typeface="Arial" panose="020B0604020202020204" pitchFamily="34" charset="0"/>
              <a:buChar char="•"/>
            </a:pPr>
            <a:r>
              <a:rPr lang="el-GR" dirty="0">
                <a:latin typeface="Arial" pitchFamily="34" charset="0"/>
              </a:rPr>
              <a:t>Χωρίς πόρους</a:t>
            </a:r>
          </a:p>
          <a:p>
            <a:pPr algn="just"/>
            <a:endParaRPr lang="el-GR" dirty="0">
              <a:latin typeface="Arial" pitchFamily="34" charset="0"/>
            </a:endParaRPr>
          </a:p>
          <a:p>
            <a:pPr marL="285750" indent="-285750" algn="just">
              <a:buFont typeface="Arial" panose="020B0604020202020204" pitchFamily="34" charset="0"/>
              <a:buChar char="•"/>
            </a:pPr>
            <a:r>
              <a:rPr lang="el-GR" dirty="0">
                <a:latin typeface="Arial" pitchFamily="34" charset="0"/>
              </a:rPr>
              <a:t>Συντελεστής θερμικής διαστολής συμβατός με τα συνδεόμενα υλικά</a:t>
            </a:r>
          </a:p>
          <a:p>
            <a:pPr marL="285750" indent="-285750" algn="just">
              <a:buFont typeface="Arial" panose="020B0604020202020204" pitchFamily="34" charset="0"/>
              <a:buChar char="•"/>
            </a:pPr>
            <a:endParaRPr lang="el-GR" dirty="0">
              <a:latin typeface="Arial" pitchFamily="34" charset="0"/>
            </a:endParaRPr>
          </a:p>
          <a:p>
            <a:pPr marL="285750" indent="-285750" algn="just">
              <a:buFont typeface="Arial" panose="020B0604020202020204" pitchFamily="34" charset="0"/>
              <a:buChar char="•"/>
            </a:pPr>
            <a:endParaRPr lang="el-GR" dirty="0">
              <a:latin typeface="Arial" pitchFamily="34" charset="0"/>
            </a:endParaRPr>
          </a:p>
          <a:p>
            <a:pPr algn="just"/>
            <a:endParaRPr lang="el-GR" dirty="0">
              <a:latin typeface="Arial" pitchFamily="34" charset="0"/>
            </a:endParaRPr>
          </a:p>
        </p:txBody>
      </p:sp>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31100" t="20601" r="12201" b="12201"/>
          <a:stretch/>
        </p:blipFill>
        <p:spPr>
          <a:xfrm>
            <a:off x="5482273" y="2764283"/>
            <a:ext cx="2284473" cy="2030643"/>
          </a:xfrm>
          <a:prstGeom prst="rect">
            <a:avLst/>
          </a:prstGeom>
        </p:spPr>
      </p:pic>
      <p:sp>
        <p:nvSpPr>
          <p:cNvPr id="19"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0333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3" y="312809"/>
            <a:ext cx="9470375"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Συστοιχία κυψελών καυσίμου: συλλέκτης ρεύματος</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073" y="752747"/>
            <a:ext cx="7994013"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701749" y="1584040"/>
            <a:ext cx="4391245" cy="3970318"/>
          </a:xfrm>
          <a:prstGeom prst="rect">
            <a:avLst/>
          </a:prstGeom>
          <a:noFill/>
          <a:ln w="9525">
            <a:noFill/>
            <a:miter lim="800000"/>
            <a:headEnd/>
            <a:tailEnd/>
          </a:ln>
        </p:spPr>
        <p:txBody>
          <a:bodyPr wrap="square">
            <a:spAutoFit/>
          </a:bodyPr>
          <a:lstStyle/>
          <a:p>
            <a:pPr algn="just"/>
            <a:r>
              <a:rPr lang="el-GR" dirty="0">
                <a:latin typeface="Arial" pitchFamily="34" charset="0"/>
              </a:rPr>
              <a:t>Το ηλεκτρικό ρεύμα που παράγεται από την κυψέλη θα πρέπει να συλλεχθεί και να μεταφερθεί στη διπολική πλάκα δημιουργώντας μια ηλεκτρική σύνδεση σε αρκετά σημεία της επιφάνειας της κυψέλης.</a:t>
            </a:r>
          </a:p>
          <a:p>
            <a:pPr algn="just"/>
            <a:endParaRPr lang="el-GR" dirty="0">
              <a:latin typeface="Arial" pitchFamily="34" charset="0"/>
            </a:endParaRPr>
          </a:p>
          <a:p>
            <a:pPr algn="just"/>
            <a:r>
              <a:rPr lang="el-GR" dirty="0">
                <a:latin typeface="Arial" pitchFamily="34" charset="0"/>
              </a:rPr>
              <a:t>Ο συλλέκτης ρεύματος εκτελεί αυτή την εργασία και η γεωμετρία του βελτιστοποιείται συνεχώς ώστε να γίνεται αδιάλειπτη συγκομιδή της ροή ηλεκτρονίων που παράγονται από την κυψέλη και να επιτρέπει την απεριόριστη τροφοδοσία αερίου στα ηλεκτρόδια.</a:t>
            </a:r>
          </a:p>
        </p:txBody>
      </p:sp>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11809" t="15927" r="8094" b="21654"/>
          <a:stretch/>
        </p:blipFill>
        <p:spPr>
          <a:xfrm>
            <a:off x="5468754" y="3991766"/>
            <a:ext cx="3156077" cy="1820092"/>
          </a:xfrm>
          <a:prstGeom prst="rect">
            <a:avLst/>
          </a:prstGeom>
        </p:spPr>
      </p:pic>
      <p:pic>
        <p:nvPicPr>
          <p:cNvPr id="19" name="Picture 18"/>
          <p:cNvPicPr>
            <a:picLocks noChangeAspect="1"/>
          </p:cNvPicPr>
          <p:nvPr/>
        </p:nvPicPr>
        <p:blipFill rotWithShape="1">
          <a:blip r:embed="rId11" cstate="print">
            <a:extLst>
              <a:ext uri="{28A0092B-C50C-407E-A947-70E740481C1C}">
                <a14:useLocalDpi xmlns:a14="http://schemas.microsoft.com/office/drawing/2010/main" val="0"/>
              </a:ext>
            </a:extLst>
          </a:blip>
          <a:srcRect t="12190" r="-794" b="10730"/>
          <a:stretch/>
        </p:blipFill>
        <p:spPr>
          <a:xfrm>
            <a:off x="6249989" y="1584040"/>
            <a:ext cx="2185851" cy="2258884"/>
          </a:xfrm>
          <a:prstGeom prst="rect">
            <a:avLst/>
          </a:prstGeom>
        </p:spPr>
      </p:pic>
      <p:sp>
        <p:nvSpPr>
          <p:cNvPr id="20"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919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203687" y="308875"/>
            <a:ext cx="4739531"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Τι</a:t>
            </a:r>
            <a:r>
              <a:rPr lang="el-GR" dirty="0" smtClean="0"/>
              <a:t> </a:t>
            </a:r>
            <a:r>
              <a:rPr lang="el-GR" sz="2800" i="1" dirty="0">
                <a:solidFill>
                  <a:schemeClr val="accent1">
                    <a:lumMod val="75000"/>
                  </a:schemeClr>
                </a:solidFill>
                <a:latin typeface="Arial" panose="020B0604020202020204" pitchFamily="34" charset="0"/>
              </a:rPr>
              <a:t>είναι η κυψέλη</a:t>
            </a:r>
            <a:r>
              <a:rPr lang="el-GR" dirty="0" smtClean="0"/>
              <a:t> </a:t>
            </a:r>
            <a:r>
              <a:rPr lang="el-GR" sz="2800" i="1" dirty="0">
                <a:solidFill>
                  <a:schemeClr val="accent1">
                    <a:lumMod val="75000"/>
                  </a:schemeClr>
                </a:solidFill>
                <a:latin typeface="Arial" panose="020B0604020202020204" pitchFamily="34" charset="0"/>
              </a:rPr>
              <a:t>καυσίμου;</a:t>
            </a:r>
          </a:p>
        </p:txBody>
      </p:sp>
      <p:cxnSp>
        <p:nvCxnSpPr>
          <p:cNvPr id="16" name="Straight Connector 15"/>
          <p:cNvCxnSpPr/>
          <p:nvPr/>
        </p:nvCxnSpPr>
        <p:spPr>
          <a:xfrm>
            <a:off x="226920" y="843505"/>
            <a:ext cx="440355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6247379" y="2012664"/>
            <a:ext cx="257818" cy="444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Down Arrow 17"/>
          <p:cNvSpPr/>
          <p:nvPr/>
        </p:nvSpPr>
        <p:spPr>
          <a:xfrm>
            <a:off x="6247379" y="3633306"/>
            <a:ext cx="257818" cy="444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ontent Placeholder 2"/>
          <p:cNvSpPr txBox="1">
            <a:spLocks/>
          </p:cNvSpPr>
          <p:nvPr/>
        </p:nvSpPr>
        <p:spPr>
          <a:xfrm>
            <a:off x="918239" y="1587185"/>
            <a:ext cx="2846072" cy="84023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l-GR" sz="1800" dirty="0"/>
              <a:t>Μια κυψέλη καυσίμου είναι μια </a:t>
            </a:r>
            <a:r>
              <a:rPr lang="el-GR" sz="1800" b="1" dirty="0">
                <a:solidFill>
                  <a:schemeClr val="accent1">
                    <a:lumMod val="50000"/>
                  </a:schemeClr>
                </a:solidFill>
              </a:rPr>
              <a:t>συσκευή μετατροπής ενέργειας</a:t>
            </a:r>
          </a:p>
        </p:txBody>
      </p:sp>
      <p:sp>
        <p:nvSpPr>
          <p:cNvPr id="20" name="Content Placeholder 2"/>
          <p:cNvSpPr txBox="1">
            <a:spLocks/>
          </p:cNvSpPr>
          <p:nvPr/>
        </p:nvSpPr>
        <p:spPr>
          <a:xfrm>
            <a:off x="964134" y="3025055"/>
            <a:ext cx="2846072" cy="1089529"/>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l-GR" sz="1800" dirty="0">
                <a:solidFill>
                  <a:schemeClr val="tx1"/>
                </a:solidFill>
              </a:rPr>
              <a:t>Μετατρέπει τη χημική ενέργεια ενός καυσίμου </a:t>
            </a:r>
            <a:r>
              <a:rPr lang="el-GR" sz="1800" u="sng" dirty="0">
                <a:solidFill>
                  <a:schemeClr val="tx1"/>
                </a:solidFill>
              </a:rPr>
              <a:t>απευθείας</a:t>
            </a:r>
            <a:r>
              <a:rPr lang="el-GR" sz="1800" dirty="0">
                <a:solidFill>
                  <a:schemeClr val="tx1"/>
                </a:solidFill>
              </a:rPr>
              <a:t> σε ηλεκτρική ενέργεια. </a:t>
            </a:r>
          </a:p>
        </p:txBody>
      </p:sp>
      <p:sp>
        <p:nvSpPr>
          <p:cNvPr id="21" name="Down Arrow 20"/>
          <p:cNvSpPr/>
          <p:nvPr/>
        </p:nvSpPr>
        <p:spPr>
          <a:xfrm>
            <a:off x="2185708" y="2405837"/>
            <a:ext cx="311134" cy="442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63459" y="1042418"/>
            <a:ext cx="831436" cy="823684"/>
          </a:xfrm>
          <a:prstGeom prst="rect">
            <a:avLst/>
          </a:prstGeom>
        </p:spPr>
      </p:pic>
      <p:sp>
        <p:nvSpPr>
          <p:cNvPr id="23" name="TextBox 22"/>
          <p:cNvSpPr txBox="1"/>
          <p:nvPr/>
        </p:nvSpPr>
        <p:spPr>
          <a:xfrm>
            <a:off x="5601821" y="5674487"/>
            <a:ext cx="3023009" cy="507831"/>
          </a:xfrm>
          <a:prstGeom prst="rect">
            <a:avLst/>
          </a:prstGeom>
          <a:noFill/>
        </p:spPr>
        <p:txBody>
          <a:bodyPr wrap="square" rtlCol="0">
            <a:spAutoFit/>
          </a:bodyPr>
          <a:lstStyle/>
          <a:p>
            <a:r>
              <a:rPr lang="el-GR" sz="900" dirty="0">
                <a:hlinkClick r:id="rId11"/>
              </a:rPr>
              <a:t>Φωτογραφία</a:t>
            </a:r>
            <a:r>
              <a:rPr lang="el-GR" sz="900" dirty="0"/>
              <a:t> από Utahraptor</a:t>
            </a:r>
            <a:r>
              <a:rPr lang="el-GR" dirty="0" smtClean="0"/>
              <a:t> </a:t>
            </a:r>
            <a:r>
              <a:rPr lang="el-GR" sz="900" dirty="0"/>
              <a:t>ostrommaysi / </a:t>
            </a:r>
            <a:r>
              <a:rPr lang="el-GR" sz="900" dirty="0">
                <a:hlinkClick r:id="rId12"/>
              </a:rPr>
              <a:t>CC BY</a:t>
            </a:r>
            <a:endParaRPr lang="el-GR" sz="900" dirty="0"/>
          </a:p>
          <a:p>
            <a:r>
              <a:rPr lang="el-GR" sz="900" dirty="0">
                <a:hlinkClick r:id="rId13"/>
              </a:rPr>
              <a:t>Φωτογραφία </a:t>
            </a:r>
            <a:r>
              <a:rPr lang="el-GR" sz="900" dirty="0"/>
              <a:t> Από LPS.1 - Own work, CC0</a:t>
            </a:r>
          </a:p>
        </p:txBody>
      </p:sp>
      <p:pic>
        <p:nvPicPr>
          <p:cNvPr id="24" name="Picture 23"/>
          <p:cNvPicPr>
            <a:picLocks noChangeAspect="1"/>
          </p:cNvPicPr>
          <p:nvPr/>
        </p:nvPicPr>
        <p:blipFill rotWithShape="1">
          <a:blip r:embed="rId14" cstate="print">
            <a:extLst>
              <a:ext uri="{28A0092B-C50C-407E-A947-70E740481C1C}">
                <a14:useLocalDpi xmlns:a14="http://schemas.microsoft.com/office/drawing/2010/main" val="0"/>
              </a:ext>
            </a:extLst>
          </a:blip>
          <a:srcRect l="8918" t="23991" r="10831" b="14972"/>
          <a:stretch/>
        </p:blipFill>
        <p:spPr>
          <a:xfrm>
            <a:off x="5903886" y="2585933"/>
            <a:ext cx="944800" cy="971045"/>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21125" y="4153697"/>
            <a:ext cx="906289" cy="1359434"/>
          </a:xfrm>
          <a:prstGeom prst="rect">
            <a:avLst/>
          </a:prstGeom>
        </p:spPr>
      </p:pic>
      <p:sp>
        <p:nvSpPr>
          <p:cNvPr id="26"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659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3" y="312809"/>
            <a:ext cx="8999997"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Συστοιχία κυψελών καυσίμου: συλλέκτης ρεύματος</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073" y="752747"/>
            <a:ext cx="801278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744279" y="1584040"/>
            <a:ext cx="4603897" cy="3693319"/>
          </a:xfrm>
          <a:prstGeom prst="rect">
            <a:avLst/>
          </a:prstGeom>
          <a:noFill/>
          <a:ln w="9525">
            <a:noFill/>
            <a:miter lim="800000"/>
            <a:headEnd/>
            <a:tailEnd/>
          </a:ln>
        </p:spPr>
        <p:txBody>
          <a:bodyPr wrap="square">
            <a:spAutoFit/>
          </a:bodyPr>
          <a:lstStyle/>
          <a:p>
            <a:pPr algn="just"/>
            <a:r>
              <a:rPr lang="el-GR" dirty="0">
                <a:latin typeface="Arial" pitchFamily="34" charset="0"/>
              </a:rPr>
              <a:t>Χαρακτηριστικά συλλέκτη ρεύματος:</a:t>
            </a:r>
          </a:p>
          <a:p>
            <a:pPr algn="just"/>
            <a:endParaRPr lang="el-GR" dirty="0">
              <a:latin typeface="Arial" pitchFamily="34" charset="0"/>
            </a:endParaRPr>
          </a:p>
          <a:p>
            <a:pPr marL="285750" indent="-285750" algn="just">
              <a:buFont typeface="Arial" panose="020B0604020202020204" pitchFamily="34" charset="0"/>
              <a:buChar char="•"/>
            </a:pPr>
            <a:r>
              <a:rPr lang="el-GR" dirty="0">
                <a:latin typeface="Arial" pitchFamily="34" charset="0"/>
              </a:rPr>
              <a:t>Χημική και μηχανική σταθερότητα στο περιβάλλον εργασίας της κυψέλης καυσίμου</a:t>
            </a:r>
          </a:p>
          <a:p>
            <a:pPr marL="285750" indent="-285750" algn="just">
              <a:buFont typeface="Arial" panose="020B0604020202020204" pitchFamily="34" charset="0"/>
              <a:buChar char="•"/>
            </a:pPr>
            <a:endParaRPr lang="el-GR" dirty="0">
              <a:latin typeface="Arial" pitchFamily="34" charset="0"/>
            </a:endParaRPr>
          </a:p>
          <a:p>
            <a:pPr marL="285750" indent="-285750" algn="just">
              <a:buFont typeface="Arial" panose="020B0604020202020204" pitchFamily="34" charset="0"/>
              <a:buChar char="•"/>
            </a:pPr>
            <a:r>
              <a:rPr lang="el-GR" dirty="0">
                <a:latin typeface="Arial" pitchFamily="34" charset="0"/>
              </a:rPr>
              <a:t>Εξαιρετικός ηλεκτρικός αγωγός</a:t>
            </a:r>
          </a:p>
          <a:p>
            <a:pPr marL="285750" indent="-285750" algn="just">
              <a:buFont typeface="Arial" panose="020B0604020202020204" pitchFamily="34" charset="0"/>
              <a:buChar char="•"/>
            </a:pPr>
            <a:endParaRPr lang="el-GR" dirty="0">
              <a:latin typeface="Arial" pitchFamily="34" charset="0"/>
            </a:endParaRPr>
          </a:p>
          <a:p>
            <a:pPr marL="285750" indent="-285750" algn="just">
              <a:buFont typeface="Arial" panose="020B0604020202020204" pitchFamily="34" charset="0"/>
              <a:buChar char="•"/>
            </a:pPr>
            <a:r>
              <a:rPr lang="el-GR" dirty="0">
                <a:latin typeface="Arial" pitchFamily="34" charset="0"/>
              </a:rPr>
              <a:t>Πορώδης/δομή πλέγματος για να επιτρέπει τη ροή αερίου στην κυψέλη </a:t>
            </a:r>
          </a:p>
          <a:p>
            <a:pPr marL="285750" indent="-285750" algn="just">
              <a:buFont typeface="Arial" panose="020B0604020202020204" pitchFamily="34" charset="0"/>
              <a:buChar char="•"/>
            </a:pPr>
            <a:endParaRPr lang="el-GR" dirty="0">
              <a:latin typeface="Arial" pitchFamily="34" charset="0"/>
            </a:endParaRPr>
          </a:p>
          <a:p>
            <a:pPr marL="285750" indent="-285750" algn="just">
              <a:buFont typeface="Arial" panose="020B0604020202020204" pitchFamily="34" charset="0"/>
              <a:buChar char="•"/>
            </a:pPr>
            <a:r>
              <a:rPr lang="el-GR" dirty="0">
                <a:latin typeface="Arial" pitchFamily="34" charset="0"/>
              </a:rPr>
              <a:t>Γεωμετρία που εγγυάται την ομοιόμορφη διάχυση στην επιφάνεια της κυψέλης</a:t>
            </a:r>
          </a:p>
        </p:txBody>
      </p:sp>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11809" t="15927" r="8094" b="21654"/>
          <a:stretch/>
        </p:blipFill>
        <p:spPr>
          <a:xfrm>
            <a:off x="5764876" y="3734266"/>
            <a:ext cx="3156077" cy="1820092"/>
          </a:xfrm>
          <a:prstGeom prst="rect">
            <a:avLst/>
          </a:prstGeom>
        </p:spPr>
      </p:pic>
      <p:pic>
        <p:nvPicPr>
          <p:cNvPr id="19" name="Picture 18"/>
          <p:cNvPicPr>
            <a:picLocks noChangeAspect="1"/>
          </p:cNvPicPr>
          <p:nvPr/>
        </p:nvPicPr>
        <p:blipFill rotWithShape="1">
          <a:blip r:embed="rId11" cstate="print">
            <a:extLst>
              <a:ext uri="{28A0092B-C50C-407E-A947-70E740481C1C}">
                <a14:useLocalDpi xmlns:a14="http://schemas.microsoft.com/office/drawing/2010/main" val="0"/>
              </a:ext>
            </a:extLst>
          </a:blip>
          <a:srcRect t="12190" r="-794" b="10730"/>
          <a:stretch/>
        </p:blipFill>
        <p:spPr>
          <a:xfrm>
            <a:off x="6201002" y="1123195"/>
            <a:ext cx="2185851" cy="2258884"/>
          </a:xfrm>
          <a:prstGeom prst="rect">
            <a:avLst/>
          </a:prstGeom>
        </p:spPr>
      </p:pic>
      <p:sp>
        <p:nvSpPr>
          <p:cNvPr id="20"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352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30527" y="321518"/>
            <a:ext cx="7649417"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Κυψέλες καυσίμου υψηλής θερμοκρασίας</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073" y="752747"/>
            <a:ext cx="6473294"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10"/>
          <a:stretch>
            <a:fillRect/>
          </a:stretch>
        </p:blipFill>
        <p:spPr>
          <a:xfrm>
            <a:off x="1386657" y="2092841"/>
            <a:ext cx="1844851" cy="1800000"/>
          </a:xfrm>
          <a:prstGeom prst="rect">
            <a:avLst/>
          </a:prstGeom>
        </p:spPr>
      </p:pic>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21712" t="17651" r="24287" b="14539"/>
          <a:stretch/>
        </p:blipFill>
        <p:spPr>
          <a:xfrm>
            <a:off x="5886994" y="2092841"/>
            <a:ext cx="1911236" cy="1800000"/>
          </a:xfrm>
          <a:prstGeom prst="rect">
            <a:avLst/>
          </a:prstGeom>
        </p:spPr>
      </p:pic>
      <p:sp>
        <p:nvSpPr>
          <p:cNvPr id="19" name="Content Placeholder 2"/>
          <p:cNvSpPr txBox="1">
            <a:spLocks/>
          </p:cNvSpPr>
          <p:nvPr/>
        </p:nvSpPr>
        <p:spPr>
          <a:xfrm>
            <a:off x="749888" y="888210"/>
            <a:ext cx="3152318" cy="96847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SOFC</a:t>
            </a:r>
          </a:p>
          <a:p>
            <a:pPr marL="0" indent="0" algn="ctr">
              <a:buFont typeface="Arial" panose="020B0604020202020204" pitchFamily="34" charset="0"/>
              <a:buNone/>
            </a:pPr>
            <a:r>
              <a:rPr lang="el-GR" sz="1800" b="1" dirty="0">
                <a:solidFill>
                  <a:schemeClr val="accent1">
                    <a:lumMod val="50000"/>
                  </a:schemeClr>
                </a:solidFill>
              </a:rPr>
              <a:t>Κυψέλες Καυσίμου Στερεού Οξειδίου</a:t>
            </a:r>
          </a:p>
        </p:txBody>
      </p:sp>
      <p:sp>
        <p:nvSpPr>
          <p:cNvPr id="20" name="Content Placeholder 2"/>
          <p:cNvSpPr txBox="1">
            <a:spLocks/>
          </p:cNvSpPr>
          <p:nvPr/>
        </p:nvSpPr>
        <p:spPr>
          <a:xfrm>
            <a:off x="5256380" y="888210"/>
            <a:ext cx="3181974" cy="96847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MCFC</a:t>
            </a:r>
          </a:p>
          <a:p>
            <a:pPr marL="0" indent="0" algn="ctr">
              <a:buFont typeface="Arial" panose="020B0604020202020204" pitchFamily="34" charset="0"/>
              <a:buNone/>
            </a:pPr>
            <a:r>
              <a:rPr lang="el-GR" sz="1800" b="1" dirty="0">
                <a:solidFill>
                  <a:schemeClr val="accent1">
                    <a:lumMod val="50000"/>
                  </a:schemeClr>
                </a:solidFill>
              </a:rPr>
              <a:t>Κυψέλες Καυσίμου Τηγμένων Ανθρακικών Αλάτων</a:t>
            </a:r>
          </a:p>
        </p:txBody>
      </p:sp>
      <p:sp>
        <p:nvSpPr>
          <p:cNvPr id="21" name="Text Box 12"/>
          <p:cNvSpPr txBox="1">
            <a:spLocks noChangeArrowheads="1"/>
          </p:cNvSpPr>
          <p:nvPr/>
        </p:nvSpPr>
        <p:spPr bwMode="auto">
          <a:xfrm>
            <a:off x="552893" y="4051005"/>
            <a:ext cx="8665535" cy="181588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l-GR" sz="1600" dirty="0">
                <a:latin typeface="Arial" pitchFamily="34" charset="0"/>
              </a:rPr>
              <a:t>Και οι δύο τεχνολογίες λειτουργούν σε υψηλές θερμοκρασίες (600-900°C) γεγονός το οποίο επιτρέπει τη χρήση αρκετών καυσίμων εκτός του καθαρού H</a:t>
            </a:r>
            <a:r>
              <a:rPr lang="el-GR" sz="1600" baseline="-25000" dirty="0">
                <a:latin typeface="Arial" pitchFamily="34" charset="0"/>
              </a:rPr>
              <a:t>2</a:t>
            </a:r>
            <a:r>
              <a:rPr lang="el-GR" sz="1600" dirty="0">
                <a:latin typeface="Arial" pitchFamily="34" charset="0"/>
              </a:rPr>
              <a:t>. Οι υψηλές θερμοκρασίες λειτουργίας προσφέρουν τη δυνατότητα χρήσης της πλεονάζουσας θερμότητας που παράγεται για βιομηχανικούς ή οικιακούς σκοπούς (συμπαραγωγή) ή για την παραγωγή επιπλέον ηλεκτρικής ενέργειας μέσω ενός κλασικού θερμοδυναμικού κύκλου.</a:t>
            </a:r>
          </a:p>
          <a:p>
            <a:pPr algn="just"/>
            <a:r>
              <a:rPr lang="el-GR" sz="1600" dirty="0">
                <a:latin typeface="Arial" pitchFamily="34" charset="0"/>
              </a:rPr>
              <a:t>Τα υλικά που χρησιμοποιούνται στις SOFC και MCFC και οι ηλεκτροχημικές αντιδράσεις που λαμβάνουν χώρα στο εσωτερικό τους είναι διαφορετικά.</a:t>
            </a:r>
          </a:p>
        </p:txBody>
      </p:sp>
      <p:sp>
        <p:nvSpPr>
          <p:cNvPr id="22"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4551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25168" y="92918"/>
            <a:ext cx="8850730"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Κυψέλες καυσίμου υψηλής θερμοκρασίας: καύσιμα</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68714" y="524147"/>
            <a:ext cx="8020374"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549520" y="669852"/>
            <a:ext cx="4182580"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l-GR" sz="1600" dirty="0">
                <a:latin typeface="Arial" pitchFamily="34" charset="0"/>
              </a:rPr>
              <a:t>Γιατί οι κυψέλες καυσίμου υψηλής θερμοκρασίας επιτρέπουν τη χρήση εναλλακτικών καυσίμων εκτός του H</a:t>
            </a:r>
            <a:r>
              <a:rPr lang="el-GR" sz="1600" baseline="-25000" dirty="0">
                <a:latin typeface="Arial" pitchFamily="34" charset="0"/>
              </a:rPr>
              <a:t>2</a:t>
            </a:r>
            <a:r>
              <a:rPr lang="el-GR" sz="1600" dirty="0">
                <a:latin typeface="Arial" pitchFamily="34" charset="0"/>
              </a:rPr>
              <a:t>;</a:t>
            </a:r>
          </a:p>
        </p:txBody>
      </p:sp>
      <p:sp>
        <p:nvSpPr>
          <p:cNvPr id="18" name="Content Placeholder 2"/>
          <p:cNvSpPr txBox="1">
            <a:spLocks/>
          </p:cNvSpPr>
          <p:nvPr/>
        </p:nvSpPr>
        <p:spPr>
          <a:xfrm>
            <a:off x="5693391" y="861237"/>
            <a:ext cx="2657152" cy="48013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b="1" dirty="0">
                <a:solidFill>
                  <a:schemeClr val="accent1">
                    <a:lumMod val="50000"/>
                  </a:schemeClr>
                </a:solidFill>
              </a:rPr>
              <a:t>Αναμόρφωση</a:t>
            </a:r>
          </a:p>
        </p:txBody>
      </p:sp>
      <p:sp>
        <p:nvSpPr>
          <p:cNvPr id="19" name="Down Arrow 18"/>
          <p:cNvSpPr/>
          <p:nvPr/>
        </p:nvSpPr>
        <p:spPr>
          <a:xfrm rot="16200000">
            <a:off x="5049104" y="909923"/>
            <a:ext cx="265541" cy="477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Text Box 12"/>
          <p:cNvSpPr txBox="1">
            <a:spLocks noChangeArrowheads="1"/>
          </p:cNvSpPr>
          <p:nvPr/>
        </p:nvSpPr>
        <p:spPr bwMode="auto">
          <a:xfrm>
            <a:off x="549519" y="1658679"/>
            <a:ext cx="8775234"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l-GR" sz="1600" dirty="0">
                <a:latin typeface="Arial" pitchFamily="34" charset="0"/>
              </a:rPr>
              <a:t>Η αναμόρφωση αποτελεί μια κατηγορία θερμοχημικών αντιδράσεων κατά τις οποίες ένα καύσιμο μετατρέπεται σε κάποιο άλλο, συνήθως ένα μείγμα αέριων καυσίμων που ονομάζονται συνθετικά αέρια (syngas).</a:t>
            </a:r>
          </a:p>
          <a:p>
            <a:pPr algn="just"/>
            <a:endParaRPr lang="el-GR" sz="1600" dirty="0">
              <a:latin typeface="Arial" pitchFamily="34" charset="0"/>
            </a:endParaRPr>
          </a:p>
          <a:p>
            <a:pPr algn="just"/>
            <a:r>
              <a:rPr lang="el-GR" sz="1600" dirty="0">
                <a:latin typeface="Arial" pitchFamily="34" charset="0"/>
              </a:rPr>
              <a:t>Η αναμόρφωση ελαφρών υδρογονανθράκων (μεθάνιο, μεθανόλη, αιθανόλη κλπ) και άλλων μορίων που φέρουν H</a:t>
            </a:r>
            <a:r>
              <a:rPr lang="el-GR" sz="1600" baseline="-25000" dirty="0">
                <a:latin typeface="Arial" pitchFamily="34" charset="0"/>
              </a:rPr>
              <a:t>2</a:t>
            </a:r>
            <a:r>
              <a:rPr lang="el-GR" sz="1600" dirty="0">
                <a:latin typeface="Arial" pitchFamily="34" charset="0"/>
              </a:rPr>
              <a:t> (όπως το NH</a:t>
            </a:r>
            <a:r>
              <a:rPr lang="el-GR" sz="1600" baseline="-25000" dirty="0">
                <a:latin typeface="Arial" pitchFamily="34" charset="0"/>
              </a:rPr>
              <a:t>3</a:t>
            </a:r>
            <a:r>
              <a:rPr lang="el-GR" sz="1600" dirty="0">
                <a:latin typeface="Arial" pitchFamily="34" charset="0"/>
              </a:rPr>
              <a:t>) ευνοείται σε υψηλές θερμοκρασίες και με κοινά υλικά όπως οι καταλύτες (Fe, Ni, Cu). </a:t>
            </a:r>
          </a:p>
          <a:p>
            <a:pPr algn="just"/>
            <a:endParaRPr lang="el-GR" sz="1600" dirty="0">
              <a:latin typeface="Arial" pitchFamily="34" charset="0"/>
            </a:endParaRPr>
          </a:p>
          <a:p>
            <a:pPr algn="just"/>
            <a:r>
              <a:rPr lang="el-GR" sz="1600" dirty="0">
                <a:latin typeface="Arial" pitchFamily="34" charset="0"/>
              </a:rPr>
              <a:t>Το προϊόν αυτών των αντιδράσεων είναι ένα συνθετικό αέριο (syngas) πλούσιο σε H</a:t>
            </a:r>
            <a:r>
              <a:rPr lang="el-GR" sz="1600" baseline="-25000" dirty="0">
                <a:latin typeface="Arial" pitchFamily="34" charset="0"/>
              </a:rPr>
              <a:t>2</a:t>
            </a:r>
            <a:r>
              <a:rPr lang="el-GR" sz="1600" dirty="0">
                <a:latin typeface="Arial" pitchFamily="34" charset="0"/>
              </a:rPr>
              <a:t> και CO το οποίο αποτελεί το ιδανικό μείγμα αερίων για την τροφοδοσία των κυψελών SOFC και MCFC.</a:t>
            </a:r>
          </a:p>
          <a:p>
            <a:pPr algn="just"/>
            <a:endParaRPr lang="el-GR" sz="1600" dirty="0">
              <a:latin typeface="Arial" pitchFamily="34" charset="0"/>
            </a:endParaRPr>
          </a:p>
          <a:p>
            <a:pPr algn="just"/>
            <a:r>
              <a:rPr lang="el-GR" sz="1600" dirty="0">
                <a:latin typeface="Arial" pitchFamily="34" charset="0"/>
              </a:rPr>
              <a:t>Παρακάτω δίνεται ως παράδειγμα η εξίσωση για την αναμόρφωση του μεθανίου με υδρατμό:</a:t>
            </a:r>
          </a:p>
        </p:txBody>
      </p:sp>
      <p:pic>
        <p:nvPicPr>
          <p:cNvPr id="21"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3872" t="22682" r="50537" b="70157"/>
          <a:stretch/>
        </p:blipFill>
        <p:spPr bwMode="auto">
          <a:xfrm>
            <a:off x="3005959" y="5467044"/>
            <a:ext cx="4016008" cy="391886"/>
          </a:xfrm>
          <a:prstGeom prst="rect">
            <a:avLst/>
          </a:prstGeom>
          <a:ln/>
        </p:spPr>
        <p:style>
          <a:lnRef idx="2">
            <a:schemeClr val="accent1"/>
          </a:lnRef>
          <a:fillRef idx="1">
            <a:schemeClr val="lt1"/>
          </a:fillRef>
          <a:effectRef idx="0">
            <a:schemeClr val="accent1"/>
          </a:effectRef>
          <a:fontRef idx="minor">
            <a:schemeClr val="dk1"/>
          </a:fontRef>
        </p:style>
      </p:pic>
      <p:sp>
        <p:nvSpPr>
          <p:cNvPr id="22" name="Content Placeholder 2"/>
          <p:cNvSpPr txBox="1">
            <a:spLocks/>
          </p:cNvSpPr>
          <p:nvPr/>
        </p:nvSpPr>
        <p:spPr>
          <a:xfrm>
            <a:off x="3005959" y="4899664"/>
            <a:ext cx="4016008" cy="341632"/>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Αναμόρφωση μεθανίου με ατμό</a:t>
            </a:r>
          </a:p>
        </p:txBody>
      </p:sp>
      <p:sp>
        <p:nvSpPr>
          <p:cNvPr id="23"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2910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30526" y="321518"/>
            <a:ext cx="9345101"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Κυψέλες καυσίμου υψηλής θερμοκρασίας: πλεονεκτήματα</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073" y="752747"/>
            <a:ext cx="905700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546168" y="1084522"/>
            <a:ext cx="8555301" cy="427809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el-GR" sz="1600" dirty="0">
                <a:latin typeface="Arial" pitchFamily="34" charset="0"/>
              </a:rPr>
              <a:t>Υψηλή απόδοση στην μετατροπή της χημικής σε ηλεκτρική ενέργεια (έως και ~70%).</a:t>
            </a:r>
          </a:p>
          <a:p>
            <a:pPr marL="285750" indent="-285750" algn="just">
              <a:buFont typeface="Arial" panose="020B0604020202020204" pitchFamily="34" charset="0"/>
              <a:buChar char="•"/>
            </a:pPr>
            <a:endParaRPr lang="el-GR" sz="1600" dirty="0">
              <a:latin typeface="Arial" pitchFamily="34" charset="0"/>
            </a:endParaRPr>
          </a:p>
          <a:p>
            <a:pPr marL="285750" indent="-285750" algn="just">
              <a:buFont typeface="Arial" panose="020B0604020202020204" pitchFamily="34" charset="0"/>
              <a:buChar char="•"/>
            </a:pPr>
            <a:r>
              <a:rPr lang="el-GR" sz="1600" dirty="0">
                <a:latin typeface="Arial" pitchFamily="34" charset="0"/>
              </a:rPr>
              <a:t>Δυνατότητα χρήσης ευρέος φάσματος καυσίμων.</a:t>
            </a:r>
          </a:p>
          <a:p>
            <a:pPr marL="285750" indent="-285750" algn="just">
              <a:buFont typeface="Arial" panose="020B0604020202020204" pitchFamily="34" charset="0"/>
              <a:buChar char="•"/>
            </a:pPr>
            <a:endParaRPr lang="el-GR" sz="1600" dirty="0">
              <a:latin typeface="Arial" pitchFamily="34" charset="0"/>
            </a:endParaRPr>
          </a:p>
          <a:p>
            <a:pPr marL="285750" indent="-285750" algn="just">
              <a:buFont typeface="Arial" panose="020B0604020202020204" pitchFamily="34" charset="0"/>
              <a:buChar char="•"/>
            </a:pPr>
            <a:r>
              <a:rPr lang="el-GR" sz="1600" dirty="0">
                <a:latin typeface="Arial" pitchFamily="34" charset="0"/>
              </a:rPr>
              <a:t>Ιδιαίτερα χαμηλές εκπομπές: απουσία NO</a:t>
            </a:r>
            <a:r>
              <a:rPr lang="el-GR" sz="1600" baseline="-25000" dirty="0">
                <a:latin typeface="Arial" pitchFamily="34" charset="0"/>
              </a:rPr>
              <a:t>x</a:t>
            </a:r>
            <a:r>
              <a:rPr lang="el-GR" sz="1600" dirty="0">
                <a:latin typeface="Arial" pitchFamily="34" charset="0"/>
              </a:rPr>
              <a:t>, ενώσεις θείου, αιθάλη ή κυκλικοί υδρογονάνθρακες. Οι εκπομπές CO</a:t>
            </a:r>
            <a:r>
              <a:rPr lang="el-GR" sz="1600" baseline="-25000" dirty="0">
                <a:latin typeface="Arial" pitchFamily="34" charset="0"/>
              </a:rPr>
              <a:t>2</a:t>
            </a:r>
            <a:r>
              <a:rPr lang="el-GR" sz="1600" dirty="0">
                <a:latin typeface="Arial" pitchFamily="34" charset="0"/>
              </a:rPr>
              <a:t> είναι χαμηλότερες από τα συμβατικά συστήματα λόγω της υψηλότερης απόδοσης ενώ εξαλείφονται στην περίπτωση χρήσης ως καυσίμου του καθαρού H</a:t>
            </a:r>
            <a:r>
              <a:rPr lang="el-GR" sz="1600" baseline="-25000" dirty="0">
                <a:latin typeface="Arial" pitchFamily="34" charset="0"/>
              </a:rPr>
              <a:t>2</a:t>
            </a:r>
            <a:r>
              <a:rPr lang="el-GR" sz="1600" dirty="0">
                <a:latin typeface="Arial" pitchFamily="34" charset="0"/>
              </a:rPr>
              <a:t>.</a:t>
            </a:r>
          </a:p>
          <a:p>
            <a:pPr marL="285750" indent="-285750" algn="just">
              <a:buFont typeface="Arial" panose="020B0604020202020204" pitchFamily="34" charset="0"/>
              <a:buChar char="•"/>
            </a:pPr>
            <a:endParaRPr lang="el-GR" sz="1600" dirty="0">
              <a:latin typeface="Arial" pitchFamily="34" charset="0"/>
            </a:endParaRPr>
          </a:p>
          <a:p>
            <a:pPr marL="285750" indent="-285750" algn="just">
              <a:buFont typeface="Arial" panose="020B0604020202020204" pitchFamily="34" charset="0"/>
              <a:buChar char="•"/>
            </a:pPr>
            <a:r>
              <a:rPr lang="el-GR" sz="1600" dirty="0">
                <a:latin typeface="Arial" pitchFamily="34" charset="0"/>
              </a:rPr>
              <a:t>Η πλεονάζουσα θερμότητα που παράγεται από το σύστημα μπορεί να χρησιμοποιηθεί για σκοπούς θέρμανσης.</a:t>
            </a:r>
          </a:p>
          <a:p>
            <a:pPr marL="285750" indent="-285750" algn="just">
              <a:buFont typeface="Arial" panose="020B0604020202020204" pitchFamily="34" charset="0"/>
              <a:buChar char="•"/>
            </a:pPr>
            <a:endParaRPr lang="el-GR" sz="1600" dirty="0">
              <a:latin typeface="Arial" pitchFamily="34" charset="0"/>
            </a:endParaRPr>
          </a:p>
          <a:p>
            <a:pPr marL="285750" indent="-285750" algn="just">
              <a:buFont typeface="Arial" panose="020B0604020202020204" pitchFamily="34" charset="0"/>
              <a:buChar char="•"/>
            </a:pPr>
            <a:r>
              <a:rPr lang="el-GR" sz="1600" dirty="0">
                <a:latin typeface="Arial" pitchFamily="34" charset="0"/>
              </a:rPr>
              <a:t>Απουσία κινούμενων μερών, αποτρέποντας τις εκπομπές θορύβου.</a:t>
            </a:r>
          </a:p>
          <a:p>
            <a:pPr marL="285750" indent="-285750" algn="just">
              <a:buFont typeface="Arial" panose="020B0604020202020204" pitchFamily="34" charset="0"/>
              <a:buChar char="•"/>
            </a:pPr>
            <a:endParaRPr lang="el-GR" sz="1600" dirty="0">
              <a:latin typeface="Arial" pitchFamily="34" charset="0"/>
            </a:endParaRPr>
          </a:p>
          <a:p>
            <a:pPr marL="285750" indent="-285750" algn="just">
              <a:buFont typeface="Arial" panose="020B0604020202020204" pitchFamily="34" charset="0"/>
              <a:buChar char="•"/>
            </a:pPr>
            <a:r>
              <a:rPr lang="el-GR" sz="1600" dirty="0">
                <a:latin typeface="Arial" pitchFamily="34" charset="0"/>
              </a:rPr>
              <a:t>Υψηλή απόδοση ανεξαρτήτως του μεγέθους του συστήματος: ιδανικοί υποψήφιοι για την κατανεμημένη παραγωγή ηλεκτρικής ενέργειας και τη δημιουργία μικροδικτύων.</a:t>
            </a:r>
          </a:p>
          <a:p>
            <a:pPr marL="285750" indent="-285750" algn="just">
              <a:buFont typeface="Arial" panose="020B0604020202020204" pitchFamily="34" charset="0"/>
              <a:buChar char="•"/>
            </a:pPr>
            <a:endParaRPr lang="el-GR" sz="1600" dirty="0">
              <a:latin typeface="Arial" pitchFamily="34" charset="0"/>
            </a:endParaRPr>
          </a:p>
        </p:txBody>
      </p:sp>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1006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30527" y="321518"/>
            <a:ext cx="9496502"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Κυψέλες καυσίμου υψηλής θερμοκρασίας: μειονεκτήματα</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073" y="752747"/>
            <a:ext cx="889751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511335" y="2275367"/>
            <a:ext cx="8042952" cy="23540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el-GR" sz="1600" dirty="0">
                <a:latin typeface="Arial" pitchFamily="34" charset="0"/>
              </a:rPr>
              <a:t>Υψηλό κόστος αγοράς: εξαιτίας του γεγονότος ότι πρόκειται για μια νέα τεχνολογία, όταν επιτευχθεί μαζική παραγωγή, οι τιμές θα μειωθούν.</a:t>
            </a:r>
          </a:p>
          <a:p>
            <a:pPr marL="285750" indent="-285750" algn="just">
              <a:buFont typeface="Arial" panose="020B0604020202020204" pitchFamily="34" charset="0"/>
              <a:buChar char="•"/>
            </a:pPr>
            <a:endParaRPr lang="el-GR" sz="1600" dirty="0">
              <a:latin typeface="Arial" pitchFamily="34" charset="0"/>
            </a:endParaRPr>
          </a:p>
          <a:p>
            <a:pPr marL="285750" indent="-285750" algn="just">
              <a:buFont typeface="Arial" panose="020B0604020202020204" pitchFamily="34" charset="0"/>
              <a:buChar char="•"/>
            </a:pPr>
            <a:r>
              <a:rPr lang="el-GR" sz="1600" dirty="0">
                <a:latin typeface="Arial" pitchFamily="34" charset="0"/>
              </a:rPr>
              <a:t>Θα πρέπει να βελτιωθεί η αντοχή του συστήματος: είναι απαραίτητο να επιτευχθεί μια επαρκής ποσότητα ωρών λειτουργίας διατηρώντας παράλληλα σε αποδεκτό επίπεδο και την υποβάθμιση των επιδόσεων του συστήματος.</a:t>
            </a:r>
          </a:p>
          <a:p>
            <a:pPr marL="285750" indent="-285750" algn="just">
              <a:buFont typeface="Arial" panose="020B0604020202020204" pitchFamily="34" charset="0"/>
              <a:buChar char="•"/>
            </a:pPr>
            <a:endParaRPr lang="el-GR" sz="1600" dirty="0">
              <a:latin typeface="Arial" pitchFamily="34" charset="0"/>
            </a:endParaRPr>
          </a:p>
          <a:p>
            <a:pPr marL="285750" indent="-285750" algn="just">
              <a:buFont typeface="Arial" panose="020B0604020202020204" pitchFamily="34" charset="0"/>
              <a:buChar char="•"/>
            </a:pPr>
            <a:r>
              <a:rPr lang="el-GR" sz="1600" dirty="0">
                <a:latin typeface="Arial" pitchFamily="34" charset="0"/>
              </a:rPr>
              <a:t>Θα πρέπει να βελτιωθεί η σταθερότητα του συστήματος στην περίπτωση καυσίμων που περιέχουν άνθρακα.</a:t>
            </a:r>
          </a:p>
        </p:txBody>
      </p:sp>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6680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5016" y="2485060"/>
            <a:ext cx="3574219" cy="2680664"/>
          </a:xfrm>
          <a:prstGeom prst="rect">
            <a:avLst/>
          </a:prstGeom>
        </p:spPr>
      </p:pic>
      <p:sp>
        <p:nvSpPr>
          <p:cNvPr id="16" name="Content Placeholder 2"/>
          <p:cNvSpPr txBox="1">
            <a:spLocks/>
          </p:cNvSpPr>
          <p:nvPr/>
        </p:nvSpPr>
        <p:spPr>
          <a:xfrm>
            <a:off x="1447801" y="891163"/>
            <a:ext cx="6428650" cy="71917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MCFC</a:t>
            </a:r>
          </a:p>
          <a:p>
            <a:pPr marL="0" indent="0" algn="ctr">
              <a:buFont typeface="Arial" panose="020B0604020202020204" pitchFamily="34" charset="0"/>
              <a:buNone/>
            </a:pPr>
            <a:r>
              <a:rPr lang="el-GR" sz="1800" b="1" dirty="0">
                <a:solidFill>
                  <a:schemeClr val="accent1">
                    <a:lumMod val="50000"/>
                  </a:schemeClr>
                </a:solidFill>
              </a:rPr>
              <a:t>Κυψέλες Καυσίμου Τηγμένων Ανθρακικών Αλάτων</a:t>
            </a:r>
          </a:p>
        </p:txBody>
      </p:sp>
      <p:sp>
        <p:nvSpPr>
          <p:cNvPr id="17"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3128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23"/>
          <p:cNvSpPr>
            <a:spLocks noChangeArrowheads="1"/>
          </p:cNvSpPr>
          <p:nvPr/>
        </p:nvSpPr>
        <p:spPr bwMode="auto">
          <a:xfrm>
            <a:off x="4893889" y="4586653"/>
            <a:ext cx="3635375" cy="647700"/>
          </a:xfrm>
          <a:prstGeom prst="rect">
            <a:avLst/>
          </a:prstGeom>
          <a:solidFill>
            <a:schemeClr val="bg1"/>
          </a:solidFill>
          <a:ln w="9525">
            <a:solidFill>
              <a:schemeClr val="tx1"/>
            </a:solidFill>
            <a:miter lim="800000"/>
            <a:headEnd/>
            <a:tailEnd/>
          </a:ln>
        </p:spPr>
        <p:txBody>
          <a:bodyPr wrap="none" anchor="ctr"/>
          <a:lstStyle/>
          <a:p>
            <a:endParaRPr lang="it-IT"/>
          </a:p>
        </p:txBody>
      </p:sp>
      <p:sp>
        <p:nvSpPr>
          <p:cNvPr id="16" name="Rectangle 24"/>
          <p:cNvSpPr>
            <a:spLocks noChangeArrowheads="1"/>
          </p:cNvSpPr>
          <p:nvPr/>
        </p:nvSpPr>
        <p:spPr bwMode="auto">
          <a:xfrm>
            <a:off x="4893889" y="2480040"/>
            <a:ext cx="3779837" cy="1081088"/>
          </a:xfrm>
          <a:prstGeom prst="rect">
            <a:avLst/>
          </a:prstGeom>
          <a:solidFill>
            <a:schemeClr val="bg1"/>
          </a:solidFill>
          <a:ln w="9525">
            <a:solidFill>
              <a:schemeClr val="tx1"/>
            </a:solidFill>
            <a:miter lim="800000"/>
            <a:headEnd/>
            <a:tailEnd/>
          </a:ln>
        </p:spPr>
        <p:txBody>
          <a:bodyPr wrap="none" anchor="ctr"/>
          <a:lstStyle/>
          <a:p>
            <a:endParaRPr lang="it-IT"/>
          </a:p>
        </p:txBody>
      </p:sp>
      <p:graphicFrame>
        <p:nvGraphicFramePr>
          <p:cNvPr id="17" name="Object 29"/>
          <p:cNvGraphicFramePr>
            <a:graphicFrameLocks noChangeAspect="1"/>
          </p:cNvGraphicFramePr>
          <p:nvPr>
            <p:extLst>
              <p:ext uri="{D42A27DB-BD31-4B8C-83A1-F6EECF244321}">
                <p14:modId xmlns:p14="http://schemas.microsoft.com/office/powerpoint/2010/main" val="4126617429"/>
              </p:ext>
            </p:extLst>
          </p:nvPr>
        </p:nvGraphicFramePr>
        <p:xfrm>
          <a:off x="4902692" y="2513378"/>
          <a:ext cx="3779837" cy="454025"/>
        </p:xfrm>
        <a:graphic>
          <a:graphicData uri="http://schemas.openxmlformats.org/presentationml/2006/ole">
            <mc:AlternateContent xmlns:mc="http://schemas.openxmlformats.org/markup-compatibility/2006">
              <mc:Choice xmlns:v="urn:schemas-microsoft-com:vml" Requires="v">
                <p:oleObj spid="_x0000_s1038" name="Equation" r:id="rId11" imgW="1981200" imgH="241300" progId="Equation.3">
                  <p:embed/>
                </p:oleObj>
              </mc:Choice>
              <mc:Fallback>
                <p:oleObj name="Equation" r:id="rId11" imgW="1981200" imgH="241300" progId="Equation.3">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2692" y="2513378"/>
                        <a:ext cx="3779837"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31"/>
          <p:cNvGraphicFramePr>
            <a:graphicFrameLocks noChangeAspect="1"/>
          </p:cNvGraphicFramePr>
          <p:nvPr>
            <p:extLst>
              <p:ext uri="{D42A27DB-BD31-4B8C-83A1-F6EECF244321}">
                <p14:modId xmlns:p14="http://schemas.microsoft.com/office/powerpoint/2010/main" val="318052219"/>
              </p:ext>
            </p:extLst>
          </p:nvPr>
        </p:nvGraphicFramePr>
        <p:xfrm>
          <a:off x="5172568" y="3021467"/>
          <a:ext cx="3240087" cy="474662"/>
        </p:xfrm>
        <a:graphic>
          <a:graphicData uri="http://schemas.openxmlformats.org/presentationml/2006/ole">
            <mc:AlternateContent xmlns:mc="http://schemas.openxmlformats.org/markup-compatibility/2006">
              <mc:Choice xmlns:v="urn:schemas-microsoft-com:vml" Requires="v">
                <p:oleObj spid="_x0000_s1039" name="Equation" r:id="rId13" imgW="1625600" imgH="241300" progId="Equation.3">
                  <p:embed/>
                </p:oleObj>
              </mc:Choice>
              <mc:Fallback>
                <p:oleObj name="Equation" r:id="rId13" imgW="1625600" imgH="241300" progId="Equation.3">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72568" y="3021467"/>
                        <a:ext cx="3240087"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34"/>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it-IT"/>
          </a:p>
        </p:txBody>
      </p:sp>
      <p:graphicFrame>
        <p:nvGraphicFramePr>
          <p:cNvPr id="20" name="Object 33"/>
          <p:cNvGraphicFramePr>
            <a:graphicFrameLocks noChangeAspect="1"/>
          </p:cNvGraphicFramePr>
          <p:nvPr>
            <p:extLst>
              <p:ext uri="{D42A27DB-BD31-4B8C-83A1-F6EECF244321}">
                <p14:modId xmlns:p14="http://schemas.microsoft.com/office/powerpoint/2010/main" val="3839211142"/>
              </p:ext>
            </p:extLst>
          </p:nvPr>
        </p:nvGraphicFramePr>
        <p:xfrm>
          <a:off x="5024520" y="4605882"/>
          <a:ext cx="3384550" cy="601662"/>
        </p:xfrm>
        <a:graphic>
          <a:graphicData uri="http://schemas.openxmlformats.org/presentationml/2006/ole">
            <mc:AlternateContent xmlns:mc="http://schemas.openxmlformats.org/markup-compatibility/2006">
              <mc:Choice xmlns:v="urn:schemas-microsoft-com:vml" Requires="v">
                <p:oleObj spid="_x0000_s1040" name="Equation" r:id="rId15" imgW="1714500" imgH="304800" progId="Equation.3">
                  <p:embed/>
                </p:oleObj>
              </mc:Choice>
              <mc:Fallback>
                <p:oleObj name="Equation" r:id="rId15" imgW="1714500" imgH="304800" progId="Equation.3">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24520" y="4605882"/>
                        <a:ext cx="3384550"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1"/>
          <p:cNvSpPr txBox="1">
            <a:spLocks/>
          </p:cNvSpPr>
          <p:nvPr/>
        </p:nvSpPr>
        <p:spPr>
          <a:xfrm>
            <a:off x="330527" y="321518"/>
            <a:ext cx="9100552"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Κυψέλες καυσίμου τηγμένων ανθρακικών αλάτων</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22" name="Straight Connector 21"/>
          <p:cNvCxnSpPr/>
          <p:nvPr/>
        </p:nvCxnSpPr>
        <p:spPr>
          <a:xfrm>
            <a:off x="374073" y="752747"/>
            <a:ext cx="773856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4893889" y="1909808"/>
            <a:ext cx="2903493"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Αντίδραση ανόδου:</a:t>
            </a:r>
          </a:p>
        </p:txBody>
      </p:sp>
      <p:sp>
        <p:nvSpPr>
          <p:cNvPr id="24" name="Content Placeholder 2"/>
          <p:cNvSpPr txBox="1">
            <a:spLocks/>
          </p:cNvSpPr>
          <p:nvPr/>
        </p:nvSpPr>
        <p:spPr>
          <a:xfrm>
            <a:off x="4893888" y="4046761"/>
            <a:ext cx="2903493"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Αντίδραση καθόδου:</a:t>
            </a:r>
          </a:p>
        </p:txBody>
      </p:sp>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2373" y="2080624"/>
            <a:ext cx="2590800" cy="3019425"/>
          </a:xfrm>
          <a:prstGeom prst="rect">
            <a:avLst/>
          </a:prstGeom>
        </p:spPr>
      </p:pic>
      <p:sp>
        <p:nvSpPr>
          <p:cNvPr id="26"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5098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34"/>
          <p:cNvSpPr>
            <a:spLocks noChangeArrowheads="1"/>
          </p:cNvSpPr>
          <p:nvPr/>
        </p:nvSpPr>
        <p:spPr bwMode="auto">
          <a:xfrm>
            <a:off x="-150528" y="2977662"/>
            <a:ext cx="9144000" cy="0"/>
          </a:xfrm>
          <a:prstGeom prst="rect">
            <a:avLst/>
          </a:prstGeom>
          <a:noFill/>
          <a:ln w="9525">
            <a:noFill/>
            <a:miter lim="800000"/>
            <a:headEnd/>
            <a:tailEnd/>
          </a:ln>
        </p:spPr>
        <p:txBody>
          <a:bodyPr wrap="none" anchor="ctr">
            <a:spAutoFit/>
          </a:bodyPr>
          <a:lstStyle/>
          <a:p>
            <a:endParaRPr lang="it-IT"/>
          </a:p>
        </p:txBody>
      </p:sp>
      <p:sp>
        <p:nvSpPr>
          <p:cNvPr id="16" name="Title 1"/>
          <p:cNvSpPr txBox="1">
            <a:spLocks/>
          </p:cNvSpPr>
          <p:nvPr/>
        </p:nvSpPr>
        <p:spPr>
          <a:xfrm>
            <a:off x="179999" y="22580"/>
            <a:ext cx="9647030"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Κυψέλες καυσίμου τηγμένων ανθρακικών αλάτων</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223545" y="453809"/>
            <a:ext cx="775639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Box 7"/>
          <p:cNvSpPr txBox="1">
            <a:spLocks noChangeArrowheads="1"/>
          </p:cNvSpPr>
          <p:nvPr/>
        </p:nvSpPr>
        <p:spPr bwMode="auto">
          <a:xfrm>
            <a:off x="4883026" y="1580096"/>
            <a:ext cx="4944003" cy="4013406"/>
          </a:xfrm>
          <a:prstGeom prst="rect">
            <a:avLst/>
          </a:prstGeom>
          <a:noFill/>
          <a:ln w="9525">
            <a:noFill/>
            <a:miter lim="800000"/>
            <a:headEnd/>
            <a:tailEnd/>
          </a:ln>
          <a:effectLst/>
        </p:spPr>
        <p:txBody>
          <a:bodyPr wrap="square">
            <a:spAutoFit/>
          </a:bodyPr>
          <a:lstStyle/>
          <a:p>
            <a:pPr algn="l">
              <a:lnSpc>
                <a:spcPct val="130000"/>
              </a:lnSpc>
              <a:buFontTx/>
              <a:buChar char="•"/>
              <a:defRPr/>
            </a:pPr>
            <a:r>
              <a:rPr lang="el-GR" sz="1600" dirty="0">
                <a:latin typeface="Arial" pitchFamily="34" charset="0"/>
              </a:rPr>
              <a:t>  Ο ηλεκτρολύτης είναι συνήθως ένας συνδυασμός αλκαλικών ανθρακικών αλάτων (Na και K), που διατηρείται σε μια κεραμική μήτρα από LiAlO</a:t>
            </a:r>
            <a:r>
              <a:rPr lang="el-GR" sz="1600" baseline="-25000" dirty="0">
                <a:latin typeface="Arial" pitchFamily="34" charset="0"/>
              </a:rPr>
              <a:t>2</a:t>
            </a:r>
          </a:p>
          <a:p>
            <a:pPr algn="l">
              <a:lnSpc>
                <a:spcPct val="130000"/>
              </a:lnSpc>
              <a:defRPr/>
            </a:pPr>
            <a:endParaRPr lang="el-GR" sz="1600" dirty="0">
              <a:latin typeface="Arial" pitchFamily="34" charset="0"/>
            </a:endParaRPr>
          </a:p>
          <a:p>
            <a:pPr algn="l">
              <a:lnSpc>
                <a:spcPct val="130000"/>
              </a:lnSpc>
              <a:buFontTx/>
              <a:buChar char="•"/>
              <a:defRPr/>
            </a:pPr>
            <a:r>
              <a:rPr lang="el-GR" sz="1600" dirty="0">
                <a:latin typeface="Arial" pitchFamily="34" charset="0"/>
              </a:rPr>
              <a:t>  Η κυψέλη καυσίμου</a:t>
            </a:r>
            <a:r>
              <a:rPr lang="el-GR" dirty="0" smtClean="0"/>
              <a:t> </a:t>
            </a:r>
            <a:r>
              <a:rPr lang="el-GR" sz="1600" dirty="0">
                <a:latin typeface="Arial" pitchFamily="34" charset="0"/>
              </a:rPr>
              <a:t>λειτουργεί σε θερμοκρασίες από 600°C έως 700°C, όπου τα αλκαλικά ανθρακικά άλατα σχηματίζουν ένα ιδιαίτερα αγώγιμο τηγμένο άλας, με ανθρακικά ιόντα που παρέχουν ιοντική αγωγιμότητα</a:t>
            </a:r>
          </a:p>
          <a:p>
            <a:pPr algn="l">
              <a:lnSpc>
                <a:spcPct val="130000"/>
              </a:lnSpc>
              <a:defRPr/>
            </a:pPr>
            <a:endParaRPr lang="el-GR" sz="1600" dirty="0">
              <a:latin typeface="Arial" pitchFamily="34" charset="0"/>
            </a:endParaRPr>
          </a:p>
          <a:p>
            <a:pPr algn="l">
              <a:lnSpc>
                <a:spcPct val="130000"/>
              </a:lnSpc>
              <a:buFontTx/>
              <a:buChar char="•"/>
              <a:defRPr/>
            </a:pPr>
            <a:r>
              <a:rPr lang="el-GR" sz="1600" dirty="0">
                <a:latin typeface="Arial" pitchFamily="34" charset="0"/>
              </a:rPr>
              <a:t> Τα ιόντα που ρέουν</a:t>
            </a:r>
            <a:r>
              <a:rPr lang="el-GR" dirty="0" smtClean="0"/>
              <a:t> </a:t>
            </a:r>
            <a:r>
              <a:rPr lang="el-GR" sz="1600" dirty="0">
                <a:latin typeface="Arial" pitchFamily="34" charset="0"/>
              </a:rPr>
              <a:t>μέσω του ηλεκτρολύτη είναι το CO</a:t>
            </a:r>
            <a:r>
              <a:rPr lang="el-GR" sz="1600" baseline="-25000" dirty="0">
                <a:latin typeface="Arial" pitchFamily="34" charset="0"/>
              </a:rPr>
              <a:t>3</a:t>
            </a:r>
            <a:r>
              <a:rPr lang="el-GR" sz="1600" baseline="30000" dirty="0">
                <a:latin typeface="Arial" pitchFamily="34" charset="0"/>
              </a:rPr>
              <a:t>2-</a:t>
            </a:r>
            <a:r>
              <a:rPr lang="el-GR" sz="1600" dirty="0">
                <a:latin typeface="Arial" pitchFamily="34" charset="0"/>
              </a:rPr>
              <a:t>, και συνεπώς απαιτείται ροή CO</a:t>
            </a:r>
            <a:r>
              <a:rPr lang="el-GR" sz="1600" baseline="-25000" dirty="0">
                <a:latin typeface="Arial" pitchFamily="34" charset="0"/>
              </a:rPr>
              <a:t>2</a:t>
            </a:r>
            <a:r>
              <a:rPr lang="el-GR" sz="1600" dirty="0">
                <a:latin typeface="Arial" pitchFamily="34" charset="0"/>
              </a:rPr>
              <a:t> στην κάθοδο</a:t>
            </a:r>
          </a:p>
        </p:txBody>
      </p:sp>
      <p:sp>
        <p:nvSpPr>
          <p:cNvPr id="19" name="Content Placeholder 2"/>
          <p:cNvSpPr txBox="1">
            <a:spLocks/>
          </p:cNvSpPr>
          <p:nvPr/>
        </p:nvSpPr>
        <p:spPr>
          <a:xfrm>
            <a:off x="5026579" y="867194"/>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Ηλεκτρολύτης</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1845" y="1790395"/>
            <a:ext cx="2590800" cy="3019425"/>
          </a:xfrm>
          <a:prstGeom prst="rect">
            <a:avLst/>
          </a:prstGeom>
        </p:spPr>
      </p:pic>
      <p:sp>
        <p:nvSpPr>
          <p:cNvPr id="21" name="Oval 20"/>
          <p:cNvSpPr/>
          <p:nvPr/>
        </p:nvSpPr>
        <p:spPr>
          <a:xfrm rot="5400000">
            <a:off x="872400" y="2986168"/>
            <a:ext cx="2429690" cy="610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9916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34"/>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it-IT"/>
          </a:p>
        </p:txBody>
      </p:sp>
      <p:sp>
        <p:nvSpPr>
          <p:cNvPr id="16" name="Title 1"/>
          <p:cNvSpPr txBox="1">
            <a:spLocks/>
          </p:cNvSpPr>
          <p:nvPr/>
        </p:nvSpPr>
        <p:spPr>
          <a:xfrm>
            <a:off x="330527" y="321518"/>
            <a:ext cx="8813473"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Κυψέλες καυσίμου τηγμένων ανθρακικών αλάτων</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374073" y="752747"/>
            <a:ext cx="7759834"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Box 7"/>
          <p:cNvSpPr txBox="1">
            <a:spLocks noChangeArrowheads="1"/>
          </p:cNvSpPr>
          <p:nvPr/>
        </p:nvSpPr>
        <p:spPr bwMode="auto">
          <a:xfrm>
            <a:off x="4885508" y="1879034"/>
            <a:ext cx="5396175" cy="3333220"/>
          </a:xfrm>
          <a:prstGeom prst="rect">
            <a:avLst/>
          </a:prstGeom>
          <a:noFill/>
          <a:ln w="9525">
            <a:noFill/>
            <a:miter lim="800000"/>
            <a:headEnd/>
            <a:tailEnd/>
          </a:ln>
          <a:effectLst/>
        </p:spPr>
        <p:txBody>
          <a:bodyPr wrap="square">
            <a:spAutoFit/>
          </a:bodyPr>
          <a:lstStyle/>
          <a:p>
            <a:pPr algn="l">
              <a:lnSpc>
                <a:spcPct val="130000"/>
              </a:lnSpc>
              <a:buFontTx/>
              <a:buChar char="•"/>
              <a:defRPr/>
            </a:pPr>
            <a:r>
              <a:rPr lang="el-GR" sz="1600" dirty="0">
                <a:latin typeface="Arial" pitchFamily="34" charset="0"/>
              </a:rPr>
              <a:t>  Λόγω των ιδιαίτερα υψηλών θερμοκρασιών λειτουργίας δεν απαιτούνται ευγενή μέταλλα ως καταλύτες </a:t>
            </a:r>
          </a:p>
          <a:p>
            <a:pPr algn="l">
              <a:lnSpc>
                <a:spcPct val="130000"/>
              </a:lnSpc>
              <a:defRPr/>
            </a:pPr>
            <a:endParaRPr lang="el-GR" sz="1600" dirty="0">
              <a:latin typeface="Arial" pitchFamily="34" charset="0"/>
            </a:endParaRPr>
          </a:p>
          <a:p>
            <a:pPr algn="l">
              <a:lnSpc>
                <a:spcPct val="130000"/>
              </a:lnSpc>
              <a:buFontTx/>
              <a:buChar char="•"/>
              <a:defRPr/>
            </a:pPr>
            <a:r>
              <a:rPr lang="el-GR" sz="1600" dirty="0">
                <a:latin typeface="Arial" pitchFamily="34" charset="0"/>
              </a:rPr>
              <a:t>  Το ηλεκτρόδιο αποτελείται από πορώδες Νικέλιο</a:t>
            </a:r>
          </a:p>
          <a:p>
            <a:pPr algn="l">
              <a:lnSpc>
                <a:spcPct val="130000"/>
              </a:lnSpc>
              <a:defRPr/>
            </a:pPr>
            <a:endParaRPr lang="el-GR" sz="1600" dirty="0">
              <a:latin typeface="Arial" pitchFamily="34" charset="0"/>
            </a:endParaRPr>
          </a:p>
          <a:p>
            <a:pPr>
              <a:lnSpc>
                <a:spcPct val="130000"/>
              </a:lnSpc>
              <a:buFontTx/>
              <a:buChar char="•"/>
              <a:defRPr/>
            </a:pPr>
            <a:r>
              <a:rPr lang="el-GR" sz="1600" dirty="0">
                <a:latin typeface="Arial" pitchFamily="34" charset="0"/>
              </a:rPr>
              <a:t> Η ροή των ιόντων του CO</a:t>
            </a:r>
            <a:r>
              <a:rPr lang="el-GR" sz="1600" baseline="-25000" dirty="0">
                <a:latin typeface="Arial" pitchFamily="34" charset="0"/>
              </a:rPr>
              <a:t>3</a:t>
            </a:r>
            <a:r>
              <a:rPr lang="el-GR" sz="1600" baseline="30000" dirty="0">
                <a:latin typeface="Arial" pitchFamily="34" charset="0"/>
              </a:rPr>
              <a:t>2-</a:t>
            </a:r>
            <a:r>
              <a:rPr lang="el-GR" sz="1600" dirty="0">
                <a:latin typeface="Arial" pitchFamily="34" charset="0"/>
              </a:rPr>
              <a:t> προς την άνοδο οδηγεί στην παραγωγή νερού και CO</a:t>
            </a:r>
            <a:r>
              <a:rPr lang="el-GR" sz="1600" baseline="-25000" dirty="0">
                <a:latin typeface="Arial" pitchFamily="34" charset="0"/>
              </a:rPr>
              <a:t>2</a:t>
            </a:r>
            <a:r>
              <a:rPr lang="el-GR" sz="1600" dirty="0">
                <a:latin typeface="Arial" pitchFamily="34" charset="0"/>
              </a:rPr>
              <a:t> στο διαμέρισμα της ανόδου. Ο διαχωρισμός και η δέσμευση/επαναχρησιμοποίηση του CO</a:t>
            </a:r>
            <a:r>
              <a:rPr lang="el-GR" sz="1600" baseline="-25000" dirty="0">
                <a:latin typeface="Arial" pitchFamily="34" charset="0"/>
              </a:rPr>
              <a:t>2</a:t>
            </a:r>
            <a:r>
              <a:rPr lang="el-GR" sz="1600" dirty="0">
                <a:latin typeface="Arial" pitchFamily="34" charset="0"/>
              </a:rPr>
              <a:t> πραγματοποιείται εύκολα</a:t>
            </a:r>
            <a:r>
              <a:rPr lang="el-GR" dirty="0" smtClean="0"/>
              <a:t> </a:t>
            </a:r>
            <a:r>
              <a:rPr lang="el-GR" sz="1600" dirty="0">
                <a:latin typeface="Arial" pitchFamily="34" charset="0"/>
              </a:rPr>
              <a:t>με τη συμπύκνωση του νερού</a:t>
            </a:r>
          </a:p>
        </p:txBody>
      </p:sp>
      <p:sp>
        <p:nvSpPr>
          <p:cNvPr id="19" name="Content Placeholder 2"/>
          <p:cNvSpPr txBox="1">
            <a:spLocks/>
          </p:cNvSpPr>
          <p:nvPr/>
        </p:nvSpPr>
        <p:spPr>
          <a:xfrm>
            <a:off x="5443807" y="1335224"/>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Άνοδος</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2373" y="2080624"/>
            <a:ext cx="2590800" cy="3019425"/>
          </a:xfrm>
          <a:prstGeom prst="rect">
            <a:avLst/>
          </a:prstGeom>
        </p:spPr>
      </p:pic>
      <p:sp>
        <p:nvSpPr>
          <p:cNvPr id="21" name="Oval 20"/>
          <p:cNvSpPr/>
          <p:nvPr/>
        </p:nvSpPr>
        <p:spPr>
          <a:xfrm rot="5400000">
            <a:off x="273952" y="2962128"/>
            <a:ext cx="2429690" cy="1256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5869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34"/>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it-IT"/>
          </a:p>
        </p:txBody>
      </p:sp>
      <p:sp>
        <p:nvSpPr>
          <p:cNvPr id="16" name="Title 1"/>
          <p:cNvSpPr txBox="1">
            <a:spLocks/>
          </p:cNvSpPr>
          <p:nvPr/>
        </p:nvSpPr>
        <p:spPr>
          <a:xfrm>
            <a:off x="330527" y="321518"/>
            <a:ext cx="8294304"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Κυψέλες καυσίμου τηγμένων ανθρακικών αλάτων</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374073" y="752747"/>
            <a:ext cx="7915806"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Box 7"/>
          <p:cNvSpPr txBox="1">
            <a:spLocks noChangeArrowheads="1"/>
          </p:cNvSpPr>
          <p:nvPr/>
        </p:nvSpPr>
        <p:spPr bwMode="auto">
          <a:xfrm>
            <a:off x="5033554" y="1879034"/>
            <a:ext cx="4269933" cy="3653308"/>
          </a:xfrm>
          <a:prstGeom prst="rect">
            <a:avLst/>
          </a:prstGeom>
          <a:noFill/>
          <a:ln w="9525">
            <a:noFill/>
            <a:miter lim="800000"/>
            <a:headEnd/>
            <a:tailEnd/>
          </a:ln>
          <a:effectLst/>
        </p:spPr>
        <p:txBody>
          <a:bodyPr wrap="square">
            <a:spAutoFit/>
          </a:bodyPr>
          <a:lstStyle/>
          <a:p>
            <a:pPr algn="l">
              <a:lnSpc>
                <a:spcPct val="130000"/>
              </a:lnSpc>
              <a:buFontTx/>
              <a:buChar char="•"/>
              <a:defRPr/>
            </a:pPr>
            <a:r>
              <a:rPr lang="el-GR" sz="1600" dirty="0">
                <a:latin typeface="Arial" pitchFamily="34" charset="0"/>
              </a:rPr>
              <a:t>    Το πορώδες ηλεκτρόδιο</a:t>
            </a:r>
            <a:r>
              <a:rPr lang="el-GR" dirty="0" smtClean="0"/>
              <a:t> </a:t>
            </a:r>
            <a:r>
              <a:rPr lang="el-GR" sz="1600" dirty="0">
                <a:latin typeface="Arial" pitchFamily="34" charset="0"/>
              </a:rPr>
              <a:t>υλοποιείται σε οξείδιο νικελίου (NiO).</a:t>
            </a:r>
          </a:p>
          <a:p>
            <a:pPr algn="l">
              <a:lnSpc>
                <a:spcPct val="130000"/>
              </a:lnSpc>
              <a:defRPr/>
            </a:pPr>
            <a:endParaRPr lang="el-GR" sz="1600" dirty="0">
              <a:latin typeface="Arial" pitchFamily="34" charset="0"/>
            </a:endParaRPr>
          </a:p>
          <a:p>
            <a:pPr algn="l">
              <a:lnSpc>
                <a:spcPct val="130000"/>
              </a:lnSpc>
              <a:buFontTx/>
              <a:buChar char="•"/>
              <a:defRPr/>
            </a:pPr>
            <a:r>
              <a:rPr lang="el-GR" sz="1600" dirty="0">
                <a:latin typeface="Arial" pitchFamily="34" charset="0"/>
              </a:rPr>
              <a:t> Ένα μείγμα αέρα και CO</a:t>
            </a:r>
            <a:r>
              <a:rPr lang="el-GR" sz="1600" baseline="-25000" dirty="0">
                <a:latin typeface="Arial" pitchFamily="34" charset="0"/>
              </a:rPr>
              <a:t>2</a:t>
            </a:r>
            <a:r>
              <a:rPr lang="el-GR" sz="1600" dirty="0">
                <a:latin typeface="Arial" pitchFamily="34" charset="0"/>
              </a:rPr>
              <a:t> τροφοδοτείται στην κάθοδο</a:t>
            </a:r>
          </a:p>
          <a:p>
            <a:pPr algn="l">
              <a:lnSpc>
                <a:spcPct val="130000"/>
              </a:lnSpc>
              <a:buFontTx/>
              <a:buChar char="•"/>
              <a:defRPr/>
            </a:pPr>
            <a:endParaRPr lang="el-GR" sz="1600" dirty="0">
              <a:latin typeface="Arial" pitchFamily="34" charset="0"/>
            </a:endParaRPr>
          </a:p>
          <a:p>
            <a:pPr algn="l">
              <a:lnSpc>
                <a:spcPct val="130000"/>
              </a:lnSpc>
              <a:buFontTx/>
              <a:buChar char="•"/>
              <a:defRPr/>
            </a:pPr>
            <a:r>
              <a:rPr lang="el-GR" sz="1600" dirty="0">
                <a:latin typeface="Arial" pitchFamily="34" charset="0"/>
              </a:rPr>
              <a:t>Η χρήση του CO</a:t>
            </a:r>
            <a:r>
              <a:rPr lang="el-GR" sz="1600" baseline="-25000" dirty="0">
                <a:latin typeface="Arial" pitchFamily="34" charset="0"/>
              </a:rPr>
              <a:t>2</a:t>
            </a:r>
            <a:r>
              <a:rPr lang="el-GR" sz="1600" dirty="0">
                <a:latin typeface="Arial" pitchFamily="34" charset="0"/>
              </a:rPr>
              <a:t> που υπάρχει στη ροή του αερίου καθιστά την MCFC ιδανικό υποψήφιο για τη δέσμευση του άνθρακα από τα πλούσια σε CO</a:t>
            </a:r>
            <a:r>
              <a:rPr lang="el-GR" sz="1600" baseline="-25000" dirty="0">
                <a:latin typeface="Arial" pitchFamily="34" charset="0"/>
              </a:rPr>
              <a:t>2</a:t>
            </a:r>
            <a:r>
              <a:rPr lang="el-GR" sz="1600" dirty="0">
                <a:latin typeface="Arial" pitchFamily="34" charset="0"/>
              </a:rPr>
              <a:t> απαέρια</a:t>
            </a:r>
          </a:p>
          <a:p>
            <a:pPr algn="l">
              <a:lnSpc>
                <a:spcPct val="130000"/>
              </a:lnSpc>
              <a:defRPr/>
            </a:pPr>
            <a:endParaRPr lang="el-GR" sz="1600" dirty="0">
              <a:latin typeface="Arial" pitchFamily="34" charset="0"/>
            </a:endParaRPr>
          </a:p>
        </p:txBody>
      </p:sp>
      <p:sp>
        <p:nvSpPr>
          <p:cNvPr id="19" name="Content Placeholder 2"/>
          <p:cNvSpPr txBox="1">
            <a:spLocks/>
          </p:cNvSpPr>
          <p:nvPr/>
        </p:nvSpPr>
        <p:spPr>
          <a:xfrm>
            <a:off x="5443807" y="1335224"/>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Κάθοδος</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2373" y="2080624"/>
            <a:ext cx="2590800" cy="3019425"/>
          </a:xfrm>
          <a:prstGeom prst="rect">
            <a:avLst/>
          </a:prstGeom>
        </p:spPr>
      </p:pic>
      <p:sp>
        <p:nvSpPr>
          <p:cNvPr id="21" name="Oval 20"/>
          <p:cNvSpPr/>
          <p:nvPr/>
        </p:nvSpPr>
        <p:spPr>
          <a:xfrm rot="5400000">
            <a:off x="1690120" y="2962128"/>
            <a:ext cx="2429690" cy="1256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555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04186" y="14486"/>
            <a:ext cx="4526290"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Τι είναι η κυψέλη καυσίμου;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104186" y="454424"/>
            <a:ext cx="4382754"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6192997" y="1852570"/>
            <a:ext cx="257818" cy="444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Down Arrow 17"/>
          <p:cNvSpPr/>
          <p:nvPr/>
        </p:nvSpPr>
        <p:spPr>
          <a:xfrm>
            <a:off x="6201002" y="3559104"/>
            <a:ext cx="257818" cy="444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ontent Placeholder 2"/>
          <p:cNvSpPr txBox="1">
            <a:spLocks/>
          </p:cNvSpPr>
          <p:nvPr/>
        </p:nvSpPr>
        <p:spPr>
          <a:xfrm>
            <a:off x="933527" y="692446"/>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l-GR" sz="1800" dirty="0">
                <a:solidFill>
                  <a:schemeClr val="tx1"/>
                </a:solidFill>
              </a:rPr>
              <a:t>Τι σημαίνει </a:t>
            </a:r>
            <a:r>
              <a:rPr lang="el-GR" sz="1800" u="sng" dirty="0">
                <a:solidFill>
                  <a:schemeClr val="tx1"/>
                </a:solidFill>
              </a:rPr>
              <a:t>απευθείας</a:t>
            </a:r>
            <a:r>
              <a:rPr lang="el-GR" sz="1800" dirty="0">
                <a:solidFill>
                  <a:schemeClr val="tx1"/>
                </a:solidFill>
              </a:rPr>
              <a:t>;</a:t>
            </a:r>
          </a:p>
        </p:txBody>
      </p:sp>
      <p:sp>
        <p:nvSpPr>
          <p:cNvPr id="20" name="Content Placeholder 2"/>
          <p:cNvSpPr txBox="1">
            <a:spLocks/>
          </p:cNvSpPr>
          <p:nvPr/>
        </p:nvSpPr>
        <p:spPr>
          <a:xfrm>
            <a:off x="933526" y="1679944"/>
            <a:ext cx="2846072" cy="1837426"/>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l-GR" sz="1800" dirty="0">
                <a:solidFill>
                  <a:schemeClr val="tx1"/>
                </a:solidFill>
              </a:rPr>
              <a:t>Απευθείας σημαίνει ότι αντί για την καύση του καυσίμου και τη χρήση της θερμότητας σε έναν κλασικό κινητήρα, η ηλεκτρική ενέργεια παράγεται άμεσα!</a:t>
            </a:r>
          </a:p>
        </p:txBody>
      </p:sp>
      <p:sp>
        <p:nvSpPr>
          <p:cNvPr id="21" name="Down Arrow 20"/>
          <p:cNvSpPr/>
          <p:nvPr/>
        </p:nvSpPr>
        <p:spPr>
          <a:xfrm>
            <a:off x="2200996" y="1180214"/>
            <a:ext cx="311134" cy="308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ontent Placeholder 2"/>
          <p:cNvSpPr txBox="1">
            <a:spLocks/>
          </p:cNvSpPr>
          <p:nvPr/>
        </p:nvSpPr>
        <p:spPr>
          <a:xfrm>
            <a:off x="933526" y="4079495"/>
            <a:ext cx="2846071" cy="1837426"/>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l-GR" sz="1800" dirty="0">
                <a:solidFill>
                  <a:schemeClr val="tx1"/>
                </a:solidFill>
              </a:rPr>
              <a:t>Η απόδοση της διαδικασίας είναι υψηλότερη, καθώς ένα μεγάλο μέρος της χημικής ενέργειας που διαθέτει το καύσιμο μετατρέπεται σε ηλεκτρική ενέργεια (έως και ~70%).</a:t>
            </a:r>
          </a:p>
        </p:txBody>
      </p:sp>
      <p:sp>
        <p:nvSpPr>
          <p:cNvPr id="23" name="Down Arrow 22"/>
          <p:cNvSpPr/>
          <p:nvPr/>
        </p:nvSpPr>
        <p:spPr>
          <a:xfrm>
            <a:off x="2200996" y="3636884"/>
            <a:ext cx="311134" cy="366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62868" y="856260"/>
            <a:ext cx="831436" cy="823684"/>
          </a:xfrm>
          <a:prstGeom prst="rect">
            <a:avLst/>
          </a:prstGeom>
        </p:spPr>
      </p:pic>
      <p:pic>
        <p:nvPicPr>
          <p:cNvPr id="25" name="Picture 24"/>
          <p:cNvPicPr>
            <a:picLocks noChangeAspect="1"/>
          </p:cNvPicPr>
          <p:nvPr/>
        </p:nvPicPr>
        <p:blipFill rotWithShape="1">
          <a:blip r:embed="rId11" cstate="print">
            <a:extLst>
              <a:ext uri="{28A0092B-C50C-407E-A947-70E740481C1C}">
                <a14:useLocalDpi xmlns:a14="http://schemas.microsoft.com/office/drawing/2010/main" val="0"/>
              </a:ext>
            </a:extLst>
          </a:blip>
          <a:srcRect l="8918" t="23991" r="10831" b="14972"/>
          <a:stretch/>
        </p:blipFill>
        <p:spPr>
          <a:xfrm>
            <a:off x="5849504" y="2546325"/>
            <a:ext cx="944800" cy="971045"/>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88015" y="4196676"/>
            <a:ext cx="906289" cy="1359434"/>
          </a:xfrm>
          <a:prstGeom prst="rect">
            <a:avLst/>
          </a:prstGeom>
        </p:spPr>
      </p:pic>
      <p:sp>
        <p:nvSpPr>
          <p:cNvPr id="27" name="TextBox 26"/>
          <p:cNvSpPr txBox="1"/>
          <p:nvPr/>
        </p:nvSpPr>
        <p:spPr>
          <a:xfrm>
            <a:off x="6870194" y="5337544"/>
            <a:ext cx="2773535" cy="507831"/>
          </a:xfrm>
          <a:prstGeom prst="rect">
            <a:avLst/>
          </a:prstGeom>
          <a:noFill/>
        </p:spPr>
        <p:txBody>
          <a:bodyPr wrap="square" rtlCol="0">
            <a:spAutoFit/>
          </a:bodyPr>
          <a:lstStyle/>
          <a:p>
            <a:r>
              <a:rPr lang="el-GR" sz="900" dirty="0">
                <a:hlinkClick r:id="rId13"/>
              </a:rPr>
              <a:t>Φωτογραφία</a:t>
            </a:r>
            <a:r>
              <a:rPr lang="el-GR" sz="900" dirty="0"/>
              <a:t> από Utahraptor</a:t>
            </a:r>
            <a:r>
              <a:rPr lang="el-GR" dirty="0" smtClean="0"/>
              <a:t> </a:t>
            </a:r>
            <a:r>
              <a:rPr lang="el-GR" sz="900" dirty="0"/>
              <a:t>ostrommaysi / </a:t>
            </a:r>
            <a:r>
              <a:rPr lang="el-GR" sz="900" dirty="0">
                <a:hlinkClick r:id="rId14"/>
              </a:rPr>
              <a:t>CC BY</a:t>
            </a:r>
            <a:endParaRPr lang="el-GR" sz="900" dirty="0"/>
          </a:p>
          <a:p>
            <a:r>
              <a:rPr lang="el-GR" sz="900" dirty="0">
                <a:hlinkClick r:id="rId15"/>
              </a:rPr>
              <a:t>Φωτογραφία </a:t>
            </a:r>
            <a:r>
              <a:rPr lang="el-GR" sz="900" dirty="0"/>
              <a:t> Από LPS.1 - Own work, CC0</a:t>
            </a:r>
          </a:p>
        </p:txBody>
      </p:sp>
      <p:sp>
        <p:nvSpPr>
          <p:cNvPr id="2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9424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30527" y="321518"/>
            <a:ext cx="8462599" cy="325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Σχεδιαστικές έννοιες της MCFC</a:t>
            </a:r>
          </a:p>
        </p:txBody>
      </p:sp>
      <p:cxnSp>
        <p:nvCxnSpPr>
          <p:cNvPr id="16" name="Straight Connector 15"/>
          <p:cNvCxnSpPr/>
          <p:nvPr/>
        </p:nvCxnSpPr>
        <p:spPr>
          <a:xfrm>
            <a:off x="374073" y="752747"/>
            <a:ext cx="4889043"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7"/>
          <p:cNvSpPr txBox="1">
            <a:spLocks noChangeArrowheads="1"/>
          </p:cNvSpPr>
          <p:nvPr/>
        </p:nvSpPr>
        <p:spPr bwMode="auto">
          <a:xfrm>
            <a:off x="701655" y="1254642"/>
            <a:ext cx="7711187" cy="404605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l">
              <a:lnSpc>
                <a:spcPct val="130000"/>
              </a:lnSpc>
              <a:buFontTx/>
              <a:buChar char="•"/>
              <a:defRPr/>
            </a:pPr>
            <a:r>
              <a:rPr lang="el-GR" sz="1600" dirty="0">
                <a:latin typeface="Arial" pitchFamily="34" charset="0"/>
              </a:rPr>
              <a:t> Η κατασκευή της κυψέλης MCFC είναι επίπεδη.</a:t>
            </a:r>
          </a:p>
          <a:p>
            <a:pPr algn="l">
              <a:lnSpc>
                <a:spcPct val="130000"/>
              </a:lnSpc>
              <a:buFontTx/>
              <a:buChar char="•"/>
              <a:defRPr/>
            </a:pPr>
            <a:endParaRPr lang="el-GR" sz="1600" dirty="0">
              <a:latin typeface="Arial" pitchFamily="34" charset="0"/>
            </a:endParaRPr>
          </a:p>
          <a:p>
            <a:pPr algn="l">
              <a:lnSpc>
                <a:spcPct val="130000"/>
              </a:lnSpc>
              <a:buFontTx/>
              <a:buChar char="•"/>
              <a:defRPr/>
            </a:pPr>
            <a:r>
              <a:rPr lang="el-GR" sz="1600" dirty="0">
                <a:latin typeface="Arial" pitchFamily="34" charset="0"/>
              </a:rPr>
              <a:t> Οι κυψέλες MCFC παράγουν μια περιορισμένη ποσότητα ρεύματος σε σύγκριση με τους άλλους τύπους κυψελών καυσίμου, η πυκνότητα ισχύος είναι χαμηλή και ως εκ τούτου απαιτούνται μεγάλες κυψέλες. Αυτό τις καθιστά κατάλληλες για σταθερές εφαρμογές παραγωγής ενέργειας.</a:t>
            </a:r>
          </a:p>
          <a:p>
            <a:pPr algn="l">
              <a:lnSpc>
                <a:spcPct val="130000"/>
              </a:lnSpc>
              <a:defRPr/>
            </a:pPr>
            <a:r>
              <a:rPr lang="el-GR" dirty="0" smtClean="0"/>
              <a:t> </a:t>
            </a:r>
          </a:p>
          <a:p>
            <a:pPr algn="l">
              <a:lnSpc>
                <a:spcPct val="130000"/>
              </a:lnSpc>
              <a:buFontTx/>
              <a:buChar char="•"/>
              <a:defRPr/>
            </a:pPr>
            <a:r>
              <a:rPr lang="el-GR" sz="1600" dirty="0">
                <a:latin typeface="Arial" pitchFamily="34" charset="0"/>
              </a:rPr>
              <a:t> Η μήτρα είναι εύκαμπτη και συμμορφώνεται με τη μηχανική τάση, επιτρέποντας την παραγωγή κυψελών ευρύτερης επιφάνειας.</a:t>
            </a:r>
          </a:p>
          <a:p>
            <a:pPr algn="l">
              <a:lnSpc>
                <a:spcPct val="130000"/>
              </a:lnSpc>
              <a:buFontTx/>
              <a:buChar char="•"/>
              <a:defRPr/>
            </a:pPr>
            <a:endParaRPr lang="el-GR" sz="1600" dirty="0">
              <a:latin typeface="Arial" pitchFamily="34" charset="0"/>
            </a:endParaRPr>
          </a:p>
          <a:p>
            <a:pPr algn="l">
              <a:lnSpc>
                <a:spcPct val="130000"/>
              </a:lnSpc>
              <a:buFontTx/>
              <a:buChar char="•"/>
              <a:defRPr/>
            </a:pPr>
            <a:r>
              <a:rPr lang="el-GR" sz="1600" dirty="0">
                <a:latin typeface="Arial" pitchFamily="34" charset="0"/>
              </a:rPr>
              <a:t> Εκτός από το H</a:t>
            </a:r>
            <a:r>
              <a:rPr lang="el-GR" sz="1600" baseline="-25000" dirty="0">
                <a:latin typeface="Arial" pitchFamily="34" charset="0"/>
              </a:rPr>
              <a:t>2</a:t>
            </a:r>
            <a:r>
              <a:rPr lang="el-GR" sz="1600" dirty="0">
                <a:latin typeface="Arial" pitchFamily="34" charset="0"/>
              </a:rPr>
              <a:t>, μπορούν να χρησιμοποιηθούν και άλλα καύσιμα (CH</a:t>
            </a:r>
            <a:r>
              <a:rPr lang="el-GR" sz="1600" baseline="-25000" dirty="0">
                <a:latin typeface="Arial" pitchFamily="34" charset="0"/>
              </a:rPr>
              <a:t>4</a:t>
            </a:r>
            <a:r>
              <a:rPr lang="el-GR" sz="1600" dirty="0">
                <a:latin typeface="Arial" pitchFamily="34" charset="0"/>
              </a:rPr>
              <a:t>, CO, CH</a:t>
            </a:r>
            <a:r>
              <a:rPr lang="el-GR" sz="1600" baseline="-25000" dirty="0">
                <a:latin typeface="Arial" pitchFamily="34" charset="0"/>
              </a:rPr>
              <a:t>3</a:t>
            </a:r>
            <a:r>
              <a:rPr lang="el-GR" sz="1600" dirty="0">
                <a:latin typeface="Arial" pitchFamily="34" charset="0"/>
              </a:rPr>
              <a:t>OH).</a:t>
            </a:r>
          </a:p>
        </p:txBody>
      </p:sp>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3215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ontent Placeholder 2"/>
          <p:cNvSpPr txBox="1">
            <a:spLocks/>
          </p:cNvSpPr>
          <p:nvPr/>
        </p:nvSpPr>
        <p:spPr>
          <a:xfrm>
            <a:off x="1447801" y="891163"/>
            <a:ext cx="6428650" cy="71917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SOFC</a:t>
            </a:r>
          </a:p>
          <a:p>
            <a:pPr marL="0" indent="0" algn="ctr">
              <a:buFont typeface="Arial" panose="020B0604020202020204" pitchFamily="34" charset="0"/>
              <a:buNone/>
            </a:pPr>
            <a:r>
              <a:rPr lang="el-GR" sz="1800" b="1" dirty="0">
                <a:solidFill>
                  <a:schemeClr val="accent1">
                    <a:lumMod val="50000"/>
                  </a:schemeClr>
                </a:solidFill>
              </a:rPr>
              <a:t>Κυψέλες Καυσίμου Στερεού Οξειδίου</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87394" y="2248248"/>
            <a:ext cx="4549464" cy="3366603"/>
          </a:xfrm>
          <a:prstGeom prst="rect">
            <a:avLst/>
          </a:prstGeom>
        </p:spPr>
      </p:pic>
      <p:sp>
        <p:nvSpPr>
          <p:cNvPr id="17"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8024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26"/>
          <p:cNvSpPr>
            <a:spLocks noChangeArrowheads="1"/>
          </p:cNvSpPr>
          <p:nvPr/>
        </p:nvSpPr>
        <p:spPr bwMode="auto">
          <a:xfrm>
            <a:off x="4859329" y="4654185"/>
            <a:ext cx="2664296" cy="638150"/>
          </a:xfrm>
          <a:prstGeom prst="rect">
            <a:avLst/>
          </a:prstGeom>
          <a:solidFill>
            <a:schemeClr val="bg1"/>
          </a:solidFill>
          <a:ln w="9525">
            <a:solidFill>
              <a:schemeClr val="tx1"/>
            </a:solidFill>
            <a:miter lim="800000"/>
            <a:headEnd/>
            <a:tailEnd/>
          </a:ln>
        </p:spPr>
        <p:txBody>
          <a:bodyPr wrap="none" anchor="ctr"/>
          <a:lstStyle/>
          <a:p>
            <a:endParaRPr lang="it-IT"/>
          </a:p>
        </p:txBody>
      </p:sp>
      <p:sp>
        <p:nvSpPr>
          <p:cNvPr id="16" name="Rectangle 27"/>
          <p:cNvSpPr>
            <a:spLocks noChangeArrowheads="1"/>
          </p:cNvSpPr>
          <p:nvPr/>
        </p:nvSpPr>
        <p:spPr bwMode="auto">
          <a:xfrm>
            <a:off x="4821228" y="2496773"/>
            <a:ext cx="3779837" cy="1296987"/>
          </a:xfrm>
          <a:prstGeom prst="rect">
            <a:avLst/>
          </a:prstGeom>
          <a:solidFill>
            <a:schemeClr val="bg1"/>
          </a:solidFill>
          <a:ln w="9525">
            <a:solidFill>
              <a:schemeClr val="tx1"/>
            </a:solidFill>
            <a:miter lim="800000"/>
            <a:headEnd/>
            <a:tailEnd/>
          </a:ln>
        </p:spPr>
        <p:txBody>
          <a:bodyPr wrap="none" anchor="ctr"/>
          <a:lstStyle/>
          <a:p>
            <a:endParaRPr lang="it-IT"/>
          </a:p>
        </p:txBody>
      </p:sp>
      <p:graphicFrame>
        <p:nvGraphicFramePr>
          <p:cNvPr id="17" name="Object 33"/>
          <p:cNvGraphicFramePr>
            <a:graphicFrameLocks noChangeAspect="1"/>
          </p:cNvGraphicFramePr>
          <p:nvPr>
            <p:extLst>
              <p:ext uri="{D42A27DB-BD31-4B8C-83A1-F6EECF244321}">
                <p14:modId xmlns:p14="http://schemas.microsoft.com/office/powerpoint/2010/main" val="978634264"/>
              </p:ext>
            </p:extLst>
          </p:nvPr>
        </p:nvGraphicFramePr>
        <p:xfrm>
          <a:off x="4983019" y="4670060"/>
          <a:ext cx="2447925" cy="627063"/>
        </p:xfrm>
        <a:graphic>
          <a:graphicData uri="http://schemas.openxmlformats.org/presentationml/2006/ole">
            <mc:AlternateContent xmlns:mc="http://schemas.openxmlformats.org/markup-compatibility/2006">
              <mc:Choice xmlns:v="urn:schemas-microsoft-com:vml" Requires="v">
                <p:oleObj spid="_x0000_s2066" name="Equation" r:id="rId11" imgW="1193800" imgH="304800" progId="Equation.3">
                  <p:embed/>
                </p:oleObj>
              </mc:Choice>
              <mc:Fallback>
                <p:oleObj name="Equation" r:id="rId11" imgW="1193800" imgH="304800" progId="Equation.3">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83019" y="4670060"/>
                        <a:ext cx="244792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35"/>
          <p:cNvGraphicFramePr>
            <a:graphicFrameLocks noChangeAspect="1"/>
          </p:cNvGraphicFramePr>
          <p:nvPr>
            <p:extLst>
              <p:ext uri="{D42A27DB-BD31-4B8C-83A1-F6EECF244321}">
                <p14:modId xmlns:p14="http://schemas.microsoft.com/office/powerpoint/2010/main" val="3231920350"/>
              </p:ext>
            </p:extLst>
          </p:nvPr>
        </p:nvGraphicFramePr>
        <p:xfrm>
          <a:off x="4821228" y="2897277"/>
          <a:ext cx="2663825" cy="420687"/>
        </p:xfrm>
        <a:graphic>
          <a:graphicData uri="http://schemas.openxmlformats.org/presentationml/2006/ole">
            <mc:AlternateContent xmlns:mc="http://schemas.openxmlformats.org/markup-compatibility/2006">
              <mc:Choice xmlns:v="urn:schemas-microsoft-com:vml" Requires="v">
                <p:oleObj spid="_x0000_s2067" name="Equation" r:id="rId13" imgW="1447800" imgH="228600" progId="Equation.3">
                  <p:embed/>
                </p:oleObj>
              </mc:Choice>
              <mc:Fallback>
                <p:oleObj name="Equation" r:id="rId13" imgW="1447800" imgH="228600" progId="Equation.3">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1228" y="2897277"/>
                        <a:ext cx="2663825"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37"/>
          <p:cNvGraphicFramePr>
            <a:graphicFrameLocks noChangeAspect="1"/>
          </p:cNvGraphicFramePr>
          <p:nvPr>
            <p:extLst>
              <p:ext uri="{D42A27DB-BD31-4B8C-83A1-F6EECF244321}">
                <p14:modId xmlns:p14="http://schemas.microsoft.com/office/powerpoint/2010/main" val="1392161996"/>
              </p:ext>
            </p:extLst>
          </p:nvPr>
        </p:nvGraphicFramePr>
        <p:xfrm>
          <a:off x="4821228" y="2467903"/>
          <a:ext cx="2879725" cy="452438"/>
        </p:xfrm>
        <a:graphic>
          <a:graphicData uri="http://schemas.openxmlformats.org/presentationml/2006/ole">
            <mc:AlternateContent xmlns:mc="http://schemas.openxmlformats.org/markup-compatibility/2006">
              <mc:Choice xmlns:v="urn:schemas-microsoft-com:vml" Requires="v">
                <p:oleObj spid="_x0000_s2068" name="Equation" r:id="rId15" imgW="1460500" imgH="228600" progId="Equation.3">
                  <p:embed/>
                </p:oleObj>
              </mc:Choice>
              <mc:Fallback>
                <p:oleObj name="Equation" r:id="rId15" imgW="1460500" imgH="228600" progId="Equation.3">
                  <p:embed/>
                  <p:pic>
                    <p:nvPicPr>
                      <p:cNvPr id="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21228" y="2467903"/>
                        <a:ext cx="2879725"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39"/>
          <p:cNvGraphicFramePr>
            <a:graphicFrameLocks noChangeAspect="1"/>
          </p:cNvGraphicFramePr>
          <p:nvPr>
            <p:extLst>
              <p:ext uri="{D42A27DB-BD31-4B8C-83A1-F6EECF244321}">
                <p14:modId xmlns:p14="http://schemas.microsoft.com/office/powerpoint/2010/main" val="1992884009"/>
              </p:ext>
            </p:extLst>
          </p:nvPr>
        </p:nvGraphicFramePr>
        <p:xfrm>
          <a:off x="4821228" y="3361960"/>
          <a:ext cx="3779837" cy="404813"/>
        </p:xfrm>
        <a:graphic>
          <a:graphicData uri="http://schemas.openxmlformats.org/presentationml/2006/ole">
            <mc:AlternateContent xmlns:mc="http://schemas.openxmlformats.org/markup-compatibility/2006">
              <mc:Choice xmlns:v="urn:schemas-microsoft-com:vml" Requires="v">
                <p:oleObj spid="_x0000_s2069" name="Equation" r:id="rId17" imgW="2133600" imgH="228600" progId="Equation.3">
                  <p:embed/>
                </p:oleObj>
              </mc:Choice>
              <mc:Fallback>
                <p:oleObj name="Equation" r:id="rId17" imgW="2133600" imgH="228600" progId="Equation.3">
                  <p:embed/>
                  <p:pic>
                    <p:nvPicPr>
                      <p:cNvPr id="0"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21228" y="3361960"/>
                        <a:ext cx="3779837"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1"/>
          <p:cNvSpPr txBox="1">
            <a:spLocks/>
          </p:cNvSpPr>
          <p:nvPr/>
        </p:nvSpPr>
        <p:spPr>
          <a:xfrm>
            <a:off x="330527" y="321518"/>
            <a:ext cx="6191423"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Κυψέλες καυσίμου στερεού οξειδίου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22" name="Straight Connector 21"/>
          <p:cNvCxnSpPr/>
          <p:nvPr/>
        </p:nvCxnSpPr>
        <p:spPr>
          <a:xfrm>
            <a:off x="374073" y="752747"/>
            <a:ext cx="558016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4821228" y="2010045"/>
            <a:ext cx="2903493"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Αντίδραση ανόδου:</a:t>
            </a:r>
          </a:p>
        </p:txBody>
      </p:sp>
      <p:sp>
        <p:nvSpPr>
          <p:cNvPr id="24" name="Content Placeholder 2"/>
          <p:cNvSpPr txBox="1">
            <a:spLocks/>
          </p:cNvSpPr>
          <p:nvPr/>
        </p:nvSpPr>
        <p:spPr>
          <a:xfrm>
            <a:off x="4868488" y="4224561"/>
            <a:ext cx="2903493"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Αντίδραση καθόδου:</a:t>
            </a:r>
          </a:p>
        </p:txBody>
      </p:sp>
      <p:pic>
        <p:nvPicPr>
          <p:cNvPr id="25" name="Picture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14523" y="1735525"/>
            <a:ext cx="3259828" cy="3657681"/>
          </a:xfrm>
          <a:prstGeom prst="rect">
            <a:avLst/>
          </a:prstGeom>
        </p:spPr>
      </p:pic>
      <p:sp>
        <p:nvSpPr>
          <p:cNvPr id="26"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1303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523" y="1735525"/>
            <a:ext cx="3259828" cy="3657681"/>
          </a:xfrm>
          <a:prstGeom prst="rect">
            <a:avLst/>
          </a:prstGeom>
        </p:spPr>
      </p:pic>
      <p:sp>
        <p:nvSpPr>
          <p:cNvPr id="16" name="Title 1"/>
          <p:cNvSpPr txBox="1">
            <a:spLocks/>
          </p:cNvSpPr>
          <p:nvPr/>
        </p:nvSpPr>
        <p:spPr>
          <a:xfrm>
            <a:off x="330527" y="321518"/>
            <a:ext cx="7899073"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Κυψέλες καυσίμου στερεού οξειδίου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374073" y="752747"/>
            <a:ext cx="563332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5400000">
            <a:off x="1066203" y="3283726"/>
            <a:ext cx="2429690" cy="8696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 Box 7"/>
          <p:cNvSpPr txBox="1">
            <a:spLocks noChangeArrowheads="1"/>
          </p:cNvSpPr>
          <p:nvPr/>
        </p:nvSpPr>
        <p:spPr bwMode="auto">
          <a:xfrm>
            <a:off x="4781004" y="1735525"/>
            <a:ext cx="5723963" cy="3973395"/>
          </a:xfrm>
          <a:prstGeom prst="rect">
            <a:avLst/>
          </a:prstGeom>
          <a:noFill/>
          <a:ln w="9525">
            <a:noFill/>
            <a:miter lim="800000"/>
            <a:headEnd/>
            <a:tailEnd/>
          </a:ln>
          <a:effectLst/>
        </p:spPr>
        <p:txBody>
          <a:bodyPr wrap="square">
            <a:spAutoFit/>
          </a:bodyPr>
          <a:lstStyle/>
          <a:p>
            <a:pPr algn="l">
              <a:lnSpc>
                <a:spcPct val="130000"/>
              </a:lnSpc>
              <a:buFontTx/>
              <a:buChar char="•"/>
              <a:defRPr/>
            </a:pPr>
            <a:r>
              <a:rPr lang="el-GR" sz="1600" dirty="0">
                <a:latin typeface="Arial" pitchFamily="34" charset="0"/>
              </a:rPr>
              <a:t>  Ο ηλεκτρολύτης είναι ένα κεραμικό υλικό υψηλής πυκνότητας, συνήθως YSZ (Ζιρκονία Σταθεροποιημένη με Ύττρια) ή GDC (Gadolinia doped Ceria). Η απουσία πόρων αποτρέπει τα προβλήματα διαπερατότητας (crossover)</a:t>
            </a:r>
          </a:p>
          <a:p>
            <a:pPr algn="l">
              <a:lnSpc>
                <a:spcPct val="130000"/>
              </a:lnSpc>
              <a:defRPr/>
            </a:pPr>
            <a:endParaRPr lang="el-GR" sz="1600" dirty="0">
              <a:latin typeface="Arial" pitchFamily="34" charset="0"/>
            </a:endParaRPr>
          </a:p>
          <a:p>
            <a:pPr algn="l">
              <a:lnSpc>
                <a:spcPct val="130000"/>
              </a:lnSpc>
              <a:buFontTx/>
              <a:buChar char="•"/>
              <a:defRPr/>
            </a:pPr>
            <a:r>
              <a:rPr lang="el-GR" sz="1600" dirty="0">
                <a:latin typeface="Arial" pitchFamily="34" charset="0"/>
              </a:rPr>
              <a:t>  Η κυψέλη καυσίμου λειτουργεί από τους 600°C έως τους 900°C και οι υψηλές θερμοκρασίες είναι απαραίτητες για την υψηλή ιοντική αγωγιμότητα και για τη μείωση ενεργειακής απώλειας λόγω της ιοντικής αγωγιμότητας</a:t>
            </a:r>
          </a:p>
          <a:p>
            <a:pPr algn="l">
              <a:lnSpc>
                <a:spcPct val="130000"/>
              </a:lnSpc>
              <a:defRPr/>
            </a:pPr>
            <a:endParaRPr lang="el-GR" sz="1600" dirty="0">
              <a:latin typeface="Arial" pitchFamily="34" charset="0"/>
            </a:endParaRPr>
          </a:p>
          <a:p>
            <a:pPr algn="l">
              <a:lnSpc>
                <a:spcPct val="130000"/>
              </a:lnSpc>
              <a:buFontTx/>
              <a:buChar char="•"/>
              <a:defRPr/>
            </a:pPr>
            <a:r>
              <a:rPr lang="el-GR" sz="1600" dirty="0">
                <a:latin typeface="Arial" pitchFamily="34" charset="0"/>
              </a:rPr>
              <a:t> Τα ιόντα που ρέουν</a:t>
            </a:r>
            <a:r>
              <a:rPr lang="el-GR" dirty="0" smtClean="0"/>
              <a:t> </a:t>
            </a:r>
            <a:r>
              <a:rPr lang="el-GR" sz="1600" dirty="0">
                <a:latin typeface="Arial" pitchFamily="34" charset="0"/>
              </a:rPr>
              <a:t>μέσω του ηλεκτρολύτη είναι O</a:t>
            </a:r>
            <a:r>
              <a:rPr lang="el-GR" sz="1600" baseline="30000" dirty="0">
                <a:latin typeface="Arial" pitchFamily="34" charset="0"/>
              </a:rPr>
              <a:t>2-</a:t>
            </a:r>
            <a:r>
              <a:rPr lang="el-GR" sz="1600" dirty="0">
                <a:latin typeface="Arial" pitchFamily="34" charset="0"/>
              </a:rPr>
              <a:t>, ενώ στο διαμέρισμα ανοδικού αερίου παράγεται νερό</a:t>
            </a:r>
          </a:p>
        </p:txBody>
      </p:sp>
      <p:sp>
        <p:nvSpPr>
          <p:cNvPr id="20" name="Content Placeholder 2"/>
          <p:cNvSpPr txBox="1">
            <a:spLocks/>
          </p:cNvSpPr>
          <p:nvPr/>
        </p:nvSpPr>
        <p:spPr>
          <a:xfrm rot="10800000" flipV="1">
            <a:off x="5033555" y="1094377"/>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Ηλεκτρολύτης</a:t>
            </a:r>
          </a:p>
        </p:txBody>
      </p:sp>
      <p:sp>
        <p:nvSpPr>
          <p:cNvPr id="21"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710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523" y="1735525"/>
            <a:ext cx="3259828" cy="3657681"/>
          </a:xfrm>
          <a:prstGeom prst="rect">
            <a:avLst/>
          </a:prstGeom>
        </p:spPr>
      </p:pic>
      <p:sp>
        <p:nvSpPr>
          <p:cNvPr id="16" name="Title 1"/>
          <p:cNvSpPr txBox="1">
            <a:spLocks/>
          </p:cNvSpPr>
          <p:nvPr/>
        </p:nvSpPr>
        <p:spPr>
          <a:xfrm>
            <a:off x="330527" y="321518"/>
            <a:ext cx="6527473"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Κυψέλες καυσίμου στερεού οξειδίου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374073" y="752747"/>
            <a:ext cx="559079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5400000">
            <a:off x="298891" y="3130928"/>
            <a:ext cx="2429690" cy="1256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 Box 7"/>
          <p:cNvSpPr txBox="1">
            <a:spLocks noChangeArrowheads="1"/>
          </p:cNvSpPr>
          <p:nvPr/>
        </p:nvSpPr>
        <p:spPr bwMode="auto">
          <a:xfrm>
            <a:off x="5033555" y="2413591"/>
            <a:ext cx="4578278" cy="2332946"/>
          </a:xfrm>
          <a:prstGeom prst="rect">
            <a:avLst/>
          </a:prstGeom>
          <a:noFill/>
          <a:ln w="9525">
            <a:noFill/>
            <a:miter lim="800000"/>
            <a:headEnd/>
            <a:tailEnd/>
          </a:ln>
          <a:effectLst/>
        </p:spPr>
        <p:txBody>
          <a:bodyPr wrap="square">
            <a:spAutoFit/>
          </a:bodyPr>
          <a:lstStyle/>
          <a:p>
            <a:pPr marL="285750" indent="-285750">
              <a:lnSpc>
                <a:spcPct val="130000"/>
              </a:lnSpc>
              <a:buFont typeface="Arial" panose="020B0604020202020204" pitchFamily="34" charset="0"/>
              <a:buChar char="•"/>
              <a:defRPr/>
            </a:pPr>
            <a:r>
              <a:rPr lang="el-GR" sz="1600" dirty="0">
                <a:latin typeface="Arial" pitchFamily="34" charset="0"/>
              </a:rPr>
              <a:t>Λόγω των ιδιαίτερα υψηλών θερμοκρασιών λειτουργίας δεν απαιτούνται ευγενή μέταλλα ως καταλύτες </a:t>
            </a:r>
          </a:p>
          <a:p>
            <a:pPr>
              <a:lnSpc>
                <a:spcPct val="130000"/>
              </a:lnSpc>
              <a:defRPr/>
            </a:pPr>
            <a:endParaRPr lang="el-GR" sz="1600" dirty="0">
              <a:latin typeface="Arial" pitchFamily="34" charset="0"/>
            </a:endParaRPr>
          </a:p>
          <a:p>
            <a:pPr marL="285750" indent="-285750">
              <a:lnSpc>
                <a:spcPct val="130000"/>
              </a:lnSpc>
              <a:buFont typeface="Arial" panose="020B0604020202020204" pitchFamily="34" charset="0"/>
              <a:buChar char="•"/>
              <a:defRPr/>
            </a:pPr>
            <a:r>
              <a:rPr lang="el-GR" sz="1600" dirty="0">
                <a:latin typeface="Arial" pitchFamily="34" charset="0"/>
              </a:rPr>
              <a:t>Η άνοδος είναι συνήθως ένα πορώδες κερμέτ (μείγμα κεραμικού και μεταλλικού υλικού), συγκεκριμένα Ni+YSZ (νικέλιο + ZrO</a:t>
            </a:r>
            <a:r>
              <a:rPr lang="el-GR" sz="1600" baseline="-25000" dirty="0">
                <a:latin typeface="Arial" pitchFamily="34" charset="0"/>
              </a:rPr>
              <a:t>2</a:t>
            </a:r>
            <a:r>
              <a:rPr lang="el-GR" sz="1600" dirty="0">
                <a:latin typeface="Arial" pitchFamily="34" charset="0"/>
              </a:rPr>
              <a:t>)</a:t>
            </a:r>
          </a:p>
        </p:txBody>
      </p:sp>
      <p:sp>
        <p:nvSpPr>
          <p:cNvPr id="20" name="Content Placeholder 2"/>
          <p:cNvSpPr txBox="1">
            <a:spLocks/>
          </p:cNvSpPr>
          <p:nvPr/>
        </p:nvSpPr>
        <p:spPr>
          <a:xfrm>
            <a:off x="5443807" y="1735525"/>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Άνοδος</a:t>
            </a:r>
          </a:p>
        </p:txBody>
      </p:sp>
      <p:sp>
        <p:nvSpPr>
          <p:cNvPr id="21"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2111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069" y="1564709"/>
            <a:ext cx="3259828" cy="3657681"/>
          </a:xfrm>
          <a:prstGeom prst="rect">
            <a:avLst/>
          </a:prstGeom>
        </p:spPr>
      </p:pic>
      <p:sp>
        <p:nvSpPr>
          <p:cNvPr id="16" name="Title 1"/>
          <p:cNvSpPr txBox="1">
            <a:spLocks/>
          </p:cNvSpPr>
          <p:nvPr/>
        </p:nvSpPr>
        <p:spPr>
          <a:xfrm>
            <a:off x="374073" y="150702"/>
            <a:ext cx="7284923"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Κυψέλες καυσίμου στερεού οξειδίου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417619" y="581931"/>
            <a:ext cx="561104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5400000">
            <a:off x="1997431" y="3012792"/>
            <a:ext cx="2429690" cy="1256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 Box 7"/>
          <p:cNvSpPr txBox="1">
            <a:spLocks noChangeArrowheads="1"/>
          </p:cNvSpPr>
          <p:nvPr/>
        </p:nvSpPr>
        <p:spPr bwMode="auto">
          <a:xfrm>
            <a:off x="5077101" y="1708218"/>
            <a:ext cx="4749928" cy="3933384"/>
          </a:xfrm>
          <a:prstGeom prst="rect">
            <a:avLst/>
          </a:prstGeom>
          <a:noFill/>
          <a:ln w="9525">
            <a:noFill/>
            <a:miter lim="800000"/>
            <a:headEnd/>
            <a:tailEnd/>
          </a:ln>
          <a:effectLst/>
        </p:spPr>
        <p:txBody>
          <a:bodyPr wrap="square">
            <a:spAutoFit/>
          </a:bodyPr>
          <a:lstStyle/>
          <a:p>
            <a:pPr marL="285750" indent="-285750">
              <a:lnSpc>
                <a:spcPct val="130000"/>
              </a:lnSpc>
              <a:buFont typeface="Arial" panose="020B0604020202020204" pitchFamily="34" charset="0"/>
              <a:buChar char="•"/>
              <a:defRPr/>
            </a:pPr>
            <a:r>
              <a:rPr lang="el-GR" sz="1600" dirty="0">
                <a:latin typeface="Arial" pitchFamily="34" charset="0"/>
              </a:rPr>
              <a:t>Το υλικό της καθόδου είναι ένα μείγμα οξειδίων κρυσταλλικής δομής και με σύνθεση που τα καθιστά καλούς ηλεκτρικούς αγωγούς. Τα δύο συχνότερα χρησιμοποιούμενα υλικά είναι το LSM (Μαγγανίτης Στροντίου του Λανθάνιου) και το LSCF (Φερρίτης Κοβαλτίου του Λανθανίου Στροντίου)</a:t>
            </a:r>
          </a:p>
          <a:p>
            <a:pPr>
              <a:lnSpc>
                <a:spcPct val="130000"/>
              </a:lnSpc>
              <a:defRPr/>
            </a:pPr>
            <a:endParaRPr lang="el-GR" sz="1600" dirty="0">
              <a:latin typeface="Arial" pitchFamily="34" charset="0"/>
            </a:endParaRPr>
          </a:p>
          <a:p>
            <a:pPr marL="285750" indent="-285750">
              <a:lnSpc>
                <a:spcPct val="130000"/>
              </a:lnSpc>
              <a:buFont typeface="Arial" panose="020B0604020202020204" pitchFamily="34" charset="0"/>
              <a:buChar char="•"/>
              <a:defRPr/>
            </a:pPr>
            <a:r>
              <a:rPr lang="el-GR" sz="1600" dirty="0">
                <a:latin typeface="Arial" pitchFamily="34" charset="0"/>
              </a:rPr>
              <a:t>Δεν απαιτούνται ευγενή μέταλλα αλλά μέχρι τώρα ήταν αδύνατον να αποφευχθεί η χρήση σπάνιων γαιών για την κατάλυση της αντίδρασης του οξυγόνου.</a:t>
            </a:r>
          </a:p>
        </p:txBody>
      </p:sp>
      <p:sp>
        <p:nvSpPr>
          <p:cNvPr id="20" name="Content Placeholder 2"/>
          <p:cNvSpPr txBox="1">
            <a:spLocks/>
          </p:cNvSpPr>
          <p:nvPr/>
        </p:nvSpPr>
        <p:spPr>
          <a:xfrm>
            <a:off x="5487353" y="1164408"/>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Κάθοδος</a:t>
            </a:r>
          </a:p>
        </p:txBody>
      </p:sp>
      <p:sp>
        <p:nvSpPr>
          <p:cNvPr id="21"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3695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30527" y="158727"/>
            <a:ext cx="7649417" cy="325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Σχεδιαστικές έννοιες της SOFC</a:t>
            </a:r>
          </a:p>
        </p:txBody>
      </p:sp>
      <p:cxnSp>
        <p:nvCxnSpPr>
          <p:cNvPr id="16" name="Straight Connector 15"/>
          <p:cNvCxnSpPr/>
          <p:nvPr/>
        </p:nvCxnSpPr>
        <p:spPr>
          <a:xfrm>
            <a:off x="374073" y="589956"/>
            <a:ext cx="4920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t="13445"/>
          <a:stretch/>
        </p:blipFill>
        <p:spPr bwMode="auto">
          <a:xfrm>
            <a:off x="747068" y="1208809"/>
            <a:ext cx="7589786" cy="461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665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30527" y="66541"/>
            <a:ext cx="7649417" cy="325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Σχεδιαστικές έννοιες της SOFC</a:t>
            </a:r>
          </a:p>
        </p:txBody>
      </p:sp>
      <p:cxnSp>
        <p:nvCxnSpPr>
          <p:cNvPr id="16" name="Straight Connector 15"/>
          <p:cNvCxnSpPr/>
          <p:nvPr/>
        </p:nvCxnSpPr>
        <p:spPr>
          <a:xfrm>
            <a:off x="374073" y="497770"/>
            <a:ext cx="487841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7"/>
          <p:cNvSpPr txBox="1">
            <a:spLocks noChangeArrowheads="1"/>
          </p:cNvSpPr>
          <p:nvPr/>
        </p:nvSpPr>
        <p:spPr bwMode="auto">
          <a:xfrm>
            <a:off x="374074" y="723014"/>
            <a:ext cx="8780559" cy="493365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l">
              <a:lnSpc>
                <a:spcPct val="130000"/>
              </a:lnSpc>
              <a:buFont typeface="Wingdings" panose="05000000000000000000" pitchFamily="2" charset="2"/>
              <a:buChar char="Ø"/>
              <a:defRPr/>
            </a:pPr>
            <a:r>
              <a:rPr lang="el-GR" sz="1600" dirty="0">
                <a:latin typeface="Arial" pitchFamily="34" charset="0"/>
              </a:rPr>
              <a:t> Στις συστοιχίες τελευταίας τεχνολογίας, οι κυψέλες SOFC είναι ιδιαίτερα λεπτές (0,3-1mm) και επίπεδες.</a:t>
            </a:r>
          </a:p>
          <a:p>
            <a:pPr marL="285750" indent="-285750" algn="l">
              <a:lnSpc>
                <a:spcPct val="130000"/>
              </a:lnSpc>
              <a:buFont typeface="Wingdings" panose="05000000000000000000" pitchFamily="2" charset="2"/>
              <a:buChar char="Ø"/>
              <a:defRPr/>
            </a:pPr>
            <a:endParaRPr lang="el-GR" sz="1600" dirty="0">
              <a:latin typeface="Arial" pitchFamily="34" charset="0"/>
            </a:endParaRPr>
          </a:p>
          <a:p>
            <a:pPr marL="285750" indent="-285750">
              <a:lnSpc>
                <a:spcPct val="130000"/>
              </a:lnSpc>
              <a:buFont typeface="Wingdings" panose="05000000000000000000" pitchFamily="2" charset="2"/>
              <a:buChar char="Ø"/>
              <a:defRPr/>
            </a:pPr>
            <a:r>
              <a:rPr lang="el-GR" sz="1600" dirty="0">
                <a:latin typeface="Arial" pitchFamily="34" charset="0"/>
              </a:rPr>
              <a:t>Η προτιμώμενη διαμόρφωση είναι η ASC (κυψέλες υποστηριζόμενες σε άνοδο). Χρησιμοποιώντας μία άνοδο μεγάλου πάχους ως μηχανική υποστήριξη καθίσταται δυνατή η χρήση ενός λεπτού ηλεκτρολύτη, ελαχιστοποιώντας τις ενεργειακές</a:t>
            </a:r>
            <a:r>
              <a:rPr lang="el-GR" dirty="0" smtClean="0"/>
              <a:t> </a:t>
            </a:r>
            <a:r>
              <a:rPr lang="el-GR" sz="1600" dirty="0">
                <a:latin typeface="Arial" pitchFamily="34" charset="0"/>
              </a:rPr>
              <a:t>απώλειες.</a:t>
            </a:r>
          </a:p>
          <a:p>
            <a:pPr marL="285750" indent="-285750" algn="l">
              <a:lnSpc>
                <a:spcPct val="130000"/>
              </a:lnSpc>
              <a:buFont typeface="Wingdings" panose="05000000000000000000" pitchFamily="2" charset="2"/>
              <a:buChar char="Ø"/>
              <a:defRPr/>
            </a:pPr>
            <a:endParaRPr lang="el-GR" sz="1600" dirty="0">
              <a:latin typeface="Arial" pitchFamily="34" charset="0"/>
            </a:endParaRPr>
          </a:p>
          <a:p>
            <a:pPr marL="285750" indent="-285750" algn="l">
              <a:lnSpc>
                <a:spcPct val="130000"/>
              </a:lnSpc>
              <a:buFont typeface="Wingdings" panose="05000000000000000000" pitchFamily="2" charset="2"/>
              <a:buChar char="Ø"/>
              <a:defRPr/>
            </a:pPr>
            <a:r>
              <a:rPr lang="el-GR" sz="1600" dirty="0">
                <a:latin typeface="Arial" pitchFamily="34" charset="0"/>
              </a:rPr>
              <a:t>Οι κυψέλες SOFC παράγουν μια ποσότητα ρεύματος τάξης μεγέθους υψηλότερης από ότι οι MCFC, η πυκνότητα ισχύος είναι υψηλή και συνεπώς υπάρχει η δυνατότητα συμπαγών συστοιχιών.</a:t>
            </a:r>
          </a:p>
          <a:p>
            <a:pPr algn="l">
              <a:lnSpc>
                <a:spcPct val="130000"/>
              </a:lnSpc>
              <a:defRPr/>
            </a:pPr>
            <a:endParaRPr lang="el-GR" sz="1600" dirty="0">
              <a:latin typeface="Arial" pitchFamily="34" charset="0"/>
            </a:endParaRPr>
          </a:p>
          <a:p>
            <a:pPr marL="285750" indent="-285750" algn="l">
              <a:lnSpc>
                <a:spcPct val="130000"/>
              </a:lnSpc>
              <a:buFont typeface="Wingdings" panose="05000000000000000000" pitchFamily="2" charset="2"/>
              <a:buChar char="Ø"/>
              <a:defRPr/>
            </a:pPr>
            <a:r>
              <a:rPr lang="el-GR" sz="1600" dirty="0">
                <a:latin typeface="Arial" pitchFamily="34" charset="0"/>
              </a:rPr>
              <a:t> Οι μηχανικές ιδιότητες των κυψελών και η ανάγκη παραγωγής ιδιαίτερα λεπτών στρωμάτων δυσχεραίνει την κατασκευή SOFC ευρέων διαστάσεων. </a:t>
            </a:r>
          </a:p>
          <a:p>
            <a:pPr marL="285750" indent="-285750" algn="l">
              <a:lnSpc>
                <a:spcPct val="130000"/>
              </a:lnSpc>
              <a:buFont typeface="Wingdings" panose="05000000000000000000" pitchFamily="2" charset="2"/>
              <a:buChar char="Ø"/>
              <a:defRPr/>
            </a:pPr>
            <a:endParaRPr lang="el-GR" sz="1600" dirty="0">
              <a:latin typeface="Arial" pitchFamily="34" charset="0"/>
            </a:endParaRPr>
          </a:p>
          <a:p>
            <a:pPr marL="285750" indent="-285750">
              <a:lnSpc>
                <a:spcPct val="130000"/>
              </a:lnSpc>
              <a:buFont typeface="Wingdings" panose="05000000000000000000" pitchFamily="2" charset="2"/>
              <a:buChar char="Ø"/>
              <a:defRPr/>
            </a:pPr>
            <a:r>
              <a:rPr lang="el-GR" sz="1600" dirty="0">
                <a:latin typeface="Arial" pitchFamily="34" charset="0"/>
              </a:rPr>
              <a:t> Εκτός από το H</a:t>
            </a:r>
            <a:r>
              <a:rPr lang="el-GR" sz="1600" baseline="-25000" dirty="0">
                <a:latin typeface="Arial" pitchFamily="34" charset="0"/>
              </a:rPr>
              <a:t>2</a:t>
            </a:r>
            <a:r>
              <a:rPr lang="el-GR" sz="1600" dirty="0">
                <a:latin typeface="Arial" pitchFamily="34" charset="0"/>
              </a:rPr>
              <a:t>, μπορούν να χρησιμοποιηθούν και άλλα καύσιμα (CH</a:t>
            </a:r>
            <a:r>
              <a:rPr lang="el-GR" sz="1600" baseline="-25000" dirty="0">
                <a:latin typeface="Arial" pitchFamily="34" charset="0"/>
              </a:rPr>
              <a:t>4</a:t>
            </a:r>
            <a:r>
              <a:rPr lang="el-GR" sz="1600" dirty="0">
                <a:latin typeface="Arial" pitchFamily="34" charset="0"/>
              </a:rPr>
              <a:t>, CO, CH</a:t>
            </a:r>
            <a:r>
              <a:rPr lang="el-GR" sz="1600" baseline="-25000" dirty="0">
                <a:latin typeface="Arial" pitchFamily="34" charset="0"/>
              </a:rPr>
              <a:t>3</a:t>
            </a:r>
            <a:r>
              <a:rPr lang="el-GR" sz="1600" dirty="0">
                <a:latin typeface="Arial" pitchFamily="34" charset="0"/>
              </a:rPr>
              <a:t>OH, NH</a:t>
            </a:r>
            <a:r>
              <a:rPr lang="el-GR" sz="1600" baseline="-25000" dirty="0">
                <a:latin typeface="Arial" pitchFamily="34" charset="0"/>
              </a:rPr>
              <a:t>3</a:t>
            </a:r>
            <a:r>
              <a:rPr lang="el-GR" sz="1600" dirty="0">
                <a:latin typeface="Arial" pitchFamily="34" charset="0"/>
              </a:rPr>
              <a:t>).</a:t>
            </a:r>
          </a:p>
        </p:txBody>
      </p:sp>
      <p:sp>
        <p:nvSpPr>
          <p:cNvPr id="18"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475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74072" y="312809"/>
            <a:ext cx="4740187"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Τι είναι η κυψέλη καυσίμου;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2244437" y="1105594"/>
            <a:ext cx="4676503" cy="8402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dirty="0"/>
              <a:t>Οι κυψέλες καυσίμου διαθέτουν </a:t>
            </a:r>
            <a:r>
              <a:rPr lang="el-GR" sz="1800" u="sng" dirty="0"/>
              <a:t>κοινές ιδιότητες</a:t>
            </a:r>
            <a:r>
              <a:rPr lang="el-GR" sz="1800" dirty="0"/>
              <a:t> με τους παραδοσιακούς θερμικούς κινητήρες και τις μπαταρίες</a:t>
            </a:r>
            <a:endParaRPr lang="el-GR" sz="1800" b="1" dirty="0">
              <a:solidFill>
                <a:schemeClr val="accent1">
                  <a:lumMod val="50000"/>
                </a:schemeClr>
              </a:solidFill>
            </a:endParaRPr>
          </a:p>
        </p:txBody>
      </p:sp>
      <p:cxnSp>
        <p:nvCxnSpPr>
          <p:cNvPr id="17" name="Straight Connector 16"/>
          <p:cNvCxnSpPr/>
          <p:nvPr/>
        </p:nvCxnSpPr>
        <p:spPr>
          <a:xfrm>
            <a:off x="374073" y="752747"/>
            <a:ext cx="4256403"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807473" y="4381266"/>
            <a:ext cx="2873927" cy="1328417"/>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l-GR" sz="1800" dirty="0">
                <a:solidFill>
                  <a:schemeClr val="tx1"/>
                </a:solidFill>
              </a:rPr>
              <a:t>Όπως και οι κινητήρες εσωτερικής καύσης, οι κυψέλες καυσίμου χρειάζονται συνεχή ροή καυσίμου </a:t>
            </a:r>
          </a:p>
        </p:txBody>
      </p:sp>
      <p:sp>
        <p:nvSpPr>
          <p:cNvPr id="19" name="Content Placeholder 2"/>
          <p:cNvSpPr txBox="1">
            <a:spLocks/>
          </p:cNvSpPr>
          <p:nvPr/>
        </p:nvSpPr>
        <p:spPr>
          <a:xfrm>
            <a:off x="5361573" y="4238428"/>
            <a:ext cx="3584206" cy="162011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l-GR" sz="1800" dirty="0">
                <a:solidFill>
                  <a:schemeClr val="tx1"/>
                </a:solidFill>
              </a:rPr>
              <a:t>Η αρχή</a:t>
            </a:r>
            <a:r>
              <a:rPr lang="el-GR" dirty="0" smtClean="0"/>
              <a:t> </a:t>
            </a:r>
            <a:r>
              <a:rPr lang="el-GR" sz="1800" dirty="0">
                <a:solidFill>
                  <a:schemeClr val="tx1"/>
                </a:solidFill>
              </a:rPr>
              <a:t>λειτουργίας μιας </a:t>
            </a:r>
            <a:r>
              <a:rPr lang="el-GR" sz="1800" dirty="0" smtClean="0">
                <a:solidFill>
                  <a:schemeClr val="tx1"/>
                </a:solidFill>
              </a:rPr>
              <a:t>κυψέλης</a:t>
            </a:r>
            <a:r>
              <a:rPr lang="el-GR" dirty="0" smtClean="0"/>
              <a:t> </a:t>
            </a:r>
            <a:r>
              <a:rPr lang="el-GR" sz="1800" dirty="0">
                <a:solidFill>
                  <a:schemeClr val="tx1"/>
                </a:solidFill>
              </a:rPr>
              <a:t>καυσίμου</a:t>
            </a:r>
            <a:r>
              <a:rPr lang="el-GR" dirty="0" smtClean="0"/>
              <a:t> </a:t>
            </a:r>
            <a:r>
              <a:rPr lang="el-GR" sz="1800" dirty="0">
                <a:solidFill>
                  <a:schemeClr val="tx1"/>
                </a:solidFill>
              </a:rPr>
              <a:t>βασίζεται σε μια αντίδραση οξειδοαναγωγής, όπως ακριβώς και μία μπαταρία</a:t>
            </a: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5552" y="2171200"/>
            <a:ext cx="2059506" cy="2067229"/>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74368" y="1887944"/>
            <a:ext cx="997329" cy="2493323"/>
          </a:xfrm>
          <a:prstGeom prst="rect">
            <a:avLst/>
          </a:prstGeom>
        </p:spPr>
      </p:pic>
      <p:sp>
        <p:nvSpPr>
          <p:cNvPr id="22"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910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0653" y="1736438"/>
            <a:ext cx="2059506" cy="2067229"/>
          </a:xfrm>
          <a:prstGeom prst="rect">
            <a:avLst/>
          </a:prstGeom>
        </p:spPr>
      </p:pic>
      <p:sp>
        <p:nvSpPr>
          <p:cNvPr id="16" name="Title 1"/>
          <p:cNvSpPr txBox="1">
            <a:spLocks/>
          </p:cNvSpPr>
          <p:nvPr/>
        </p:nvSpPr>
        <p:spPr>
          <a:xfrm>
            <a:off x="210042" y="85004"/>
            <a:ext cx="5170032"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Τι είναι η κυψέλη καυσίμου;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sp>
        <p:nvSpPr>
          <p:cNvPr id="17" name="Content Placeholder 2"/>
          <p:cNvSpPr txBox="1">
            <a:spLocks/>
          </p:cNvSpPr>
          <p:nvPr/>
        </p:nvSpPr>
        <p:spPr>
          <a:xfrm>
            <a:off x="2080406" y="877789"/>
            <a:ext cx="4676503" cy="5909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u="sng" dirty="0"/>
              <a:t>Διαφέρει</a:t>
            </a:r>
            <a:r>
              <a:rPr lang="el-GR" sz="1800" dirty="0"/>
              <a:t> επίσης από τους κινητήρες και τις μπαταρίες:</a:t>
            </a:r>
            <a:endParaRPr lang="el-GR" sz="1800" b="1" dirty="0">
              <a:solidFill>
                <a:schemeClr val="accent1">
                  <a:lumMod val="50000"/>
                </a:schemeClr>
              </a:solidFill>
            </a:endParaRPr>
          </a:p>
        </p:txBody>
      </p:sp>
      <p:cxnSp>
        <p:nvCxnSpPr>
          <p:cNvPr id="18" name="Straight Connector 17"/>
          <p:cNvCxnSpPr/>
          <p:nvPr/>
        </p:nvCxnSpPr>
        <p:spPr>
          <a:xfrm>
            <a:off x="210042" y="524942"/>
            <a:ext cx="442043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643442" y="3955313"/>
            <a:ext cx="3571507" cy="1573617"/>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l-GR" sz="1800" dirty="0">
                <a:solidFill>
                  <a:schemeClr val="tx1"/>
                </a:solidFill>
              </a:rPr>
              <a:t>Στους κινητήρες εσωτερικής καύσης γίνεται καύση του καυσίμου και η θερμότητα χρησιμοποιείται σε έναν θερμοδυναμικό</a:t>
            </a:r>
            <a:r>
              <a:rPr lang="el-GR" dirty="0" smtClean="0"/>
              <a:t> </a:t>
            </a:r>
            <a:r>
              <a:rPr lang="el-GR" sz="1800" dirty="0">
                <a:solidFill>
                  <a:schemeClr val="tx1"/>
                </a:solidFill>
              </a:rPr>
              <a:t>κύκλο. Η απόδοσή τους είναι χαμηλότερη.</a:t>
            </a:r>
          </a:p>
        </p:txBody>
      </p:sp>
      <p:sp>
        <p:nvSpPr>
          <p:cNvPr id="20" name="Content Placeholder 2"/>
          <p:cNvSpPr txBox="1">
            <a:spLocks/>
          </p:cNvSpPr>
          <p:nvPr/>
        </p:nvSpPr>
        <p:spPr>
          <a:xfrm>
            <a:off x="5528930" y="3650408"/>
            <a:ext cx="4561367" cy="2154968"/>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l-GR" sz="1800" dirty="0">
                <a:solidFill>
                  <a:schemeClr val="tx1"/>
                </a:solidFill>
              </a:rPr>
              <a:t>Οι μπαταρίες έχουν αποθηκευμένη στο εσωτερικό τους μια περιορισμένη ποσότητα ενέργειας και ο χρόνος επαναφόρτισης είναι αργός, ενώ οι κυψέλες καυσίμου περιορίζονται μόνο από το μέγεθος της δεξαμενής καυσίμου.</a:t>
            </a:r>
          </a:p>
          <a:p>
            <a:pPr marL="0" indent="0" algn="ctr">
              <a:buFont typeface="Arial" panose="020B0604020202020204" pitchFamily="34" charset="0"/>
              <a:buNone/>
            </a:pPr>
            <a:r>
              <a:rPr lang="el-GR" sz="1800" dirty="0">
                <a:solidFill>
                  <a:schemeClr val="tx1"/>
                </a:solidFill>
              </a:rPr>
              <a:t>Με μια συνεχή ροή καυσίμου μπορούν να παράγουν ενέργεια αδιάλειπτα</a:t>
            </a:r>
          </a:p>
        </p:txBody>
      </p:sp>
      <p:sp>
        <p:nvSpPr>
          <p:cNvPr id="21" name="Multiply 20"/>
          <p:cNvSpPr/>
          <p:nvPr/>
        </p:nvSpPr>
        <p:spPr>
          <a:xfrm>
            <a:off x="1255268" y="2108991"/>
            <a:ext cx="1650273" cy="1541417"/>
          </a:xfrm>
          <a:prstGeom prst="mathMultiply">
            <a:avLst>
              <a:gd name="adj1" fmla="val 1170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35474" y="1468721"/>
            <a:ext cx="997329" cy="2334946"/>
          </a:xfrm>
          <a:prstGeom prst="rect">
            <a:avLst/>
          </a:prstGeom>
        </p:spPr>
      </p:pic>
      <p:sp>
        <p:nvSpPr>
          <p:cNvPr id="23" name="Multiply 22"/>
          <p:cNvSpPr/>
          <p:nvPr/>
        </p:nvSpPr>
        <p:spPr>
          <a:xfrm>
            <a:off x="6709002" y="2108991"/>
            <a:ext cx="1650273" cy="1541417"/>
          </a:xfrm>
          <a:prstGeom prst="mathMultiply">
            <a:avLst>
              <a:gd name="adj1" fmla="val 1170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24"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15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3484" y="2106774"/>
            <a:ext cx="3157518" cy="3542884"/>
          </a:xfrm>
          <a:prstGeom prst="rect">
            <a:avLst/>
          </a:prstGeom>
        </p:spPr>
      </p:pic>
      <p:sp>
        <p:nvSpPr>
          <p:cNvPr id="16" name="Title 1"/>
          <p:cNvSpPr txBox="1">
            <a:spLocks/>
          </p:cNvSpPr>
          <p:nvPr/>
        </p:nvSpPr>
        <p:spPr>
          <a:xfrm>
            <a:off x="356654" y="312809"/>
            <a:ext cx="4441767"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dirty="0">
                <a:solidFill>
                  <a:schemeClr val="accent1">
                    <a:lumMod val="75000"/>
                  </a:schemeClr>
                </a:solidFill>
                <a:latin typeface="Arial" panose="020B0604020202020204" pitchFamily="34" charset="0"/>
              </a:rPr>
              <a:t>Στοιχεία κυψέλης καυσίμου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374073" y="752747"/>
            <a:ext cx="4256403"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1"/>
          <p:cNvSpPr>
            <a:spLocks noChangeArrowheads="1"/>
          </p:cNvSpPr>
          <p:nvPr/>
        </p:nvSpPr>
        <p:spPr bwMode="auto">
          <a:xfrm>
            <a:off x="216762" y="1264667"/>
            <a:ext cx="8697416" cy="369332"/>
          </a:xfrm>
          <a:prstGeom prst="rect">
            <a:avLst/>
          </a:prstGeom>
          <a:noFill/>
          <a:ln w="9525">
            <a:noFill/>
            <a:miter lim="800000"/>
            <a:headEnd/>
            <a:tailEnd/>
          </a:ln>
        </p:spPr>
        <p:txBody>
          <a:bodyPr wrap="square">
            <a:spAutoFit/>
          </a:bodyPr>
          <a:lstStyle/>
          <a:p>
            <a:pPr algn="ctr"/>
            <a:r>
              <a:rPr lang="el-GR" dirty="0">
                <a:latin typeface="Arial" pitchFamily="34" charset="0"/>
              </a:rPr>
              <a:t>Μια Κυψέλη Καυσίμου αποτελείται από δύο πορώδη </a:t>
            </a:r>
            <a:r>
              <a:rPr lang="el-GR" u="sng" dirty="0">
                <a:latin typeface="Arial" pitchFamily="34" charset="0"/>
              </a:rPr>
              <a:t>ηλεκτρόδια</a:t>
            </a:r>
            <a:r>
              <a:rPr lang="el-GR" dirty="0">
                <a:latin typeface="Arial" pitchFamily="34" charset="0"/>
              </a:rPr>
              <a:t> που περιβάλλουν τον </a:t>
            </a:r>
            <a:r>
              <a:rPr lang="el-GR" u="sng" dirty="0">
                <a:latin typeface="Arial" pitchFamily="34" charset="0"/>
              </a:rPr>
              <a:t>ηλεκτρολύτη</a:t>
            </a:r>
          </a:p>
        </p:txBody>
      </p:sp>
      <p:cxnSp>
        <p:nvCxnSpPr>
          <p:cNvPr id="19" name="Straight Connector 18"/>
          <p:cNvCxnSpPr/>
          <p:nvPr/>
        </p:nvCxnSpPr>
        <p:spPr>
          <a:xfrm>
            <a:off x="5142411" y="5453886"/>
            <a:ext cx="618309" cy="81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64718" y="5649658"/>
            <a:ext cx="7315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799984" y="5462050"/>
            <a:ext cx="414965" cy="30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12218" y="5649658"/>
            <a:ext cx="2219498" cy="230832"/>
          </a:xfrm>
          <a:prstGeom prst="rect">
            <a:avLst/>
          </a:prstGeom>
          <a:noFill/>
        </p:spPr>
        <p:txBody>
          <a:bodyPr wrap="square" rtlCol="0">
            <a:spAutoFit/>
          </a:bodyPr>
          <a:lstStyle/>
          <a:p>
            <a:r>
              <a:rPr lang="el-GR" sz="900" dirty="0">
                <a:hlinkClick r:id="rId11"/>
              </a:rPr>
              <a:t>Φωτογραφία</a:t>
            </a:r>
            <a:r>
              <a:rPr lang="el-GR" sz="900" dirty="0"/>
              <a:t> από Sakurambo / </a:t>
            </a:r>
            <a:r>
              <a:rPr lang="el-GR" sz="900" dirty="0">
                <a:hlinkClick r:id="rId12"/>
              </a:rPr>
              <a:t>CC BY</a:t>
            </a:r>
            <a:endParaRPr lang="el-GR" sz="900" dirty="0"/>
          </a:p>
        </p:txBody>
      </p:sp>
      <p:sp>
        <p:nvSpPr>
          <p:cNvPr id="23"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664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4" y="86670"/>
            <a:ext cx="4441767"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a:solidFill>
                  <a:schemeClr val="accent1">
                    <a:lumMod val="75000"/>
                  </a:schemeClr>
                </a:solidFill>
                <a:latin typeface="Arial" panose="020B0604020202020204" pitchFamily="34" charset="0"/>
              </a:rPr>
              <a:t>Στοιχεία κυψέλης καυσίμου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073" y="526608"/>
            <a:ext cx="374072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356654" y="2677326"/>
            <a:ext cx="3026295" cy="2554545"/>
          </a:xfrm>
          <a:prstGeom prst="rect">
            <a:avLst/>
          </a:prstGeom>
          <a:noFill/>
          <a:ln w="9525">
            <a:noFill/>
            <a:miter lim="800000"/>
            <a:headEnd/>
            <a:tailEnd/>
          </a:ln>
        </p:spPr>
        <p:txBody>
          <a:bodyPr wrap="square">
            <a:spAutoFit/>
          </a:bodyPr>
          <a:lstStyle/>
          <a:p>
            <a:pPr algn="just"/>
            <a:endParaRPr lang="el-GR" sz="1600" b="1" dirty="0">
              <a:latin typeface="Arial" pitchFamily="34" charset="0"/>
            </a:endParaRPr>
          </a:p>
          <a:p>
            <a:pPr marL="285750" indent="-285750" algn="just">
              <a:buFontTx/>
              <a:buChar char="-"/>
            </a:pPr>
            <a:r>
              <a:rPr lang="el-GR" sz="1600" dirty="0">
                <a:latin typeface="Arial" pitchFamily="34" charset="0"/>
              </a:rPr>
              <a:t>ένας φυσικός φραγμός για την αποφυγή άμεσης μείξης του αέριου καυσίμου και του οξειδωτικού (διαπερατότητα (cross-over))</a:t>
            </a:r>
          </a:p>
          <a:p>
            <a:pPr marL="285750" indent="-285750" algn="just">
              <a:buFontTx/>
              <a:buChar char="-"/>
            </a:pPr>
            <a:endParaRPr lang="el-GR" sz="1600" dirty="0">
              <a:latin typeface="Arial" pitchFamily="34" charset="0"/>
            </a:endParaRPr>
          </a:p>
          <a:p>
            <a:pPr marL="285750" indent="-285750" algn="just">
              <a:buFontTx/>
              <a:buChar char="-"/>
            </a:pPr>
            <a:r>
              <a:rPr lang="el-GR" sz="1600" dirty="0">
                <a:latin typeface="Arial" pitchFamily="34" charset="0"/>
              </a:rPr>
              <a:t>επιτρέπει τη μεταφορά ιοντικού φορτίου μεταξύ των δύο ηλεκτροδίων, κλείνοντας το ηλεκτρικό κύκλωμα.</a:t>
            </a:r>
          </a:p>
          <a:p>
            <a:pPr marL="285750" indent="-285750" algn="just">
              <a:buFontTx/>
              <a:buChar char="-"/>
            </a:pPr>
            <a:endParaRPr lang="el-GR" sz="1600" dirty="0">
              <a:latin typeface="Arial" pitchFamily="34" charset="0"/>
            </a:endParaRPr>
          </a:p>
        </p:txBody>
      </p:sp>
      <p:sp>
        <p:nvSpPr>
          <p:cNvPr id="18" name="Content Placeholder 2"/>
          <p:cNvSpPr txBox="1">
            <a:spLocks/>
          </p:cNvSpPr>
          <p:nvPr/>
        </p:nvSpPr>
        <p:spPr>
          <a:xfrm>
            <a:off x="434542" y="2256919"/>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Ηλεκτρολύτης</a:t>
            </a:r>
          </a:p>
        </p:txBody>
      </p:sp>
      <p:sp>
        <p:nvSpPr>
          <p:cNvPr id="19" name="Rectangle 11"/>
          <p:cNvSpPr>
            <a:spLocks noChangeArrowheads="1"/>
          </p:cNvSpPr>
          <p:nvPr/>
        </p:nvSpPr>
        <p:spPr bwMode="auto">
          <a:xfrm>
            <a:off x="216762" y="1532872"/>
            <a:ext cx="8697416" cy="369332"/>
          </a:xfrm>
          <a:prstGeom prst="rect">
            <a:avLst/>
          </a:prstGeom>
          <a:noFill/>
          <a:ln w="9525">
            <a:noFill/>
            <a:miter lim="800000"/>
            <a:headEnd/>
            <a:tailEnd/>
          </a:ln>
        </p:spPr>
        <p:txBody>
          <a:bodyPr wrap="square">
            <a:spAutoFit/>
          </a:bodyPr>
          <a:lstStyle/>
          <a:p>
            <a:pPr algn="ctr"/>
            <a:r>
              <a:rPr lang="el-GR" dirty="0">
                <a:latin typeface="Arial" pitchFamily="34" charset="0"/>
              </a:rPr>
              <a:t>Μια Κυψέλη Καυσίμου αποτελείται από δύο πορώδη </a:t>
            </a:r>
            <a:r>
              <a:rPr lang="el-GR" u="sng" dirty="0">
                <a:latin typeface="Arial" pitchFamily="34" charset="0"/>
              </a:rPr>
              <a:t>ηλεκτρόδια</a:t>
            </a:r>
            <a:r>
              <a:rPr lang="el-GR" dirty="0">
                <a:latin typeface="Arial" pitchFamily="34" charset="0"/>
              </a:rPr>
              <a:t> που περιβάλλουν τον </a:t>
            </a:r>
            <a:r>
              <a:rPr lang="el-GR" u="sng" dirty="0">
                <a:latin typeface="Arial" pitchFamily="34" charset="0"/>
              </a:rPr>
              <a:t>ηλεκτρολύτη</a:t>
            </a: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30476" y="2256919"/>
            <a:ext cx="3157518" cy="3542884"/>
          </a:xfrm>
          <a:prstGeom prst="rect">
            <a:avLst/>
          </a:prstGeom>
        </p:spPr>
      </p:pic>
      <p:sp>
        <p:nvSpPr>
          <p:cNvPr id="21" name="Oval 20"/>
          <p:cNvSpPr/>
          <p:nvPr/>
        </p:nvSpPr>
        <p:spPr>
          <a:xfrm rot="5400000">
            <a:off x="4919573" y="3955413"/>
            <a:ext cx="2612571" cy="5921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63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5470" y="2341065"/>
            <a:ext cx="3157518" cy="3542884"/>
          </a:xfrm>
          <a:prstGeom prst="rect">
            <a:avLst/>
          </a:prstGeom>
        </p:spPr>
      </p:pic>
      <p:sp>
        <p:nvSpPr>
          <p:cNvPr id="16" name="Title 1"/>
          <p:cNvSpPr txBox="1">
            <a:spLocks/>
          </p:cNvSpPr>
          <p:nvPr/>
        </p:nvSpPr>
        <p:spPr>
          <a:xfrm>
            <a:off x="356654" y="0"/>
            <a:ext cx="4441767"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a:solidFill>
                  <a:schemeClr val="accent1">
                    <a:lumMod val="75000"/>
                  </a:schemeClr>
                </a:solidFill>
                <a:latin typeface="Arial" panose="020B0604020202020204" pitchFamily="34" charset="0"/>
              </a:rPr>
              <a:t>Στοιχεία κυψέλης καυσίμου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sp>
        <p:nvSpPr>
          <p:cNvPr id="17" name="Oval 16"/>
          <p:cNvSpPr/>
          <p:nvPr/>
        </p:nvSpPr>
        <p:spPr>
          <a:xfrm>
            <a:off x="5117330" y="5356744"/>
            <a:ext cx="85675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 Box 12"/>
          <p:cNvSpPr txBox="1">
            <a:spLocks noChangeArrowheads="1"/>
          </p:cNvSpPr>
          <p:nvPr/>
        </p:nvSpPr>
        <p:spPr bwMode="auto">
          <a:xfrm>
            <a:off x="179511" y="2895272"/>
            <a:ext cx="3935289" cy="2554545"/>
          </a:xfrm>
          <a:prstGeom prst="rect">
            <a:avLst/>
          </a:prstGeom>
          <a:noFill/>
          <a:ln w="9525">
            <a:noFill/>
            <a:miter lim="800000"/>
            <a:headEnd/>
            <a:tailEnd/>
          </a:ln>
        </p:spPr>
        <p:txBody>
          <a:bodyPr wrap="square">
            <a:spAutoFit/>
          </a:bodyPr>
          <a:lstStyle/>
          <a:p>
            <a:pPr algn="just"/>
            <a:endParaRPr lang="el-GR" sz="1600" b="1" dirty="0">
              <a:latin typeface="Arial" pitchFamily="34" charset="0"/>
            </a:endParaRPr>
          </a:p>
          <a:p>
            <a:pPr algn="just"/>
            <a:r>
              <a:rPr lang="el-GR" sz="1600" dirty="0">
                <a:latin typeface="Arial" pitchFamily="34" charset="0"/>
              </a:rPr>
              <a:t>- Πορώδες υλικό, προσφέρει τη διάχυση των δραστικών συστατικών</a:t>
            </a:r>
          </a:p>
          <a:p>
            <a:pPr algn="just"/>
            <a:endParaRPr lang="el-GR" sz="1600" dirty="0">
              <a:latin typeface="Arial" pitchFamily="34" charset="0"/>
            </a:endParaRPr>
          </a:p>
          <a:p>
            <a:pPr algn="just"/>
            <a:r>
              <a:rPr lang="el-GR" sz="1600" dirty="0">
                <a:latin typeface="Arial" pitchFamily="34" charset="0"/>
              </a:rPr>
              <a:t>- Η ενεργή επιφάνεια όπου συντελούνται οι αντιδράσεις οξειδοαναγωγής</a:t>
            </a:r>
          </a:p>
          <a:p>
            <a:pPr algn="just"/>
            <a:endParaRPr lang="el-GR" sz="1600" dirty="0">
              <a:latin typeface="Arial" pitchFamily="34" charset="0"/>
            </a:endParaRPr>
          </a:p>
          <a:p>
            <a:pPr algn="just"/>
            <a:r>
              <a:rPr lang="el-GR" sz="1600" dirty="0">
                <a:latin typeface="Arial" pitchFamily="34" charset="0"/>
              </a:rPr>
              <a:t>- Επιτρέπει την αγωγιμότητα των ιόντων και ηλεκτρονίων που παράγονται στις αντιδράσεις οξειδοαναγωγής</a:t>
            </a:r>
          </a:p>
        </p:txBody>
      </p:sp>
      <p:sp>
        <p:nvSpPr>
          <p:cNvPr id="19" name="Content Placeholder 2"/>
          <p:cNvSpPr txBox="1">
            <a:spLocks/>
          </p:cNvSpPr>
          <p:nvPr/>
        </p:nvSpPr>
        <p:spPr>
          <a:xfrm>
            <a:off x="530354" y="2341699"/>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Ηλεκτρόδια</a:t>
            </a:r>
          </a:p>
        </p:txBody>
      </p:sp>
      <p:sp>
        <p:nvSpPr>
          <p:cNvPr id="20" name="Rectangle 19"/>
          <p:cNvSpPr>
            <a:spLocks noChangeArrowheads="1"/>
          </p:cNvSpPr>
          <p:nvPr/>
        </p:nvSpPr>
        <p:spPr bwMode="auto">
          <a:xfrm>
            <a:off x="216762" y="1446202"/>
            <a:ext cx="8697416" cy="369332"/>
          </a:xfrm>
          <a:prstGeom prst="rect">
            <a:avLst/>
          </a:prstGeom>
          <a:noFill/>
          <a:ln w="9525">
            <a:noFill/>
            <a:miter lim="800000"/>
            <a:headEnd/>
            <a:tailEnd/>
          </a:ln>
        </p:spPr>
        <p:txBody>
          <a:bodyPr wrap="square">
            <a:spAutoFit/>
          </a:bodyPr>
          <a:lstStyle/>
          <a:p>
            <a:pPr algn="ctr"/>
            <a:r>
              <a:rPr lang="el-GR" dirty="0">
                <a:latin typeface="Arial" pitchFamily="34" charset="0"/>
              </a:rPr>
              <a:t>Μια Κυψέλη Καυσίμου αποτελείται από δύο πορώδη </a:t>
            </a:r>
            <a:r>
              <a:rPr lang="el-GR" u="sng" dirty="0">
                <a:latin typeface="Arial" pitchFamily="34" charset="0"/>
              </a:rPr>
              <a:t>ηλεκτρόδια</a:t>
            </a:r>
            <a:r>
              <a:rPr lang="el-GR" dirty="0">
                <a:latin typeface="Arial" pitchFamily="34" charset="0"/>
              </a:rPr>
              <a:t> που περιβάλλουν τον </a:t>
            </a:r>
            <a:r>
              <a:rPr lang="el-GR" u="sng" dirty="0">
                <a:latin typeface="Arial" pitchFamily="34" charset="0"/>
              </a:rPr>
              <a:t>ηλεκτρολύτη</a:t>
            </a:r>
          </a:p>
        </p:txBody>
      </p:sp>
      <p:cxnSp>
        <p:nvCxnSpPr>
          <p:cNvPr id="21" name="Straight Connector 4"/>
          <p:cNvCxnSpPr/>
          <p:nvPr/>
        </p:nvCxnSpPr>
        <p:spPr>
          <a:xfrm>
            <a:off x="374073" y="439938"/>
            <a:ext cx="4256403"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525940" y="5356744"/>
            <a:ext cx="85675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95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356654" y="150018"/>
            <a:ext cx="4441767" cy="3255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i="1">
                <a:solidFill>
                  <a:schemeClr val="accent1">
                    <a:lumMod val="75000"/>
                  </a:schemeClr>
                </a:solidFill>
                <a:latin typeface="Arial" panose="020B0604020202020204" pitchFamily="34" charset="0"/>
              </a:rPr>
              <a:t>Στοιχεία κυψέλης καυσίμου</a:t>
            </a:r>
            <a:endParaRPr lang="el-GR" sz="2800" i="1" dirty="0">
              <a:solidFill>
                <a:schemeClr val="accent1">
                  <a:lumMod val="75000"/>
                </a:schemeClr>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374073" y="589956"/>
            <a:ext cx="4256403"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12"/>
          <p:cNvSpPr txBox="1">
            <a:spLocks noChangeArrowheads="1"/>
          </p:cNvSpPr>
          <p:nvPr/>
        </p:nvSpPr>
        <p:spPr bwMode="auto">
          <a:xfrm>
            <a:off x="636740" y="2642138"/>
            <a:ext cx="2664296" cy="2800767"/>
          </a:xfrm>
          <a:prstGeom prst="rect">
            <a:avLst/>
          </a:prstGeom>
          <a:noFill/>
          <a:ln w="9525">
            <a:noFill/>
            <a:miter lim="800000"/>
            <a:headEnd/>
            <a:tailEnd/>
          </a:ln>
        </p:spPr>
        <p:txBody>
          <a:bodyPr wrap="square">
            <a:spAutoFit/>
          </a:bodyPr>
          <a:lstStyle/>
          <a:p>
            <a:pPr algn="just"/>
            <a:endParaRPr lang="el-GR" sz="1600" dirty="0">
              <a:latin typeface="Arial" pitchFamily="34" charset="0"/>
            </a:endParaRPr>
          </a:p>
          <a:p>
            <a:pPr algn="just"/>
            <a:r>
              <a:rPr lang="el-GR" sz="1600" b="1" dirty="0">
                <a:latin typeface="Arial" pitchFamily="34" charset="0"/>
              </a:rPr>
              <a:t>Άνοδος</a:t>
            </a:r>
            <a:r>
              <a:rPr lang="el-GR" sz="1600" dirty="0">
                <a:latin typeface="Arial" pitchFamily="34" charset="0"/>
              </a:rPr>
              <a:t> ονομάζεται επίσης «Ηλεκτρόδιο Καυσίμου» και θεωρείται ότι έχει αρνητική πολικότητα.</a:t>
            </a:r>
          </a:p>
          <a:p>
            <a:pPr algn="just"/>
            <a:endParaRPr lang="el-GR" sz="1600" dirty="0">
              <a:latin typeface="Arial" pitchFamily="34" charset="0"/>
            </a:endParaRPr>
          </a:p>
          <a:p>
            <a:pPr algn="just"/>
            <a:r>
              <a:rPr lang="el-GR" sz="1600" b="1" dirty="0">
                <a:latin typeface="Arial" pitchFamily="34" charset="0"/>
              </a:rPr>
              <a:t>Κάθοδος </a:t>
            </a:r>
            <a:r>
              <a:rPr lang="el-GR" sz="1600" dirty="0">
                <a:latin typeface="Arial" pitchFamily="34" charset="0"/>
              </a:rPr>
              <a:t>ονομάζεται επίσης «Ηλεκτρόδιο Αέρα» και είναι σχεδιασμένο ως το θετικό ηλεκτρόδιο.</a:t>
            </a:r>
          </a:p>
          <a:p>
            <a:pPr algn="just"/>
            <a:endParaRPr lang="el-GR" sz="1600" dirty="0">
              <a:latin typeface="Arial" pitchFamily="34"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15839" y="2271127"/>
            <a:ext cx="3157518" cy="3542884"/>
          </a:xfrm>
          <a:prstGeom prst="rect">
            <a:avLst/>
          </a:prstGeom>
        </p:spPr>
      </p:pic>
      <p:sp>
        <p:nvSpPr>
          <p:cNvPr id="19" name="Content Placeholder 2"/>
          <p:cNvSpPr txBox="1">
            <a:spLocks/>
          </p:cNvSpPr>
          <p:nvPr/>
        </p:nvSpPr>
        <p:spPr>
          <a:xfrm>
            <a:off x="567604" y="2244067"/>
            <a:ext cx="2846072" cy="34163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l-GR" sz="1800" b="1" dirty="0">
                <a:solidFill>
                  <a:schemeClr val="accent1">
                    <a:lumMod val="50000"/>
                  </a:schemeClr>
                </a:solidFill>
              </a:rPr>
              <a:t>Ηλεκτρόδια</a:t>
            </a:r>
          </a:p>
        </p:txBody>
      </p:sp>
      <p:sp>
        <p:nvSpPr>
          <p:cNvPr id="20" name="Oval 19"/>
          <p:cNvSpPr/>
          <p:nvPr/>
        </p:nvSpPr>
        <p:spPr>
          <a:xfrm rot="5400000">
            <a:off x="3615747" y="3398108"/>
            <a:ext cx="3498306" cy="1333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 20"/>
          <p:cNvSpPr/>
          <p:nvPr/>
        </p:nvSpPr>
        <p:spPr>
          <a:xfrm rot="5400000">
            <a:off x="5817962" y="3385408"/>
            <a:ext cx="3498306" cy="1333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11"/>
          <p:cNvSpPr>
            <a:spLocks noChangeArrowheads="1"/>
          </p:cNvSpPr>
          <p:nvPr/>
        </p:nvSpPr>
        <p:spPr bwMode="auto">
          <a:xfrm>
            <a:off x="216762" y="1286540"/>
            <a:ext cx="8697416" cy="646331"/>
          </a:xfrm>
          <a:prstGeom prst="rect">
            <a:avLst/>
          </a:prstGeom>
          <a:noFill/>
          <a:ln w="9525">
            <a:noFill/>
            <a:miter lim="800000"/>
            <a:headEnd/>
            <a:tailEnd/>
          </a:ln>
        </p:spPr>
        <p:txBody>
          <a:bodyPr wrap="square">
            <a:spAutoFit/>
          </a:bodyPr>
          <a:lstStyle/>
          <a:p>
            <a:pPr algn="ctr"/>
            <a:r>
              <a:rPr lang="el-GR" dirty="0">
                <a:latin typeface="Arial" pitchFamily="34" charset="0"/>
              </a:rPr>
              <a:t>Μια Κυψέλη Καυσίμου αποτελείται από δύο πορώδη </a:t>
            </a:r>
            <a:r>
              <a:rPr lang="el-GR" u="sng" dirty="0">
                <a:latin typeface="Arial" pitchFamily="34" charset="0"/>
              </a:rPr>
              <a:t>ηλεκτρόδια</a:t>
            </a:r>
            <a:r>
              <a:rPr lang="el-GR" dirty="0">
                <a:latin typeface="Arial" pitchFamily="34" charset="0"/>
              </a:rPr>
              <a:t> που περιβάλλουν τον </a:t>
            </a:r>
            <a:r>
              <a:rPr lang="el-GR" u="sng" dirty="0">
                <a:latin typeface="Arial" pitchFamily="34" charset="0"/>
              </a:rPr>
              <a:t>ηλεκτρολύτη</a:t>
            </a:r>
          </a:p>
        </p:txBody>
      </p:sp>
      <p:sp>
        <p:nvSpPr>
          <p:cNvPr id="23" name="Rectangle 1"/>
          <p:cNvSpPr>
            <a:spLocks noChangeArrowheads="1"/>
          </p:cNvSpPr>
          <p:nvPr/>
        </p:nvSpPr>
        <p:spPr bwMode="auto">
          <a:xfrm>
            <a:off x="10856422" y="6704118"/>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6921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2084</Words>
  <Application>Microsoft Office PowerPoint</Application>
  <PresentationFormat>Widescreen</PresentationFormat>
  <Paragraphs>247</Paragraphs>
  <Slides>37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Calibri Light</vt:lpstr>
      <vt:lpstr>inherit</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17</cp:revision>
  <dcterms:created xsi:type="dcterms:W3CDTF">2019-06-26T09:21:34Z</dcterms:created>
  <dcterms:modified xsi:type="dcterms:W3CDTF">2019-11-18T08:13:45Z</dcterms:modified>
</cp:coreProperties>
</file>