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6" r:id="rId4"/>
    <p:sldId id="269" r:id="rId5"/>
    <p:sldId id="268" r:id="rId6"/>
    <p:sldId id="271" r:id="rId7"/>
    <p:sldId id="265" r:id="rId8"/>
    <p:sldId id="264" r:id="rId9"/>
    <p:sldId id="263" r:id="rId10"/>
    <p:sldId id="272" r:id="rId11"/>
    <p:sldId id="262" r:id="rId12"/>
    <p:sldId id="261" r:id="rId13"/>
    <p:sldId id="260"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6"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eg"/><Relationship Id="rId5" Type="http://schemas.openxmlformats.org/officeDocument/2006/relationships/image" Target="../media/image7.png"/><Relationship Id="rId15" Type="http://schemas.openxmlformats.org/officeDocument/2006/relationships/image" Target="../media/image24.jpeg"/><Relationship Id="rId10" Type="http://schemas.openxmlformats.org/officeDocument/2006/relationships/hyperlink" Target="http://www.google.be/url?sa=i&amp;rct=j&amp;q=&amp;esrc=s&amp;source=images&amp;cd=&amp;cad=rja&amp;uact=8&amp;ved=0ahUKEwj2tb7r98vJAhWFhQ8KHaAzD5QQjRwIBw&amp;url=http://www.ndt.net/search/docs.php3?content%3D1%26id%3D7994&amp;bvm=bv.109332125,d.ZWU&amp;psig=AFQjCNEMTcT-PMYNbdr-87VG0WsraEHi4g&amp;ust=1449652832378150"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www.google.be/url?sa=i&amp;rct=j&amp;q=&amp;esrc=s&amp;source=images&amp;cd=&amp;cad=rja&amp;uact=8&amp;ved=2ahUKEwiGmvHI-djgAhXO0KQKHVTMCgYQjRx6BAgBEAU&amp;url=https%3A%2F%2Fsdifire.com%2Fproduct%2Fsolo-c6-carbon-monoxide-detector-tester%2F&amp;psig=AOvVaw0El_qb5OaE3MpTPGUQoMVR&amp;ust=1551255023434198"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jp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jp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_6Y6j0dbgAhWS26QKHSa_DQMQjRx6BAgBEAU&amp;url=https://www.24sevenheating.com/Plumber-Emergency-Service-In-Clifton-Nj.html&amp;psig=AOvVaw3byYWhwwWlBgqP_wHZrBKz&amp;ust=1551175504884382"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14174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44F96AEE-C680-4C17-B0A3-D948FEA3E49E}"/>
              </a:ext>
            </a:extLst>
          </p:cNvPr>
          <p:cNvSpPr/>
          <p:nvPr/>
        </p:nvSpPr>
        <p:spPr>
          <a:xfrm>
            <a:off x="1007706" y="1710921"/>
            <a:ext cx="3415004" cy="369332"/>
          </a:xfrm>
          <a:prstGeom prst="rect">
            <a:avLst/>
          </a:prstGeom>
        </p:spPr>
        <p:txBody>
          <a:bodyPr wrap="square">
            <a:spAutoFit/>
          </a:bodyPr>
          <a:lstStyle/>
          <a:p>
            <a:r>
              <a:rPr lang="el-GR" dirty="0"/>
              <a:t>Διαχείριση κινδύνου</a:t>
            </a:r>
          </a:p>
        </p:txBody>
      </p:sp>
      <p:sp>
        <p:nvSpPr>
          <p:cNvPr id="3" name="Ορθογώνιο 2">
            <a:extLst>
              <a:ext uri="{FF2B5EF4-FFF2-40B4-BE49-F238E27FC236}">
                <a16:creationId xmlns:a16="http://schemas.microsoft.com/office/drawing/2014/main" id="{68732AE5-9C72-46F8-9B8F-87BC69CB2819}"/>
              </a:ext>
            </a:extLst>
          </p:cNvPr>
          <p:cNvSpPr/>
          <p:nvPr/>
        </p:nvSpPr>
        <p:spPr>
          <a:xfrm>
            <a:off x="1007706" y="2967335"/>
            <a:ext cx="8136294" cy="646331"/>
          </a:xfrm>
          <a:prstGeom prst="rect">
            <a:avLst/>
          </a:prstGeom>
        </p:spPr>
        <p:txBody>
          <a:bodyPr wrap="square">
            <a:spAutoFit/>
          </a:bodyPr>
          <a:lstStyle/>
          <a:p>
            <a:r>
              <a:rPr lang="el-GR" dirty="0"/>
              <a:t>Παρουσίαση Μαθητών </a:t>
            </a:r>
          </a:p>
          <a:p>
            <a:r>
              <a:rPr lang="el-GR" dirty="0"/>
              <a:t>Διαρροές και τοποθεσία - μια δραστηριότητα διαχείρισης κινδύνων</a:t>
            </a:r>
          </a:p>
        </p:txBody>
      </p:sp>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2A94501E-A023-4330-BC12-355633D67DEA}"/>
              </a:ext>
            </a:extLst>
          </p:cNvPr>
          <p:cNvSpPr/>
          <p:nvPr/>
        </p:nvSpPr>
        <p:spPr>
          <a:xfrm>
            <a:off x="634482" y="335846"/>
            <a:ext cx="8509518" cy="4524315"/>
          </a:xfrm>
          <a:prstGeom prst="rect">
            <a:avLst/>
          </a:prstGeom>
        </p:spPr>
        <p:txBody>
          <a:bodyPr wrap="square">
            <a:spAutoFit/>
          </a:bodyPr>
          <a:lstStyle/>
          <a:p>
            <a:r>
              <a:rPr lang="el-GR" dirty="0"/>
              <a:t>Τα συστήματα σωληνώσεων υδρογόνου θα πρέπει να σχεδιάζονται και να εγκαθίστανται με προσοχή ώστε να μειώνεται ο κίνδυνος διαρροών και να καθίσταται δυνατή η εύκολη ανίχνευσή τους. Επομένως, τα συστήματα σωληνώσεων πρέπει να σχεδιάζονται σύμφωνα με τους ισχύοντες κώδικες και πρότυπα προκειμένου να:</a:t>
            </a:r>
          </a:p>
          <a:p>
            <a:endParaRPr lang="el-GR" dirty="0"/>
          </a:p>
          <a:p>
            <a:pPr marL="285750" indent="-285750">
              <a:buFont typeface="Arial" panose="020B0604020202020204" pitchFamily="34" charset="0"/>
              <a:buChar char="•"/>
            </a:pPr>
            <a:r>
              <a:rPr lang="el-GR" dirty="0"/>
              <a:t>Μειώστε τις διαρροές μέσω της χρήσης </a:t>
            </a:r>
            <a:r>
              <a:rPr lang="el-GR" dirty="0" err="1"/>
              <a:t>συγκολλημένων</a:t>
            </a:r>
            <a:r>
              <a:rPr lang="el-GR" dirty="0"/>
              <a:t> αρμών όπου είναι δυνατόν.</a:t>
            </a:r>
          </a:p>
          <a:p>
            <a:r>
              <a:rPr lang="el-GR" dirty="0"/>
              <a:t>Βεβαιωθείτε ότι οι αρμοί και τα εξαρτήματα είναι εύκολα </a:t>
            </a:r>
            <a:r>
              <a:rPr lang="el-GR" dirty="0" err="1"/>
              <a:t>προσβάσιμα</a:t>
            </a:r>
            <a:r>
              <a:rPr lang="el-GR" dirty="0"/>
              <a:t> για ελέγχους διαρροών.</a:t>
            </a:r>
          </a:p>
          <a:p>
            <a:pPr marL="285750" indent="-285750">
              <a:buFont typeface="Arial" panose="020B0604020202020204" pitchFamily="34" charset="0"/>
              <a:buChar char="•"/>
            </a:pPr>
            <a:r>
              <a:rPr lang="el-GR" dirty="0"/>
              <a:t>Αποτρέψτε ή ελαχιστοποιήστε τον κίνδυνο τραυματισμού.</a:t>
            </a:r>
          </a:p>
          <a:p>
            <a:pPr marL="285750" indent="-285750">
              <a:buFont typeface="Arial" panose="020B0604020202020204" pitchFamily="34" charset="0"/>
              <a:buChar char="•"/>
            </a:pPr>
            <a:r>
              <a:rPr lang="el-GR" dirty="0"/>
              <a:t>Μειώστε τις δομικές και θερμικές καταπονήσεις στα εξαρτήματα σωληνώσεων και στον συνδεδεμένο εξοπλισμό.</a:t>
            </a:r>
          </a:p>
          <a:p>
            <a:pPr marL="285750" indent="-285750">
              <a:buFont typeface="Arial" panose="020B0604020202020204" pitchFamily="34" charset="0"/>
              <a:buChar char="•"/>
            </a:pPr>
            <a:r>
              <a:rPr lang="el-GR" dirty="0"/>
              <a:t>Εξασφαλίστε αεροστεγή αρθρώσεις.</a:t>
            </a:r>
          </a:p>
          <a:p>
            <a:pPr marL="285750" indent="-285750">
              <a:buFont typeface="Arial" panose="020B0604020202020204" pitchFamily="34" charset="0"/>
              <a:buChar char="•"/>
            </a:pPr>
            <a:r>
              <a:rPr lang="el-GR" dirty="0"/>
              <a:t>Προσδιορίστε τα κατάλληλα μεγέθη και ρυθμίσεις των διατάξεων εκτόνωσης πίεσης.</a:t>
            </a:r>
          </a:p>
          <a:p>
            <a:pPr marL="285750" indent="-285750">
              <a:buFont typeface="Arial" panose="020B0604020202020204" pitchFamily="34" charset="0"/>
              <a:buChar char="•"/>
            </a:pPr>
            <a:r>
              <a:rPr lang="el-GR" dirty="0"/>
              <a:t>Κατάλληλα βαλβίδες διακοπής της επισήμανσης σε ασφαλείς θέσεις.</a:t>
            </a:r>
          </a:p>
          <a:p>
            <a:pPr marL="285750" indent="-285750">
              <a:buFont typeface="Arial" panose="020B0604020202020204" pitchFamily="34" charset="0"/>
              <a:buChar char="•"/>
            </a:pPr>
            <a:r>
              <a:rPr lang="el-GR" dirty="0"/>
              <a:t>Βεβαιωθείτε πάντοτε ότι οι σωληνώσεις είναι εφοδιασμένες με ετικέτα που υποδεικνύει το περιεχόμενο, την κατεύθυνση ροής και τις πιέσεις δοκιμής</a:t>
            </a:r>
          </a:p>
        </p:txBody>
      </p:sp>
      <p:sp>
        <p:nvSpPr>
          <p:cNvPr id="3" name="Ορθογώνιο 2">
            <a:extLst>
              <a:ext uri="{FF2B5EF4-FFF2-40B4-BE49-F238E27FC236}">
                <a16:creationId xmlns:a16="http://schemas.microsoft.com/office/drawing/2014/main" id="{6D7B867C-63FC-4B95-8611-456051690AB8}"/>
              </a:ext>
            </a:extLst>
          </p:cNvPr>
          <p:cNvSpPr/>
          <p:nvPr/>
        </p:nvSpPr>
        <p:spPr>
          <a:xfrm>
            <a:off x="8535232" y="1110944"/>
            <a:ext cx="3993502" cy="600164"/>
          </a:xfrm>
          <a:prstGeom prst="rect">
            <a:avLst/>
          </a:prstGeom>
        </p:spPr>
        <p:txBody>
          <a:bodyPr wrap="square">
            <a:spAutoFit/>
          </a:bodyPr>
          <a:lstStyle/>
          <a:p>
            <a:r>
              <a:rPr lang="el-GR" sz="1100" dirty="0">
                <a:solidFill>
                  <a:srgbClr val="FF0000"/>
                </a:solidFill>
              </a:rPr>
              <a:t>Εργασία - Χρησιμοποιώντας αυτές τις οδηγίες, γράψτε μια ειλικρινή αναφορά σχετικά με το σχεδιασμό του συστήματος σωλήνων νερού.</a:t>
            </a:r>
          </a:p>
        </p:txBody>
      </p:sp>
      <p:sp>
        <p:nvSpPr>
          <p:cNvPr id="15"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928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3955313" y="884967"/>
            <a:ext cx="4680520" cy="2308324"/>
          </a:xfrm>
          <a:prstGeom prst="rect">
            <a:avLst/>
          </a:prstGeom>
          <a:noFill/>
        </p:spPr>
        <p:txBody>
          <a:bodyPr wrap="square" rtlCol="0">
            <a:spAutoFit/>
          </a:bodyPr>
          <a:lstStyle/>
          <a:p>
            <a:pPr algn="just"/>
            <a:r>
              <a:rPr lang="el-GR" sz="1600" dirty="0"/>
              <a:t>όταν εργάζεστε με αέριο είναι πολύ σημαντικό να εξασφαλίσετε καλό αερισμό του εργαστηρίου. Ένας ενεργός αερισμός είναι πάντα καλύτερος από έναν παθητικό. Στην ιδανική περίπτωση, ανεμιστήρες που αυξάνουν την ταχύτητα σε περίπτωση διαρροής που ανιχνεύονται από ανιχνευτές αερίων. Η ροή αέρα πρέπει να ακολουθεί διασταυρούμενο εξαερισμό έτσι ώστε ολόκληρος ο όγκος να αντικατασταθεί από καθαρό αέρα σε σύντομο χρονικό διάστημα.</a:t>
            </a:r>
            <a:endParaRPr lang="en-GB" sz="1600" dirty="0"/>
          </a:p>
        </p:txBody>
      </p:sp>
      <p:pic>
        <p:nvPicPr>
          <p:cNvPr id="16" name="Image 11" descr="Figure_1_U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7001" y="740951"/>
            <a:ext cx="2563796" cy="2376264"/>
          </a:xfrm>
          <a:prstGeom prst="rect">
            <a:avLst/>
          </a:prstGeom>
        </p:spPr>
      </p:pic>
      <p:pic>
        <p:nvPicPr>
          <p:cNvPr id="18" name="Image 17" descr="Figure_2_U6.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83927" y="2853281"/>
            <a:ext cx="1423416" cy="2718816"/>
          </a:xfrm>
          <a:prstGeom prst="rect">
            <a:avLst/>
          </a:prstGeom>
        </p:spPr>
      </p:pic>
      <p:sp>
        <p:nvSpPr>
          <p:cNvPr id="2" name="Ορθογώνιο 1">
            <a:extLst>
              <a:ext uri="{FF2B5EF4-FFF2-40B4-BE49-F238E27FC236}">
                <a16:creationId xmlns:a16="http://schemas.microsoft.com/office/drawing/2014/main" id="{45CACEAE-A676-4060-8FC9-42B45406F7C8}"/>
              </a:ext>
            </a:extLst>
          </p:cNvPr>
          <p:cNvSpPr/>
          <p:nvPr/>
        </p:nvSpPr>
        <p:spPr>
          <a:xfrm>
            <a:off x="907313" y="3525662"/>
            <a:ext cx="6096000" cy="1754326"/>
          </a:xfrm>
          <a:prstGeom prst="rect">
            <a:avLst/>
          </a:prstGeom>
        </p:spPr>
        <p:txBody>
          <a:bodyPr>
            <a:spAutoFit/>
          </a:bodyPr>
          <a:lstStyle/>
          <a:p>
            <a:r>
              <a:rPr lang="el-GR" dirty="0"/>
              <a:t>Είναι επίσης πολύ σημαντικό να προστατευθεί ο εργαζόμενος. Πρέπει να φορούν ατομικό προστατευτικό εξοπλισμό, όπως γυαλιά, γάντια, φόρμες και μονωμένα παπούτσια. Στην περίπτωση κυψελών καυσίμου υδρογόνου πρέπει να λάβουμε υπόψη δύο διαφορετικά είδη κινδύνων: δοχεία αερίου υπό πίεση και ηλεκτρισμό υψηλής τάσης.</a:t>
            </a:r>
          </a:p>
        </p:txBody>
      </p:sp>
      <p:sp>
        <p:nvSpPr>
          <p:cNvPr id="17"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793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8" name="ZoneTexte 10"/>
          <p:cNvSpPr txBox="1"/>
          <p:nvPr/>
        </p:nvSpPr>
        <p:spPr>
          <a:xfrm>
            <a:off x="2067248" y="399213"/>
            <a:ext cx="6539692" cy="584775"/>
          </a:xfrm>
          <a:prstGeom prst="rect">
            <a:avLst/>
          </a:prstGeom>
          <a:noFill/>
        </p:spPr>
        <p:txBody>
          <a:bodyPr wrap="square" rtlCol="0">
            <a:spAutoFit/>
          </a:bodyPr>
          <a:lstStyle/>
          <a:p>
            <a:r>
              <a:rPr lang="el-GR" sz="1600" dirty="0">
                <a:solidFill>
                  <a:srgbClr val="038AD6"/>
                </a:solidFill>
                <a:latin typeface="Berlin Sans FB Demi" panose="020E0802020502020306" pitchFamily="34" charset="0"/>
                <a:ea typeface="+mj-ea"/>
                <a:cs typeface="+mj-cs"/>
              </a:rPr>
              <a:t>Πώς να μετριάσετε τους κινδύνους όταν εργάζεστε σε ένα όχημα FC</a:t>
            </a:r>
          </a:p>
          <a:p>
            <a:r>
              <a:rPr lang="el-GR" sz="1600" dirty="0">
                <a:solidFill>
                  <a:srgbClr val="038AD6"/>
                </a:solidFill>
                <a:latin typeface="Berlin Sans FB Demi" panose="020E0802020502020306" pitchFamily="34" charset="0"/>
                <a:ea typeface="+mj-ea"/>
                <a:cs typeface="+mj-cs"/>
              </a:rPr>
              <a:t>Συσκευές ασφαλείας για το περιβάλλον εργασίας</a:t>
            </a:r>
            <a:endParaRPr lang="en-GB" sz="1600" dirty="0">
              <a:solidFill>
                <a:srgbClr val="038AD6"/>
              </a:solidFill>
              <a:latin typeface="Berlin Sans FB Demi" panose="020E0802020502020306" pitchFamily="34" charset="0"/>
              <a:ea typeface="+mj-ea"/>
              <a:cs typeface="+mj-cs"/>
            </a:endParaRPr>
          </a:p>
        </p:txBody>
      </p:sp>
      <p:pic>
        <p:nvPicPr>
          <p:cNvPr id="19" name="Picture 2" descr="http://www.ndt.net/news/images/7994-1.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3906" y="2821982"/>
            <a:ext cx="1831631" cy="1377387"/>
          </a:xfrm>
          <a:prstGeom prst="rect">
            <a:avLst/>
          </a:prstGeom>
          <a:noFill/>
        </p:spPr>
      </p:pic>
      <p:pic>
        <p:nvPicPr>
          <p:cNvPr id="20" name="Image 19" descr="IMG_20140908_163423.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2170" y="1132837"/>
            <a:ext cx="1813367" cy="1360025"/>
          </a:xfrm>
          <a:prstGeom prst="rect">
            <a:avLst/>
          </a:prstGeom>
        </p:spPr>
      </p:pic>
      <p:pic>
        <p:nvPicPr>
          <p:cNvPr id="21" name="Image 20" descr="IMG_20140908_163437.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12196" y="1148021"/>
            <a:ext cx="1772871" cy="1329654"/>
          </a:xfrm>
          <a:prstGeom prst="rect">
            <a:avLst/>
          </a:prstGeom>
        </p:spPr>
      </p:pic>
      <p:sp>
        <p:nvSpPr>
          <p:cNvPr id="22" name="ZoneTexte 23"/>
          <p:cNvSpPr txBox="1"/>
          <p:nvPr/>
        </p:nvSpPr>
        <p:spPr>
          <a:xfrm>
            <a:off x="1711268" y="5729068"/>
            <a:ext cx="1512168" cy="461665"/>
          </a:xfrm>
          <a:prstGeom prst="rect">
            <a:avLst/>
          </a:prstGeom>
          <a:noFill/>
        </p:spPr>
        <p:txBody>
          <a:bodyPr wrap="square" rtlCol="0">
            <a:spAutoFit/>
          </a:bodyPr>
          <a:lstStyle/>
          <a:p>
            <a:r>
              <a:rPr lang="en-GB" sz="1200" dirty="0"/>
              <a:t>Source : Toyota TME</a:t>
            </a:r>
          </a:p>
        </p:txBody>
      </p:sp>
      <p:sp>
        <p:nvSpPr>
          <p:cNvPr id="23" name="ZoneTexte 1"/>
          <p:cNvSpPr txBox="1"/>
          <p:nvPr/>
        </p:nvSpPr>
        <p:spPr>
          <a:xfrm>
            <a:off x="1088571" y="4587414"/>
            <a:ext cx="7023653" cy="1077218"/>
          </a:xfrm>
          <a:prstGeom prst="rect">
            <a:avLst/>
          </a:prstGeom>
          <a:noFill/>
        </p:spPr>
        <p:txBody>
          <a:bodyPr wrap="square" rtlCol="0">
            <a:spAutoFit/>
          </a:bodyPr>
          <a:lstStyle/>
          <a:p>
            <a:pPr algn="just"/>
            <a:r>
              <a:rPr lang="el-GR" sz="1600"/>
              <a:t>Όλοι οι τύποι ανιχνευτών πρέπει να ελέγχονται τακτικά. Για να γίνει αυτό, είναι απαραίτητο να ψεκάσετε ένα βαθμονομημένο μίγμα υδρογόνου και αέρα στον αισθητήρα και να ελέγξετε την αντίδραση των συσκευών ασφαλείας, όπως ηχητικό σήμα συναγερμού, φλας, αυξημένος εξαερισμός και διακοπή αερίου.</a:t>
            </a:r>
            <a:endParaRPr lang="en-GB" sz="1600" dirty="0"/>
          </a:p>
        </p:txBody>
      </p:sp>
      <p:sp>
        <p:nvSpPr>
          <p:cNvPr id="24" name="ZoneTexte 15"/>
          <p:cNvSpPr txBox="1"/>
          <p:nvPr/>
        </p:nvSpPr>
        <p:spPr>
          <a:xfrm>
            <a:off x="6672064" y="1015016"/>
            <a:ext cx="3682068" cy="1569660"/>
          </a:xfrm>
          <a:prstGeom prst="rect">
            <a:avLst/>
          </a:prstGeom>
          <a:noFill/>
        </p:spPr>
        <p:txBody>
          <a:bodyPr wrap="square" rtlCol="0">
            <a:spAutoFit/>
          </a:bodyPr>
          <a:lstStyle/>
          <a:p>
            <a:pPr algn="just"/>
            <a:r>
              <a:rPr lang="el-GR" sz="1600"/>
              <a:t>Η υποδομή που φιλοξενεί εξοπλισμό υδρογόνου είναι υποχρεωτικά εξοπλισμένη με ανιχνευτές και φώτα που αναβοσβήνουν. Αυξάνεται ο εξαερισμός και η αυτόματη διακοπή της παροχής αερίου σε περίπτωση διαρροής αερίου.</a:t>
            </a:r>
            <a:endParaRPr lang="en-GB" sz="1600" dirty="0"/>
          </a:p>
        </p:txBody>
      </p:sp>
      <p:sp>
        <p:nvSpPr>
          <p:cNvPr id="25" name="ZoneTexte 17"/>
          <p:cNvSpPr txBox="1"/>
          <p:nvPr/>
        </p:nvSpPr>
        <p:spPr>
          <a:xfrm>
            <a:off x="6672064" y="2897650"/>
            <a:ext cx="3682068" cy="1323439"/>
          </a:xfrm>
          <a:prstGeom prst="rect">
            <a:avLst/>
          </a:prstGeom>
          <a:noFill/>
        </p:spPr>
        <p:txBody>
          <a:bodyPr wrap="square" rtlCol="0">
            <a:spAutoFit/>
          </a:bodyPr>
          <a:lstStyle/>
          <a:p>
            <a:pPr algn="just"/>
            <a:r>
              <a:rPr lang="el-GR" sz="1600"/>
              <a:t>Καθώς το υδρογόνο δεν είναι ορατό και δεν έχει οσμή, είναι πολύ σημαντικό να ενημερώνεται ο εργαζόμενος για τη συγκέντρωση υδρογόνου στον αέρα χρησιμοποιώντας φορητούς ανιχνευτές.</a:t>
            </a:r>
            <a:endParaRPr lang="en-GB" sz="1600" dirty="0"/>
          </a:p>
        </p:txBody>
      </p:sp>
      <p:pic>
        <p:nvPicPr>
          <p:cNvPr id="26" name="Picture 2" descr="Image associée">
            <a:hlinkClick r:id="rId14"/>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29368"/>
          <a:stretch/>
        </p:blipFill>
        <p:spPr bwMode="auto">
          <a:xfrm>
            <a:off x="8256241" y="4377648"/>
            <a:ext cx="190881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12196" y="2852936"/>
            <a:ext cx="1795243" cy="1346432"/>
          </a:xfrm>
          <a:prstGeom prst="rect">
            <a:avLst/>
          </a:prstGeom>
        </p:spPr>
      </p:pic>
      <p:sp>
        <p:nvSpPr>
          <p:cNvPr id="2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910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1"/>
          <p:cNvSpPr txBox="1"/>
          <p:nvPr/>
        </p:nvSpPr>
        <p:spPr>
          <a:xfrm>
            <a:off x="547688" y="5670825"/>
            <a:ext cx="1512168" cy="461665"/>
          </a:xfrm>
          <a:prstGeom prst="rect">
            <a:avLst/>
          </a:prstGeom>
          <a:noFill/>
        </p:spPr>
        <p:txBody>
          <a:bodyPr wrap="square" rtlCol="0">
            <a:spAutoFit/>
          </a:bodyPr>
          <a:lstStyle/>
          <a:p>
            <a:r>
              <a:rPr lang="en-GB" sz="1200" dirty="0"/>
              <a:t>Source : Toyota TME</a:t>
            </a:r>
          </a:p>
        </p:txBody>
      </p:sp>
      <p:sp>
        <p:nvSpPr>
          <p:cNvPr id="16" name="ZoneTexte 15"/>
          <p:cNvSpPr txBox="1"/>
          <p:nvPr/>
        </p:nvSpPr>
        <p:spPr>
          <a:xfrm>
            <a:off x="2063552" y="91436"/>
            <a:ext cx="6539692" cy="584775"/>
          </a:xfrm>
          <a:prstGeom prst="rect">
            <a:avLst/>
          </a:prstGeom>
          <a:noFill/>
        </p:spPr>
        <p:txBody>
          <a:bodyPr wrap="square" rtlCol="0">
            <a:spAutoFit/>
          </a:bodyPr>
          <a:lstStyle/>
          <a:p>
            <a:r>
              <a:rPr lang="el-GR" sz="1600" dirty="0">
                <a:solidFill>
                  <a:srgbClr val="038AD6"/>
                </a:solidFill>
                <a:latin typeface="Berlin Sans FB Demi" panose="020E0802020502020306" pitchFamily="34" charset="0"/>
                <a:ea typeface="+mj-ea"/>
                <a:cs typeface="+mj-cs"/>
              </a:rPr>
              <a:t>Πώς να μετριάσετε τους κινδύνους όταν εργάζεστε σε ένα όχημα FC</a:t>
            </a:r>
          </a:p>
          <a:p>
            <a:r>
              <a:rPr lang="el-GR" sz="1600" dirty="0">
                <a:solidFill>
                  <a:srgbClr val="038AD6"/>
                </a:solidFill>
                <a:latin typeface="Berlin Sans FB Demi" panose="020E0802020502020306" pitchFamily="34" charset="0"/>
                <a:ea typeface="+mj-ea"/>
                <a:cs typeface="+mj-cs"/>
              </a:rPr>
              <a:t>Διαδικασίες εργασίας</a:t>
            </a:r>
            <a:endParaRPr lang="en-GB" sz="1600" dirty="0">
              <a:solidFill>
                <a:srgbClr val="038AD6"/>
              </a:solidFill>
              <a:latin typeface="Berlin Sans FB Demi" panose="020E0802020502020306" pitchFamily="34" charset="0"/>
              <a:ea typeface="+mj-ea"/>
              <a:cs typeface="+mj-cs"/>
            </a:endParaRPr>
          </a:p>
        </p:txBody>
      </p:sp>
      <p:sp>
        <p:nvSpPr>
          <p:cNvPr id="18" name="ZoneTexte 1"/>
          <p:cNvSpPr txBox="1"/>
          <p:nvPr/>
        </p:nvSpPr>
        <p:spPr>
          <a:xfrm>
            <a:off x="1443135" y="706989"/>
            <a:ext cx="8660077" cy="584775"/>
          </a:xfrm>
          <a:prstGeom prst="rect">
            <a:avLst/>
          </a:prstGeom>
          <a:noFill/>
        </p:spPr>
        <p:txBody>
          <a:bodyPr wrap="square" rtlCol="0">
            <a:spAutoFit/>
          </a:bodyPr>
          <a:lstStyle/>
          <a:p>
            <a:r>
              <a:rPr lang="el-GR" sz="1600" dirty="0"/>
              <a:t>Οι κατασκευαστές αυτοκινήτων έχουν αναπτύξει μια τυπική διαδικασία εργασίας για την ανάληψη της συντήρησης ενός αυτοκινήτου. Αυτή είναι κατασκευασμένη γύρω από θέματα ασφαλείας.</a:t>
            </a:r>
            <a:endParaRPr lang="en-GB" sz="1600" dirty="0"/>
          </a:p>
        </p:txBody>
      </p:sp>
      <p:sp>
        <p:nvSpPr>
          <p:cNvPr id="2" name="Ορθογώνιο 1">
            <a:extLst>
              <a:ext uri="{FF2B5EF4-FFF2-40B4-BE49-F238E27FC236}">
                <a16:creationId xmlns:a16="http://schemas.microsoft.com/office/drawing/2014/main" id="{C4237B21-78DE-4C39-AEA6-8879563D1D70}"/>
              </a:ext>
            </a:extLst>
          </p:cNvPr>
          <p:cNvSpPr/>
          <p:nvPr/>
        </p:nvSpPr>
        <p:spPr>
          <a:xfrm>
            <a:off x="3587915" y="1589705"/>
            <a:ext cx="3583353" cy="369332"/>
          </a:xfrm>
          <a:prstGeom prst="rect">
            <a:avLst/>
          </a:prstGeom>
        </p:spPr>
        <p:txBody>
          <a:bodyPr wrap="none">
            <a:spAutoFit/>
          </a:bodyPr>
          <a:lstStyle/>
          <a:p>
            <a:r>
              <a:rPr lang="en-US" dirty="0"/>
              <a:t>1. </a:t>
            </a:r>
            <a:r>
              <a:rPr lang="el-GR" dirty="0"/>
              <a:t>Παρέχετε επαρκή τοπικό αερισμό</a:t>
            </a:r>
          </a:p>
        </p:txBody>
      </p:sp>
      <p:sp>
        <p:nvSpPr>
          <p:cNvPr id="3" name="Ορθογώνιο 2">
            <a:extLst>
              <a:ext uri="{FF2B5EF4-FFF2-40B4-BE49-F238E27FC236}">
                <a16:creationId xmlns:a16="http://schemas.microsoft.com/office/drawing/2014/main" id="{6CBEEEA6-C60C-4436-90E1-ECFFF5872367}"/>
              </a:ext>
            </a:extLst>
          </p:cNvPr>
          <p:cNvSpPr/>
          <p:nvPr/>
        </p:nvSpPr>
        <p:spPr>
          <a:xfrm>
            <a:off x="3539412" y="2179773"/>
            <a:ext cx="6096000" cy="646331"/>
          </a:xfrm>
          <a:prstGeom prst="rect">
            <a:avLst/>
          </a:prstGeom>
        </p:spPr>
        <p:txBody>
          <a:bodyPr>
            <a:spAutoFit/>
          </a:bodyPr>
          <a:lstStyle/>
          <a:p>
            <a:r>
              <a:rPr lang="en-US" dirty="0"/>
              <a:t>2 </a:t>
            </a:r>
            <a:r>
              <a:rPr lang="el-GR" dirty="0"/>
              <a:t>.Να εξαλείψετε τον στατικό ηλεκτρισμό και να φορά προστατευτικό εξοπλισμό</a:t>
            </a:r>
          </a:p>
        </p:txBody>
      </p:sp>
      <p:sp>
        <p:nvSpPr>
          <p:cNvPr id="4" name="Ορθογώνιο 3">
            <a:extLst>
              <a:ext uri="{FF2B5EF4-FFF2-40B4-BE49-F238E27FC236}">
                <a16:creationId xmlns:a16="http://schemas.microsoft.com/office/drawing/2014/main" id="{C28075B0-015E-4F24-9603-9459E2311E76}"/>
              </a:ext>
            </a:extLst>
          </p:cNvPr>
          <p:cNvSpPr/>
          <p:nvPr/>
        </p:nvSpPr>
        <p:spPr>
          <a:xfrm>
            <a:off x="3587915" y="2861487"/>
            <a:ext cx="6096000" cy="646331"/>
          </a:xfrm>
          <a:prstGeom prst="rect">
            <a:avLst/>
          </a:prstGeom>
        </p:spPr>
        <p:txBody>
          <a:bodyPr>
            <a:spAutoFit/>
          </a:bodyPr>
          <a:lstStyle/>
          <a:p>
            <a:r>
              <a:rPr lang="el-GR" dirty="0"/>
              <a:t>3.  Εξασφαλίστε την ασφάλεια σας όταν δουλεύτε με υψηλή τάση.</a:t>
            </a:r>
          </a:p>
        </p:txBody>
      </p:sp>
      <p:sp>
        <p:nvSpPr>
          <p:cNvPr id="5" name="Ορθογώνιο 4">
            <a:extLst>
              <a:ext uri="{FF2B5EF4-FFF2-40B4-BE49-F238E27FC236}">
                <a16:creationId xmlns:a16="http://schemas.microsoft.com/office/drawing/2014/main" id="{790B1591-304B-4A82-864F-08A8407B1F65}"/>
              </a:ext>
            </a:extLst>
          </p:cNvPr>
          <p:cNvSpPr/>
          <p:nvPr/>
        </p:nvSpPr>
        <p:spPr>
          <a:xfrm>
            <a:off x="3587915" y="3429000"/>
            <a:ext cx="6096000" cy="2585323"/>
          </a:xfrm>
          <a:prstGeom prst="rect">
            <a:avLst/>
          </a:prstGeom>
        </p:spPr>
        <p:txBody>
          <a:bodyPr>
            <a:spAutoFit/>
          </a:bodyPr>
          <a:lstStyle/>
          <a:p>
            <a:pPr fontAlgn="t"/>
            <a:r>
              <a:rPr lang="el-GR" dirty="0"/>
              <a:t>4.Βεβαιωθείτε για την</a:t>
            </a:r>
            <a:r>
              <a:rPr lang="en-US" dirty="0"/>
              <a:t> </a:t>
            </a:r>
            <a:r>
              <a:rPr lang="el-GR" dirty="0" err="1"/>
              <a:t>σφικτότητα</a:t>
            </a:r>
            <a:r>
              <a:rPr lang="el-GR" dirty="0"/>
              <a:t> </a:t>
            </a:r>
            <a:r>
              <a:rPr lang="en-US" dirty="0"/>
              <a:t> </a:t>
            </a:r>
            <a:r>
              <a:rPr lang="el-GR" dirty="0"/>
              <a:t>των δοχείων υψηλής πίεσης υδρογόνου </a:t>
            </a:r>
            <a:endParaRPr lang="en-US" dirty="0"/>
          </a:p>
          <a:p>
            <a:pPr fontAlgn="t"/>
            <a:r>
              <a:rPr lang="el-GR" dirty="0"/>
              <a:t/>
            </a:r>
            <a:br>
              <a:rPr lang="el-GR" dirty="0"/>
            </a:br>
            <a:r>
              <a:rPr lang="el-GR" dirty="0"/>
              <a:t>συντήρηση ή επισκευή .</a:t>
            </a:r>
          </a:p>
          <a:p>
            <a:pPr fontAlgn="t"/>
            <a:r>
              <a:rPr lang="el-GR" dirty="0"/>
              <a:t>5.Ασφάλεια σε σωματικές εργασίες </a:t>
            </a:r>
          </a:p>
          <a:p>
            <a:pPr fontAlgn="t"/>
            <a:endParaRPr lang="el-GR" dirty="0"/>
          </a:p>
          <a:p>
            <a:pPr fontAlgn="t"/>
            <a:r>
              <a:rPr lang="el-GR" dirty="0"/>
              <a:t>6. Εξετάστε για τυχόν διαρροές μέτα το πέρας εργασιών με στοιχεία του κυκλώματος υδρογόνου </a:t>
            </a:r>
          </a:p>
          <a:p>
            <a:r>
              <a:rPr lang="el-GR" dirty="0"/>
              <a:t> </a:t>
            </a:r>
          </a:p>
        </p:txBody>
      </p:sp>
      <p:sp>
        <p:nvSpPr>
          <p:cNvPr id="17"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529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1195336" y="374073"/>
            <a:ext cx="8097584" cy="646331"/>
          </a:xfrm>
          <a:prstGeom prst="rect">
            <a:avLst/>
          </a:prstGeom>
          <a:noFill/>
        </p:spPr>
        <p:txBody>
          <a:bodyPr wrap="square" rtlCol="0">
            <a:spAutoFit/>
          </a:bodyPr>
          <a:lstStyle/>
          <a:p>
            <a:r>
              <a:rPr lang="el-GR" dirty="0"/>
              <a:t>Εκτυπώστε αυτό το σε A3 και δώστε στους μαθητές καλαμάκια, κολλητική ταινία,  και κόλλα.</a:t>
            </a:r>
            <a:endParaRPr lang="en-GB" dirty="0"/>
          </a:p>
        </p:txBody>
      </p:sp>
      <p:sp>
        <p:nvSpPr>
          <p:cNvPr id="17" name="TextBox 16"/>
          <p:cNvSpPr txBox="1"/>
          <p:nvPr/>
        </p:nvSpPr>
        <p:spPr>
          <a:xfrm>
            <a:off x="519654" y="1317889"/>
            <a:ext cx="8296102" cy="4638501"/>
          </a:xfrm>
          <a:prstGeom prst="rect">
            <a:avLst/>
          </a:prstGeom>
          <a:noFill/>
          <a:ln>
            <a:solidFill>
              <a:schemeClr val="tx1"/>
            </a:solidFill>
          </a:ln>
        </p:spPr>
        <p:txBody>
          <a:bodyPr wrap="square" rtlCol="0">
            <a:spAutoFit/>
          </a:bodyPr>
          <a:lstStyle/>
          <a:p>
            <a:endParaRPr lang="en-GB" dirty="0"/>
          </a:p>
        </p:txBody>
      </p:sp>
      <p:sp>
        <p:nvSpPr>
          <p:cNvPr id="18" name="Rectangle 17"/>
          <p:cNvSpPr/>
          <p:nvPr/>
        </p:nvSpPr>
        <p:spPr>
          <a:xfrm>
            <a:off x="556953" y="1238596"/>
            <a:ext cx="2859578" cy="615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473142" y="1238596"/>
            <a:ext cx="1379913" cy="1138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56953" y="5394960"/>
            <a:ext cx="349134" cy="47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13564" y="4646815"/>
            <a:ext cx="2152996" cy="1221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862945" y="4862945"/>
            <a:ext cx="1712422" cy="369332"/>
          </a:xfrm>
          <a:prstGeom prst="rect">
            <a:avLst/>
          </a:prstGeom>
          <a:noFill/>
        </p:spPr>
        <p:txBody>
          <a:bodyPr wrap="square" rtlCol="0">
            <a:spAutoFit/>
          </a:bodyPr>
          <a:lstStyle/>
          <a:p>
            <a:r>
              <a:rPr lang="el-GR" dirty="0"/>
              <a:t>Πηγή νερού </a:t>
            </a:r>
            <a:endParaRPr lang="en-GB" dirty="0"/>
          </a:p>
        </p:txBody>
      </p:sp>
      <p:sp>
        <p:nvSpPr>
          <p:cNvPr id="23" name="TextBox 22"/>
          <p:cNvSpPr txBox="1"/>
          <p:nvPr/>
        </p:nvSpPr>
        <p:spPr>
          <a:xfrm>
            <a:off x="1749830" y="1361501"/>
            <a:ext cx="2485505" cy="369332"/>
          </a:xfrm>
          <a:prstGeom prst="rect">
            <a:avLst/>
          </a:prstGeom>
          <a:noFill/>
        </p:spPr>
        <p:txBody>
          <a:bodyPr wrap="square" rtlCol="0">
            <a:spAutoFit/>
          </a:bodyPr>
          <a:lstStyle/>
          <a:p>
            <a:r>
              <a:rPr lang="en-GB" dirty="0"/>
              <a:t>A</a:t>
            </a:r>
          </a:p>
        </p:txBody>
      </p:sp>
      <p:sp>
        <p:nvSpPr>
          <p:cNvPr id="24" name="TextBox 23"/>
          <p:cNvSpPr txBox="1"/>
          <p:nvPr/>
        </p:nvSpPr>
        <p:spPr>
          <a:xfrm>
            <a:off x="7980218" y="1623352"/>
            <a:ext cx="1014153" cy="369332"/>
          </a:xfrm>
          <a:prstGeom prst="rect">
            <a:avLst/>
          </a:prstGeom>
          <a:noFill/>
        </p:spPr>
        <p:txBody>
          <a:bodyPr wrap="square" rtlCol="0">
            <a:spAutoFit/>
          </a:bodyPr>
          <a:lstStyle/>
          <a:p>
            <a:r>
              <a:rPr lang="en-GB" dirty="0"/>
              <a:t>C</a:t>
            </a:r>
          </a:p>
        </p:txBody>
      </p:sp>
      <p:sp>
        <p:nvSpPr>
          <p:cNvPr id="25" name="TextBox 24"/>
          <p:cNvSpPr txBox="1"/>
          <p:nvPr/>
        </p:nvSpPr>
        <p:spPr>
          <a:xfrm>
            <a:off x="556953" y="5447206"/>
            <a:ext cx="349134" cy="369332"/>
          </a:xfrm>
          <a:prstGeom prst="rect">
            <a:avLst/>
          </a:prstGeom>
          <a:noFill/>
        </p:spPr>
        <p:txBody>
          <a:bodyPr wrap="square" rtlCol="0">
            <a:spAutoFit/>
          </a:bodyPr>
          <a:lstStyle/>
          <a:p>
            <a:r>
              <a:rPr lang="en-GB" dirty="0"/>
              <a:t>C</a:t>
            </a:r>
          </a:p>
        </p:txBody>
      </p:sp>
      <p:sp>
        <p:nvSpPr>
          <p:cNvPr id="26"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626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Έργο </a:t>
            </a:r>
            <a:endParaRPr lang="en-GB" dirty="0"/>
          </a:p>
        </p:txBody>
      </p:sp>
      <p:sp>
        <p:nvSpPr>
          <p:cNvPr id="16" name="Content Placeholder 2"/>
          <p:cNvSpPr txBox="1">
            <a:spLocks/>
          </p:cNvSpPr>
          <p:nvPr/>
        </p:nvSpPr>
        <p:spPr>
          <a:xfrm>
            <a:off x="677334" y="2160589"/>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8052" y="3167148"/>
            <a:ext cx="1556304" cy="2057779"/>
          </a:xfrm>
          <a:prstGeom prst="rect">
            <a:avLst/>
          </a:prstGeom>
        </p:spPr>
      </p:pic>
      <p:sp>
        <p:nvSpPr>
          <p:cNvPr id="2" name="Ορθογώνιο 1">
            <a:extLst>
              <a:ext uri="{FF2B5EF4-FFF2-40B4-BE49-F238E27FC236}">
                <a16:creationId xmlns:a16="http://schemas.microsoft.com/office/drawing/2014/main" id="{40E5BD75-A570-4533-8C0D-30340B85C45E}"/>
              </a:ext>
            </a:extLst>
          </p:cNvPr>
          <p:cNvSpPr/>
          <p:nvPr/>
        </p:nvSpPr>
        <p:spPr>
          <a:xfrm>
            <a:off x="1455576" y="2017537"/>
            <a:ext cx="6524368" cy="1015663"/>
          </a:xfrm>
          <a:prstGeom prst="rect">
            <a:avLst/>
          </a:prstGeom>
        </p:spPr>
        <p:txBody>
          <a:bodyPr wrap="square">
            <a:spAutoFit/>
          </a:bodyPr>
          <a:lstStyle/>
          <a:p>
            <a:r>
              <a:rPr lang="el-GR" sz="2000" dirty="0"/>
              <a:t>Χρησιμοποιώντας το φύλλο εκτύπωσης και τα υλικά που παρέχονται, εξασφαλίστε την παροχή νερού σε κάθε περιοχή.</a:t>
            </a:r>
          </a:p>
        </p:txBody>
      </p:sp>
      <p:sp>
        <p:nvSpPr>
          <p:cNvPr id="17"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Έργο </a:t>
            </a:r>
            <a:endParaRPr lang="en-GB" dirty="0"/>
          </a:p>
        </p:txBody>
      </p:sp>
      <p:sp>
        <p:nvSpPr>
          <p:cNvPr id="16" name="Content Placeholder 2"/>
          <p:cNvSpPr txBox="1">
            <a:spLocks/>
          </p:cNvSpPr>
          <p:nvPr/>
        </p:nvSpPr>
        <p:spPr>
          <a:xfrm>
            <a:off x="677334" y="2160589"/>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8481" y="609600"/>
            <a:ext cx="1580457" cy="1580457"/>
          </a:xfrm>
          <a:prstGeom prst="rect">
            <a:avLst/>
          </a:prstGeom>
        </p:spPr>
      </p:pic>
      <p:sp>
        <p:nvSpPr>
          <p:cNvPr id="2" name="Ορθογώνιο 1">
            <a:extLst>
              <a:ext uri="{FF2B5EF4-FFF2-40B4-BE49-F238E27FC236}">
                <a16:creationId xmlns:a16="http://schemas.microsoft.com/office/drawing/2014/main" id="{CED366DF-47D8-4317-A63B-607CDF6C6821}"/>
              </a:ext>
            </a:extLst>
          </p:cNvPr>
          <p:cNvSpPr/>
          <p:nvPr/>
        </p:nvSpPr>
        <p:spPr>
          <a:xfrm>
            <a:off x="925967" y="2209720"/>
            <a:ext cx="6096000" cy="1631216"/>
          </a:xfrm>
          <a:prstGeom prst="rect">
            <a:avLst/>
          </a:prstGeom>
        </p:spPr>
        <p:txBody>
          <a:bodyPr>
            <a:spAutoFit/>
          </a:bodyPr>
          <a:lstStyle/>
          <a:p>
            <a:r>
              <a:rPr lang="el-GR" sz="2000" dirty="0"/>
              <a:t>Τι προβλήματα είχατε;</a:t>
            </a:r>
          </a:p>
          <a:p>
            <a:r>
              <a:rPr lang="el-GR" sz="2000" dirty="0"/>
              <a:t>Υπήρχαν διαρροές;</a:t>
            </a:r>
          </a:p>
          <a:p>
            <a:r>
              <a:rPr lang="el-GR" sz="2000" dirty="0"/>
              <a:t>Πώς θα μπορούσαν να επιλυθούν τα προβλήματα;</a:t>
            </a:r>
          </a:p>
          <a:p>
            <a:r>
              <a:rPr lang="el-GR" sz="2000" dirty="0"/>
              <a:t>Θα ήταν δύσκολο αυτά τα προβλήματα να επιλυθούν αν χρησιμοποιούσατε φυσικό αέριο αντί για νερό;</a:t>
            </a:r>
          </a:p>
        </p:txBody>
      </p:sp>
      <p:sp>
        <p:nvSpPr>
          <p:cNvPr id="17"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116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Έργο</a:t>
            </a:r>
            <a:endParaRPr lang="en-GB" dirty="0"/>
          </a:p>
        </p:txBody>
      </p:sp>
      <p:sp>
        <p:nvSpPr>
          <p:cNvPr id="16" name="Content Placeholder 2"/>
          <p:cNvSpPr txBox="1">
            <a:spLocks/>
          </p:cNvSpPr>
          <p:nvPr/>
        </p:nvSpPr>
        <p:spPr>
          <a:xfrm>
            <a:off x="677334" y="2160589"/>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8481" y="609600"/>
            <a:ext cx="1580457" cy="1580457"/>
          </a:xfrm>
          <a:prstGeom prst="rect">
            <a:avLst/>
          </a:prstGeom>
        </p:spPr>
      </p:pic>
      <p:sp>
        <p:nvSpPr>
          <p:cNvPr id="2" name="Ορθογώνιο 1">
            <a:extLst>
              <a:ext uri="{FF2B5EF4-FFF2-40B4-BE49-F238E27FC236}">
                <a16:creationId xmlns:a16="http://schemas.microsoft.com/office/drawing/2014/main" id="{5F4D7D85-B753-4FA5-A412-642709AD10C7}"/>
              </a:ext>
            </a:extLst>
          </p:cNvPr>
          <p:cNvSpPr/>
          <p:nvPr/>
        </p:nvSpPr>
        <p:spPr>
          <a:xfrm>
            <a:off x="539915" y="2147862"/>
            <a:ext cx="6096000" cy="1938992"/>
          </a:xfrm>
          <a:prstGeom prst="rect">
            <a:avLst/>
          </a:prstGeom>
        </p:spPr>
        <p:txBody>
          <a:bodyPr>
            <a:spAutoFit/>
          </a:bodyPr>
          <a:lstStyle/>
          <a:p>
            <a:r>
              <a:rPr lang="el-GR" sz="2000" dirty="0"/>
              <a:t>Τι προβλήματα είχατε;</a:t>
            </a:r>
          </a:p>
          <a:p>
            <a:r>
              <a:rPr lang="el-GR" sz="2000" dirty="0"/>
              <a:t>Υπήρχαν διαρροές;</a:t>
            </a:r>
          </a:p>
          <a:p>
            <a:r>
              <a:rPr lang="el-GR" sz="2000" dirty="0"/>
              <a:t>Πώς θα μπορούσαν να επιλυθούν τα προβλήματα;</a:t>
            </a:r>
          </a:p>
          <a:p>
            <a:r>
              <a:rPr lang="el-GR" sz="2000" dirty="0"/>
              <a:t>Θα ήταν δύσκολο αυτά τα προβλήματα να επιλυθούν αν χρησιμοποιούσατε φυσικό αέριο αντί για νερό; Μπορείς να το δεις? Μπορείτε να το μυρίσετε;</a:t>
            </a:r>
          </a:p>
        </p:txBody>
      </p:sp>
      <p:sp>
        <p:nvSpPr>
          <p:cNvPr id="17"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645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689956" y="955964"/>
            <a:ext cx="8811491" cy="3139321"/>
          </a:xfrm>
          <a:prstGeom prst="rect">
            <a:avLst/>
          </a:prstGeom>
          <a:noFill/>
        </p:spPr>
        <p:txBody>
          <a:bodyPr wrap="square" rtlCol="0">
            <a:spAutoFit/>
          </a:bodyPr>
          <a:lstStyle/>
          <a:p>
            <a:pPr algn="ctr"/>
            <a:r>
              <a:rPr lang="el-GR" dirty="0"/>
              <a:t>θέματα που ίσως έχετε βρει:</a:t>
            </a:r>
            <a:endParaRPr lang="en-GB" dirty="0"/>
          </a:p>
          <a:p>
            <a:pPr marL="285750" indent="-285750">
              <a:buFont typeface="Arial" panose="020B0604020202020204" pitchFamily="34" charset="0"/>
              <a:buChar char="•"/>
            </a:pPr>
            <a:r>
              <a:rPr lang="el-GR" dirty="0"/>
              <a:t>Τα καλαμάκια ήταν πολύ αδύναμα αφού βρέθηκαν και δεν κράτησαν τη δομή τους.</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Υπήρχαν διαρροές στις αρθρώσεις.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t>
            </a:r>
            <a:r>
              <a:rPr lang="el-GR" dirty="0"/>
              <a:t> Δεν υπήρχε τρόπος να σταματήσουμε το νερό μόλις είχε αρχίσει να ρέει</a:t>
            </a:r>
            <a:endParaRPr lang="en-GB"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0347" y="3354878"/>
            <a:ext cx="1181100" cy="104775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890" y="2525624"/>
            <a:ext cx="914400" cy="9144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8102" y="955964"/>
            <a:ext cx="1181100" cy="1247775"/>
          </a:xfrm>
          <a:prstGeom prst="rect">
            <a:avLst/>
          </a:prstGeom>
        </p:spPr>
      </p:pic>
      <p:sp>
        <p:nvSpPr>
          <p:cNvPr id="15"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5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689956" y="955964"/>
            <a:ext cx="8811491" cy="3970318"/>
          </a:xfrm>
          <a:prstGeom prst="rect">
            <a:avLst/>
          </a:prstGeom>
          <a:noFill/>
        </p:spPr>
        <p:txBody>
          <a:bodyPr wrap="square" rtlCol="0">
            <a:spAutoFit/>
          </a:bodyPr>
          <a:lstStyle/>
          <a:p>
            <a:pPr algn="ctr"/>
            <a:r>
              <a:rPr lang="el-GR" dirty="0"/>
              <a:t>θέματα που ίσως έχετε βρει:</a:t>
            </a:r>
            <a:endParaRPr lang="en-GB" dirty="0"/>
          </a:p>
          <a:p>
            <a:pPr marL="285750" indent="-285750">
              <a:buFont typeface="Arial" panose="020B0604020202020204" pitchFamily="34" charset="0"/>
              <a:buChar char="•"/>
            </a:pPr>
            <a:r>
              <a:rPr lang="el-GR" dirty="0"/>
              <a:t>Τα καλαμάκια ήταν πολύ αδύναμα αφού βρέθηκαν και δεν κράτησαν τη δομή τους.</a:t>
            </a:r>
            <a:endParaRPr lang="en-GB" dirty="0"/>
          </a:p>
          <a:p>
            <a:pPr algn="ctr"/>
            <a:r>
              <a:rPr lang="el-GR" dirty="0"/>
              <a:t>          </a:t>
            </a:r>
            <a:r>
              <a:rPr lang="el-GR" dirty="0">
                <a:solidFill>
                  <a:srgbClr val="FF0000"/>
                </a:solidFill>
              </a:rPr>
              <a:t>Υπάρχουν κανονισμοί που αφορούν τα χρησιμοποιούμενα υλικά.</a:t>
            </a:r>
            <a:endParaRPr lang="en-GB" dirty="0">
              <a:solidFill>
                <a:srgbClr val="FF0000"/>
              </a:solidFill>
            </a:endParaRP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l-GR" dirty="0"/>
              <a:t>Υπήρχαν διαρροές στις αρθρώσεις.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algn="ctr"/>
            <a:r>
              <a:rPr lang="el-GR" dirty="0">
                <a:solidFill>
                  <a:srgbClr val="FF0000"/>
                </a:solidFill>
              </a:rPr>
              <a:t>υπάρχουν συσκευές και τεχνικές για τον έλεγχο διαρροών</a:t>
            </a:r>
            <a:endParaRPr lang="en-GB" dirty="0">
              <a:solidFill>
                <a:srgbClr val="FF0000"/>
              </a:solidFill>
            </a:endParaRPr>
          </a:p>
          <a:p>
            <a:pPr marL="285750" indent="-285750">
              <a:buFont typeface="Arial" panose="020B0604020202020204" pitchFamily="34" charset="0"/>
              <a:buChar char="•"/>
            </a:pPr>
            <a:r>
              <a:rPr lang="en-GB" dirty="0"/>
              <a:t>.</a:t>
            </a:r>
            <a:r>
              <a:rPr lang="el-GR" dirty="0"/>
              <a:t> Δεν υπήρχε τρόπος να σταματήσουμε το νερό μόλις είχε αρχίσει να ρέει</a:t>
            </a:r>
          </a:p>
          <a:p>
            <a:pPr marL="285750" indent="-285750">
              <a:buFont typeface="Arial" panose="020B0604020202020204" pitchFamily="34" charset="0"/>
              <a:buChar char="•"/>
            </a:pPr>
            <a:endParaRPr lang="el-GR" dirty="0"/>
          </a:p>
          <a:p>
            <a:pPr algn="ctr"/>
            <a:r>
              <a:rPr lang="el-GR" dirty="0">
                <a:solidFill>
                  <a:srgbClr val="FF0000"/>
                </a:solidFill>
              </a:rPr>
              <a:t>Για το σκοπό αυτό χρησιμοποιούνται βαλβίδες.</a:t>
            </a:r>
          </a:p>
          <a:p>
            <a:pPr marL="285750" indent="-285750">
              <a:buFont typeface="Arial" panose="020B0604020202020204" pitchFamily="34" charset="0"/>
              <a:buChar char="•"/>
            </a:pPr>
            <a:endParaRPr lang="en-GB"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0347" y="3354878"/>
            <a:ext cx="1181100" cy="104775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890" y="2525624"/>
            <a:ext cx="914400" cy="9144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8102" y="955964"/>
            <a:ext cx="1181100" cy="1247775"/>
          </a:xfrm>
          <a:prstGeom prst="rect">
            <a:avLst/>
          </a:prstGeom>
        </p:spPr>
      </p:pic>
      <p:sp>
        <p:nvSpPr>
          <p:cNvPr id="15"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361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286611" y="4262211"/>
            <a:ext cx="3266902" cy="1200329"/>
          </a:xfrm>
          <a:prstGeom prst="rect">
            <a:avLst/>
          </a:prstGeom>
          <a:noFill/>
          <a:ln w="28575">
            <a:solidFill>
              <a:srgbClr val="00B0F0"/>
            </a:solidFill>
          </a:ln>
        </p:spPr>
        <p:txBody>
          <a:bodyPr wrap="square" rtlCol="0">
            <a:spAutoFit/>
          </a:bodyPr>
          <a:lstStyle/>
          <a:p>
            <a:r>
              <a:rPr lang="el-GR"/>
              <a:t>Ο ηλεκτρονικός ανιχνευτής θα μας δώσει άμεσα τη συγκέντρωση υδρογόνου κοντά στη δυνητική πηγή διαρροής.</a:t>
            </a:r>
            <a:endParaRPr lang="en-GB" dirty="0"/>
          </a:p>
        </p:txBody>
      </p:sp>
      <p:sp>
        <p:nvSpPr>
          <p:cNvPr id="16" name="ZoneTexte 2"/>
          <p:cNvSpPr txBox="1"/>
          <p:nvPr/>
        </p:nvSpPr>
        <p:spPr>
          <a:xfrm>
            <a:off x="258099" y="224269"/>
            <a:ext cx="9276599" cy="954107"/>
          </a:xfrm>
          <a:prstGeom prst="rect">
            <a:avLst/>
          </a:prstGeom>
          <a:noFill/>
        </p:spPr>
        <p:txBody>
          <a:bodyPr wrap="square" rtlCol="0">
            <a:spAutoFit/>
          </a:bodyPr>
          <a:lstStyle/>
          <a:p>
            <a:pPr algn="ctr"/>
            <a:r>
              <a:rPr lang="el-GR" sz="2800" b="1"/>
              <a:t>Παραδείγματα τρόπων αναζήτησης διαρροών με ειδικό ψεκασμό και με ανιχνευτή.</a:t>
            </a:r>
            <a:endParaRPr lang="en-GB" sz="2800" b="1" dirty="0"/>
          </a:p>
        </p:txBody>
      </p:sp>
      <p:pic>
        <p:nvPicPr>
          <p:cNvPr id="17" name="Picture 16" descr="Image associé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993" y="154616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9309" y="1546166"/>
            <a:ext cx="2793078" cy="257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60660" y="1424073"/>
            <a:ext cx="3266901" cy="4530436"/>
          </a:xfrm>
          <a:prstGeom prst="rect">
            <a:avLst/>
          </a:prstGeom>
          <a:noFill/>
          <a:ln w="28575">
            <a:solidFill>
              <a:srgbClr val="00B0F0"/>
            </a:solidFill>
          </a:ln>
        </p:spPr>
        <p:txBody>
          <a:bodyPr wrap="square" rtlCol="0">
            <a:spAutoFit/>
          </a:bodyPr>
          <a:lstStyle/>
          <a:p>
            <a:endParaRPr lang="en-GB" dirty="0"/>
          </a:p>
        </p:txBody>
      </p:sp>
      <p:sp>
        <p:nvSpPr>
          <p:cNvPr id="2" name="Ορθογώνιο 1">
            <a:extLst>
              <a:ext uri="{FF2B5EF4-FFF2-40B4-BE49-F238E27FC236}">
                <a16:creationId xmlns:a16="http://schemas.microsoft.com/office/drawing/2014/main" id="{9FD3E3F9-B385-4937-AD6E-8AD3335B1D2A}"/>
              </a:ext>
            </a:extLst>
          </p:cNvPr>
          <p:cNvSpPr/>
          <p:nvPr/>
        </p:nvSpPr>
        <p:spPr>
          <a:xfrm>
            <a:off x="736018" y="3777231"/>
            <a:ext cx="3166188" cy="2031325"/>
          </a:xfrm>
          <a:prstGeom prst="rect">
            <a:avLst/>
          </a:prstGeom>
        </p:spPr>
        <p:txBody>
          <a:bodyPr wrap="square">
            <a:spAutoFit/>
          </a:bodyPr>
          <a:lstStyle/>
          <a:p>
            <a:r>
              <a:rPr lang="el-GR" dirty="0"/>
              <a:t>Για να ψεκάσετε ένα ειδικό, σαπωνοειδές προϊόν σε μια πηγή διαρροής θα δημιουργήσει γρήγορα φυσαλίδες. Αυτός είναι ένας εύκολος τρόπος να απεικονιστεί η διαρροή.</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333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06443" y="1739625"/>
            <a:ext cx="3440435" cy="3267348"/>
          </a:xfrm>
          <a:prstGeom prst="rect">
            <a:avLst/>
          </a:prstGeom>
        </p:spPr>
      </p:pic>
      <p:sp>
        <p:nvSpPr>
          <p:cNvPr id="16" name="ZoneTexte 1"/>
          <p:cNvSpPr txBox="1"/>
          <p:nvPr/>
        </p:nvSpPr>
        <p:spPr>
          <a:xfrm>
            <a:off x="3606443" y="101938"/>
            <a:ext cx="3682068" cy="1384995"/>
          </a:xfrm>
          <a:prstGeom prst="rect">
            <a:avLst/>
          </a:prstGeom>
          <a:noFill/>
          <a:ln w="38100">
            <a:solidFill>
              <a:srgbClr val="00B0F0"/>
            </a:solidFill>
          </a:ln>
        </p:spPr>
        <p:txBody>
          <a:bodyPr wrap="square" rtlCol="0">
            <a:spAutoFit/>
          </a:bodyPr>
          <a:lstStyle/>
          <a:p>
            <a:r>
              <a:rPr lang="el-GR" sz="1400" dirty="0"/>
              <a:t>Ορισμένοι αυτόνομοι εξοπλισμοί περιλαμβάνουν επίσης ενσωματωμένες συσκευές ασφαλείας. Για παράδειγμα, τα αυτοκίνητα είναι εξοπλισμένα με ανιχνευτές που θα κλείσουν τις βαλβίδες σωληνοειδούς δεξαμενής σε περίπτωση διαρροής αερίου.</a:t>
            </a:r>
            <a:endParaRPr lang="en-GB" sz="1400" dirty="0"/>
          </a:p>
        </p:txBody>
      </p:sp>
      <p:sp>
        <p:nvSpPr>
          <p:cNvPr id="17" name="ZoneTexte 21"/>
          <p:cNvSpPr txBox="1"/>
          <p:nvPr/>
        </p:nvSpPr>
        <p:spPr>
          <a:xfrm>
            <a:off x="3809587" y="5100194"/>
            <a:ext cx="3034146" cy="984885"/>
          </a:xfrm>
          <a:prstGeom prst="rect">
            <a:avLst/>
          </a:prstGeom>
          <a:noFill/>
          <a:ln w="38100">
            <a:solidFill>
              <a:srgbClr val="00B0F0"/>
            </a:solidFill>
          </a:ln>
        </p:spPr>
        <p:txBody>
          <a:bodyPr wrap="square" rtlCol="0">
            <a:spAutoFit/>
          </a:bodyPr>
          <a:lstStyle/>
          <a:p>
            <a:pPr marL="285750" indent="-285750">
              <a:buFont typeface="Arial" panose="020B0604020202020204" pitchFamily="34" charset="0"/>
              <a:buChar char="•"/>
            </a:pPr>
            <a:r>
              <a:rPr lang="el-GR" sz="1400" dirty="0"/>
              <a:t>Μια χειροκίνητη βαλβίδα χρησιμοποιείται για το κλείσιμο της δεξαμενής πριν από τη συντήρηση</a:t>
            </a:r>
            <a:r>
              <a:rPr lang="el-GR" sz="1600" dirty="0"/>
              <a:t>.</a:t>
            </a:r>
            <a:endParaRPr lang="en-GB" sz="1600" dirty="0"/>
          </a:p>
        </p:txBody>
      </p:sp>
      <p:sp>
        <p:nvSpPr>
          <p:cNvPr id="19" name="Rectangle 18"/>
          <p:cNvSpPr/>
          <p:nvPr/>
        </p:nvSpPr>
        <p:spPr>
          <a:xfrm>
            <a:off x="8117632" y="2133686"/>
            <a:ext cx="3265715" cy="2873287"/>
          </a:xfrm>
          <a:prstGeom prst="rect">
            <a:avLst/>
          </a:prstGeom>
          <a:ln w="38100">
            <a:solidFill>
              <a:srgbClr val="00B0F0"/>
            </a:solidFill>
          </a:ln>
        </p:spPr>
        <p:txBody>
          <a:bodyPr wrap="square">
            <a:spAutoFit/>
          </a:bodyPr>
          <a:lstStyle/>
          <a:p>
            <a:pPr algn="just"/>
            <a:endParaRPr lang="en-GB" sz="1400" dirty="0"/>
          </a:p>
        </p:txBody>
      </p:sp>
      <p:sp>
        <p:nvSpPr>
          <p:cNvPr id="20" name="Rectangle 19"/>
          <p:cNvSpPr/>
          <p:nvPr/>
        </p:nvSpPr>
        <p:spPr>
          <a:xfrm>
            <a:off x="466531" y="3100579"/>
            <a:ext cx="2266557" cy="932355"/>
          </a:xfrm>
          <a:prstGeom prst="rect">
            <a:avLst/>
          </a:prstGeom>
          <a:ln w="38100">
            <a:solidFill>
              <a:srgbClr val="00B0F0"/>
            </a:solidFill>
          </a:ln>
        </p:spPr>
        <p:txBody>
          <a:bodyPr wrap="square">
            <a:spAutoFit/>
          </a:bodyPr>
          <a:lstStyle/>
          <a:p>
            <a:pPr algn="just"/>
            <a:endParaRPr lang="en-GB" sz="1400" dirty="0"/>
          </a:p>
        </p:txBody>
      </p:sp>
      <p:cxnSp>
        <p:nvCxnSpPr>
          <p:cNvPr id="21" name="Straight Arrow Connector 20"/>
          <p:cNvCxnSpPr>
            <a:stCxn id="16" idx="2"/>
          </p:cNvCxnSpPr>
          <p:nvPr/>
        </p:nvCxnSpPr>
        <p:spPr>
          <a:xfrm>
            <a:off x="5447477" y="1486933"/>
            <a:ext cx="195069" cy="252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9" idx="1"/>
          </p:cNvCxnSpPr>
          <p:nvPr/>
        </p:nvCxnSpPr>
        <p:spPr>
          <a:xfrm flipH="1">
            <a:off x="6746034" y="3570330"/>
            <a:ext cx="1371598" cy="1118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447477" y="4677089"/>
            <a:ext cx="0" cy="423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6219" y="3469911"/>
            <a:ext cx="12385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3842" y="101938"/>
            <a:ext cx="2402378" cy="1631216"/>
          </a:xfrm>
          <a:prstGeom prst="rect">
            <a:avLst/>
          </a:prstGeom>
          <a:noFill/>
        </p:spPr>
        <p:txBody>
          <a:bodyPr wrap="square" rtlCol="0">
            <a:spAutoFit/>
          </a:bodyPr>
          <a:lstStyle/>
          <a:p>
            <a:pPr algn="ctr"/>
            <a:r>
              <a:rPr lang="el-GR" sz="2000" b="1" dirty="0"/>
              <a:t>Σε ένα όχημα κυψελών καυσίμου (FCV), χρησιμοποιούνται επίσης βαλβίδες.</a:t>
            </a:r>
            <a:endParaRPr lang="en-GB" sz="2000" b="1" dirty="0"/>
          </a:p>
        </p:txBody>
      </p:sp>
      <p:sp>
        <p:nvSpPr>
          <p:cNvPr id="2" name="Ορθογώνιο 1">
            <a:extLst>
              <a:ext uri="{FF2B5EF4-FFF2-40B4-BE49-F238E27FC236}">
                <a16:creationId xmlns:a16="http://schemas.microsoft.com/office/drawing/2014/main" id="{90F6774D-4067-4204-9395-465C79AEEA40}"/>
              </a:ext>
            </a:extLst>
          </p:cNvPr>
          <p:cNvSpPr/>
          <p:nvPr/>
        </p:nvSpPr>
        <p:spPr>
          <a:xfrm>
            <a:off x="702905" y="3032571"/>
            <a:ext cx="2030183" cy="954107"/>
          </a:xfrm>
          <a:prstGeom prst="rect">
            <a:avLst/>
          </a:prstGeom>
        </p:spPr>
        <p:txBody>
          <a:bodyPr wrap="square">
            <a:spAutoFit/>
          </a:bodyPr>
          <a:lstStyle/>
          <a:p>
            <a:r>
              <a:rPr lang="el-GR" sz="1400" dirty="0"/>
              <a:t>Ένας περιοριστής περιορίζει τη ροή διαρροής σε περίπτωση απώλειας σωλήνων.</a:t>
            </a:r>
          </a:p>
        </p:txBody>
      </p:sp>
      <p:sp>
        <p:nvSpPr>
          <p:cNvPr id="3" name="Ορθογώνιο 2">
            <a:extLst>
              <a:ext uri="{FF2B5EF4-FFF2-40B4-BE49-F238E27FC236}">
                <a16:creationId xmlns:a16="http://schemas.microsoft.com/office/drawing/2014/main" id="{9014FE7B-B3D0-4EFA-BDE4-CF109A2BF2F0}"/>
              </a:ext>
            </a:extLst>
          </p:cNvPr>
          <p:cNvSpPr/>
          <p:nvPr/>
        </p:nvSpPr>
        <p:spPr>
          <a:xfrm>
            <a:off x="8117632" y="2207094"/>
            <a:ext cx="2922107" cy="2308324"/>
          </a:xfrm>
          <a:prstGeom prst="rect">
            <a:avLst/>
          </a:prstGeom>
        </p:spPr>
        <p:txBody>
          <a:bodyPr wrap="square">
            <a:spAutoFit/>
          </a:bodyPr>
          <a:lstStyle/>
          <a:p>
            <a:r>
              <a:rPr lang="el-GR" sz="1200" dirty="0"/>
              <a:t>εκτός από τους ανιχνευτές υδρογόνου που κλείνουν τη βαλβίδα της δεξαμενής σε περίπτωση διαρροής, υπάρχει επίσης μια άλλη σημαντική ασφάλεια, η θερμική ασφάλεια. Αυτή η ειδική βαλβίδα ανοίγει αυτόματα και απελευθερώνει τα περιεχόμενα της δεξαμενής υπό πίεση όταν θερμαίνεται πάνω από 110 ° C, συνήθως σε περίπτωση πυρκαγιάς. Συνεπώς, η περιεκτικότητα σε αέριο απελευθερώνεται με τη μορφή μιας μεγάλης φλόγας, αποφεύγοντας κάθε κίνδυνο έκρηξης.</a:t>
            </a:r>
          </a:p>
        </p:txBody>
      </p:sp>
      <p:sp>
        <p:nvSpPr>
          <p:cNvPr id="26"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803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2A94501E-A023-4330-BC12-355633D67DEA}"/>
              </a:ext>
            </a:extLst>
          </p:cNvPr>
          <p:cNvSpPr/>
          <p:nvPr/>
        </p:nvSpPr>
        <p:spPr>
          <a:xfrm>
            <a:off x="634482" y="335846"/>
            <a:ext cx="8509518" cy="4524315"/>
          </a:xfrm>
          <a:prstGeom prst="rect">
            <a:avLst/>
          </a:prstGeom>
        </p:spPr>
        <p:txBody>
          <a:bodyPr wrap="square">
            <a:spAutoFit/>
          </a:bodyPr>
          <a:lstStyle/>
          <a:p>
            <a:r>
              <a:rPr lang="el-GR" dirty="0"/>
              <a:t>Τα συστήματα σωληνώσεων υδρογόνου θα πρέπει να σχεδιάζονται και να εγκαθίστανται με προσοχή ώστε να μειώνεται ο κίνδυνος διαρροών και να καθίσταται δυνατή η εύκολη ανίχνευσή τους. Επομένως, τα συστήματα σωληνώσεων πρέπει να σχεδιάζονται σύμφωνα με τους ισχύοντες κώδικες και πρότυπα προκειμένου να:</a:t>
            </a:r>
          </a:p>
          <a:p>
            <a:endParaRPr lang="el-GR" dirty="0"/>
          </a:p>
          <a:p>
            <a:pPr marL="285750" indent="-285750">
              <a:buFont typeface="Arial" panose="020B0604020202020204" pitchFamily="34" charset="0"/>
              <a:buChar char="•"/>
            </a:pPr>
            <a:r>
              <a:rPr lang="el-GR" dirty="0"/>
              <a:t>Μειώστε τις διαρροές μέσω της χρήσης </a:t>
            </a:r>
            <a:r>
              <a:rPr lang="el-GR" dirty="0" err="1"/>
              <a:t>συγκολλημένων</a:t>
            </a:r>
            <a:r>
              <a:rPr lang="el-GR" dirty="0"/>
              <a:t> αρμών όπου είναι δυνατόν.</a:t>
            </a:r>
          </a:p>
          <a:p>
            <a:r>
              <a:rPr lang="el-GR" dirty="0"/>
              <a:t>Βεβαιωθείτε ότι οι αρμοί και τα εξαρτήματα είναι εύκολα </a:t>
            </a:r>
            <a:r>
              <a:rPr lang="el-GR" dirty="0" err="1"/>
              <a:t>προσβάσιμα</a:t>
            </a:r>
            <a:r>
              <a:rPr lang="el-GR" dirty="0"/>
              <a:t> για ελέγχους διαρροών.</a:t>
            </a:r>
          </a:p>
          <a:p>
            <a:pPr marL="285750" indent="-285750">
              <a:buFont typeface="Arial" panose="020B0604020202020204" pitchFamily="34" charset="0"/>
              <a:buChar char="•"/>
            </a:pPr>
            <a:r>
              <a:rPr lang="el-GR" dirty="0"/>
              <a:t>Αποτρέψτε ή ελαχιστοποιήστε τον κίνδυνο τραυματισμού.</a:t>
            </a:r>
          </a:p>
          <a:p>
            <a:pPr marL="285750" indent="-285750">
              <a:buFont typeface="Arial" panose="020B0604020202020204" pitchFamily="34" charset="0"/>
              <a:buChar char="•"/>
            </a:pPr>
            <a:r>
              <a:rPr lang="el-GR" dirty="0"/>
              <a:t>Μειώστε τις δομικές και θερμικές καταπονήσεις στα εξαρτήματα σωληνώσεων και στον συνδεδεμένο εξοπλισμό.</a:t>
            </a:r>
          </a:p>
          <a:p>
            <a:pPr marL="285750" indent="-285750">
              <a:buFont typeface="Arial" panose="020B0604020202020204" pitchFamily="34" charset="0"/>
              <a:buChar char="•"/>
            </a:pPr>
            <a:r>
              <a:rPr lang="el-GR" dirty="0"/>
              <a:t>Εξασφαλίστε αεροστεγή αρθρώσεις.</a:t>
            </a:r>
          </a:p>
          <a:p>
            <a:pPr marL="285750" indent="-285750">
              <a:buFont typeface="Arial" panose="020B0604020202020204" pitchFamily="34" charset="0"/>
              <a:buChar char="•"/>
            </a:pPr>
            <a:r>
              <a:rPr lang="el-GR" dirty="0"/>
              <a:t>Προσδιορίστε τα κατάλληλα μεγέθη και ρυθμίσεις των διατάξεων εκτόνωσης πίεσης.</a:t>
            </a:r>
          </a:p>
          <a:p>
            <a:pPr marL="285750" indent="-285750">
              <a:buFont typeface="Arial" panose="020B0604020202020204" pitchFamily="34" charset="0"/>
              <a:buChar char="•"/>
            </a:pPr>
            <a:r>
              <a:rPr lang="el-GR" dirty="0"/>
              <a:t>Κατάλληλα βαλβίδες διακοπής της επισήμανσης σε ασφαλείς θέσεις.</a:t>
            </a:r>
          </a:p>
          <a:p>
            <a:pPr marL="285750" indent="-285750">
              <a:buFont typeface="Arial" panose="020B0604020202020204" pitchFamily="34" charset="0"/>
              <a:buChar char="•"/>
            </a:pPr>
            <a:r>
              <a:rPr lang="el-GR" dirty="0"/>
              <a:t>Βεβαιωθείτε πάντοτε ότι οι σωληνώσεις είναι εφοδιασμένες με ετικέτα που υποδεικνύει το περιεχόμενο, την κατεύθυνση ροής και τις πιέσεις δοκιμής</a:t>
            </a:r>
          </a:p>
        </p:txBody>
      </p:sp>
      <p:sp>
        <p:nvSpPr>
          <p:cNvPr id="15"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0683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1102</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Berlin Sans FB Demi</vt:lpstr>
      <vt:lpstr>Calibri</vt:lpstr>
      <vt:lpstr>Calibri Light</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16</cp:revision>
  <dcterms:created xsi:type="dcterms:W3CDTF">2019-06-26T09:21:34Z</dcterms:created>
  <dcterms:modified xsi:type="dcterms:W3CDTF">2019-11-18T09:19:22Z</dcterms:modified>
</cp:coreProperties>
</file>