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9" r:id="rId4"/>
    <p:sldId id="260" r:id="rId5"/>
    <p:sldId id="261" r:id="rId6"/>
    <p:sldId id="262" r:id="rId7"/>
    <p:sldId id="263" r:id="rId8"/>
    <p:sldId id="264"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118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9591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1754504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hyperlink" Target="https://www.youtube.com/watch?v=XdJZWgBDn_I&amp;feature=youtu.be"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hyperlink" Target="https://c1cleantechnicacom-wpengine.netdna-ssl.com/files/2018/04/Vitovalor-PT2-Fuel-Cell-e1525108526362.png"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jpeg"/><Relationship Id="rId10" Type="http://schemas.openxmlformats.org/officeDocument/2006/relationships/hyperlink" Target="https://c1cleantechnicacom-wpengine.netdna-ssl.com/files/2018/04/vitovalor-e1525108577458.png" TargetMode="External"/><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0.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8.png"/><Relationship Id="rId5" Type="http://schemas.openxmlformats.org/officeDocument/2006/relationships/image" Target="../media/image7.png"/><Relationship Id="rId15" Type="http://schemas.openxmlformats.org/officeDocument/2006/relationships/image" Target="../media/image22.jpeg"/><Relationship Id="rId10" Type="http://schemas.openxmlformats.org/officeDocument/2006/relationships/image" Target="../media/image17.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ACAF"/>
                </a:solidFill>
                <a:effectLst/>
                <a:uLnTx/>
                <a:uFillTx/>
                <a:latin typeface="Arial" panose="020B0604020202020204" pitchFamily="34" charset="0"/>
                <a:ea typeface="+mn-ea"/>
                <a:cs typeface="Arial" panose="020B0604020202020204" pitchFamily="34" charset="0"/>
              </a:rPr>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00ACAF"/>
              </a:solidFill>
              <a:effectLst/>
              <a:uLnTx/>
              <a:uFillTx/>
              <a:latin typeface="Arial" panose="020B0604020202020204" pitchFamily="34" charset="0"/>
              <a:ea typeface="+mj-ea"/>
              <a:cs typeface="Arial" panose="020B0604020202020204" pitchFamily="34" charset="0"/>
            </a:endParaRPr>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200" y="2879027"/>
            <a:ext cx="3873910"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4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Παρουσίαση για μαθητές </a:t>
            </a:r>
            <a:endParaRPr kumimoji="0" lang="en-US" sz="24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ACAF"/>
                </a:solidFill>
                <a:effectLst/>
                <a:uLnTx/>
                <a:uFillTx/>
                <a:latin typeface="Arial" panose="020B0604020202020204" pitchFamily="34" charset="0"/>
                <a:ea typeface="+mn-ea"/>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2" name="Ορθογώνιο 1">
            <a:extLst>
              <a:ext uri="{FF2B5EF4-FFF2-40B4-BE49-F238E27FC236}">
                <a16:creationId xmlns:a16="http://schemas.microsoft.com/office/drawing/2014/main" id="{FDCFB7B1-EAAA-4591-8868-E3F22599E091}"/>
              </a:ext>
            </a:extLst>
          </p:cNvPr>
          <p:cNvSpPr/>
          <p:nvPr/>
        </p:nvSpPr>
        <p:spPr>
          <a:xfrm>
            <a:off x="1383839" y="1358535"/>
            <a:ext cx="4047903" cy="584775"/>
          </a:xfrm>
          <a:prstGeom prst="rect">
            <a:avLst/>
          </a:prstGeom>
        </p:spPr>
        <p:txBody>
          <a:bodyPr wrap="none">
            <a:spAutoFit/>
          </a:bodyPr>
          <a:lstStyle/>
          <a:p>
            <a:r>
              <a:rPr lang="el-GR" sz="3200" dirty="0"/>
              <a:t>Εφαρμογές υδρογόνου</a:t>
            </a:r>
          </a:p>
        </p:txBody>
      </p:sp>
      <p:sp>
        <p:nvSpPr>
          <p:cNvPr id="19" name="Rectangle 18"/>
          <p:cNvSpPr>
            <a:spLocks noChangeArrowheads="1"/>
          </p:cNvSpPr>
          <p:nvPr/>
        </p:nvSpPr>
        <p:spPr bwMode="auto">
          <a:xfrm>
            <a:off x="10882117" y="6720745"/>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565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7" name="Εικόνα 1" descr="Photo: Fuel Cell Diagram"/>
          <p:cNvPicPr/>
          <p:nvPr/>
        </p:nvPicPr>
        <p:blipFill>
          <a:blip r:embed="rId10">
            <a:extLst>
              <a:ext uri="{28A0092B-C50C-407E-A947-70E740481C1C}">
                <a14:useLocalDpi xmlns:a14="http://schemas.microsoft.com/office/drawing/2010/main" val="0"/>
              </a:ext>
            </a:extLst>
          </a:blip>
          <a:srcRect/>
          <a:stretch>
            <a:fillRect/>
          </a:stretch>
        </p:blipFill>
        <p:spPr bwMode="auto">
          <a:xfrm>
            <a:off x="8500104" y="629497"/>
            <a:ext cx="2857500" cy="3419475"/>
          </a:xfrm>
          <a:prstGeom prst="rect">
            <a:avLst/>
          </a:prstGeom>
          <a:noFill/>
          <a:ln>
            <a:noFill/>
          </a:ln>
        </p:spPr>
      </p:pic>
      <p:sp>
        <p:nvSpPr>
          <p:cNvPr id="18" name="TextBox 17"/>
          <p:cNvSpPr txBox="1"/>
          <p:nvPr/>
        </p:nvSpPr>
        <p:spPr>
          <a:xfrm>
            <a:off x="0" y="4555381"/>
            <a:ext cx="9966961" cy="954107"/>
          </a:xfrm>
          <a:prstGeom prst="rect">
            <a:avLst/>
          </a:prstGeom>
          <a:noFill/>
        </p:spPr>
        <p:txBody>
          <a:bodyPr wrap="square" rtlCol="0">
            <a:spAutoFit/>
          </a:bodyPr>
          <a:lstStyle/>
          <a:p>
            <a:pPr lvl="0" algn="ctr"/>
            <a:r>
              <a:rPr lang="el-GR" sz="2800" dirty="0">
                <a:solidFill>
                  <a:srgbClr val="FF0000"/>
                </a:solidFill>
              </a:rPr>
              <a:t>Πώς μπορούν να χρησιμοποιηθούν κυψέλες καυσίμου υδρογόνου για την επίλυση σύγχρονων ενεργειακών αναγκών;</a:t>
            </a:r>
            <a:endParaRPr kumimoji="0" lang="en-GB"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Ορθογώνιο 1">
            <a:extLst>
              <a:ext uri="{FF2B5EF4-FFF2-40B4-BE49-F238E27FC236}">
                <a16:creationId xmlns:a16="http://schemas.microsoft.com/office/drawing/2014/main" id="{0C52F2AD-311E-4152-A34B-4FBBAE69CCE7}"/>
              </a:ext>
            </a:extLst>
          </p:cNvPr>
          <p:cNvSpPr/>
          <p:nvPr/>
        </p:nvSpPr>
        <p:spPr>
          <a:xfrm>
            <a:off x="539914" y="464127"/>
            <a:ext cx="6983103" cy="3693319"/>
          </a:xfrm>
          <a:prstGeom prst="rect">
            <a:avLst/>
          </a:prstGeom>
        </p:spPr>
        <p:txBody>
          <a:bodyPr wrap="square">
            <a:spAutoFit/>
          </a:bodyPr>
          <a:lstStyle/>
          <a:p>
            <a:r>
              <a:rPr lang="el-GR" dirty="0"/>
              <a:t>Εφαρμογές υδρογόνου</a:t>
            </a:r>
          </a:p>
          <a:p>
            <a:r>
              <a:rPr lang="el-GR" dirty="0"/>
              <a:t>Η βιομηχανία έχει χρησιμοποιήσει με ασφάλεια το υδρογόνο εδώ και δεκαετίες στις ακόλουθες εφαρμογές:</a:t>
            </a:r>
          </a:p>
          <a:p>
            <a:r>
              <a:rPr lang="el-GR" dirty="0"/>
              <a:t>διύλιση πετρελαίου</a:t>
            </a:r>
          </a:p>
          <a:p>
            <a:r>
              <a:rPr lang="el-GR" dirty="0"/>
              <a:t>Καθαρισμός υάλου</a:t>
            </a:r>
          </a:p>
          <a:p>
            <a:r>
              <a:rPr lang="el-GR" dirty="0"/>
              <a:t>Κατασκευή ημιαγωγών</a:t>
            </a:r>
          </a:p>
          <a:p>
            <a:r>
              <a:rPr lang="el-GR" dirty="0"/>
              <a:t>Αεροδιαστημικές εφαρμογές</a:t>
            </a:r>
          </a:p>
          <a:p>
            <a:r>
              <a:rPr lang="el-GR" dirty="0"/>
              <a:t>Παραγωγή λιπασμάτων</a:t>
            </a:r>
          </a:p>
          <a:p>
            <a:r>
              <a:rPr lang="el-GR" dirty="0"/>
              <a:t>Συγκόλληση, ανόπτηση και θερμική επεξεργασία μετάλλων</a:t>
            </a:r>
          </a:p>
          <a:p>
            <a:r>
              <a:rPr lang="el-GR" dirty="0"/>
              <a:t>Φαρμακευτικά προϊόντα</a:t>
            </a:r>
          </a:p>
          <a:p>
            <a:r>
              <a:rPr lang="el-GR" dirty="0"/>
              <a:t>Ως ψυκτικό στα γεννήτριες εργοστασίων παραγωγής ηλεκτρικής ενέργειας</a:t>
            </a:r>
          </a:p>
          <a:p>
            <a:r>
              <a:rPr lang="el-GR" dirty="0"/>
              <a:t>Για την υδρογόνωση ακόρεστων λιπαρών οξέων σε φυτικά έλαια</a:t>
            </a:r>
          </a:p>
        </p:txBody>
      </p:sp>
      <p:sp>
        <p:nvSpPr>
          <p:cNvPr id="15" name="Rectangle 14"/>
          <p:cNvSpPr>
            <a:spLocks noChangeArrowheads="1"/>
          </p:cNvSpPr>
          <p:nvPr/>
        </p:nvSpPr>
        <p:spPr bwMode="auto">
          <a:xfrm>
            <a:off x="10882117" y="6720745"/>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659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TextBox 15"/>
          <p:cNvSpPr txBox="1"/>
          <p:nvPr/>
        </p:nvSpPr>
        <p:spPr>
          <a:xfrm>
            <a:off x="665019" y="1820487"/>
            <a:ext cx="3362851" cy="646331"/>
          </a:xfrm>
          <a:prstGeom prst="rect">
            <a:avLst/>
          </a:prstGeom>
          <a:noFill/>
        </p:spPr>
        <p:txBody>
          <a:bodyPr wrap="square" rtlCol="0">
            <a:spAutoFit/>
          </a:bodyPr>
          <a:lstStyle/>
          <a:p>
            <a:pPr lvl="0"/>
            <a:r>
              <a:rPr lang="el-GR" dirty="0">
                <a:solidFill>
                  <a:prstClr val="black"/>
                </a:solidFill>
              </a:rPr>
              <a:t>1 - Φορητή παραγωγή ηλεκτρικής ενέργειας</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p:cNvSpPr/>
          <p:nvPr/>
        </p:nvSpPr>
        <p:spPr>
          <a:xfrm>
            <a:off x="4260626" y="1820487"/>
            <a:ext cx="4386650" cy="369332"/>
          </a:xfrm>
          <a:prstGeom prst="rect">
            <a:avLst/>
          </a:prstGeom>
        </p:spPr>
        <p:txBody>
          <a:bodyPr wrap="none">
            <a:spAutoFit/>
          </a:bodyPr>
          <a:lstStyle/>
          <a:p>
            <a:pPr lvl="0"/>
            <a:r>
              <a:rPr lang="el-GR" dirty="0">
                <a:solidFill>
                  <a:prstClr val="black"/>
                </a:solidFill>
              </a:rPr>
              <a:t>2 - Σταθερή παραγωγή ηλεκτρικής ενέργειας</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8945779" y="1881636"/>
            <a:ext cx="4297680" cy="369332"/>
          </a:xfrm>
          <a:prstGeom prst="rect">
            <a:avLst/>
          </a:prstGeom>
          <a:noFill/>
        </p:spPr>
        <p:txBody>
          <a:bodyPr wrap="square" rtlCol="0">
            <a:spAutoFit/>
          </a:bodyPr>
          <a:lstStyle/>
          <a:p>
            <a:pPr lvl="0"/>
            <a:r>
              <a:rPr lang="el-GR">
                <a:solidFill>
                  <a:prstClr val="black"/>
                </a:solidFill>
              </a:rPr>
              <a:t>3 - Ισχύς για μεταφορά</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1039092" y="3142211"/>
            <a:ext cx="9883832" cy="1569660"/>
          </a:xfrm>
          <a:prstGeom prst="rect">
            <a:avLst/>
          </a:prstGeom>
          <a:noFill/>
        </p:spPr>
        <p:txBody>
          <a:bodyPr wrap="square" rtlCol="0">
            <a:spAutoFit/>
          </a:bodyPr>
          <a:lstStyle/>
          <a:p>
            <a:pPr lvl="0" algn="ctr"/>
            <a:r>
              <a:rPr lang="el-GR" sz="4800" dirty="0">
                <a:solidFill>
                  <a:srgbClr val="FF0000"/>
                </a:solidFill>
              </a:rPr>
              <a:t>Μπορείτε να σκεφτείτε ένα παράδειγμα για το καθένα;</a:t>
            </a:r>
            <a:endParaRPr kumimoji="0" lang="en-GB"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Ορθογώνιο 1">
            <a:extLst>
              <a:ext uri="{FF2B5EF4-FFF2-40B4-BE49-F238E27FC236}">
                <a16:creationId xmlns:a16="http://schemas.microsoft.com/office/drawing/2014/main" id="{6DFF3B12-50AB-48AB-B026-DC5799D9E361}"/>
              </a:ext>
            </a:extLst>
          </p:cNvPr>
          <p:cNvSpPr/>
          <p:nvPr/>
        </p:nvSpPr>
        <p:spPr>
          <a:xfrm>
            <a:off x="1246914" y="467579"/>
            <a:ext cx="7855521" cy="646331"/>
          </a:xfrm>
          <a:prstGeom prst="rect">
            <a:avLst/>
          </a:prstGeom>
        </p:spPr>
        <p:txBody>
          <a:bodyPr wrap="square">
            <a:spAutoFit/>
          </a:bodyPr>
          <a:lstStyle/>
          <a:p>
            <a:r>
              <a:rPr lang="el-GR" dirty="0"/>
              <a:t>Τα στοιχεία καυσίμου μπορούν να χρησιμοποιηθούν σε διάφορες εφαρμογές, οι οποίες μπορούν να κατηγοριοποιηθούν σε τρεις ομάδες:</a:t>
            </a:r>
          </a:p>
        </p:txBody>
      </p:sp>
      <p:sp>
        <p:nvSpPr>
          <p:cNvPr id="15" name="Rectangle 14"/>
          <p:cNvSpPr>
            <a:spLocks noChangeArrowheads="1"/>
          </p:cNvSpPr>
          <p:nvPr/>
        </p:nvSpPr>
        <p:spPr bwMode="auto">
          <a:xfrm>
            <a:off x="10882117" y="6720745"/>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034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437804" y="454075"/>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1 -</a:t>
            </a:r>
          </a:p>
        </p:txBody>
      </p:sp>
      <p:pic>
        <p:nvPicPr>
          <p:cNvPr id="17" name="Picture 16">
            <a:hlinkClick r:id="rId10"/>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68982" y="2799138"/>
            <a:ext cx="2162175" cy="1093470"/>
          </a:xfrm>
          <a:prstGeom prst="rect">
            <a:avLst/>
          </a:prstGeom>
          <a:noFill/>
          <a:ln>
            <a:noFill/>
          </a:ln>
        </p:spPr>
      </p:pic>
      <p:sp>
        <p:nvSpPr>
          <p:cNvPr id="2" name="Ορθογώνιο 1">
            <a:extLst>
              <a:ext uri="{FF2B5EF4-FFF2-40B4-BE49-F238E27FC236}">
                <a16:creationId xmlns:a16="http://schemas.microsoft.com/office/drawing/2014/main" id="{3208D03E-9584-448D-A4BB-DF1FCA41F772}"/>
              </a:ext>
            </a:extLst>
          </p:cNvPr>
          <p:cNvSpPr/>
          <p:nvPr/>
        </p:nvSpPr>
        <p:spPr>
          <a:xfrm>
            <a:off x="855024" y="444478"/>
            <a:ext cx="4506685" cy="369332"/>
          </a:xfrm>
          <a:prstGeom prst="rect">
            <a:avLst/>
          </a:prstGeom>
        </p:spPr>
        <p:txBody>
          <a:bodyPr wrap="square">
            <a:spAutoFit/>
          </a:bodyPr>
          <a:lstStyle/>
          <a:p>
            <a:r>
              <a:rPr lang="el-GR" dirty="0">
                <a:solidFill>
                  <a:prstClr val="black"/>
                </a:solidFill>
              </a:rPr>
              <a:t>Φορητή παραγωγή ηλεκτρικής ενέργειας</a:t>
            </a:r>
            <a:endParaRPr lang="el-GR" dirty="0"/>
          </a:p>
        </p:txBody>
      </p:sp>
      <p:sp>
        <p:nvSpPr>
          <p:cNvPr id="3" name="Ορθογώνιο 2">
            <a:extLst>
              <a:ext uri="{FF2B5EF4-FFF2-40B4-BE49-F238E27FC236}">
                <a16:creationId xmlns:a16="http://schemas.microsoft.com/office/drawing/2014/main" id="{24390E08-69B3-4275-B9AE-13249B4C3F09}"/>
              </a:ext>
            </a:extLst>
          </p:cNvPr>
          <p:cNvSpPr/>
          <p:nvPr/>
        </p:nvSpPr>
        <p:spPr>
          <a:xfrm>
            <a:off x="855022" y="965895"/>
            <a:ext cx="9167751" cy="1477328"/>
          </a:xfrm>
          <a:prstGeom prst="rect">
            <a:avLst/>
          </a:prstGeom>
        </p:spPr>
        <p:txBody>
          <a:bodyPr wrap="square">
            <a:spAutoFit/>
          </a:bodyPr>
          <a:lstStyle/>
          <a:p>
            <a:r>
              <a:rPr lang="el-GR" dirty="0"/>
              <a:t>Τα συμπαγή, φορητά συστήματα κυψελών καυσίμου μπορούν να χρησιμοποιηθούν για την επαναφόρτιση των μπαταριών ή την άμεση τροφοδοσία ηλεκτρονικών ειδών ευρείας κατανάλωσης (όπως φορητούς υπολογιστές και κινητά ). Οι φορητές κυψέλες καυσίμου μπορούν επίσης να παράγουν εφεδρική ισχύ εκτός δικτύου (σε απομακρυσμένες τοποθεσίες, για παράδειγμα) ή σε κατάσταση ρεύματος.</a:t>
            </a:r>
          </a:p>
        </p:txBody>
      </p:sp>
      <p:sp>
        <p:nvSpPr>
          <p:cNvPr id="4" name="Ορθογώνιο 3">
            <a:extLst>
              <a:ext uri="{FF2B5EF4-FFF2-40B4-BE49-F238E27FC236}">
                <a16:creationId xmlns:a16="http://schemas.microsoft.com/office/drawing/2014/main" id="{F1744D04-3F33-44B1-A33D-833F7E09EF33}"/>
              </a:ext>
            </a:extLst>
          </p:cNvPr>
          <p:cNvSpPr/>
          <p:nvPr/>
        </p:nvSpPr>
        <p:spPr>
          <a:xfrm>
            <a:off x="999506" y="4414778"/>
            <a:ext cx="8007927" cy="830997"/>
          </a:xfrm>
          <a:prstGeom prst="rect">
            <a:avLst/>
          </a:prstGeom>
        </p:spPr>
        <p:txBody>
          <a:bodyPr wrap="square">
            <a:spAutoFit/>
          </a:bodyPr>
          <a:lstStyle/>
          <a:p>
            <a:r>
              <a:rPr lang="el-GR" sz="2400" dirty="0">
                <a:solidFill>
                  <a:srgbClr val="FF0000"/>
                </a:solidFill>
              </a:rPr>
              <a:t>Μπορείτε να σκεφτείτε άλλα σημεία όπου θα μπορούσε να χρησιμοποιηθεί μια φορητή κυψέλη καυσίμου;</a:t>
            </a:r>
          </a:p>
        </p:txBody>
      </p:sp>
      <p:sp>
        <p:nvSpPr>
          <p:cNvPr id="16" name="Rectangle 15"/>
          <p:cNvSpPr>
            <a:spLocks noChangeArrowheads="1"/>
          </p:cNvSpPr>
          <p:nvPr/>
        </p:nvSpPr>
        <p:spPr bwMode="auto">
          <a:xfrm>
            <a:off x="10882117" y="6720745"/>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0091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30162" y="152074"/>
            <a:ext cx="24558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572758" y="2143833"/>
            <a:ext cx="3363229" cy="646331"/>
          </a:xfrm>
          <a:prstGeom prst="rect">
            <a:avLst/>
          </a:prstGeom>
        </p:spPr>
        <p:txBody>
          <a:bodyPr wrap="none">
            <a:spAutoFit/>
          </a:bodyPr>
          <a:lstStyle/>
          <a:p>
            <a:pPr lvl="0" algn="ctr"/>
            <a:r>
              <a:rPr lang="el-GR" dirty="0">
                <a:solidFill>
                  <a:prstClr val="black"/>
                </a:solidFill>
              </a:rPr>
              <a:t>Συνδυασμένη θερμότητα και ισχύ</a:t>
            </a:r>
          </a:p>
          <a:p>
            <a:pPr lvl="0" algn="ctr"/>
            <a:r>
              <a:rPr lang="el-GR" dirty="0">
                <a:solidFill>
                  <a:prstClr val="black"/>
                </a:solidFill>
              </a:rPr>
              <a:t>(CHP)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p:cNvSpPr/>
          <p:nvPr/>
        </p:nvSpPr>
        <p:spPr>
          <a:xfrm>
            <a:off x="8624831" y="2153784"/>
            <a:ext cx="2925481" cy="369332"/>
          </a:xfrm>
          <a:prstGeom prst="rect">
            <a:avLst/>
          </a:prstGeom>
        </p:spPr>
        <p:txBody>
          <a:bodyPr wrap="none">
            <a:spAutoFit/>
          </a:bodyPr>
          <a:lstStyle/>
          <a:p>
            <a:pPr lvl="0"/>
            <a:r>
              <a:rPr lang="el-GR" dirty="0">
                <a:solidFill>
                  <a:prstClr val="black"/>
                </a:solidFill>
              </a:rPr>
              <a:t>Πρωτογενείς μονάδες ισχύος</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4" name="Picture 3" descr="https://c1cleantechnicacom-wpengine.netdna-ssl.com/files/2018/04/vitovalor-570x435.p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65513"/>
            <a:ext cx="2636423" cy="20120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https://c1cleantechnicacom-wpengine.netdna-ssl.com/files/2018/04/Vitovalor-PT2-Fuel-Cell-570x332.pn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30182" y="4588423"/>
            <a:ext cx="2384896" cy="138909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26417" y="4148721"/>
            <a:ext cx="2495550" cy="1828800"/>
          </a:xfrm>
          <a:prstGeom prst="rect">
            <a:avLst/>
          </a:prstGeom>
        </p:spPr>
      </p:pic>
      <p:pic>
        <p:nvPicPr>
          <p:cNvPr id="27" name="Picture 2" descr="photo of molten carbonate fuel cell power plant, 199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89230" y="4355816"/>
            <a:ext cx="2323636" cy="162170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EE9AEAB3-A5FD-4432-B395-602A79DFECB5}"/>
              </a:ext>
            </a:extLst>
          </p:cNvPr>
          <p:cNvSpPr/>
          <p:nvPr/>
        </p:nvSpPr>
        <p:spPr>
          <a:xfrm>
            <a:off x="672587" y="155412"/>
            <a:ext cx="5775042" cy="461665"/>
          </a:xfrm>
          <a:prstGeom prst="rect">
            <a:avLst/>
          </a:prstGeom>
        </p:spPr>
        <p:txBody>
          <a:bodyPr wrap="none">
            <a:spAutoFit/>
          </a:bodyPr>
          <a:lstStyle/>
          <a:p>
            <a:pPr lvl="0"/>
            <a:r>
              <a:rPr lang="el-GR" sz="2400" dirty="0">
                <a:solidFill>
                  <a:prstClr val="black"/>
                </a:solidFill>
              </a:rPr>
              <a:t>2 - Σταθερή παραγωγή ηλεκτρικής ενέργειας</a:t>
            </a:r>
            <a:endParaRPr lang="en-GB" sz="2400" dirty="0">
              <a:solidFill>
                <a:prstClr val="black"/>
              </a:solidFill>
            </a:endParaRPr>
          </a:p>
        </p:txBody>
      </p:sp>
      <p:sp>
        <p:nvSpPr>
          <p:cNvPr id="3" name="Ορθογώνιο 2">
            <a:extLst>
              <a:ext uri="{FF2B5EF4-FFF2-40B4-BE49-F238E27FC236}">
                <a16:creationId xmlns:a16="http://schemas.microsoft.com/office/drawing/2014/main" id="{7A00E09C-4A9F-4143-9633-FAFAB5B8BBE7}"/>
              </a:ext>
            </a:extLst>
          </p:cNvPr>
          <p:cNvSpPr/>
          <p:nvPr/>
        </p:nvSpPr>
        <p:spPr>
          <a:xfrm>
            <a:off x="375742" y="546120"/>
            <a:ext cx="9724222" cy="1077218"/>
          </a:xfrm>
          <a:prstGeom prst="rect">
            <a:avLst/>
          </a:prstGeom>
        </p:spPr>
        <p:txBody>
          <a:bodyPr wrap="square">
            <a:spAutoFit/>
          </a:bodyPr>
          <a:lstStyle/>
          <a:p>
            <a:r>
              <a:rPr lang="el-GR" sz="1600" dirty="0"/>
              <a:t>Σταθερές κυψέλες καυσίμου μπορεί να αποτελούν σημαντικό μέρος της κατανεμημένης παραγωγής και χρησιμοποιούνται συχνά ως κύρια ή εφεδρική ισχύς για μεγάλες ενεργειακές υποδομές. Είναι εξαιρετικά αποδοτικές: 50 τοις εκατό για την παραγωγή ηλεκτρικής ενέργειας και περισσότερο από 90 τοις εκατό με ανάκτηση θερμότητας (συν δεν υπάρχει ανάγκη για μεγάλες γραμμές μεταφοράς, με τη σχετική απώλεια ισχύος).</a:t>
            </a:r>
          </a:p>
        </p:txBody>
      </p:sp>
      <p:sp>
        <p:nvSpPr>
          <p:cNvPr id="4" name="Ορθογώνιο 3">
            <a:extLst>
              <a:ext uri="{FF2B5EF4-FFF2-40B4-BE49-F238E27FC236}">
                <a16:creationId xmlns:a16="http://schemas.microsoft.com/office/drawing/2014/main" id="{65D93F0A-0CE4-47D3-869B-907CD4FCA713}"/>
              </a:ext>
            </a:extLst>
          </p:cNvPr>
          <p:cNvSpPr/>
          <p:nvPr/>
        </p:nvSpPr>
        <p:spPr>
          <a:xfrm>
            <a:off x="2195449" y="1660691"/>
            <a:ext cx="6717673" cy="400110"/>
          </a:xfrm>
          <a:prstGeom prst="rect">
            <a:avLst/>
          </a:prstGeom>
        </p:spPr>
        <p:txBody>
          <a:bodyPr wrap="none">
            <a:spAutoFit/>
          </a:bodyPr>
          <a:lstStyle/>
          <a:p>
            <a:r>
              <a:rPr lang="el-GR" sz="2000" dirty="0"/>
              <a:t>Υπάρχουν τρεις κύριες χρήσεις για στατικά στοιχεία καυσίμου</a:t>
            </a:r>
            <a:r>
              <a:rPr lang="el-GR" dirty="0"/>
              <a:t>:</a:t>
            </a:r>
          </a:p>
        </p:txBody>
      </p:sp>
      <p:sp>
        <p:nvSpPr>
          <p:cNvPr id="5" name="Ορθογώνιο 4">
            <a:extLst>
              <a:ext uri="{FF2B5EF4-FFF2-40B4-BE49-F238E27FC236}">
                <a16:creationId xmlns:a16="http://schemas.microsoft.com/office/drawing/2014/main" id="{1BB5C0AA-123B-4D54-AC8B-6182F78D9E05}"/>
              </a:ext>
            </a:extLst>
          </p:cNvPr>
          <p:cNvSpPr/>
          <p:nvPr/>
        </p:nvSpPr>
        <p:spPr>
          <a:xfrm>
            <a:off x="4092577" y="2139062"/>
            <a:ext cx="3363229" cy="646331"/>
          </a:xfrm>
          <a:prstGeom prst="rect">
            <a:avLst/>
          </a:prstGeom>
        </p:spPr>
        <p:txBody>
          <a:bodyPr wrap="square">
            <a:spAutoFit/>
          </a:bodyPr>
          <a:lstStyle/>
          <a:p>
            <a:pPr algn="ctr"/>
            <a:r>
              <a:rPr lang="el-GR" dirty="0"/>
              <a:t>τροφοδοτικά</a:t>
            </a:r>
          </a:p>
          <a:p>
            <a:pPr algn="ctr"/>
            <a:r>
              <a:rPr lang="el-GR" dirty="0"/>
              <a:t>(</a:t>
            </a:r>
            <a:r>
              <a:rPr lang="en-US" dirty="0"/>
              <a:t>UPS)</a:t>
            </a:r>
            <a:endParaRPr lang="el-GR" dirty="0"/>
          </a:p>
        </p:txBody>
      </p:sp>
      <p:sp>
        <p:nvSpPr>
          <p:cNvPr id="7" name="Ορθογώνιο 6">
            <a:extLst>
              <a:ext uri="{FF2B5EF4-FFF2-40B4-BE49-F238E27FC236}">
                <a16:creationId xmlns:a16="http://schemas.microsoft.com/office/drawing/2014/main" id="{68DA0146-1252-4DAD-BD1E-0656B6397F55}"/>
              </a:ext>
            </a:extLst>
          </p:cNvPr>
          <p:cNvSpPr/>
          <p:nvPr/>
        </p:nvSpPr>
        <p:spPr>
          <a:xfrm>
            <a:off x="130162" y="2762364"/>
            <a:ext cx="4045135" cy="1200329"/>
          </a:xfrm>
          <a:prstGeom prst="rect">
            <a:avLst/>
          </a:prstGeom>
        </p:spPr>
        <p:txBody>
          <a:bodyPr wrap="square">
            <a:spAutoFit/>
          </a:bodyPr>
          <a:lstStyle/>
          <a:p>
            <a:r>
              <a:rPr lang="el-GR" sz="1200" dirty="0"/>
              <a:t>Αυτά χρησιμοποιούν τόσο τη θερμότητα όσο και την ηλεκτρική ενέργεια που παράγεται από την κυψέλη καυσίμου για τη μεγιστοποίηση της απόδοσης καυσίμου (η θερμότητα που χάνεται σε άλλα συστήματα μπορεί να χρησιμοποιηθεί για τη θέρμανση του νερού ή / και για τη θέρμανση χώρου για ένα κτίριο, για παράδειγμα).</a:t>
            </a:r>
          </a:p>
        </p:txBody>
      </p:sp>
      <p:sp>
        <p:nvSpPr>
          <p:cNvPr id="28" name="Ορθογώνιο 27">
            <a:extLst>
              <a:ext uri="{FF2B5EF4-FFF2-40B4-BE49-F238E27FC236}">
                <a16:creationId xmlns:a16="http://schemas.microsoft.com/office/drawing/2014/main" id="{906FCD2C-8CBC-456F-A652-872E52D44BE7}"/>
              </a:ext>
            </a:extLst>
          </p:cNvPr>
          <p:cNvSpPr/>
          <p:nvPr/>
        </p:nvSpPr>
        <p:spPr>
          <a:xfrm>
            <a:off x="4256864" y="2791960"/>
            <a:ext cx="3888276" cy="1015663"/>
          </a:xfrm>
          <a:prstGeom prst="rect">
            <a:avLst/>
          </a:prstGeom>
        </p:spPr>
        <p:txBody>
          <a:bodyPr wrap="square">
            <a:spAutoFit/>
          </a:bodyPr>
          <a:lstStyle/>
          <a:p>
            <a:r>
              <a:rPr lang="el-GR" sz="1200" dirty="0"/>
              <a:t>Πηγές αδιάλειπτης ισχύος που χρησιμοποιούνται κατά κύριο λόγο ως εφεδρική ισχύς κατά τη διάρκεια διακοπών του δικτύου. Μπορούν να αντικαταστήσουν τις γεννήτριες ανάγκης με κινητήρα ντίζελ σε κρίσιμες εγκαταστάσεις όπως τα νοσοκομεία και τα κέντρα εξυπηρέτησης πελατών.</a:t>
            </a:r>
          </a:p>
        </p:txBody>
      </p:sp>
      <p:sp>
        <p:nvSpPr>
          <p:cNvPr id="29" name="Ορθογώνιο 28">
            <a:extLst>
              <a:ext uri="{FF2B5EF4-FFF2-40B4-BE49-F238E27FC236}">
                <a16:creationId xmlns:a16="http://schemas.microsoft.com/office/drawing/2014/main" id="{6732B675-77C9-432F-BE10-0096B5B61412}"/>
              </a:ext>
            </a:extLst>
          </p:cNvPr>
          <p:cNvSpPr/>
          <p:nvPr/>
        </p:nvSpPr>
        <p:spPr>
          <a:xfrm>
            <a:off x="8513755" y="2889114"/>
            <a:ext cx="2874682" cy="830997"/>
          </a:xfrm>
          <a:prstGeom prst="rect">
            <a:avLst/>
          </a:prstGeom>
        </p:spPr>
        <p:txBody>
          <a:bodyPr wrap="square">
            <a:spAutoFit/>
          </a:bodyPr>
          <a:lstStyle/>
          <a:p>
            <a:r>
              <a:rPr lang="el-GR" sz="1200" dirty="0"/>
              <a:t>Μεγάλες σταθερές μονάδες που μπορούν να χρησιμοποιηθούν για την παραγωγή ενέργειας για εγκαταστάσεις ή για το δίκτυο.</a:t>
            </a:r>
          </a:p>
        </p:txBody>
      </p:sp>
      <p:sp>
        <p:nvSpPr>
          <p:cNvPr id="30" name="Rectangle 29"/>
          <p:cNvSpPr>
            <a:spLocks noChangeArrowheads="1"/>
          </p:cNvSpPr>
          <p:nvPr/>
        </p:nvSpPr>
        <p:spPr bwMode="auto">
          <a:xfrm>
            <a:off x="10882117" y="6720745"/>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852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753" y="1293308"/>
            <a:ext cx="7464091" cy="4626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4" descr="Large preview of file Coradia iLint 2018.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6124" t="5348" r="16810" b="6057"/>
          <a:stretch/>
        </p:blipFill>
        <p:spPr bwMode="auto">
          <a:xfrm>
            <a:off x="0" y="3289214"/>
            <a:ext cx="2726038" cy="27008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telegraph.co.uk/cars/images/toyota/mirai/Toyota-Mirai-front-large.jp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672025" y="3168649"/>
            <a:ext cx="4135255" cy="2751093"/>
          </a:xfrm>
          <a:prstGeom prst="rect">
            <a:avLst/>
          </a:prstGeom>
          <a:noFill/>
        </p:spPr>
      </p:pic>
      <p:pic>
        <p:nvPicPr>
          <p:cNvPr id="21" name="Imagen 3"/>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28744" y="1321478"/>
            <a:ext cx="3475830" cy="2457198"/>
          </a:xfrm>
          <a:prstGeom prst="rect">
            <a:avLst/>
          </a:prstGeom>
          <a:noFill/>
          <a:ln w="9525">
            <a:noFill/>
            <a:miter lim="800000"/>
            <a:headEnd/>
            <a:tailEnd/>
          </a:ln>
        </p:spPr>
      </p:pic>
      <p:pic>
        <p:nvPicPr>
          <p:cNvPr id="22" name="Εικόνα 3" descr="PowerEdge C Series Forklift"/>
          <p:cNvPicPr/>
          <p:nvPr/>
        </p:nvPicPr>
        <p:blipFill>
          <a:blip r:embed="rId14">
            <a:extLst>
              <a:ext uri="{28A0092B-C50C-407E-A947-70E740481C1C}">
                <a14:useLocalDpi xmlns:a14="http://schemas.microsoft.com/office/drawing/2010/main" val="0"/>
              </a:ext>
            </a:extLst>
          </a:blip>
          <a:srcRect/>
          <a:stretch>
            <a:fillRect/>
          </a:stretch>
        </p:blipFill>
        <p:spPr bwMode="auto">
          <a:xfrm>
            <a:off x="6448262" y="1321478"/>
            <a:ext cx="2421467" cy="2313217"/>
          </a:xfrm>
          <a:prstGeom prst="rect">
            <a:avLst/>
          </a:prstGeom>
          <a:noFill/>
          <a:ln>
            <a:noFill/>
          </a:ln>
        </p:spPr>
      </p:pic>
      <p:pic>
        <p:nvPicPr>
          <p:cNvPr id="23" name="Εικόνα 2" descr="Honda Carity FCX"/>
          <p:cNvPicPr/>
          <p:nvPr/>
        </p:nvPicPr>
        <p:blipFill>
          <a:blip r:embed="rId15">
            <a:extLst>
              <a:ext uri="{28A0092B-C50C-407E-A947-70E740481C1C}">
                <a14:useLocalDpi xmlns:a14="http://schemas.microsoft.com/office/drawing/2010/main" val="0"/>
              </a:ext>
            </a:extLst>
          </a:blip>
          <a:srcRect/>
          <a:stretch>
            <a:fillRect/>
          </a:stretch>
        </p:blipFill>
        <p:spPr bwMode="auto">
          <a:xfrm>
            <a:off x="6770152" y="3634695"/>
            <a:ext cx="3010274" cy="2281876"/>
          </a:xfrm>
          <a:prstGeom prst="rect">
            <a:avLst/>
          </a:prstGeom>
          <a:noFill/>
          <a:ln>
            <a:noFill/>
          </a:ln>
        </p:spPr>
      </p:pic>
      <p:sp>
        <p:nvSpPr>
          <p:cNvPr id="2" name="Ορθογώνιο 1">
            <a:extLst>
              <a:ext uri="{FF2B5EF4-FFF2-40B4-BE49-F238E27FC236}">
                <a16:creationId xmlns:a16="http://schemas.microsoft.com/office/drawing/2014/main" id="{EBF08F35-DCC9-4E60-A5BF-50B4B0E4AFA2}"/>
              </a:ext>
            </a:extLst>
          </p:cNvPr>
          <p:cNvSpPr/>
          <p:nvPr/>
        </p:nvSpPr>
        <p:spPr>
          <a:xfrm>
            <a:off x="113405" y="-55453"/>
            <a:ext cx="2412840" cy="369332"/>
          </a:xfrm>
          <a:prstGeom prst="rect">
            <a:avLst/>
          </a:prstGeom>
        </p:spPr>
        <p:txBody>
          <a:bodyPr wrap="none">
            <a:spAutoFit/>
          </a:bodyPr>
          <a:lstStyle/>
          <a:p>
            <a:r>
              <a:rPr lang="el-GR" dirty="0"/>
              <a:t>3 - Ισχύς για μεταφορά.</a:t>
            </a:r>
          </a:p>
        </p:txBody>
      </p:sp>
      <p:sp>
        <p:nvSpPr>
          <p:cNvPr id="3" name="Ορθογώνιο 2">
            <a:extLst>
              <a:ext uri="{FF2B5EF4-FFF2-40B4-BE49-F238E27FC236}">
                <a16:creationId xmlns:a16="http://schemas.microsoft.com/office/drawing/2014/main" id="{EE595822-0DEC-40CF-8A74-E93068976DC5}"/>
              </a:ext>
            </a:extLst>
          </p:cNvPr>
          <p:cNvSpPr/>
          <p:nvPr/>
        </p:nvSpPr>
        <p:spPr>
          <a:xfrm>
            <a:off x="113405" y="180880"/>
            <a:ext cx="11965190" cy="369332"/>
          </a:xfrm>
          <a:prstGeom prst="rect">
            <a:avLst/>
          </a:prstGeom>
        </p:spPr>
        <p:txBody>
          <a:bodyPr wrap="square">
            <a:spAutoFit/>
          </a:bodyPr>
          <a:lstStyle/>
          <a:p>
            <a:r>
              <a:rPr lang="el-GR" sz="1400" dirty="0"/>
              <a:t>οι κυψέλες καυσίμου μπορούν να χρησιμοποιηθούν για την τροφοδοσία σκούτερ, γερανοφόρων, λεωφορείων, τρένων, σκαφών, αεροσκαφών και αυτοκινήτων</a:t>
            </a:r>
            <a:r>
              <a:rPr lang="el-GR" dirty="0"/>
              <a:t>.</a:t>
            </a:r>
          </a:p>
        </p:txBody>
      </p:sp>
      <p:sp>
        <p:nvSpPr>
          <p:cNvPr id="4" name="Ορθογώνιο 3">
            <a:extLst>
              <a:ext uri="{FF2B5EF4-FFF2-40B4-BE49-F238E27FC236}">
                <a16:creationId xmlns:a16="http://schemas.microsoft.com/office/drawing/2014/main" id="{A7E47145-AA07-47C9-A56F-747F77EAB6F0}"/>
              </a:ext>
            </a:extLst>
          </p:cNvPr>
          <p:cNvSpPr/>
          <p:nvPr/>
        </p:nvSpPr>
        <p:spPr>
          <a:xfrm>
            <a:off x="0" y="466309"/>
            <a:ext cx="12078595" cy="861774"/>
          </a:xfrm>
          <a:prstGeom prst="rect">
            <a:avLst/>
          </a:prstGeom>
        </p:spPr>
        <p:txBody>
          <a:bodyPr wrap="square">
            <a:spAutoFit/>
          </a:bodyPr>
          <a:lstStyle/>
          <a:p>
            <a:r>
              <a:rPr lang="el-GR" sz="1000" dirty="0"/>
              <a:t>Εμφανίζονται νέες αγορές για βιομηχανικά φορτηγά (π.χ. Γερανοφόρα) και επιβατικά αυτοκίνητα που κινούνται με κυψέλες καυσίμου υδρογόνου. Για την υποστήριξη αυτών των οχημάτων κατασκευάζονται εσωτερικοί και εξωτερικοί σταθμοί ανεφοδιασμού υδρογόνου. Μια κυψέλη καυσίμου είναι μια συσκευή που συνδυάζει υδρογόνο με οξυγόνο από τον αέρα σε μια ηλεκτροχημική αντίδραση για τη δημιουργία ηλεκτρικής ενέργειας, η οποία μπορεί να τροφοδοτήσει έναν ηλεκτρικό κινητήρα και να προωθήσει ένα όχημα. Τα στοιχεία καυσίμου είναι διπλάσια από την ενεργειακή απόδοση των μηχανών καύσης και το υδρογόνο που χρησιμοποιείται για την τροφοδοσία τους μπορεί να προέρχεται από διάφορες πηγές, συμπεριλαμβανομένων των ανανεώσιμων πηγών ενέργειας. Μια κυψέλη καυσίμου υδρογόνου εκπέμπει μόνο θερμότητα και νερό, χωρίς να παράγει ρύπους ή αέρια θερμοκηπίου.</a:t>
            </a:r>
          </a:p>
        </p:txBody>
      </p:sp>
      <p:sp>
        <p:nvSpPr>
          <p:cNvPr id="24" name="Rectangle 23"/>
          <p:cNvSpPr>
            <a:spLocks noChangeArrowheads="1"/>
          </p:cNvSpPr>
          <p:nvPr/>
        </p:nvSpPr>
        <p:spPr bwMode="auto">
          <a:xfrm>
            <a:off x="10882117" y="6720745"/>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18253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2" name="Ορθογώνιο 1">
            <a:extLst>
              <a:ext uri="{FF2B5EF4-FFF2-40B4-BE49-F238E27FC236}">
                <a16:creationId xmlns:a16="http://schemas.microsoft.com/office/drawing/2014/main" id="{09867333-B371-4C24-9C6B-DC21A35CC782}"/>
              </a:ext>
            </a:extLst>
          </p:cNvPr>
          <p:cNvSpPr/>
          <p:nvPr/>
        </p:nvSpPr>
        <p:spPr>
          <a:xfrm>
            <a:off x="415636" y="135484"/>
            <a:ext cx="10539351" cy="4401205"/>
          </a:xfrm>
          <a:prstGeom prst="rect">
            <a:avLst/>
          </a:prstGeom>
        </p:spPr>
        <p:txBody>
          <a:bodyPr wrap="square">
            <a:spAutoFit/>
          </a:bodyPr>
          <a:lstStyle/>
          <a:p>
            <a:r>
              <a:rPr lang="el-GR" sz="2800" dirty="0"/>
              <a:t>Τα στοιχεία καυσίμου υδρογόνου είναι καθαρότερα και πιο αποδοτικά από τους παραδοσιακούς κινητήρες με βάση την καύση και τις μονάδες παραγωγής ενέργειας. Το υδρογόνο και τα στοιχεία καυσίμου μπορούν επίσης να χρησιμοποιηθούν σε κινητές εφαρμογές για την τροφοδοσία οχημάτων και κινητών ηλεκτρικών συσκευών.</a:t>
            </a:r>
          </a:p>
          <a:p>
            <a:endParaRPr lang="el-GR" sz="2800" dirty="0"/>
          </a:p>
          <a:p>
            <a:r>
              <a:rPr lang="el-GR" sz="2800" dirty="0">
                <a:solidFill>
                  <a:srgbClr val="FF0000"/>
                </a:solidFill>
              </a:rPr>
              <a:t>Μπορείτε να σκεφτείτε 3 κύρια πλεονεκτήματα ή μειονεκτήματα της άμεσης μετάβασης σε κυψέλες καυσίμου υδρογόνου;</a:t>
            </a:r>
          </a:p>
          <a:p>
            <a:endParaRPr lang="el-GR" sz="2800" dirty="0">
              <a:solidFill>
                <a:srgbClr val="FF0000"/>
              </a:solidFill>
            </a:endParaRPr>
          </a:p>
          <a:p>
            <a:r>
              <a:rPr lang="el-GR" sz="2800" dirty="0"/>
              <a:t>Διαχωρίστε σε αντιτιθέμενες ομάδες και συζητήστε</a:t>
            </a:r>
          </a:p>
        </p:txBody>
      </p:sp>
      <p:sp>
        <p:nvSpPr>
          <p:cNvPr id="15" name="Rectangle 14"/>
          <p:cNvSpPr>
            <a:spLocks noChangeArrowheads="1"/>
          </p:cNvSpPr>
          <p:nvPr/>
        </p:nvSpPr>
        <p:spPr bwMode="auto">
          <a:xfrm>
            <a:off x="10882117" y="6720745"/>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796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Rectangle 15"/>
          <p:cNvSpPr/>
          <p:nvPr/>
        </p:nvSpPr>
        <p:spPr>
          <a:xfrm>
            <a:off x="5577841" y="834149"/>
            <a:ext cx="6475614" cy="830997"/>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4444"/>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4444"/>
              </a:solidFill>
              <a:effectLst/>
              <a:uLnTx/>
              <a:uFillTx/>
              <a:latin typeface="Calibri" panose="020F0502020204030204" pitchFamily="34" charset="0"/>
              <a:ea typeface="+mn-ea"/>
              <a:cs typeface="Calibri" panose="020F0502020204030204" pitchFamily="34" charset="0"/>
            </a:endParaRPr>
          </a:p>
        </p:txBody>
      </p:sp>
      <p:sp>
        <p:nvSpPr>
          <p:cNvPr id="2" name="Ορθογώνιο 1">
            <a:extLst>
              <a:ext uri="{FF2B5EF4-FFF2-40B4-BE49-F238E27FC236}">
                <a16:creationId xmlns:a16="http://schemas.microsoft.com/office/drawing/2014/main" id="{597BA6A0-E169-458D-9FB7-265FD164A3C9}"/>
              </a:ext>
            </a:extLst>
          </p:cNvPr>
          <p:cNvSpPr/>
          <p:nvPr/>
        </p:nvSpPr>
        <p:spPr>
          <a:xfrm>
            <a:off x="209798" y="1008045"/>
            <a:ext cx="6096000" cy="1754326"/>
          </a:xfrm>
          <a:prstGeom prst="rect">
            <a:avLst/>
          </a:prstGeom>
        </p:spPr>
        <p:txBody>
          <a:bodyPr>
            <a:spAutoFit/>
          </a:bodyPr>
          <a:lstStyle/>
          <a:p>
            <a:r>
              <a:rPr lang="el-GR" b="1" dirty="0"/>
              <a:t>Πιθανά πλεονεκτήματα</a:t>
            </a:r>
          </a:p>
          <a:p>
            <a:endParaRPr lang="el-GR" dirty="0"/>
          </a:p>
          <a:p>
            <a:pPr marL="285750" indent="-285750">
              <a:buFont typeface="Arial" panose="020B0604020202020204" pitchFamily="34" charset="0"/>
              <a:buChar char="•"/>
            </a:pPr>
            <a:r>
              <a:rPr lang="el-GR" dirty="0"/>
              <a:t>Μειωμένες εκπομπές αερίων θερμοκηπίου</a:t>
            </a:r>
          </a:p>
          <a:p>
            <a:pPr marL="285750" indent="-285750">
              <a:buFont typeface="Arial" panose="020B0604020202020204" pitchFamily="34" charset="0"/>
              <a:buChar char="•"/>
            </a:pPr>
            <a:r>
              <a:rPr lang="el-GR" dirty="0"/>
              <a:t>Υψηλή αξιοπιστία</a:t>
            </a:r>
          </a:p>
          <a:p>
            <a:pPr marL="285750" indent="-285750">
              <a:buFont typeface="Arial" panose="020B0604020202020204" pitchFamily="34" charset="0"/>
              <a:buChar char="•"/>
            </a:pPr>
            <a:r>
              <a:rPr lang="el-GR" dirty="0"/>
              <a:t>Ευελιξία κατά την εγκατάσταση και τη λειτουργία</a:t>
            </a:r>
          </a:p>
          <a:p>
            <a:pPr marL="285750" indent="-285750">
              <a:buFont typeface="Arial" panose="020B0604020202020204" pitchFamily="34" charset="0"/>
              <a:buChar char="•"/>
            </a:pPr>
            <a:r>
              <a:rPr lang="el-GR" dirty="0"/>
              <a:t>Μειωμένη ζήτηση ξένου πετρελαίου</a:t>
            </a:r>
          </a:p>
        </p:txBody>
      </p:sp>
      <p:sp>
        <p:nvSpPr>
          <p:cNvPr id="3" name="Ορθογώνιο 2">
            <a:extLst>
              <a:ext uri="{FF2B5EF4-FFF2-40B4-BE49-F238E27FC236}">
                <a16:creationId xmlns:a16="http://schemas.microsoft.com/office/drawing/2014/main" id="{07FCED47-5B09-492F-8E25-290D42697198}"/>
              </a:ext>
            </a:extLst>
          </p:cNvPr>
          <p:cNvSpPr/>
          <p:nvPr/>
        </p:nvSpPr>
        <p:spPr>
          <a:xfrm>
            <a:off x="5886202" y="1008045"/>
            <a:ext cx="6096000" cy="2031325"/>
          </a:xfrm>
          <a:prstGeom prst="rect">
            <a:avLst/>
          </a:prstGeom>
        </p:spPr>
        <p:txBody>
          <a:bodyPr>
            <a:spAutoFit/>
          </a:bodyPr>
          <a:lstStyle/>
          <a:p>
            <a:r>
              <a:rPr lang="el-GR" b="1" dirty="0"/>
              <a:t>Πιθανά μειονεκτήματα</a:t>
            </a:r>
          </a:p>
          <a:p>
            <a:endParaRPr lang="el-GR" dirty="0"/>
          </a:p>
          <a:p>
            <a:pPr marL="285750" indent="-285750">
              <a:buFont typeface="Arial" panose="020B0604020202020204" pitchFamily="34" charset="0"/>
              <a:buChar char="•"/>
            </a:pPr>
            <a:r>
              <a:rPr lang="el-GR" dirty="0"/>
              <a:t>Τα περισσότερα από αυτά παράγονται επί του παρόντος από ορυκτά καύσιμα</a:t>
            </a:r>
          </a:p>
          <a:p>
            <a:pPr marL="285750" indent="-285750">
              <a:buFont typeface="Arial" panose="020B0604020202020204" pitchFamily="34" charset="0"/>
              <a:buChar char="•"/>
            </a:pPr>
            <a:r>
              <a:rPr lang="el-GR" dirty="0"/>
              <a:t>Περιορισμένη διαθεσιμότητα</a:t>
            </a:r>
          </a:p>
          <a:p>
            <a:pPr marL="285750" indent="-285750">
              <a:buFont typeface="Arial" panose="020B0604020202020204" pitchFamily="34" charset="0"/>
              <a:buChar char="•"/>
            </a:pPr>
            <a:r>
              <a:rPr lang="el-GR" dirty="0"/>
              <a:t>Το κόστος</a:t>
            </a:r>
          </a:p>
          <a:p>
            <a:pPr marL="285750" indent="-285750">
              <a:buFont typeface="Arial" panose="020B0604020202020204" pitchFamily="34" charset="0"/>
              <a:buChar char="•"/>
            </a:pPr>
            <a:r>
              <a:rPr lang="el-GR" dirty="0"/>
              <a:t>Θέματα αποθήκευσης</a:t>
            </a:r>
          </a:p>
        </p:txBody>
      </p:sp>
      <p:sp>
        <p:nvSpPr>
          <p:cNvPr id="15" name="Rectangle 14"/>
          <p:cNvSpPr>
            <a:spLocks noChangeArrowheads="1"/>
          </p:cNvSpPr>
          <p:nvPr/>
        </p:nvSpPr>
        <p:spPr bwMode="auto">
          <a:xfrm>
            <a:off x="10882117" y="6720745"/>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78815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691</Words>
  <Application>Microsoft Office PowerPoint</Application>
  <PresentationFormat>Widescreen</PresentationFormat>
  <Paragraphs>66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inherit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traxilis</dc:creator>
  <cp:lastModifiedBy>Laura Currid</cp:lastModifiedBy>
  <cp:revision>4</cp:revision>
  <dcterms:created xsi:type="dcterms:W3CDTF">2019-09-18T06:47:08Z</dcterms:created>
  <dcterms:modified xsi:type="dcterms:W3CDTF">2019-11-05T09:35:46Z</dcterms:modified>
</cp:coreProperties>
</file>