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62" r:id="rId7"/>
    <p:sldId id="263" r:id="rId8"/>
    <p:sldId id="261"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15" d="100"/>
          <a:sy n="115" d="100"/>
        </p:scale>
        <p:origin x="3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0CBABE-8A25-4B80-8174-2B9CF7BD547D}"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055BA1E8-3FBF-4962-B406-12B952562B9D}">
      <dgm:prSet custT="1"/>
      <dgm:spPr/>
      <dgm:t>
        <a:bodyPr/>
        <a:lstStyle/>
        <a:p>
          <a:r>
            <a:rPr lang="el-GR" sz="900" dirty="0">
              <a:solidFill>
                <a:schemeClr val="tx1"/>
              </a:solidFill>
            </a:rPr>
            <a:t>Το 1990, το Συμβούλιο Αεροπορικών Πόρων της Καλιφόρνια (CARB) εισήγαγε την Εντολή Μηδενικών Εκπομπών Οχημάτων (ZEV)</a:t>
          </a:r>
        </a:p>
      </dgm:t>
    </dgm:pt>
    <dgm:pt modelId="{6B44B94B-2DE1-4BF9-AC5A-8B95DC9D51D7}" type="parTrans" cxnId="{8042563D-9ABF-4012-98AC-D81BBD6BE182}">
      <dgm:prSet/>
      <dgm:spPr/>
      <dgm:t>
        <a:bodyPr/>
        <a:lstStyle/>
        <a:p>
          <a:endParaRPr lang="el-GR"/>
        </a:p>
      </dgm:t>
    </dgm:pt>
    <dgm:pt modelId="{6784CB8A-6171-43ED-9D61-F6290FCF5371}" type="sibTrans" cxnId="{8042563D-9ABF-4012-98AC-D81BBD6BE182}">
      <dgm:prSet/>
      <dgm:spPr/>
      <dgm:t>
        <a:bodyPr/>
        <a:lstStyle/>
        <a:p>
          <a:endParaRPr lang="el-GR"/>
        </a:p>
      </dgm:t>
    </dgm:pt>
    <dgm:pt modelId="{4A4B9707-5DB0-4997-BA99-B670B4D50BA3}">
      <dgm:prSet custT="1"/>
      <dgm:spPr/>
      <dgm:t>
        <a:bodyPr/>
        <a:lstStyle/>
        <a:p>
          <a:r>
            <a:rPr lang="el-GR" sz="900" dirty="0"/>
            <a:t>Το πρώτο πρότυπο εκπομπών οχημάτων στον κόσμο με βάση τη χρήση εναλλακτικών κινητήρων</a:t>
          </a:r>
        </a:p>
      </dgm:t>
    </dgm:pt>
    <dgm:pt modelId="{22BC8170-88B9-4620-AF13-7D6608C80B20}" type="parTrans" cxnId="{7BE13A2D-D954-463C-AF96-90020B3BB03F}">
      <dgm:prSet/>
      <dgm:spPr/>
      <dgm:t>
        <a:bodyPr/>
        <a:lstStyle/>
        <a:p>
          <a:endParaRPr lang="el-GR"/>
        </a:p>
      </dgm:t>
    </dgm:pt>
    <dgm:pt modelId="{30D8BF06-E605-4468-8D48-45665A6B74B1}" type="sibTrans" cxnId="{7BE13A2D-D954-463C-AF96-90020B3BB03F}">
      <dgm:prSet/>
      <dgm:spPr/>
      <dgm:t>
        <a:bodyPr/>
        <a:lstStyle/>
        <a:p>
          <a:endParaRPr lang="el-GR"/>
        </a:p>
      </dgm:t>
    </dgm:pt>
    <dgm:pt modelId="{E1A1DA6B-A2BA-40F2-91CA-072F01EAB683}">
      <dgm:prSet custT="1"/>
      <dgm:spPr/>
      <dgm:t>
        <a:bodyPr/>
        <a:lstStyle/>
        <a:p>
          <a:r>
            <a:rPr lang="el-GR" sz="900" dirty="0">
              <a:solidFill>
                <a:schemeClr val="tx1"/>
              </a:solidFill>
            </a:rPr>
            <a:t>Οι αυτοκινητοβιομηχανίες όπως οι τότε DaimlerChrysler, General Motors και Toyota ανταποκρίθηκαν σε αυτό επενδύοντας στην έρευνα PEMFC.</a:t>
          </a:r>
        </a:p>
      </dgm:t>
    </dgm:pt>
    <dgm:pt modelId="{9FA7B9E7-F595-4AE0-B80E-D6405D3184C0}" type="parTrans" cxnId="{A7D8C4C2-0882-4273-83B1-6A591EB0F8AF}">
      <dgm:prSet/>
      <dgm:spPr/>
      <dgm:t>
        <a:bodyPr/>
        <a:lstStyle/>
        <a:p>
          <a:endParaRPr lang="el-GR"/>
        </a:p>
      </dgm:t>
    </dgm:pt>
    <dgm:pt modelId="{FA0B1513-E7BB-41B7-A9DD-6BE276A95AD0}" type="sibTrans" cxnId="{A7D8C4C2-0882-4273-83B1-6A591EB0F8AF}">
      <dgm:prSet/>
      <dgm:spPr/>
      <dgm:t>
        <a:bodyPr/>
        <a:lstStyle/>
        <a:p>
          <a:endParaRPr lang="el-GR"/>
        </a:p>
      </dgm:t>
    </dgm:pt>
    <dgm:pt modelId="{37484291-8615-4BC7-B16C-95E80B473B49}">
      <dgm:prSet custT="1"/>
      <dgm:spPr/>
      <dgm:t>
        <a:bodyPr/>
        <a:lstStyle/>
        <a:p>
          <a:r>
            <a:rPr lang="el-GR" sz="900" dirty="0">
              <a:solidFill>
                <a:schemeClr val="tx1"/>
              </a:solidFill>
            </a:rPr>
            <a:t>Εταιρείες εκτός των αυτοκινητοβιομηχανιών, όπως η </a:t>
          </a:r>
          <a:r>
            <a:rPr lang="el-GR" sz="900" dirty="0" err="1">
              <a:solidFill>
                <a:schemeClr val="tx1"/>
              </a:solidFill>
            </a:rPr>
            <a:t>Ballard</a:t>
          </a:r>
          <a:r>
            <a:rPr lang="el-GR" sz="900" dirty="0">
              <a:solidFill>
                <a:schemeClr val="tx1"/>
              </a:solidFill>
            </a:rPr>
            <a:t>, συνέχισαν την έρευνα PEMFC για την αυτοκινητοβιομηχανία και τη στατική καθαρή ενέργεια</a:t>
          </a:r>
        </a:p>
      </dgm:t>
    </dgm:pt>
    <dgm:pt modelId="{15EF0D46-B6E6-4F40-A283-F97CBE20A2CA}" type="parTrans" cxnId="{CE03067E-7BEF-4877-AD19-B8AB41204989}">
      <dgm:prSet/>
      <dgm:spPr/>
      <dgm:t>
        <a:bodyPr/>
        <a:lstStyle/>
        <a:p>
          <a:endParaRPr lang="el-GR"/>
        </a:p>
      </dgm:t>
    </dgm:pt>
    <dgm:pt modelId="{8691C0CC-AEA7-4AA1-8D45-F39F7AE5C201}" type="sibTrans" cxnId="{CE03067E-7BEF-4877-AD19-B8AB41204989}">
      <dgm:prSet/>
      <dgm:spPr/>
      <dgm:t>
        <a:bodyPr/>
        <a:lstStyle/>
        <a:p>
          <a:endParaRPr lang="el-GR"/>
        </a:p>
      </dgm:t>
    </dgm:pt>
    <dgm:pt modelId="{AB9614AB-7A2A-4E05-9329-E0E96D351217}" type="pres">
      <dgm:prSet presAssocID="{9B0CBABE-8A25-4B80-8174-2B9CF7BD547D}" presName="rootnode" presStyleCnt="0">
        <dgm:presLayoutVars>
          <dgm:chMax/>
          <dgm:chPref/>
          <dgm:dir/>
          <dgm:animLvl val="lvl"/>
        </dgm:presLayoutVars>
      </dgm:prSet>
      <dgm:spPr/>
      <dgm:t>
        <a:bodyPr/>
        <a:lstStyle/>
        <a:p>
          <a:endParaRPr lang="en-US"/>
        </a:p>
      </dgm:t>
    </dgm:pt>
    <dgm:pt modelId="{8C46F841-9E7C-49B4-98C4-55A44960AD81}" type="pres">
      <dgm:prSet presAssocID="{4A4B9707-5DB0-4997-BA99-B670B4D50BA3}" presName="composite" presStyleCnt="0"/>
      <dgm:spPr/>
    </dgm:pt>
    <dgm:pt modelId="{E653B9A2-CF11-46EB-A230-4EC038EEDB81}" type="pres">
      <dgm:prSet presAssocID="{4A4B9707-5DB0-4997-BA99-B670B4D50BA3}" presName="bentUpArrow1" presStyleLbl="alignImgPlace1" presStyleIdx="0" presStyleCnt="3" custScaleX="469622" custScaleY="618163" custLinFactX="886125" custLinFactY="900000" custLinFactNeighborX="900000" custLinFactNeighborY="945735"/>
      <dgm:spPr/>
    </dgm:pt>
    <dgm:pt modelId="{CA3C8C80-5F5D-40D2-9853-5E04BC5FBA87}" type="pres">
      <dgm:prSet presAssocID="{4A4B9707-5DB0-4997-BA99-B670B4D50BA3}" presName="ParentText" presStyleLbl="node1" presStyleIdx="0" presStyleCnt="4" custScaleX="458255" custScaleY="601598" custLinFactX="-176243" custLinFactY="400000" custLinFactNeighborX="-200000" custLinFactNeighborY="445594">
        <dgm:presLayoutVars>
          <dgm:chMax val="1"/>
          <dgm:chPref val="1"/>
          <dgm:bulletEnabled val="1"/>
        </dgm:presLayoutVars>
      </dgm:prSet>
      <dgm:spPr/>
      <dgm:t>
        <a:bodyPr/>
        <a:lstStyle/>
        <a:p>
          <a:endParaRPr lang="en-US"/>
        </a:p>
      </dgm:t>
    </dgm:pt>
    <dgm:pt modelId="{3CCA32E0-C9A3-4F04-8BED-02747FC041FC}" type="pres">
      <dgm:prSet presAssocID="{4A4B9707-5DB0-4997-BA99-B670B4D50BA3}" presName="ChildText" presStyleLbl="revTx" presStyleIdx="0" presStyleCnt="3">
        <dgm:presLayoutVars>
          <dgm:chMax val="0"/>
          <dgm:chPref val="0"/>
          <dgm:bulletEnabled val="1"/>
        </dgm:presLayoutVars>
      </dgm:prSet>
      <dgm:spPr/>
    </dgm:pt>
    <dgm:pt modelId="{4FC9FB2D-D315-4DB6-81AF-E3905B570409}" type="pres">
      <dgm:prSet presAssocID="{30D8BF06-E605-4468-8D48-45665A6B74B1}" presName="sibTrans" presStyleCnt="0"/>
      <dgm:spPr/>
    </dgm:pt>
    <dgm:pt modelId="{A5256E2F-3604-47DD-82C2-662FFF1183BA}" type="pres">
      <dgm:prSet presAssocID="{055BA1E8-3FBF-4962-B406-12B952562B9D}" presName="composite" presStyleCnt="0"/>
      <dgm:spPr/>
    </dgm:pt>
    <dgm:pt modelId="{CAACF4F9-9BAE-489F-A972-4D69E83CC509}" type="pres">
      <dgm:prSet presAssocID="{055BA1E8-3FBF-4962-B406-12B952562B9D}" presName="bentUpArrow1" presStyleLbl="alignImgPlace1" presStyleIdx="1" presStyleCnt="3" custScaleX="523372" custScaleY="381276" custLinFactX="-789529" custLinFactY="-25562" custLinFactNeighborX="-800000" custLinFactNeighborY="-100000"/>
      <dgm:spPr/>
    </dgm:pt>
    <dgm:pt modelId="{F68CD668-ADE5-46CD-B3C3-5B30BE204017}" type="pres">
      <dgm:prSet presAssocID="{055BA1E8-3FBF-4962-B406-12B952562B9D}" presName="ParentText" presStyleLbl="node1" presStyleIdx="1" presStyleCnt="4" custScaleX="471230" custScaleY="704925" custLinFactX="-534760" custLinFactY="-291200" custLinFactNeighborX="-600000" custLinFactNeighborY="-300000">
        <dgm:presLayoutVars>
          <dgm:chMax val="1"/>
          <dgm:chPref val="1"/>
          <dgm:bulletEnabled val="1"/>
        </dgm:presLayoutVars>
      </dgm:prSet>
      <dgm:spPr/>
      <dgm:t>
        <a:bodyPr/>
        <a:lstStyle/>
        <a:p>
          <a:endParaRPr lang="en-US"/>
        </a:p>
      </dgm:t>
    </dgm:pt>
    <dgm:pt modelId="{B167B624-5AB0-4E58-A71A-72480E37E3BD}" type="pres">
      <dgm:prSet presAssocID="{055BA1E8-3FBF-4962-B406-12B952562B9D}" presName="ChildText" presStyleLbl="revTx" presStyleIdx="1" presStyleCnt="3">
        <dgm:presLayoutVars>
          <dgm:chMax val="0"/>
          <dgm:chPref val="0"/>
          <dgm:bulletEnabled val="1"/>
        </dgm:presLayoutVars>
      </dgm:prSet>
      <dgm:spPr/>
    </dgm:pt>
    <dgm:pt modelId="{288526D6-A7DE-444C-B93D-C2E30025D32B}" type="pres">
      <dgm:prSet presAssocID="{6784CB8A-6171-43ED-9D61-F6290FCF5371}" presName="sibTrans" presStyleCnt="0"/>
      <dgm:spPr/>
    </dgm:pt>
    <dgm:pt modelId="{07E8A081-2380-47AA-8D6A-677B86629428}" type="pres">
      <dgm:prSet presAssocID="{E1A1DA6B-A2BA-40F2-91CA-072F01EAB683}" presName="composite" presStyleCnt="0"/>
      <dgm:spPr/>
    </dgm:pt>
    <dgm:pt modelId="{0965E218-F21F-4120-8E11-B3D7D63AEA02}" type="pres">
      <dgm:prSet presAssocID="{E1A1DA6B-A2BA-40F2-91CA-072F01EAB683}" presName="bentUpArrow1" presStyleLbl="alignImgPlace1" presStyleIdx="2" presStyleCnt="3" custScaleX="387261" custScaleY="512221" custLinFactX="-300000" custLinFactNeighborX="-310264" custLinFactNeighborY="53830"/>
      <dgm:spPr/>
    </dgm:pt>
    <dgm:pt modelId="{1BBE38A7-5CB8-44BF-AE39-B26259306E69}" type="pres">
      <dgm:prSet presAssocID="{E1A1DA6B-A2BA-40F2-91CA-072F01EAB683}" presName="ParentText" presStyleLbl="node1" presStyleIdx="2" presStyleCnt="4" custScaleX="442523" custScaleY="757998" custLinFactX="46258" custLinFactY="71616" custLinFactNeighborX="100000" custLinFactNeighborY="100000">
        <dgm:presLayoutVars>
          <dgm:chMax val="1"/>
          <dgm:chPref val="1"/>
          <dgm:bulletEnabled val="1"/>
        </dgm:presLayoutVars>
      </dgm:prSet>
      <dgm:spPr/>
      <dgm:t>
        <a:bodyPr/>
        <a:lstStyle/>
        <a:p>
          <a:endParaRPr lang="en-US"/>
        </a:p>
      </dgm:t>
    </dgm:pt>
    <dgm:pt modelId="{2A9A9912-D003-461C-9F0F-C949EDE102FA}" type="pres">
      <dgm:prSet presAssocID="{E1A1DA6B-A2BA-40F2-91CA-072F01EAB683}" presName="ChildText" presStyleLbl="revTx" presStyleIdx="2" presStyleCnt="3">
        <dgm:presLayoutVars>
          <dgm:chMax val="0"/>
          <dgm:chPref val="0"/>
          <dgm:bulletEnabled val="1"/>
        </dgm:presLayoutVars>
      </dgm:prSet>
      <dgm:spPr/>
    </dgm:pt>
    <dgm:pt modelId="{92126E88-7BF6-4F22-AD1F-8317A6A15F2A}" type="pres">
      <dgm:prSet presAssocID="{FA0B1513-E7BB-41B7-A9DD-6BE276A95AD0}" presName="sibTrans" presStyleCnt="0"/>
      <dgm:spPr/>
    </dgm:pt>
    <dgm:pt modelId="{07CF1DCC-32D3-48A8-AEE5-B643F42667E7}" type="pres">
      <dgm:prSet presAssocID="{37484291-8615-4BC7-B16C-95E80B473B49}" presName="composite" presStyleCnt="0"/>
      <dgm:spPr/>
    </dgm:pt>
    <dgm:pt modelId="{D086B211-E0B3-4AEE-BCB9-941CC9B190BA}" type="pres">
      <dgm:prSet presAssocID="{37484291-8615-4BC7-B16C-95E80B473B49}" presName="ParentText" presStyleLbl="node1" presStyleIdx="3" presStyleCnt="4" custScaleX="642827" custScaleY="612472" custLinFactX="500000" custLinFactY="-137035" custLinFactNeighborX="572189" custLinFactNeighborY="-200000">
        <dgm:presLayoutVars>
          <dgm:chMax val="1"/>
          <dgm:chPref val="1"/>
          <dgm:bulletEnabled val="1"/>
        </dgm:presLayoutVars>
      </dgm:prSet>
      <dgm:spPr/>
      <dgm:t>
        <a:bodyPr/>
        <a:lstStyle/>
        <a:p>
          <a:endParaRPr lang="en-US"/>
        </a:p>
      </dgm:t>
    </dgm:pt>
  </dgm:ptLst>
  <dgm:cxnLst>
    <dgm:cxn modelId="{4B53A3D6-D2CE-41A0-88D8-6B1A3F60A064}" type="presOf" srcId="{9B0CBABE-8A25-4B80-8174-2B9CF7BD547D}" destId="{AB9614AB-7A2A-4E05-9329-E0E96D351217}" srcOrd="0" destOrd="0" presId="urn:microsoft.com/office/officeart/2005/8/layout/StepDownProcess"/>
    <dgm:cxn modelId="{98529623-38B8-4843-8B4C-413A1D78B58E}" type="presOf" srcId="{4A4B9707-5DB0-4997-BA99-B670B4D50BA3}" destId="{CA3C8C80-5F5D-40D2-9853-5E04BC5FBA87}" srcOrd="0" destOrd="0" presId="urn:microsoft.com/office/officeart/2005/8/layout/StepDownProcess"/>
    <dgm:cxn modelId="{7BE13A2D-D954-463C-AF96-90020B3BB03F}" srcId="{9B0CBABE-8A25-4B80-8174-2B9CF7BD547D}" destId="{4A4B9707-5DB0-4997-BA99-B670B4D50BA3}" srcOrd="0" destOrd="0" parTransId="{22BC8170-88B9-4620-AF13-7D6608C80B20}" sibTransId="{30D8BF06-E605-4468-8D48-45665A6B74B1}"/>
    <dgm:cxn modelId="{A7D8C4C2-0882-4273-83B1-6A591EB0F8AF}" srcId="{9B0CBABE-8A25-4B80-8174-2B9CF7BD547D}" destId="{E1A1DA6B-A2BA-40F2-91CA-072F01EAB683}" srcOrd="2" destOrd="0" parTransId="{9FA7B9E7-F595-4AE0-B80E-D6405D3184C0}" sibTransId="{FA0B1513-E7BB-41B7-A9DD-6BE276A95AD0}"/>
    <dgm:cxn modelId="{CE03067E-7BEF-4877-AD19-B8AB41204989}" srcId="{9B0CBABE-8A25-4B80-8174-2B9CF7BD547D}" destId="{37484291-8615-4BC7-B16C-95E80B473B49}" srcOrd="3" destOrd="0" parTransId="{15EF0D46-B6E6-4F40-A283-F97CBE20A2CA}" sibTransId="{8691C0CC-AEA7-4AA1-8D45-F39F7AE5C201}"/>
    <dgm:cxn modelId="{AB6F9DEC-87A9-433D-B579-94071F2668BA}" type="presOf" srcId="{37484291-8615-4BC7-B16C-95E80B473B49}" destId="{D086B211-E0B3-4AEE-BCB9-941CC9B190BA}" srcOrd="0" destOrd="0" presId="urn:microsoft.com/office/officeart/2005/8/layout/StepDownProcess"/>
    <dgm:cxn modelId="{8042563D-9ABF-4012-98AC-D81BBD6BE182}" srcId="{9B0CBABE-8A25-4B80-8174-2B9CF7BD547D}" destId="{055BA1E8-3FBF-4962-B406-12B952562B9D}" srcOrd="1" destOrd="0" parTransId="{6B44B94B-2DE1-4BF9-AC5A-8B95DC9D51D7}" sibTransId="{6784CB8A-6171-43ED-9D61-F6290FCF5371}"/>
    <dgm:cxn modelId="{E2B964E4-ACF4-4F30-BE30-183C0CDC0AEC}" type="presOf" srcId="{055BA1E8-3FBF-4962-B406-12B952562B9D}" destId="{F68CD668-ADE5-46CD-B3C3-5B30BE204017}" srcOrd="0" destOrd="0" presId="urn:microsoft.com/office/officeart/2005/8/layout/StepDownProcess"/>
    <dgm:cxn modelId="{0BEC0EC9-7B49-43C4-AB0E-9D57A1707922}" type="presOf" srcId="{E1A1DA6B-A2BA-40F2-91CA-072F01EAB683}" destId="{1BBE38A7-5CB8-44BF-AE39-B26259306E69}" srcOrd="0" destOrd="0" presId="urn:microsoft.com/office/officeart/2005/8/layout/StepDownProcess"/>
    <dgm:cxn modelId="{DF98693A-1551-4C6E-B18F-91E9A3D30F28}" type="presParOf" srcId="{AB9614AB-7A2A-4E05-9329-E0E96D351217}" destId="{8C46F841-9E7C-49B4-98C4-55A44960AD81}" srcOrd="0" destOrd="0" presId="urn:microsoft.com/office/officeart/2005/8/layout/StepDownProcess"/>
    <dgm:cxn modelId="{10479312-BC96-4FEE-8055-7D1F9A273342}" type="presParOf" srcId="{8C46F841-9E7C-49B4-98C4-55A44960AD81}" destId="{E653B9A2-CF11-46EB-A230-4EC038EEDB81}" srcOrd="0" destOrd="0" presId="urn:microsoft.com/office/officeart/2005/8/layout/StepDownProcess"/>
    <dgm:cxn modelId="{934FA914-2D18-4354-88E0-409F78A1F78E}" type="presParOf" srcId="{8C46F841-9E7C-49B4-98C4-55A44960AD81}" destId="{CA3C8C80-5F5D-40D2-9853-5E04BC5FBA87}" srcOrd="1" destOrd="0" presId="urn:microsoft.com/office/officeart/2005/8/layout/StepDownProcess"/>
    <dgm:cxn modelId="{3C4623DE-0D58-4FFD-9387-FD4AA83115FA}" type="presParOf" srcId="{8C46F841-9E7C-49B4-98C4-55A44960AD81}" destId="{3CCA32E0-C9A3-4F04-8BED-02747FC041FC}" srcOrd="2" destOrd="0" presId="urn:microsoft.com/office/officeart/2005/8/layout/StepDownProcess"/>
    <dgm:cxn modelId="{CB8A15B9-BF6C-4499-B023-3CE66C335183}" type="presParOf" srcId="{AB9614AB-7A2A-4E05-9329-E0E96D351217}" destId="{4FC9FB2D-D315-4DB6-81AF-E3905B570409}" srcOrd="1" destOrd="0" presId="urn:microsoft.com/office/officeart/2005/8/layout/StepDownProcess"/>
    <dgm:cxn modelId="{7F4B91AB-71D5-4685-ACA1-1005033BBC4E}" type="presParOf" srcId="{AB9614AB-7A2A-4E05-9329-E0E96D351217}" destId="{A5256E2F-3604-47DD-82C2-662FFF1183BA}" srcOrd="2" destOrd="0" presId="urn:microsoft.com/office/officeart/2005/8/layout/StepDownProcess"/>
    <dgm:cxn modelId="{9EF0C910-DE38-410A-AE6A-62DA9439863A}" type="presParOf" srcId="{A5256E2F-3604-47DD-82C2-662FFF1183BA}" destId="{CAACF4F9-9BAE-489F-A972-4D69E83CC509}" srcOrd="0" destOrd="0" presId="urn:microsoft.com/office/officeart/2005/8/layout/StepDownProcess"/>
    <dgm:cxn modelId="{3D7B3D45-4CC3-40EB-8E93-235E63DC2A3D}" type="presParOf" srcId="{A5256E2F-3604-47DD-82C2-662FFF1183BA}" destId="{F68CD668-ADE5-46CD-B3C3-5B30BE204017}" srcOrd="1" destOrd="0" presId="urn:microsoft.com/office/officeart/2005/8/layout/StepDownProcess"/>
    <dgm:cxn modelId="{D562AC39-D5E5-4977-92CB-1716887913E2}" type="presParOf" srcId="{A5256E2F-3604-47DD-82C2-662FFF1183BA}" destId="{B167B624-5AB0-4E58-A71A-72480E37E3BD}" srcOrd="2" destOrd="0" presId="urn:microsoft.com/office/officeart/2005/8/layout/StepDownProcess"/>
    <dgm:cxn modelId="{F5A7568B-B519-4022-B106-2FE91082EFCF}" type="presParOf" srcId="{AB9614AB-7A2A-4E05-9329-E0E96D351217}" destId="{288526D6-A7DE-444C-B93D-C2E30025D32B}" srcOrd="3" destOrd="0" presId="urn:microsoft.com/office/officeart/2005/8/layout/StepDownProcess"/>
    <dgm:cxn modelId="{BB68D513-EAB0-485C-A4F3-B4040D4CDA23}" type="presParOf" srcId="{AB9614AB-7A2A-4E05-9329-E0E96D351217}" destId="{07E8A081-2380-47AA-8D6A-677B86629428}" srcOrd="4" destOrd="0" presId="urn:microsoft.com/office/officeart/2005/8/layout/StepDownProcess"/>
    <dgm:cxn modelId="{C69453F8-7662-4699-8CBF-911A151CD022}" type="presParOf" srcId="{07E8A081-2380-47AA-8D6A-677B86629428}" destId="{0965E218-F21F-4120-8E11-B3D7D63AEA02}" srcOrd="0" destOrd="0" presId="urn:microsoft.com/office/officeart/2005/8/layout/StepDownProcess"/>
    <dgm:cxn modelId="{48717475-71DB-40F9-9A52-A538CAE6EC13}" type="presParOf" srcId="{07E8A081-2380-47AA-8D6A-677B86629428}" destId="{1BBE38A7-5CB8-44BF-AE39-B26259306E69}" srcOrd="1" destOrd="0" presId="urn:microsoft.com/office/officeart/2005/8/layout/StepDownProcess"/>
    <dgm:cxn modelId="{77991766-AE66-4732-8830-558720419352}" type="presParOf" srcId="{07E8A081-2380-47AA-8D6A-677B86629428}" destId="{2A9A9912-D003-461C-9F0F-C949EDE102FA}" srcOrd="2" destOrd="0" presId="urn:microsoft.com/office/officeart/2005/8/layout/StepDownProcess"/>
    <dgm:cxn modelId="{15E2DDF8-C80C-4721-A5C9-A6CC4EB0C3CE}" type="presParOf" srcId="{AB9614AB-7A2A-4E05-9329-E0E96D351217}" destId="{92126E88-7BF6-4F22-AD1F-8317A6A15F2A}" srcOrd="5" destOrd="0" presId="urn:microsoft.com/office/officeart/2005/8/layout/StepDownProcess"/>
    <dgm:cxn modelId="{627EAC7C-854B-4C66-B068-DBEA5ACE7A93}" type="presParOf" srcId="{AB9614AB-7A2A-4E05-9329-E0E96D351217}" destId="{07CF1DCC-32D3-48A8-AEE5-B643F42667E7}" srcOrd="6" destOrd="0" presId="urn:microsoft.com/office/officeart/2005/8/layout/StepDownProcess"/>
    <dgm:cxn modelId="{A2F81072-0834-422F-8D56-6A9802F47BC1}" type="presParOf" srcId="{07CF1DCC-32D3-48A8-AEE5-B643F42667E7}" destId="{D086B211-E0B3-4AEE-BCB9-941CC9B190BA}" srcOrd="0" destOrd="0" presId="urn:microsoft.com/office/officeart/2005/8/layout/StepDownProcess"/>
  </dgm:cxnLst>
  <dgm:bg>
    <a:noFill/>
  </dgm:bg>
  <dgm:whole/>
  <dgm:extLst>
    <a:ext uri="http://schemas.microsoft.com/office/drawing/2008/diagram">
      <dsp:dataModelExt xmlns:dsp="http://schemas.microsoft.com/office/drawing/2008/diagram" relId="rId1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658816-991C-4205-8CC8-996636295847}"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1EA504E-1605-4862-92B6-AEB784D3370D}">
      <dgm:prSet phldrT="[Text]"/>
      <dgm:spPr>
        <a:solidFill>
          <a:srgbClr val="FF0000"/>
        </a:solidFill>
      </dgm:spPr>
      <dgm:t>
        <a:bodyPr/>
        <a:lstStyle/>
        <a:p>
          <a:r>
            <a:rPr lang="el-GR" b="1" dirty="0">
              <a:solidFill>
                <a:schemeClr val="tx1"/>
              </a:solidFill>
            </a:rPr>
            <a:t>Ορισμένες</a:t>
          </a:r>
          <a:r>
            <a:rPr lang="el-GR" b="1" baseline="0" dirty="0">
              <a:solidFill>
                <a:schemeClr val="tx1"/>
              </a:solidFill>
            </a:rPr>
            <a:t> επιχειρήσεις αποχωρούν </a:t>
          </a:r>
          <a:endParaRPr lang="en-US" b="1" dirty="0">
            <a:solidFill>
              <a:schemeClr val="tx1"/>
            </a:solidFill>
          </a:endParaRPr>
        </a:p>
      </dgm:t>
    </dgm:pt>
    <dgm:pt modelId="{6C31CB1A-9ED4-49D3-A88F-869D589978D9}" type="sibTrans" cxnId="{95007A24-B25D-4D11-B954-86D91F651D19}">
      <dgm:prSet/>
      <dgm:spPr/>
      <dgm:t>
        <a:bodyPr/>
        <a:lstStyle/>
        <a:p>
          <a:endParaRPr lang="en-US"/>
        </a:p>
      </dgm:t>
    </dgm:pt>
    <dgm:pt modelId="{B7DFCF73-7F4E-40CE-91B7-81CABB2D083B}" type="parTrans" cxnId="{95007A24-B25D-4D11-B954-86D91F651D19}">
      <dgm:prSet/>
      <dgm:spPr/>
      <dgm:t>
        <a:bodyPr/>
        <a:lstStyle/>
        <a:p>
          <a:endParaRPr lang="en-US"/>
        </a:p>
      </dgm:t>
    </dgm:pt>
    <dgm:pt modelId="{1CD3218D-F959-4846-828B-464DAC7E1E44}">
      <dgm:prSet phldrT="[Text]"/>
      <dgm:spPr>
        <a:solidFill>
          <a:srgbClr val="FFC000"/>
        </a:solidFill>
        <a:ln w="28575">
          <a:solidFill>
            <a:srgbClr val="00B0F0"/>
          </a:solidFill>
        </a:ln>
      </dgm:spPr>
      <dgm:t>
        <a:bodyPr/>
        <a:lstStyle/>
        <a:p>
          <a:r>
            <a:rPr lang="el-GR" b="1" dirty="0">
              <a:solidFill>
                <a:schemeClr val="tx1"/>
              </a:solidFill>
            </a:rPr>
            <a:t>Περιορισμοί στην κρατική χρηματοδότηση </a:t>
          </a:r>
          <a:endParaRPr lang="en-US" b="1" dirty="0">
            <a:solidFill>
              <a:schemeClr val="tx1"/>
            </a:solidFill>
          </a:endParaRPr>
        </a:p>
      </dgm:t>
    </dgm:pt>
    <dgm:pt modelId="{AE9ADFFD-FC8D-4212-BF40-6775C3EB1251}" type="sibTrans" cxnId="{E30CBEB7-20B2-4981-90B8-3DE19D7CC34F}">
      <dgm:prSet/>
      <dgm:spPr/>
      <dgm:t>
        <a:bodyPr/>
        <a:lstStyle/>
        <a:p>
          <a:endParaRPr lang="en-US"/>
        </a:p>
      </dgm:t>
    </dgm:pt>
    <dgm:pt modelId="{5FCA9A9E-16E7-4CB6-8043-2B4092F09E1F}" type="parTrans" cxnId="{E30CBEB7-20B2-4981-90B8-3DE19D7CC34F}">
      <dgm:prSet/>
      <dgm:spPr/>
      <dgm:t>
        <a:bodyPr/>
        <a:lstStyle/>
        <a:p>
          <a:endParaRPr lang="en-US"/>
        </a:p>
      </dgm:t>
    </dgm:pt>
    <dgm:pt modelId="{E3383EC8-4E6E-4280-973A-39C48F072725}">
      <dgm:prSet custT="1"/>
      <dgm:spPr>
        <a:solidFill>
          <a:schemeClr val="accent6"/>
        </a:solidFill>
        <a:ln>
          <a:solidFill>
            <a:schemeClr val="bg1"/>
          </a:solidFill>
        </a:ln>
      </dgm:spPr>
      <dgm:t>
        <a:bodyPr/>
        <a:lstStyle/>
        <a:p>
          <a:r>
            <a:rPr lang="el-GR" sz="900" b="1" dirty="0">
              <a:solidFill>
                <a:schemeClr val="tx1"/>
              </a:solidFill>
            </a:rPr>
            <a:t>Άλλες</a:t>
          </a:r>
          <a:r>
            <a:rPr lang="el-GR" sz="900" b="1" baseline="0" dirty="0">
              <a:solidFill>
                <a:schemeClr val="tx1"/>
              </a:solidFill>
            </a:rPr>
            <a:t> εταίρες πιο εμπορικά επιδιώκουν εύκαιρες δημιουργίας εσοδών που θα μπορούσαν να υποστηρίξουν την έρευνα   </a:t>
          </a:r>
          <a:endParaRPr lang="en-GB" sz="900" b="1" dirty="0">
            <a:solidFill>
              <a:schemeClr val="tx1"/>
            </a:solidFill>
          </a:endParaRPr>
        </a:p>
      </dgm:t>
    </dgm:pt>
    <dgm:pt modelId="{24022012-F221-4CC3-8C2D-5F3D5CB750CB}" type="parTrans" cxnId="{C5489711-1494-4360-B3DB-C8DA91B6F1BC}">
      <dgm:prSet/>
      <dgm:spPr/>
      <dgm:t>
        <a:bodyPr/>
        <a:lstStyle/>
        <a:p>
          <a:endParaRPr lang="en-US"/>
        </a:p>
      </dgm:t>
    </dgm:pt>
    <dgm:pt modelId="{79D1FF4D-C194-4197-A85A-0A0C5D8B4D0B}" type="sibTrans" cxnId="{C5489711-1494-4360-B3DB-C8DA91B6F1BC}">
      <dgm:prSet/>
      <dgm:spPr/>
      <dgm:t>
        <a:bodyPr/>
        <a:lstStyle/>
        <a:p>
          <a:endParaRPr lang="en-US"/>
        </a:p>
      </dgm:t>
    </dgm:pt>
    <dgm:pt modelId="{EC9B4809-CBDA-4420-A85E-FACFA5DB8E8E}">
      <dgm:prSet phldrT="[Text]"/>
      <dgm:spPr>
        <a:solidFill>
          <a:srgbClr val="FFC000"/>
        </a:solidFill>
        <a:ln w="28575">
          <a:solidFill>
            <a:srgbClr val="00B0F0"/>
          </a:solidFill>
        </a:ln>
      </dgm:spPr>
      <dgm:t>
        <a:bodyPr/>
        <a:lstStyle/>
        <a:p>
          <a:r>
            <a:rPr lang="el-GR" b="1" dirty="0">
              <a:solidFill>
                <a:schemeClr val="tx1"/>
              </a:solidFill>
            </a:rPr>
            <a:t>Έλλειψη</a:t>
          </a:r>
          <a:r>
            <a:rPr lang="el-GR" b="1" baseline="0" dirty="0">
              <a:solidFill>
                <a:schemeClr val="tx1"/>
              </a:solidFill>
            </a:rPr>
            <a:t> κερδοφορίας σε οργανισμούς έρευνας-+ </a:t>
          </a:r>
          <a:endParaRPr lang="en-US" b="1" dirty="0">
            <a:solidFill>
              <a:schemeClr val="tx1"/>
            </a:solidFill>
          </a:endParaRPr>
        </a:p>
      </dgm:t>
    </dgm:pt>
    <dgm:pt modelId="{8C19B7D1-DACA-44AB-B29E-0395139210E1}" type="parTrans" cxnId="{44F6298F-B801-4B93-B727-01F7380DDD91}">
      <dgm:prSet/>
      <dgm:spPr/>
      <dgm:t>
        <a:bodyPr/>
        <a:lstStyle/>
        <a:p>
          <a:endParaRPr lang="en-US"/>
        </a:p>
      </dgm:t>
    </dgm:pt>
    <dgm:pt modelId="{AA8893CD-BF5E-4648-A253-1E5EF1F7A7A1}" type="sibTrans" cxnId="{44F6298F-B801-4B93-B727-01F7380DDD91}">
      <dgm:prSet/>
      <dgm:spPr/>
      <dgm:t>
        <a:bodyPr/>
        <a:lstStyle/>
        <a:p>
          <a:endParaRPr lang="en-US"/>
        </a:p>
      </dgm:t>
    </dgm:pt>
    <dgm:pt modelId="{3C499928-14AB-4111-B255-6420C550EED7}">
      <dgm:prSet/>
      <dgm:spPr>
        <a:solidFill>
          <a:schemeClr val="bg1"/>
        </a:solidFill>
      </dgm:spPr>
      <dgm:t>
        <a:bodyPr/>
        <a:lstStyle/>
        <a:p>
          <a:endParaRPr lang="en-US"/>
        </a:p>
      </dgm:t>
    </dgm:pt>
    <dgm:pt modelId="{632B1E9F-8A50-4426-AF6C-F7017F26D7AB}" type="parTrans" cxnId="{E6FDEFE2-96BB-48CA-854E-7D0798CB39DE}">
      <dgm:prSet/>
      <dgm:spPr/>
      <dgm:t>
        <a:bodyPr/>
        <a:lstStyle/>
        <a:p>
          <a:endParaRPr lang="en-US"/>
        </a:p>
      </dgm:t>
    </dgm:pt>
    <dgm:pt modelId="{EE3798E1-EB8A-409A-8730-01DDA4082A7E}" type="sibTrans" cxnId="{E6FDEFE2-96BB-48CA-854E-7D0798CB39DE}">
      <dgm:prSet custAng="11252689" custLinFactY="-81135" custLinFactNeighborX="-36493" custLinFactNeighborY="-100000"/>
      <dgm:spPr/>
      <dgm:t>
        <a:bodyPr/>
        <a:lstStyle/>
        <a:p>
          <a:endParaRPr lang="en-US"/>
        </a:p>
      </dgm:t>
    </dgm:pt>
    <dgm:pt modelId="{EE71AA96-35E2-44A9-A84E-9A7EDE5D6B43}">
      <dgm:prSet/>
      <dgm:spPr/>
      <dgm:t>
        <a:bodyPr/>
        <a:lstStyle/>
        <a:p>
          <a:r>
            <a:rPr lang="el-GR" b="1" dirty="0">
              <a:solidFill>
                <a:schemeClr val="tx1"/>
              </a:solidFill>
            </a:rPr>
            <a:t>Περιορισμένη διαθεσιμότητα πίστωσης</a:t>
          </a:r>
        </a:p>
      </dgm:t>
    </dgm:pt>
    <dgm:pt modelId="{15A69CA1-5A9E-489A-A1C4-E925BD90FFEA}" type="parTrans" cxnId="{14436CC2-DF71-4F8F-8F60-B22D380340B4}">
      <dgm:prSet/>
      <dgm:spPr/>
      <dgm:t>
        <a:bodyPr/>
        <a:lstStyle/>
        <a:p>
          <a:endParaRPr lang="el-GR"/>
        </a:p>
      </dgm:t>
    </dgm:pt>
    <dgm:pt modelId="{82D3ABA4-FAD7-4903-8FB3-E52D97B11E7D}" type="sibTrans" cxnId="{14436CC2-DF71-4F8F-8F60-B22D380340B4}">
      <dgm:prSet/>
      <dgm:spPr/>
      <dgm:t>
        <a:bodyPr/>
        <a:lstStyle/>
        <a:p>
          <a:endParaRPr lang="el-GR"/>
        </a:p>
      </dgm:t>
    </dgm:pt>
    <dgm:pt modelId="{E60C6688-9AC8-469F-8F7E-22FBC53B6499}" type="pres">
      <dgm:prSet presAssocID="{55658816-991C-4205-8CC8-996636295847}" presName="Name0" presStyleCnt="0">
        <dgm:presLayoutVars>
          <dgm:dir/>
          <dgm:resizeHandles val="exact"/>
        </dgm:presLayoutVars>
      </dgm:prSet>
      <dgm:spPr/>
      <dgm:t>
        <a:bodyPr/>
        <a:lstStyle/>
        <a:p>
          <a:endParaRPr lang="en-US"/>
        </a:p>
      </dgm:t>
    </dgm:pt>
    <dgm:pt modelId="{DCB565ED-7D82-4504-B874-7509568236ED}" type="pres">
      <dgm:prSet presAssocID="{1CD3218D-F959-4846-828B-464DAC7E1E44}" presName="node" presStyleLbl="node1" presStyleIdx="0" presStyleCnt="6" custLinFactNeighborX="-3768" custLinFactNeighborY="-11236">
        <dgm:presLayoutVars>
          <dgm:bulletEnabled val="1"/>
        </dgm:presLayoutVars>
      </dgm:prSet>
      <dgm:spPr/>
      <dgm:t>
        <a:bodyPr/>
        <a:lstStyle/>
        <a:p>
          <a:endParaRPr lang="en-US"/>
        </a:p>
      </dgm:t>
    </dgm:pt>
    <dgm:pt modelId="{BA0A6716-17FE-45C8-BCDC-074C3C0B6E08}" type="pres">
      <dgm:prSet presAssocID="{AE9ADFFD-FC8D-4212-BF40-6775C3EB1251}" presName="sibTrans" presStyleLbl="sibTrans2D1" presStyleIdx="0" presStyleCnt="5"/>
      <dgm:spPr/>
      <dgm:t>
        <a:bodyPr/>
        <a:lstStyle/>
        <a:p>
          <a:endParaRPr lang="en-US"/>
        </a:p>
      </dgm:t>
    </dgm:pt>
    <dgm:pt modelId="{1ECB668C-F329-4DB4-ABE6-437503542239}" type="pres">
      <dgm:prSet presAssocID="{AE9ADFFD-FC8D-4212-BF40-6775C3EB1251}" presName="connectorText" presStyleLbl="sibTrans2D1" presStyleIdx="0" presStyleCnt="5"/>
      <dgm:spPr/>
      <dgm:t>
        <a:bodyPr/>
        <a:lstStyle/>
        <a:p>
          <a:endParaRPr lang="en-US"/>
        </a:p>
      </dgm:t>
    </dgm:pt>
    <dgm:pt modelId="{A64ED478-0650-441C-95FB-04505B89D6B8}" type="pres">
      <dgm:prSet presAssocID="{61EA504E-1605-4862-92B6-AEB784D3370D}" presName="node" presStyleLbl="node1" presStyleIdx="1" presStyleCnt="6" custLinFactX="28817" custLinFactNeighborX="100000" custLinFactNeighborY="486">
        <dgm:presLayoutVars>
          <dgm:bulletEnabled val="1"/>
        </dgm:presLayoutVars>
      </dgm:prSet>
      <dgm:spPr/>
      <dgm:t>
        <a:bodyPr/>
        <a:lstStyle/>
        <a:p>
          <a:endParaRPr lang="en-US"/>
        </a:p>
      </dgm:t>
    </dgm:pt>
    <dgm:pt modelId="{D042BA10-EAC6-4731-B379-09D066C298DE}" type="pres">
      <dgm:prSet presAssocID="{6C31CB1A-9ED4-49D3-A88F-869D589978D9}" presName="sibTrans" presStyleLbl="sibTrans2D1" presStyleIdx="1" presStyleCnt="5"/>
      <dgm:spPr/>
      <dgm:t>
        <a:bodyPr/>
        <a:lstStyle/>
        <a:p>
          <a:endParaRPr lang="en-US"/>
        </a:p>
      </dgm:t>
    </dgm:pt>
    <dgm:pt modelId="{3F2DEA98-20A3-46DE-8074-877B4142B409}" type="pres">
      <dgm:prSet presAssocID="{6C31CB1A-9ED4-49D3-A88F-869D589978D9}" presName="connectorText" presStyleLbl="sibTrans2D1" presStyleIdx="1" presStyleCnt="5"/>
      <dgm:spPr/>
      <dgm:t>
        <a:bodyPr/>
        <a:lstStyle/>
        <a:p>
          <a:endParaRPr lang="en-US"/>
        </a:p>
      </dgm:t>
    </dgm:pt>
    <dgm:pt modelId="{375FB745-0C5F-4EED-B49F-ACD4C2B7BA60}" type="pres">
      <dgm:prSet presAssocID="{E3383EC8-4E6E-4280-973A-39C48F072725}" presName="node" presStyleLbl="node1" presStyleIdx="2" presStyleCnt="6" custLinFactX="85935" custLinFactNeighborX="100000" custLinFactNeighborY="-1458">
        <dgm:presLayoutVars>
          <dgm:bulletEnabled val="1"/>
        </dgm:presLayoutVars>
      </dgm:prSet>
      <dgm:spPr/>
      <dgm:t>
        <a:bodyPr/>
        <a:lstStyle/>
        <a:p>
          <a:endParaRPr lang="en-US"/>
        </a:p>
      </dgm:t>
    </dgm:pt>
    <dgm:pt modelId="{9E2ABEAB-CA0D-441C-8728-4243B6FC79EC}" type="pres">
      <dgm:prSet presAssocID="{79D1FF4D-C194-4197-A85A-0A0C5D8B4D0B}" presName="sibTrans" presStyleLbl="sibTrans2D1" presStyleIdx="2" presStyleCnt="5" custAng="11252689" custLinFactNeighborX="-39146" custLinFactNeighborY="-74730"/>
      <dgm:spPr/>
      <dgm:t>
        <a:bodyPr/>
        <a:lstStyle/>
        <a:p>
          <a:endParaRPr lang="en-US"/>
        </a:p>
      </dgm:t>
    </dgm:pt>
    <dgm:pt modelId="{3BCD5DE5-A2D9-4F7B-B0E2-795E58BBB46F}" type="pres">
      <dgm:prSet presAssocID="{79D1FF4D-C194-4197-A85A-0A0C5D8B4D0B}" presName="connectorText" presStyleLbl="sibTrans2D1" presStyleIdx="2" presStyleCnt="5"/>
      <dgm:spPr/>
      <dgm:t>
        <a:bodyPr/>
        <a:lstStyle/>
        <a:p>
          <a:endParaRPr lang="en-US"/>
        </a:p>
      </dgm:t>
    </dgm:pt>
    <dgm:pt modelId="{69E52B30-C80D-43E6-9BE1-F47A6B7CCB0E}" type="pres">
      <dgm:prSet presAssocID="{EE71AA96-35E2-44A9-A84E-9A7EDE5D6B43}" presName="node" presStyleLbl="node1" presStyleIdx="3" presStyleCnt="6" custLinFactX="-200000" custLinFactY="-80612" custLinFactNeighborX="-212222" custLinFactNeighborY="-100000">
        <dgm:presLayoutVars>
          <dgm:bulletEnabled val="1"/>
        </dgm:presLayoutVars>
      </dgm:prSet>
      <dgm:spPr/>
      <dgm:t>
        <a:bodyPr/>
        <a:lstStyle/>
        <a:p>
          <a:endParaRPr lang="en-US"/>
        </a:p>
      </dgm:t>
    </dgm:pt>
    <dgm:pt modelId="{3D9C77EA-33F1-4A2B-AB8B-9780A1C1FED2}" type="pres">
      <dgm:prSet presAssocID="{82D3ABA4-FAD7-4903-8FB3-E52D97B11E7D}" presName="sibTrans" presStyleLbl="sibTrans2D1" presStyleIdx="3" presStyleCnt="5" custFlipHor="1" custScaleX="39580" custLinFactY="-100000" custLinFactNeighborX="-1745" custLinFactNeighborY="-173472"/>
      <dgm:spPr/>
      <dgm:t>
        <a:bodyPr/>
        <a:lstStyle/>
        <a:p>
          <a:endParaRPr lang="en-US"/>
        </a:p>
      </dgm:t>
    </dgm:pt>
    <dgm:pt modelId="{A44FB825-A083-45E4-8562-ADAD5F483711}" type="pres">
      <dgm:prSet presAssocID="{82D3ABA4-FAD7-4903-8FB3-E52D97B11E7D}" presName="connectorText" presStyleLbl="sibTrans2D1" presStyleIdx="3" presStyleCnt="5"/>
      <dgm:spPr/>
      <dgm:t>
        <a:bodyPr/>
        <a:lstStyle/>
        <a:p>
          <a:endParaRPr lang="en-US"/>
        </a:p>
      </dgm:t>
    </dgm:pt>
    <dgm:pt modelId="{85DBB919-6F88-4684-BA5D-A0C2F36E5FF4}" type="pres">
      <dgm:prSet presAssocID="{EC9B4809-CBDA-4420-A85E-FACFA5DB8E8E}" presName="node" presStyleLbl="node1" presStyleIdx="4" presStyleCnt="6" custLinFactX="-400000" custLinFactY="7108" custLinFactNeighborX="-402151" custLinFactNeighborY="100000">
        <dgm:presLayoutVars>
          <dgm:bulletEnabled val="1"/>
        </dgm:presLayoutVars>
      </dgm:prSet>
      <dgm:spPr/>
      <dgm:t>
        <a:bodyPr/>
        <a:lstStyle/>
        <a:p>
          <a:endParaRPr lang="en-US"/>
        </a:p>
      </dgm:t>
    </dgm:pt>
    <dgm:pt modelId="{71D480E5-92D4-4FA4-A39C-188CE31D42FF}" type="pres">
      <dgm:prSet presAssocID="{AA8893CD-BF5E-4648-A253-1E5EF1F7A7A1}" presName="sibTrans" presStyleLbl="sibTrans2D1" presStyleIdx="4" presStyleCnt="5" custAng="21254748" custLinFactY="100000" custLinFactNeighborX="-42603" custLinFactNeighborY="108333"/>
      <dgm:spPr/>
      <dgm:t>
        <a:bodyPr/>
        <a:lstStyle/>
        <a:p>
          <a:endParaRPr lang="en-US"/>
        </a:p>
      </dgm:t>
    </dgm:pt>
    <dgm:pt modelId="{F9A48645-1A13-444B-8A99-E019F7D0E64A}" type="pres">
      <dgm:prSet presAssocID="{AA8893CD-BF5E-4648-A253-1E5EF1F7A7A1}" presName="connectorText" presStyleLbl="sibTrans2D1" presStyleIdx="4" presStyleCnt="5"/>
      <dgm:spPr/>
      <dgm:t>
        <a:bodyPr/>
        <a:lstStyle/>
        <a:p>
          <a:endParaRPr lang="en-US"/>
        </a:p>
      </dgm:t>
    </dgm:pt>
    <dgm:pt modelId="{41C2346C-F158-4C55-BDFA-36AFADC55A5D}" type="pres">
      <dgm:prSet presAssocID="{3C499928-14AB-4111-B255-6420C550EED7}" presName="node" presStyleLbl="node1" presStyleIdx="5" presStyleCnt="6" custLinFactX="85935" custLinFactNeighborX="100000" custLinFactNeighborY="-1458">
        <dgm:presLayoutVars>
          <dgm:bulletEnabled val="1"/>
        </dgm:presLayoutVars>
      </dgm:prSet>
      <dgm:spPr/>
      <dgm:t>
        <a:bodyPr/>
        <a:lstStyle/>
        <a:p>
          <a:endParaRPr lang="en-US"/>
        </a:p>
      </dgm:t>
    </dgm:pt>
  </dgm:ptLst>
  <dgm:cxnLst>
    <dgm:cxn modelId="{14436CC2-DF71-4F8F-8F60-B22D380340B4}" srcId="{55658816-991C-4205-8CC8-996636295847}" destId="{EE71AA96-35E2-44A9-A84E-9A7EDE5D6B43}" srcOrd="3" destOrd="0" parTransId="{15A69CA1-5A9E-489A-A1C4-E925BD90FFEA}" sibTransId="{82D3ABA4-FAD7-4903-8FB3-E52D97B11E7D}"/>
    <dgm:cxn modelId="{BDDAF3E0-A40C-42F9-A5A2-801B2691F879}" type="presOf" srcId="{61EA504E-1605-4862-92B6-AEB784D3370D}" destId="{A64ED478-0650-441C-95FB-04505B89D6B8}" srcOrd="0" destOrd="0" presId="urn:microsoft.com/office/officeart/2005/8/layout/process1"/>
    <dgm:cxn modelId="{5EBF0D3B-DFAB-47FB-937D-E9344782C0BC}" type="presOf" srcId="{55658816-991C-4205-8CC8-996636295847}" destId="{E60C6688-9AC8-469F-8F7E-22FBC53B6499}" srcOrd="0" destOrd="0" presId="urn:microsoft.com/office/officeart/2005/8/layout/process1"/>
    <dgm:cxn modelId="{D381AE93-DFCE-489C-A532-5257CF3842ED}" type="presOf" srcId="{EC9B4809-CBDA-4420-A85E-FACFA5DB8E8E}" destId="{85DBB919-6F88-4684-BA5D-A0C2F36E5FF4}" srcOrd="0" destOrd="0" presId="urn:microsoft.com/office/officeart/2005/8/layout/process1"/>
    <dgm:cxn modelId="{705629CF-E7F6-46AF-B81E-D8EB03E83202}" type="presOf" srcId="{79D1FF4D-C194-4197-A85A-0A0C5D8B4D0B}" destId="{9E2ABEAB-CA0D-441C-8728-4243B6FC79EC}" srcOrd="0" destOrd="0" presId="urn:microsoft.com/office/officeart/2005/8/layout/process1"/>
    <dgm:cxn modelId="{0172B561-7F17-4491-80B6-69254ACE657F}" type="presOf" srcId="{82D3ABA4-FAD7-4903-8FB3-E52D97B11E7D}" destId="{3D9C77EA-33F1-4A2B-AB8B-9780A1C1FED2}" srcOrd="0" destOrd="0" presId="urn:microsoft.com/office/officeart/2005/8/layout/process1"/>
    <dgm:cxn modelId="{E30CBEB7-20B2-4981-90B8-3DE19D7CC34F}" srcId="{55658816-991C-4205-8CC8-996636295847}" destId="{1CD3218D-F959-4846-828B-464DAC7E1E44}" srcOrd="0" destOrd="0" parTransId="{5FCA9A9E-16E7-4CB6-8043-2B4092F09E1F}" sibTransId="{AE9ADFFD-FC8D-4212-BF40-6775C3EB1251}"/>
    <dgm:cxn modelId="{F02DF0D7-C967-45B7-9B61-CEC19DAB1934}" type="presOf" srcId="{6C31CB1A-9ED4-49D3-A88F-869D589978D9}" destId="{D042BA10-EAC6-4731-B379-09D066C298DE}" srcOrd="0" destOrd="0" presId="urn:microsoft.com/office/officeart/2005/8/layout/process1"/>
    <dgm:cxn modelId="{C5489711-1494-4360-B3DB-C8DA91B6F1BC}" srcId="{55658816-991C-4205-8CC8-996636295847}" destId="{E3383EC8-4E6E-4280-973A-39C48F072725}" srcOrd="2" destOrd="0" parTransId="{24022012-F221-4CC3-8C2D-5F3D5CB750CB}" sibTransId="{79D1FF4D-C194-4197-A85A-0A0C5D8B4D0B}"/>
    <dgm:cxn modelId="{97233724-4AD2-4A14-BD47-18C05A541C90}" type="presOf" srcId="{AE9ADFFD-FC8D-4212-BF40-6775C3EB1251}" destId="{BA0A6716-17FE-45C8-BCDC-074C3C0B6E08}" srcOrd="0" destOrd="0" presId="urn:microsoft.com/office/officeart/2005/8/layout/process1"/>
    <dgm:cxn modelId="{95007A24-B25D-4D11-B954-86D91F651D19}" srcId="{55658816-991C-4205-8CC8-996636295847}" destId="{61EA504E-1605-4862-92B6-AEB784D3370D}" srcOrd="1" destOrd="0" parTransId="{B7DFCF73-7F4E-40CE-91B7-81CABB2D083B}" sibTransId="{6C31CB1A-9ED4-49D3-A88F-869D589978D9}"/>
    <dgm:cxn modelId="{2603CA73-4015-4598-B1E5-C484DBF8B8DD}" type="presOf" srcId="{1CD3218D-F959-4846-828B-464DAC7E1E44}" destId="{DCB565ED-7D82-4504-B874-7509568236ED}" srcOrd="0" destOrd="0" presId="urn:microsoft.com/office/officeart/2005/8/layout/process1"/>
    <dgm:cxn modelId="{7E688949-C0E2-40A0-AD1A-4163306DB3EC}" type="presOf" srcId="{79D1FF4D-C194-4197-A85A-0A0C5D8B4D0B}" destId="{3BCD5DE5-A2D9-4F7B-B0E2-795E58BBB46F}" srcOrd="1" destOrd="0" presId="urn:microsoft.com/office/officeart/2005/8/layout/process1"/>
    <dgm:cxn modelId="{5D2D780B-934B-407F-AA3A-BA51B17797EF}" type="presOf" srcId="{AA8893CD-BF5E-4648-A253-1E5EF1F7A7A1}" destId="{F9A48645-1A13-444B-8A99-E019F7D0E64A}" srcOrd="1" destOrd="0" presId="urn:microsoft.com/office/officeart/2005/8/layout/process1"/>
    <dgm:cxn modelId="{E11A3515-7736-4356-BDDE-8CD9F44431EA}" type="presOf" srcId="{6C31CB1A-9ED4-49D3-A88F-869D589978D9}" destId="{3F2DEA98-20A3-46DE-8074-877B4142B409}" srcOrd="1" destOrd="0" presId="urn:microsoft.com/office/officeart/2005/8/layout/process1"/>
    <dgm:cxn modelId="{3697AE1D-8C9F-460A-8240-8AA9A0DDEA83}" type="presOf" srcId="{EE71AA96-35E2-44A9-A84E-9A7EDE5D6B43}" destId="{69E52B30-C80D-43E6-9BE1-F47A6B7CCB0E}" srcOrd="0" destOrd="0" presId="urn:microsoft.com/office/officeart/2005/8/layout/process1"/>
    <dgm:cxn modelId="{2EEC247E-FFBC-4A01-861E-D864C706C729}" type="presOf" srcId="{E3383EC8-4E6E-4280-973A-39C48F072725}" destId="{375FB745-0C5F-4EED-B49F-ACD4C2B7BA60}" srcOrd="0" destOrd="0" presId="urn:microsoft.com/office/officeart/2005/8/layout/process1"/>
    <dgm:cxn modelId="{44F6298F-B801-4B93-B727-01F7380DDD91}" srcId="{55658816-991C-4205-8CC8-996636295847}" destId="{EC9B4809-CBDA-4420-A85E-FACFA5DB8E8E}" srcOrd="4" destOrd="0" parTransId="{8C19B7D1-DACA-44AB-B29E-0395139210E1}" sibTransId="{AA8893CD-BF5E-4648-A253-1E5EF1F7A7A1}"/>
    <dgm:cxn modelId="{D0986F12-922F-44B0-8778-D1A02DE788F9}" type="presOf" srcId="{AE9ADFFD-FC8D-4212-BF40-6775C3EB1251}" destId="{1ECB668C-F329-4DB4-ABE6-437503542239}" srcOrd="1" destOrd="0" presId="urn:microsoft.com/office/officeart/2005/8/layout/process1"/>
    <dgm:cxn modelId="{817EDF95-582A-4E07-BB3E-26CEF872F044}" type="presOf" srcId="{82D3ABA4-FAD7-4903-8FB3-E52D97B11E7D}" destId="{A44FB825-A083-45E4-8562-ADAD5F483711}" srcOrd="1" destOrd="0" presId="urn:microsoft.com/office/officeart/2005/8/layout/process1"/>
    <dgm:cxn modelId="{9834FDDB-1EFD-4EBF-B637-133C4D3BB531}" type="presOf" srcId="{3C499928-14AB-4111-B255-6420C550EED7}" destId="{41C2346C-F158-4C55-BDFA-36AFADC55A5D}" srcOrd="0" destOrd="0" presId="urn:microsoft.com/office/officeart/2005/8/layout/process1"/>
    <dgm:cxn modelId="{E6FDEFE2-96BB-48CA-854E-7D0798CB39DE}" srcId="{55658816-991C-4205-8CC8-996636295847}" destId="{3C499928-14AB-4111-B255-6420C550EED7}" srcOrd="5" destOrd="0" parTransId="{632B1E9F-8A50-4426-AF6C-F7017F26D7AB}" sibTransId="{EE3798E1-EB8A-409A-8730-01DDA4082A7E}"/>
    <dgm:cxn modelId="{7D3BDBD2-65B6-40CB-8F0E-63591AA6223C}" type="presOf" srcId="{AA8893CD-BF5E-4648-A253-1E5EF1F7A7A1}" destId="{71D480E5-92D4-4FA4-A39C-188CE31D42FF}" srcOrd="0" destOrd="0" presId="urn:microsoft.com/office/officeart/2005/8/layout/process1"/>
    <dgm:cxn modelId="{C7B3A1D1-71F7-4271-ACEE-62A1E5E5C585}" type="presParOf" srcId="{E60C6688-9AC8-469F-8F7E-22FBC53B6499}" destId="{DCB565ED-7D82-4504-B874-7509568236ED}" srcOrd="0" destOrd="0" presId="urn:microsoft.com/office/officeart/2005/8/layout/process1"/>
    <dgm:cxn modelId="{9FBEA880-45F2-4D67-B494-23ED1F2BB071}" type="presParOf" srcId="{E60C6688-9AC8-469F-8F7E-22FBC53B6499}" destId="{BA0A6716-17FE-45C8-BCDC-074C3C0B6E08}" srcOrd="1" destOrd="0" presId="urn:microsoft.com/office/officeart/2005/8/layout/process1"/>
    <dgm:cxn modelId="{0F8CBC8A-42FF-4355-9BC8-01ACFD70BCFC}" type="presParOf" srcId="{BA0A6716-17FE-45C8-BCDC-074C3C0B6E08}" destId="{1ECB668C-F329-4DB4-ABE6-437503542239}" srcOrd="0" destOrd="0" presId="urn:microsoft.com/office/officeart/2005/8/layout/process1"/>
    <dgm:cxn modelId="{F079EE85-FF13-47E3-A77D-40968BCD5B37}" type="presParOf" srcId="{E60C6688-9AC8-469F-8F7E-22FBC53B6499}" destId="{A64ED478-0650-441C-95FB-04505B89D6B8}" srcOrd="2" destOrd="0" presId="urn:microsoft.com/office/officeart/2005/8/layout/process1"/>
    <dgm:cxn modelId="{3D137544-C398-4E3B-911C-C53550816BA9}" type="presParOf" srcId="{E60C6688-9AC8-469F-8F7E-22FBC53B6499}" destId="{D042BA10-EAC6-4731-B379-09D066C298DE}" srcOrd="3" destOrd="0" presId="urn:microsoft.com/office/officeart/2005/8/layout/process1"/>
    <dgm:cxn modelId="{E2E38720-1716-4BE8-862A-7AB61EBD8AD5}" type="presParOf" srcId="{D042BA10-EAC6-4731-B379-09D066C298DE}" destId="{3F2DEA98-20A3-46DE-8074-877B4142B409}" srcOrd="0" destOrd="0" presId="urn:microsoft.com/office/officeart/2005/8/layout/process1"/>
    <dgm:cxn modelId="{24168661-DF69-48B6-BFC9-3BFB1AC7E818}" type="presParOf" srcId="{E60C6688-9AC8-469F-8F7E-22FBC53B6499}" destId="{375FB745-0C5F-4EED-B49F-ACD4C2B7BA60}" srcOrd="4" destOrd="0" presId="urn:microsoft.com/office/officeart/2005/8/layout/process1"/>
    <dgm:cxn modelId="{96905006-87F1-45AD-8937-01242DF45301}" type="presParOf" srcId="{E60C6688-9AC8-469F-8F7E-22FBC53B6499}" destId="{9E2ABEAB-CA0D-441C-8728-4243B6FC79EC}" srcOrd="5" destOrd="0" presId="urn:microsoft.com/office/officeart/2005/8/layout/process1"/>
    <dgm:cxn modelId="{1F5BB7AD-394B-4C09-B317-0B032BBFE5D2}" type="presParOf" srcId="{9E2ABEAB-CA0D-441C-8728-4243B6FC79EC}" destId="{3BCD5DE5-A2D9-4F7B-B0E2-795E58BBB46F}" srcOrd="0" destOrd="0" presId="urn:microsoft.com/office/officeart/2005/8/layout/process1"/>
    <dgm:cxn modelId="{C57DC182-0E41-4BAF-A97C-7A1454EC8ECA}" type="presParOf" srcId="{E60C6688-9AC8-469F-8F7E-22FBC53B6499}" destId="{69E52B30-C80D-43E6-9BE1-F47A6B7CCB0E}" srcOrd="6" destOrd="0" presId="urn:microsoft.com/office/officeart/2005/8/layout/process1"/>
    <dgm:cxn modelId="{347DEE2F-C65B-4B76-8CEF-CA0C49F630A4}" type="presParOf" srcId="{E60C6688-9AC8-469F-8F7E-22FBC53B6499}" destId="{3D9C77EA-33F1-4A2B-AB8B-9780A1C1FED2}" srcOrd="7" destOrd="0" presId="urn:microsoft.com/office/officeart/2005/8/layout/process1"/>
    <dgm:cxn modelId="{37B68D53-05C2-4898-BB75-7A328F91C297}" type="presParOf" srcId="{3D9C77EA-33F1-4A2B-AB8B-9780A1C1FED2}" destId="{A44FB825-A083-45E4-8562-ADAD5F483711}" srcOrd="0" destOrd="0" presId="urn:microsoft.com/office/officeart/2005/8/layout/process1"/>
    <dgm:cxn modelId="{85E6303A-3F31-4F81-8945-2943E512F1A4}" type="presParOf" srcId="{E60C6688-9AC8-469F-8F7E-22FBC53B6499}" destId="{85DBB919-6F88-4684-BA5D-A0C2F36E5FF4}" srcOrd="8" destOrd="0" presId="urn:microsoft.com/office/officeart/2005/8/layout/process1"/>
    <dgm:cxn modelId="{91D5758C-0456-42FD-BFD3-CDA9FB83558E}" type="presParOf" srcId="{E60C6688-9AC8-469F-8F7E-22FBC53B6499}" destId="{71D480E5-92D4-4FA4-A39C-188CE31D42FF}" srcOrd="9" destOrd="0" presId="urn:microsoft.com/office/officeart/2005/8/layout/process1"/>
    <dgm:cxn modelId="{31239821-E00E-4DF7-80BC-88585340729D}" type="presParOf" srcId="{71D480E5-92D4-4FA4-A39C-188CE31D42FF}" destId="{F9A48645-1A13-444B-8A99-E019F7D0E64A}" srcOrd="0" destOrd="0" presId="urn:microsoft.com/office/officeart/2005/8/layout/process1"/>
    <dgm:cxn modelId="{9A91DEF5-8FE9-469A-B022-8DB461CA3AE2}" type="presParOf" srcId="{E60C6688-9AC8-469F-8F7E-22FBC53B6499}" destId="{41C2346C-F158-4C55-BDFA-36AFADC55A5D}" srcOrd="10"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3B9A2-CF11-46EB-A230-4EC038EEDB81}">
      <dsp:nvSpPr>
        <dsp:cNvPr id="0" name=""/>
        <dsp:cNvSpPr/>
      </dsp:nvSpPr>
      <dsp:spPr>
        <a:xfrm rot="5400000">
          <a:off x="5953218" y="2838578"/>
          <a:ext cx="860776" cy="74448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3C8C80-5F5D-40D2-9853-5E04BC5FBA87}">
      <dsp:nvSpPr>
        <dsp:cNvPr id="0" name=""/>
        <dsp:cNvSpPr/>
      </dsp:nvSpPr>
      <dsp:spPr>
        <a:xfrm>
          <a:off x="2143729" y="1382998"/>
          <a:ext cx="1074198" cy="98710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l-GR" sz="900" kern="1200" dirty="0"/>
            <a:t>Το πρώτο πρότυπο εκπομπών οχημάτων στον κόσμο με βάση τη χρήση εναλλακτικών κινητήρων</a:t>
          </a:r>
        </a:p>
      </dsp:txBody>
      <dsp:txXfrm>
        <a:off x="2191924" y="1431193"/>
        <a:ext cx="977808" cy="890711"/>
      </dsp:txXfrm>
    </dsp:sp>
    <dsp:sp modelId="{3CCA32E0-C9A3-4F04-8BED-02747FC041FC}">
      <dsp:nvSpPr>
        <dsp:cNvPr id="0" name=""/>
        <dsp:cNvSpPr/>
      </dsp:nvSpPr>
      <dsp:spPr>
        <a:xfrm>
          <a:off x="3679988" y="422708"/>
          <a:ext cx="170487" cy="132616"/>
        </a:xfrm>
        <a:prstGeom prst="rect">
          <a:avLst/>
        </a:prstGeom>
        <a:noFill/>
        <a:ln>
          <a:noFill/>
        </a:ln>
        <a:effectLst/>
      </dsp:spPr>
      <dsp:style>
        <a:lnRef idx="0">
          <a:scrgbClr r="0" g="0" b="0"/>
        </a:lnRef>
        <a:fillRef idx="0">
          <a:scrgbClr r="0" g="0" b="0"/>
        </a:fillRef>
        <a:effectRef idx="0">
          <a:scrgbClr r="0" g="0" b="0"/>
        </a:effectRef>
        <a:fontRef idx="minor"/>
      </dsp:style>
    </dsp:sp>
    <dsp:sp modelId="{CAACF4F9-9BAE-489F-A972-4D69E83CC509}">
      <dsp:nvSpPr>
        <dsp:cNvPr id="0" name=""/>
        <dsp:cNvSpPr/>
      </dsp:nvSpPr>
      <dsp:spPr>
        <a:xfrm rot="5400000">
          <a:off x="1297604" y="1092354"/>
          <a:ext cx="530916" cy="829692"/>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8CD668-ADE5-46CD-B3C3-5B30BE204017}">
      <dsp:nvSpPr>
        <dsp:cNvPr id="0" name=""/>
        <dsp:cNvSpPr/>
      </dsp:nvSpPr>
      <dsp:spPr>
        <a:xfrm>
          <a:off x="881300" y="0"/>
          <a:ext cx="1104613" cy="115664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l-GR" sz="900" kern="1200" dirty="0">
              <a:solidFill>
                <a:schemeClr val="tx1"/>
              </a:solidFill>
            </a:rPr>
            <a:t>Το 1990, το Συμβούλιο Αεροπορικών Πόρων της Καλιφόρνια (CARB) εισήγαγε την Εντολή Μηδενικών Εκπομπών Οχημάτων (ZEV)</a:t>
          </a:r>
        </a:p>
      </dsp:txBody>
      <dsp:txXfrm>
        <a:off x="935232" y="53932"/>
        <a:ext cx="996749" cy="1048776"/>
      </dsp:txXfrm>
    </dsp:sp>
    <dsp:sp modelId="{B167B624-5AB0-4E58-A71A-72480E37E3BD}">
      <dsp:nvSpPr>
        <dsp:cNvPr id="0" name=""/>
        <dsp:cNvSpPr/>
      </dsp:nvSpPr>
      <dsp:spPr>
        <a:xfrm>
          <a:off x="4210810" y="1464068"/>
          <a:ext cx="170487" cy="132616"/>
        </a:xfrm>
        <a:prstGeom prst="rect">
          <a:avLst/>
        </a:prstGeom>
        <a:noFill/>
        <a:ln>
          <a:noFill/>
        </a:ln>
        <a:effectLst/>
      </dsp:spPr>
      <dsp:style>
        <a:lnRef idx="0">
          <a:scrgbClr r="0" g="0" b="0"/>
        </a:lnRef>
        <a:fillRef idx="0">
          <a:scrgbClr r="0" g="0" b="0"/>
        </a:fillRef>
        <a:effectRef idx="0">
          <a:scrgbClr r="0" g="0" b="0"/>
        </a:effectRef>
        <a:fontRef idx="minor"/>
      </dsp:style>
    </dsp:sp>
    <dsp:sp modelId="{0965E218-F21F-4120-8E11-B3D7D63AEA02}">
      <dsp:nvSpPr>
        <dsp:cNvPr id="0" name=""/>
        <dsp:cNvSpPr/>
      </dsp:nvSpPr>
      <dsp:spPr>
        <a:xfrm rot="5400000">
          <a:off x="3240816" y="2531290"/>
          <a:ext cx="713254" cy="613918"/>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BE38A7-5CB8-44BF-AE39-B26259306E69}">
      <dsp:nvSpPr>
        <dsp:cNvPr id="0" name=""/>
        <dsp:cNvSpPr/>
      </dsp:nvSpPr>
      <dsp:spPr>
        <a:xfrm>
          <a:off x="4399758" y="2271436"/>
          <a:ext cx="1037321" cy="124372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l-GR" sz="900" kern="1200" dirty="0">
              <a:solidFill>
                <a:schemeClr val="tx1"/>
              </a:solidFill>
            </a:rPr>
            <a:t>Οι αυτοκινητοβιομηχανίες όπως οι τότε DaimlerChrysler, General Motors και Toyota ανταποκρίθηκαν σε αυτό επενδύοντας στην έρευνα PEMFC.</a:t>
          </a:r>
        </a:p>
      </dsp:txBody>
      <dsp:txXfrm>
        <a:off x="4450405" y="2322083"/>
        <a:ext cx="936027" cy="1142428"/>
      </dsp:txXfrm>
    </dsp:sp>
    <dsp:sp modelId="{2A9A9912-D003-461C-9F0F-C949EDE102FA}">
      <dsp:nvSpPr>
        <dsp:cNvPr id="0" name=""/>
        <dsp:cNvSpPr/>
      </dsp:nvSpPr>
      <dsp:spPr>
        <a:xfrm>
          <a:off x="4692780" y="2545319"/>
          <a:ext cx="170487" cy="132616"/>
        </a:xfrm>
        <a:prstGeom prst="rect">
          <a:avLst/>
        </a:prstGeom>
        <a:noFill/>
        <a:ln>
          <a:noFill/>
        </a:ln>
        <a:effectLst/>
      </dsp:spPr>
      <dsp:style>
        <a:lnRef idx="0">
          <a:scrgbClr r="0" g="0" b="0"/>
        </a:lnRef>
        <a:fillRef idx="0">
          <a:scrgbClr r="0" g="0" b="0"/>
        </a:fillRef>
        <a:effectRef idx="0">
          <a:scrgbClr r="0" g="0" b="0"/>
        </a:effectRef>
        <a:fontRef idx="minor"/>
      </dsp:style>
    </dsp:sp>
    <dsp:sp modelId="{D086B211-E0B3-4AEE-BCB9-941CC9B190BA}">
      <dsp:nvSpPr>
        <dsp:cNvPr id="0" name=""/>
        <dsp:cNvSpPr/>
      </dsp:nvSpPr>
      <dsp:spPr>
        <a:xfrm>
          <a:off x="7085855" y="2561634"/>
          <a:ext cx="1506855" cy="100494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l-GR" sz="900" kern="1200" dirty="0">
              <a:solidFill>
                <a:schemeClr val="tx1"/>
              </a:solidFill>
            </a:rPr>
            <a:t>Εταιρείες εκτός των αυτοκινητοβιομηχανιών, όπως η </a:t>
          </a:r>
          <a:r>
            <a:rPr lang="el-GR" sz="900" kern="1200" dirty="0" err="1">
              <a:solidFill>
                <a:schemeClr val="tx1"/>
              </a:solidFill>
            </a:rPr>
            <a:t>Ballard</a:t>
          </a:r>
          <a:r>
            <a:rPr lang="el-GR" sz="900" kern="1200" dirty="0">
              <a:solidFill>
                <a:schemeClr val="tx1"/>
              </a:solidFill>
            </a:rPr>
            <a:t>, συνέχισαν την έρευνα PEMFC για την αυτοκινητοβιομηχανία και τη στατική καθαρή ενέργεια</a:t>
          </a:r>
        </a:p>
      </dsp:txBody>
      <dsp:txXfrm>
        <a:off x="7134921" y="2610700"/>
        <a:ext cx="1408723" cy="9068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565ED-7D82-4504-B874-7509568236ED}">
      <dsp:nvSpPr>
        <dsp:cNvPr id="0" name=""/>
        <dsp:cNvSpPr/>
      </dsp:nvSpPr>
      <dsp:spPr>
        <a:xfrm>
          <a:off x="0" y="2538382"/>
          <a:ext cx="1181908" cy="1008315"/>
        </a:xfrm>
        <a:prstGeom prst="roundRect">
          <a:avLst>
            <a:gd name="adj" fmla="val 10000"/>
          </a:avLst>
        </a:prstGeom>
        <a:solidFill>
          <a:srgbClr val="FFC000"/>
        </a:solidFill>
        <a:ln w="28575"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b="1" kern="1200" dirty="0">
              <a:solidFill>
                <a:schemeClr val="tx1"/>
              </a:solidFill>
            </a:rPr>
            <a:t>Περιορισμοί στην κρατική χρηματοδότηση </a:t>
          </a:r>
          <a:endParaRPr lang="en-US" sz="1200" b="1" kern="1200" dirty="0">
            <a:solidFill>
              <a:schemeClr val="tx1"/>
            </a:solidFill>
          </a:endParaRPr>
        </a:p>
      </dsp:txBody>
      <dsp:txXfrm>
        <a:off x="29533" y="2567915"/>
        <a:ext cx="1122842" cy="949249"/>
      </dsp:txXfrm>
    </dsp:sp>
    <dsp:sp modelId="{BA0A6716-17FE-45C8-BCDC-074C3C0B6E08}">
      <dsp:nvSpPr>
        <dsp:cNvPr id="0" name=""/>
        <dsp:cNvSpPr/>
      </dsp:nvSpPr>
      <dsp:spPr>
        <a:xfrm rot="164509">
          <a:off x="1503047" y="2956004"/>
          <a:ext cx="682423" cy="2931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503097" y="3012524"/>
        <a:ext cx="594489" cy="175867"/>
      </dsp:txXfrm>
    </dsp:sp>
    <dsp:sp modelId="{A64ED478-0650-441C-95FB-04505B89D6B8}">
      <dsp:nvSpPr>
        <dsp:cNvPr id="0" name=""/>
        <dsp:cNvSpPr/>
      </dsp:nvSpPr>
      <dsp:spPr>
        <a:xfrm>
          <a:off x="2468025" y="2656577"/>
          <a:ext cx="1181908" cy="100831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b="1" kern="1200" dirty="0">
              <a:solidFill>
                <a:schemeClr val="tx1"/>
              </a:solidFill>
            </a:rPr>
            <a:t>Ορισμένες</a:t>
          </a:r>
          <a:r>
            <a:rPr lang="el-GR" sz="1200" b="1" kern="1200" baseline="0" dirty="0">
              <a:solidFill>
                <a:schemeClr val="tx1"/>
              </a:solidFill>
            </a:rPr>
            <a:t> επιχειρήσεις αποχωρούν </a:t>
          </a:r>
          <a:endParaRPr lang="en-US" sz="1200" b="1" kern="1200" dirty="0">
            <a:solidFill>
              <a:schemeClr val="tx1"/>
            </a:solidFill>
          </a:endParaRPr>
        </a:p>
      </dsp:txBody>
      <dsp:txXfrm>
        <a:off x="2497558" y="2686110"/>
        <a:ext cx="1122842" cy="949249"/>
      </dsp:txXfrm>
    </dsp:sp>
    <dsp:sp modelId="{D042BA10-EAC6-4731-B379-09D066C298DE}">
      <dsp:nvSpPr>
        <dsp:cNvPr id="0" name=""/>
        <dsp:cNvSpPr/>
      </dsp:nvSpPr>
      <dsp:spPr>
        <a:xfrm rot="21571077">
          <a:off x="3936884" y="3004232"/>
          <a:ext cx="608379" cy="2931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3936886" y="3063225"/>
        <a:ext cx="520445" cy="175867"/>
      </dsp:txXfrm>
    </dsp:sp>
    <dsp:sp modelId="{375FB745-0C5F-4EED-B49F-ACD4C2B7BA60}">
      <dsp:nvSpPr>
        <dsp:cNvPr id="0" name=""/>
        <dsp:cNvSpPr/>
      </dsp:nvSpPr>
      <dsp:spPr>
        <a:xfrm>
          <a:off x="4797779" y="2636975"/>
          <a:ext cx="1181908" cy="1008315"/>
        </a:xfrm>
        <a:prstGeom prst="roundRect">
          <a:avLst>
            <a:gd name="adj" fmla="val 10000"/>
          </a:avLst>
        </a:prstGeom>
        <a:solidFill>
          <a:schemeClr val="accent6"/>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l-GR" sz="900" b="1" kern="1200" dirty="0">
              <a:solidFill>
                <a:schemeClr val="tx1"/>
              </a:solidFill>
            </a:rPr>
            <a:t>Άλλες</a:t>
          </a:r>
          <a:r>
            <a:rPr lang="el-GR" sz="900" b="1" kern="1200" baseline="0" dirty="0">
              <a:solidFill>
                <a:schemeClr val="tx1"/>
              </a:solidFill>
            </a:rPr>
            <a:t> εταίρες πιο εμπορικά επιδιώκουν εύκαιρες δημιουργίας εσοδών που θα μπορούσαν να υποστηρίξουν την έρευνα   </a:t>
          </a:r>
          <a:endParaRPr lang="en-GB" sz="900" b="1" kern="1200" dirty="0">
            <a:solidFill>
              <a:schemeClr val="tx1"/>
            </a:solidFill>
          </a:endParaRPr>
        </a:p>
      </dsp:txBody>
      <dsp:txXfrm>
        <a:off x="4827312" y="2666508"/>
        <a:ext cx="1122842" cy="949249"/>
      </dsp:txXfrm>
    </dsp:sp>
    <dsp:sp modelId="{9E2ABEAB-CA0D-441C-8728-4243B6FC79EC}">
      <dsp:nvSpPr>
        <dsp:cNvPr id="0" name=""/>
        <dsp:cNvSpPr/>
      </dsp:nvSpPr>
      <dsp:spPr>
        <a:xfrm rot="1706235">
          <a:off x="1173637" y="1851984"/>
          <a:ext cx="2014228" cy="2931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1178942" y="1889670"/>
        <a:ext cx="1926294" cy="175867"/>
      </dsp:txXfrm>
    </dsp:sp>
    <dsp:sp modelId="{69E52B30-C80D-43E6-9BE1-F47A6B7CCB0E}">
      <dsp:nvSpPr>
        <dsp:cNvPr id="0" name=""/>
        <dsp:cNvSpPr/>
      </dsp:nvSpPr>
      <dsp:spPr>
        <a:xfrm>
          <a:off x="65312" y="830537"/>
          <a:ext cx="1181908" cy="10083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b="1" kern="1200" dirty="0">
              <a:solidFill>
                <a:schemeClr val="tx1"/>
              </a:solidFill>
            </a:rPr>
            <a:t>Περιορισμένη διαθεσιμότητα πίστωσης</a:t>
          </a:r>
        </a:p>
      </dsp:txBody>
      <dsp:txXfrm>
        <a:off x="94845" y="860070"/>
        <a:ext cx="1122842" cy="949249"/>
      </dsp:txXfrm>
    </dsp:sp>
    <dsp:sp modelId="{3D9C77EA-33F1-4A2B-AB8B-9780A1C1FED2}">
      <dsp:nvSpPr>
        <dsp:cNvPr id="0" name=""/>
        <dsp:cNvSpPr/>
      </dsp:nvSpPr>
      <dsp:spPr>
        <a:xfrm rot="16122620" flipH="1">
          <a:off x="406879" y="1865511"/>
          <a:ext cx="397162" cy="2931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l-GR" sz="1000" kern="1200"/>
        </a:p>
      </dsp:txBody>
      <dsp:txXfrm rot="10800000">
        <a:off x="449856" y="1880178"/>
        <a:ext cx="309228" cy="175867"/>
      </dsp:txXfrm>
    </dsp:sp>
    <dsp:sp modelId="{85DBB919-6F88-4684-BA5D-A0C2F36E5FF4}">
      <dsp:nvSpPr>
        <dsp:cNvPr id="0" name=""/>
        <dsp:cNvSpPr/>
      </dsp:nvSpPr>
      <dsp:spPr>
        <a:xfrm>
          <a:off x="0" y="3731663"/>
          <a:ext cx="1181908" cy="1008315"/>
        </a:xfrm>
        <a:prstGeom prst="roundRect">
          <a:avLst>
            <a:gd name="adj" fmla="val 10000"/>
          </a:avLst>
        </a:prstGeom>
        <a:solidFill>
          <a:srgbClr val="FFC000"/>
        </a:solidFill>
        <a:ln w="28575"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b="1" kern="1200" dirty="0">
              <a:solidFill>
                <a:schemeClr val="tx1"/>
              </a:solidFill>
            </a:rPr>
            <a:t>Έλλειψη</a:t>
          </a:r>
          <a:r>
            <a:rPr lang="el-GR" sz="1200" b="1" kern="1200" baseline="0" dirty="0">
              <a:solidFill>
                <a:schemeClr val="tx1"/>
              </a:solidFill>
            </a:rPr>
            <a:t> κερδοφορίας σε οργανισμούς έρευνας-+ </a:t>
          </a:r>
          <a:endParaRPr lang="en-US" sz="1200" b="1" kern="1200" dirty="0">
            <a:solidFill>
              <a:schemeClr val="tx1"/>
            </a:solidFill>
          </a:endParaRPr>
        </a:p>
      </dsp:txBody>
      <dsp:txXfrm>
        <a:off x="29533" y="3761196"/>
        <a:ext cx="1122842" cy="949249"/>
      </dsp:txXfrm>
    </dsp:sp>
    <dsp:sp modelId="{71D480E5-92D4-4FA4-A39C-188CE31D42FF}">
      <dsp:nvSpPr>
        <dsp:cNvPr id="0" name=""/>
        <dsp:cNvSpPr/>
      </dsp:nvSpPr>
      <dsp:spPr>
        <a:xfrm rot="20802510">
          <a:off x="1323216" y="4138497"/>
          <a:ext cx="3791226" cy="2931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324394" y="4207228"/>
        <a:ext cx="3703292" cy="175867"/>
      </dsp:txXfrm>
    </dsp:sp>
    <dsp:sp modelId="{41C2346C-F158-4C55-BDFA-36AFADC55A5D}">
      <dsp:nvSpPr>
        <dsp:cNvPr id="0" name=""/>
        <dsp:cNvSpPr/>
      </dsp:nvSpPr>
      <dsp:spPr>
        <a:xfrm>
          <a:off x="8273358" y="2636975"/>
          <a:ext cx="1181908" cy="1008315"/>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kern="1200"/>
        </a:p>
      </dsp:txBody>
      <dsp:txXfrm>
        <a:off x="8302891" y="2666508"/>
        <a:ext cx="1122842" cy="949249"/>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538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8763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F826369-A491-FF49-B2BE-064E0024F40D}"/>
              </a:ext>
            </a:extLst>
          </p:cNvPr>
          <p:cNvSpPr txBox="1"/>
          <p:nvPr userDrawn="1"/>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spTree>
    <p:extLst>
      <p:ext uri="{BB962C8B-B14F-4D97-AF65-F5344CB8AC3E}">
        <p14:creationId xmlns:p14="http://schemas.microsoft.com/office/powerpoint/2010/main" val="374630497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g"/></Relationships>
</file>

<file path=ppt/slides/_rels/slide1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31.jpg"/><Relationship Id="rId4" Type="http://schemas.openxmlformats.org/officeDocument/2006/relationships/image" Target="../media/image5.jpe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28.png"/><Relationship Id="rId4" Type="http://schemas.openxmlformats.org/officeDocument/2006/relationships/image" Target="../media/image5.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35.jp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34.jp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33.jpg"/><Relationship Id="rId5" Type="http://schemas.openxmlformats.org/officeDocument/2006/relationships/image" Target="../media/image7.png"/><Relationship Id="rId10" Type="http://schemas.openxmlformats.org/officeDocument/2006/relationships/image" Target="../media/image32.jp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diagramQuickStyle" Target="../diagrams/quickStyle1.xml"/><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diagramLayout" Target="../diagrams/layout1.xml"/><Relationship Id="rId2" Type="http://schemas.openxmlformats.org/officeDocument/2006/relationships/image" Target="../media/image6.png"/><Relationship Id="rId16"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diagramData" Target="../diagrams/data1.xml"/><Relationship Id="rId5" Type="http://schemas.openxmlformats.org/officeDocument/2006/relationships/image" Target="../media/image7.png"/><Relationship Id="rId15" Type="http://schemas.microsoft.com/office/2007/relationships/diagramDrawing" Target="../diagrams/drawing1.xml"/><Relationship Id="rId10" Type="http://schemas.openxmlformats.org/officeDocument/2006/relationships/image" Target="../media/image36.jp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diagramColors" Target="../diagrams/colors1.xml"/></Relationships>
</file>

<file path=ppt/slides/_rels/slide14.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38.jpe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37.jp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33.jpg"/><Relationship Id="rId5" Type="http://schemas.openxmlformats.org/officeDocument/2006/relationships/image" Target="../media/image7.png"/><Relationship Id="rId10" Type="http://schemas.openxmlformats.org/officeDocument/2006/relationships/image" Target="../media/image34.jp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42.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41.jp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40.jpg"/><Relationship Id="rId5" Type="http://schemas.openxmlformats.org/officeDocument/2006/relationships/image" Target="../media/image7.png"/><Relationship Id="rId15" Type="http://schemas.openxmlformats.org/officeDocument/2006/relationships/image" Target="../media/image11.png"/><Relationship Id="rId10" Type="http://schemas.openxmlformats.org/officeDocument/2006/relationships/image" Target="../media/image39.jp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43.jpg"/></Relationships>
</file>

<file path=ppt/slides/_rels/slide1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44.jpg"/><Relationship Id="rId4" Type="http://schemas.openxmlformats.org/officeDocument/2006/relationships/image" Target="../media/image5.jpe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diagramColors" Target="../diagrams/colors2.xml"/><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diagramQuickStyle" Target="../diagrams/quickStyle2.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diagramLayout" Target="../diagrams/layout2.xml"/><Relationship Id="rId5" Type="http://schemas.openxmlformats.org/officeDocument/2006/relationships/image" Target="../media/image7.png"/><Relationship Id="rId15" Type="http://schemas.openxmlformats.org/officeDocument/2006/relationships/image" Target="../media/image11.png"/><Relationship Id="rId10" Type="http://schemas.openxmlformats.org/officeDocument/2006/relationships/diagramData" Target="../diagrams/data2.xml"/><Relationship Id="rId4" Type="http://schemas.openxmlformats.org/officeDocument/2006/relationships/image" Target="../media/image5.jpeg"/><Relationship Id="rId9" Type="http://schemas.openxmlformats.org/officeDocument/2006/relationships/image" Target="../media/image10.png"/><Relationship Id="rId14" Type="http://schemas.microsoft.com/office/2007/relationships/diagramDrawing" Target="../diagrams/drawing2.xml"/></Relationships>
</file>

<file path=ppt/slides/_rels/slide1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46.png"/><Relationship Id="rId5" Type="http://schemas.openxmlformats.org/officeDocument/2006/relationships/image" Target="../media/image7.png"/><Relationship Id="rId10" Type="http://schemas.openxmlformats.org/officeDocument/2006/relationships/image" Target="../media/image45.png"/><Relationship Id="rId4" Type="http://schemas.openxmlformats.org/officeDocument/2006/relationships/image" Target="../media/image5.jpe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1.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4.jp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3.jpg"/><Relationship Id="rId5" Type="http://schemas.openxmlformats.org/officeDocument/2006/relationships/image" Target="../media/image7.png"/><Relationship Id="rId10" Type="http://schemas.openxmlformats.org/officeDocument/2006/relationships/image" Target="../media/image12.jp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5.jp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7.jpg"/><Relationship Id="rId5" Type="http://schemas.openxmlformats.org/officeDocument/2006/relationships/image" Target="../media/image7.png"/><Relationship Id="rId10" Type="http://schemas.openxmlformats.org/officeDocument/2006/relationships/image" Target="../media/image16.jp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9.jpg"/><Relationship Id="rId5" Type="http://schemas.openxmlformats.org/officeDocument/2006/relationships/image" Target="../media/image7.png"/><Relationship Id="rId10" Type="http://schemas.openxmlformats.org/officeDocument/2006/relationships/image" Target="../media/image18.jpg"/><Relationship Id="rId4" Type="http://schemas.openxmlformats.org/officeDocument/2006/relationships/image" Target="../media/image5.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23.jp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1.jpeg"/><Relationship Id="rId5" Type="http://schemas.openxmlformats.org/officeDocument/2006/relationships/image" Target="../media/image7.png"/><Relationship Id="rId10" Type="http://schemas.openxmlformats.org/officeDocument/2006/relationships/image" Target="../media/image20.jp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1.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1.jpeg"/><Relationship Id="rId5" Type="http://schemas.openxmlformats.org/officeDocument/2006/relationships/image" Target="../media/image7.png"/><Relationship Id="rId10" Type="http://schemas.openxmlformats.org/officeDocument/2006/relationships/image" Target="../media/image24.png"/><Relationship Id="rId4" Type="http://schemas.openxmlformats.org/officeDocument/2006/relationships/image" Target="../media/image5.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27.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26.jp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5.jpg"/><Relationship Id="rId5" Type="http://schemas.openxmlformats.org/officeDocument/2006/relationships/image" Target="../media/image7.png"/><Relationship Id="rId15" Type="http://schemas.openxmlformats.org/officeDocument/2006/relationships/image" Target="../media/image11.png"/><Relationship Id="rId10" Type="http://schemas.openxmlformats.org/officeDocument/2006/relationships/image" Target="../media/image22.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30.jpg"/><Relationship Id="rId5" Type="http://schemas.openxmlformats.org/officeDocument/2006/relationships/image" Target="../media/image7.png"/><Relationship Id="rId10" Type="http://schemas.openxmlformats.org/officeDocument/2006/relationships/image" Target="../media/image29.png"/><Relationship Id="rId4" Type="http://schemas.openxmlformats.org/officeDocument/2006/relationships/image" Target="../media/image5.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1BAC356-1C44-F44B-B830-43C409DA0D87}"/>
              </a:ext>
            </a:extLst>
          </p:cNvPr>
          <p:cNvSpPr txBox="1">
            <a:spLocks/>
          </p:cNvSpPr>
          <p:nvPr/>
        </p:nvSpPr>
        <p:spPr>
          <a:xfrm>
            <a:off x="2600634" y="6260486"/>
            <a:ext cx="4114800" cy="365125"/>
          </a:xfrm>
          <a:prstGeom prst="rect">
            <a:avLst/>
          </a:prstGeom>
        </p:spPr>
        <p:txBody>
          <a:bodyPr/>
          <a:lstStyle>
            <a:defPPr>
              <a:defRPr lang="en-US"/>
            </a:defPPr>
            <a:lvl1pPr marL="0" algn="l" defTabSz="914400" rtl="0" eaLnBrk="1" latinLnBrk="0" hangingPunct="1">
              <a:defRPr sz="1600" kern="1200">
                <a:solidFill>
                  <a:srgbClr val="00ACA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ACAF"/>
                </a:solidFill>
                <a:effectLst/>
                <a:uLnTx/>
                <a:uFillTx/>
                <a:latin typeface="Arial" panose="020B0604020202020204" pitchFamily="34" charset="0"/>
                <a:ea typeface="+mn-ea"/>
                <a:cs typeface="Arial" panose="020B0604020202020204" pitchFamily="34" charset="0"/>
              </a:rPr>
              <a:t>&lt;Partner logo&gt;</a:t>
            </a:r>
          </a:p>
        </p:txBody>
      </p:sp>
      <p:pic>
        <p:nvPicPr>
          <p:cNvPr id="6" name="Picture 5">
            <a:extLst>
              <a:ext uri="{FF2B5EF4-FFF2-40B4-BE49-F238E27FC236}">
                <a16:creationId xmlns:a16="http://schemas.microsoft.com/office/drawing/2014/main" id="{154EB3AC-D2CD-9040-93EF-FB25EB2C1CBE}"/>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74E6FDB-7A33-184B-BFA9-D72881DB13F0}"/>
              </a:ext>
            </a:extLst>
          </p:cNvPr>
          <p:cNvSpPr txBox="1">
            <a:spLocks/>
          </p:cNvSpPr>
          <p:nvPr/>
        </p:nvSpPr>
        <p:spPr>
          <a:xfrm>
            <a:off x="779207" y="1980148"/>
            <a:ext cx="6563707" cy="755752"/>
          </a:xfrm>
          <a:prstGeom prst="rect">
            <a:avLst/>
          </a:prstGeom>
        </p:spPr>
        <p:txBody>
          <a:bodyPr/>
          <a:lstStyle>
            <a:lvl1pPr algn="l" defTabSz="914400" rtl="0" eaLnBrk="1" latinLnBrk="0" hangingPunct="1">
              <a:lnSpc>
                <a:spcPct val="90000"/>
              </a:lnSpc>
              <a:spcBef>
                <a:spcPct val="0"/>
              </a:spcBef>
              <a:buNone/>
              <a:defRPr sz="3600" kern="1200">
                <a:solidFill>
                  <a:srgbClr val="00ACAF"/>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00ACAF"/>
              </a:solidFill>
              <a:effectLst/>
              <a:uLnTx/>
              <a:uFillTx/>
              <a:latin typeface="Arial" panose="020B0604020202020204" pitchFamily="34" charset="0"/>
              <a:ea typeface="+mj-ea"/>
              <a:cs typeface="Arial" panose="020B0604020202020204" pitchFamily="34" charset="0"/>
            </a:endParaRPr>
          </a:p>
        </p:txBody>
      </p:sp>
      <p:sp>
        <p:nvSpPr>
          <p:cNvPr id="8" name="Content Placeholder 2">
            <a:extLst>
              <a:ext uri="{FF2B5EF4-FFF2-40B4-BE49-F238E27FC236}">
                <a16:creationId xmlns:a16="http://schemas.microsoft.com/office/drawing/2014/main" id="{B553EABC-DF2E-8044-9EB9-8629F76FF197}"/>
              </a:ext>
            </a:extLst>
          </p:cNvPr>
          <p:cNvSpPr txBox="1">
            <a:spLocks/>
          </p:cNvSpPr>
          <p:nvPr/>
        </p:nvSpPr>
        <p:spPr>
          <a:xfrm>
            <a:off x="838199" y="2879027"/>
            <a:ext cx="4516315" cy="1828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5C85300E-B0BF-4E44-9488-125A96BBBF49}"/>
              </a:ext>
            </a:extLst>
          </p:cNvPr>
          <p:cNvSpPr txBox="1"/>
          <p:nvPr/>
        </p:nvSpPr>
        <p:spPr>
          <a:xfrm>
            <a:off x="743706" y="6250219"/>
            <a:ext cx="196016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ACAF"/>
                </a:solidFill>
                <a:effectLst/>
                <a:uLnTx/>
                <a:uFillTx/>
                <a:latin typeface="Arial" panose="020B0604020202020204" pitchFamily="34" charset="0"/>
                <a:ea typeface="+mn-ea"/>
                <a:cs typeface="Arial" panose="020B0604020202020204" pitchFamily="34" charset="0"/>
              </a:rPr>
              <a:t>Content created by</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13" name="Picture 1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4" name="Picture 1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15" name="Picture 1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6" name="Picture 15"/>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2" name="Ορθογώνιο 1">
            <a:extLst>
              <a:ext uri="{FF2B5EF4-FFF2-40B4-BE49-F238E27FC236}">
                <a16:creationId xmlns:a16="http://schemas.microsoft.com/office/drawing/2014/main" id="{5BD31C47-13A1-4F72-8201-7A359628B796}"/>
              </a:ext>
            </a:extLst>
          </p:cNvPr>
          <p:cNvSpPr/>
          <p:nvPr/>
        </p:nvSpPr>
        <p:spPr>
          <a:xfrm>
            <a:off x="1340729" y="1710921"/>
            <a:ext cx="7371570" cy="461665"/>
          </a:xfrm>
          <a:prstGeom prst="rect">
            <a:avLst/>
          </a:prstGeom>
        </p:spPr>
        <p:txBody>
          <a:bodyPr wrap="none">
            <a:spAutoFit/>
          </a:bodyPr>
          <a:lstStyle/>
          <a:p>
            <a:r>
              <a:rPr lang="el-GR" sz="2400" dirty="0"/>
              <a:t>Μια σύντομη ιστορική περιήγηση για  κυψέλες καυσίμου</a:t>
            </a:r>
          </a:p>
        </p:txBody>
      </p:sp>
      <p:sp>
        <p:nvSpPr>
          <p:cNvPr id="3" name="Ορθογώνιο 2">
            <a:extLst>
              <a:ext uri="{FF2B5EF4-FFF2-40B4-BE49-F238E27FC236}">
                <a16:creationId xmlns:a16="http://schemas.microsoft.com/office/drawing/2014/main" id="{58C1CA87-4FE1-44F9-9B09-7CF80A3D732C}"/>
              </a:ext>
            </a:extLst>
          </p:cNvPr>
          <p:cNvSpPr/>
          <p:nvPr/>
        </p:nvSpPr>
        <p:spPr>
          <a:xfrm>
            <a:off x="735677" y="3369025"/>
            <a:ext cx="6214330" cy="461665"/>
          </a:xfrm>
          <a:prstGeom prst="rect">
            <a:avLst/>
          </a:prstGeom>
        </p:spPr>
        <p:txBody>
          <a:bodyPr wrap="none">
            <a:spAutoFit/>
          </a:bodyPr>
          <a:lstStyle/>
          <a:p>
            <a:r>
              <a:rPr lang="el-GR" sz="2400" dirty="0"/>
              <a:t>Επιπλέον πληροφορίες για τους εκπαιδευτικούς</a:t>
            </a:r>
          </a:p>
        </p:txBody>
      </p:sp>
      <p:pic>
        <p:nvPicPr>
          <p:cNvPr id="19" name="Picture 18"/>
          <p:cNvPicPr>
            <a:picLocks noChangeAspect="1"/>
          </p:cNvPicPr>
          <p:nvPr/>
        </p:nvPicPr>
        <p:blipFill>
          <a:blip r:embed="rId11"/>
          <a:stretch>
            <a:fillRect/>
          </a:stretch>
        </p:blipFill>
        <p:spPr>
          <a:xfrm>
            <a:off x="10762985" y="6681201"/>
            <a:ext cx="1322947" cy="176799"/>
          </a:xfrm>
          <a:prstGeom prst="rect">
            <a:avLst/>
          </a:prstGeom>
        </p:spPr>
      </p:pic>
    </p:spTree>
    <p:extLst>
      <p:ext uri="{BB962C8B-B14F-4D97-AF65-F5344CB8AC3E}">
        <p14:creationId xmlns:p14="http://schemas.microsoft.com/office/powerpoint/2010/main" val="191565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756458" y="723207"/>
            <a:ext cx="112886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1970s</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17917" y="2337252"/>
            <a:ext cx="2171921" cy="1694098"/>
          </a:xfrm>
          <a:prstGeom prst="rect">
            <a:avLst/>
          </a:prstGeom>
        </p:spPr>
      </p:pic>
      <p:sp>
        <p:nvSpPr>
          <p:cNvPr id="3" name="Ορθογώνιο 2">
            <a:extLst>
              <a:ext uri="{FF2B5EF4-FFF2-40B4-BE49-F238E27FC236}">
                <a16:creationId xmlns:a16="http://schemas.microsoft.com/office/drawing/2014/main" id="{97A28619-8319-4D46-BA85-714FCA47C628}"/>
              </a:ext>
            </a:extLst>
          </p:cNvPr>
          <p:cNvSpPr/>
          <p:nvPr/>
        </p:nvSpPr>
        <p:spPr>
          <a:xfrm>
            <a:off x="224334" y="1557368"/>
            <a:ext cx="3192425" cy="1169551"/>
          </a:xfrm>
          <a:prstGeom prst="rect">
            <a:avLst/>
          </a:prstGeom>
        </p:spPr>
        <p:txBody>
          <a:bodyPr wrap="square">
            <a:spAutoFit/>
          </a:bodyPr>
          <a:lstStyle/>
          <a:p>
            <a:pPr lvl="0"/>
            <a:r>
              <a:rPr lang="el-GR" sz="1400" dirty="0">
                <a:solidFill>
                  <a:prstClr val="black"/>
                </a:solidFill>
              </a:rPr>
              <a:t>Υπήρξαν σημαντικές δοκιμές πεδίων μεγάλων σταθερών μονάδων PAFC για πρωταρχική δύναμη  εκτός δικτύου το 1970, συμπεριλαμβανομένης μονάδας 1 MW που αναπτύχθηκε από την IFC.</a:t>
            </a:r>
          </a:p>
        </p:txBody>
      </p:sp>
      <p:sp>
        <p:nvSpPr>
          <p:cNvPr id="4" name="Ορθογώνιο 3">
            <a:extLst>
              <a:ext uri="{FF2B5EF4-FFF2-40B4-BE49-F238E27FC236}">
                <a16:creationId xmlns:a16="http://schemas.microsoft.com/office/drawing/2014/main" id="{9F7EB1F2-77C1-4E7C-9C7E-377607B96DC8}"/>
              </a:ext>
            </a:extLst>
          </p:cNvPr>
          <p:cNvSpPr/>
          <p:nvPr/>
        </p:nvSpPr>
        <p:spPr>
          <a:xfrm>
            <a:off x="53439" y="3451768"/>
            <a:ext cx="4083598" cy="1384995"/>
          </a:xfrm>
          <a:prstGeom prst="rect">
            <a:avLst/>
          </a:prstGeom>
        </p:spPr>
        <p:txBody>
          <a:bodyPr wrap="square">
            <a:spAutoFit/>
          </a:bodyPr>
          <a:lstStyle/>
          <a:p>
            <a:r>
              <a:rPr lang="el-GR" sz="1400" dirty="0"/>
              <a:t>Οι ανησυχίες σχετικά με τη διαθεσιμότητα πετρελαίου στη δεκαετία του 1970 οδήγησαν στην ανάπτυξη ενός αριθμού εφάπαξ οχημάτων κυψελών επίδειξης, συμπεριλαμβανομένων των μοντέλων που τροφοδοτούνται με υδρογόνο ή αμμωνία, καθώς και κινητήρων εσωτερικής καύσης με υδρογόνο.</a:t>
            </a:r>
          </a:p>
        </p:txBody>
      </p:sp>
      <p:sp>
        <p:nvSpPr>
          <p:cNvPr id="5" name="Ορθογώνιο 4">
            <a:extLst>
              <a:ext uri="{FF2B5EF4-FFF2-40B4-BE49-F238E27FC236}">
                <a16:creationId xmlns:a16="http://schemas.microsoft.com/office/drawing/2014/main" id="{64218FF0-3FA6-464F-990D-357D34925D1C}"/>
              </a:ext>
            </a:extLst>
          </p:cNvPr>
          <p:cNvSpPr/>
          <p:nvPr/>
        </p:nvSpPr>
        <p:spPr>
          <a:xfrm>
            <a:off x="3336966" y="524743"/>
            <a:ext cx="3352872" cy="1169551"/>
          </a:xfrm>
          <a:prstGeom prst="rect">
            <a:avLst/>
          </a:prstGeom>
        </p:spPr>
        <p:txBody>
          <a:bodyPr wrap="square">
            <a:spAutoFit/>
          </a:bodyPr>
          <a:lstStyle/>
          <a:p>
            <a:r>
              <a:rPr lang="el-GR" sz="1400" dirty="0"/>
              <a:t>Η χρηματοδότηση από τις αμερικανικές στρατιωτικές και ηλεκτρικές επιχειρήσεις βοήθησε στην εξέλιξη της τεχνολογίας MCFC, όπως η εσωτερική αναμόρφωση του φυσικού αερίου στο υδρογόνο</a:t>
            </a:r>
          </a:p>
        </p:txBody>
      </p:sp>
      <p:sp>
        <p:nvSpPr>
          <p:cNvPr id="7" name="Ορθογώνιο 6">
            <a:extLst>
              <a:ext uri="{FF2B5EF4-FFF2-40B4-BE49-F238E27FC236}">
                <a16:creationId xmlns:a16="http://schemas.microsoft.com/office/drawing/2014/main" id="{F0751860-58A7-4F85-9AAC-2CD4E4CCF181}"/>
              </a:ext>
            </a:extLst>
          </p:cNvPr>
          <p:cNvSpPr/>
          <p:nvPr/>
        </p:nvSpPr>
        <p:spPr>
          <a:xfrm>
            <a:off x="7222188" y="622628"/>
            <a:ext cx="4516856" cy="1384995"/>
          </a:xfrm>
          <a:prstGeom prst="rect">
            <a:avLst/>
          </a:prstGeom>
        </p:spPr>
        <p:txBody>
          <a:bodyPr wrap="square">
            <a:spAutoFit/>
          </a:bodyPr>
          <a:lstStyle/>
          <a:p>
            <a:r>
              <a:rPr lang="el-GR" sz="1400" dirty="0"/>
              <a:t>Πολλοί κατασκευαστές οχημάτων της Γερμανίας, της Ιαπωνίας και των ΗΠΑ και οι συνεργάτες τους άρχισαν να πειραματίζονται με το FCEV στη δεκαετία του 1970, αυξάνοντας την πυκνότητα ισχύος των </a:t>
            </a:r>
            <a:r>
              <a:rPr lang="el-GR" sz="1400" dirty="0" err="1"/>
              <a:t>στοίβων</a:t>
            </a:r>
            <a:r>
              <a:rPr lang="el-GR" sz="1400" dirty="0"/>
              <a:t> PEMFC και αναπτύσσοντας συστήματα αποθήκευσης καυσίμων υδρογόνου</a:t>
            </a:r>
          </a:p>
        </p:txBody>
      </p:sp>
      <p:sp>
        <p:nvSpPr>
          <p:cNvPr id="16" name="Ορθογώνιο 15">
            <a:extLst>
              <a:ext uri="{FF2B5EF4-FFF2-40B4-BE49-F238E27FC236}">
                <a16:creationId xmlns:a16="http://schemas.microsoft.com/office/drawing/2014/main" id="{3D0A8FAD-E587-4ED2-9475-43213D2A5CD7}"/>
              </a:ext>
            </a:extLst>
          </p:cNvPr>
          <p:cNvSpPr/>
          <p:nvPr/>
        </p:nvSpPr>
        <p:spPr>
          <a:xfrm>
            <a:off x="4076073" y="4318108"/>
            <a:ext cx="3055610" cy="1015663"/>
          </a:xfrm>
          <a:prstGeom prst="rect">
            <a:avLst/>
          </a:prstGeom>
        </p:spPr>
        <p:txBody>
          <a:bodyPr wrap="square">
            <a:spAutoFit/>
          </a:bodyPr>
          <a:lstStyle/>
          <a:p>
            <a:r>
              <a:rPr lang="el-GR" sz="1200" dirty="0"/>
              <a:t>Η χρήση μιας καθιερωμένης υποδομής φυσικού αερίου ήταν ένα βασικό πλεονέκτημα στην ανάπτυξη κυψελών καυσίμου για μεγάλες εφαρμογές σταθερής  ισχύος.</a:t>
            </a:r>
          </a:p>
        </p:txBody>
      </p:sp>
      <p:sp>
        <p:nvSpPr>
          <p:cNvPr id="24" name="Ορθογώνιο 23">
            <a:extLst>
              <a:ext uri="{FF2B5EF4-FFF2-40B4-BE49-F238E27FC236}">
                <a16:creationId xmlns:a16="http://schemas.microsoft.com/office/drawing/2014/main" id="{01C16CFA-B55C-42F8-91C0-4BC872F2B4C8}"/>
              </a:ext>
            </a:extLst>
          </p:cNvPr>
          <p:cNvSpPr/>
          <p:nvPr/>
        </p:nvSpPr>
        <p:spPr>
          <a:xfrm>
            <a:off x="7270323" y="2948502"/>
            <a:ext cx="4516856" cy="1877437"/>
          </a:xfrm>
          <a:prstGeom prst="rect">
            <a:avLst/>
          </a:prstGeom>
        </p:spPr>
        <p:txBody>
          <a:bodyPr wrap="square">
            <a:spAutoFit/>
          </a:bodyPr>
          <a:lstStyle/>
          <a:p>
            <a:r>
              <a:rPr lang="el-GR" sz="1400" dirty="0"/>
              <a:t>Ενημερωμένοι από τις ανησυχίες για την έλλειψη ενέργειας και τις υψηλότερες τιμές του πετρελαίου, πολλές εθνικές κυβερνήσεις και μεγάλες εταιρείες ξεκίνησαν ερευνητικά έργα για την ανάπτυξη αποδοτικότερων μορφών παραγωγής ενέργειας στη δεκαετία του '70. Ένα αποτέλεσμα αυτού ήταν σημαντική πρόοδος στην τεχνολογία PAFC, ιδίως όσον αφορά τη σταθερότητα και τις επιδόσεις</a:t>
            </a:r>
            <a:r>
              <a:rPr lang="el-GR" dirty="0"/>
              <a:t>.</a:t>
            </a:r>
          </a:p>
        </p:txBody>
      </p:sp>
      <p:pic>
        <p:nvPicPr>
          <p:cNvPr id="18" name="Picture 17"/>
          <p:cNvPicPr>
            <a:picLocks noChangeAspect="1"/>
          </p:cNvPicPr>
          <p:nvPr/>
        </p:nvPicPr>
        <p:blipFill>
          <a:blip r:embed="rId11"/>
          <a:stretch>
            <a:fillRect/>
          </a:stretch>
        </p:blipFill>
        <p:spPr>
          <a:xfrm>
            <a:off x="10762985" y="6681201"/>
            <a:ext cx="1322947" cy="176799"/>
          </a:xfrm>
          <a:prstGeom prst="rect">
            <a:avLst/>
          </a:prstGeom>
        </p:spPr>
      </p:pic>
    </p:spTree>
    <p:extLst>
      <p:ext uri="{BB962C8B-B14F-4D97-AF65-F5344CB8AC3E}">
        <p14:creationId xmlns:p14="http://schemas.microsoft.com/office/powerpoint/2010/main" val="204945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540327" y="440634"/>
            <a:ext cx="8277102" cy="584775"/>
          </a:xfrm>
          <a:prstGeom prst="rect">
            <a:avLst/>
          </a:prstGeom>
          <a:noFill/>
        </p:spPr>
        <p:txBody>
          <a:bodyPr wrap="square" rtlCol="0">
            <a:spAutoFit/>
          </a:bodyPr>
          <a:lstStyle/>
          <a:p>
            <a:pPr lvl="0"/>
            <a:r>
              <a:rPr lang="el-GR" sz="1400" dirty="0">
                <a:solidFill>
                  <a:prstClr val="black"/>
                </a:solidFill>
              </a:rPr>
              <a:t>Στη δεκαετία του 1980, οι εργασίες έρευνας, ανάπτυξης και επίδειξης (RD &amp; D) συνέχισαν τη χρήση κυψελών καυσίμου για εφαρμογές στον τομέα των μεταφορών</a:t>
            </a:r>
            <a:r>
              <a:rPr lang="el-GR" dirty="0">
                <a:solidFill>
                  <a:prstClr val="black"/>
                </a:solidFill>
              </a:rPr>
              <a: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540327" y="212559"/>
            <a:ext cx="42727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1980s</a:t>
            </a:r>
          </a:p>
        </p:txBody>
      </p:sp>
      <p:sp>
        <p:nvSpPr>
          <p:cNvPr id="18" name="TextBox 17"/>
          <p:cNvSpPr txBox="1"/>
          <p:nvPr/>
        </p:nvSpPr>
        <p:spPr>
          <a:xfrm>
            <a:off x="6099819" y="2483811"/>
            <a:ext cx="3091682" cy="1200329"/>
          </a:xfrm>
          <a:prstGeom prst="rect">
            <a:avLst/>
          </a:prstGeom>
          <a:noFill/>
        </p:spPr>
        <p:txBody>
          <a:bodyPr wrap="square" rtlCol="0">
            <a:spAutoFit/>
          </a:bodyPr>
          <a:lstStyle/>
          <a:p>
            <a:pPr lvl="0"/>
            <a:r>
              <a:rPr lang="el-GR" sz="1200" dirty="0">
                <a:solidFill>
                  <a:prstClr val="black"/>
                </a:solidFill>
              </a:rPr>
              <a:t>Το 1983, η καναδική εταιρεία </a:t>
            </a:r>
            <a:r>
              <a:rPr lang="el-GR" sz="1200" dirty="0" err="1">
                <a:solidFill>
                  <a:prstClr val="black"/>
                </a:solidFill>
              </a:rPr>
              <a:t>Ballard</a:t>
            </a:r>
            <a:r>
              <a:rPr lang="el-GR" sz="1200" dirty="0">
                <a:solidFill>
                  <a:prstClr val="black"/>
                </a:solidFill>
              </a:rPr>
              <a:t> ξεκίνησε την έρευνα σε κυψέλες καυσίμου και κατάφερε  να γίνει σημαντικός παράγοντας στην κατασκευή </a:t>
            </a:r>
            <a:r>
              <a:rPr lang="el-GR" sz="1200" dirty="0" err="1">
                <a:solidFill>
                  <a:prstClr val="black"/>
                </a:solidFill>
              </a:rPr>
              <a:t>στοίβων</a:t>
            </a:r>
            <a:r>
              <a:rPr lang="el-GR" sz="1200" dirty="0">
                <a:solidFill>
                  <a:prstClr val="black"/>
                </a:solidFill>
              </a:rPr>
              <a:t> και συστημάτων στατικών και μ εφαρμογών μεταφοράς  τα επόμενα χρόνια</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19"/>
          <p:cNvSpPr/>
          <p:nvPr/>
        </p:nvSpPr>
        <p:spPr>
          <a:xfrm>
            <a:off x="105002" y="5667075"/>
            <a:ext cx="6096000" cy="33855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*With subsequent advancements in membrane durability and system performance, PAFC were rolled out in greater numbers almost two decades later for large-scale combined heat and power applications.</a:t>
            </a:r>
          </a:p>
        </p:txBody>
      </p:sp>
      <p:sp>
        <p:nvSpPr>
          <p:cNvPr id="22" name="Rectangle 21"/>
          <p:cNvSpPr/>
          <p:nvPr/>
        </p:nvSpPr>
        <p:spPr>
          <a:xfrm>
            <a:off x="5843847" y="4251421"/>
            <a:ext cx="3433155"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5" name="Right Arrow 24"/>
          <p:cNvSpPr/>
          <p:nvPr/>
        </p:nvSpPr>
        <p:spPr>
          <a:xfrm>
            <a:off x="2391149" y="3229315"/>
            <a:ext cx="731520" cy="382385"/>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ight Arrow 25"/>
          <p:cNvSpPr/>
          <p:nvPr/>
        </p:nvSpPr>
        <p:spPr>
          <a:xfrm>
            <a:off x="2391149" y="4752840"/>
            <a:ext cx="731520" cy="382385"/>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p:cNvSpPr txBox="1"/>
          <p:nvPr/>
        </p:nvSpPr>
        <p:spPr>
          <a:xfrm>
            <a:off x="800238" y="3217292"/>
            <a:ext cx="1363287" cy="369332"/>
          </a:xfrm>
          <a:prstGeom prst="rect">
            <a:avLst/>
          </a:prstGeom>
          <a:noFill/>
        </p:spPr>
        <p:txBody>
          <a:bodyPr wrap="square" rtlCol="0">
            <a:spAutoFit/>
          </a:bodyPr>
          <a:lstStyle/>
          <a:p>
            <a:pPr lvl="0"/>
            <a:r>
              <a:rPr lang="el-GR" dirty="0">
                <a:solidFill>
                  <a:prstClr val="black"/>
                </a:solidFill>
              </a:rPr>
              <a:t>Επιτυχίες</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Box 27"/>
          <p:cNvSpPr txBox="1"/>
          <p:nvPr/>
        </p:nvSpPr>
        <p:spPr>
          <a:xfrm>
            <a:off x="319638" y="4423294"/>
            <a:ext cx="1730690" cy="923330"/>
          </a:xfrm>
          <a:prstGeom prst="rect">
            <a:avLst/>
          </a:prstGeom>
          <a:noFill/>
        </p:spPr>
        <p:txBody>
          <a:bodyPr wrap="square" rtlCol="0">
            <a:spAutoFit/>
          </a:bodyPr>
          <a:lstStyle/>
          <a:p>
            <a:pPr lvl="0"/>
            <a:r>
              <a:rPr lang="el-GR">
                <a:solidFill>
                  <a:prstClr val="black"/>
                </a:solidFill>
              </a:rPr>
              <a:t>Λιγότερο επιτυχημένες προσπάθειες</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9"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06785" y="3823072"/>
            <a:ext cx="969299" cy="316638"/>
          </a:xfrm>
          <a:prstGeom prst="rect">
            <a:avLst/>
          </a:prstGeom>
        </p:spPr>
      </p:pic>
      <p:sp>
        <p:nvSpPr>
          <p:cNvPr id="2" name="Ορθογώνιο 1">
            <a:extLst>
              <a:ext uri="{FF2B5EF4-FFF2-40B4-BE49-F238E27FC236}">
                <a16:creationId xmlns:a16="http://schemas.microsoft.com/office/drawing/2014/main" id="{B4994F0B-C978-45F9-924A-9CB1306F423F}"/>
              </a:ext>
            </a:extLst>
          </p:cNvPr>
          <p:cNvSpPr/>
          <p:nvPr/>
        </p:nvSpPr>
        <p:spPr>
          <a:xfrm>
            <a:off x="925966" y="1156248"/>
            <a:ext cx="7891463" cy="738664"/>
          </a:xfrm>
          <a:prstGeom prst="rect">
            <a:avLst/>
          </a:prstGeom>
        </p:spPr>
        <p:txBody>
          <a:bodyPr wrap="square">
            <a:spAutoFit/>
          </a:bodyPr>
          <a:lstStyle/>
          <a:p>
            <a:r>
              <a:rPr lang="el-GR" sz="1400" dirty="0"/>
              <a:t>Σημαντική τεχνική και εμπορική εξέλιξη συνεχίστηκε στη δεκαετία του 1980, κυρίως στον τομέα του PAFC. Ένα λαμπρό μέλλον για την τεχνολογία ήταν ευρέως προβλεπόμενο γύρω από αυτή τη κατεύθυνση για τις στατικές εφαρμογές και τα λεωφορεία.</a:t>
            </a:r>
          </a:p>
        </p:txBody>
      </p:sp>
      <p:sp>
        <p:nvSpPr>
          <p:cNvPr id="3" name="Ορθογώνιο 2">
            <a:extLst>
              <a:ext uri="{FF2B5EF4-FFF2-40B4-BE49-F238E27FC236}">
                <a16:creationId xmlns:a16="http://schemas.microsoft.com/office/drawing/2014/main" id="{99432DB1-E808-40B8-9A95-1AEC04E2E239}"/>
              </a:ext>
            </a:extLst>
          </p:cNvPr>
          <p:cNvSpPr/>
          <p:nvPr/>
        </p:nvSpPr>
        <p:spPr>
          <a:xfrm>
            <a:off x="3122669" y="2571979"/>
            <a:ext cx="2905730" cy="1292662"/>
          </a:xfrm>
          <a:prstGeom prst="rect">
            <a:avLst/>
          </a:prstGeom>
        </p:spPr>
        <p:txBody>
          <a:bodyPr wrap="square">
            <a:spAutoFit/>
          </a:bodyPr>
          <a:lstStyle/>
          <a:p>
            <a:r>
              <a:rPr lang="el-GR" sz="1200" dirty="0"/>
              <a:t>Το Ναυτικό των ΗΠΑ ανέθεσε μελέτες σχετικά με τη χρήση κυψελών καυσίμου σε υποβρύχια, όπου η εξαιρετικά αποτελεσματική, μηδενική εκπομπή και σχεδόν αθόρυβη λειτουργία </a:t>
            </a:r>
            <a:r>
              <a:rPr lang="el-GR" sz="1200" dirty="0" err="1"/>
              <a:t>προσφέρε</a:t>
            </a:r>
            <a:r>
              <a:rPr lang="el-GR" sz="1200" dirty="0"/>
              <a:t> σημαντικά λειτουργικά πλεονεκτήματα</a:t>
            </a:r>
            <a:r>
              <a:rPr lang="el-GR" dirty="0"/>
              <a:t>.</a:t>
            </a:r>
          </a:p>
        </p:txBody>
      </p:sp>
      <p:sp>
        <p:nvSpPr>
          <p:cNvPr id="4" name="Ορθογώνιο 3">
            <a:extLst>
              <a:ext uri="{FF2B5EF4-FFF2-40B4-BE49-F238E27FC236}">
                <a16:creationId xmlns:a16="http://schemas.microsoft.com/office/drawing/2014/main" id="{8AA162E7-1BD4-4390-8CDC-17CCD8215815}"/>
              </a:ext>
            </a:extLst>
          </p:cNvPr>
          <p:cNvSpPr/>
          <p:nvPr/>
        </p:nvSpPr>
        <p:spPr>
          <a:xfrm>
            <a:off x="3248914" y="4541708"/>
            <a:ext cx="2594933" cy="830997"/>
          </a:xfrm>
          <a:prstGeom prst="rect">
            <a:avLst/>
          </a:prstGeom>
        </p:spPr>
        <p:txBody>
          <a:bodyPr wrap="square">
            <a:spAutoFit/>
          </a:bodyPr>
          <a:lstStyle/>
          <a:p>
            <a:r>
              <a:rPr lang="el-GR" sz="1200" dirty="0"/>
              <a:t>Αρκετά πειραματικά μεγάλα σταθερά  συστήματα PAFC χτίστηκαν, αλλά είδαν μικρή εμπορική έλξη τη δεκαετία του 1980. *</a:t>
            </a:r>
          </a:p>
        </p:txBody>
      </p:sp>
      <p:sp>
        <p:nvSpPr>
          <p:cNvPr id="5" name="Ορθογώνιο 4">
            <a:extLst>
              <a:ext uri="{FF2B5EF4-FFF2-40B4-BE49-F238E27FC236}">
                <a16:creationId xmlns:a16="http://schemas.microsoft.com/office/drawing/2014/main" id="{B178D5AF-DA97-42B4-906B-67ACFF697D48}"/>
              </a:ext>
            </a:extLst>
          </p:cNvPr>
          <p:cNvSpPr/>
          <p:nvPr/>
        </p:nvSpPr>
        <p:spPr>
          <a:xfrm>
            <a:off x="6185045" y="4292591"/>
            <a:ext cx="4879571" cy="1015663"/>
          </a:xfrm>
          <a:prstGeom prst="rect">
            <a:avLst/>
          </a:prstGeom>
        </p:spPr>
        <p:txBody>
          <a:bodyPr wrap="square">
            <a:spAutoFit/>
          </a:bodyPr>
          <a:lstStyle/>
          <a:p>
            <a:r>
              <a:rPr lang="el-GR" sz="1200" dirty="0"/>
              <a:t>Έχουν δημοσιευθεί φιλόδοξοι  σχεδιασμοί για εφαρμογές ηλεκτροπαραγωγικών μονάδων, δημοτικών επιχειρήσεων ισχύος μέχρι 100 MW. Οι προβλέψεις δεκάδων χιλιάδων μονάδων που θα λειτουργούσαν μέχρι τα τέλη του αιώνα έγιναν, αλλά μόνο εκατοντάδες επρόκειτο να εμφανιστούν μέχρι την ημερομηνία εκείνη</a:t>
            </a:r>
          </a:p>
        </p:txBody>
      </p:sp>
      <p:pic>
        <p:nvPicPr>
          <p:cNvPr id="24" name="Picture 23"/>
          <p:cNvPicPr>
            <a:picLocks noChangeAspect="1"/>
          </p:cNvPicPr>
          <p:nvPr/>
        </p:nvPicPr>
        <p:blipFill>
          <a:blip r:embed="rId11"/>
          <a:stretch>
            <a:fillRect/>
          </a:stretch>
        </p:blipFill>
        <p:spPr>
          <a:xfrm>
            <a:off x="10762985" y="6681201"/>
            <a:ext cx="1322947" cy="176799"/>
          </a:xfrm>
          <a:prstGeom prst="rect">
            <a:avLst/>
          </a:prstGeom>
        </p:spPr>
      </p:pic>
    </p:spTree>
    <p:extLst>
      <p:ext uri="{BB962C8B-B14F-4D97-AF65-F5344CB8AC3E}">
        <p14:creationId xmlns:p14="http://schemas.microsoft.com/office/powerpoint/2010/main" val="17819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06894" y="4771223"/>
            <a:ext cx="1428750" cy="1019175"/>
          </a:xfrm>
          <a:prstGeom prst="rect">
            <a:avLst/>
          </a:prstGeom>
        </p:spPr>
      </p:pic>
      <p:sp>
        <p:nvSpPr>
          <p:cNvPr id="16" name="TextBox 15"/>
          <p:cNvSpPr txBox="1"/>
          <p:nvPr/>
        </p:nvSpPr>
        <p:spPr>
          <a:xfrm>
            <a:off x="361439" y="103192"/>
            <a:ext cx="39485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1990s</a:t>
            </a:r>
          </a:p>
        </p:txBody>
      </p:sp>
      <p:sp>
        <p:nvSpPr>
          <p:cNvPr id="18" name="TextBox 17"/>
          <p:cNvSpPr txBox="1"/>
          <p:nvPr/>
        </p:nvSpPr>
        <p:spPr>
          <a:xfrm>
            <a:off x="494712" y="4573241"/>
            <a:ext cx="4355600" cy="646331"/>
          </a:xfrm>
          <a:prstGeom prst="rect">
            <a:avLst/>
          </a:prstGeom>
          <a:noFill/>
        </p:spPr>
        <p:txBody>
          <a:bodyPr wrap="square" rtlCol="0">
            <a:spAutoFit/>
          </a:bodyPr>
          <a:lstStyle/>
          <a:p>
            <a:pPr lvl="0"/>
            <a:r>
              <a:rPr lang="el-GR" sz="1200" dirty="0">
                <a:solidFill>
                  <a:prstClr val="black"/>
                </a:solidFill>
              </a:rPr>
              <a:t>Στη Γερμανία, την Ιαπωνία και το Ηνωμένο Βασίλειο, άρχισαν να υπάρχουν σημαντικά κρατικά κονδύλια για την ανάπτυξη της τεχνολογίας PEMFC και SOFC για οικιακές εφαρμογές μικρό-CHP.</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5388" y="1133736"/>
            <a:ext cx="2896880" cy="1596477"/>
          </a:xfrm>
          <a:prstGeom prst="rect">
            <a:avLst/>
          </a:prstGeom>
        </p:spPr>
      </p:pic>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11821" y="1131424"/>
            <a:ext cx="2950124" cy="1780759"/>
          </a:xfrm>
          <a:prstGeom prst="rect">
            <a:avLst/>
          </a:prstGeom>
        </p:spPr>
      </p:pic>
      <p:sp>
        <p:nvSpPr>
          <p:cNvPr id="21" name="TextBox 20"/>
          <p:cNvSpPr txBox="1"/>
          <p:nvPr/>
        </p:nvSpPr>
        <p:spPr>
          <a:xfrm>
            <a:off x="2015673" y="809016"/>
            <a:ext cx="14131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PEMFC</a:t>
            </a:r>
          </a:p>
        </p:txBody>
      </p:sp>
      <p:sp>
        <p:nvSpPr>
          <p:cNvPr id="22" name="TextBox 21"/>
          <p:cNvSpPr txBox="1"/>
          <p:nvPr/>
        </p:nvSpPr>
        <p:spPr>
          <a:xfrm>
            <a:off x="6712364" y="808258"/>
            <a:ext cx="10474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SOFC</a:t>
            </a:r>
          </a:p>
        </p:txBody>
      </p:sp>
      <p:sp>
        <p:nvSpPr>
          <p:cNvPr id="23" name="TextBox 22"/>
          <p:cNvSpPr txBox="1"/>
          <p:nvPr/>
        </p:nvSpPr>
        <p:spPr>
          <a:xfrm>
            <a:off x="1745509" y="126179"/>
            <a:ext cx="6816436" cy="523220"/>
          </a:xfrm>
          <a:prstGeom prst="rect">
            <a:avLst/>
          </a:prstGeom>
          <a:noFill/>
        </p:spPr>
        <p:txBody>
          <a:bodyPr wrap="square" rtlCol="0">
            <a:spAutoFit/>
          </a:bodyPr>
          <a:lstStyle/>
          <a:p>
            <a:pPr lvl="0"/>
            <a:r>
              <a:rPr lang="el-GR" sz="1400">
                <a:solidFill>
                  <a:prstClr val="black"/>
                </a:solidFill>
              </a:rPr>
              <a:t>Το ενδιαφέρον μετατράπηκε σε κυψέλες καυσίμου Proton Exchange Membrane και Solid Oxide καθώς ήταν ιδανικές για μικρές, σταθερές εφαρμογές</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p:cNvSpPr txBox="1"/>
          <p:nvPr/>
        </p:nvSpPr>
        <p:spPr>
          <a:xfrm>
            <a:off x="145307" y="3472371"/>
            <a:ext cx="3050770" cy="646331"/>
          </a:xfrm>
          <a:prstGeom prst="rect">
            <a:avLst/>
          </a:prstGeom>
          <a:noFill/>
        </p:spPr>
        <p:txBody>
          <a:bodyPr wrap="square" rtlCol="0">
            <a:spAutoFit/>
          </a:bodyPr>
          <a:lstStyle/>
          <a:p>
            <a:pPr lvl="0"/>
            <a:r>
              <a:rPr lang="el-GR" sz="1200" dirty="0">
                <a:solidFill>
                  <a:prstClr val="black"/>
                </a:solidFill>
              </a:rPr>
              <a:t>Αυτές οι κυψέλες καυσίμου θεωρήθηκαν ότι προσφέρουν μια πιο επικείμενη εμπορική δυνατότητα λόγω ...</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ight Arrow 24"/>
          <p:cNvSpPr/>
          <p:nvPr/>
        </p:nvSpPr>
        <p:spPr>
          <a:xfrm>
            <a:off x="3187229" y="3752479"/>
            <a:ext cx="1530079" cy="34082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p:cNvSpPr txBox="1"/>
          <p:nvPr/>
        </p:nvSpPr>
        <p:spPr>
          <a:xfrm>
            <a:off x="5091381" y="3472371"/>
            <a:ext cx="4729942" cy="738664"/>
          </a:xfrm>
          <a:prstGeom prst="rect">
            <a:avLst/>
          </a:prstGeom>
          <a:noFill/>
        </p:spPr>
        <p:txBody>
          <a:bodyPr wrap="square" rtlCol="0">
            <a:spAutoFit/>
          </a:bodyPr>
          <a:lstStyle/>
          <a:p>
            <a:pPr marL="285750" lvl="0" indent="-285750">
              <a:buFont typeface="Arial" panose="020B0604020202020204" pitchFamily="34" charset="0"/>
              <a:buChar char="•"/>
            </a:pPr>
            <a:r>
              <a:rPr lang="el-GR" sz="1400">
                <a:solidFill>
                  <a:prstClr val="black"/>
                </a:solidFill>
              </a:rPr>
              <a:t>Το χαμηλότερο κόστος ανά μονάδα.</a:t>
            </a:r>
          </a:p>
          <a:p>
            <a:pPr marL="285750" lvl="0" indent="-285750">
              <a:buFont typeface="Arial" panose="020B0604020202020204" pitchFamily="34" charset="0"/>
              <a:buChar char="•"/>
            </a:pPr>
            <a:endParaRPr lang="el-GR" sz="1400">
              <a:solidFill>
                <a:prstClr val="black"/>
              </a:solidFill>
            </a:endParaRPr>
          </a:p>
          <a:p>
            <a:pPr marL="285750" lvl="0" indent="-285750">
              <a:buFont typeface="Arial" panose="020B0604020202020204" pitchFamily="34" charset="0"/>
              <a:buChar char="•"/>
            </a:pPr>
            <a:r>
              <a:rPr lang="el-GR" sz="1400">
                <a:solidFill>
                  <a:prstClr val="black"/>
                </a:solidFill>
              </a:rPr>
              <a:t>Ένας μεγαλύτερος αριθμός πιθανών αγορών, π.χ.</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26"/>
          <p:cNvSpPr txBox="1"/>
          <p:nvPr/>
        </p:nvSpPr>
        <p:spPr>
          <a:xfrm>
            <a:off x="5091381" y="4476863"/>
            <a:ext cx="2129888" cy="738664"/>
          </a:xfrm>
          <a:prstGeom prst="rect">
            <a:avLst/>
          </a:prstGeom>
          <a:noFill/>
        </p:spPr>
        <p:txBody>
          <a:bodyPr wrap="square" rtlCol="0">
            <a:spAutoFit/>
          </a:bodyPr>
          <a:lstStyle/>
          <a:p>
            <a:pPr lvl="0"/>
            <a:r>
              <a:rPr lang="el-GR" sz="1400">
                <a:solidFill>
                  <a:prstClr val="black"/>
                </a:solidFill>
              </a:rPr>
              <a:t>Εφεδρική ισχύς για τοποθεσίες τηλεπικοινωνιών</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Box 27"/>
          <p:cNvSpPr txBox="1"/>
          <p:nvPr/>
        </p:nvSpPr>
        <p:spPr>
          <a:xfrm>
            <a:off x="7418945" y="4476863"/>
            <a:ext cx="2402378" cy="307777"/>
          </a:xfrm>
          <a:prstGeom prst="rect">
            <a:avLst/>
          </a:prstGeom>
          <a:noFill/>
        </p:spPr>
        <p:txBody>
          <a:bodyPr wrap="square" rtlCol="0">
            <a:spAutoFit/>
          </a:bodyPr>
          <a:lstStyle/>
          <a:p>
            <a:pPr lvl="0"/>
            <a:r>
              <a:rPr lang="el-GR" sz="1400" dirty="0">
                <a:solidFill>
                  <a:prstClr val="black"/>
                </a:solidFill>
              </a:rPr>
              <a:t>  Κατοικίες    με   μικρό-CHP.</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Left Arrow 28"/>
          <p:cNvSpPr/>
          <p:nvPr/>
        </p:nvSpPr>
        <p:spPr>
          <a:xfrm rot="17671742">
            <a:off x="6126316" y="4226399"/>
            <a:ext cx="332509" cy="230432"/>
          </a:xfrm>
          <a:prstGeom prst="lef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Left Arrow 29"/>
          <p:cNvSpPr/>
          <p:nvPr/>
        </p:nvSpPr>
        <p:spPr>
          <a:xfrm rot="13916899">
            <a:off x="7467486" y="4254843"/>
            <a:ext cx="395685" cy="201197"/>
          </a:xfrm>
          <a:prstGeom prst="leftArrow">
            <a:avLst>
              <a:gd name="adj1" fmla="val 45922"/>
              <a:gd name="adj2"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1" name="Picture 3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37074" y="3206543"/>
            <a:ext cx="858831" cy="658437"/>
          </a:xfrm>
          <a:prstGeom prst="rect">
            <a:avLst/>
          </a:prstGeom>
        </p:spPr>
      </p:pic>
      <p:pic>
        <p:nvPicPr>
          <p:cNvPr id="32" name="Picture 31"/>
          <p:cNvPicPr>
            <a:picLocks noChangeAspect="1"/>
          </p:cNvPicPr>
          <p:nvPr/>
        </p:nvPicPr>
        <p:blipFill>
          <a:blip r:embed="rId14"/>
          <a:stretch>
            <a:fillRect/>
          </a:stretch>
        </p:blipFill>
        <p:spPr>
          <a:xfrm>
            <a:off x="10762985" y="6681201"/>
            <a:ext cx="1322947" cy="176799"/>
          </a:xfrm>
          <a:prstGeom prst="rect">
            <a:avLst/>
          </a:prstGeom>
        </p:spPr>
      </p:pic>
    </p:spTree>
    <p:extLst>
      <p:ext uri="{BB962C8B-B14F-4D97-AF65-F5344CB8AC3E}">
        <p14:creationId xmlns:p14="http://schemas.microsoft.com/office/powerpoint/2010/main" val="33401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2874228" y="169637"/>
            <a:ext cx="6653547" cy="830997"/>
          </a:xfrm>
          <a:prstGeom prst="rect">
            <a:avLst/>
          </a:prstGeom>
          <a:noFill/>
        </p:spPr>
        <p:txBody>
          <a:bodyPr wrap="square" rtlCol="0">
            <a:spAutoFit/>
          </a:bodyPr>
          <a:lstStyle/>
          <a:p>
            <a:pPr lvl="0"/>
            <a:r>
              <a:rPr lang="el-GR" sz="1600" b="1" dirty="0">
                <a:solidFill>
                  <a:prstClr val="black"/>
                </a:solidFill>
              </a:rPr>
              <a:t>Οι κυβερνητικές πολιτικές για την προώθηση καθαρών μεταφορών συνέβαλαν επίσης στην ανάπτυξη της PEMFC για εφαρμογές στον τομέα των αυτοκινήτων.</a:t>
            </a: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4806" y="731329"/>
            <a:ext cx="991553" cy="1439351"/>
          </a:xfrm>
          <a:prstGeom prst="rect">
            <a:avLst/>
          </a:prstGeom>
        </p:spPr>
      </p:pic>
      <p:sp>
        <p:nvSpPr>
          <p:cNvPr id="18" name="&quot;No&quot; Symbol 17"/>
          <p:cNvSpPr/>
          <p:nvPr/>
        </p:nvSpPr>
        <p:spPr>
          <a:xfrm>
            <a:off x="597562" y="1234873"/>
            <a:ext cx="642419" cy="598516"/>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0" name="Diagram 19"/>
          <p:cNvGraphicFramePr/>
          <p:nvPr>
            <p:extLst>
              <p:ext uri="{D42A27DB-BD31-4B8C-83A1-F6EECF244321}">
                <p14:modId xmlns:p14="http://schemas.microsoft.com/office/powerpoint/2010/main" val="3524126878"/>
              </p:ext>
            </p:extLst>
          </p:nvPr>
        </p:nvGraphicFramePr>
        <p:xfrm>
          <a:off x="668325" y="1461839"/>
          <a:ext cx="9105068" cy="4115133"/>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1" name="TextBox 20"/>
          <p:cNvSpPr txBox="1"/>
          <p:nvPr/>
        </p:nvSpPr>
        <p:spPr>
          <a:xfrm>
            <a:off x="142701" y="5508182"/>
            <a:ext cx="7267501" cy="523220"/>
          </a:xfrm>
          <a:prstGeom prst="rect">
            <a:avLst/>
          </a:prstGeom>
          <a:noFill/>
        </p:spPr>
        <p:txBody>
          <a:bodyPr wrap="square" rtlCol="0">
            <a:spAutoFit/>
          </a:bodyPr>
          <a:lstStyle/>
          <a:p>
            <a:pPr lvl="0"/>
            <a:r>
              <a:rPr lang="el-GR" sz="1400">
                <a:solidFill>
                  <a:prstClr val="black"/>
                </a:solidFill>
              </a:rPr>
              <a:t>Τα προγράμματα που ξεκίνησαν τη δεκαετία του 1990 εξακολουθούν να συνεχίζονται, αν και με κάποιες αλλαγές στη στρατηγική εστίαση ορισμένων βασικών παραγόντων</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Ορθογώνιο 1">
            <a:extLst>
              <a:ext uri="{FF2B5EF4-FFF2-40B4-BE49-F238E27FC236}">
                <a16:creationId xmlns:a16="http://schemas.microsoft.com/office/drawing/2014/main" id="{1FA08F73-D559-4D05-80CC-CF7C938954FA}"/>
              </a:ext>
            </a:extLst>
          </p:cNvPr>
          <p:cNvSpPr/>
          <p:nvPr/>
        </p:nvSpPr>
        <p:spPr>
          <a:xfrm>
            <a:off x="1478515" y="169637"/>
            <a:ext cx="744114" cy="369332"/>
          </a:xfrm>
          <a:prstGeom prst="rect">
            <a:avLst/>
          </a:prstGeom>
        </p:spPr>
        <p:txBody>
          <a:bodyPr wrap="none">
            <a:spAutoFit/>
          </a:bodyPr>
          <a:lstStyle/>
          <a:p>
            <a:pPr lvl="0">
              <a:defRPr/>
            </a:pPr>
            <a:r>
              <a:rPr lang="en-GB" b="1" dirty="0">
                <a:solidFill>
                  <a:prstClr val="black"/>
                </a:solidFill>
              </a:rPr>
              <a:t>1990s</a:t>
            </a:r>
          </a:p>
        </p:txBody>
      </p:sp>
      <p:sp>
        <p:nvSpPr>
          <p:cNvPr id="3" name="Ορθογώνιο 2">
            <a:extLst>
              <a:ext uri="{FF2B5EF4-FFF2-40B4-BE49-F238E27FC236}">
                <a16:creationId xmlns:a16="http://schemas.microsoft.com/office/drawing/2014/main" id="{195A90ED-61F8-47AA-BC9A-8063CF87D204}"/>
              </a:ext>
            </a:extLst>
          </p:cNvPr>
          <p:cNvSpPr/>
          <p:nvPr/>
        </p:nvSpPr>
        <p:spPr>
          <a:xfrm>
            <a:off x="2762992" y="1731144"/>
            <a:ext cx="4445330" cy="400110"/>
          </a:xfrm>
          <a:prstGeom prst="rect">
            <a:avLst/>
          </a:prstGeom>
        </p:spPr>
        <p:txBody>
          <a:bodyPr wrap="square">
            <a:spAutoFit/>
          </a:bodyPr>
          <a:lstStyle/>
          <a:p>
            <a:r>
              <a:rPr lang="el-GR" sz="1000" dirty="0"/>
              <a:t>Το πρώτο πρότυπο εκπομπών οχημάτων στον κόσμο με βάση τη χρήση εναλλακτικών κινητήρων.</a:t>
            </a:r>
          </a:p>
        </p:txBody>
      </p:sp>
      <p:pic>
        <p:nvPicPr>
          <p:cNvPr id="19" name="Picture 18"/>
          <p:cNvPicPr>
            <a:picLocks noChangeAspect="1"/>
          </p:cNvPicPr>
          <p:nvPr/>
        </p:nvPicPr>
        <p:blipFill>
          <a:blip r:embed="rId16"/>
          <a:stretch>
            <a:fillRect/>
          </a:stretch>
        </p:blipFill>
        <p:spPr>
          <a:xfrm>
            <a:off x="10762985" y="6681201"/>
            <a:ext cx="1322947" cy="176799"/>
          </a:xfrm>
          <a:prstGeom prst="rect">
            <a:avLst/>
          </a:prstGeom>
        </p:spPr>
      </p:pic>
    </p:spTree>
    <p:extLst>
      <p:ext uri="{BB962C8B-B14F-4D97-AF65-F5344CB8AC3E}">
        <p14:creationId xmlns:p14="http://schemas.microsoft.com/office/powerpoint/2010/main" val="4070087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48816" y="2659452"/>
            <a:ext cx="2463528" cy="1487039"/>
          </a:xfrm>
          <a:prstGeom prst="rect">
            <a:avLst/>
          </a:prstGeom>
        </p:spPr>
      </p:pic>
      <p:sp>
        <p:nvSpPr>
          <p:cNvPr id="16" name="TextBox 15"/>
          <p:cNvSpPr txBox="1"/>
          <p:nvPr/>
        </p:nvSpPr>
        <p:spPr>
          <a:xfrm>
            <a:off x="3009821" y="821766"/>
            <a:ext cx="2651760" cy="954107"/>
          </a:xfrm>
          <a:prstGeom prst="rect">
            <a:avLst/>
          </a:prstGeom>
          <a:noFill/>
          <a:ln w="38100">
            <a:solidFill>
              <a:srgbClr val="00B0F0"/>
            </a:solidFill>
          </a:ln>
        </p:spPr>
        <p:txBody>
          <a:bodyPr wrap="square" rtlCol="0">
            <a:spAutoFit/>
          </a:bodyPr>
          <a:lstStyle/>
          <a:p>
            <a:pPr lvl="0"/>
            <a:r>
              <a:rPr lang="el-GR" sz="1400" dirty="0">
                <a:solidFill>
                  <a:prstClr val="black"/>
                </a:solidFill>
              </a:rPr>
              <a:t>MCFC</a:t>
            </a:r>
          </a:p>
          <a:p>
            <a:pPr lvl="0"/>
            <a:r>
              <a:rPr lang="el-GR" sz="1400" dirty="0">
                <a:solidFill>
                  <a:prstClr val="black"/>
                </a:solidFill>
              </a:rPr>
              <a:t>η τεχνολογία έκανε σημαντικές εμπορικές προόδους, ιδίως για μεγάλες σταθερές εφαρμογές.</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p:cNvSpPr txBox="1"/>
          <p:nvPr/>
        </p:nvSpPr>
        <p:spPr>
          <a:xfrm>
            <a:off x="80357" y="809465"/>
            <a:ext cx="2651760" cy="1600438"/>
          </a:xfrm>
          <a:prstGeom prst="rect">
            <a:avLst/>
          </a:prstGeom>
          <a:noFill/>
          <a:ln w="38100">
            <a:solidFill>
              <a:srgbClr val="00B0F0"/>
            </a:solidFill>
          </a:ln>
        </p:spPr>
        <p:txBody>
          <a:bodyPr wrap="square" rtlCol="0">
            <a:spAutoFit/>
          </a:bodyPr>
          <a:lstStyle/>
          <a:p>
            <a:pPr lvl="0"/>
            <a:r>
              <a:rPr lang="el-GR" sz="1400" dirty="0">
                <a:solidFill>
                  <a:prstClr val="black"/>
                </a:solidFill>
              </a:rPr>
              <a:t>PEMFC</a:t>
            </a:r>
          </a:p>
          <a:p>
            <a:pPr lvl="0"/>
            <a:r>
              <a:rPr lang="el-GR" sz="1400" dirty="0">
                <a:solidFill>
                  <a:prstClr val="black"/>
                </a:solidFill>
              </a:rPr>
              <a:t>η τεχνολογία προσαρμόστηκε για φορητές συσκευές άμεσης </a:t>
            </a:r>
            <a:r>
              <a:rPr lang="el-GR" sz="1400" dirty="0" err="1">
                <a:solidFill>
                  <a:prstClr val="black"/>
                </a:solidFill>
              </a:rPr>
              <a:t>μεθανόλης</a:t>
            </a:r>
            <a:r>
              <a:rPr lang="el-GR" sz="1400" dirty="0">
                <a:solidFill>
                  <a:prstClr val="black"/>
                </a:solidFill>
              </a:rPr>
              <a:t>. Οι πρώτες εφαρμογές </a:t>
            </a:r>
            <a:r>
              <a:rPr lang="el-GR" sz="1400" dirty="0" err="1">
                <a:solidFill>
                  <a:prstClr val="black"/>
                </a:solidFill>
              </a:rPr>
              <a:t>περιελάμβαναν</a:t>
            </a:r>
            <a:r>
              <a:rPr lang="el-GR" sz="1400" dirty="0">
                <a:solidFill>
                  <a:prstClr val="black"/>
                </a:solidFill>
              </a:rPr>
              <a:t> ισχύ για φορητούς υπολογιστές και κινητά τηλέφωνα.</a:t>
            </a:r>
          </a:p>
        </p:txBody>
      </p:sp>
      <p:sp>
        <p:nvSpPr>
          <p:cNvPr id="18" name="TextBox 17"/>
          <p:cNvSpPr txBox="1"/>
          <p:nvPr/>
        </p:nvSpPr>
        <p:spPr>
          <a:xfrm>
            <a:off x="1380310" y="209301"/>
            <a:ext cx="7159928" cy="369332"/>
          </a:xfrm>
          <a:prstGeom prst="rect">
            <a:avLst/>
          </a:prstGeom>
          <a:noFill/>
        </p:spPr>
        <p:txBody>
          <a:bodyPr wrap="square" rtlCol="0">
            <a:spAutoFit/>
          </a:bodyPr>
          <a:lstStyle/>
          <a:p>
            <a:pPr lvl="0"/>
            <a:r>
              <a:rPr lang="el-GR" dirty="0">
                <a:solidFill>
                  <a:prstClr val="black"/>
                </a:solidFill>
              </a:rPr>
              <a:t>Σημαντικές τεχνολογικές εξελίξεις συνέβησαν γύρω από αυτό το διάστημα</a:t>
            </a:r>
            <a:endPar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p:cNvSpPr txBox="1"/>
          <p:nvPr/>
        </p:nvSpPr>
        <p:spPr>
          <a:xfrm>
            <a:off x="40205" y="4394079"/>
            <a:ext cx="8349488" cy="800219"/>
          </a:xfrm>
          <a:prstGeom prst="rect">
            <a:avLst/>
          </a:prstGeom>
          <a:noFill/>
        </p:spPr>
        <p:txBody>
          <a:bodyPr wrap="square" rtlCol="0">
            <a:spAutoFit/>
          </a:bodyPr>
          <a:lstStyle/>
          <a:p>
            <a:pPr lvl="0"/>
            <a:r>
              <a:rPr lang="el-GR" sz="1400" dirty="0">
                <a:solidFill>
                  <a:prstClr val="black"/>
                </a:solidFill>
              </a:rPr>
              <a:t>Ενισχυμένη από τη γενική αισιοδοξία στις βιομηχανίες υψηλής τεχνολογίας, πολλές εταιρείες κυψελών καυσίμων που είναι εισηγμένες στα χρηματιστήρια στα τέλη της δεκαετίας του 1990, μόνο για να πέσουν οι τιμές έπεσαν θύματα της συντριβής των τεχνολογικών αποθεμάτων σύντομα μετά</a:t>
            </a:r>
            <a:r>
              <a:rPr lang="el-GR" dirty="0">
                <a:solidFill>
                  <a:prstClr val="black"/>
                </a:solidFill>
              </a:rPr>
              <a: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Rectangle 20"/>
          <p:cNvSpPr/>
          <p:nvPr/>
        </p:nvSpPr>
        <p:spPr>
          <a:xfrm>
            <a:off x="1174866" y="103192"/>
            <a:ext cx="706027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0211" y="2722775"/>
            <a:ext cx="2340466" cy="1289836"/>
          </a:xfrm>
          <a:prstGeom prst="rect">
            <a:avLst/>
          </a:prstGeom>
        </p:spPr>
      </p:pic>
      <p:pic>
        <p:nvPicPr>
          <p:cNvPr id="25" name="Picture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01427" y="2722775"/>
            <a:ext cx="2377109" cy="1360394"/>
          </a:xfrm>
          <a:prstGeom prst="rect">
            <a:avLst/>
          </a:prstGeom>
        </p:spPr>
      </p:pic>
      <p:sp>
        <p:nvSpPr>
          <p:cNvPr id="27" name="TextBox 26"/>
          <p:cNvSpPr txBox="1"/>
          <p:nvPr/>
        </p:nvSpPr>
        <p:spPr>
          <a:xfrm>
            <a:off x="6779198" y="877877"/>
            <a:ext cx="2651760" cy="1200329"/>
          </a:xfrm>
          <a:prstGeom prst="rect">
            <a:avLst/>
          </a:prstGeom>
          <a:noFill/>
          <a:ln w="38100">
            <a:solidFill>
              <a:srgbClr val="00B0F0"/>
            </a:solidFill>
          </a:ln>
        </p:spPr>
        <p:txBody>
          <a:bodyPr wrap="square" rtlCol="0">
            <a:spAutoFit/>
          </a:bodyPr>
          <a:lstStyle/>
          <a:p>
            <a:r>
              <a:rPr lang="el-GR" sz="1200" dirty="0"/>
              <a:t>SOFC</a:t>
            </a:r>
          </a:p>
          <a:p>
            <a:r>
              <a:rPr lang="el-GR" sz="1200" dirty="0"/>
              <a:t>η τεχνολογία υποβλήθηκε σε σημαντικές εξελίξεις όσον αφορά την πυκνότητα ισχύος και την ανθεκτικότητα για εφαρμογές σε σταθερή κατάσταση.</a:t>
            </a:r>
          </a:p>
        </p:txBody>
      </p:sp>
      <p:pic>
        <p:nvPicPr>
          <p:cNvPr id="28" name="Picture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48894" y="5181727"/>
            <a:ext cx="1705525" cy="1031023"/>
          </a:xfrm>
          <a:prstGeom prst="rect">
            <a:avLst/>
          </a:prstGeom>
        </p:spPr>
      </p:pic>
      <p:sp>
        <p:nvSpPr>
          <p:cNvPr id="2" name="Ορθογώνιο 1">
            <a:extLst>
              <a:ext uri="{FF2B5EF4-FFF2-40B4-BE49-F238E27FC236}">
                <a16:creationId xmlns:a16="http://schemas.microsoft.com/office/drawing/2014/main" id="{1FC8FDB1-F885-4A88-A29C-DBC5D983C439}"/>
              </a:ext>
            </a:extLst>
          </p:cNvPr>
          <p:cNvSpPr/>
          <p:nvPr/>
        </p:nvSpPr>
        <p:spPr>
          <a:xfrm>
            <a:off x="237543" y="197000"/>
            <a:ext cx="744114" cy="369332"/>
          </a:xfrm>
          <a:prstGeom prst="rect">
            <a:avLst/>
          </a:prstGeom>
        </p:spPr>
        <p:txBody>
          <a:bodyPr wrap="square">
            <a:spAutoFit/>
          </a:bodyPr>
          <a:lstStyle/>
          <a:p>
            <a:pPr lvl="0">
              <a:defRPr/>
            </a:pPr>
            <a:r>
              <a:rPr lang="en-GB" b="1" dirty="0">
                <a:solidFill>
                  <a:prstClr val="black"/>
                </a:solidFill>
              </a:rPr>
              <a:t>1990s</a:t>
            </a:r>
          </a:p>
        </p:txBody>
      </p:sp>
      <p:pic>
        <p:nvPicPr>
          <p:cNvPr id="22" name="Picture 21"/>
          <p:cNvPicPr>
            <a:picLocks noChangeAspect="1"/>
          </p:cNvPicPr>
          <p:nvPr/>
        </p:nvPicPr>
        <p:blipFill>
          <a:blip r:embed="rId14"/>
          <a:stretch>
            <a:fillRect/>
          </a:stretch>
        </p:blipFill>
        <p:spPr>
          <a:xfrm>
            <a:off x="10762985" y="6681201"/>
            <a:ext cx="1322947" cy="176799"/>
          </a:xfrm>
          <a:prstGeom prst="rect">
            <a:avLst/>
          </a:prstGeom>
        </p:spPr>
      </p:pic>
    </p:spTree>
    <p:extLst>
      <p:ext uri="{BB962C8B-B14F-4D97-AF65-F5344CB8AC3E}">
        <p14:creationId xmlns:p14="http://schemas.microsoft.com/office/powerpoint/2010/main" val="1862499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777834" y="150198"/>
            <a:ext cx="8134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2000s</a:t>
            </a:r>
          </a:p>
        </p:txBody>
      </p:sp>
      <p:sp>
        <p:nvSpPr>
          <p:cNvPr id="17" name="TextBox 16"/>
          <p:cNvSpPr txBox="1"/>
          <p:nvPr/>
        </p:nvSpPr>
        <p:spPr>
          <a:xfrm>
            <a:off x="442657" y="4146820"/>
            <a:ext cx="9847312" cy="830997"/>
          </a:xfrm>
          <a:prstGeom prst="rect">
            <a:avLst/>
          </a:prstGeom>
          <a:noFill/>
        </p:spPr>
        <p:txBody>
          <a:bodyPr wrap="square" rtlCol="0">
            <a:spAutoFit/>
          </a:bodyPr>
          <a:lstStyle/>
          <a:p>
            <a:pPr lvl="0" algn="ctr"/>
            <a:r>
              <a:rPr lang="el-GR" sz="1200" dirty="0">
                <a:solidFill>
                  <a:prstClr val="black"/>
                </a:solidFill>
              </a:rPr>
              <a:t>Η κρατική και η ιδιωτική χρηματοδότηση της έρευνας για τα κύτταρα καυσίμου αυξήθηκαν σημαντικά. Υπήρξε μια ανανεωμένη εστίαση στη θεμελιώδη έρευνα για να επιτευχθούν σημαντικές ανακαλύψεις όσον αφορά τη μείωση του κόστους και τις επιχειρησιακές επιδόσεις ώστε να καταστούν τα στοιχεία καυσίμου ανταγωνιστικά με τη συμβατική τεχνολογία. Μια μεγάλη χρηματοδότηση από την κυβέρνηση σε όλο τον κόσμο έχει επίσης </a:t>
            </a:r>
            <a:r>
              <a:rPr lang="el-GR" sz="1200" dirty="0" err="1">
                <a:solidFill>
                  <a:prstClr val="black"/>
                </a:solidFill>
              </a:rPr>
              <a:t>στοχευθεί</a:t>
            </a:r>
            <a:r>
              <a:rPr lang="el-GR" sz="1200" dirty="0">
                <a:solidFill>
                  <a:prstClr val="black"/>
                </a:solidFill>
              </a:rPr>
              <a:t> σε έργα επίδειξης και ανάπτυξης κυψελών καυσίμου - Βλ. Μελέτες περιπτώσεων σε άλλες μονάδες.</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97711" y="825259"/>
            <a:ext cx="1203732" cy="1259289"/>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53737" y="1068588"/>
            <a:ext cx="1100331" cy="1178926"/>
          </a:xfrm>
          <a:prstGeom prst="rect">
            <a:avLst/>
          </a:prstGeom>
        </p:spPr>
      </p:pic>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86432" y="1252426"/>
            <a:ext cx="1140622" cy="638110"/>
          </a:xfrm>
          <a:prstGeom prst="rect">
            <a:avLst/>
          </a:prstGeom>
        </p:spPr>
      </p:pic>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94348" y="2891547"/>
            <a:ext cx="1079410" cy="1152590"/>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19006" y="5387216"/>
            <a:ext cx="887728" cy="757528"/>
          </a:xfrm>
          <a:prstGeom prst="rect">
            <a:avLst/>
          </a:prstGeom>
        </p:spPr>
      </p:pic>
      <p:sp>
        <p:nvSpPr>
          <p:cNvPr id="2" name="Ορθογώνιο 1">
            <a:extLst>
              <a:ext uri="{FF2B5EF4-FFF2-40B4-BE49-F238E27FC236}">
                <a16:creationId xmlns:a16="http://schemas.microsoft.com/office/drawing/2014/main" id="{282FE307-E239-46F9-BD91-01A930631DEA}"/>
              </a:ext>
            </a:extLst>
          </p:cNvPr>
          <p:cNvSpPr/>
          <p:nvPr/>
        </p:nvSpPr>
        <p:spPr>
          <a:xfrm>
            <a:off x="1995055" y="164688"/>
            <a:ext cx="8692737" cy="738664"/>
          </a:xfrm>
          <a:prstGeom prst="rect">
            <a:avLst/>
          </a:prstGeom>
        </p:spPr>
        <p:txBody>
          <a:bodyPr wrap="square">
            <a:spAutoFit/>
          </a:bodyPr>
          <a:lstStyle/>
          <a:p>
            <a:r>
              <a:rPr lang="el-GR" sz="1400" dirty="0"/>
              <a:t>Η δεκαετία αυτή χαρακτηριζόταν από αυξανόμενες ανησυχίες από πλευράς κυβερνήσεων, επιχειρήσεων και καταναλωτών σχετικά με την ενεργειακή ασφάλεια, την ενεργειακή απόδοση και τις εκπομπές διοξειδίου του άνθρακα (CO2).</a:t>
            </a:r>
          </a:p>
        </p:txBody>
      </p:sp>
      <p:sp>
        <p:nvSpPr>
          <p:cNvPr id="3" name="Ορθογώνιο 2">
            <a:extLst>
              <a:ext uri="{FF2B5EF4-FFF2-40B4-BE49-F238E27FC236}">
                <a16:creationId xmlns:a16="http://schemas.microsoft.com/office/drawing/2014/main" id="{8E05AFCD-196A-4FCE-9657-8A62C31A4B49}"/>
              </a:ext>
            </a:extLst>
          </p:cNvPr>
          <p:cNvSpPr/>
          <p:nvPr/>
        </p:nvSpPr>
        <p:spPr>
          <a:xfrm>
            <a:off x="902525" y="2269425"/>
            <a:ext cx="9559636" cy="523220"/>
          </a:xfrm>
          <a:prstGeom prst="rect">
            <a:avLst/>
          </a:prstGeom>
        </p:spPr>
        <p:txBody>
          <a:bodyPr wrap="square">
            <a:spAutoFit/>
          </a:bodyPr>
          <a:lstStyle/>
          <a:p>
            <a:r>
              <a:rPr lang="el-GR" sz="1400" dirty="0"/>
              <a:t>Η προσοχή στρέφεται και πάλι στις κυψέλες καυσίμου ως μια από τις πολλές πιθανές τεχνολογίες που μπορούν να προσφέρουν ενεργειακή απόδοση και εξοικονόμηση CO2, μειώνοντας παράλληλα την εξάρτηση από τα ορυκτά καύσιμα.</a:t>
            </a:r>
          </a:p>
        </p:txBody>
      </p:sp>
      <p:pic>
        <p:nvPicPr>
          <p:cNvPr id="23" name="Picture 22"/>
          <p:cNvPicPr>
            <a:picLocks noChangeAspect="1"/>
          </p:cNvPicPr>
          <p:nvPr/>
        </p:nvPicPr>
        <p:blipFill>
          <a:blip r:embed="rId15"/>
          <a:stretch>
            <a:fillRect/>
          </a:stretch>
        </p:blipFill>
        <p:spPr>
          <a:xfrm>
            <a:off x="10762985" y="6681201"/>
            <a:ext cx="1322947" cy="176799"/>
          </a:xfrm>
          <a:prstGeom prst="rect">
            <a:avLst/>
          </a:prstGeom>
        </p:spPr>
      </p:pic>
    </p:spTree>
    <p:extLst>
      <p:ext uri="{BB962C8B-B14F-4D97-AF65-F5344CB8AC3E}">
        <p14:creationId xmlns:p14="http://schemas.microsoft.com/office/powerpoint/2010/main" val="2129146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626" y="-7389"/>
            <a:ext cx="1238250" cy="962025"/>
          </a:xfrm>
          <a:prstGeom prst="rect">
            <a:avLst/>
          </a:prstGeom>
        </p:spPr>
      </p:pic>
      <p:sp>
        <p:nvSpPr>
          <p:cNvPr id="18" name="Explosion 2 17"/>
          <p:cNvSpPr/>
          <p:nvPr/>
        </p:nvSpPr>
        <p:spPr>
          <a:xfrm>
            <a:off x="568742" y="759282"/>
            <a:ext cx="2668386" cy="2261061"/>
          </a:xfrm>
          <a:prstGeom prst="irregularSeal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p:cNvSpPr txBox="1"/>
          <p:nvPr/>
        </p:nvSpPr>
        <p:spPr>
          <a:xfrm>
            <a:off x="1191502" y="1463715"/>
            <a:ext cx="1518459" cy="861774"/>
          </a:xfrm>
          <a:prstGeom prst="rect">
            <a:avLst/>
          </a:prstGeom>
          <a:noFill/>
        </p:spPr>
        <p:txBody>
          <a:bodyPr wrap="square" rtlCol="0">
            <a:spAutoFit/>
          </a:bodyPr>
          <a:lstStyle/>
          <a:p>
            <a:pPr lvl="0"/>
            <a:r>
              <a:rPr lang="el-GR" sz="1000" b="1">
                <a:solidFill>
                  <a:prstClr val="black"/>
                </a:solidFill>
              </a:rPr>
              <a:t>Οι βοηθητικές μονάδες ισχύος PEMFC και DMFC (APU) διατέθηκαν στο εμπόριο σε σκάφη και τροχόσπιτα</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Explosion 2 19"/>
          <p:cNvSpPr/>
          <p:nvPr/>
        </p:nvSpPr>
        <p:spPr>
          <a:xfrm>
            <a:off x="3565480" y="702327"/>
            <a:ext cx="2452254" cy="2011679"/>
          </a:xfrm>
          <a:prstGeom prst="irregularSeal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p:cNvSpPr txBox="1"/>
          <p:nvPr/>
        </p:nvSpPr>
        <p:spPr>
          <a:xfrm>
            <a:off x="4022680" y="1377642"/>
            <a:ext cx="1537854" cy="707886"/>
          </a:xfrm>
          <a:prstGeom prst="rect">
            <a:avLst/>
          </a:prstGeom>
          <a:noFill/>
        </p:spPr>
        <p:txBody>
          <a:bodyPr wrap="square" rtlCol="0">
            <a:spAutoFit/>
          </a:bodyPr>
          <a:lstStyle/>
          <a:p>
            <a:pPr lvl="0"/>
            <a:r>
              <a:rPr lang="el-GR" sz="1000" b="1">
                <a:solidFill>
                  <a:prstClr val="black"/>
                </a:solidFill>
              </a:rPr>
              <a:t>Οι φορητές μονάδες ισχύος PEMFC και DMFC τέθηκαν σε λειτουργία για στρατιώτες πεζικού</a:t>
            </a:r>
            <a:endPar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Explosion 2 21"/>
          <p:cNvSpPr/>
          <p:nvPr/>
        </p:nvSpPr>
        <p:spPr>
          <a:xfrm>
            <a:off x="6162515" y="331876"/>
            <a:ext cx="2143990" cy="1510878"/>
          </a:xfrm>
          <a:prstGeom prst="irregularSeal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6764863" y="634353"/>
            <a:ext cx="1303849" cy="1015663"/>
          </a:xfrm>
          <a:prstGeom prst="rect">
            <a:avLst/>
          </a:prstGeom>
          <a:noFill/>
        </p:spPr>
        <p:txBody>
          <a:bodyPr wrap="square" rtlCol="0">
            <a:spAutoFit/>
          </a:bodyPr>
          <a:lstStyle/>
          <a:p>
            <a:pPr lvl="0"/>
            <a:r>
              <a:rPr lang="el-GR" sz="1000" b="1">
                <a:solidFill>
                  <a:prstClr val="black"/>
                </a:solidFill>
              </a:rPr>
              <a:t>Μονάδες μικροκυψελίδων πωλούνται σε παιχνίδια και εκπαιδευτικά πακέτα.</a:t>
            </a:r>
            <a:endPar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Explosion 2 23"/>
          <p:cNvSpPr/>
          <p:nvPr/>
        </p:nvSpPr>
        <p:spPr>
          <a:xfrm>
            <a:off x="468989" y="2782845"/>
            <a:ext cx="3108617" cy="2394066"/>
          </a:xfrm>
          <a:prstGeom prst="irregularSeal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extBox 24"/>
          <p:cNvSpPr txBox="1"/>
          <p:nvPr/>
        </p:nvSpPr>
        <p:spPr>
          <a:xfrm>
            <a:off x="1141414" y="3385772"/>
            <a:ext cx="1911927" cy="1015663"/>
          </a:xfrm>
          <a:prstGeom prst="rect">
            <a:avLst/>
          </a:prstGeom>
          <a:noFill/>
        </p:spPr>
        <p:txBody>
          <a:bodyPr wrap="square" rtlCol="0">
            <a:spAutoFit/>
          </a:bodyPr>
          <a:lstStyle/>
          <a:p>
            <a:pPr lvl="0"/>
            <a:r>
              <a:rPr lang="el-GR" sz="1000" b="1" dirty="0">
                <a:solidFill>
                  <a:prstClr val="black"/>
                </a:solidFill>
              </a:rPr>
              <a:t>Το 2009, στα νοικοκυριά εγκαταστάθηκαν σταθερές μονάδες PEMFC ως μέρος ενός μεγάλης κλίμακας οικιακού προγράμματος </a:t>
            </a:r>
            <a:r>
              <a:rPr lang="el-GR" sz="1000" b="1" dirty="0" err="1">
                <a:solidFill>
                  <a:prstClr val="black"/>
                </a:solidFill>
              </a:rPr>
              <a:t>Combined</a:t>
            </a:r>
            <a:r>
              <a:rPr lang="el-GR" sz="1000" b="1" dirty="0">
                <a:solidFill>
                  <a:prstClr val="black"/>
                </a:solidFill>
              </a:rPr>
              <a:t> Heat and </a:t>
            </a:r>
            <a:r>
              <a:rPr lang="el-GR" sz="1000" b="1" dirty="0" err="1">
                <a:solidFill>
                  <a:prstClr val="black"/>
                </a:solidFill>
              </a:rPr>
              <a:t>Power</a:t>
            </a:r>
            <a:r>
              <a:rPr lang="el-GR" sz="1000" b="1" dirty="0">
                <a:solidFill>
                  <a:prstClr val="black"/>
                </a:solidFill>
              </a:rPr>
              <a:t> (CHP) στην Ιαπωνία</a:t>
            </a:r>
            <a:endPar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Explosion 2 25"/>
          <p:cNvSpPr/>
          <p:nvPr/>
        </p:nvSpPr>
        <p:spPr>
          <a:xfrm>
            <a:off x="3180848" y="2332102"/>
            <a:ext cx="3151906" cy="2370862"/>
          </a:xfrm>
          <a:prstGeom prst="irregularSeal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Box 26"/>
          <p:cNvSpPr txBox="1"/>
          <p:nvPr/>
        </p:nvSpPr>
        <p:spPr>
          <a:xfrm>
            <a:off x="4079151" y="2876381"/>
            <a:ext cx="1720045" cy="1477328"/>
          </a:xfrm>
          <a:prstGeom prst="rect">
            <a:avLst/>
          </a:prstGeom>
          <a:noFill/>
        </p:spPr>
        <p:txBody>
          <a:bodyPr wrap="square" rtlCol="0">
            <a:spAutoFit/>
          </a:bodyPr>
          <a:lstStyle/>
          <a:p>
            <a:pPr lvl="0"/>
            <a:r>
              <a:rPr lang="el-GR" sz="1000" b="1">
                <a:solidFill>
                  <a:prstClr val="black"/>
                </a:solidFill>
              </a:rPr>
              <a:t>Οι μονάδες PEMFC που τροφοδοτούνται με υδρογόνο και φυσικό αέριο πωλούνταν σε μέρη της Ινδίας και της ανατολικής Αφρικής για να παρέχουν πρωτογενή ή εφεδρική ισχύ σε ιστούς κινητής τηλεφωνίας.</a:t>
            </a:r>
            <a:endPar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Explosion 2 29"/>
          <p:cNvSpPr/>
          <p:nvPr/>
        </p:nvSpPr>
        <p:spPr>
          <a:xfrm>
            <a:off x="6082500" y="1657504"/>
            <a:ext cx="2143990" cy="1510878"/>
          </a:xfrm>
          <a:prstGeom prst="irregularSeal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p:cNvSpPr txBox="1"/>
          <p:nvPr/>
        </p:nvSpPr>
        <p:spPr>
          <a:xfrm>
            <a:off x="6815583" y="1932972"/>
            <a:ext cx="1016245" cy="1015663"/>
          </a:xfrm>
          <a:prstGeom prst="rect">
            <a:avLst/>
          </a:prstGeom>
          <a:noFill/>
        </p:spPr>
        <p:txBody>
          <a:bodyPr wrap="square" rtlCol="0">
            <a:spAutoFit/>
          </a:bodyPr>
          <a:lstStyle/>
          <a:p>
            <a:pPr lvl="0"/>
            <a:r>
              <a:rPr lang="el-GR" sz="1000" b="1">
                <a:solidFill>
                  <a:prstClr val="black"/>
                </a:solidFill>
              </a:rPr>
              <a:t>Τα αυτοκίνητα κυψελών καυσίμων ήταν διαθέσιμα αλλά μόνο για μίσθωση.</a:t>
            </a:r>
            <a:endPar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Explosion 2 31"/>
          <p:cNvSpPr/>
          <p:nvPr/>
        </p:nvSpPr>
        <p:spPr>
          <a:xfrm>
            <a:off x="8213493" y="842486"/>
            <a:ext cx="3024443" cy="2770382"/>
          </a:xfrm>
          <a:prstGeom prst="irregularSeal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TextBox 32"/>
          <p:cNvSpPr txBox="1"/>
          <p:nvPr/>
        </p:nvSpPr>
        <p:spPr>
          <a:xfrm>
            <a:off x="8821540" y="1584275"/>
            <a:ext cx="1903263" cy="1477328"/>
          </a:xfrm>
          <a:prstGeom prst="rect">
            <a:avLst/>
          </a:prstGeom>
          <a:noFill/>
        </p:spPr>
        <p:txBody>
          <a:bodyPr wrap="square" rtlCol="0">
            <a:spAutoFit/>
          </a:bodyPr>
          <a:lstStyle/>
          <a:p>
            <a:pPr lvl="0"/>
            <a:r>
              <a:rPr lang="el-GR" sz="1000" b="1" dirty="0">
                <a:solidFill>
                  <a:prstClr val="black"/>
                </a:solidFill>
              </a:rPr>
              <a:t> μεγαλύτερη εμπορική δραστηριότητα σημειώθηκε στον τομέα της διαχείρισης υλικών. Η χρηματοδότηση για τους  επίδειξη των υλικών χειρισμού υλικών κυψελών καυσίμου έβλεπε αυξανόμενο αριθμό εγκαταστάσεων στις αποθήκες</a:t>
            </a:r>
            <a:endPar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Explosion 2 33"/>
          <p:cNvSpPr/>
          <p:nvPr/>
        </p:nvSpPr>
        <p:spPr>
          <a:xfrm rot="1651853">
            <a:off x="5337721" y="3125808"/>
            <a:ext cx="3717718" cy="3372605"/>
          </a:xfrm>
          <a:prstGeom prst="irregularSeal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p:cNvSpPr txBox="1"/>
          <p:nvPr/>
        </p:nvSpPr>
        <p:spPr>
          <a:xfrm>
            <a:off x="6067945" y="3924127"/>
            <a:ext cx="2312673" cy="1785104"/>
          </a:xfrm>
          <a:prstGeom prst="rect">
            <a:avLst/>
          </a:prstGeom>
          <a:noFill/>
        </p:spPr>
        <p:txBody>
          <a:bodyPr wrap="square" rtlCol="0">
            <a:spAutoFit/>
          </a:bodyPr>
          <a:lstStyle/>
          <a:p>
            <a:pPr lvl="0"/>
            <a:r>
              <a:rPr lang="el-GR" sz="1000" b="1">
                <a:solidFill>
                  <a:prstClr val="black"/>
                </a:solidFill>
              </a:rPr>
              <a:t>Τα λεωφορεία κυψελών καυσίμου είναι εμπορικά διαθέσιμα για αρκετά χρόνια και η χρησιμότητά τους έχει αποδειχθεί καλά. Ωστόσο, το κόστος τους, περίπου πενταπλάσιο του κόστους ενός λεωφορείου ντίζελ, συν το κόστος της υποδομής υδρογόνου σημαίνει ότι χρησιμοποιούνται μόνο όταν μια πόλη θεωρεί ότι το περιβαλλοντικό όφελος αξίζει την πρόσθετη επένδυση.</a:t>
            </a:r>
            <a:endPar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Explosion 2 35"/>
          <p:cNvSpPr/>
          <p:nvPr/>
        </p:nvSpPr>
        <p:spPr>
          <a:xfrm rot="1114725">
            <a:off x="2090752" y="4333640"/>
            <a:ext cx="2913667" cy="2013664"/>
          </a:xfrm>
          <a:prstGeom prst="irregularSeal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TextBox 36"/>
          <p:cNvSpPr txBox="1"/>
          <p:nvPr/>
        </p:nvSpPr>
        <p:spPr>
          <a:xfrm>
            <a:off x="2701104" y="4826406"/>
            <a:ext cx="1636676" cy="1015663"/>
          </a:xfrm>
          <a:prstGeom prst="rect">
            <a:avLst/>
          </a:prstGeom>
          <a:noFill/>
        </p:spPr>
        <p:txBody>
          <a:bodyPr wrap="square" rtlCol="0">
            <a:spAutoFit/>
          </a:bodyPr>
          <a:lstStyle/>
          <a:p>
            <a:pPr lvl="0"/>
            <a:r>
              <a:rPr lang="el-GR" sz="1000" b="1" dirty="0">
                <a:solidFill>
                  <a:prstClr val="black"/>
                </a:solidFill>
              </a:rPr>
              <a:t>Ο τυφώνας Κατρίνα υπογράμμισε την ανάγκη για αξιόπιστη στατική ισχύ που </a:t>
            </a:r>
            <a:r>
              <a:rPr lang="el-GR" sz="1000" b="1" dirty="0" err="1">
                <a:solidFill>
                  <a:prstClr val="black"/>
                </a:solidFill>
              </a:rPr>
              <a:t>ξεπέρνουσε</a:t>
            </a:r>
            <a:r>
              <a:rPr lang="el-GR" sz="1000" b="1" dirty="0">
                <a:solidFill>
                  <a:prstClr val="black"/>
                </a:solidFill>
              </a:rPr>
              <a:t> τις δυνατότητες των γεννητριών ντίζελ.</a:t>
            </a:r>
            <a:endPar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Ορθογώνιο 1">
            <a:extLst>
              <a:ext uri="{FF2B5EF4-FFF2-40B4-BE49-F238E27FC236}">
                <a16:creationId xmlns:a16="http://schemas.microsoft.com/office/drawing/2014/main" id="{CF083694-3FC0-4C31-A8C4-17FC244DF8D7}"/>
              </a:ext>
            </a:extLst>
          </p:cNvPr>
          <p:cNvSpPr/>
          <p:nvPr/>
        </p:nvSpPr>
        <p:spPr>
          <a:xfrm>
            <a:off x="1718210" y="87520"/>
            <a:ext cx="7532866" cy="553998"/>
          </a:xfrm>
          <a:prstGeom prst="rect">
            <a:avLst/>
          </a:prstGeom>
        </p:spPr>
        <p:txBody>
          <a:bodyPr wrap="square">
            <a:spAutoFit/>
          </a:bodyPr>
          <a:lstStyle/>
          <a:p>
            <a:r>
              <a:rPr lang="el-GR" sz="1200" dirty="0"/>
              <a:t>Η PEMFC και η DMFC κυριάρχησαν στο συνολικό μερίδιο αγοράς στους τομείς των φορητών, στατικών και μεταφορικών μέσων</a:t>
            </a:r>
            <a:r>
              <a:rPr lang="el-GR" dirty="0"/>
              <a:t>.</a:t>
            </a:r>
          </a:p>
        </p:txBody>
      </p:sp>
      <p:pic>
        <p:nvPicPr>
          <p:cNvPr id="38" name="Picture 37"/>
          <p:cNvPicPr>
            <a:picLocks noChangeAspect="1"/>
          </p:cNvPicPr>
          <p:nvPr/>
        </p:nvPicPr>
        <p:blipFill>
          <a:blip r:embed="rId11"/>
          <a:stretch>
            <a:fillRect/>
          </a:stretch>
        </p:blipFill>
        <p:spPr>
          <a:xfrm>
            <a:off x="10762985" y="6681201"/>
            <a:ext cx="1322947" cy="176799"/>
          </a:xfrm>
          <a:prstGeom prst="rect">
            <a:avLst/>
          </a:prstGeom>
        </p:spPr>
      </p:pic>
    </p:spTree>
    <p:extLst>
      <p:ext uri="{BB962C8B-B14F-4D97-AF65-F5344CB8AC3E}">
        <p14:creationId xmlns:p14="http://schemas.microsoft.com/office/powerpoint/2010/main" val="401235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graphicFrame>
        <p:nvGraphicFramePr>
          <p:cNvPr id="15" name="Diagram 14"/>
          <p:cNvGraphicFramePr/>
          <p:nvPr>
            <p:extLst>
              <p:ext uri="{D42A27DB-BD31-4B8C-83A1-F6EECF244321}">
                <p14:modId xmlns:p14="http://schemas.microsoft.com/office/powerpoint/2010/main" val="2098324703"/>
              </p:ext>
            </p:extLst>
          </p:nvPr>
        </p:nvGraphicFramePr>
        <p:xfrm>
          <a:off x="371762" y="369332"/>
          <a:ext cx="9455267" cy="631166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6" name="TextBox 15"/>
          <p:cNvSpPr txBox="1"/>
          <p:nvPr/>
        </p:nvSpPr>
        <p:spPr>
          <a:xfrm>
            <a:off x="748827" y="407831"/>
            <a:ext cx="9202189" cy="369332"/>
          </a:xfrm>
          <a:prstGeom prst="rect">
            <a:avLst/>
          </a:prstGeom>
          <a:noFill/>
        </p:spPr>
        <p:txBody>
          <a:bodyPr wrap="square" rtlCol="0">
            <a:spAutoFit/>
          </a:bodyPr>
          <a:lstStyle/>
          <a:p>
            <a:pPr lvl="0"/>
            <a:r>
              <a:rPr lang="el-GR" b="1">
                <a:solidFill>
                  <a:prstClr val="black"/>
                </a:solidFill>
              </a:rPr>
              <a:t>2008 Η ύφεση ..</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p:cNvSpPr txBox="1"/>
          <p:nvPr/>
        </p:nvSpPr>
        <p:spPr>
          <a:xfrm>
            <a:off x="8305800" y="176999"/>
            <a:ext cx="267546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 Research, development and demonstration</a:t>
            </a:r>
          </a:p>
        </p:txBody>
      </p:sp>
      <p:sp>
        <p:nvSpPr>
          <p:cNvPr id="19" name="TextBox 18"/>
          <p:cNvSpPr txBox="1"/>
          <p:nvPr/>
        </p:nvSpPr>
        <p:spPr>
          <a:xfrm>
            <a:off x="7266137" y="1754876"/>
            <a:ext cx="2684879" cy="3108543"/>
          </a:xfrm>
          <a:prstGeom prst="rect">
            <a:avLst/>
          </a:prstGeom>
          <a:noFill/>
          <a:ln w="28575">
            <a:solidFill>
              <a:srgbClr val="00B0F0"/>
            </a:solidFill>
          </a:ln>
        </p:spPr>
        <p:txBody>
          <a:bodyPr wrap="square" rtlCol="0">
            <a:spAutoFit/>
          </a:bodyPr>
          <a:lstStyle/>
          <a:p>
            <a:pPr lvl="0"/>
            <a:r>
              <a:rPr lang="el-GR" sz="1400" dirty="0">
                <a:solidFill>
                  <a:prstClr val="black"/>
                </a:solidFill>
              </a:rPr>
              <a:t>Η βιομηχανία κυψελών καυσίμων έχει αντιμετωπίσει και εξακολουθεί να αντιμετωπίζει προκλήσεις καθώς έρχεται σε περίοδο ύφεσης και ολοκληρώνει τη μετάβαση από την έρευνα στην εμπορευματοποίηση. Συνολικά, έχει επιβιώσει σε εξαιρετικά δύσκολες περιστάσεις. Παρόλο που πολλές εταιρείες κυψελών καυσίμου απέχουν πολύ από το να είναι κερδοφόρες, οι ευκαιρίες για ανάπτυξη στο μέλλον είναι πολύ ελπιδοφόρες.</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7" name="Picture 16"/>
          <p:cNvPicPr>
            <a:picLocks noChangeAspect="1"/>
          </p:cNvPicPr>
          <p:nvPr/>
        </p:nvPicPr>
        <p:blipFill>
          <a:blip r:embed="rId15"/>
          <a:stretch>
            <a:fillRect/>
          </a:stretch>
        </p:blipFill>
        <p:spPr>
          <a:xfrm>
            <a:off x="10762985" y="6681201"/>
            <a:ext cx="1322947" cy="176799"/>
          </a:xfrm>
          <a:prstGeom prst="rect">
            <a:avLst/>
          </a:prstGeom>
        </p:spPr>
      </p:pic>
    </p:spTree>
    <p:extLst>
      <p:ext uri="{BB962C8B-B14F-4D97-AF65-F5344CB8AC3E}">
        <p14:creationId xmlns:p14="http://schemas.microsoft.com/office/powerpoint/2010/main" val="549394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806335" y="673331"/>
            <a:ext cx="9202189" cy="369332"/>
          </a:xfrm>
          <a:prstGeom prst="rect">
            <a:avLst/>
          </a:prstGeom>
          <a:noFill/>
        </p:spPr>
        <p:txBody>
          <a:bodyPr wrap="square" rtlCol="0">
            <a:spAutoFit/>
          </a:bodyPr>
          <a:lstStyle/>
          <a:p>
            <a:pPr lvl="0"/>
            <a:r>
              <a:rPr lang="el-GR" b="1" dirty="0">
                <a:solidFill>
                  <a:prstClr val="black"/>
                </a:solidFill>
              </a:rPr>
              <a:t>Κοιτάζοντας το μέλλον ...</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p:cNvSpPr txBox="1"/>
          <p:nvPr/>
        </p:nvSpPr>
        <p:spPr>
          <a:xfrm>
            <a:off x="727959" y="1900051"/>
            <a:ext cx="9543011" cy="2893100"/>
          </a:xfrm>
          <a:prstGeom prst="rect">
            <a:avLst/>
          </a:prstGeom>
          <a:noFill/>
        </p:spPr>
        <p:txBody>
          <a:bodyPr wrap="square" rtlCol="0">
            <a:spAutoFit/>
          </a:bodyPr>
          <a:lstStyle/>
          <a:p>
            <a:pPr lvl="0"/>
            <a:r>
              <a:rPr lang="el-GR" sz="900" dirty="0">
                <a:solidFill>
                  <a:prstClr val="black"/>
                </a:solidFill>
              </a:rPr>
              <a:t> </a:t>
            </a:r>
            <a:r>
              <a:rPr lang="el-GR" sz="1400" dirty="0">
                <a:solidFill>
                  <a:prstClr val="black"/>
                </a:solidFill>
              </a:rPr>
              <a:t>Λόγο της ύφεση, οι κυβερνήσεις σε όλο τον κόσμο έρχονται να δουν τις  κυψέλες καυσίμου ως ελπιδοφόρο τομέα της μελλοντικής οικονομικής ανάπτυξης και της δημιουργίας θέσεων εργασίας και έχουν επενδύσει περισσότερους πόρους στην ανάπτυξή τους, κάτι που οι εταιρείες κυψελών καυσίμων δεν αξιοποίησαν αργά.</a:t>
            </a:r>
          </a:p>
          <a:p>
            <a:pPr lvl="0"/>
            <a:endParaRPr lang="el-GR" sz="1400" dirty="0">
              <a:solidFill>
                <a:prstClr val="black"/>
              </a:solidFill>
            </a:endParaRPr>
          </a:p>
          <a:p>
            <a:pPr lvl="0"/>
            <a:r>
              <a:rPr lang="el-GR" sz="1400" dirty="0">
                <a:solidFill>
                  <a:prstClr val="black"/>
                </a:solidFill>
              </a:rPr>
              <a:t>* Όπως πολλές χώρες της Δύσης επιδιώκουν να εξισορροπήσουν τις οικονομίες τους προς την παραγωγή υψηλής αξίας και τις περιβαλλοντικές τεχνολογίες, οι κυψέλες καυσίμου φαίνονται έτοιμες να εισέλθουν σε μια περίοδο σταθερής ανάπτυξης.</a:t>
            </a:r>
          </a:p>
          <a:p>
            <a:pPr lvl="0"/>
            <a:endParaRPr lang="el-GR" sz="1400" dirty="0">
              <a:solidFill>
                <a:prstClr val="black"/>
              </a:solidFill>
            </a:endParaRPr>
          </a:p>
          <a:p>
            <a:pPr lvl="0"/>
            <a:r>
              <a:rPr lang="el-GR" sz="1400" dirty="0">
                <a:solidFill>
                  <a:prstClr val="black"/>
                </a:solidFill>
              </a:rPr>
              <a:t>* Η επιτυχία ορισμένων τομέων εφαρμογής τα τελευταία χρόνια σημαίνει ότι υπάρχει μια κίνηση για την εδραίωση συγκεκριμένων τεχνολογιών σε ένα τυπικό σχέδιο αναφοράς για ένα συγκεκριμένο είδος κυψελών καυσίμου.</a:t>
            </a:r>
          </a:p>
          <a:p>
            <a:pPr lvl="0"/>
            <a:endParaRPr lang="el-GR" sz="1400" dirty="0">
              <a:solidFill>
                <a:prstClr val="black"/>
              </a:solidFill>
            </a:endParaRPr>
          </a:p>
          <a:p>
            <a:pPr lvl="0"/>
            <a:r>
              <a:rPr lang="el-GR" sz="1400" dirty="0">
                <a:solidFill>
                  <a:prstClr val="black"/>
                </a:solidFill>
              </a:rPr>
              <a:t>* Αυτό έχει οδηγήσει σε αύξηση των κυψελών καυσίμου ως κλιμακούμενες ενεργειακές λύσεις που μπορούν να εξυπηρετήσουν πολλά διαφορετικά τμήματα της αγοράς, είτε πρόκειται για βοηθητικές μονάδες ισχύος είτε για συσκευές ισχύος όπως τα μη επανδρωμένα εναέρια οχήματα (UAV).</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Picture 15"/>
          <p:cNvPicPr>
            <a:picLocks noChangeAspect="1"/>
          </p:cNvPicPr>
          <p:nvPr/>
        </p:nvPicPr>
        <p:blipFill>
          <a:blip r:embed="rId10"/>
          <a:stretch>
            <a:fillRect/>
          </a:stretch>
        </p:blipFill>
        <p:spPr>
          <a:xfrm>
            <a:off x="10762985" y="6681201"/>
            <a:ext cx="1322947" cy="176799"/>
          </a:xfrm>
          <a:prstGeom prst="rect">
            <a:avLst/>
          </a:prstGeom>
        </p:spPr>
      </p:pic>
    </p:spTree>
    <p:extLst>
      <p:ext uri="{BB962C8B-B14F-4D97-AF65-F5344CB8AC3E}">
        <p14:creationId xmlns:p14="http://schemas.microsoft.com/office/powerpoint/2010/main" val="951248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305332" y="275538"/>
            <a:ext cx="5793971" cy="369332"/>
          </a:xfrm>
          <a:prstGeom prst="rect">
            <a:avLst/>
          </a:prstGeom>
          <a:noFill/>
        </p:spPr>
        <p:txBody>
          <a:bodyPr wrap="square" rtlCol="0">
            <a:spAutoFit/>
          </a:bodyPr>
          <a:lstStyle/>
          <a:p>
            <a:pPr lvl="0"/>
            <a:r>
              <a:rPr lang="el-GR" b="1">
                <a:solidFill>
                  <a:prstClr val="black"/>
                </a:solidFill>
              </a:rPr>
              <a:t>Κοιτάζοντας το μέλλον ...</a:t>
            </a:r>
            <a:endParaRPr lang="en-GB" b="1" dirty="0">
              <a:solidFill>
                <a:prstClr val="black"/>
              </a:solidFill>
            </a:endParaRPr>
          </a:p>
        </p:txBody>
      </p:sp>
      <p:sp>
        <p:nvSpPr>
          <p:cNvPr id="17" name="Rectangle 16"/>
          <p:cNvSpPr/>
          <p:nvPr/>
        </p:nvSpPr>
        <p:spPr>
          <a:xfrm>
            <a:off x="912161" y="727165"/>
            <a:ext cx="7780713"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8" name="TextBox 17"/>
          <p:cNvSpPr txBox="1"/>
          <p:nvPr/>
        </p:nvSpPr>
        <p:spPr>
          <a:xfrm>
            <a:off x="278653" y="1580678"/>
            <a:ext cx="3466407" cy="2031325"/>
          </a:xfrm>
          <a:prstGeom prst="rect">
            <a:avLst/>
          </a:prstGeom>
          <a:noFill/>
          <a:ln w="28575">
            <a:solidFill>
              <a:srgbClr val="00B0F0"/>
            </a:solidFill>
          </a:ln>
        </p:spPr>
        <p:txBody>
          <a:bodyPr wrap="square" rtlCol="0">
            <a:spAutoFit/>
          </a:bodyPr>
          <a:lstStyle/>
          <a:p>
            <a:pPr lvl="0"/>
            <a:r>
              <a:rPr lang="el-GR" sz="1400" dirty="0">
                <a:solidFill>
                  <a:prstClr val="black"/>
                </a:solidFill>
              </a:rPr>
              <a:t>Τα λεωφορεία θεωρούνται ως μια πολλά υποσχόμενη πρώιμη εφαρμογή στην αγορά κυψελών καυσίμου λόγω του συνδυασμού της υψηλής απόδοσης, των μηδενικών εκπομπών και της ευκολίας ανεφοδιασμού καυσίμου και λόγω των οχημάτων που εκτελούνται σε καθορισμένες διαδρομές και υπό κανονικές συνθήκες ανεφοδιασμού με υδρογόνο στις βάσεις τους</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p:cNvSpPr txBox="1"/>
          <p:nvPr/>
        </p:nvSpPr>
        <p:spPr>
          <a:xfrm>
            <a:off x="4938134" y="1350822"/>
            <a:ext cx="4167666" cy="2462213"/>
          </a:xfrm>
          <a:prstGeom prst="rect">
            <a:avLst/>
          </a:prstGeom>
          <a:noFill/>
          <a:ln w="28575">
            <a:solidFill>
              <a:srgbClr val="00B0F0"/>
            </a:solidFill>
          </a:ln>
        </p:spPr>
        <p:txBody>
          <a:bodyPr wrap="square" rtlCol="0">
            <a:spAutoFit/>
          </a:bodyPr>
          <a:lstStyle/>
          <a:p>
            <a:pPr lvl="0"/>
            <a:r>
              <a:rPr lang="el-GR" sz="1400" dirty="0">
                <a:solidFill>
                  <a:prstClr val="black"/>
                </a:solidFill>
              </a:rPr>
              <a:t>Τα πραγματικά οφέλη που προσφέρει η τεχνολογία κυψελών καυσίμου σε σχέση με τις συμβατικές τεχνολογίες έχουν συμβάλει στην προώθηση της υιοθεσίας. Παραδείγματος χάριν, η πρόταση αξίας ότι τα οχήματα χειρισμού υλικών κυψελών καυσίμου προσφέρουν από την άποψη της εκτεταμένης λειτουργίας χρόνου εκτέλεσης, μεγαλύτερης απόδοσης και απλουστευμένης υποδομής ανεφοδιασμού σε σύγκριση με τις αντίστοιχες μπαταρίες τους, τα καθιστά ελκυστικά για τους φορείς αποθήκευσης</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5332" y="3933226"/>
            <a:ext cx="3100647" cy="2181660"/>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92722" y="4199449"/>
            <a:ext cx="2324430" cy="2077420"/>
          </a:xfrm>
          <a:prstGeom prst="rect">
            <a:avLst/>
          </a:prstGeom>
        </p:spPr>
      </p:pic>
      <p:sp>
        <p:nvSpPr>
          <p:cNvPr id="2" name="Ορθογώνιο 1">
            <a:extLst>
              <a:ext uri="{FF2B5EF4-FFF2-40B4-BE49-F238E27FC236}">
                <a16:creationId xmlns:a16="http://schemas.microsoft.com/office/drawing/2014/main" id="{CBB587E3-91B7-4178-84A5-C840399503B1}"/>
              </a:ext>
            </a:extLst>
          </p:cNvPr>
          <p:cNvSpPr/>
          <p:nvPr/>
        </p:nvSpPr>
        <p:spPr>
          <a:xfrm>
            <a:off x="575953" y="736236"/>
            <a:ext cx="7588333" cy="523220"/>
          </a:xfrm>
          <a:prstGeom prst="rect">
            <a:avLst/>
          </a:prstGeom>
        </p:spPr>
        <p:txBody>
          <a:bodyPr wrap="square">
            <a:spAutoFit/>
          </a:bodyPr>
          <a:lstStyle/>
          <a:p>
            <a:r>
              <a:rPr lang="el-GR" sz="1400" dirty="0"/>
              <a:t>Πολλές χώρες συμμετέχουν πλέον σε έργα επίδειξης υψηλού προφίλ, κυρίως στα σταθερά καύσιμα και στις κυψέλες καυσίμων μεταφοράς και στη σχετική υποδομή τροφοδοσίας τους</a:t>
            </a:r>
          </a:p>
        </p:txBody>
      </p:sp>
      <p:pic>
        <p:nvPicPr>
          <p:cNvPr id="22" name="Picture 21"/>
          <p:cNvPicPr>
            <a:picLocks noChangeAspect="1"/>
          </p:cNvPicPr>
          <p:nvPr/>
        </p:nvPicPr>
        <p:blipFill>
          <a:blip r:embed="rId12"/>
          <a:stretch>
            <a:fillRect/>
          </a:stretch>
        </p:blipFill>
        <p:spPr>
          <a:xfrm>
            <a:off x="10762985" y="6681201"/>
            <a:ext cx="1322947" cy="176799"/>
          </a:xfrm>
          <a:prstGeom prst="rect">
            <a:avLst/>
          </a:prstGeom>
        </p:spPr>
      </p:pic>
    </p:spTree>
    <p:extLst>
      <p:ext uri="{BB962C8B-B14F-4D97-AF65-F5344CB8AC3E}">
        <p14:creationId xmlns:p14="http://schemas.microsoft.com/office/powerpoint/2010/main" val="1662337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689956" y="556953"/>
            <a:ext cx="10831484" cy="369332"/>
          </a:xfrm>
          <a:prstGeom prst="rect">
            <a:avLst/>
          </a:prstGeom>
          <a:noFill/>
        </p:spPr>
        <p:txBody>
          <a:bodyPr wrap="square" rtlCol="0">
            <a:spAutoFit/>
          </a:bodyPr>
          <a:lstStyle/>
          <a:p>
            <a:pPr lvl="0"/>
            <a:r>
              <a:rPr lang="el-GR" b="1" dirty="0">
                <a:solidFill>
                  <a:prstClr val="black"/>
                </a:solidFill>
              </a:rPr>
              <a:t>Προέλευση</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72077" y="1046019"/>
            <a:ext cx="1971675" cy="2324100"/>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29200" y="1046019"/>
            <a:ext cx="1790700" cy="2552700"/>
          </a:xfrm>
          <a:prstGeom prst="rect">
            <a:avLst/>
          </a:prstGeom>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05348" y="1046019"/>
            <a:ext cx="1876425" cy="2438400"/>
          </a:xfrm>
          <a:prstGeom prst="rect">
            <a:avLst/>
          </a:prstGeom>
        </p:spPr>
      </p:pic>
      <p:sp>
        <p:nvSpPr>
          <p:cNvPr id="20" name="TextBox 19"/>
          <p:cNvSpPr txBox="1"/>
          <p:nvPr/>
        </p:nvSpPr>
        <p:spPr>
          <a:xfrm>
            <a:off x="1485213" y="3704797"/>
            <a:ext cx="2158539" cy="1754326"/>
          </a:xfrm>
          <a:prstGeom prst="rect">
            <a:avLst/>
          </a:prstGeom>
          <a:noFill/>
        </p:spPr>
        <p:txBody>
          <a:bodyPr wrap="square" rtlCol="0">
            <a:spAutoFit/>
          </a:bodyPr>
          <a:lstStyle/>
          <a:p>
            <a:pPr lvl="0"/>
            <a:r>
              <a:rPr lang="el-GR">
                <a:solidFill>
                  <a:prstClr val="black"/>
                </a:solidFill>
              </a:rPr>
              <a:t>Ο Humphry Davy έδειξε αποτελεσματικά την έννοια της κυψέλης καυσίμου στις αρχές του 19ου αιώνα.</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p:cNvSpPr txBox="1"/>
          <p:nvPr/>
        </p:nvSpPr>
        <p:spPr>
          <a:xfrm>
            <a:off x="4858789" y="3812829"/>
            <a:ext cx="2493818" cy="2031325"/>
          </a:xfrm>
          <a:prstGeom prst="rect">
            <a:avLst/>
          </a:prstGeom>
          <a:noFill/>
        </p:spPr>
        <p:txBody>
          <a:bodyPr wrap="square" rtlCol="0">
            <a:spAutoFit/>
          </a:bodyPr>
          <a:lstStyle/>
          <a:p>
            <a:pPr lvl="0"/>
            <a:r>
              <a:rPr lang="el-GR">
                <a:solidFill>
                  <a:prstClr val="black"/>
                </a:solidFill>
              </a:rPr>
              <a:t>Το 1838, ο Christian Friedrich Schönbein ακολούθησε πρωτοποριακό έργο σχετικά με τα στοιχεία που θα γίνουν κυψέλες καυσίμου.</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p:cNvSpPr txBox="1"/>
          <p:nvPr/>
        </p:nvSpPr>
        <p:spPr>
          <a:xfrm>
            <a:off x="8153213" y="3812829"/>
            <a:ext cx="2589227" cy="1754326"/>
          </a:xfrm>
          <a:prstGeom prst="rect">
            <a:avLst/>
          </a:prstGeom>
          <a:noFill/>
        </p:spPr>
        <p:txBody>
          <a:bodyPr wrap="square" rtlCol="0">
            <a:spAutoFit/>
          </a:bodyPr>
          <a:lstStyle/>
          <a:p>
            <a:pPr lvl="0"/>
            <a:r>
              <a:rPr lang="el-GR">
                <a:solidFill>
                  <a:prstClr val="black"/>
                </a:solidFill>
              </a:rPr>
              <a:t>Ο William Grove, ένας χημικός, φυσικός και δικηγόρος, πιστώνεται με την επινόηση της πρώτης κυψέλης καυσίμου το 1839</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3" name="Picture 22"/>
          <p:cNvPicPr>
            <a:picLocks noChangeAspect="1"/>
          </p:cNvPicPr>
          <p:nvPr/>
        </p:nvPicPr>
        <p:blipFill>
          <a:blip r:embed="rId13"/>
          <a:stretch>
            <a:fillRect/>
          </a:stretch>
        </p:blipFill>
        <p:spPr>
          <a:xfrm>
            <a:off x="10762985" y="6681201"/>
            <a:ext cx="1322947" cy="176799"/>
          </a:xfrm>
          <a:prstGeom prst="rect">
            <a:avLst/>
          </a:prstGeom>
        </p:spPr>
      </p:pic>
    </p:spTree>
    <p:extLst>
      <p:ext uri="{BB962C8B-B14F-4D97-AF65-F5344CB8AC3E}">
        <p14:creationId xmlns:p14="http://schemas.microsoft.com/office/powerpoint/2010/main" val="2906593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689956" y="556953"/>
            <a:ext cx="10831484" cy="369332"/>
          </a:xfrm>
          <a:prstGeom prst="rect">
            <a:avLst/>
          </a:prstGeom>
          <a:noFill/>
        </p:spPr>
        <p:txBody>
          <a:bodyPr wrap="square" rtlCol="0">
            <a:spAutoFit/>
          </a:bodyPr>
          <a:lstStyle/>
          <a:p>
            <a:pPr lvl="0"/>
            <a:r>
              <a:rPr lang="el-GR" b="1" dirty="0">
                <a:solidFill>
                  <a:prstClr val="black"/>
                </a:solidFill>
              </a:rPr>
              <a:t>Προέλευση</a:t>
            </a:r>
            <a:endParaRPr lang="en-GB" b="1" dirty="0">
              <a:solidFill>
                <a:prstClr val="black"/>
              </a:solidFill>
            </a:endParaRPr>
          </a:p>
        </p:txBody>
      </p:sp>
      <p:sp>
        <p:nvSpPr>
          <p:cNvPr id="17" name="TextBox 16"/>
          <p:cNvSpPr txBox="1"/>
          <p:nvPr/>
        </p:nvSpPr>
        <p:spPr>
          <a:xfrm>
            <a:off x="689956" y="4729942"/>
            <a:ext cx="9933709" cy="923330"/>
          </a:xfrm>
          <a:prstGeom prst="rect">
            <a:avLst/>
          </a:prstGeom>
          <a:noFill/>
        </p:spPr>
        <p:txBody>
          <a:bodyPr wrap="square" rtlCol="0">
            <a:spAutoFit/>
          </a:bodyPr>
          <a:lstStyle/>
          <a:p>
            <a:pPr lvl="0"/>
            <a:r>
              <a:rPr lang="el-GR" dirty="0">
                <a:solidFill>
                  <a:prstClr val="black"/>
                </a:solidFill>
              </a:rPr>
              <a:t>Ο </a:t>
            </a:r>
            <a:r>
              <a:rPr lang="el-GR" dirty="0" err="1">
                <a:solidFill>
                  <a:prstClr val="black"/>
                </a:solidFill>
              </a:rPr>
              <a:t>Grove</a:t>
            </a:r>
            <a:r>
              <a:rPr lang="el-GR" dirty="0">
                <a:solidFill>
                  <a:prstClr val="black"/>
                </a:solidFill>
              </a:rPr>
              <a:t> διεξήγαγε μια σειρά πειραμάτων με αυτό που ονομάστηκε βολταϊκή μπαταρία αερίου, η οποία τελικά απέδειξε ότι το ηλεκτρικό ρεύμα θα μπορούσε να παραχθεί από μια ηλεκτροχημική αντίδραση μεταξύ υδρογόνου και οξυγόνου πάνω από έναν καταλύτη πλατίνας.</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61443" y="841372"/>
            <a:ext cx="7324725" cy="3762375"/>
          </a:xfrm>
          <a:prstGeom prst="rect">
            <a:avLst/>
          </a:prstGeom>
        </p:spPr>
      </p:pic>
      <p:pic>
        <p:nvPicPr>
          <p:cNvPr id="16" name="Picture 15"/>
          <p:cNvPicPr>
            <a:picLocks noChangeAspect="1"/>
          </p:cNvPicPr>
          <p:nvPr/>
        </p:nvPicPr>
        <p:blipFill>
          <a:blip r:embed="rId11"/>
          <a:stretch>
            <a:fillRect/>
          </a:stretch>
        </p:blipFill>
        <p:spPr>
          <a:xfrm>
            <a:off x="10762985" y="6681201"/>
            <a:ext cx="1322947" cy="176799"/>
          </a:xfrm>
          <a:prstGeom prst="rect">
            <a:avLst/>
          </a:prstGeom>
        </p:spPr>
      </p:pic>
      <p:pic>
        <p:nvPicPr>
          <p:cNvPr id="19" name="Picture 18"/>
          <p:cNvPicPr>
            <a:picLocks noChangeAspect="1"/>
          </p:cNvPicPr>
          <p:nvPr/>
        </p:nvPicPr>
        <p:blipFill>
          <a:blip r:embed="rId11"/>
          <a:stretch>
            <a:fillRect/>
          </a:stretch>
        </p:blipFill>
        <p:spPr>
          <a:xfrm>
            <a:off x="10915385" y="6833601"/>
            <a:ext cx="1322947" cy="176799"/>
          </a:xfrm>
          <a:prstGeom prst="rect">
            <a:avLst/>
          </a:prstGeom>
        </p:spPr>
      </p:pic>
    </p:spTree>
    <p:extLst>
      <p:ext uri="{BB962C8B-B14F-4D97-AF65-F5344CB8AC3E}">
        <p14:creationId xmlns:p14="http://schemas.microsoft.com/office/powerpoint/2010/main" val="516226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689956" y="556953"/>
            <a:ext cx="10831484" cy="369332"/>
          </a:xfrm>
          <a:prstGeom prst="rect">
            <a:avLst/>
          </a:prstGeom>
          <a:noFill/>
        </p:spPr>
        <p:txBody>
          <a:bodyPr wrap="square" rtlCol="0">
            <a:spAutoFit/>
          </a:bodyPr>
          <a:lstStyle/>
          <a:p>
            <a:pPr lvl="0"/>
            <a:r>
              <a:rPr lang="el-GR" b="1" dirty="0">
                <a:solidFill>
                  <a:prstClr val="black"/>
                </a:solidFill>
              </a:rPr>
              <a:t>Προέλευση</a:t>
            </a:r>
            <a:endParaRPr lang="en-GB" b="1" dirty="0">
              <a:solidFill>
                <a:prstClr val="black"/>
              </a:solidFill>
            </a:endParaRPr>
          </a:p>
        </p:txBody>
      </p:sp>
      <p:sp>
        <p:nvSpPr>
          <p:cNvPr id="17" name="TextBox 16"/>
          <p:cNvSpPr txBox="1"/>
          <p:nvPr/>
        </p:nvSpPr>
        <p:spPr>
          <a:xfrm>
            <a:off x="1354974" y="4123113"/>
            <a:ext cx="7343701" cy="1077218"/>
          </a:xfrm>
          <a:prstGeom prst="rect">
            <a:avLst/>
          </a:prstGeom>
          <a:noFill/>
        </p:spPr>
        <p:txBody>
          <a:bodyPr wrap="square" rtlCol="0">
            <a:spAutoFit/>
          </a:bodyPr>
          <a:lstStyle/>
          <a:p>
            <a:pPr lvl="0"/>
            <a:r>
              <a:rPr lang="el-GR" sz="1600" dirty="0">
                <a:solidFill>
                  <a:prstClr val="black"/>
                </a:solidFill>
              </a:rPr>
              <a:t>Ο όρος κυψέλη καυσίμου χρησιμοποιήθηκε για πρώτη φορά το 1889 από τους </a:t>
            </a:r>
            <a:r>
              <a:rPr lang="el-GR" sz="1600" dirty="0" err="1">
                <a:solidFill>
                  <a:prstClr val="black"/>
                </a:solidFill>
              </a:rPr>
              <a:t>Charles</a:t>
            </a:r>
            <a:r>
              <a:rPr lang="el-GR" sz="1600" dirty="0">
                <a:solidFill>
                  <a:prstClr val="black"/>
                </a:solidFill>
              </a:rPr>
              <a:t> </a:t>
            </a:r>
            <a:r>
              <a:rPr lang="el-GR" sz="1600" dirty="0" err="1">
                <a:solidFill>
                  <a:prstClr val="black"/>
                </a:solidFill>
              </a:rPr>
              <a:t>Langer</a:t>
            </a:r>
            <a:r>
              <a:rPr lang="el-GR" sz="1600" dirty="0">
                <a:solidFill>
                  <a:prstClr val="black"/>
                </a:solidFill>
              </a:rPr>
              <a:t> και </a:t>
            </a:r>
            <a:r>
              <a:rPr lang="el-GR" sz="1600" dirty="0" err="1">
                <a:solidFill>
                  <a:prstClr val="black"/>
                </a:solidFill>
              </a:rPr>
              <a:t>Ludwig</a:t>
            </a:r>
            <a:r>
              <a:rPr lang="el-GR" sz="1600" dirty="0">
                <a:solidFill>
                  <a:prstClr val="black"/>
                </a:solidFill>
              </a:rPr>
              <a:t> </a:t>
            </a:r>
            <a:r>
              <a:rPr lang="el-GR" sz="1600" dirty="0" err="1">
                <a:solidFill>
                  <a:prstClr val="black"/>
                </a:solidFill>
              </a:rPr>
              <a:t>Mond</a:t>
            </a:r>
            <a:r>
              <a:rPr lang="el-GR" sz="1600" dirty="0">
                <a:solidFill>
                  <a:prstClr val="black"/>
                </a:solidFill>
              </a:rPr>
              <a:t>, οι οποίοι χρησιμοποίησαν άνθρακα ως καύσιμο. Περαιτέρω προσπάθειες μετατροπής του άνθρακα απευθείας σε ηλεκτρική ενέργεια έγιναν στις αρχές του εικοστού αιώνα, αλλά η τεχνολογία παρέμεινε γενικά ασαφής.</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34663" y="1226647"/>
            <a:ext cx="2135643" cy="2464204"/>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20528" y="1226647"/>
            <a:ext cx="1685925" cy="2714625"/>
          </a:xfrm>
          <a:prstGeom prst="rect">
            <a:avLst/>
          </a:prstGeom>
        </p:spPr>
      </p:pic>
      <p:pic>
        <p:nvPicPr>
          <p:cNvPr id="16" name="Picture 15"/>
          <p:cNvPicPr>
            <a:picLocks noChangeAspect="1"/>
          </p:cNvPicPr>
          <p:nvPr/>
        </p:nvPicPr>
        <p:blipFill>
          <a:blip r:embed="rId12"/>
          <a:stretch>
            <a:fillRect/>
          </a:stretch>
        </p:blipFill>
        <p:spPr>
          <a:xfrm>
            <a:off x="10762985" y="6681201"/>
            <a:ext cx="1322947" cy="176799"/>
          </a:xfrm>
          <a:prstGeom prst="rect">
            <a:avLst/>
          </a:prstGeom>
        </p:spPr>
      </p:pic>
    </p:spTree>
    <p:extLst>
      <p:ext uri="{BB962C8B-B14F-4D97-AF65-F5344CB8AC3E}">
        <p14:creationId xmlns:p14="http://schemas.microsoft.com/office/powerpoint/2010/main" val="4076994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333948" y="645036"/>
            <a:ext cx="3084021" cy="5278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p:cNvSpPr txBox="1"/>
          <p:nvPr/>
        </p:nvSpPr>
        <p:spPr>
          <a:xfrm>
            <a:off x="259133" y="38207"/>
            <a:ext cx="10831484" cy="369332"/>
          </a:xfrm>
          <a:prstGeom prst="rect">
            <a:avLst/>
          </a:prstGeom>
          <a:noFill/>
        </p:spPr>
        <p:txBody>
          <a:bodyPr wrap="square" rtlCol="0">
            <a:spAutoFit/>
          </a:bodyPr>
          <a:lstStyle/>
          <a:p>
            <a:pPr lvl="0"/>
            <a:r>
              <a:rPr lang="el-GR" b="1">
                <a:solidFill>
                  <a:prstClr val="black"/>
                </a:solidFill>
              </a:rPr>
              <a:t>Προέλευση</a:t>
            </a:r>
            <a:endParaRPr lang="en-GB" b="1" dirty="0">
              <a:solidFill>
                <a:prstClr val="black"/>
              </a:solidFill>
            </a:endParaRPr>
          </a:p>
        </p:txBody>
      </p:sp>
      <p:sp>
        <p:nvSpPr>
          <p:cNvPr id="18" name="TextBox 17"/>
          <p:cNvSpPr txBox="1"/>
          <p:nvPr/>
        </p:nvSpPr>
        <p:spPr>
          <a:xfrm>
            <a:off x="4387933" y="3040159"/>
            <a:ext cx="4688046" cy="2585323"/>
          </a:xfrm>
          <a:prstGeom prst="rect">
            <a:avLst/>
          </a:prstGeom>
          <a:noFill/>
        </p:spPr>
        <p:txBody>
          <a:bodyPr wrap="square" rtlCol="0">
            <a:spAutoFit/>
          </a:bodyPr>
          <a:lstStyle/>
          <a:p>
            <a:pPr lvl="0"/>
            <a:r>
              <a:rPr lang="el-GR">
                <a:solidFill>
                  <a:prstClr val="black"/>
                </a:solidFill>
              </a:rPr>
              <a:t>Την ίδια περίπου εποχή, ο Χάρι Καρλ Ιχρίγκ τοποθετούσε ένα τροποποιημένο κύτταρο μπέικον των 15 kW σε έναν αγροτικό ελκυστήρα Allis-Chalmers. Η Allis-Chalmers, σε συνεργασία με την Πολεμική Αεροπορία των ΗΠΑ, ανέπτυξε στη συνέχεια μια σειρά οχημάτων που κινούνται με κυψέλες καυσίμου, όπως φορτηγό περονοφόρου, καροτσάκι γκολφ και υποβρύχιο σκάφος</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8748" y="3609647"/>
            <a:ext cx="2438400" cy="1876425"/>
          </a:xfrm>
          <a:prstGeom prst="rect">
            <a:avLst/>
          </a:prstGeom>
        </p:spPr>
      </p:pic>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58596" y="407539"/>
            <a:ext cx="3192087" cy="2015836"/>
          </a:xfrm>
          <a:prstGeom prst="rect">
            <a:avLst/>
          </a:prstGeom>
        </p:spPr>
      </p:pic>
      <p:sp>
        <p:nvSpPr>
          <p:cNvPr id="21" name="TextBox 20"/>
          <p:cNvSpPr txBox="1"/>
          <p:nvPr/>
        </p:nvSpPr>
        <p:spPr>
          <a:xfrm>
            <a:off x="491889" y="715931"/>
            <a:ext cx="2926080" cy="2585323"/>
          </a:xfrm>
          <a:prstGeom prst="rect">
            <a:avLst/>
          </a:prstGeom>
          <a:noFill/>
        </p:spPr>
        <p:txBody>
          <a:bodyPr wrap="square" rtlCol="0">
            <a:spAutoFit/>
          </a:bodyPr>
          <a:lstStyle/>
          <a:p>
            <a:pPr lvl="0"/>
            <a:r>
              <a:rPr lang="el-GR">
                <a:solidFill>
                  <a:prstClr val="black"/>
                </a:solidFill>
              </a:rPr>
              <a:t>Το 1932, ο καθηγητής μηχανικής Cambridge Francis Bacon τροποποίησε τον εξοπλισμό του Mond και του Langer για να αναπτύξει το πρώτο AFC αλλά μέχρι το 1959 ο Bacon παρουσίασε ένα πρακτικό σύστημα κυψελών καυσίμου 5 kW.</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Curved Up Arrow 21"/>
          <p:cNvSpPr/>
          <p:nvPr/>
        </p:nvSpPr>
        <p:spPr>
          <a:xfrm rot="14540608">
            <a:off x="7763326" y="1855201"/>
            <a:ext cx="2471148" cy="126546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Picture 16"/>
          <p:cNvPicPr>
            <a:picLocks noChangeAspect="1"/>
          </p:cNvPicPr>
          <p:nvPr/>
        </p:nvPicPr>
        <p:blipFill>
          <a:blip r:embed="rId12"/>
          <a:stretch>
            <a:fillRect/>
          </a:stretch>
        </p:blipFill>
        <p:spPr>
          <a:xfrm>
            <a:off x="10762985" y="6681201"/>
            <a:ext cx="1322947" cy="176799"/>
          </a:xfrm>
          <a:prstGeom prst="rect">
            <a:avLst/>
          </a:prstGeom>
        </p:spPr>
      </p:pic>
    </p:spTree>
    <p:extLst>
      <p:ext uri="{BB962C8B-B14F-4D97-AF65-F5344CB8AC3E}">
        <p14:creationId xmlns:p14="http://schemas.microsoft.com/office/powerpoint/2010/main" val="4029837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23486" y="974736"/>
            <a:ext cx="1367278" cy="3464172"/>
          </a:xfrm>
          <a:prstGeom prst="rect">
            <a:avLst/>
          </a:prstGeom>
        </p:spPr>
      </p:pic>
      <p:sp>
        <p:nvSpPr>
          <p:cNvPr id="16" name="TextBox 15"/>
          <p:cNvSpPr txBox="1"/>
          <p:nvPr/>
        </p:nvSpPr>
        <p:spPr>
          <a:xfrm>
            <a:off x="581891" y="773084"/>
            <a:ext cx="7182196" cy="369332"/>
          </a:xfrm>
          <a:prstGeom prst="rect">
            <a:avLst/>
          </a:prstGeom>
          <a:noFill/>
        </p:spPr>
        <p:txBody>
          <a:bodyPr wrap="square" rtlCol="0">
            <a:spAutoFit/>
          </a:bodyPr>
          <a:lstStyle/>
          <a:p>
            <a:pPr lvl="0"/>
            <a:r>
              <a:rPr lang="el-GR" b="1">
                <a:solidFill>
                  <a:prstClr val="black"/>
                </a:solidFill>
              </a:rPr>
              <a:t>Το Διαστημικό Πρόγραμμα</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p:cNvSpPr txBox="1"/>
          <p:nvPr/>
        </p:nvSpPr>
        <p:spPr>
          <a:xfrm>
            <a:off x="5405120" y="2144375"/>
            <a:ext cx="2130254" cy="3600986"/>
          </a:xfrm>
          <a:prstGeom prst="rect">
            <a:avLst/>
          </a:prstGeom>
          <a:noFill/>
        </p:spPr>
        <p:txBody>
          <a:bodyPr wrap="square" rtlCol="0">
            <a:spAutoFit/>
          </a:bodyPr>
          <a:lstStyle/>
          <a:p>
            <a:pPr lvl="0"/>
            <a:r>
              <a:rPr lang="el-GR" sz="1200" dirty="0">
                <a:solidFill>
                  <a:prstClr val="black"/>
                </a:solidFill>
              </a:rPr>
              <a:t>Στα τέλη της δεκαετίας του 1950 και στις αρχές της δεκαετίας του 1960, η NASA, σε συνεργασία με τους βιομηχανικούς εταίρους, άρχισε να αναπτύσσει γεννήτριες κυψελών καυσίμου για επανδρωμένες διαστημικές αποστολές. Η πρώτη μονάδα PEMFC ήταν ένα αποτέλεσμα αυτού, με τον </a:t>
            </a:r>
            <a:r>
              <a:rPr lang="el-GR" sz="1200" dirty="0" err="1">
                <a:solidFill>
                  <a:prstClr val="black"/>
                </a:solidFill>
              </a:rPr>
              <a:t>Willard</a:t>
            </a:r>
            <a:r>
              <a:rPr lang="el-GR" sz="1200" dirty="0">
                <a:solidFill>
                  <a:prstClr val="black"/>
                </a:solidFill>
              </a:rPr>
              <a:t> </a:t>
            </a:r>
            <a:r>
              <a:rPr lang="el-GR" sz="1200" dirty="0" err="1">
                <a:solidFill>
                  <a:prstClr val="black"/>
                </a:solidFill>
              </a:rPr>
              <a:t>Thomas</a:t>
            </a:r>
            <a:r>
              <a:rPr lang="el-GR" sz="1200" dirty="0">
                <a:solidFill>
                  <a:prstClr val="black"/>
                </a:solidFill>
              </a:rPr>
              <a:t> </a:t>
            </a:r>
            <a:r>
              <a:rPr lang="el-GR" sz="1200" dirty="0" err="1">
                <a:solidFill>
                  <a:prstClr val="black"/>
                </a:solidFill>
              </a:rPr>
              <a:t>Grubb</a:t>
            </a:r>
            <a:r>
              <a:rPr lang="el-GR" sz="1200" dirty="0">
                <a:solidFill>
                  <a:prstClr val="black"/>
                </a:solidFill>
              </a:rPr>
              <a:t> της General Electric (GE) να πιστώνεται με την εφεύρεση. Ένας άλλος ερευνητής της GE, </a:t>
            </a:r>
            <a:r>
              <a:rPr lang="el-GR" sz="1200" dirty="0" err="1">
                <a:solidFill>
                  <a:prstClr val="black"/>
                </a:solidFill>
              </a:rPr>
              <a:t>Leonard</a:t>
            </a:r>
            <a:r>
              <a:rPr lang="el-GR" sz="1200" dirty="0">
                <a:solidFill>
                  <a:prstClr val="black"/>
                </a:solidFill>
              </a:rPr>
              <a:t> </a:t>
            </a:r>
            <a:r>
              <a:rPr lang="el-GR" sz="1200" dirty="0" err="1">
                <a:solidFill>
                  <a:prstClr val="black"/>
                </a:solidFill>
              </a:rPr>
              <a:t>Niedrach</a:t>
            </a:r>
            <a:r>
              <a:rPr lang="el-GR" sz="1200" dirty="0">
                <a:solidFill>
                  <a:prstClr val="black"/>
                </a:solidFill>
              </a:rPr>
              <a:t>, εξευγενίζει το PEMFC του </a:t>
            </a:r>
            <a:r>
              <a:rPr lang="el-GR" sz="1200" dirty="0" err="1">
                <a:solidFill>
                  <a:prstClr val="black"/>
                </a:solidFill>
              </a:rPr>
              <a:t>Grubb</a:t>
            </a:r>
            <a:r>
              <a:rPr lang="el-GR" sz="1200" dirty="0">
                <a:solidFill>
                  <a:prstClr val="black"/>
                </a:solidFill>
              </a:rPr>
              <a:t> χρησιμοποιώντας πλατίνα ως καταλύτη στις μεμβράνες.</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90764" y="87086"/>
            <a:ext cx="2352927" cy="1956463"/>
          </a:xfrm>
          <a:prstGeom prst="rect">
            <a:avLst/>
          </a:prstGeom>
        </p:spPr>
      </p:pic>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1891" y="4438997"/>
            <a:ext cx="1073252" cy="1705278"/>
          </a:xfrm>
          <a:prstGeom prst="rect">
            <a:avLst/>
          </a:prstGeom>
        </p:spPr>
      </p:pic>
      <p:pic>
        <p:nvPicPr>
          <p:cNvPr id="22" name="Pictur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68953" y="210347"/>
            <a:ext cx="4064000" cy="3048000"/>
          </a:xfrm>
          <a:prstGeom prst="rect">
            <a:avLst/>
          </a:prstGeom>
        </p:spPr>
      </p:pic>
      <p:sp>
        <p:nvSpPr>
          <p:cNvPr id="2" name="Ορθογώνιο 1">
            <a:extLst>
              <a:ext uri="{FF2B5EF4-FFF2-40B4-BE49-F238E27FC236}">
                <a16:creationId xmlns:a16="http://schemas.microsoft.com/office/drawing/2014/main" id="{8FB9DFEE-92EA-465E-8C09-BD11D44FA9A3}"/>
              </a:ext>
            </a:extLst>
          </p:cNvPr>
          <p:cNvSpPr/>
          <p:nvPr/>
        </p:nvSpPr>
        <p:spPr>
          <a:xfrm>
            <a:off x="2083" y="1275661"/>
            <a:ext cx="3738644" cy="3108543"/>
          </a:xfrm>
          <a:prstGeom prst="rect">
            <a:avLst/>
          </a:prstGeom>
        </p:spPr>
        <p:txBody>
          <a:bodyPr wrap="square">
            <a:spAutoFit/>
          </a:bodyPr>
          <a:lstStyle/>
          <a:p>
            <a:r>
              <a:rPr lang="el-GR" sz="1400" dirty="0"/>
              <a:t>Το 1957, σχεδόν ένα χρόνο πριν από το Κογκρέσο δημιουργήθηκε η NASA, η Πολεμική Αεροπορία μελέτησε μια εξαντλητική πρόταση από τη General Dynamics / </a:t>
            </a:r>
            <a:r>
              <a:rPr lang="el-GR" sz="1400" dirty="0" err="1"/>
              <a:t>Astronautics</a:t>
            </a:r>
            <a:r>
              <a:rPr lang="el-GR" sz="1400" dirty="0"/>
              <a:t> Corp. για να αναπτύξει ένα νέο ενισχυτή διαστήματος που θα μπορούσε να δώσει στις ΗΠΑ το συντομότερο δυνατό μέσο τροχιάς. Αυτό το όχημα επρόκειτο να γίνει ο Κένταυρος, ένα υψηλής ενέργειας δεύτερο στάδιο με ένα νέο σύστημα πρόωσης που χρησιμοποιεί υγρό υδρογόνο. Αναμεμιγμένο με υγρό οξυγόνο, αυτό το νέο καύσιμο έδωσε την υπόσχεση της αύξησης του ωφέλιμου φορτίου μέχρι και 8.500 λίβρες.</a:t>
            </a:r>
          </a:p>
        </p:txBody>
      </p:sp>
      <p:sp>
        <p:nvSpPr>
          <p:cNvPr id="3" name="Ορθογώνιο 2">
            <a:extLst>
              <a:ext uri="{FF2B5EF4-FFF2-40B4-BE49-F238E27FC236}">
                <a16:creationId xmlns:a16="http://schemas.microsoft.com/office/drawing/2014/main" id="{E6F8BF46-837D-43C2-B113-8D3550424247}"/>
              </a:ext>
            </a:extLst>
          </p:cNvPr>
          <p:cNvSpPr/>
          <p:nvPr/>
        </p:nvSpPr>
        <p:spPr>
          <a:xfrm>
            <a:off x="7764087" y="3359173"/>
            <a:ext cx="4229691" cy="1661993"/>
          </a:xfrm>
          <a:prstGeom prst="rect">
            <a:avLst/>
          </a:prstGeom>
        </p:spPr>
        <p:txBody>
          <a:bodyPr wrap="square">
            <a:spAutoFit/>
          </a:bodyPr>
          <a:lstStyle/>
          <a:p>
            <a:r>
              <a:rPr lang="el-GR" sz="1200" dirty="0"/>
              <a:t>Στην εικόνα αυτή, οι μηχανικοί δοκιμάζουν τον κινητήρα RL-10 στο Εργαστήριο Συστημάτων Προωστικών Συστημάτων NASA </a:t>
            </a:r>
            <a:r>
              <a:rPr lang="el-GR" sz="1200" dirty="0" err="1"/>
              <a:t>Lewis</a:t>
            </a:r>
            <a:r>
              <a:rPr lang="el-GR" sz="1200" dirty="0"/>
              <a:t> (τώρα </a:t>
            </a:r>
            <a:r>
              <a:rPr lang="el-GR" sz="1200" dirty="0" err="1"/>
              <a:t>Glenn</a:t>
            </a:r>
            <a:r>
              <a:rPr lang="el-GR" sz="1200" dirty="0"/>
              <a:t>). Αναπτύχθηκε από την </a:t>
            </a:r>
            <a:r>
              <a:rPr lang="el-GR" sz="1200" dirty="0" err="1"/>
              <a:t>Pratt</a:t>
            </a:r>
            <a:r>
              <a:rPr lang="el-GR" sz="1200" dirty="0"/>
              <a:t> &amp; </a:t>
            </a:r>
            <a:r>
              <a:rPr lang="el-GR" sz="1200" dirty="0" err="1"/>
              <a:t>Whitney</a:t>
            </a:r>
            <a:r>
              <a:rPr lang="el-GR" sz="1200" dirty="0"/>
              <a:t>, ο κινητήρας σχεδιάστηκε για να τροφοδοτεί τον </a:t>
            </a:r>
            <a:r>
              <a:rPr lang="el-GR" sz="1200" dirty="0" err="1"/>
              <a:t>πυραύλο</a:t>
            </a:r>
            <a:r>
              <a:rPr lang="el-GR" sz="1200" dirty="0"/>
              <a:t> </a:t>
            </a:r>
            <a:r>
              <a:rPr lang="el-GR" sz="1200" dirty="0" err="1"/>
              <a:t>Centaur</a:t>
            </a:r>
            <a:r>
              <a:rPr lang="el-GR" sz="1200" dirty="0"/>
              <a:t> δευτέρου σταδίου. Ο Κένταυρος ήταν υπεύθυνος για την αποστολή του διαστημικού σκάφους </a:t>
            </a:r>
            <a:r>
              <a:rPr lang="el-GR" sz="1200" dirty="0" err="1"/>
              <a:t>Surveyo</a:t>
            </a:r>
            <a:r>
              <a:rPr lang="en-US" sz="1200" dirty="0"/>
              <a:t>r </a:t>
            </a:r>
            <a:r>
              <a:rPr lang="el-GR" sz="1200" dirty="0"/>
              <a:t>και αποστολή του να προσγειωθεί στο φεγγάρι και να εξερευνήσει την επιφάνεια στα αρχικά στάδια του προγράμματος </a:t>
            </a:r>
            <a:r>
              <a:rPr lang="el-GR" sz="1200" dirty="0" err="1"/>
              <a:t>Apollo</a:t>
            </a:r>
            <a:r>
              <a:rPr lang="el-GR" dirty="0"/>
              <a:t>.</a:t>
            </a:r>
          </a:p>
        </p:txBody>
      </p:sp>
      <p:pic>
        <p:nvPicPr>
          <p:cNvPr id="21" name="Picture 20"/>
          <p:cNvPicPr>
            <a:picLocks noChangeAspect="1"/>
          </p:cNvPicPr>
          <p:nvPr/>
        </p:nvPicPr>
        <p:blipFill>
          <a:blip r:embed="rId14"/>
          <a:stretch>
            <a:fillRect/>
          </a:stretch>
        </p:blipFill>
        <p:spPr>
          <a:xfrm>
            <a:off x="10762985" y="6681201"/>
            <a:ext cx="1322947" cy="176799"/>
          </a:xfrm>
          <a:prstGeom prst="rect">
            <a:avLst/>
          </a:prstGeom>
        </p:spPr>
      </p:pic>
    </p:spTree>
    <p:extLst>
      <p:ext uri="{BB962C8B-B14F-4D97-AF65-F5344CB8AC3E}">
        <p14:creationId xmlns:p14="http://schemas.microsoft.com/office/powerpoint/2010/main" val="335107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403761" y="849570"/>
            <a:ext cx="7182196" cy="369332"/>
          </a:xfrm>
          <a:prstGeom prst="rect">
            <a:avLst/>
          </a:prstGeom>
          <a:noFill/>
        </p:spPr>
        <p:txBody>
          <a:bodyPr wrap="square" rtlCol="0">
            <a:spAutoFit/>
          </a:bodyPr>
          <a:lstStyle/>
          <a:p>
            <a:pPr lvl="0"/>
            <a:r>
              <a:rPr lang="el-GR" b="1" dirty="0">
                <a:solidFill>
                  <a:prstClr val="black"/>
                </a:solidFill>
              </a:rPr>
              <a:t>Το Διαστημικό Πρόγραμμα</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p:cNvSpPr txBox="1"/>
          <p:nvPr/>
        </p:nvSpPr>
        <p:spPr>
          <a:xfrm>
            <a:off x="2258118" y="2738130"/>
            <a:ext cx="6309360" cy="2031325"/>
          </a:xfrm>
          <a:prstGeom prst="rect">
            <a:avLst/>
          </a:prstGeom>
          <a:noFill/>
        </p:spPr>
        <p:txBody>
          <a:bodyPr wrap="square" rtlCol="0">
            <a:spAutoFit/>
          </a:bodyPr>
          <a:lstStyle/>
          <a:p>
            <a:pPr lvl="0"/>
            <a:r>
              <a:rPr lang="el-GR" sz="1400" dirty="0">
                <a:solidFill>
                  <a:prstClr val="black"/>
                </a:solidFill>
              </a:rPr>
              <a:t>Η κυψέλη καυσίμου </a:t>
            </a:r>
            <a:r>
              <a:rPr lang="el-GR" sz="1400" dirty="0" err="1">
                <a:solidFill>
                  <a:prstClr val="black"/>
                </a:solidFill>
              </a:rPr>
              <a:t>Grubb-Niedrach</a:t>
            </a:r>
            <a:r>
              <a:rPr lang="el-GR" sz="1400" dirty="0">
                <a:solidFill>
                  <a:prstClr val="black"/>
                </a:solidFill>
              </a:rPr>
              <a:t> αναπτύχθηκε περαιτέρω σε συνεργασία με τη NASA και χρησιμοποιήθηκε στο διαστημικό πρόγραμμα </a:t>
            </a:r>
            <a:r>
              <a:rPr lang="el-GR" sz="1400" dirty="0" err="1">
                <a:solidFill>
                  <a:prstClr val="black"/>
                </a:solidFill>
              </a:rPr>
              <a:t>Gemini</a:t>
            </a:r>
            <a:r>
              <a:rPr lang="el-GR" sz="1400" dirty="0">
                <a:solidFill>
                  <a:prstClr val="black"/>
                </a:solidFill>
              </a:rPr>
              <a:t> στα μέσα της δεκαετίας του 1960.</a:t>
            </a:r>
          </a:p>
          <a:p>
            <a:pPr lvl="0"/>
            <a:r>
              <a:rPr lang="el-GR" sz="1400" dirty="0">
                <a:solidFill>
                  <a:prstClr val="black"/>
                </a:solidFill>
              </a:rPr>
              <a:t>Οι διεθνές  κυψέλες καυσίμου (IFC, αργότερα UTC </a:t>
            </a:r>
            <a:r>
              <a:rPr lang="el-GR" sz="1400" dirty="0" err="1">
                <a:solidFill>
                  <a:prstClr val="black"/>
                </a:solidFill>
              </a:rPr>
              <a:t>Power</a:t>
            </a:r>
            <a:r>
              <a:rPr lang="el-GR" sz="1400" dirty="0">
                <a:solidFill>
                  <a:prstClr val="black"/>
                </a:solidFill>
              </a:rPr>
              <a:t>) ανέπτυξαν ένα AFC 1,5 </a:t>
            </a:r>
            <a:r>
              <a:rPr lang="el-GR" sz="1400" dirty="0" err="1">
                <a:solidFill>
                  <a:prstClr val="black"/>
                </a:solidFill>
              </a:rPr>
              <a:t>kW</a:t>
            </a:r>
            <a:r>
              <a:rPr lang="el-GR" sz="1400" dirty="0">
                <a:solidFill>
                  <a:prstClr val="black"/>
                </a:solidFill>
              </a:rPr>
              <a:t> για χρήση στις αποστολές του </a:t>
            </a:r>
            <a:r>
              <a:rPr lang="el-GR" sz="1400" dirty="0" err="1">
                <a:solidFill>
                  <a:prstClr val="black"/>
                </a:solidFill>
              </a:rPr>
              <a:t>Apollo</a:t>
            </a:r>
            <a:r>
              <a:rPr lang="el-GR" sz="1400" dirty="0">
                <a:solidFill>
                  <a:prstClr val="black"/>
                </a:solidFill>
              </a:rPr>
              <a:t>. Η κυψέλη καυσίμου παρείχε ηλεκτρική ενέργεια καθώς και πόσιμο νερό για τους αστροναύτες καθ 'όλη τη διάρκεια της αποστολής τους. Στη συνέχεια, η IFC ανέπτυξε ένα AFC 12 </a:t>
            </a:r>
            <a:r>
              <a:rPr lang="el-GR" sz="1400" dirty="0" err="1">
                <a:solidFill>
                  <a:prstClr val="black"/>
                </a:solidFill>
              </a:rPr>
              <a:t>kW</a:t>
            </a:r>
            <a:r>
              <a:rPr lang="el-GR" sz="1400" dirty="0">
                <a:solidFill>
                  <a:prstClr val="black"/>
                </a:solidFill>
              </a:rPr>
              <a:t>, το οποίο χρησιμοποιείται για την παροχή ισχύος επί του σκάφους σε όλες τις πτήσεις διαστημικών λεωφορείων</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91203" y="1100000"/>
            <a:ext cx="1352550" cy="1343025"/>
          </a:xfrm>
          <a:prstGeom prst="rect">
            <a:avLst/>
          </a:prstGeom>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42232" y="164184"/>
            <a:ext cx="2352927" cy="1956463"/>
          </a:xfrm>
          <a:prstGeom prst="rect">
            <a:avLst/>
          </a:prstGeom>
        </p:spPr>
      </p:pic>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4553" y="3516284"/>
            <a:ext cx="1073252" cy="1705278"/>
          </a:xfrm>
          <a:prstGeom prst="rect">
            <a:avLst/>
          </a:prstGeom>
        </p:spPr>
      </p:pic>
      <p:pic>
        <p:nvPicPr>
          <p:cNvPr id="16" name="Picture 15"/>
          <p:cNvPicPr>
            <a:picLocks noChangeAspect="1"/>
          </p:cNvPicPr>
          <p:nvPr/>
        </p:nvPicPr>
        <p:blipFill>
          <a:blip r:embed="rId13"/>
          <a:stretch>
            <a:fillRect/>
          </a:stretch>
        </p:blipFill>
        <p:spPr>
          <a:xfrm>
            <a:off x="10762985" y="6681201"/>
            <a:ext cx="1322947" cy="176799"/>
          </a:xfrm>
          <a:prstGeom prst="rect">
            <a:avLst/>
          </a:prstGeom>
        </p:spPr>
      </p:pic>
    </p:spTree>
    <p:extLst>
      <p:ext uri="{BB962C8B-B14F-4D97-AF65-F5344CB8AC3E}">
        <p14:creationId xmlns:p14="http://schemas.microsoft.com/office/powerpoint/2010/main" val="208292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7" name="TextBox 16"/>
          <p:cNvSpPr txBox="1"/>
          <p:nvPr/>
        </p:nvSpPr>
        <p:spPr>
          <a:xfrm>
            <a:off x="3025833" y="2516312"/>
            <a:ext cx="3948545" cy="1815882"/>
          </a:xfrm>
          <a:prstGeom prst="rect">
            <a:avLst/>
          </a:prstGeom>
          <a:noFill/>
        </p:spPr>
        <p:txBody>
          <a:bodyPr wrap="square" rtlCol="0">
            <a:spAutoFit/>
          </a:bodyPr>
          <a:lstStyle/>
          <a:p>
            <a:pPr lvl="0"/>
            <a:r>
              <a:rPr lang="el-GR" sz="1400" dirty="0"/>
              <a:t>Ενώ η έρευνα συνεχίστηκε στα κύτταρα καυσίμου στη Δύση, στη Σοβιετική Ένωση * αναπτύχθηκαν τα καύσιμα για στρατιωτικές εφαρμογές. Αν και μεγάλο μέρος αυτής της πρώιμης εργασίας εξακολουθεί να είναι μυστικό, είχε ως αποτέλεσμα τα κυψέλες καυσίμου να χρησιμοποιούνται για την παροχή δύναμης στο υποβρύχιο και αργότερα στο σοβιετικό επανδρωμένο πρόγραμμα διαστήματος.</a:t>
            </a:r>
            <a:endParaRPr kumimoji="0" lang="en-GB" sz="1400" b="0" i="0" u="none" strike="noStrike" kern="1200" cap="none" spc="0" normalizeH="0" baseline="0" noProof="0" dirty="0">
              <a:ln>
                <a:noFill/>
              </a:ln>
              <a:effectLst/>
              <a:uLnTx/>
              <a:uFillTx/>
              <a:latin typeface="Calibri" panose="020F0502020204030204"/>
              <a:ea typeface="+mn-ea"/>
              <a:cs typeface="+mn-cs"/>
            </a:endParaRPr>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4553" y="3516284"/>
            <a:ext cx="1073252" cy="1705278"/>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64086" y="957750"/>
            <a:ext cx="1314450" cy="1333500"/>
          </a:xfrm>
          <a:prstGeom prst="rect">
            <a:avLst/>
          </a:prstGeom>
        </p:spPr>
      </p:pic>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8293721">
            <a:off x="7083048" y="4700479"/>
            <a:ext cx="1362075" cy="1362075"/>
          </a:xfrm>
          <a:prstGeom prst="rect">
            <a:avLst/>
          </a:prstGeom>
        </p:spPr>
      </p:pic>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1221174">
            <a:off x="1445886" y="1416247"/>
            <a:ext cx="1958785" cy="1266681"/>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67364" y="4542452"/>
            <a:ext cx="2288519" cy="747583"/>
          </a:xfrm>
          <a:prstGeom prst="rect">
            <a:avLst/>
          </a:prstGeom>
        </p:spPr>
      </p:pic>
      <p:sp>
        <p:nvSpPr>
          <p:cNvPr id="23" name="TextBox 22"/>
          <p:cNvSpPr txBox="1"/>
          <p:nvPr/>
        </p:nvSpPr>
        <p:spPr>
          <a:xfrm>
            <a:off x="9556866" y="115276"/>
            <a:ext cx="154616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Dissolved in 1991</a:t>
            </a:r>
          </a:p>
        </p:txBody>
      </p:sp>
      <p:sp>
        <p:nvSpPr>
          <p:cNvPr id="2" name="Ορθογώνιο 1">
            <a:extLst>
              <a:ext uri="{FF2B5EF4-FFF2-40B4-BE49-F238E27FC236}">
                <a16:creationId xmlns:a16="http://schemas.microsoft.com/office/drawing/2014/main" id="{2E7391C7-AC20-48BF-871C-3D07CA734A7F}"/>
              </a:ext>
            </a:extLst>
          </p:cNvPr>
          <p:cNvSpPr/>
          <p:nvPr/>
        </p:nvSpPr>
        <p:spPr>
          <a:xfrm>
            <a:off x="985650" y="545532"/>
            <a:ext cx="2759410" cy="369332"/>
          </a:xfrm>
          <a:prstGeom prst="rect">
            <a:avLst/>
          </a:prstGeom>
        </p:spPr>
        <p:txBody>
          <a:bodyPr wrap="none">
            <a:spAutoFit/>
          </a:bodyPr>
          <a:lstStyle/>
          <a:p>
            <a:pPr lvl="0"/>
            <a:r>
              <a:rPr lang="el-GR" b="1" dirty="0">
                <a:solidFill>
                  <a:prstClr val="black"/>
                </a:solidFill>
              </a:rPr>
              <a:t>Το Διαστημικό Πρόγραμμα</a:t>
            </a:r>
            <a:endParaRPr lang="en-GB" b="1" dirty="0">
              <a:solidFill>
                <a:prstClr val="black"/>
              </a:solidFill>
            </a:endParaRPr>
          </a:p>
        </p:txBody>
      </p:sp>
      <p:pic>
        <p:nvPicPr>
          <p:cNvPr id="24" name="Picture 23"/>
          <p:cNvPicPr>
            <a:picLocks noChangeAspect="1"/>
          </p:cNvPicPr>
          <p:nvPr/>
        </p:nvPicPr>
        <p:blipFill>
          <a:blip r:embed="rId15"/>
          <a:stretch>
            <a:fillRect/>
          </a:stretch>
        </p:blipFill>
        <p:spPr>
          <a:xfrm>
            <a:off x="10762985" y="6681201"/>
            <a:ext cx="1322947" cy="176799"/>
          </a:xfrm>
          <a:prstGeom prst="rect">
            <a:avLst/>
          </a:prstGeom>
        </p:spPr>
      </p:pic>
    </p:spTree>
    <p:extLst>
      <p:ext uri="{BB962C8B-B14F-4D97-AF65-F5344CB8AC3E}">
        <p14:creationId xmlns:p14="http://schemas.microsoft.com/office/powerpoint/2010/main" val="353462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0" presetClass="path" presetSubtype="0" accel="50000" decel="50000" fill="hold" nodeType="afterEffect">
                                  <p:stCondLst>
                                    <p:cond delay="0"/>
                                  </p:stCondLst>
                                  <p:childTnLst>
                                    <p:animMotion origin="layout" path="M -0.37643 0.29004 L -0.37643 0.29027 C -0.36432 0.29166 -0.36589 0.29213 -0.35143 0.29004 C -0.35052 0.29004 -0.35 0.28912 -0.34935 0.28889 C -0.34753 0.28796 -0.3457 0.28727 -0.34375 0.28657 C -0.34284 0.28611 -0.34193 0.28564 -0.34102 0.28518 L -0.33763 0.28402 C -0.33581 0.2824 -0.33412 0.28032 -0.33229 0.27916 L -0.32826 0.27685 C -0.32734 0.27639 -0.32669 0.27569 -0.32604 0.27546 L -0.32279 0.2743 C -0.31914 0.26782 -0.32448 0.27685 -0.31849 0.26944 C -0.31784 0.26852 -0.31732 0.26689 -0.31667 0.26597 C -0.31563 0.26481 -0.31471 0.26435 -0.31393 0.26342 C -0.30912 0.25833 -0.31315 0.26064 -0.30846 0.25856 C -0.30781 0.25787 -0.30755 0.25671 -0.3069 0.25625 C -0.30612 0.25532 -0.30508 0.25555 -0.30417 0.25486 C -0.30326 0.25439 -0.30234 0.25347 -0.30143 0.25254 C -0.30013 0.25092 -0.29896 0.24861 -0.2974 0.24768 C -0.29675 0.24722 -0.29609 0.24699 -0.29544 0.24652 C -0.29479 0.24583 -0.29401 0.24467 -0.29336 0.24398 C -0.29245 0.24328 -0.29154 0.24328 -0.29063 0.24282 C -0.28997 0.24213 -0.28932 0.2412 -0.28867 0.24051 C -0.28763 0.23958 -0.28685 0.23889 -0.28581 0.23796 C -0.28529 0.23727 -0.28503 0.23611 -0.28451 0.23564 C -0.28333 0.23449 -0.28216 0.23402 -0.28099 0.2331 C -0.27565 0.22338 -0.28268 0.23472 -0.2763 0.22824 C -0.27539 0.22754 -0.275 0.22569 -0.27435 0.22477 C -0.27435 0.225 -0.26914 0.21852 -0.2681 0.21736 C -0.26745 0.21666 -0.2668 0.21597 -0.26615 0.21504 C -0.26576 0.21412 -0.26537 0.21319 -0.26484 0.2125 C -0.26406 0.2118 -0.26341 0.2118 -0.26276 0.21134 C -0.26224 0.21018 -0.26185 0.20879 -0.26146 0.20764 C -0.26081 0.20671 -0.2599 0.20602 -0.25925 0.20532 C -0.25846 0.20416 -0.25742 0.20301 -0.25651 0.20162 C -0.25586 0.20023 -0.25521 0.19814 -0.25456 0.19676 C -0.25391 0.19583 -0.25313 0.19537 -0.25247 0.19444 C -0.25182 0.19328 -0.25117 0.19189 -0.25052 0.19074 C -0.24987 0.18981 -0.24896 0.18935 -0.24831 0.18819 C -0.24271 0.17939 -0.24831 0.18657 -0.24362 0.18102 C -0.24219 0.17754 -0.24206 0.17662 -0.24011 0.17384 C -0.23945 0.17291 -0.2388 0.17222 -0.23802 0.17129 C -0.23776 0.17014 -0.23724 0.16875 -0.23672 0.16759 C -0.23607 0.16597 -0.23477 0.16481 -0.23412 0.16296 C -0.23229 0.15833 -0.2332 0.16018 -0.23125 0.15671 C -0.22917 0.1493 -0.23047 0.15347 -0.22721 0.14467 C -0.22682 0.14352 -0.2263 0.14213 -0.22578 0.14097 C -0.22513 0.13935 -0.22435 0.13796 -0.22383 0.13611 C -0.22318 0.13472 -0.22292 0.13287 -0.22253 0.13125 C -0.22162 0.12893 -0.22057 0.12639 -0.21966 0.12407 C -0.21927 0.12291 -0.21862 0.12176 -0.21836 0.12037 C -0.21823 0.11921 -0.21797 0.11782 -0.21758 0.11689 C -0.21524 0.11041 -0.21471 0.11551 -0.21302 0.10578 C -0.21263 0.10463 -0.21263 0.10324 -0.21237 0.10231 C -0.21146 0.10046 -0.20964 0.09745 -0.20964 0.09768 C -0.20833 0.09097 -0.20964 0.09629 -0.20677 0.09004 C -0.20638 0.08912 -0.20586 0.0875 -0.20534 0.08657 C -0.20469 0.08472 -0.20352 0.08333 -0.20274 0.08171 C -0.20221 0.08078 -0.20156 0.08009 -0.20143 0.07916 C -0.19818 0.07106 -0.19974 0.07407 -0.19714 0.06944 C -0.19583 0.0625 -0.19753 0.06898 -0.19453 0.06342 C -0.19388 0.0625 -0.19362 0.06088 -0.19323 0.05995 C -0.19219 0.0581 -0.19128 0.05671 -0.1905 0.05509 L -0.18763 0.05023 C -0.18724 0.0493 -0.18659 0.04861 -0.18633 0.04768 C -0.18425 0.04213 -0.18555 0.04514 -0.18216 0.03935 L -0.17943 0.03449 C -0.17826 0.03287 -0.17656 0.03171 -0.17552 0.02963 C -0.17344 0.02592 -0.17474 0.02731 -0.17136 0.02592 C -0.16732 0.02245 -0.16966 0.02407 -0.16445 0.02106 C -0.16185 0.01944 -0.16094 0.01875 -0.15768 0.01875 L -0.05742 0.0162 L -0.0207 0.01504 C -0.01302 0.01551 0.00065 0.00301 0.00247 0.0162 C 0.01029 0.06828 0.00325 0.12361 0.00325 0.17731 C 0.00325 0.22824 0.00286 0.27916 0.00247 0.33009 C 0.00156 0.42754 0.00195 0.29953 0.00195 0.35185 L 0.00325 0.33495 " pathEditMode="relative" rAng="0" ptsTypes="AAAAAAAAAAAAAAAAAAAAAAAAAAAAAAAAAAAAAAAAAAAAAAAAAAAAAAAAAAAAAAAAAAAAAAAAAAAAAA">
                                      <p:cBhvr>
                                        <p:cTn id="12" dur="5000" fill="hold"/>
                                        <p:tgtEl>
                                          <p:spTgt spid="22"/>
                                        </p:tgtEl>
                                        <p:attrNameLst>
                                          <p:attrName>ppt_x</p:attrName>
                                          <p:attrName>ppt_y</p:attrName>
                                        </p:attrNameLst>
                                      </p:cBhvr>
                                      <p:rCtr x="19128" y="-10116"/>
                                    </p:animMotion>
                                  </p:childTnLst>
                                </p:cTn>
                              </p:par>
                            </p:childTnLst>
                          </p:cTn>
                        </p:par>
                        <p:par>
                          <p:cTn id="13" fill="hold">
                            <p:stCondLst>
                              <p:cond delay="6000"/>
                            </p:stCondLst>
                            <p:childTnLst>
                              <p:par>
                                <p:cTn id="14" presetID="0" presetClass="path" presetSubtype="0" accel="50000" decel="50000" fill="hold" nodeType="afterEffect">
                                  <p:stCondLst>
                                    <p:cond delay="0"/>
                                  </p:stCondLst>
                                  <p:childTnLst>
                                    <p:animMotion origin="layout" path="M -0.12162 0.1875 L -0.12162 0.1875 C -0.12005 0.18542 -0.11849 0.18311 -0.1168 0.18125 C -0.11615 0.18056 -0.11537 0.18079 -0.11471 0.17986 C -0.10899 0.17269 -0.11458 0.17662 -0.1099 0.17385 C -0.10938 0.17292 -0.10899 0.17199 -0.10846 0.1713 C -0.10781 0.17061 -0.1069 0.17107 -0.10638 0.17014 C -0.10586 0.16922 -0.10612 0.16736 -0.10573 0.16644 C -0.10521 0.16528 -0.10417 0.16505 -0.10365 0.16389 C -0.10274 0.1625 -0.10234 0.16042 -0.10156 0.15903 C -0.10026 0.15649 -0.09844 0.1544 -0.0974 0.15162 C -0.09688 0.15024 -0.09662 0.14885 -0.09596 0.14792 C -0.09531 0.14676 -0.09453 0.1463 -0.09388 0.14537 C -0.08893 0.13843 -0.09688 0.14815 -0.09037 0.14051 C -0.08711 0.13149 -0.08906 0.13426 -0.0849 0.13056 C -0.08438 0.12894 -0.08399 0.12709 -0.08346 0.1257 C -0.08255 0.12315 -0.08034 0.1213 -0.0793 0.11945 C -0.07865 0.11852 -0.07852 0.1169 -0.07787 0.11574 C -0.07734 0.11482 -0.07643 0.11412 -0.07578 0.1132 C -0.075 0.11227 -0.07448 0.11065 -0.0737 0.10949 C -0.07305 0.10857 -0.07227 0.10811 -0.07162 0.10718 C -0.07044 0.1051 -0.06953 0.10278 -0.06823 0.10093 C -0.06719 0.09977 -0.06628 0.09861 -0.06537 0.09723 C -0.05742 0.08519 -0.06836 0.10116 -0.06198 0.08982 C -0.06107 0.08843 -0.06003 0.0875 -0.05912 0.08611 C -0.05768 0.0838 -0.05651 0.08079 -0.05495 0.07871 C -0.05404 0.07755 -0.053 0.07639 -0.05221 0.075 C -0.05091 0.07315 -0.05013 0.07037 -0.0487 0.06875 L -0.04245 0.06135 C -0.0418 0.06065 -0.04102 0.05996 -0.04037 0.05903 C -0.03984 0.05811 -0.03945 0.05718 -0.03893 0.05649 C -0.03763 0.05463 -0.03594 0.05371 -0.03477 0.05162 C -0.03386 0.04977 -0.03307 0.04792 -0.03203 0.04653 C -0.03138 0.04584 -0.03073 0.04491 -0.02995 0.04422 C -0.02904 0.04329 -0.028 0.0426 -0.02721 0.04167 C -0.02656 0.04098 -0.0263 0.03982 -0.02578 0.03912 C -0.01992 0.03287 -0.02149 0.03658 -0.01745 0.03056 C -0.01667 0.0294 -0.01615 0.02801 -0.01537 0.02686 C -0.01471 0.02593 -0.0138 0.02547 -0.01328 0.02431 C -0.01224 0.02246 -0.01146 0.02014 -0.01055 0.01829 C -0.00938 0.01598 -0.00794 0.01436 -0.00703 0.01204 C -0.00651 0.01088 -0.00625 0.00926 -0.0056 0.00834 C -0.00482 0.00695 -0.00378 0.00579 -0.00287 0.00463 C -0.00261 0.00348 -0.00261 0.00186 -0.00221 0.00093 C -0.00169 7.40741E-7 -8.67362E-19 -0.00023 -8.67362E-19 -0.00023 " pathEditMode="relative" ptsTypes="AAAAAAAAAAAAAAAAAAAAAAAAAAAAAAAAAAAAAAAAAAAAA">
                                      <p:cBhvr>
                                        <p:cTn id="15" dur="2000" fill="hold"/>
                                        <p:tgtEl>
                                          <p:spTgt spid="20"/>
                                        </p:tgtEl>
                                        <p:attrNameLst>
                                          <p:attrName>ppt_x</p:attrName>
                                          <p:attrName>ppt_y</p:attrName>
                                        </p:attrNameLst>
                                      </p:cBhvr>
                                    </p:animMotion>
                                  </p:childTnLst>
                                </p:cTn>
                              </p:par>
                            </p:childTnLst>
                          </p:cTn>
                        </p:par>
                        <p:par>
                          <p:cTn id="16" fill="hold">
                            <p:stCondLst>
                              <p:cond delay="8000"/>
                            </p:stCondLst>
                            <p:childTnLst>
                              <p:par>
                                <p:cTn id="17" presetID="26"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80">
                                          <p:stCondLst>
                                            <p:cond delay="0"/>
                                          </p:stCondLst>
                                        </p:cTn>
                                        <p:tgtEl>
                                          <p:spTgt spid="19"/>
                                        </p:tgtEl>
                                      </p:cBhvr>
                                    </p:animEffect>
                                    <p:anim calcmode="lin" valueType="num">
                                      <p:cBhvr>
                                        <p:cTn id="2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5" dur="26">
                                          <p:stCondLst>
                                            <p:cond delay="650"/>
                                          </p:stCondLst>
                                        </p:cTn>
                                        <p:tgtEl>
                                          <p:spTgt spid="19"/>
                                        </p:tgtEl>
                                      </p:cBhvr>
                                      <p:to x="100000" y="60000"/>
                                    </p:animScale>
                                    <p:animScale>
                                      <p:cBhvr>
                                        <p:cTn id="26" dur="166" decel="50000">
                                          <p:stCondLst>
                                            <p:cond delay="676"/>
                                          </p:stCondLst>
                                        </p:cTn>
                                        <p:tgtEl>
                                          <p:spTgt spid="19"/>
                                        </p:tgtEl>
                                      </p:cBhvr>
                                      <p:to x="100000" y="100000"/>
                                    </p:animScale>
                                    <p:animScale>
                                      <p:cBhvr>
                                        <p:cTn id="27" dur="26">
                                          <p:stCondLst>
                                            <p:cond delay="1312"/>
                                          </p:stCondLst>
                                        </p:cTn>
                                        <p:tgtEl>
                                          <p:spTgt spid="19"/>
                                        </p:tgtEl>
                                      </p:cBhvr>
                                      <p:to x="100000" y="80000"/>
                                    </p:animScale>
                                    <p:animScale>
                                      <p:cBhvr>
                                        <p:cTn id="28" dur="166" decel="50000">
                                          <p:stCondLst>
                                            <p:cond delay="1338"/>
                                          </p:stCondLst>
                                        </p:cTn>
                                        <p:tgtEl>
                                          <p:spTgt spid="19"/>
                                        </p:tgtEl>
                                      </p:cBhvr>
                                      <p:to x="100000" y="100000"/>
                                    </p:animScale>
                                    <p:animScale>
                                      <p:cBhvr>
                                        <p:cTn id="29" dur="26">
                                          <p:stCondLst>
                                            <p:cond delay="1642"/>
                                          </p:stCondLst>
                                        </p:cTn>
                                        <p:tgtEl>
                                          <p:spTgt spid="19"/>
                                        </p:tgtEl>
                                      </p:cBhvr>
                                      <p:to x="100000" y="90000"/>
                                    </p:animScale>
                                    <p:animScale>
                                      <p:cBhvr>
                                        <p:cTn id="30" dur="166" decel="50000">
                                          <p:stCondLst>
                                            <p:cond delay="1668"/>
                                          </p:stCondLst>
                                        </p:cTn>
                                        <p:tgtEl>
                                          <p:spTgt spid="19"/>
                                        </p:tgtEl>
                                      </p:cBhvr>
                                      <p:to x="100000" y="100000"/>
                                    </p:animScale>
                                    <p:animScale>
                                      <p:cBhvr>
                                        <p:cTn id="31" dur="26">
                                          <p:stCondLst>
                                            <p:cond delay="1808"/>
                                          </p:stCondLst>
                                        </p:cTn>
                                        <p:tgtEl>
                                          <p:spTgt spid="19"/>
                                        </p:tgtEl>
                                      </p:cBhvr>
                                      <p:to x="100000" y="95000"/>
                                    </p:animScale>
                                    <p:animScale>
                                      <p:cBhvr>
                                        <p:cTn id="32"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756458" y="723207"/>
            <a:ext cx="112886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1970s</a:t>
            </a:r>
          </a:p>
        </p:txBody>
      </p:sp>
      <p:sp>
        <p:nvSpPr>
          <p:cNvPr id="17" name="TextBox 16"/>
          <p:cNvSpPr txBox="1"/>
          <p:nvPr/>
        </p:nvSpPr>
        <p:spPr>
          <a:xfrm>
            <a:off x="864525" y="1271847"/>
            <a:ext cx="2219497" cy="3970318"/>
          </a:xfrm>
          <a:prstGeom prst="rect">
            <a:avLst/>
          </a:prstGeom>
          <a:noFill/>
        </p:spPr>
        <p:txBody>
          <a:bodyPr wrap="square" rtlCol="0">
            <a:spAutoFit/>
          </a:bodyPr>
          <a:lstStyle/>
          <a:p>
            <a:pPr lvl="0"/>
            <a:r>
              <a:rPr lang="el-GR" sz="1400" dirty="0">
                <a:solidFill>
                  <a:prstClr val="black"/>
                </a:solidFill>
              </a:rPr>
              <a:t>Η δεκαετία του 1970 είδε την εμφάνιση αυξανόμενης περιβαλλοντικής συνείδησης μεταξύ των κυβερνήσεων, των επιχειρήσεων και των ατόμων. Προκαλούμενο από ανησυχίες για την ατμοσφαιρική ρύπανση, η νομοθεσία για τον καθαρό αέρα ψηφίστηκε στις Ηνωμένες Πολιτείες και στην Ευρώπη. Αυτό οδήγησε τελικά στη μείωση των επιβλαβών καυσαερίων των οχημάτων και τελικά υιοθετήθηκε σε πολλές χώρες του κόσμου.</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p:cNvSpPr txBox="1"/>
          <p:nvPr/>
        </p:nvSpPr>
        <p:spPr>
          <a:xfrm>
            <a:off x="7173883" y="523704"/>
            <a:ext cx="2367939" cy="4401205"/>
          </a:xfrm>
          <a:prstGeom prst="rect">
            <a:avLst/>
          </a:prstGeom>
          <a:noFill/>
        </p:spPr>
        <p:txBody>
          <a:bodyPr wrap="square" rtlCol="0">
            <a:spAutoFit/>
          </a:bodyPr>
          <a:lstStyle/>
          <a:p>
            <a:pPr lvl="0"/>
            <a:r>
              <a:rPr lang="el-GR" sz="1400" dirty="0">
                <a:solidFill>
                  <a:prstClr val="black"/>
                </a:solidFill>
              </a:rPr>
              <a:t>Η δεκαετία του 1970 ήταν επίσης η εποχή των εμπάργκο πετρελαίου του ΟΠΕΚ, η οποία οδήγησε τις κυβερνήσεις, τις επιχειρήσεις και τους καταναλωτές να υιοθετήσουν την έννοια της ενεργειακής απόδοσης. Ο καθαρός αέρας και η ενεργειακή απόδοση επρόκειτο να αποτελέσουν δύο από τους κύριους κινητήριους μοχλούς για την υιοθέτηση κυψελών καυσίμου τις επόμενες δεκαετίες, εκτός από τις πιο πρόσφατες ανησυχίες σχετικά με την κλιματική αλλαγή και την ενεργειακή ασφάλεια.</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12409" y="1292042"/>
            <a:ext cx="2316709" cy="2041296"/>
          </a:xfrm>
          <a:prstGeom prst="rect">
            <a:avLst/>
          </a:prstGeom>
        </p:spPr>
      </p:pic>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47310" y="3952062"/>
            <a:ext cx="1700400" cy="1268331"/>
          </a:xfrm>
          <a:prstGeom prst="rect">
            <a:avLst/>
          </a:prstGeom>
        </p:spPr>
      </p:pic>
      <p:pic>
        <p:nvPicPr>
          <p:cNvPr id="16" name="Picture 15"/>
          <p:cNvPicPr>
            <a:picLocks noChangeAspect="1"/>
          </p:cNvPicPr>
          <p:nvPr/>
        </p:nvPicPr>
        <p:blipFill>
          <a:blip r:embed="rId12"/>
          <a:stretch>
            <a:fillRect/>
          </a:stretch>
        </p:blipFill>
        <p:spPr>
          <a:xfrm>
            <a:off x="10762985" y="6681201"/>
            <a:ext cx="1322947" cy="176799"/>
          </a:xfrm>
          <a:prstGeom prst="rect">
            <a:avLst/>
          </a:prstGeom>
        </p:spPr>
      </p:pic>
    </p:spTree>
    <p:extLst>
      <p:ext uri="{BB962C8B-B14F-4D97-AF65-F5344CB8AC3E}">
        <p14:creationId xmlns:p14="http://schemas.microsoft.com/office/powerpoint/2010/main" val="242663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2351</Words>
  <Application>Microsoft Office PowerPoint</Application>
  <PresentationFormat>Widescreen</PresentationFormat>
  <Paragraphs>110</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traxilis</dc:creator>
  <cp:lastModifiedBy>Laura Currid</cp:lastModifiedBy>
  <cp:revision>17</cp:revision>
  <dcterms:created xsi:type="dcterms:W3CDTF">2019-09-23T05:30:00Z</dcterms:created>
  <dcterms:modified xsi:type="dcterms:W3CDTF">2019-11-05T10:42:41Z</dcterms:modified>
</cp:coreProperties>
</file>