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56" r:id="rId3"/>
    <p:sldId id="261" r:id="rId4"/>
    <p:sldId id="258" r:id="rId5"/>
    <p:sldId id="259" r:id="rId6"/>
    <p:sldId id="260" r:id="rId7"/>
    <p:sldId id="262" r:id="rId8"/>
    <p:sldId id="263" r:id="rId9"/>
    <p:sldId id="264" r:id="rId10"/>
    <p:sldId id="265" r:id="rId11"/>
    <p:sldId id="266" r:id="rId12"/>
    <p:sldId id="268"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6" r:id="rId27"/>
    <p:sldId id="284" r:id="rId28"/>
    <p:sldId id="287" r:id="rId29"/>
    <p:sldId id="288"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5" d="100"/>
          <a:sy n="115" d="100"/>
        </p:scale>
        <p:origin x="3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4B9792-D261-4565-90ED-261131E5E38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A5FCB78-934B-4BD2-822D-F92FF054B2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12D8817-8210-49A7-A82E-FF68549D7F66}"/>
              </a:ext>
            </a:extLst>
          </p:cNvPr>
          <p:cNvSpPr>
            <a:spLocks noGrp="1"/>
          </p:cNvSpPr>
          <p:nvPr>
            <p:ph type="dt" sz="half" idx="10"/>
          </p:nvPr>
        </p:nvSpPr>
        <p:spPr/>
        <p:txBody>
          <a:bodyPr/>
          <a:lstStyle/>
          <a:p>
            <a:fld id="{61BC60F5-FC7E-4210-AAA0-9D822DEC9891}" type="datetimeFigureOut">
              <a:rPr lang="el-GR" smtClean="0"/>
              <a:t>5/11/2019</a:t>
            </a:fld>
            <a:endParaRPr lang="el-GR"/>
          </a:p>
        </p:txBody>
      </p:sp>
      <p:sp>
        <p:nvSpPr>
          <p:cNvPr id="5" name="Θέση υποσέλιδου 4">
            <a:extLst>
              <a:ext uri="{FF2B5EF4-FFF2-40B4-BE49-F238E27FC236}">
                <a16:creationId xmlns:a16="http://schemas.microsoft.com/office/drawing/2014/main" id="{AA2F69D2-1AD5-40CB-82E1-0B1B595BF1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38D22FE-C82D-40A0-AB5C-D66056094EB4}"/>
              </a:ext>
            </a:extLst>
          </p:cNvPr>
          <p:cNvSpPr>
            <a:spLocks noGrp="1"/>
          </p:cNvSpPr>
          <p:nvPr>
            <p:ph type="sldNum" sz="quarter" idx="12"/>
          </p:nvPr>
        </p:nvSpPr>
        <p:spPr/>
        <p:txBody>
          <a:bodyPr/>
          <a:lstStyle/>
          <a:p>
            <a:fld id="{FDCEC23E-A65F-4D8D-9CF7-B893FAA65FBA}" type="slidenum">
              <a:rPr lang="el-GR" smtClean="0"/>
              <a:t>‹#›</a:t>
            </a:fld>
            <a:endParaRPr lang="el-GR"/>
          </a:p>
        </p:txBody>
      </p:sp>
    </p:spTree>
    <p:extLst>
      <p:ext uri="{BB962C8B-B14F-4D97-AF65-F5344CB8AC3E}">
        <p14:creationId xmlns:p14="http://schemas.microsoft.com/office/powerpoint/2010/main" val="191666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F6C02E-B47C-46D4-BFA0-20FC6159FFD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8CAE9E8-4592-49F6-9B59-69FADB18430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9DBECDD-D194-4ACF-9E0F-8A0C0467EEBB}"/>
              </a:ext>
            </a:extLst>
          </p:cNvPr>
          <p:cNvSpPr>
            <a:spLocks noGrp="1"/>
          </p:cNvSpPr>
          <p:nvPr>
            <p:ph type="dt" sz="half" idx="10"/>
          </p:nvPr>
        </p:nvSpPr>
        <p:spPr/>
        <p:txBody>
          <a:bodyPr/>
          <a:lstStyle/>
          <a:p>
            <a:fld id="{61BC60F5-FC7E-4210-AAA0-9D822DEC9891}" type="datetimeFigureOut">
              <a:rPr lang="el-GR" smtClean="0"/>
              <a:t>5/11/2019</a:t>
            </a:fld>
            <a:endParaRPr lang="el-GR"/>
          </a:p>
        </p:txBody>
      </p:sp>
      <p:sp>
        <p:nvSpPr>
          <p:cNvPr id="5" name="Θέση υποσέλιδου 4">
            <a:extLst>
              <a:ext uri="{FF2B5EF4-FFF2-40B4-BE49-F238E27FC236}">
                <a16:creationId xmlns:a16="http://schemas.microsoft.com/office/drawing/2014/main" id="{C58CF1E9-273B-443A-8507-40F29CF1100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2A2F3FF-EF11-475A-B529-F7F8505EA57A}"/>
              </a:ext>
            </a:extLst>
          </p:cNvPr>
          <p:cNvSpPr>
            <a:spLocks noGrp="1"/>
          </p:cNvSpPr>
          <p:nvPr>
            <p:ph type="sldNum" sz="quarter" idx="12"/>
          </p:nvPr>
        </p:nvSpPr>
        <p:spPr/>
        <p:txBody>
          <a:bodyPr/>
          <a:lstStyle/>
          <a:p>
            <a:fld id="{FDCEC23E-A65F-4D8D-9CF7-B893FAA65FBA}" type="slidenum">
              <a:rPr lang="el-GR" smtClean="0"/>
              <a:t>‹#›</a:t>
            </a:fld>
            <a:endParaRPr lang="el-GR"/>
          </a:p>
        </p:txBody>
      </p:sp>
    </p:spTree>
    <p:extLst>
      <p:ext uri="{BB962C8B-B14F-4D97-AF65-F5344CB8AC3E}">
        <p14:creationId xmlns:p14="http://schemas.microsoft.com/office/powerpoint/2010/main" val="285944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A93354E-EA5C-482E-BC96-7835125EBD8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D3008F0-AAE9-4BB8-8B72-2C65C645CD2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D01D8E4-5109-486D-9BD8-ADCE6AAF2F1A}"/>
              </a:ext>
            </a:extLst>
          </p:cNvPr>
          <p:cNvSpPr>
            <a:spLocks noGrp="1"/>
          </p:cNvSpPr>
          <p:nvPr>
            <p:ph type="dt" sz="half" idx="10"/>
          </p:nvPr>
        </p:nvSpPr>
        <p:spPr/>
        <p:txBody>
          <a:bodyPr/>
          <a:lstStyle/>
          <a:p>
            <a:fld id="{61BC60F5-FC7E-4210-AAA0-9D822DEC9891}" type="datetimeFigureOut">
              <a:rPr lang="el-GR" smtClean="0"/>
              <a:t>5/11/2019</a:t>
            </a:fld>
            <a:endParaRPr lang="el-GR"/>
          </a:p>
        </p:txBody>
      </p:sp>
      <p:sp>
        <p:nvSpPr>
          <p:cNvPr id="5" name="Θέση υποσέλιδου 4">
            <a:extLst>
              <a:ext uri="{FF2B5EF4-FFF2-40B4-BE49-F238E27FC236}">
                <a16:creationId xmlns:a16="http://schemas.microsoft.com/office/drawing/2014/main" id="{7718681A-41CC-4319-8FF2-490C0601994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29EB1FE-35C5-4CA8-A78E-FA1B418A0811}"/>
              </a:ext>
            </a:extLst>
          </p:cNvPr>
          <p:cNvSpPr>
            <a:spLocks noGrp="1"/>
          </p:cNvSpPr>
          <p:nvPr>
            <p:ph type="sldNum" sz="quarter" idx="12"/>
          </p:nvPr>
        </p:nvSpPr>
        <p:spPr/>
        <p:txBody>
          <a:bodyPr/>
          <a:lstStyle/>
          <a:p>
            <a:fld id="{FDCEC23E-A65F-4D8D-9CF7-B893FAA65FBA}" type="slidenum">
              <a:rPr lang="el-GR" smtClean="0"/>
              <a:t>‹#›</a:t>
            </a:fld>
            <a:endParaRPr lang="el-GR"/>
          </a:p>
        </p:txBody>
      </p:sp>
    </p:spTree>
    <p:extLst>
      <p:ext uri="{BB962C8B-B14F-4D97-AF65-F5344CB8AC3E}">
        <p14:creationId xmlns:p14="http://schemas.microsoft.com/office/powerpoint/2010/main" val="1870726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275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29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DB382-072B-40C4-BF88-93426827AD5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067C317-9EB7-4CE3-97B4-E4DC0ACA2A5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853A4BB-963B-4312-9ECB-F85DA867E8F6}"/>
              </a:ext>
            </a:extLst>
          </p:cNvPr>
          <p:cNvSpPr>
            <a:spLocks noGrp="1"/>
          </p:cNvSpPr>
          <p:nvPr>
            <p:ph type="dt" sz="half" idx="10"/>
          </p:nvPr>
        </p:nvSpPr>
        <p:spPr/>
        <p:txBody>
          <a:bodyPr/>
          <a:lstStyle/>
          <a:p>
            <a:fld id="{61BC60F5-FC7E-4210-AAA0-9D822DEC9891}" type="datetimeFigureOut">
              <a:rPr lang="el-GR" smtClean="0"/>
              <a:t>5/11/2019</a:t>
            </a:fld>
            <a:endParaRPr lang="el-GR"/>
          </a:p>
        </p:txBody>
      </p:sp>
      <p:sp>
        <p:nvSpPr>
          <p:cNvPr id="5" name="Θέση υποσέλιδου 4">
            <a:extLst>
              <a:ext uri="{FF2B5EF4-FFF2-40B4-BE49-F238E27FC236}">
                <a16:creationId xmlns:a16="http://schemas.microsoft.com/office/drawing/2014/main" id="{CFD8B34A-D0CA-4EB5-B6A4-35885EA505E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AF08BAD-AE4A-4154-8C91-982CAFD9F7A0}"/>
              </a:ext>
            </a:extLst>
          </p:cNvPr>
          <p:cNvSpPr>
            <a:spLocks noGrp="1"/>
          </p:cNvSpPr>
          <p:nvPr>
            <p:ph type="sldNum" sz="quarter" idx="12"/>
          </p:nvPr>
        </p:nvSpPr>
        <p:spPr/>
        <p:txBody>
          <a:bodyPr/>
          <a:lstStyle/>
          <a:p>
            <a:fld id="{FDCEC23E-A65F-4D8D-9CF7-B893FAA65FBA}" type="slidenum">
              <a:rPr lang="el-GR" smtClean="0"/>
              <a:t>‹#›</a:t>
            </a:fld>
            <a:endParaRPr lang="el-GR"/>
          </a:p>
        </p:txBody>
      </p:sp>
    </p:spTree>
    <p:extLst>
      <p:ext uri="{BB962C8B-B14F-4D97-AF65-F5344CB8AC3E}">
        <p14:creationId xmlns:p14="http://schemas.microsoft.com/office/powerpoint/2010/main" val="372748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253DC0-F7E9-4EF8-90E1-BE8FFCA47E7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9FACB1E-64F3-46A6-B410-E0F9BC8BD5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773A5B7-ECCB-45D3-AEBD-866F095636C1}"/>
              </a:ext>
            </a:extLst>
          </p:cNvPr>
          <p:cNvSpPr>
            <a:spLocks noGrp="1"/>
          </p:cNvSpPr>
          <p:nvPr>
            <p:ph type="dt" sz="half" idx="10"/>
          </p:nvPr>
        </p:nvSpPr>
        <p:spPr/>
        <p:txBody>
          <a:bodyPr/>
          <a:lstStyle/>
          <a:p>
            <a:fld id="{61BC60F5-FC7E-4210-AAA0-9D822DEC9891}" type="datetimeFigureOut">
              <a:rPr lang="el-GR" smtClean="0"/>
              <a:t>5/11/2019</a:t>
            </a:fld>
            <a:endParaRPr lang="el-GR"/>
          </a:p>
        </p:txBody>
      </p:sp>
      <p:sp>
        <p:nvSpPr>
          <p:cNvPr id="5" name="Θέση υποσέλιδου 4">
            <a:extLst>
              <a:ext uri="{FF2B5EF4-FFF2-40B4-BE49-F238E27FC236}">
                <a16:creationId xmlns:a16="http://schemas.microsoft.com/office/drawing/2014/main" id="{D6DEBDD1-3D28-4CAD-8EEB-A0A05B47046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C0E1AA4-9D61-4E51-9D3C-ADFF8205526A}"/>
              </a:ext>
            </a:extLst>
          </p:cNvPr>
          <p:cNvSpPr>
            <a:spLocks noGrp="1"/>
          </p:cNvSpPr>
          <p:nvPr>
            <p:ph type="sldNum" sz="quarter" idx="12"/>
          </p:nvPr>
        </p:nvSpPr>
        <p:spPr/>
        <p:txBody>
          <a:bodyPr/>
          <a:lstStyle/>
          <a:p>
            <a:fld id="{FDCEC23E-A65F-4D8D-9CF7-B893FAA65FBA}" type="slidenum">
              <a:rPr lang="el-GR" smtClean="0"/>
              <a:t>‹#›</a:t>
            </a:fld>
            <a:endParaRPr lang="el-GR"/>
          </a:p>
        </p:txBody>
      </p:sp>
    </p:spTree>
    <p:extLst>
      <p:ext uri="{BB962C8B-B14F-4D97-AF65-F5344CB8AC3E}">
        <p14:creationId xmlns:p14="http://schemas.microsoft.com/office/powerpoint/2010/main" val="89177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AA9216-29CD-4417-A531-93C0D6D609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F8DA25-F8A1-4EC3-A5A4-764FECFD29D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A2527A7-0BBA-4295-A57F-F262039B574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43553DB-04F1-4219-8295-2A123B91C8BA}"/>
              </a:ext>
            </a:extLst>
          </p:cNvPr>
          <p:cNvSpPr>
            <a:spLocks noGrp="1"/>
          </p:cNvSpPr>
          <p:nvPr>
            <p:ph type="dt" sz="half" idx="10"/>
          </p:nvPr>
        </p:nvSpPr>
        <p:spPr/>
        <p:txBody>
          <a:bodyPr/>
          <a:lstStyle/>
          <a:p>
            <a:fld id="{61BC60F5-FC7E-4210-AAA0-9D822DEC9891}" type="datetimeFigureOut">
              <a:rPr lang="el-GR" smtClean="0"/>
              <a:t>5/11/2019</a:t>
            </a:fld>
            <a:endParaRPr lang="el-GR"/>
          </a:p>
        </p:txBody>
      </p:sp>
      <p:sp>
        <p:nvSpPr>
          <p:cNvPr id="6" name="Θέση υποσέλιδου 5">
            <a:extLst>
              <a:ext uri="{FF2B5EF4-FFF2-40B4-BE49-F238E27FC236}">
                <a16:creationId xmlns:a16="http://schemas.microsoft.com/office/drawing/2014/main" id="{28C88D8D-9570-4395-ACBE-5B28FBFE0A7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60222AE-090D-45E3-882F-B9FDE5679467}"/>
              </a:ext>
            </a:extLst>
          </p:cNvPr>
          <p:cNvSpPr>
            <a:spLocks noGrp="1"/>
          </p:cNvSpPr>
          <p:nvPr>
            <p:ph type="sldNum" sz="quarter" idx="12"/>
          </p:nvPr>
        </p:nvSpPr>
        <p:spPr/>
        <p:txBody>
          <a:bodyPr/>
          <a:lstStyle/>
          <a:p>
            <a:fld id="{FDCEC23E-A65F-4D8D-9CF7-B893FAA65FBA}" type="slidenum">
              <a:rPr lang="el-GR" smtClean="0"/>
              <a:t>‹#›</a:t>
            </a:fld>
            <a:endParaRPr lang="el-GR"/>
          </a:p>
        </p:txBody>
      </p:sp>
    </p:spTree>
    <p:extLst>
      <p:ext uri="{BB962C8B-B14F-4D97-AF65-F5344CB8AC3E}">
        <p14:creationId xmlns:p14="http://schemas.microsoft.com/office/powerpoint/2010/main" val="15079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8E076C-AF4F-4250-A1FF-366C6C6C073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8D4ED25-14CF-48E8-9574-CDAAC535C2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3DD90FE-8741-467A-B9D4-74E4CE30E50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455F972-2E88-4CCD-8CB0-ED20374B9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1CCAAB8-2B63-4D37-A425-1F82DA3E430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3C6EA29-FB1E-4247-B8F8-378B3EBC2219}"/>
              </a:ext>
            </a:extLst>
          </p:cNvPr>
          <p:cNvSpPr>
            <a:spLocks noGrp="1"/>
          </p:cNvSpPr>
          <p:nvPr>
            <p:ph type="dt" sz="half" idx="10"/>
          </p:nvPr>
        </p:nvSpPr>
        <p:spPr/>
        <p:txBody>
          <a:bodyPr/>
          <a:lstStyle/>
          <a:p>
            <a:fld id="{61BC60F5-FC7E-4210-AAA0-9D822DEC9891}" type="datetimeFigureOut">
              <a:rPr lang="el-GR" smtClean="0"/>
              <a:t>5/11/2019</a:t>
            </a:fld>
            <a:endParaRPr lang="el-GR"/>
          </a:p>
        </p:txBody>
      </p:sp>
      <p:sp>
        <p:nvSpPr>
          <p:cNvPr id="8" name="Θέση υποσέλιδου 7">
            <a:extLst>
              <a:ext uri="{FF2B5EF4-FFF2-40B4-BE49-F238E27FC236}">
                <a16:creationId xmlns:a16="http://schemas.microsoft.com/office/drawing/2014/main" id="{3A687FA5-0821-4096-884B-DA1AA07A033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5A2B161-5DF9-4C43-ADB6-0CA18F2D4B6C}"/>
              </a:ext>
            </a:extLst>
          </p:cNvPr>
          <p:cNvSpPr>
            <a:spLocks noGrp="1"/>
          </p:cNvSpPr>
          <p:nvPr>
            <p:ph type="sldNum" sz="quarter" idx="12"/>
          </p:nvPr>
        </p:nvSpPr>
        <p:spPr/>
        <p:txBody>
          <a:bodyPr/>
          <a:lstStyle/>
          <a:p>
            <a:fld id="{FDCEC23E-A65F-4D8D-9CF7-B893FAA65FBA}" type="slidenum">
              <a:rPr lang="el-GR" smtClean="0"/>
              <a:t>‹#›</a:t>
            </a:fld>
            <a:endParaRPr lang="el-GR"/>
          </a:p>
        </p:txBody>
      </p:sp>
    </p:spTree>
    <p:extLst>
      <p:ext uri="{BB962C8B-B14F-4D97-AF65-F5344CB8AC3E}">
        <p14:creationId xmlns:p14="http://schemas.microsoft.com/office/powerpoint/2010/main" val="142961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11C2EB-6923-4327-890D-5AB8AB47311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1D0CA4D-1A11-4D9B-BD0F-33EF0E5E85D2}"/>
              </a:ext>
            </a:extLst>
          </p:cNvPr>
          <p:cNvSpPr>
            <a:spLocks noGrp="1"/>
          </p:cNvSpPr>
          <p:nvPr>
            <p:ph type="dt" sz="half" idx="10"/>
          </p:nvPr>
        </p:nvSpPr>
        <p:spPr/>
        <p:txBody>
          <a:bodyPr/>
          <a:lstStyle/>
          <a:p>
            <a:fld id="{61BC60F5-FC7E-4210-AAA0-9D822DEC9891}" type="datetimeFigureOut">
              <a:rPr lang="el-GR" smtClean="0"/>
              <a:t>5/11/2019</a:t>
            </a:fld>
            <a:endParaRPr lang="el-GR"/>
          </a:p>
        </p:txBody>
      </p:sp>
      <p:sp>
        <p:nvSpPr>
          <p:cNvPr id="4" name="Θέση υποσέλιδου 3">
            <a:extLst>
              <a:ext uri="{FF2B5EF4-FFF2-40B4-BE49-F238E27FC236}">
                <a16:creationId xmlns:a16="http://schemas.microsoft.com/office/drawing/2014/main" id="{D0668ABA-EF74-4DD5-9C10-F23C7695015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3AD3798-BF29-4F65-B055-23AF32C1489D}"/>
              </a:ext>
            </a:extLst>
          </p:cNvPr>
          <p:cNvSpPr>
            <a:spLocks noGrp="1"/>
          </p:cNvSpPr>
          <p:nvPr>
            <p:ph type="sldNum" sz="quarter" idx="12"/>
          </p:nvPr>
        </p:nvSpPr>
        <p:spPr/>
        <p:txBody>
          <a:bodyPr/>
          <a:lstStyle/>
          <a:p>
            <a:fld id="{FDCEC23E-A65F-4D8D-9CF7-B893FAA65FBA}" type="slidenum">
              <a:rPr lang="el-GR" smtClean="0"/>
              <a:t>‹#›</a:t>
            </a:fld>
            <a:endParaRPr lang="el-GR"/>
          </a:p>
        </p:txBody>
      </p:sp>
    </p:spTree>
    <p:extLst>
      <p:ext uri="{BB962C8B-B14F-4D97-AF65-F5344CB8AC3E}">
        <p14:creationId xmlns:p14="http://schemas.microsoft.com/office/powerpoint/2010/main" val="53088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4E3B223-64CB-4DCC-A1A5-62490EC893D5}"/>
              </a:ext>
            </a:extLst>
          </p:cNvPr>
          <p:cNvSpPr>
            <a:spLocks noGrp="1"/>
          </p:cNvSpPr>
          <p:nvPr>
            <p:ph type="dt" sz="half" idx="10"/>
          </p:nvPr>
        </p:nvSpPr>
        <p:spPr/>
        <p:txBody>
          <a:bodyPr/>
          <a:lstStyle/>
          <a:p>
            <a:fld id="{61BC60F5-FC7E-4210-AAA0-9D822DEC9891}" type="datetimeFigureOut">
              <a:rPr lang="el-GR" smtClean="0"/>
              <a:t>5/11/2019</a:t>
            </a:fld>
            <a:endParaRPr lang="el-GR"/>
          </a:p>
        </p:txBody>
      </p:sp>
      <p:sp>
        <p:nvSpPr>
          <p:cNvPr id="3" name="Θέση υποσέλιδου 2">
            <a:extLst>
              <a:ext uri="{FF2B5EF4-FFF2-40B4-BE49-F238E27FC236}">
                <a16:creationId xmlns:a16="http://schemas.microsoft.com/office/drawing/2014/main" id="{C4B53F7A-56E2-4699-9F77-78B0A91CFE5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86D4EDF-DF10-4067-B653-6C87A4A73351}"/>
              </a:ext>
            </a:extLst>
          </p:cNvPr>
          <p:cNvSpPr>
            <a:spLocks noGrp="1"/>
          </p:cNvSpPr>
          <p:nvPr>
            <p:ph type="sldNum" sz="quarter" idx="12"/>
          </p:nvPr>
        </p:nvSpPr>
        <p:spPr/>
        <p:txBody>
          <a:bodyPr/>
          <a:lstStyle/>
          <a:p>
            <a:fld id="{FDCEC23E-A65F-4D8D-9CF7-B893FAA65FBA}" type="slidenum">
              <a:rPr lang="el-GR" smtClean="0"/>
              <a:t>‹#›</a:t>
            </a:fld>
            <a:endParaRPr lang="el-GR"/>
          </a:p>
        </p:txBody>
      </p:sp>
    </p:spTree>
    <p:extLst>
      <p:ext uri="{BB962C8B-B14F-4D97-AF65-F5344CB8AC3E}">
        <p14:creationId xmlns:p14="http://schemas.microsoft.com/office/powerpoint/2010/main" val="322010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360104-6470-485D-8E72-14BB87291F3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DB60152-F472-4160-93DD-CF115107D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AA1AEEC-8373-462B-98ED-F245FFFB9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FBAF188-7641-4F0B-92DE-F5EE320DB2F5}"/>
              </a:ext>
            </a:extLst>
          </p:cNvPr>
          <p:cNvSpPr>
            <a:spLocks noGrp="1"/>
          </p:cNvSpPr>
          <p:nvPr>
            <p:ph type="dt" sz="half" idx="10"/>
          </p:nvPr>
        </p:nvSpPr>
        <p:spPr/>
        <p:txBody>
          <a:bodyPr/>
          <a:lstStyle/>
          <a:p>
            <a:fld id="{61BC60F5-FC7E-4210-AAA0-9D822DEC9891}" type="datetimeFigureOut">
              <a:rPr lang="el-GR" smtClean="0"/>
              <a:t>5/11/2019</a:t>
            </a:fld>
            <a:endParaRPr lang="el-GR"/>
          </a:p>
        </p:txBody>
      </p:sp>
      <p:sp>
        <p:nvSpPr>
          <p:cNvPr id="6" name="Θέση υποσέλιδου 5">
            <a:extLst>
              <a:ext uri="{FF2B5EF4-FFF2-40B4-BE49-F238E27FC236}">
                <a16:creationId xmlns:a16="http://schemas.microsoft.com/office/drawing/2014/main" id="{BFF0B6A2-F08B-4093-8827-D8518F9CD40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C3117C2-0E4C-450A-8205-F43532CAC947}"/>
              </a:ext>
            </a:extLst>
          </p:cNvPr>
          <p:cNvSpPr>
            <a:spLocks noGrp="1"/>
          </p:cNvSpPr>
          <p:nvPr>
            <p:ph type="sldNum" sz="quarter" idx="12"/>
          </p:nvPr>
        </p:nvSpPr>
        <p:spPr/>
        <p:txBody>
          <a:bodyPr/>
          <a:lstStyle/>
          <a:p>
            <a:fld id="{FDCEC23E-A65F-4D8D-9CF7-B893FAA65FBA}" type="slidenum">
              <a:rPr lang="el-GR" smtClean="0"/>
              <a:t>‹#›</a:t>
            </a:fld>
            <a:endParaRPr lang="el-GR"/>
          </a:p>
        </p:txBody>
      </p:sp>
    </p:spTree>
    <p:extLst>
      <p:ext uri="{BB962C8B-B14F-4D97-AF65-F5344CB8AC3E}">
        <p14:creationId xmlns:p14="http://schemas.microsoft.com/office/powerpoint/2010/main" val="236461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939798-2EDE-4492-A2B4-0A0233D78C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838DD52-F417-48D1-A056-4DF8F09B85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85BAD11-E9C4-497C-8962-D6064EA70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39041D2-BB10-40E3-A546-6EF14DB975B2}"/>
              </a:ext>
            </a:extLst>
          </p:cNvPr>
          <p:cNvSpPr>
            <a:spLocks noGrp="1"/>
          </p:cNvSpPr>
          <p:nvPr>
            <p:ph type="dt" sz="half" idx="10"/>
          </p:nvPr>
        </p:nvSpPr>
        <p:spPr/>
        <p:txBody>
          <a:bodyPr/>
          <a:lstStyle/>
          <a:p>
            <a:fld id="{61BC60F5-FC7E-4210-AAA0-9D822DEC9891}" type="datetimeFigureOut">
              <a:rPr lang="el-GR" smtClean="0"/>
              <a:t>5/11/2019</a:t>
            </a:fld>
            <a:endParaRPr lang="el-GR"/>
          </a:p>
        </p:txBody>
      </p:sp>
      <p:sp>
        <p:nvSpPr>
          <p:cNvPr id="6" name="Θέση υποσέλιδου 5">
            <a:extLst>
              <a:ext uri="{FF2B5EF4-FFF2-40B4-BE49-F238E27FC236}">
                <a16:creationId xmlns:a16="http://schemas.microsoft.com/office/drawing/2014/main" id="{0A9657B4-C41E-4DC0-9DE8-D27D7EF68CB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E39CA94-F7D6-4CD2-AAE5-31EB4DBEC698}"/>
              </a:ext>
            </a:extLst>
          </p:cNvPr>
          <p:cNvSpPr>
            <a:spLocks noGrp="1"/>
          </p:cNvSpPr>
          <p:nvPr>
            <p:ph type="sldNum" sz="quarter" idx="12"/>
          </p:nvPr>
        </p:nvSpPr>
        <p:spPr/>
        <p:txBody>
          <a:bodyPr/>
          <a:lstStyle/>
          <a:p>
            <a:fld id="{FDCEC23E-A65F-4D8D-9CF7-B893FAA65FBA}" type="slidenum">
              <a:rPr lang="el-GR" smtClean="0"/>
              <a:t>‹#›</a:t>
            </a:fld>
            <a:endParaRPr lang="el-GR"/>
          </a:p>
        </p:txBody>
      </p:sp>
    </p:spTree>
    <p:extLst>
      <p:ext uri="{BB962C8B-B14F-4D97-AF65-F5344CB8AC3E}">
        <p14:creationId xmlns:p14="http://schemas.microsoft.com/office/powerpoint/2010/main" val="401781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A9A1B18-08C8-416C-AABA-D99BC5006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0C767C3-84EF-45E2-8E0A-211B45D50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BBDF719-885B-4DB4-B398-408F6907F4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C60F5-FC7E-4210-AAA0-9D822DEC9891}" type="datetimeFigureOut">
              <a:rPr lang="el-GR" smtClean="0"/>
              <a:t>5/11/2019</a:t>
            </a:fld>
            <a:endParaRPr lang="el-GR"/>
          </a:p>
        </p:txBody>
      </p:sp>
      <p:sp>
        <p:nvSpPr>
          <p:cNvPr id="5" name="Θέση υποσέλιδου 4">
            <a:extLst>
              <a:ext uri="{FF2B5EF4-FFF2-40B4-BE49-F238E27FC236}">
                <a16:creationId xmlns:a16="http://schemas.microsoft.com/office/drawing/2014/main" id="{B7E31FFB-B7BA-4274-8CDA-A788055F8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4B53B3B-CB6E-4A98-BA0F-A1F8C5959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EC23E-A65F-4D8D-9CF7-B893FAA65FBA}" type="slidenum">
              <a:rPr lang="el-GR" smtClean="0"/>
              <a:t>‹#›</a:t>
            </a:fld>
            <a:endParaRPr lang="el-GR"/>
          </a:p>
        </p:txBody>
      </p:sp>
    </p:spTree>
    <p:extLst>
      <p:ext uri="{BB962C8B-B14F-4D97-AF65-F5344CB8AC3E}">
        <p14:creationId xmlns:p14="http://schemas.microsoft.com/office/powerpoint/2010/main" val="170002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33149949"/>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20.jpg"/><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2.jp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20.jpg"/><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3.jp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25.jpeg"/><Relationship Id="rId5" Type="http://schemas.openxmlformats.org/officeDocument/2006/relationships/image" Target="../media/image6.png"/><Relationship Id="rId10" Type="http://schemas.openxmlformats.org/officeDocument/2006/relationships/image" Target="../media/image24.jpe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6.jpe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27.png"/><Relationship Id="rId5" Type="http://schemas.openxmlformats.org/officeDocument/2006/relationships/image" Target="../media/image6.png"/><Relationship Id="rId10" Type="http://schemas.openxmlformats.org/officeDocument/2006/relationships/hyperlink" Target="https://www.youtube.com/watch?v=IknzEAs34r0"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8.png"/><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6.jpeg"/><Relationship Id="rId4" Type="http://schemas.openxmlformats.org/officeDocument/2006/relationships/image" Target="../media/image5.jpe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27.png"/><Relationship Id="rId5" Type="http://schemas.openxmlformats.org/officeDocument/2006/relationships/image" Target="../media/image6.png"/><Relationship Id="rId10" Type="http://schemas.openxmlformats.org/officeDocument/2006/relationships/hyperlink" Target="https://www.youtube.com/watch?v=jVeagFmmwA0"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9.png"/><Relationship Id="rId4" Type="http://schemas.openxmlformats.org/officeDocument/2006/relationships/image" Target="../media/image5.jpe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6.jpeg"/><Relationship Id="rId4" Type="http://schemas.openxmlformats.org/officeDocument/2006/relationships/image" Target="../media/image5.jpe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jpe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31.jpg"/><Relationship Id="rId4" Type="http://schemas.openxmlformats.org/officeDocument/2006/relationships/image" Target="../media/image5.jpe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jpe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jpe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jpeg"/><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32.png"/><Relationship Id="rId4" Type="http://schemas.openxmlformats.org/officeDocument/2006/relationships/image" Target="../media/image5.jpeg"/><Relationship Id="rId9"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33.png"/><Relationship Id="rId4" Type="http://schemas.openxmlformats.org/officeDocument/2006/relationships/image" Target="../media/image5.jpeg"/><Relationship Id="rId9"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33.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34.png"/><Relationship Id="rId4" Type="http://schemas.openxmlformats.org/officeDocument/2006/relationships/image" Target="../media/image5.jpeg"/><Relationship Id="rId9"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35.png"/><Relationship Id="rId4" Type="http://schemas.openxmlformats.org/officeDocument/2006/relationships/image" Target="../media/image5.jpeg"/><Relationship Id="rId9" Type="http://schemas.openxmlformats.org/officeDocument/2006/relationships/image" Target="../media/image10.png"/></Relationships>
</file>

<file path=ppt/slides/_rels/slide4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6.png"/><Relationship Id="rId5" Type="http://schemas.openxmlformats.org/officeDocument/2006/relationships/image" Target="../media/image6.png"/><Relationship Id="rId10" Type="http://schemas.openxmlformats.org/officeDocument/2006/relationships/image" Target="../media/image35.png"/><Relationship Id="rId4" Type="http://schemas.openxmlformats.org/officeDocument/2006/relationships/image" Target="../media/image5.jpeg"/><Relationship Id="rId9"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jpeg"/><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jpeg"/><Relationship Id="rId9" Type="http://schemas.openxmlformats.org/officeDocument/2006/relationships/image" Target="../media/image10.png"/></Relationships>
</file>

<file path=ppt/slides/_rels/slide4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37.png"/><Relationship Id="rId4" Type="http://schemas.openxmlformats.org/officeDocument/2006/relationships/image" Target="../media/image5.jpeg"/><Relationship Id="rId9" Type="http://schemas.openxmlformats.org/officeDocument/2006/relationships/image" Target="../media/image10.png"/></Relationships>
</file>

<file path=ppt/slides/_rels/slide4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8.png"/><Relationship Id="rId5" Type="http://schemas.openxmlformats.org/officeDocument/2006/relationships/image" Target="../media/image6.png"/><Relationship Id="rId10" Type="http://schemas.openxmlformats.org/officeDocument/2006/relationships/image" Target="../media/image37.png"/><Relationship Id="rId4" Type="http://schemas.openxmlformats.org/officeDocument/2006/relationships/image" Target="../media/image5.jpeg"/><Relationship Id="rId9" Type="http://schemas.openxmlformats.org/officeDocument/2006/relationships/image" Target="../media/image10.png"/></Relationships>
</file>

<file path=ppt/slides/_rels/slide47.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0.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8.png"/><Relationship Id="rId5" Type="http://schemas.openxmlformats.org/officeDocument/2006/relationships/image" Target="../media/image6.png"/><Relationship Id="rId10" Type="http://schemas.openxmlformats.org/officeDocument/2006/relationships/image" Target="../media/image37.png"/><Relationship Id="rId4" Type="http://schemas.openxmlformats.org/officeDocument/2006/relationships/image" Target="../media/image5.jpeg"/><Relationship Id="rId9" Type="http://schemas.openxmlformats.org/officeDocument/2006/relationships/image" Target="../media/image10.png"/></Relationships>
</file>

<file path=ppt/slides/_rels/slide4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41.jpeg"/><Relationship Id="rId5" Type="http://schemas.openxmlformats.org/officeDocument/2006/relationships/image" Target="../media/image6.png"/><Relationship Id="rId10" Type="http://schemas.openxmlformats.org/officeDocument/2006/relationships/image" Target="../media/image40.jpeg"/><Relationship Id="rId4" Type="http://schemas.openxmlformats.org/officeDocument/2006/relationships/image" Target="../media/image5.jpeg"/><Relationship Id="rId9"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43.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hyperlink" Target="https://youtu.be/SrTkT7OpcpI" TargetMode="Externa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42.png"/><Relationship Id="rId5" Type="http://schemas.openxmlformats.org/officeDocument/2006/relationships/image" Target="../media/image6.png"/><Relationship Id="rId10" Type="http://schemas.openxmlformats.org/officeDocument/2006/relationships/hyperlink" Target="https://youtu.be/XzeCQblYHic"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4.jpe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6.jpeg"/><Relationship Id="rId5" Type="http://schemas.openxmlformats.org/officeDocument/2006/relationships/image" Target="../media/image6.png"/><Relationship Id="rId10" Type="http://schemas.openxmlformats.org/officeDocument/2006/relationships/image" Target="../media/image15.jpe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7.jpe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8.jpe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B70915-15D4-4352-BD50-D8A212773A9B}"/>
              </a:ext>
            </a:extLst>
          </p:cNvPr>
          <p:cNvSpPr>
            <a:spLocks noGrp="1"/>
          </p:cNvSpPr>
          <p:nvPr>
            <p:ph type="ctrTitle"/>
          </p:nvPr>
        </p:nvSpPr>
        <p:spPr/>
        <p:txBody>
          <a:bodyPr/>
          <a:lstStyle/>
          <a:p>
            <a:endParaRPr lang="el-GR"/>
          </a:p>
        </p:txBody>
      </p:sp>
      <p:sp>
        <p:nvSpPr>
          <p:cNvPr id="3" name="Υπότιτλος 2">
            <a:extLst>
              <a:ext uri="{FF2B5EF4-FFF2-40B4-BE49-F238E27FC236}">
                <a16:creationId xmlns:a16="http://schemas.microsoft.com/office/drawing/2014/main" id="{F650D24C-21D6-49FD-9136-FED93FBA3627}"/>
              </a:ext>
            </a:extLst>
          </p:cNvPr>
          <p:cNvSpPr>
            <a:spLocks noGrp="1"/>
          </p:cNvSpPr>
          <p:nvPr>
            <p:ph type="subTitle" idx="1"/>
          </p:nvPr>
        </p:nvSpPr>
        <p:spPr/>
        <p:txBody>
          <a:bodyPr/>
          <a:lstStyle/>
          <a:p>
            <a:endParaRPr lang="el-GR"/>
          </a:p>
        </p:txBody>
      </p:sp>
      <p:pic>
        <p:nvPicPr>
          <p:cNvPr id="4" name="Picture 5">
            <a:extLst>
              <a:ext uri="{FF2B5EF4-FFF2-40B4-BE49-F238E27FC236}">
                <a16:creationId xmlns:a16="http://schemas.microsoft.com/office/drawing/2014/main" id="{DDC58C31-1AF2-4219-8070-E8D5B2C170C2}"/>
              </a:ext>
            </a:extLst>
          </p:cNvPr>
          <p:cNvPicPr>
            <a:picLocks noChangeAspect="1"/>
          </p:cNvPicPr>
          <p:nvPr/>
        </p:nvPicPr>
        <p:blipFill>
          <a:blip r:embed="rId2"/>
          <a:stretch>
            <a:fillRect/>
          </a:stretch>
        </p:blipFill>
        <p:spPr>
          <a:xfrm>
            <a:off x="0" y="-100940"/>
            <a:ext cx="12760693" cy="8253351"/>
          </a:xfrm>
          <a:prstGeom prst="rect">
            <a:avLst/>
          </a:prstGeom>
        </p:spPr>
      </p:pic>
      <p:sp>
        <p:nvSpPr>
          <p:cNvPr id="5" name="Ορθογώνιο 4">
            <a:extLst>
              <a:ext uri="{FF2B5EF4-FFF2-40B4-BE49-F238E27FC236}">
                <a16:creationId xmlns:a16="http://schemas.microsoft.com/office/drawing/2014/main" id="{FDDF9436-73BF-454F-9737-094A0D9E7470}"/>
              </a:ext>
            </a:extLst>
          </p:cNvPr>
          <p:cNvSpPr/>
          <p:nvPr/>
        </p:nvSpPr>
        <p:spPr>
          <a:xfrm>
            <a:off x="1838738" y="1946831"/>
            <a:ext cx="1655068" cy="646331"/>
          </a:xfrm>
          <a:prstGeom prst="rect">
            <a:avLst/>
          </a:prstGeom>
        </p:spPr>
        <p:txBody>
          <a:bodyPr wrap="none">
            <a:spAutoFit/>
          </a:bodyPr>
          <a:lstStyle/>
          <a:p>
            <a:r>
              <a:rPr lang="el-GR" sz="3600" dirty="0"/>
              <a:t>ΙΣΤΟΡΙΑ</a:t>
            </a:r>
          </a:p>
        </p:txBody>
      </p:sp>
      <p:sp>
        <p:nvSpPr>
          <p:cNvPr id="6" name="Ορθογώνιο 5">
            <a:extLst>
              <a:ext uri="{FF2B5EF4-FFF2-40B4-BE49-F238E27FC236}">
                <a16:creationId xmlns:a16="http://schemas.microsoft.com/office/drawing/2014/main" id="{C58887B5-B896-48BD-A88F-761F5C4BF4E9}"/>
              </a:ext>
            </a:extLst>
          </p:cNvPr>
          <p:cNvSpPr/>
          <p:nvPr/>
        </p:nvSpPr>
        <p:spPr>
          <a:xfrm>
            <a:off x="1412214" y="3656403"/>
            <a:ext cx="3789114" cy="369332"/>
          </a:xfrm>
          <a:prstGeom prst="rect">
            <a:avLst/>
          </a:prstGeom>
        </p:spPr>
        <p:txBody>
          <a:bodyPr wrap="none">
            <a:spAutoFit/>
          </a:bodyPr>
          <a:lstStyle/>
          <a:p>
            <a:r>
              <a:rPr lang="el-GR" dirty="0"/>
              <a:t>Παρουσίαση για τον μαθητή σχολείου</a:t>
            </a:r>
          </a:p>
        </p:txBody>
      </p:sp>
      <p:sp>
        <p:nvSpPr>
          <p:cNvPr id="7" name="Rectangle 6"/>
          <p:cNvSpPr>
            <a:spLocks noChangeArrowheads="1"/>
          </p:cNvSpPr>
          <p:nvPr/>
        </p:nvSpPr>
        <p:spPr bwMode="auto">
          <a:xfrm>
            <a:off x="11526381" y="6858000"/>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0260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343" y="1892948"/>
            <a:ext cx="4092650" cy="2725705"/>
          </a:xfrm>
          <a:prstGeom prst="rect">
            <a:avLst/>
          </a:prstGeom>
        </p:spPr>
      </p:pic>
      <p:sp>
        <p:nvSpPr>
          <p:cNvPr id="17" name="TextBox 16"/>
          <p:cNvSpPr txBox="1"/>
          <p:nvPr/>
        </p:nvSpPr>
        <p:spPr>
          <a:xfrm>
            <a:off x="4580792" y="4923692"/>
            <a:ext cx="2602523" cy="954107"/>
          </a:xfrm>
          <a:prstGeom prst="rect">
            <a:avLst/>
          </a:prstGeom>
          <a:noFill/>
        </p:spPr>
        <p:txBody>
          <a:bodyPr wrap="square" rtlCol="0">
            <a:spAutoFit/>
          </a:bodyPr>
          <a:lstStyle/>
          <a:p>
            <a:pPr lvl="0" algn="ctr"/>
            <a:r>
              <a:rPr lang="el-GR" sz="2800">
                <a:solidFill>
                  <a:prstClr val="black"/>
                </a:solidFill>
              </a:rPr>
              <a:t>Αν θέλουμε να ταξιδέψουμε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720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343" y="1892948"/>
            <a:ext cx="4092650" cy="2725705"/>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4031343" cy="2684874"/>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35848" y="0"/>
            <a:ext cx="4156152" cy="2684874"/>
          </a:xfrm>
          <a:prstGeom prst="rect">
            <a:avLst/>
          </a:prstGeom>
        </p:spPr>
      </p:pic>
      <p:sp>
        <p:nvSpPr>
          <p:cNvPr id="19" name="TextBox 18"/>
          <p:cNvSpPr txBox="1"/>
          <p:nvPr/>
        </p:nvSpPr>
        <p:spPr>
          <a:xfrm>
            <a:off x="8458200" y="2945423"/>
            <a:ext cx="3358662" cy="954107"/>
          </a:xfrm>
          <a:prstGeom prst="rect">
            <a:avLst/>
          </a:prstGeom>
          <a:noFill/>
        </p:spPr>
        <p:txBody>
          <a:bodyPr wrap="square" rtlCol="0">
            <a:spAutoFit/>
          </a:bodyPr>
          <a:lstStyle/>
          <a:p>
            <a:pPr lvl="0"/>
            <a:r>
              <a:rPr lang="el-GR" sz="2800" dirty="0">
                <a:solidFill>
                  <a:prstClr val="black"/>
                </a:solidFill>
              </a:rPr>
              <a:t>... Να πάρουμε ένα λεωφορείο</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543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4680" y="1892948"/>
            <a:ext cx="4092650" cy="2725705"/>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6663" y="0"/>
            <a:ext cx="4031343" cy="2684874"/>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89185" y="0"/>
            <a:ext cx="4156152" cy="2684874"/>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6" y="3270379"/>
            <a:ext cx="4048869" cy="2696547"/>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24831" y="2684874"/>
            <a:ext cx="3051072" cy="2288304"/>
          </a:xfrm>
          <a:prstGeom prst="rect">
            <a:avLst/>
          </a:prstGeom>
        </p:spPr>
      </p:pic>
      <p:sp>
        <p:nvSpPr>
          <p:cNvPr id="20" name="TextBox 19"/>
          <p:cNvSpPr txBox="1"/>
          <p:nvPr/>
        </p:nvSpPr>
        <p:spPr>
          <a:xfrm>
            <a:off x="6653006" y="5144087"/>
            <a:ext cx="3174023" cy="523220"/>
          </a:xfrm>
          <a:prstGeom prst="rect">
            <a:avLst/>
          </a:prstGeom>
          <a:noFill/>
        </p:spPr>
        <p:txBody>
          <a:bodyPr wrap="square" rtlCol="0">
            <a:spAutoFit/>
          </a:bodyPr>
          <a:lstStyle/>
          <a:p>
            <a:pPr lvl="0"/>
            <a:r>
              <a:rPr lang="el-GR" sz="2800" dirty="0">
                <a:solidFill>
                  <a:prstClr val="black"/>
                </a:solidFill>
              </a:rPr>
              <a:t>Ή ένα αεροπλάνο</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565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40268" y="1"/>
            <a:ext cx="7441676" cy="5119873"/>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233328" cy="3495863"/>
          </a:xfrm>
          <a:prstGeom prst="rect">
            <a:avLst/>
          </a:prstGeom>
        </p:spPr>
      </p:pic>
      <p:sp>
        <p:nvSpPr>
          <p:cNvPr id="18" name="TextBox 17"/>
          <p:cNvSpPr txBox="1"/>
          <p:nvPr/>
        </p:nvSpPr>
        <p:spPr>
          <a:xfrm>
            <a:off x="-47501" y="3688121"/>
            <a:ext cx="3540267" cy="1938992"/>
          </a:xfrm>
          <a:prstGeom prst="rect">
            <a:avLst/>
          </a:prstGeom>
          <a:noFill/>
        </p:spPr>
        <p:txBody>
          <a:bodyPr wrap="square" rtlCol="0">
            <a:spAutoFit/>
          </a:bodyPr>
          <a:lstStyle/>
          <a:p>
            <a:pPr lvl="0"/>
            <a:r>
              <a:rPr lang="el-GR" sz="2400" dirty="0">
                <a:solidFill>
                  <a:prstClr val="black"/>
                </a:solidFill>
              </a:rPr>
              <a:t>Οι συσκευές μας και τα κινητά τηλέφωνα είναι μάλλον τα μόνα που μας υπενθυμίζουν την ανάγκη αποθήκευσης ενέργειας.</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3587915" y="5129196"/>
            <a:ext cx="7266132" cy="830997"/>
          </a:xfrm>
          <a:prstGeom prst="rect">
            <a:avLst/>
          </a:prstGeom>
          <a:noFill/>
        </p:spPr>
        <p:txBody>
          <a:bodyPr wrap="square" rtlCol="0">
            <a:spAutoFit/>
          </a:bodyPr>
          <a:lstStyle/>
          <a:p>
            <a:pPr lvl="0"/>
            <a:r>
              <a:rPr lang="el-GR" sz="2400" dirty="0">
                <a:solidFill>
                  <a:srgbClr val="FF0000"/>
                </a:solidFill>
              </a:rPr>
              <a:t>Φανταστείτε να μην χρειαστεί ποτέ να φορτίσετε το τηλέφωνό σας!</a:t>
            </a:r>
            <a:endParaRPr kumimoji="0" lang="en-GB"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ectangle 16"/>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295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22960" y="914400"/>
            <a:ext cx="10939549" cy="3785652"/>
          </a:xfrm>
          <a:prstGeom prst="rect">
            <a:avLst/>
          </a:prstGeom>
          <a:noFill/>
        </p:spPr>
        <p:txBody>
          <a:bodyPr wrap="square" rtlCol="0">
            <a:spAutoFit/>
          </a:bodyPr>
          <a:lstStyle/>
          <a:p>
            <a:pPr lvl="0"/>
            <a:r>
              <a:rPr lang="el-GR" sz="2400" dirty="0">
                <a:solidFill>
                  <a:prstClr val="black"/>
                </a:solidFill>
              </a:rPr>
              <a:t>Όλη η ενέργεια που χρησιμοποιούμε πρέπει να παράγεται, να αποθηκεύεται και να διανέμεται και οι μέθοδοι ποικίλλουν ανάλογα με τον τύπο του καυσίμου.</a:t>
            </a:r>
          </a:p>
          <a:p>
            <a:pPr lvl="0"/>
            <a:endParaRPr lang="el-GR" sz="2400" dirty="0">
              <a:solidFill>
                <a:prstClr val="black"/>
              </a:solidFill>
            </a:endParaRPr>
          </a:p>
          <a:p>
            <a:pPr lvl="0"/>
            <a:r>
              <a:rPr lang="el-GR" sz="2400" dirty="0">
                <a:solidFill>
                  <a:prstClr val="black"/>
                </a:solidFill>
              </a:rPr>
              <a:t>Τα ορυκτά καύσιμα ήταν ο κύριος παραγωγός της ενέργειας μας εδώ και πολλά χρόνια και η ιδέα της μετάβασης σε ένα «νέο» καύσιμο προκάλεσε κάποια ανησυχία για την αξιοπιστία, τη διαθεσιμότητα, την ασφάλεια και την αποθήκευση.</a:t>
            </a:r>
          </a:p>
          <a:p>
            <a:pPr lvl="0"/>
            <a:endParaRPr lang="el-GR" sz="2400" dirty="0">
              <a:solidFill>
                <a:prstClr val="black"/>
              </a:solidFill>
            </a:endParaRPr>
          </a:p>
          <a:p>
            <a:pPr lvl="0"/>
            <a:r>
              <a:rPr lang="el-GR" sz="2400" dirty="0">
                <a:solidFill>
                  <a:prstClr val="black"/>
                </a:solidFill>
              </a:rPr>
              <a:t>Όπως συμβαίνει με πολλές «νέες» τεχνολογίες, οποιαδήποτε απροθυμία στην υιοθέτησή τους βασίζεται συνήθως στην έλλειψη κατανόησης ή σε πίστη κοινών συνηθισμένων  παρανοήσεων.</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537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94954" y="1419101"/>
            <a:ext cx="10507288" cy="1615827"/>
          </a:xfrm>
          <a:prstGeom prst="rect">
            <a:avLst/>
          </a:prstGeom>
          <a:noFill/>
        </p:spPr>
        <p:txBody>
          <a:bodyPr wrap="square" rtlCol="0">
            <a:spAutoFit/>
          </a:bodyPr>
          <a:lstStyle/>
          <a:p>
            <a:pPr lvl="0" algn="ctr" fontAlgn="base"/>
            <a:r>
              <a:rPr lang="el-GR" sz="3300" b="1">
                <a:solidFill>
                  <a:prstClr val="black"/>
                </a:solidFill>
              </a:rPr>
              <a:t>Μύθος 1</a:t>
            </a:r>
          </a:p>
          <a:p>
            <a:pPr lvl="0" algn="ctr" fontAlgn="base"/>
            <a:endParaRPr lang="el-GR" sz="3300" b="1">
              <a:solidFill>
                <a:prstClr val="black"/>
              </a:solidFill>
            </a:endParaRPr>
          </a:p>
          <a:p>
            <a:pPr lvl="0" algn="ctr" fontAlgn="base"/>
            <a:r>
              <a:rPr lang="el-GR" sz="3300" b="1">
                <a:solidFill>
                  <a:prstClr val="black"/>
                </a:solidFill>
              </a:rPr>
              <a:t>Το υδρογόνο είναι πιο επικίνδυνο από τη βενζίνη.</a:t>
            </a:r>
            <a:endParaRPr kumimoji="0" lang="en-GB" sz="33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925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61149" y="363452"/>
            <a:ext cx="10831483" cy="53450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9374" y="0"/>
            <a:ext cx="7899400" cy="5940349"/>
          </a:xfrm>
          <a:prstGeom prst="rect">
            <a:avLst/>
          </a:prstGeom>
        </p:spPr>
      </p:pic>
      <p:sp>
        <p:nvSpPr>
          <p:cNvPr id="17" name="Rectangle 16"/>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7073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05887" y="1183970"/>
            <a:ext cx="10728170" cy="830997"/>
          </a:xfrm>
          <a:prstGeom prst="rect">
            <a:avLst/>
          </a:prstGeom>
          <a:noFill/>
        </p:spPr>
        <p:txBody>
          <a:bodyPr wrap="square" rtlCol="0">
            <a:spAutoFit/>
          </a:bodyPr>
          <a:lstStyle/>
          <a:p>
            <a:pPr lvl="0" fontAlgn="base"/>
            <a:r>
              <a:rPr lang="el-GR" dirty="0">
                <a:solidFill>
                  <a:prstClr val="black"/>
                </a:solidFill>
              </a:rPr>
              <a:t>* </a:t>
            </a:r>
            <a:r>
              <a:rPr lang="el-GR" sz="2400" dirty="0">
                <a:solidFill>
                  <a:prstClr val="black"/>
                </a:solidFill>
              </a:rPr>
              <a:t>Το πετρέλαιο είναι πιο πιθανό να προκαλέσει πυρκαγιά ή έκρηξη όταν περιορίζεται σε στενό χώρο λόγω των ατμών του που είναι βαρύτεροι από τον αέρα.</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81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89015" y="1516479"/>
            <a:ext cx="10249593" cy="3416320"/>
          </a:xfrm>
          <a:prstGeom prst="rect">
            <a:avLst/>
          </a:prstGeom>
          <a:noFill/>
        </p:spPr>
        <p:txBody>
          <a:bodyPr wrap="square" rtlCol="0">
            <a:spAutoFit/>
          </a:bodyPr>
          <a:lstStyle/>
          <a:p>
            <a:pPr lvl="0" fontAlgn="base"/>
            <a:r>
              <a:rPr lang="el-GR" sz="2400" dirty="0">
                <a:solidFill>
                  <a:prstClr val="black"/>
                </a:solidFill>
              </a:rPr>
              <a:t>* Το πετρέλαιο είναι πιο πιθανό να προκαλέσει πυρκαγιά ή έκρηξη όταν περιορίζεται σε στενό χώρο λόγω των ατμών του που είναι βαρύτεροι από τον αέρα.</a:t>
            </a:r>
          </a:p>
          <a:p>
            <a:pPr lvl="0" fontAlgn="base"/>
            <a:endParaRPr lang="el-GR" sz="2400" dirty="0">
              <a:solidFill>
                <a:prstClr val="black"/>
              </a:solidFill>
            </a:endParaRPr>
          </a:p>
          <a:p>
            <a:pPr lvl="0" fontAlgn="base"/>
            <a:r>
              <a:rPr lang="el-GR" sz="2400" dirty="0">
                <a:solidFill>
                  <a:prstClr val="black"/>
                </a:solidFill>
              </a:rPr>
              <a:t>* Η καύση βενζίνης παραμένει ως υγρό, εξαπλώνεται σε κοντινές επιφάνειες, οδηγώντας σε εκτεταμένη ζημιά στη φωτιά.</a:t>
            </a:r>
          </a:p>
          <a:p>
            <a:pPr lvl="0" fontAlgn="base"/>
            <a:endParaRPr lang="el-GR" sz="2400" dirty="0">
              <a:solidFill>
                <a:prstClr val="black"/>
              </a:solidFill>
            </a:endParaRPr>
          </a:p>
          <a:p>
            <a:pPr lvl="0" fontAlgn="base"/>
            <a:r>
              <a:rPr lang="el-GR" sz="2400" dirty="0">
                <a:solidFill>
                  <a:prstClr val="black"/>
                </a:solidFill>
              </a:rPr>
              <a:t>* Το υδρογόνο είναι 14 φορές ελαφρύτερο από τον αέρα και κατά την καύση, τα ανοίγματα ευθύς επάνω, όπως η φλόγα από έναν αναπτήρα.</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9399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356260" y="656703"/>
            <a:ext cx="10824358" cy="3970318"/>
          </a:xfrm>
          <a:prstGeom prst="rect">
            <a:avLst/>
          </a:prstGeom>
          <a:noFill/>
        </p:spPr>
        <p:txBody>
          <a:bodyPr wrap="square" rtlCol="0">
            <a:spAutoFit/>
          </a:bodyPr>
          <a:lstStyle/>
          <a:p>
            <a:pPr lvl="0" algn="ctr" fontAlgn="base"/>
            <a:r>
              <a:rPr lang="el-GR" sz="2800" dirty="0">
                <a:solidFill>
                  <a:prstClr val="black"/>
                </a:solidFill>
              </a:rPr>
              <a:t>Δείτε αυτό το βίντεο ...</a:t>
            </a:r>
          </a:p>
          <a:p>
            <a:pPr lvl="0" algn="ctr" fontAlgn="base"/>
            <a:endParaRPr lang="el-GR" sz="2800" dirty="0">
              <a:solidFill>
                <a:prstClr val="black"/>
              </a:solidFill>
            </a:endParaRPr>
          </a:p>
          <a:p>
            <a:pPr lvl="0" algn="ctr" fontAlgn="base"/>
            <a:endParaRPr lang="el-GR" sz="2800" dirty="0">
              <a:solidFill>
                <a:prstClr val="black"/>
              </a:solidFill>
            </a:endParaRPr>
          </a:p>
          <a:p>
            <a:pPr lvl="0" algn="ctr" fontAlgn="base"/>
            <a:endParaRPr lang="el-GR" sz="2800" dirty="0">
              <a:solidFill>
                <a:prstClr val="black"/>
              </a:solidFill>
            </a:endParaRPr>
          </a:p>
          <a:p>
            <a:pPr lvl="0" algn="ctr" fontAlgn="base"/>
            <a:endParaRPr lang="el-GR" sz="2800" dirty="0">
              <a:solidFill>
                <a:prstClr val="black"/>
              </a:solidFill>
            </a:endParaRPr>
          </a:p>
          <a:p>
            <a:pPr lvl="0" algn="ctr" fontAlgn="base"/>
            <a:endParaRPr lang="el-GR" sz="2800" dirty="0">
              <a:solidFill>
                <a:prstClr val="black"/>
              </a:solidFill>
            </a:endParaRPr>
          </a:p>
          <a:p>
            <a:pPr lvl="0" algn="ctr" fontAlgn="base"/>
            <a:endParaRPr lang="el-GR" sz="2800" dirty="0">
              <a:solidFill>
                <a:prstClr val="black"/>
              </a:solidFill>
            </a:endParaRPr>
          </a:p>
          <a:p>
            <a:pPr lvl="0" algn="ctr" fontAlgn="base"/>
            <a:r>
              <a:rPr lang="el-GR" sz="2800" dirty="0">
                <a:solidFill>
                  <a:prstClr val="black"/>
                </a:solidFill>
              </a:rPr>
              <a:t>δείχνει τη φλόγα μιας διαρροής καυσίμου υδρογόνου και στη συνέχεια μια διαρροή </a:t>
            </a:r>
            <a:r>
              <a:rPr lang="el-GR" sz="2800" dirty="0" err="1">
                <a:solidFill>
                  <a:prstClr val="black"/>
                </a:solidFill>
              </a:rPr>
              <a:t>απο</a:t>
            </a:r>
            <a:r>
              <a:rPr lang="el-GR" sz="2800" dirty="0">
                <a:solidFill>
                  <a:prstClr val="black"/>
                </a:solidFill>
              </a:rPr>
              <a:t> βενζίνη στο ίδιο αυτοκίνητο.</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hlinkClick r:id="rId10"/>
          </p:cNvPr>
          <p:cNvPicPr>
            <a:picLocks noChangeAspect="1"/>
          </p:cNvPicPr>
          <p:nvPr/>
        </p:nvPicPr>
        <p:blipFill>
          <a:blip r:embed="rId11"/>
          <a:stretch>
            <a:fillRect/>
          </a:stretch>
        </p:blipFill>
        <p:spPr>
          <a:xfrm>
            <a:off x="4867898" y="2048171"/>
            <a:ext cx="2084902" cy="1167545"/>
          </a:xfrm>
          <a:prstGeom prst="rect">
            <a:avLst/>
          </a:prstGeom>
        </p:spPr>
      </p:pic>
      <p:sp>
        <p:nvSpPr>
          <p:cNvPr id="17" name="Rectangle 16"/>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73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524000" y="1122363"/>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a:t>
            </a:r>
          </a:p>
        </p:txBody>
      </p:sp>
      <p:sp>
        <p:nvSpPr>
          <p:cNvPr id="16" name="Subtitle 2"/>
          <p:cNvSpPr txBox="1">
            <a:spLocks/>
          </p:cNvSpPr>
          <p:nvPr/>
        </p:nvSpPr>
        <p:spPr>
          <a:xfrm>
            <a:off x="1524000" y="2336100"/>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39182CB8-E090-49FF-99CA-5AB5975B96E1}"/>
              </a:ext>
            </a:extLst>
          </p:cNvPr>
          <p:cNvSpPr/>
          <p:nvPr/>
        </p:nvSpPr>
        <p:spPr>
          <a:xfrm>
            <a:off x="1318161" y="859879"/>
            <a:ext cx="8164286" cy="3231654"/>
          </a:xfrm>
          <a:prstGeom prst="rect">
            <a:avLst/>
          </a:prstGeom>
        </p:spPr>
        <p:txBody>
          <a:bodyPr wrap="square">
            <a:spAutoFit/>
          </a:bodyPr>
          <a:lstStyle/>
          <a:p>
            <a:r>
              <a:rPr lang="el-GR" sz="2000" dirty="0"/>
              <a:t>Υδρογόνο: Η ιστορία μέχρι στιγμής.</a:t>
            </a:r>
          </a:p>
          <a:p>
            <a:endParaRPr lang="el-GR" sz="2000" dirty="0"/>
          </a:p>
          <a:p>
            <a:endParaRPr lang="el-GR" sz="2000" dirty="0"/>
          </a:p>
          <a:p>
            <a:r>
              <a:rPr lang="el-GR" dirty="0"/>
              <a:t>Αυτή η παρουσίαση στοχεύει να διαλύσει τους μύθους σχετικά με το υδρογόνο, επιτρέποντάς  να τους αφήσετε στο παρελθόν όπου ανήκουν, είμαστε έτοιμοι να μετακινηθούμε στο μέλλον και να απολαύσουμε τα οφέλη μιας οικονομίας υδρογόνου. Σε αντίθεση με μια συνήθη ιστορία, δεν θα υπάρχουν ημερομηνίες που να θυμίζουν  το παρελθόν. Θα συζητήσουμε την κατάσταση όπως είναι σήμερα και θα δούμε πώς αλλάζει. Οι μόνες ημερομηνίες που πρέπει να λάβετε υπόψη είναι οι ημερομηνίες που καθορίζουν την ανάγκη για τη μείωση των εκπομπών διοξειδίου του άνθρακα.</a:t>
            </a:r>
          </a:p>
        </p:txBody>
      </p:sp>
      <p:sp>
        <p:nvSpPr>
          <p:cNvPr id="18" name="Rectangle 17"/>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976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31273" y="656705"/>
            <a:ext cx="10158152" cy="5139869"/>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fontAlgn="base"/>
            <a:r>
              <a:rPr lang="el-GR" sz="2400" dirty="0">
                <a:solidFill>
                  <a:prstClr val="black"/>
                </a:solidFill>
              </a:rPr>
              <a:t>Το καύσιμο υδρογόνο, το οποίο αερίζεται από   μακριά και δεν έβλαψε το όχημα, ενώ η βενζίνη προκάλεσε πυρκαγιά και κατέστρεψε το αυτοκίνητο.</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Image 9"/>
          <p:cNvPicPr/>
          <p:nvPr/>
        </p:nvPicPr>
        <p:blipFill>
          <a:blip r:embed="rId10"/>
          <a:stretch>
            <a:fillRect/>
          </a:stretch>
        </p:blipFill>
        <p:spPr>
          <a:xfrm>
            <a:off x="2360814" y="1230283"/>
            <a:ext cx="6242857" cy="3217026"/>
          </a:xfrm>
          <a:prstGeom prst="rect">
            <a:avLst/>
          </a:prstGeom>
        </p:spPr>
      </p:pic>
      <p:sp>
        <p:nvSpPr>
          <p:cNvPr id="17" name="Rectangle 16"/>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2386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853738" y="2393757"/>
            <a:ext cx="7888778" cy="1015663"/>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05CE212A-9C14-4839-81FA-AF6DAAD90D82}"/>
              </a:ext>
            </a:extLst>
          </p:cNvPr>
          <p:cNvSpPr/>
          <p:nvPr/>
        </p:nvSpPr>
        <p:spPr>
          <a:xfrm>
            <a:off x="1995054" y="1516594"/>
            <a:ext cx="7517081" cy="1754326"/>
          </a:xfrm>
          <a:prstGeom prst="rect">
            <a:avLst/>
          </a:prstGeom>
        </p:spPr>
        <p:txBody>
          <a:bodyPr wrap="square">
            <a:spAutoFit/>
          </a:bodyPr>
          <a:lstStyle/>
          <a:p>
            <a:pPr algn="ctr"/>
            <a:r>
              <a:rPr lang="el-GR" sz="2800" dirty="0"/>
              <a:t>Μύθος 2</a:t>
            </a:r>
          </a:p>
          <a:p>
            <a:endParaRPr lang="el-GR" sz="2400" dirty="0"/>
          </a:p>
          <a:p>
            <a:r>
              <a:rPr lang="el-GR" sz="2800" dirty="0"/>
              <a:t>Το αέριο υδρογόνο είναι επικίνδυνο για την αποθήκευση και τη χρήση.</a:t>
            </a:r>
          </a:p>
        </p:txBody>
      </p:sp>
      <p:sp>
        <p:nvSpPr>
          <p:cNvPr id="16" name="Rectangle 15"/>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7882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70576" y="351441"/>
            <a:ext cx="10831483" cy="53450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6618" y="53809"/>
            <a:ext cx="7899400" cy="5940349"/>
          </a:xfrm>
          <a:prstGeom prst="rect">
            <a:avLst/>
          </a:prstGeom>
        </p:spPr>
      </p:pic>
      <p:sp>
        <p:nvSpPr>
          <p:cNvPr id="17" name="Rectangle 16"/>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8676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021080" y="636517"/>
            <a:ext cx="10149840" cy="1384995"/>
          </a:xfrm>
          <a:prstGeom prst="rect">
            <a:avLst/>
          </a:prstGeom>
          <a:noFill/>
        </p:spPr>
        <p:txBody>
          <a:bodyPr wrap="square" rtlCol="0">
            <a:spAutoFit/>
          </a:bodyPr>
          <a:lstStyle/>
          <a:p>
            <a:pPr lvl="0"/>
            <a:r>
              <a:rPr lang="el-GR" sz="2800">
                <a:solidFill>
                  <a:prstClr val="black"/>
                </a:solidFill>
              </a:rPr>
              <a:t>* Το υδρογόνο δεν είναι πιο επικίνδυνο από άλλα εύφλεκτα καύσιμα ή τις μπαταρίες που χρησιμοποιούνται στα ηλεκτρικά αυτοκίνητα.</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8103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022465" y="856211"/>
            <a:ext cx="10149840" cy="2677656"/>
          </a:xfrm>
          <a:prstGeom prst="rect">
            <a:avLst/>
          </a:prstGeom>
          <a:noFill/>
        </p:spPr>
        <p:txBody>
          <a:bodyPr wrap="square" rtlCol="0">
            <a:spAutoFit/>
          </a:bodyPr>
          <a:lstStyle/>
          <a:p>
            <a:pPr lvl="0"/>
            <a:r>
              <a:rPr lang="el-GR" sz="2800">
                <a:solidFill>
                  <a:prstClr val="black"/>
                </a:solidFill>
              </a:rPr>
              <a:t>* Το υδρογόνο δεν είναι πιο επικίνδυνο από άλλα εύφλεκτα καύσιμα ή τις μπαταρίες που χρησιμοποιούνται στα ηλεκτρικά αυτοκίνητα.</a:t>
            </a:r>
          </a:p>
          <a:p>
            <a:pPr lvl="0"/>
            <a:endParaRPr lang="el-GR" sz="2800">
              <a:solidFill>
                <a:prstClr val="black"/>
              </a:solidFill>
            </a:endParaRPr>
          </a:p>
          <a:p>
            <a:pPr lvl="0"/>
            <a:r>
              <a:rPr lang="el-GR" sz="2800">
                <a:solidFill>
                  <a:prstClr val="black"/>
                </a:solidFill>
              </a:rPr>
              <a:t>* Υπάρχει μια παγκόσμια βιομηχανία πολλών δισεκατομμυρίων που μεταφέρει και παράγει υδρογόνο για πολλές δεκαετίες.</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067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54083" y="625172"/>
            <a:ext cx="10526287" cy="5262979"/>
          </a:xfrm>
          <a:prstGeom prst="rect">
            <a:avLst/>
          </a:prstGeom>
          <a:noFill/>
        </p:spPr>
        <p:txBody>
          <a:bodyPr wrap="square" rtlCol="0">
            <a:spAutoFit/>
          </a:bodyPr>
          <a:lstStyle/>
          <a:p>
            <a:pPr lvl="0"/>
            <a:r>
              <a:rPr lang="en-US" sz="2800" dirty="0">
                <a:solidFill>
                  <a:prstClr val="black"/>
                </a:solidFill>
              </a:rPr>
              <a:t>                                    </a:t>
            </a:r>
            <a:r>
              <a:rPr lang="el-GR" sz="2800" dirty="0">
                <a:solidFill>
                  <a:prstClr val="black"/>
                </a:solidFill>
              </a:rPr>
              <a:t>Δείτε αυτό το βίντεο ...</a:t>
            </a:r>
          </a:p>
          <a:p>
            <a:pPr lvl="0"/>
            <a:endParaRPr lang="el-GR" sz="2800" dirty="0">
              <a:solidFill>
                <a:prstClr val="black"/>
              </a:solidFill>
            </a:endParaRPr>
          </a:p>
          <a:p>
            <a:pPr lvl="0"/>
            <a:endParaRPr lang="el-GR" sz="2800" dirty="0">
              <a:solidFill>
                <a:prstClr val="black"/>
              </a:solidFill>
            </a:endParaRPr>
          </a:p>
          <a:p>
            <a:pPr lvl="0"/>
            <a:endParaRPr lang="el-GR" sz="2800" dirty="0">
              <a:solidFill>
                <a:prstClr val="black"/>
              </a:solidFill>
            </a:endParaRPr>
          </a:p>
          <a:p>
            <a:pPr lvl="0"/>
            <a:endParaRPr lang="el-GR" sz="2800" dirty="0">
              <a:solidFill>
                <a:prstClr val="black"/>
              </a:solidFill>
            </a:endParaRPr>
          </a:p>
          <a:p>
            <a:pPr lvl="0"/>
            <a:endParaRPr lang="el-GR" sz="2800" dirty="0">
              <a:solidFill>
                <a:prstClr val="black"/>
              </a:solidFill>
            </a:endParaRPr>
          </a:p>
          <a:p>
            <a:pPr lvl="0"/>
            <a:endParaRPr lang="el-GR" sz="2800" dirty="0">
              <a:solidFill>
                <a:prstClr val="black"/>
              </a:solidFill>
            </a:endParaRPr>
          </a:p>
          <a:p>
            <a:pPr lvl="0"/>
            <a:endParaRPr lang="el-GR" sz="2800" dirty="0">
              <a:solidFill>
                <a:prstClr val="black"/>
              </a:solidFill>
            </a:endParaRPr>
          </a:p>
          <a:p>
            <a:pPr lvl="0"/>
            <a:endParaRPr lang="el-GR" sz="2800" dirty="0">
              <a:solidFill>
                <a:prstClr val="black"/>
              </a:solidFill>
            </a:endParaRPr>
          </a:p>
          <a:p>
            <a:pPr lvl="0"/>
            <a:endParaRPr lang="el-GR" sz="2800" dirty="0">
              <a:solidFill>
                <a:prstClr val="black"/>
              </a:solidFill>
            </a:endParaRPr>
          </a:p>
          <a:p>
            <a:pPr lvl="0"/>
            <a:r>
              <a:rPr lang="el-GR" sz="2400" dirty="0">
                <a:solidFill>
                  <a:prstClr val="black"/>
                </a:solidFill>
              </a:rPr>
              <a:t>Παρουσιάζει μια σφαίρα που εκτοξεύεται σε δεξαμενή καυσίμου από ίνες άνθρακα που περιέχει υδρογόνο</a:t>
            </a:r>
            <a:r>
              <a:rPr lang="el-GR" sz="2800" dirty="0">
                <a:solidFill>
                  <a:prstClr val="black"/>
                </a:solidFill>
              </a:rPr>
              <a:t>.</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hlinkClick r:id="rId10"/>
          </p:cNvPr>
          <p:cNvPicPr>
            <a:picLocks noChangeAspect="1"/>
          </p:cNvPicPr>
          <p:nvPr/>
        </p:nvPicPr>
        <p:blipFill>
          <a:blip r:embed="rId11"/>
          <a:stretch>
            <a:fillRect/>
          </a:stretch>
        </p:blipFill>
        <p:spPr>
          <a:xfrm>
            <a:off x="4795646" y="2089116"/>
            <a:ext cx="2084902" cy="1167545"/>
          </a:xfrm>
          <a:prstGeom prst="rect">
            <a:avLst/>
          </a:prstGeom>
        </p:spPr>
      </p:pic>
      <p:sp>
        <p:nvSpPr>
          <p:cNvPr id="17" name="Rectangle 16"/>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4296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72252" y="5280834"/>
            <a:ext cx="10199716" cy="461665"/>
          </a:xfrm>
          <a:prstGeom prst="rect">
            <a:avLst/>
          </a:prstGeom>
          <a:noFill/>
        </p:spPr>
        <p:txBody>
          <a:bodyPr wrap="square" rtlCol="0">
            <a:spAutoFit/>
          </a:bodyPr>
          <a:lstStyle/>
          <a:p>
            <a:pPr lvl="0" algn="ctr"/>
            <a:r>
              <a:rPr lang="el-GR" sz="2400" dirty="0">
                <a:solidFill>
                  <a:prstClr val="black"/>
                </a:solidFill>
              </a:rPr>
              <a:t>Το αέριο διέφυγε, ακίνδυνα στον αέρα</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Image 8"/>
          <p:cNvPicPr/>
          <p:nvPr/>
        </p:nvPicPr>
        <p:blipFill>
          <a:blip r:embed="rId10"/>
          <a:stretch>
            <a:fillRect/>
          </a:stretch>
        </p:blipFill>
        <p:spPr>
          <a:xfrm>
            <a:off x="3067397" y="1180407"/>
            <a:ext cx="5702530" cy="3632661"/>
          </a:xfrm>
          <a:prstGeom prst="rect">
            <a:avLst/>
          </a:prstGeom>
        </p:spPr>
      </p:pic>
      <p:sp>
        <p:nvSpPr>
          <p:cNvPr id="17" name="Rectangle 16"/>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479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853738" y="2393757"/>
            <a:ext cx="7888778" cy="1015663"/>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F733FD61-A6BF-419F-8FF9-20A8EEF4D490}"/>
              </a:ext>
            </a:extLst>
          </p:cNvPr>
          <p:cNvSpPr/>
          <p:nvPr/>
        </p:nvSpPr>
        <p:spPr>
          <a:xfrm>
            <a:off x="2095994" y="1174160"/>
            <a:ext cx="7125195" cy="3416320"/>
          </a:xfrm>
          <a:prstGeom prst="rect">
            <a:avLst/>
          </a:prstGeom>
        </p:spPr>
        <p:txBody>
          <a:bodyPr wrap="square">
            <a:spAutoFit/>
          </a:bodyPr>
          <a:lstStyle/>
          <a:p>
            <a:pPr algn="ctr"/>
            <a:r>
              <a:rPr lang="el-GR" sz="2400" dirty="0"/>
              <a:t>Μύθος 3</a:t>
            </a:r>
            <a:endParaRPr lang="en-US" sz="2400" dirty="0"/>
          </a:p>
          <a:p>
            <a:endParaRPr lang="en-US" sz="2400" dirty="0"/>
          </a:p>
          <a:p>
            <a:endParaRPr lang="en-US" sz="2400" dirty="0"/>
          </a:p>
          <a:p>
            <a:endParaRPr lang="en-US" sz="2400" dirty="0"/>
          </a:p>
          <a:p>
            <a:endParaRPr lang="en-US" sz="2400" dirty="0"/>
          </a:p>
          <a:p>
            <a:endParaRPr lang="en-US" sz="2400" dirty="0"/>
          </a:p>
          <a:p>
            <a:endParaRPr lang="el-GR" sz="2400" dirty="0"/>
          </a:p>
          <a:p>
            <a:endParaRPr lang="el-GR" sz="2400" dirty="0"/>
          </a:p>
          <a:p>
            <a:r>
              <a:rPr lang="el-GR" sz="2400" dirty="0"/>
              <a:t>Το </a:t>
            </a:r>
            <a:r>
              <a:rPr lang="el-GR" sz="2400" dirty="0" err="1"/>
              <a:t>Hindenburg</a:t>
            </a:r>
            <a:r>
              <a:rPr lang="el-GR" sz="2400" dirty="0"/>
              <a:t> εξερράγη εξαιτίας του υδρογόνου</a:t>
            </a:r>
          </a:p>
        </p:txBody>
      </p:sp>
      <p:sp>
        <p:nvSpPr>
          <p:cNvPr id="16" name="Rectangle 15"/>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4044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48393" y="435474"/>
            <a:ext cx="10831483" cy="53450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6618" y="72022"/>
            <a:ext cx="7899400" cy="5940349"/>
          </a:xfrm>
          <a:prstGeom prst="rect">
            <a:avLst/>
          </a:prstGeom>
        </p:spPr>
      </p:pic>
      <p:sp>
        <p:nvSpPr>
          <p:cNvPr id="17" name="Rectangle 16"/>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4925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2" name="Ορθογώνιο 1">
            <a:extLst>
              <a:ext uri="{FF2B5EF4-FFF2-40B4-BE49-F238E27FC236}">
                <a16:creationId xmlns:a16="http://schemas.microsoft.com/office/drawing/2014/main" id="{702B1E2C-FCE2-4318-9381-21AC94B6C8BD}"/>
              </a:ext>
            </a:extLst>
          </p:cNvPr>
          <p:cNvSpPr/>
          <p:nvPr/>
        </p:nvSpPr>
        <p:spPr>
          <a:xfrm>
            <a:off x="2195067" y="1243342"/>
            <a:ext cx="5277727" cy="523220"/>
          </a:xfrm>
          <a:prstGeom prst="rect">
            <a:avLst/>
          </a:prstGeom>
        </p:spPr>
        <p:txBody>
          <a:bodyPr wrap="none">
            <a:spAutoFit/>
          </a:bodyPr>
          <a:lstStyle/>
          <a:p>
            <a:r>
              <a:rPr lang="el-GR" sz="2800" dirty="0"/>
              <a:t>* Το </a:t>
            </a:r>
            <a:r>
              <a:rPr lang="en-US" sz="2800" dirty="0"/>
              <a:t>Hindenburg </a:t>
            </a:r>
            <a:r>
              <a:rPr lang="el-GR" sz="2800" dirty="0"/>
              <a:t>δεν έγινε έκρηξή .</a:t>
            </a:r>
          </a:p>
        </p:txBody>
      </p:sp>
      <p:sp>
        <p:nvSpPr>
          <p:cNvPr id="15" name="Rectangle 14"/>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529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2801" y="457308"/>
            <a:ext cx="4339244" cy="2837865"/>
          </a:xfrm>
          <a:prstGeom prst="rect">
            <a:avLst/>
          </a:prstGeom>
        </p:spPr>
      </p:pic>
      <p:sp>
        <p:nvSpPr>
          <p:cNvPr id="17" name="TextBox 16"/>
          <p:cNvSpPr txBox="1"/>
          <p:nvPr/>
        </p:nvSpPr>
        <p:spPr>
          <a:xfrm>
            <a:off x="281353" y="391994"/>
            <a:ext cx="3708756" cy="2677656"/>
          </a:xfrm>
          <a:prstGeom prst="rect">
            <a:avLst/>
          </a:prstGeom>
          <a:noFill/>
        </p:spPr>
        <p:txBody>
          <a:bodyPr wrap="square" rtlCol="0">
            <a:spAutoFit/>
          </a:bodyPr>
          <a:lstStyle/>
          <a:p>
            <a:pPr lvl="0"/>
            <a:r>
              <a:rPr lang="el-GR" sz="2800" dirty="0">
                <a:solidFill>
                  <a:prstClr val="black"/>
                </a:solidFill>
              </a:rPr>
              <a:t>Η ενέργεια που χρησιμοποιούμε καθημερινά είναι τόσο αξιόπιστη και σταθερή που δεν της δίνουμε πολύ σκέψη</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8574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2" name="Ορθογώνιο 1">
            <a:extLst>
              <a:ext uri="{FF2B5EF4-FFF2-40B4-BE49-F238E27FC236}">
                <a16:creationId xmlns:a16="http://schemas.microsoft.com/office/drawing/2014/main" id="{DD6180F4-93B9-4A11-91D0-5D2BD1EEB29C}"/>
              </a:ext>
            </a:extLst>
          </p:cNvPr>
          <p:cNvSpPr/>
          <p:nvPr/>
        </p:nvSpPr>
        <p:spPr>
          <a:xfrm>
            <a:off x="1676399" y="1403797"/>
            <a:ext cx="7485413" cy="1815882"/>
          </a:xfrm>
          <a:prstGeom prst="rect">
            <a:avLst/>
          </a:prstGeom>
        </p:spPr>
        <p:txBody>
          <a:bodyPr wrap="square">
            <a:spAutoFit/>
          </a:bodyPr>
          <a:lstStyle/>
          <a:p>
            <a:r>
              <a:rPr lang="el-GR" sz="2800" dirty="0"/>
              <a:t>* Το </a:t>
            </a:r>
            <a:r>
              <a:rPr lang="el-GR" sz="2800" dirty="0" err="1"/>
              <a:t>Hindenburg</a:t>
            </a:r>
            <a:r>
              <a:rPr lang="el-GR" sz="2800" dirty="0"/>
              <a:t> έγινε έκρηξη .</a:t>
            </a:r>
          </a:p>
          <a:p>
            <a:endParaRPr lang="el-GR" sz="2800" dirty="0"/>
          </a:p>
          <a:p>
            <a:r>
              <a:rPr lang="el-GR" sz="2800" dirty="0"/>
              <a:t>* Τα εκατομμύρια των κυβικών  του υδρογόνου καίγονται σε λιγότερο από 60 δευτερόλεπτα.</a:t>
            </a:r>
          </a:p>
        </p:txBody>
      </p:sp>
      <p:sp>
        <p:nvSpPr>
          <p:cNvPr id="15" name="Rectangle 14"/>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4494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2" name="Ορθογώνιο 1">
            <a:extLst>
              <a:ext uri="{FF2B5EF4-FFF2-40B4-BE49-F238E27FC236}">
                <a16:creationId xmlns:a16="http://schemas.microsoft.com/office/drawing/2014/main" id="{CE2F5759-E0FB-4E17-B01A-94F2CAB64671}"/>
              </a:ext>
            </a:extLst>
          </p:cNvPr>
          <p:cNvSpPr/>
          <p:nvPr/>
        </p:nvSpPr>
        <p:spPr>
          <a:xfrm>
            <a:off x="1895218" y="1192251"/>
            <a:ext cx="7213155" cy="3416320"/>
          </a:xfrm>
          <a:prstGeom prst="rect">
            <a:avLst/>
          </a:prstGeom>
        </p:spPr>
        <p:txBody>
          <a:bodyPr wrap="square">
            <a:spAutoFit/>
          </a:bodyPr>
          <a:lstStyle/>
          <a:p>
            <a:r>
              <a:rPr lang="el-GR" dirty="0"/>
              <a:t>* </a:t>
            </a:r>
            <a:r>
              <a:rPr lang="el-GR" sz="2400" dirty="0"/>
              <a:t>Το </a:t>
            </a:r>
            <a:r>
              <a:rPr lang="el-GR" sz="2400" dirty="0" err="1"/>
              <a:t>Hindenburg</a:t>
            </a:r>
            <a:r>
              <a:rPr lang="el-GR" sz="2400" dirty="0"/>
              <a:t> δεν έγινε έκρηξη.</a:t>
            </a:r>
          </a:p>
          <a:p>
            <a:endParaRPr lang="el-GR" sz="2400" dirty="0"/>
          </a:p>
          <a:p>
            <a:r>
              <a:rPr lang="el-GR" sz="2400" dirty="0"/>
              <a:t>* Τα εκατομμύρια των κυβικών  του υδρογόνου καίγονται σε λιγότερο από 60 δευτερόλεπτα.</a:t>
            </a:r>
          </a:p>
          <a:p>
            <a:endParaRPr lang="el-GR" sz="2400" dirty="0"/>
          </a:p>
          <a:p>
            <a:r>
              <a:rPr lang="el-GR" sz="2400" dirty="0"/>
              <a:t>* Το μεγαλύτερο μέρος του καπνού και της φλόγας που φαίνονται στις εικόνες προέρχεται από το καύσιμο ντίζελ  και το ζωγραφισμένο καμβά ‘αεριούχου αερόσακου’ που καλύπτει.</a:t>
            </a:r>
          </a:p>
        </p:txBody>
      </p:sp>
      <p:sp>
        <p:nvSpPr>
          <p:cNvPr id="15" name="Rectangle 14"/>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492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928452" y="1888176"/>
            <a:ext cx="9966960" cy="1261884"/>
          </a:xfrm>
          <a:prstGeom prst="rect">
            <a:avLst/>
          </a:prstGeom>
          <a:noFill/>
        </p:spPr>
        <p:txBody>
          <a:bodyPr wrap="square" rtlCol="0">
            <a:spAutoFit/>
          </a:bodyPr>
          <a:lstStyle/>
          <a:p>
            <a:pPr lvl="0"/>
            <a:r>
              <a:rPr lang="el-GR" sz="2400" dirty="0">
                <a:solidFill>
                  <a:prstClr val="black"/>
                </a:solidFill>
              </a:rPr>
              <a:t>Η αλήθεια είναι ότι όλα τα καύσιμα μπορεί να είναι επικίνδυνα, αν δεν έχουν αντιμετωπιστεί σωστά. Ως καύσιμο μεταφοράς, το υδρογόνο είναι λιγότερο επικίνδυνο από τα υπάρχοντα καύσιμα</a:t>
            </a:r>
            <a:r>
              <a:rPr lang="el-GR" sz="2800" dirty="0">
                <a:solidFill>
                  <a:prstClr val="black"/>
                </a:solidFill>
              </a:rPr>
              <a:t>.</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10"/>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4111437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75480" y="441540"/>
            <a:ext cx="9966960" cy="5078313"/>
          </a:xfrm>
          <a:prstGeom prst="rect">
            <a:avLst/>
          </a:prstGeom>
          <a:noFill/>
        </p:spPr>
        <p:txBody>
          <a:bodyPr wrap="square" rtlCol="0">
            <a:spAutoFit/>
          </a:bodyPr>
          <a:lstStyle/>
          <a:p>
            <a:pPr lvl="0"/>
            <a:r>
              <a:rPr lang="el-GR" dirty="0">
                <a:solidFill>
                  <a:prstClr val="black"/>
                </a:solidFill>
              </a:rPr>
              <a:t>Η αλήθεια είναι ότι όλα τα καύσιμα μπορεί να είναι επικίνδυνα, αν δεν έχουν αντιμετωπιστεί σωστά. Ως καύσιμο μεταφοράς, το υδρογόνο είναι λιγότερο επικίνδυνο από τα υπάρχοντα καύσιμα.</a:t>
            </a:r>
          </a:p>
          <a:p>
            <a:pPr lvl="0"/>
            <a:endParaRPr lang="el-GR" dirty="0">
              <a:solidFill>
                <a:prstClr val="black"/>
              </a:solidFill>
            </a:endParaRPr>
          </a:p>
          <a:p>
            <a:pPr lvl="0"/>
            <a:endParaRPr lang="el-GR" dirty="0">
              <a:solidFill>
                <a:prstClr val="black"/>
              </a:solidFill>
            </a:endParaRPr>
          </a:p>
          <a:p>
            <a:pPr lvl="0"/>
            <a:endParaRPr lang="el-GR" dirty="0">
              <a:solidFill>
                <a:prstClr val="black"/>
              </a:solidFill>
            </a:endParaRPr>
          </a:p>
          <a:p>
            <a:pPr lvl="0"/>
            <a:endParaRPr lang="el-GR" dirty="0">
              <a:solidFill>
                <a:prstClr val="black"/>
              </a:solidFill>
            </a:endParaRPr>
          </a:p>
          <a:p>
            <a:pPr lvl="0"/>
            <a:endParaRPr lang="el-GR" dirty="0">
              <a:solidFill>
                <a:prstClr val="black"/>
              </a:solidFill>
            </a:endParaRPr>
          </a:p>
          <a:p>
            <a:pPr lvl="0"/>
            <a:endParaRPr lang="el-GR" dirty="0">
              <a:solidFill>
                <a:prstClr val="black"/>
              </a:solidFill>
            </a:endParaRPr>
          </a:p>
          <a:p>
            <a:pPr lvl="0"/>
            <a:endParaRPr lang="el-GR" dirty="0">
              <a:solidFill>
                <a:prstClr val="black"/>
              </a:solidFill>
            </a:endParaRPr>
          </a:p>
          <a:p>
            <a:pPr lvl="0"/>
            <a:endParaRPr lang="el-GR" dirty="0">
              <a:solidFill>
                <a:prstClr val="black"/>
              </a:solidFill>
            </a:endParaRPr>
          </a:p>
          <a:p>
            <a:pPr lvl="0"/>
            <a:endParaRPr lang="el-GR" dirty="0">
              <a:solidFill>
                <a:prstClr val="black"/>
              </a:solidFill>
            </a:endParaRPr>
          </a:p>
          <a:p>
            <a:pPr lvl="0"/>
            <a:endParaRPr lang="el-GR" dirty="0">
              <a:solidFill>
                <a:prstClr val="black"/>
              </a:solidFill>
            </a:endParaRPr>
          </a:p>
          <a:p>
            <a:pPr lvl="0"/>
            <a:endParaRPr lang="el-GR" dirty="0">
              <a:solidFill>
                <a:prstClr val="black"/>
              </a:solidFill>
            </a:endParaRPr>
          </a:p>
          <a:p>
            <a:pPr lvl="0"/>
            <a:endParaRPr lang="el-GR" dirty="0">
              <a:solidFill>
                <a:prstClr val="black"/>
              </a:solidFill>
            </a:endParaRPr>
          </a:p>
          <a:p>
            <a:pPr lvl="0"/>
            <a:endParaRPr lang="el-GR" dirty="0">
              <a:solidFill>
                <a:prstClr val="black"/>
              </a:solidFill>
            </a:endParaRPr>
          </a:p>
          <a:p>
            <a:pPr lvl="0"/>
            <a:r>
              <a:rPr lang="el-GR" dirty="0">
                <a:solidFill>
                  <a:prstClr val="black"/>
                </a:solidFill>
              </a:rPr>
              <a:t>Κατά τη διάρκεια της διαδικασίας τροφοδοσίας με υδρογόνο δημιουργείται μια ελεγχόμενη και παρακολουθούμενη σφράγιση και η τροφοδοσία καυσίμου διακόπτεται εάν η σφράγιση σπάσει. Στη βενζίνη δεν υπάρχουν έλεγχοι που να αποτρέπουν την εκκένωση καυσίμου.</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1807" y="1595624"/>
            <a:ext cx="3486150" cy="2551228"/>
          </a:xfrm>
          <a:prstGeom prst="rect">
            <a:avLst/>
          </a:prstGeom>
        </p:spPr>
      </p:pic>
      <p:pic>
        <p:nvPicPr>
          <p:cNvPr id="17" name="Picture 16"/>
          <p:cNvPicPr>
            <a:picLocks noChangeAspect="1"/>
          </p:cNvPicPr>
          <p:nvPr/>
        </p:nvPicPr>
        <p:blipFill>
          <a:blip r:embed="rId11"/>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2037988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82335" y="2151808"/>
            <a:ext cx="9950334" cy="2677656"/>
          </a:xfrm>
          <a:prstGeom prst="rect">
            <a:avLst/>
          </a:prstGeom>
          <a:noFill/>
        </p:spPr>
        <p:txBody>
          <a:bodyPr wrap="square" rtlCol="0">
            <a:spAutoFit/>
          </a:bodyPr>
          <a:lstStyle/>
          <a:p>
            <a:pPr lvl="0" algn="ctr"/>
            <a:r>
              <a:rPr lang="el-GR" sz="2400" i="1" dirty="0">
                <a:solidFill>
                  <a:prstClr val="black"/>
                </a:solidFill>
              </a:rPr>
              <a:t>Επί του παρόντος, υπάρχουν λίγοι σταθμοί ανεφοδιασμού με υδρογόνο στην Ευρώπη.</a:t>
            </a:r>
          </a:p>
          <a:p>
            <a:pPr lvl="0" algn="ctr"/>
            <a:endParaRPr lang="el-GR" sz="2400" i="1" dirty="0">
              <a:solidFill>
                <a:prstClr val="black"/>
              </a:solidFill>
            </a:endParaRPr>
          </a:p>
          <a:p>
            <a:pPr lvl="0" algn="ctr"/>
            <a:r>
              <a:rPr lang="el-GR" sz="2400" i="1" dirty="0">
                <a:solidFill>
                  <a:srgbClr val="FF0000"/>
                </a:solidFill>
              </a:rPr>
              <a:t>ΕΡΩΤΗΣΗ</a:t>
            </a:r>
          </a:p>
          <a:p>
            <a:pPr lvl="0" algn="ctr"/>
            <a:endParaRPr lang="el-GR" sz="2400" i="1" dirty="0">
              <a:solidFill>
                <a:prstClr val="black"/>
              </a:solidFill>
            </a:endParaRPr>
          </a:p>
          <a:p>
            <a:pPr lvl="0" algn="ctr"/>
            <a:r>
              <a:rPr lang="el-GR" sz="2400" i="1" dirty="0">
                <a:solidFill>
                  <a:prstClr val="black"/>
                </a:solidFill>
              </a:rPr>
              <a:t>   Μπορείτε να σκεφτείτε τους λόγους για τους οποίους μπορεί να είναι αυτό;</a:t>
            </a:r>
          </a:p>
          <a:p>
            <a:pPr lvl="0" algn="ctr"/>
            <a:r>
              <a:rPr lang="el-GR" sz="2400" i="1" dirty="0">
                <a:solidFill>
                  <a:prstClr val="black"/>
                </a:solidFill>
              </a:rPr>
              <a:t>(παύση για συζήτηση)</a:t>
            </a: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10"/>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2567292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246616" y="1523604"/>
            <a:ext cx="9908771" cy="2246769"/>
          </a:xfrm>
          <a:prstGeom prst="rect">
            <a:avLst/>
          </a:prstGeom>
          <a:noFill/>
        </p:spPr>
        <p:txBody>
          <a:bodyPr wrap="square" rtlCol="0">
            <a:spAutoFit/>
          </a:bodyPr>
          <a:lstStyle/>
          <a:p>
            <a:pPr lvl="0"/>
            <a:r>
              <a:rPr lang="el-GR" sz="2000" dirty="0">
                <a:solidFill>
                  <a:prstClr val="black"/>
                </a:solidFill>
              </a:rPr>
              <a:t>Μπορεί να είπατε ότι δεν υπάρχουν πολλά οχήματα με υδρογόνο στους δρόμους.</a:t>
            </a:r>
          </a:p>
          <a:p>
            <a:pPr lvl="0"/>
            <a:endParaRPr lang="el-GR" sz="2000" dirty="0">
              <a:solidFill>
                <a:prstClr val="black"/>
              </a:solidFill>
            </a:endParaRPr>
          </a:p>
          <a:p>
            <a:pPr lvl="0"/>
            <a:r>
              <a:rPr lang="el-GR" sz="2000" dirty="0">
                <a:solidFill>
                  <a:srgbClr val="FF0000"/>
                </a:solidFill>
              </a:rPr>
              <a:t>Αυτό είναι αλήθεια.</a:t>
            </a:r>
          </a:p>
          <a:p>
            <a:pPr lvl="0"/>
            <a:endParaRPr lang="el-GR" sz="2000" dirty="0">
              <a:solidFill>
                <a:prstClr val="black"/>
              </a:solidFill>
            </a:endParaRPr>
          </a:p>
          <a:p>
            <a:pPr lvl="0"/>
            <a:r>
              <a:rPr lang="el-GR" sz="2000" dirty="0">
                <a:solidFill>
                  <a:prstClr val="black"/>
                </a:solidFill>
              </a:rPr>
              <a:t>Όλο και περισσότερο όμως, η βιομηχανία αναπτύσσει περισσότερα οχήματα που κινούνται με υδρογόνο και με την πάροδο του χρόνου, οι σταθμοί ανεφοδιασμού τους θα γίνουν πιο προσιτοί στο κοινό και η πρόσληψη </a:t>
            </a:r>
            <a:r>
              <a:rPr lang="el-GR" sz="2000" dirty="0" err="1">
                <a:solidFill>
                  <a:prstClr val="black"/>
                </a:solidFill>
              </a:rPr>
              <a:t>υδρογονοκίνητων</a:t>
            </a:r>
            <a:r>
              <a:rPr lang="el-GR" sz="2000" dirty="0">
                <a:solidFill>
                  <a:prstClr val="black"/>
                </a:solidFill>
              </a:rPr>
              <a:t> οχημάτων θα αυξηθεί.</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10"/>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1200551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021080" y="1489165"/>
            <a:ext cx="10149840" cy="1569660"/>
          </a:xfrm>
          <a:prstGeom prst="rect">
            <a:avLst/>
          </a:prstGeom>
          <a:noFill/>
        </p:spPr>
        <p:txBody>
          <a:bodyPr wrap="square" rtlCol="0">
            <a:spAutoFit/>
          </a:bodyPr>
          <a:lstStyle/>
          <a:p>
            <a:pPr lvl="0"/>
            <a:r>
              <a:rPr lang="el-GR" sz="2400" dirty="0">
                <a:solidFill>
                  <a:prstClr val="black"/>
                </a:solidFill>
              </a:rPr>
              <a:t>Αναφέροντας το Ηνωμένο Βασίλειο ως παράδειγμα, χτίζονται κέντρα ανεφοδιασμού υδρογόνου τα οποία τελικά θα οδηγήσουν σε ένα συνδεδεμένο δίκτυο με την πάροδο του χρόνου, παρόμοια με την αρχική ανάπτυξη των σημείων φόρτισης των ηλεκτρικών οχημάτων.</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10"/>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762605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28611"/>
            <a:ext cx="10338816" cy="5815584"/>
          </a:xfrm>
          <a:prstGeom prst="rect">
            <a:avLst/>
          </a:prstGeom>
        </p:spPr>
      </p:pic>
      <p:pic>
        <p:nvPicPr>
          <p:cNvPr id="16" name="Picture 15"/>
          <p:cNvPicPr>
            <a:picLocks noChangeAspect="1"/>
          </p:cNvPicPr>
          <p:nvPr/>
        </p:nvPicPr>
        <p:blipFill>
          <a:blip r:embed="rId11"/>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1515945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14087"/>
            <a:ext cx="10306304" cy="5797296"/>
          </a:xfrm>
          <a:prstGeom prst="rect">
            <a:avLst/>
          </a:prstGeom>
        </p:spPr>
      </p:pic>
      <p:sp>
        <p:nvSpPr>
          <p:cNvPr id="16" name="Right Arrow 15"/>
          <p:cNvSpPr/>
          <p:nvPr/>
        </p:nvSpPr>
        <p:spPr>
          <a:xfrm rot="11369307">
            <a:off x="7487858" y="485523"/>
            <a:ext cx="744912" cy="592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8378042" y="583543"/>
            <a:ext cx="2030074" cy="1477328"/>
          </a:xfrm>
          <a:prstGeom prst="rect">
            <a:avLst/>
          </a:prstGeom>
          <a:noFill/>
        </p:spPr>
        <p:txBody>
          <a:bodyPr wrap="square" rtlCol="0">
            <a:spAutoFit/>
          </a:bodyPr>
          <a:lstStyle/>
          <a:p>
            <a:pPr lvl="0"/>
            <a:r>
              <a:rPr lang="el-GR" dirty="0">
                <a:solidFill>
                  <a:prstClr val="black"/>
                </a:solidFill>
              </a:rPr>
              <a:t>Κατασκευασμένο ως μέρος του έργου </a:t>
            </a:r>
            <a:r>
              <a:rPr lang="el-GR" dirty="0" err="1">
                <a:solidFill>
                  <a:prstClr val="black"/>
                </a:solidFill>
              </a:rPr>
              <a:t>Aberdeen</a:t>
            </a:r>
            <a:r>
              <a:rPr lang="el-GR" dirty="0">
                <a:solidFill>
                  <a:prstClr val="black"/>
                </a:solidFill>
              </a:rPr>
              <a:t> </a:t>
            </a:r>
            <a:r>
              <a:rPr lang="el-GR" dirty="0" err="1">
                <a:solidFill>
                  <a:prstClr val="black"/>
                </a:solidFill>
              </a:rPr>
              <a:t>Hydrogen</a:t>
            </a:r>
            <a:r>
              <a:rPr lang="el-GR" dirty="0">
                <a:solidFill>
                  <a:prstClr val="black"/>
                </a:solidFill>
              </a:rPr>
              <a:t> </a:t>
            </a:r>
            <a:r>
              <a:rPr lang="el-GR" dirty="0" err="1">
                <a:solidFill>
                  <a:prstClr val="black"/>
                </a:solidFill>
              </a:rPr>
              <a:t>Bus</a:t>
            </a:r>
            <a:r>
              <a:rPr lang="el-GR" dirty="0">
                <a:solidFill>
                  <a:prstClr val="black"/>
                </a:solidFill>
              </a:rPr>
              <a:t> το 2015</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11"/>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2353828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37259"/>
            <a:ext cx="10276173" cy="5780347"/>
          </a:xfrm>
          <a:prstGeom prst="rect">
            <a:avLst/>
          </a:prstGeom>
        </p:spPr>
      </p:pic>
      <p:sp>
        <p:nvSpPr>
          <p:cNvPr id="16" name="Right Arrow 15"/>
          <p:cNvSpPr/>
          <p:nvPr/>
        </p:nvSpPr>
        <p:spPr>
          <a:xfrm rot="11369307">
            <a:off x="5787200" y="501582"/>
            <a:ext cx="827605" cy="590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ight Arrow 17"/>
          <p:cNvSpPr/>
          <p:nvPr/>
        </p:nvSpPr>
        <p:spPr>
          <a:xfrm rot="8410957">
            <a:off x="6653356" y="4271363"/>
            <a:ext cx="1706264" cy="590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7578346" y="2725495"/>
            <a:ext cx="2217309" cy="1200329"/>
          </a:xfrm>
          <a:prstGeom prst="rect">
            <a:avLst/>
          </a:prstGeom>
          <a:noFill/>
        </p:spPr>
        <p:txBody>
          <a:bodyPr wrap="square" rtlCol="0">
            <a:spAutoFit/>
          </a:bodyPr>
          <a:lstStyle/>
          <a:p>
            <a:pPr lvl="0"/>
            <a:r>
              <a:rPr lang="el-GR">
                <a:solidFill>
                  <a:prstClr val="black"/>
                </a:solidFill>
              </a:rPr>
              <a:t>Η Arval, στη Swindon, μισθώνει οχήματα με κυψέλες καυσίμου υδρογόνου στο κοινό</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AF2E04D9-E7CB-438E-B220-5C47803E1CF7}"/>
              </a:ext>
            </a:extLst>
          </p:cNvPr>
          <p:cNvSpPr/>
          <p:nvPr/>
        </p:nvSpPr>
        <p:spPr>
          <a:xfrm>
            <a:off x="6521950" y="932077"/>
            <a:ext cx="2046097" cy="1477328"/>
          </a:xfrm>
          <a:prstGeom prst="rect">
            <a:avLst/>
          </a:prstGeom>
        </p:spPr>
        <p:txBody>
          <a:bodyPr wrap="square">
            <a:spAutoFit/>
          </a:bodyPr>
          <a:lstStyle/>
          <a:p>
            <a:pPr lvl="0"/>
            <a:r>
              <a:rPr lang="el-GR" dirty="0">
                <a:solidFill>
                  <a:prstClr val="black"/>
                </a:solidFill>
              </a:rPr>
              <a:t>Κατασκευασμένο ως μέρος του έργου </a:t>
            </a:r>
            <a:r>
              <a:rPr lang="el-GR" dirty="0" err="1">
                <a:solidFill>
                  <a:prstClr val="black"/>
                </a:solidFill>
              </a:rPr>
              <a:t>Aberdeen</a:t>
            </a:r>
            <a:r>
              <a:rPr lang="el-GR" dirty="0">
                <a:solidFill>
                  <a:prstClr val="black"/>
                </a:solidFill>
              </a:rPr>
              <a:t> </a:t>
            </a:r>
            <a:r>
              <a:rPr lang="el-GR" dirty="0" err="1">
                <a:solidFill>
                  <a:prstClr val="black"/>
                </a:solidFill>
              </a:rPr>
              <a:t>Hydrogen</a:t>
            </a:r>
            <a:r>
              <a:rPr lang="el-GR" dirty="0">
                <a:solidFill>
                  <a:prstClr val="black"/>
                </a:solidFill>
              </a:rPr>
              <a:t> </a:t>
            </a:r>
            <a:r>
              <a:rPr lang="el-GR" dirty="0" err="1">
                <a:solidFill>
                  <a:prstClr val="black"/>
                </a:solidFill>
              </a:rPr>
              <a:t>Bus</a:t>
            </a:r>
            <a:r>
              <a:rPr lang="el-GR" dirty="0">
                <a:solidFill>
                  <a:prstClr val="black"/>
                </a:solidFill>
              </a:rPr>
              <a:t> το 2015</a:t>
            </a:r>
            <a:endParaRPr lang="en-GB" dirty="0">
              <a:solidFill>
                <a:prstClr val="black"/>
              </a:solidFill>
            </a:endParaRPr>
          </a:p>
        </p:txBody>
      </p:sp>
      <p:pic>
        <p:nvPicPr>
          <p:cNvPr id="17" name="Picture 16"/>
          <p:cNvPicPr>
            <a:picLocks noChangeAspect="1"/>
          </p:cNvPicPr>
          <p:nvPr/>
        </p:nvPicPr>
        <p:blipFill>
          <a:blip r:embed="rId11"/>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198613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89596" y="-73597"/>
            <a:ext cx="3991504" cy="2610443"/>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935894"/>
            <a:ext cx="4462618" cy="2972103"/>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91232" y="2935894"/>
            <a:ext cx="4597706" cy="3025291"/>
          </a:xfrm>
          <a:prstGeom prst="rect">
            <a:avLst/>
          </a:prstGeom>
        </p:spPr>
      </p:pic>
      <p:sp>
        <p:nvSpPr>
          <p:cNvPr id="19" name="TextBox 18"/>
          <p:cNvSpPr txBox="1"/>
          <p:nvPr/>
        </p:nvSpPr>
        <p:spPr>
          <a:xfrm>
            <a:off x="7658996" y="430705"/>
            <a:ext cx="3544636" cy="2246769"/>
          </a:xfrm>
          <a:prstGeom prst="rect">
            <a:avLst/>
          </a:prstGeom>
          <a:noFill/>
        </p:spPr>
        <p:txBody>
          <a:bodyPr wrap="square" rtlCol="0">
            <a:spAutoFit/>
          </a:bodyPr>
          <a:lstStyle/>
          <a:p>
            <a:pPr lvl="0"/>
            <a:r>
              <a:rPr lang="el-GR" sz="2800" dirty="0">
                <a:solidFill>
                  <a:prstClr val="black"/>
                </a:solidFill>
              </a:rPr>
              <a:t>Πότε είναι η τελευταία φορά που πραγματικά σκεφτήκατε από πού προέρχεται το φυσικό αέριο ή ο ηλεκτρισμός;</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3835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522" y="387510"/>
            <a:ext cx="9872479" cy="5553270"/>
          </a:xfrm>
          <a:prstGeom prst="rect">
            <a:avLst/>
          </a:prstGeom>
        </p:spPr>
      </p:pic>
      <p:sp>
        <p:nvSpPr>
          <p:cNvPr id="16" name="Oval 15"/>
          <p:cNvSpPr/>
          <p:nvPr/>
        </p:nvSpPr>
        <p:spPr>
          <a:xfrm>
            <a:off x="4048576" y="2068529"/>
            <a:ext cx="2513192" cy="14385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p:cNvSpPr/>
          <p:nvPr/>
        </p:nvSpPr>
        <p:spPr>
          <a:xfrm>
            <a:off x="8066396" y="1274202"/>
            <a:ext cx="635942" cy="6639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520028" y="590518"/>
            <a:ext cx="2887763" cy="1754326"/>
          </a:xfrm>
          <a:prstGeom prst="rect">
            <a:avLst/>
          </a:prstGeom>
          <a:noFill/>
        </p:spPr>
        <p:txBody>
          <a:bodyPr wrap="square" rtlCol="0">
            <a:spAutoFit/>
          </a:bodyPr>
          <a:lstStyle/>
          <a:p>
            <a:pPr lvl="0"/>
            <a:r>
              <a:rPr lang="el-GR" dirty="0">
                <a:solidFill>
                  <a:prstClr val="black"/>
                </a:solidFill>
              </a:rPr>
              <a:t>Υπάρχουν έργα που εκτελούνται σε αυτούς τους τομείς, τα οποία αναπόφευκτα θα οδηγήσουν και σε σταθμούς Υδρογόνου επίσης.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Straight Arrow Connector 18"/>
          <p:cNvCxnSpPr/>
          <p:nvPr/>
        </p:nvCxnSpPr>
        <p:spPr>
          <a:xfrm>
            <a:off x="3586758" y="1920440"/>
            <a:ext cx="544220" cy="3944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99559" y="1319617"/>
            <a:ext cx="2427584" cy="1972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11"/>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2624453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rotWithShape="1">
          <a:blip r:embed="rId10">
            <a:extLst>
              <a:ext uri="{28A0092B-C50C-407E-A947-70E740481C1C}">
                <a14:useLocalDpi xmlns:a14="http://schemas.microsoft.com/office/drawing/2010/main" val="0"/>
              </a:ext>
            </a:extLst>
          </a:blip>
          <a:srcRect l="34991" t="10968" r="14825" b="25516"/>
          <a:stretch/>
        </p:blipFill>
        <p:spPr>
          <a:xfrm>
            <a:off x="0" y="0"/>
            <a:ext cx="5033818" cy="3583711"/>
          </a:xfrm>
          <a:prstGeom prst="rect">
            <a:avLst/>
          </a:prstGeom>
        </p:spPr>
      </p:pic>
      <p:sp>
        <p:nvSpPr>
          <p:cNvPr id="16" name="TextBox 15"/>
          <p:cNvSpPr txBox="1"/>
          <p:nvPr/>
        </p:nvSpPr>
        <p:spPr>
          <a:xfrm>
            <a:off x="5652655" y="397164"/>
            <a:ext cx="5846618" cy="923330"/>
          </a:xfrm>
          <a:prstGeom prst="rect">
            <a:avLst/>
          </a:prstGeom>
          <a:noFill/>
        </p:spPr>
        <p:txBody>
          <a:bodyPr wrap="square" rtlCol="0">
            <a:spAutoFit/>
          </a:bodyPr>
          <a:lstStyle/>
          <a:p>
            <a:r>
              <a:rPr lang="en-GB" dirty="0"/>
              <a:t>One day, in the not too distant future, the availability of hydrogen refuelling stations will be comparable with those for electric vehicles.</a:t>
            </a:r>
          </a:p>
        </p:txBody>
      </p:sp>
      <p:pic>
        <p:nvPicPr>
          <p:cNvPr id="17" name="Picture 16"/>
          <p:cNvPicPr>
            <a:picLocks noChangeAspect="1"/>
          </p:cNvPicPr>
          <p:nvPr/>
        </p:nvPicPr>
        <p:blipFill>
          <a:blip r:embed="rId11"/>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471267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rotWithShape="1">
          <a:blip r:embed="rId10">
            <a:extLst>
              <a:ext uri="{28A0092B-C50C-407E-A947-70E740481C1C}">
                <a14:useLocalDpi xmlns:a14="http://schemas.microsoft.com/office/drawing/2010/main" val="0"/>
              </a:ext>
            </a:extLst>
          </a:blip>
          <a:srcRect l="34991" t="10968" r="14825" b="25516"/>
          <a:stretch/>
        </p:blipFill>
        <p:spPr>
          <a:xfrm>
            <a:off x="0" y="0"/>
            <a:ext cx="5033818" cy="3583711"/>
          </a:xfrm>
          <a:prstGeom prst="rect">
            <a:avLst/>
          </a:prstGeom>
        </p:spPr>
      </p:pic>
      <p:pic>
        <p:nvPicPr>
          <p:cNvPr id="16" name="Picture 15"/>
          <p:cNvPicPr>
            <a:picLocks noChangeAspect="1"/>
          </p:cNvPicPr>
          <p:nvPr/>
        </p:nvPicPr>
        <p:blipFill rotWithShape="1">
          <a:blip r:embed="rId11">
            <a:extLst>
              <a:ext uri="{28A0092B-C50C-407E-A947-70E740481C1C}">
                <a14:useLocalDpi xmlns:a14="http://schemas.microsoft.com/office/drawing/2010/main" val="0"/>
              </a:ext>
            </a:extLst>
          </a:blip>
          <a:srcRect l="34160" t="10447" r="14325" b="25069"/>
          <a:stretch/>
        </p:blipFill>
        <p:spPr>
          <a:xfrm>
            <a:off x="7093527" y="0"/>
            <a:ext cx="5098473" cy="3589835"/>
          </a:xfrm>
          <a:prstGeom prst="rect">
            <a:avLst/>
          </a:prstGeom>
        </p:spPr>
      </p:pic>
      <p:sp>
        <p:nvSpPr>
          <p:cNvPr id="17" name="Right Arrow 16"/>
          <p:cNvSpPr/>
          <p:nvPr/>
        </p:nvSpPr>
        <p:spPr>
          <a:xfrm>
            <a:off x="5098473" y="1293091"/>
            <a:ext cx="1939636" cy="82203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849403" y="3534741"/>
            <a:ext cx="101415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      2019                                              ?</a:t>
            </a:r>
          </a:p>
        </p:txBody>
      </p:sp>
      <p:sp>
        <p:nvSpPr>
          <p:cNvPr id="19" name="TextBox 18"/>
          <p:cNvSpPr txBox="1"/>
          <p:nvPr/>
        </p:nvSpPr>
        <p:spPr>
          <a:xfrm>
            <a:off x="89065" y="4095384"/>
            <a:ext cx="11361044" cy="1815882"/>
          </a:xfrm>
          <a:prstGeom prst="rect">
            <a:avLst/>
          </a:prstGeom>
          <a:noFill/>
        </p:spPr>
        <p:txBody>
          <a:bodyPr wrap="square" rtlCol="0">
            <a:spAutoFit/>
          </a:bodyPr>
          <a:lstStyle/>
          <a:p>
            <a:pPr lvl="0"/>
            <a:r>
              <a:rPr lang="el-GR" sz="1600" dirty="0">
                <a:solidFill>
                  <a:prstClr val="black"/>
                </a:solidFill>
              </a:rPr>
              <a:t>Φυσικά, το Ηνωμένο Βασίλειο έχει μια σχετικά μικρή έκταση έτσι ώστε να εξασφαλιστεί η διαθεσιμότητα υδρογόνου για τα οχήματα εσωτερικού χώρου θα είναι ευκολότερη.</a:t>
            </a:r>
          </a:p>
          <a:p>
            <a:pPr lvl="0"/>
            <a:endParaRPr lang="el-GR" sz="1600" dirty="0">
              <a:solidFill>
                <a:prstClr val="black"/>
              </a:solidFill>
            </a:endParaRPr>
          </a:p>
          <a:p>
            <a:pPr lvl="0"/>
            <a:r>
              <a:rPr lang="el-GR" sz="1600" dirty="0">
                <a:solidFill>
                  <a:prstClr val="black"/>
                </a:solidFill>
              </a:rPr>
              <a:t>Ωστόσο, η ανάπτυξη αυτών των κόμβων υδρογόνου έθεσε ένα προηγούμενο και να αποδείξει τι μπορεί να γίνει.</a:t>
            </a:r>
          </a:p>
          <a:p>
            <a:pPr lvl="0"/>
            <a:endParaRPr lang="el-GR" sz="1600" dirty="0">
              <a:solidFill>
                <a:prstClr val="black"/>
              </a:solidFill>
            </a:endParaRPr>
          </a:p>
          <a:p>
            <a:pPr lvl="0"/>
            <a:r>
              <a:rPr lang="el-GR" sz="1600" dirty="0">
                <a:solidFill>
                  <a:prstClr val="black"/>
                </a:solidFill>
              </a:rPr>
              <a:t>Αυτό, εγκαίρως θα δώσει στους επενδυτές και την κυβέρνηση την ασφάλεια να γνωρίζουν ότι η επένδυσή τους θα είναι οικονομικά βιώσιμη.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12"/>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3647088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132598" y="532410"/>
            <a:ext cx="4230255" cy="523220"/>
          </a:xfrm>
          <a:prstGeom prst="rect">
            <a:avLst/>
          </a:prstGeom>
          <a:noFill/>
        </p:spPr>
        <p:txBody>
          <a:bodyPr wrap="square" rtlCol="0">
            <a:spAutoFit/>
          </a:bodyPr>
          <a:lstStyle/>
          <a:p>
            <a:pPr lvl="0" algn="ctr"/>
            <a:r>
              <a:rPr lang="el-GR" sz="2800" u="sng" dirty="0">
                <a:solidFill>
                  <a:prstClr val="black"/>
                </a:solidFill>
              </a:rPr>
              <a:t>Γεγονότα και αριθμοί</a:t>
            </a:r>
            <a:endPar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10"/>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3608113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3345" y="443345"/>
            <a:ext cx="4230255" cy="523220"/>
          </a:xfrm>
          <a:prstGeom prst="rect">
            <a:avLst/>
          </a:prstGeom>
          <a:noFill/>
        </p:spPr>
        <p:txBody>
          <a:bodyPr wrap="square" rtlCol="0">
            <a:spAutoFit/>
          </a:bodyPr>
          <a:lstStyle/>
          <a:p>
            <a:pPr lvl="0" algn="ctr"/>
            <a:r>
              <a:rPr lang="el-GR" sz="2800" u="sng">
                <a:solidFill>
                  <a:prstClr val="black"/>
                </a:solidFill>
              </a:rPr>
              <a:t>Γεγονότα και αριθμοί</a:t>
            </a:r>
            <a:endParaRPr lang="en-GB" sz="2800" u="sng" dirty="0">
              <a:solidFill>
                <a:prstClr val="black"/>
              </a:solidFill>
            </a:endParaRPr>
          </a:p>
        </p:txBody>
      </p:sp>
      <p:sp>
        <p:nvSpPr>
          <p:cNvPr id="16" name="TextBox 15"/>
          <p:cNvSpPr txBox="1"/>
          <p:nvPr/>
        </p:nvSpPr>
        <p:spPr>
          <a:xfrm>
            <a:off x="1034473" y="1385455"/>
            <a:ext cx="9596582" cy="3785652"/>
          </a:xfrm>
          <a:prstGeom prst="rect">
            <a:avLst/>
          </a:prstGeom>
          <a:noFill/>
        </p:spPr>
        <p:txBody>
          <a:bodyPr wrap="square" rtlCol="0">
            <a:spAutoFit/>
          </a:bodyPr>
          <a:lstStyle/>
          <a:p>
            <a:pPr lvl="0"/>
            <a:r>
              <a:rPr lang="el-GR" sz="2400" dirty="0">
                <a:solidFill>
                  <a:prstClr val="black"/>
                </a:solidFill>
              </a:rPr>
              <a:t>Το 2017, 23 χώρες λειτουργούσαν σταθμούς υδρογόνου με πάνω από 250 παγκοσμίως.</a:t>
            </a:r>
          </a:p>
          <a:p>
            <a:pPr lvl="0"/>
            <a:endParaRPr lang="el-GR" sz="2400" dirty="0">
              <a:solidFill>
                <a:prstClr val="black"/>
              </a:solidFill>
            </a:endParaRPr>
          </a:p>
          <a:p>
            <a:pPr lvl="0"/>
            <a:r>
              <a:rPr lang="el-GR" sz="2400" dirty="0">
                <a:solidFill>
                  <a:prstClr val="black"/>
                </a:solidFill>
              </a:rPr>
              <a:t>Η Ασία πρωτοπορεί, ακολουθεί στενά και η Ευρώπη, η κάθε μία με πάνω από το 40% του συνόλου.</a:t>
            </a:r>
          </a:p>
          <a:p>
            <a:pPr lvl="0"/>
            <a:r>
              <a:rPr lang="el-GR" sz="2400" dirty="0">
                <a:solidFill>
                  <a:prstClr val="black"/>
                </a:solidFill>
              </a:rPr>
              <a:t>Η Αμερική είχε 16%.</a:t>
            </a:r>
          </a:p>
          <a:p>
            <a:pPr lvl="0"/>
            <a:endParaRPr lang="el-GR" sz="2400" dirty="0">
              <a:solidFill>
                <a:prstClr val="black"/>
              </a:solidFill>
            </a:endParaRPr>
          </a:p>
          <a:p>
            <a:pPr lvl="0"/>
            <a:r>
              <a:rPr lang="el-GR" sz="2400" dirty="0">
                <a:solidFill>
                  <a:prstClr val="black"/>
                </a:solidFill>
              </a:rPr>
              <a:t>Το 2018, η Ιαπωνία άνοιξε τον 100 σταθμό της, η Γερμανία 60 της και η Καλιφόρνια 39 της.</a:t>
            </a:r>
          </a:p>
          <a:p>
            <a:pPr lvl="0"/>
            <a:r>
              <a:rPr lang="el-GR" sz="2400" dirty="0">
                <a:solidFill>
                  <a:prstClr val="black"/>
                </a:solidFill>
              </a:rPr>
              <a:t>Ο παγκόσμιος συνολικός αριθμός αυξήθηκε σε 337.</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p:cNvPicPr>
            <a:picLocks noChangeAspect="1"/>
          </p:cNvPicPr>
          <p:nvPr/>
        </p:nvPicPr>
        <p:blipFill>
          <a:blip r:embed="rId10"/>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3073007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3345" y="443345"/>
            <a:ext cx="4230255" cy="523220"/>
          </a:xfrm>
          <a:prstGeom prst="rect">
            <a:avLst/>
          </a:prstGeom>
          <a:noFill/>
        </p:spPr>
        <p:txBody>
          <a:bodyPr wrap="square" rtlCol="0">
            <a:spAutoFit/>
          </a:bodyPr>
          <a:lstStyle/>
          <a:p>
            <a:pPr lvl="0" algn="ctr"/>
            <a:r>
              <a:rPr lang="el-GR" sz="2800" u="sng" dirty="0">
                <a:solidFill>
                  <a:prstClr val="black"/>
                </a:solidFill>
              </a:rPr>
              <a:t>Γεγονότα και αριθμοί</a:t>
            </a:r>
            <a:endParaRPr lang="en-GB" sz="2800" u="sng" dirty="0">
              <a:solidFill>
                <a:prstClr val="black"/>
              </a:solidFill>
            </a:endParaRPr>
          </a:p>
        </p:txBody>
      </p:sp>
      <p:sp>
        <p:nvSpPr>
          <p:cNvPr id="16" name="TextBox 15"/>
          <p:cNvSpPr txBox="1"/>
          <p:nvPr/>
        </p:nvSpPr>
        <p:spPr>
          <a:xfrm>
            <a:off x="1297709" y="1161736"/>
            <a:ext cx="9596582" cy="2031325"/>
          </a:xfrm>
          <a:prstGeom prst="rect">
            <a:avLst/>
          </a:prstGeom>
          <a:noFill/>
        </p:spPr>
        <p:txBody>
          <a:bodyPr wrap="square" rtlCol="0">
            <a:spAutoFit/>
          </a:bodyPr>
          <a:lstStyle/>
          <a:p>
            <a:pPr lvl="0"/>
            <a:r>
              <a:rPr lang="el-GR" dirty="0">
                <a:solidFill>
                  <a:prstClr val="black"/>
                </a:solidFill>
              </a:rPr>
              <a:t>Το 2017, 23 χώρες λειτουργούσαν σταθμούς υδρογόνου με πάνω από 250 παγκοσμίως.</a:t>
            </a:r>
          </a:p>
          <a:p>
            <a:pPr lvl="0"/>
            <a:endParaRPr lang="el-GR" dirty="0">
              <a:solidFill>
                <a:prstClr val="black"/>
              </a:solidFill>
            </a:endParaRPr>
          </a:p>
          <a:p>
            <a:pPr lvl="0"/>
            <a:r>
              <a:rPr lang="el-GR" dirty="0">
                <a:solidFill>
                  <a:prstClr val="black"/>
                </a:solidFill>
              </a:rPr>
              <a:t>Η Ασία πρωτοπορεί, ακολουθεί στενά και η Ευρώπη, η κάθε μία με πάνω από το 40% του συνόλου.</a:t>
            </a:r>
          </a:p>
          <a:p>
            <a:pPr lvl="0"/>
            <a:r>
              <a:rPr lang="el-GR" dirty="0">
                <a:solidFill>
                  <a:prstClr val="black"/>
                </a:solidFill>
              </a:rPr>
              <a:t>Η Αμερική είχε 16%.</a:t>
            </a:r>
          </a:p>
          <a:p>
            <a:pPr lvl="0"/>
            <a:endParaRPr lang="el-GR" dirty="0">
              <a:solidFill>
                <a:prstClr val="black"/>
              </a:solidFill>
            </a:endParaRPr>
          </a:p>
          <a:p>
            <a:pPr lvl="0"/>
            <a:r>
              <a:rPr lang="el-GR" dirty="0">
                <a:solidFill>
                  <a:prstClr val="black"/>
                </a:solidFill>
              </a:rPr>
              <a:t>Το 2018, η Ιαπωνία άνοιξε τον 100 σταθμό της, η Γερμανία 60 της και η Καλιφόρνια 39 της.</a:t>
            </a:r>
          </a:p>
          <a:p>
            <a:pPr lvl="0"/>
            <a:r>
              <a:rPr lang="el-GR" dirty="0">
                <a:solidFill>
                  <a:prstClr val="black"/>
                </a:solidFill>
              </a:rPr>
              <a:t>Ο παγκόσμιος συνολικός αριθμός αυξήθηκε σε 337.</a:t>
            </a:r>
            <a:endParaRPr lang="en-GB" dirty="0">
              <a:solidFill>
                <a:prstClr val="black"/>
              </a:solidFill>
            </a:endParaRP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5745" y="4647839"/>
            <a:ext cx="1142661" cy="7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Wave 17"/>
          <p:cNvSpPr/>
          <p:nvPr/>
        </p:nvSpPr>
        <p:spPr>
          <a:xfrm>
            <a:off x="1939636" y="3713018"/>
            <a:ext cx="895928" cy="628073"/>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2136893" y="3847643"/>
            <a:ext cx="600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cxnSp>
        <p:nvCxnSpPr>
          <p:cNvPr id="20" name="Straight Connector 19"/>
          <p:cNvCxnSpPr/>
          <p:nvPr/>
        </p:nvCxnSpPr>
        <p:spPr>
          <a:xfrm>
            <a:off x="1939636" y="4216975"/>
            <a:ext cx="0" cy="430864"/>
          </a:xfrm>
          <a:prstGeom prst="line">
            <a:avLst/>
          </a:prstGeom>
          <a:ln/>
        </p:spPr>
        <p:style>
          <a:lnRef idx="3">
            <a:schemeClr val="dk1"/>
          </a:lnRef>
          <a:fillRef idx="0">
            <a:schemeClr val="dk1"/>
          </a:fillRef>
          <a:effectRef idx="2">
            <a:schemeClr val="dk1"/>
          </a:effectRef>
          <a:fontRef idx="minor">
            <a:schemeClr val="tx1"/>
          </a:fontRef>
        </p:style>
      </p:cxnSp>
      <p:pic>
        <p:nvPicPr>
          <p:cNvPr id="21" name="Picture 20"/>
          <p:cNvPicPr>
            <a:picLocks noChangeAspect="1"/>
          </p:cNvPicPr>
          <p:nvPr/>
        </p:nvPicPr>
        <p:blipFill>
          <a:blip r:embed="rId11"/>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3073649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3345" y="443345"/>
            <a:ext cx="4230255" cy="523220"/>
          </a:xfrm>
          <a:prstGeom prst="rect">
            <a:avLst/>
          </a:prstGeom>
          <a:noFill/>
        </p:spPr>
        <p:txBody>
          <a:bodyPr wrap="square" rtlCol="0">
            <a:spAutoFit/>
          </a:bodyPr>
          <a:lstStyle/>
          <a:p>
            <a:pPr lvl="0" algn="ctr"/>
            <a:r>
              <a:rPr lang="el-GR" sz="2800" u="sng" dirty="0">
                <a:solidFill>
                  <a:prstClr val="black"/>
                </a:solidFill>
              </a:rPr>
              <a:t>Γεγονότα και αριθμοί</a:t>
            </a:r>
            <a:endParaRPr lang="en-GB" sz="2800" u="sng" dirty="0">
              <a:solidFill>
                <a:prstClr val="black"/>
              </a:solidFill>
            </a:endParaRPr>
          </a:p>
        </p:txBody>
      </p:sp>
      <p:sp>
        <p:nvSpPr>
          <p:cNvPr id="16" name="TextBox 15"/>
          <p:cNvSpPr txBox="1"/>
          <p:nvPr/>
        </p:nvSpPr>
        <p:spPr>
          <a:xfrm>
            <a:off x="1034473" y="1385455"/>
            <a:ext cx="9596582" cy="2031325"/>
          </a:xfrm>
          <a:prstGeom prst="rect">
            <a:avLst/>
          </a:prstGeom>
          <a:noFill/>
        </p:spPr>
        <p:txBody>
          <a:bodyPr wrap="square" rtlCol="0">
            <a:spAutoFit/>
          </a:bodyPr>
          <a:lstStyle/>
          <a:p>
            <a:pPr lvl="0"/>
            <a:r>
              <a:rPr lang="el-GR" dirty="0">
                <a:solidFill>
                  <a:prstClr val="black"/>
                </a:solidFill>
              </a:rPr>
              <a:t>Το 2017, 23 χώρες λειτουργούσαν σταθμούς υδρογόνου με πάνω από 250 παγκοσμίως.</a:t>
            </a:r>
          </a:p>
          <a:p>
            <a:pPr lvl="0"/>
            <a:endParaRPr lang="el-GR" dirty="0">
              <a:solidFill>
                <a:prstClr val="black"/>
              </a:solidFill>
            </a:endParaRPr>
          </a:p>
          <a:p>
            <a:pPr lvl="0"/>
            <a:r>
              <a:rPr lang="el-GR" dirty="0">
                <a:solidFill>
                  <a:prstClr val="black"/>
                </a:solidFill>
              </a:rPr>
              <a:t>Η Ασία πρωτοπορεί, ακολουθεί στενά και η Ευρώπη, η κάθε μία με πάνω από το 40% του συνόλου.</a:t>
            </a:r>
          </a:p>
          <a:p>
            <a:pPr lvl="0"/>
            <a:r>
              <a:rPr lang="el-GR" dirty="0">
                <a:solidFill>
                  <a:prstClr val="black"/>
                </a:solidFill>
              </a:rPr>
              <a:t>Η Αμερική είχε 16%.</a:t>
            </a:r>
          </a:p>
          <a:p>
            <a:pPr lvl="0"/>
            <a:endParaRPr lang="el-GR" dirty="0">
              <a:solidFill>
                <a:prstClr val="black"/>
              </a:solidFill>
            </a:endParaRPr>
          </a:p>
          <a:p>
            <a:pPr lvl="0"/>
            <a:r>
              <a:rPr lang="el-GR" dirty="0">
                <a:solidFill>
                  <a:prstClr val="black"/>
                </a:solidFill>
              </a:rPr>
              <a:t>Το 2018, η Ιαπωνία άνοιξε τον 100 σταθμό της, η Γερμανία 60 της και η Καλιφόρνια 39 της.</a:t>
            </a:r>
          </a:p>
          <a:p>
            <a:pPr lvl="0"/>
            <a:r>
              <a:rPr lang="el-GR" dirty="0">
                <a:solidFill>
                  <a:prstClr val="black"/>
                </a:solidFill>
              </a:rPr>
              <a:t>Ο παγκόσμιος συνολικός αριθμός αυξήθηκε σε 337.</a:t>
            </a:r>
            <a:endParaRPr lang="en-GB" dirty="0">
              <a:solidFill>
                <a:prstClr val="black"/>
              </a:solidFill>
            </a:endParaRP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5745" y="4647839"/>
            <a:ext cx="1142661" cy="7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Wave 17"/>
          <p:cNvSpPr/>
          <p:nvPr/>
        </p:nvSpPr>
        <p:spPr>
          <a:xfrm>
            <a:off x="1939636" y="3713018"/>
            <a:ext cx="895928" cy="628073"/>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2136893" y="3847643"/>
            <a:ext cx="600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cxnSp>
        <p:nvCxnSpPr>
          <p:cNvPr id="20" name="Straight Connector 19"/>
          <p:cNvCxnSpPr/>
          <p:nvPr/>
        </p:nvCxnSpPr>
        <p:spPr>
          <a:xfrm>
            <a:off x="1939636" y="4216975"/>
            <a:ext cx="0" cy="430864"/>
          </a:xfrm>
          <a:prstGeom prst="line">
            <a:avLst/>
          </a:prstGeom>
          <a:ln/>
        </p:spPr>
        <p:style>
          <a:lnRef idx="3">
            <a:schemeClr val="dk1"/>
          </a:lnRef>
          <a:fillRef idx="0">
            <a:schemeClr val="dk1"/>
          </a:fillRef>
          <a:effectRef idx="2">
            <a:schemeClr val="dk1"/>
          </a:effectRef>
          <a:fontRef idx="minor">
            <a:schemeClr val="tx1"/>
          </a:fontRef>
        </p:style>
      </p:cxn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3711" y="4641404"/>
            <a:ext cx="1288762" cy="773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2" name="Straight Connector 21"/>
          <p:cNvCxnSpPr/>
          <p:nvPr/>
        </p:nvCxnSpPr>
        <p:spPr>
          <a:xfrm>
            <a:off x="5405582" y="4220546"/>
            <a:ext cx="0" cy="430864"/>
          </a:xfrm>
          <a:prstGeom prst="line">
            <a:avLst/>
          </a:prstGeom>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5674901" y="3835670"/>
            <a:ext cx="5726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24" name="Wave 23"/>
          <p:cNvSpPr/>
          <p:nvPr/>
        </p:nvSpPr>
        <p:spPr>
          <a:xfrm>
            <a:off x="5405582" y="3699155"/>
            <a:ext cx="854364" cy="628073"/>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p:cNvPicPr>
            <a:picLocks noChangeAspect="1"/>
          </p:cNvPicPr>
          <p:nvPr/>
        </p:nvPicPr>
        <p:blipFill>
          <a:blip r:embed="rId12"/>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406725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3345" y="443345"/>
            <a:ext cx="4230255" cy="523220"/>
          </a:xfrm>
          <a:prstGeom prst="rect">
            <a:avLst/>
          </a:prstGeom>
          <a:noFill/>
        </p:spPr>
        <p:txBody>
          <a:bodyPr wrap="square" rtlCol="0">
            <a:spAutoFit/>
          </a:bodyPr>
          <a:lstStyle/>
          <a:p>
            <a:pPr lvl="0" algn="ctr"/>
            <a:r>
              <a:rPr lang="el-GR" sz="2800" u="sng">
                <a:solidFill>
                  <a:prstClr val="black"/>
                </a:solidFill>
              </a:rPr>
              <a:t>Γεγονότα και αριθμοί</a:t>
            </a:r>
            <a:endParaRPr lang="en-GB" sz="2800" u="sng" dirty="0">
              <a:solidFill>
                <a:prstClr val="black"/>
              </a:solidFill>
            </a:endParaRPr>
          </a:p>
        </p:txBody>
      </p:sp>
      <p:sp>
        <p:nvSpPr>
          <p:cNvPr id="16" name="TextBox 15"/>
          <p:cNvSpPr txBox="1"/>
          <p:nvPr/>
        </p:nvSpPr>
        <p:spPr>
          <a:xfrm>
            <a:off x="876610" y="1271445"/>
            <a:ext cx="9596582" cy="2031325"/>
          </a:xfrm>
          <a:prstGeom prst="rect">
            <a:avLst/>
          </a:prstGeom>
          <a:noFill/>
        </p:spPr>
        <p:txBody>
          <a:bodyPr wrap="square" rtlCol="0">
            <a:spAutoFit/>
          </a:bodyPr>
          <a:lstStyle/>
          <a:p>
            <a:pPr lvl="0"/>
            <a:r>
              <a:rPr lang="el-GR">
                <a:solidFill>
                  <a:prstClr val="black"/>
                </a:solidFill>
              </a:rPr>
              <a:t>Το 2017, 23 χώρες λειτουργούσαν σταθμούς υδρογόνου με πάνω από 250 παγκοσμίως.</a:t>
            </a:r>
          </a:p>
          <a:p>
            <a:pPr lvl="0"/>
            <a:endParaRPr lang="el-GR">
              <a:solidFill>
                <a:prstClr val="black"/>
              </a:solidFill>
            </a:endParaRPr>
          </a:p>
          <a:p>
            <a:pPr lvl="0"/>
            <a:r>
              <a:rPr lang="el-GR">
                <a:solidFill>
                  <a:prstClr val="black"/>
                </a:solidFill>
              </a:rPr>
              <a:t>Η Ασία πρωτοπορεί, ακολουθεί στενά και η Ευρώπη, η κάθε μία με πάνω από το 40% του συνόλου.</a:t>
            </a:r>
          </a:p>
          <a:p>
            <a:pPr lvl="0"/>
            <a:r>
              <a:rPr lang="el-GR">
                <a:solidFill>
                  <a:prstClr val="black"/>
                </a:solidFill>
              </a:rPr>
              <a:t>Η Αμερική είχε 16%.</a:t>
            </a:r>
          </a:p>
          <a:p>
            <a:pPr lvl="0"/>
            <a:endParaRPr lang="el-GR">
              <a:solidFill>
                <a:prstClr val="black"/>
              </a:solidFill>
            </a:endParaRPr>
          </a:p>
          <a:p>
            <a:pPr lvl="0"/>
            <a:r>
              <a:rPr lang="el-GR">
                <a:solidFill>
                  <a:prstClr val="black"/>
                </a:solidFill>
              </a:rPr>
              <a:t>Το 2018, η Ιαπωνία άνοιξε τον 100 σταθμό της, η Γερμανία 60 της και η Καλιφόρνια 39 της.</a:t>
            </a:r>
          </a:p>
          <a:p>
            <a:pPr lvl="0"/>
            <a:r>
              <a:rPr lang="el-GR">
                <a:solidFill>
                  <a:prstClr val="black"/>
                </a:solidFill>
              </a:rPr>
              <a:t>Ο παγκόσμιος συνολικός αριθμός αυξήθηκε σε 337.</a:t>
            </a:r>
            <a:endParaRPr lang="en-GB" dirty="0">
              <a:solidFill>
                <a:prstClr val="black"/>
              </a:solidFill>
            </a:endParaRP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5745" y="4647839"/>
            <a:ext cx="1142661" cy="7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Wave 17"/>
          <p:cNvSpPr/>
          <p:nvPr/>
        </p:nvSpPr>
        <p:spPr>
          <a:xfrm>
            <a:off x="1939636" y="3713018"/>
            <a:ext cx="895928" cy="628073"/>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2136893" y="3847643"/>
            <a:ext cx="600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cxnSp>
        <p:nvCxnSpPr>
          <p:cNvPr id="20" name="Straight Connector 19"/>
          <p:cNvCxnSpPr/>
          <p:nvPr/>
        </p:nvCxnSpPr>
        <p:spPr>
          <a:xfrm>
            <a:off x="1939636" y="4216975"/>
            <a:ext cx="0" cy="430864"/>
          </a:xfrm>
          <a:prstGeom prst="line">
            <a:avLst/>
          </a:prstGeom>
          <a:ln/>
        </p:spPr>
        <p:style>
          <a:lnRef idx="3">
            <a:schemeClr val="dk1"/>
          </a:lnRef>
          <a:fillRef idx="0">
            <a:schemeClr val="dk1"/>
          </a:fillRef>
          <a:effectRef idx="2">
            <a:schemeClr val="dk1"/>
          </a:effectRef>
          <a:fontRef idx="minor">
            <a:schemeClr val="tx1"/>
          </a:fontRef>
        </p:style>
      </p:cxn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3711" y="4641404"/>
            <a:ext cx="1288762" cy="773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Wave 21"/>
          <p:cNvSpPr/>
          <p:nvPr/>
        </p:nvSpPr>
        <p:spPr>
          <a:xfrm>
            <a:off x="8596746" y="3713017"/>
            <a:ext cx="854364" cy="628073"/>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p:cNvCxnSpPr/>
          <p:nvPr/>
        </p:nvCxnSpPr>
        <p:spPr>
          <a:xfrm>
            <a:off x="5405582" y="4220546"/>
            <a:ext cx="0" cy="430864"/>
          </a:xfrm>
          <a:prstGeom prst="line">
            <a:avLst/>
          </a:prstGeom>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5674901" y="3835670"/>
            <a:ext cx="5726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26339" y="4677765"/>
            <a:ext cx="1332304" cy="700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Wave 25"/>
          <p:cNvSpPr/>
          <p:nvPr/>
        </p:nvSpPr>
        <p:spPr>
          <a:xfrm>
            <a:off x="5405582" y="3699155"/>
            <a:ext cx="854364" cy="628073"/>
          </a:xfrm>
          <a:prstGeom prst="wav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p:cNvCxnSpPr/>
          <p:nvPr/>
        </p:nvCxnSpPr>
        <p:spPr>
          <a:xfrm>
            <a:off x="8596746" y="4216975"/>
            <a:ext cx="0" cy="430864"/>
          </a:xfrm>
          <a:prstGeom prst="line">
            <a:avLst/>
          </a:prstGeom>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8829964" y="3876452"/>
            <a:ext cx="600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39</a:t>
            </a:r>
          </a:p>
        </p:txBody>
      </p:sp>
      <p:pic>
        <p:nvPicPr>
          <p:cNvPr id="29" name="Picture 28"/>
          <p:cNvPicPr>
            <a:picLocks noChangeAspect="1"/>
          </p:cNvPicPr>
          <p:nvPr/>
        </p:nvPicPr>
        <p:blipFill>
          <a:blip r:embed="rId13"/>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2050566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397823" y="4235686"/>
            <a:ext cx="9679339" cy="1200329"/>
          </a:xfrm>
          <a:prstGeom prst="rect">
            <a:avLst/>
          </a:prstGeom>
          <a:noFill/>
        </p:spPr>
        <p:txBody>
          <a:bodyPr wrap="square" rtlCol="0">
            <a:spAutoFit/>
          </a:bodyPr>
          <a:lstStyle/>
          <a:p>
            <a:pPr lvl="0" algn="ctr"/>
            <a:r>
              <a:rPr lang="el-GR" sz="2400" dirty="0">
                <a:solidFill>
                  <a:prstClr val="black"/>
                </a:solidFill>
              </a:rPr>
              <a:t>Με τις ταχείες εξελίξεις σε όλο τον κόσμο, η έλλειψη σταθμών ανεφοδιασμού με υδρογόνο σύντομα θα αποτελέσει ιστορικό εμπόδιο για τους πελάτες που επενδύουν σε οχήματα με υδρογόνο.</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6110" y="0"/>
            <a:ext cx="4965889" cy="3416531"/>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0"/>
            <a:ext cx="7232961" cy="4064924"/>
          </a:xfrm>
          <a:prstGeom prst="rect">
            <a:avLst/>
          </a:prstGeom>
        </p:spPr>
      </p:pic>
      <p:pic>
        <p:nvPicPr>
          <p:cNvPr id="15" name="Picture 14"/>
          <p:cNvPicPr>
            <a:picLocks noChangeAspect="1"/>
          </p:cNvPicPr>
          <p:nvPr/>
        </p:nvPicPr>
        <p:blipFill>
          <a:blip r:embed="rId12"/>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3042364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36915" y="94254"/>
            <a:ext cx="9926515" cy="923330"/>
          </a:xfrm>
          <a:prstGeom prst="rect">
            <a:avLst/>
          </a:prstGeom>
          <a:noFill/>
        </p:spPr>
        <p:txBody>
          <a:bodyPr wrap="square" rtlCol="0">
            <a:spAutoFit/>
          </a:bodyPr>
          <a:lstStyle/>
          <a:p>
            <a:pPr lvl="0"/>
            <a:r>
              <a:rPr lang="el-GR">
                <a:solidFill>
                  <a:prstClr val="black"/>
                </a:solidFill>
              </a:rPr>
              <a:t>Παρακολουθήστε τα παρακάτω βίντεο, που γυρίστηκαν το 2008 και το 2015.</a:t>
            </a:r>
          </a:p>
          <a:p>
            <a:pPr lvl="0"/>
            <a:endParaRPr lang="el-GR">
              <a:solidFill>
                <a:prstClr val="black"/>
              </a:solidFill>
            </a:endParaRPr>
          </a:p>
          <a:p>
            <a:pPr lvl="0"/>
            <a:r>
              <a:rPr lang="el-GR">
                <a:solidFill>
                  <a:prstClr val="black"/>
                </a:solidFill>
              </a:rPr>
              <a:t>Σημειώστε πόσο γρήγορα αλλάζει η τεχνολογία</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hlinkClick r:id="rId10"/>
          </p:cNvPr>
          <p:cNvPicPr/>
          <p:nvPr/>
        </p:nvPicPr>
        <p:blipFill>
          <a:blip r:embed="rId11"/>
          <a:stretch>
            <a:fillRect/>
          </a:stretch>
        </p:blipFill>
        <p:spPr>
          <a:xfrm>
            <a:off x="2404168" y="2159860"/>
            <a:ext cx="1685925" cy="1249680"/>
          </a:xfrm>
          <a:prstGeom prst="rect">
            <a:avLst/>
          </a:prstGeom>
        </p:spPr>
      </p:pic>
      <p:pic>
        <p:nvPicPr>
          <p:cNvPr id="17" name="Picture 16">
            <a:hlinkClick r:id="rId12"/>
          </p:cNvPr>
          <p:cNvPicPr/>
          <p:nvPr/>
        </p:nvPicPr>
        <p:blipFill>
          <a:blip r:embed="rId13" cstate="print">
            <a:extLst>
              <a:ext uri="{28A0092B-C50C-407E-A947-70E740481C1C}">
                <a14:useLocalDpi xmlns:a14="http://schemas.microsoft.com/office/drawing/2010/main" val="0"/>
              </a:ext>
            </a:extLst>
          </a:blip>
          <a:stretch>
            <a:fillRect/>
          </a:stretch>
        </p:blipFill>
        <p:spPr>
          <a:xfrm>
            <a:off x="6718236" y="2159861"/>
            <a:ext cx="1928471" cy="1249680"/>
          </a:xfrm>
          <a:prstGeom prst="rect">
            <a:avLst/>
          </a:prstGeom>
        </p:spPr>
      </p:pic>
      <p:sp>
        <p:nvSpPr>
          <p:cNvPr id="18" name="TextBox 17"/>
          <p:cNvSpPr txBox="1"/>
          <p:nvPr/>
        </p:nvSpPr>
        <p:spPr>
          <a:xfrm>
            <a:off x="2911923" y="1492231"/>
            <a:ext cx="11781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2008</a:t>
            </a:r>
          </a:p>
        </p:txBody>
      </p:sp>
      <p:sp>
        <p:nvSpPr>
          <p:cNvPr id="19" name="TextBox 18"/>
          <p:cNvSpPr txBox="1"/>
          <p:nvPr/>
        </p:nvSpPr>
        <p:spPr>
          <a:xfrm>
            <a:off x="7278038" y="1501023"/>
            <a:ext cx="11781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2015</a:t>
            </a:r>
          </a:p>
        </p:txBody>
      </p:sp>
      <p:sp>
        <p:nvSpPr>
          <p:cNvPr id="20" name="TextBox 19"/>
          <p:cNvSpPr txBox="1"/>
          <p:nvPr/>
        </p:nvSpPr>
        <p:spPr>
          <a:xfrm>
            <a:off x="636916" y="3883739"/>
            <a:ext cx="9480862" cy="1384995"/>
          </a:xfrm>
          <a:prstGeom prst="rect">
            <a:avLst/>
          </a:prstGeom>
          <a:noFill/>
        </p:spPr>
        <p:txBody>
          <a:bodyPr wrap="square" rtlCol="0">
            <a:spAutoFit/>
          </a:bodyPr>
          <a:lstStyle/>
          <a:p>
            <a:pPr lvl="0" algn="ctr"/>
            <a:r>
              <a:rPr lang="el-GR" sz="2800" dirty="0">
                <a:solidFill>
                  <a:srgbClr val="FF0000"/>
                </a:solidFill>
              </a:rPr>
              <a:t>Εργαστείτε με έναν συνεργάτη ή σε μια μικρή ομάδα για να δημιουργήσετε ένα παιχνίδι ρόλων που βασίζεται σε μύθους και / ή να αλλάξετε στάση απέναντι στο υδρογόνο</a:t>
            </a:r>
            <a:endPar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1" name="Picture 20"/>
          <p:cNvPicPr>
            <a:picLocks noChangeAspect="1"/>
          </p:cNvPicPr>
          <p:nvPr/>
        </p:nvPicPr>
        <p:blipFill>
          <a:blip r:embed="rId14"/>
          <a:stretch>
            <a:fillRect/>
          </a:stretch>
        </p:blipFill>
        <p:spPr>
          <a:xfrm>
            <a:off x="10738046" y="6681201"/>
            <a:ext cx="1322947" cy="176799"/>
          </a:xfrm>
          <a:prstGeom prst="rect">
            <a:avLst/>
          </a:prstGeom>
        </p:spPr>
      </p:pic>
    </p:spTree>
    <p:extLst>
      <p:ext uri="{BB962C8B-B14F-4D97-AF65-F5344CB8AC3E}">
        <p14:creationId xmlns:p14="http://schemas.microsoft.com/office/powerpoint/2010/main" val="384056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0"/>
            <a:ext cx="5336771" cy="3554289"/>
          </a:xfrm>
          <a:prstGeom prst="rect">
            <a:avLst/>
          </a:prstGeom>
        </p:spPr>
      </p:pic>
      <p:sp>
        <p:nvSpPr>
          <p:cNvPr id="17" name="TextBox 16"/>
          <p:cNvSpPr txBox="1"/>
          <p:nvPr/>
        </p:nvSpPr>
        <p:spPr>
          <a:xfrm>
            <a:off x="6022731" y="668215"/>
            <a:ext cx="4967654" cy="523220"/>
          </a:xfrm>
          <a:prstGeom prst="rect">
            <a:avLst/>
          </a:prstGeom>
          <a:noFill/>
        </p:spPr>
        <p:txBody>
          <a:bodyPr wrap="square" rtlCol="0">
            <a:spAutoFit/>
          </a:bodyPr>
          <a:lstStyle/>
          <a:p>
            <a:pPr lvl="0"/>
            <a:r>
              <a:rPr lang="el-GR" sz="2800">
                <a:solidFill>
                  <a:prstClr val="black"/>
                </a:solidFill>
              </a:rPr>
              <a:t>Πού παράγεται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319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3979985" cy="596997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8573" y="1396538"/>
            <a:ext cx="4771325" cy="3263587"/>
          </a:xfrm>
          <a:prstGeom prst="rect">
            <a:avLst/>
          </a:prstGeom>
        </p:spPr>
      </p:pic>
      <p:sp>
        <p:nvSpPr>
          <p:cNvPr id="18" name="TextBox 17"/>
          <p:cNvSpPr txBox="1"/>
          <p:nvPr/>
        </p:nvSpPr>
        <p:spPr>
          <a:xfrm>
            <a:off x="5894094" y="436519"/>
            <a:ext cx="5825987" cy="523220"/>
          </a:xfrm>
          <a:prstGeom prst="rect">
            <a:avLst/>
          </a:prstGeom>
          <a:noFill/>
        </p:spPr>
        <p:txBody>
          <a:bodyPr wrap="square" rtlCol="0">
            <a:spAutoFit/>
          </a:bodyPr>
          <a:lstStyle/>
          <a:p>
            <a:pPr lvl="0"/>
            <a:r>
              <a:rPr lang="el-GR" sz="2800" dirty="0">
                <a:solidFill>
                  <a:prstClr val="black"/>
                </a:solidFill>
              </a:rPr>
              <a:t>... ή πώς φτάνει στο σπίτι σας;</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274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 name="TextBox 14"/>
          <p:cNvSpPr txBox="1"/>
          <p:nvPr/>
        </p:nvSpPr>
        <p:spPr>
          <a:xfrm>
            <a:off x="8567590" y="390629"/>
            <a:ext cx="2593731" cy="954107"/>
          </a:xfrm>
          <a:prstGeom prst="rect">
            <a:avLst/>
          </a:prstGeom>
          <a:noFill/>
        </p:spPr>
        <p:txBody>
          <a:bodyPr wrap="square" rtlCol="0">
            <a:spAutoFit/>
          </a:bodyPr>
          <a:lstStyle/>
          <a:p>
            <a:pPr lvl="0"/>
            <a:r>
              <a:rPr lang="el-GR" sz="2800" dirty="0">
                <a:solidFill>
                  <a:srgbClr val="FFFF00"/>
                </a:solidFill>
              </a:rPr>
              <a:t>Αν είναι σκοτάδι…</a:t>
            </a:r>
            <a:endParaRPr kumimoji="0" lang="en-GB" sz="2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49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26571"/>
            <a:ext cx="12192000" cy="8095488"/>
          </a:xfrm>
          <a:prstGeom prst="rect">
            <a:avLst/>
          </a:prstGeom>
        </p:spPr>
      </p:pic>
      <p:sp>
        <p:nvSpPr>
          <p:cNvPr id="16" name="TextBox 15"/>
          <p:cNvSpPr txBox="1"/>
          <p:nvPr/>
        </p:nvSpPr>
        <p:spPr>
          <a:xfrm>
            <a:off x="597877" y="404446"/>
            <a:ext cx="3833446" cy="523220"/>
          </a:xfrm>
          <a:prstGeom prst="rect">
            <a:avLst/>
          </a:prstGeom>
          <a:noFill/>
        </p:spPr>
        <p:txBody>
          <a:bodyPr wrap="square" rtlCol="0">
            <a:spAutoFit/>
          </a:bodyPr>
          <a:lstStyle/>
          <a:p>
            <a:pPr lvl="0"/>
            <a:r>
              <a:rPr lang="el-GR" sz="2800">
                <a:solidFill>
                  <a:srgbClr val="FFFF00"/>
                </a:solidFill>
              </a:rPr>
              <a:t>Ενεργοποιούμε ένα φως</a:t>
            </a:r>
            <a:endParaRPr kumimoji="0" lang="en-GB" sz="2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08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6008914" cy="4506686"/>
          </a:xfrm>
          <a:prstGeom prst="rect">
            <a:avLst/>
          </a:prstGeom>
        </p:spPr>
      </p:pic>
      <p:sp>
        <p:nvSpPr>
          <p:cNvPr id="17" name="TextBox 16"/>
          <p:cNvSpPr txBox="1"/>
          <p:nvPr/>
        </p:nvSpPr>
        <p:spPr>
          <a:xfrm>
            <a:off x="518746" y="4985238"/>
            <a:ext cx="5275385" cy="523220"/>
          </a:xfrm>
          <a:prstGeom prst="rect">
            <a:avLst/>
          </a:prstGeom>
          <a:noFill/>
        </p:spPr>
        <p:txBody>
          <a:bodyPr wrap="square" rtlCol="0">
            <a:spAutoFit/>
          </a:bodyPr>
          <a:lstStyle/>
          <a:p>
            <a:pPr lvl="0"/>
            <a:r>
              <a:rPr lang="el-GR" sz="2800" dirty="0">
                <a:solidFill>
                  <a:prstClr val="black"/>
                </a:solidFill>
              </a:rPr>
              <a:t>Αν </a:t>
            </a:r>
            <a:r>
              <a:rPr lang="el-GR" sz="2800" dirty="0" err="1">
                <a:solidFill>
                  <a:prstClr val="black"/>
                </a:solidFill>
              </a:rPr>
              <a:t>κανεί</a:t>
            </a:r>
            <a:r>
              <a:rPr lang="el-GR" sz="2800" dirty="0">
                <a:solidFill>
                  <a:prstClr val="black"/>
                </a:solidFill>
              </a:rPr>
              <a:t>  κρύο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a:spLocks noChangeArrowheads="1"/>
          </p:cNvSpPr>
          <p:nvPr/>
        </p:nvSpPr>
        <p:spPr bwMode="auto">
          <a:xfrm>
            <a:off x="10836425" y="6708371"/>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309796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1495</Words>
  <Application>Microsoft Office PowerPoint</Application>
  <PresentationFormat>Widescreen</PresentationFormat>
  <Paragraphs>205</Paragraphs>
  <Slides>49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Calibri Light</vt:lpstr>
      <vt:lpstr>inherit</vt:lpstr>
      <vt:lpstr>Θέμα του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traxilis</dc:creator>
  <cp:lastModifiedBy>Laura Currid</cp:lastModifiedBy>
  <cp:revision>12</cp:revision>
  <dcterms:created xsi:type="dcterms:W3CDTF">2019-09-16T06:39:55Z</dcterms:created>
  <dcterms:modified xsi:type="dcterms:W3CDTF">2019-11-05T09:38:37Z</dcterms:modified>
</cp:coreProperties>
</file>