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109" d="100"/>
          <a:sy n="109" d="100"/>
        </p:scale>
        <p:origin x="7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1.emf"/><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2.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3.emf"/><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4.emf"/><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5.emf"/><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6.emf"/><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37.emf"/><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9.emf"/><Relationship Id="rId5" Type="http://schemas.openxmlformats.org/officeDocument/2006/relationships/image" Target="../media/image7.png"/><Relationship Id="rId10" Type="http://schemas.openxmlformats.org/officeDocument/2006/relationships/image" Target="../media/image38.emf"/><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0.png"/><Relationship Id="rId5" Type="http://schemas.openxmlformats.org/officeDocument/2006/relationships/image" Target="../media/image7.png"/><Relationship Id="rId10" Type="http://schemas.openxmlformats.org/officeDocument/2006/relationships/image" Target="../media/image39.emf"/><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6.emf"/><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5.emf"/><Relationship Id="rId2" Type="http://schemas.openxmlformats.org/officeDocument/2006/relationships/image" Target="../media/image6.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7.emf"/></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38.emf"/><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42.emf"/><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www.h2-mobility.de/" TargetMode="External"/><Relationship Id="rId5" Type="http://schemas.openxmlformats.org/officeDocument/2006/relationships/image" Target="../media/image7.png"/><Relationship Id="rId10" Type="http://schemas.openxmlformats.org/officeDocument/2006/relationships/hyperlink" Target="http://www.cleanenergypartnership.de/"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1.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emf"/><Relationship Id="rId5" Type="http://schemas.openxmlformats.org/officeDocument/2006/relationships/image" Target="../media/image7.png"/><Relationship Id="rId10" Type="http://schemas.openxmlformats.org/officeDocument/2006/relationships/image" Target="../media/image19.emf"/><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4.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3.emf"/><Relationship Id="rId5" Type="http://schemas.openxmlformats.org/officeDocument/2006/relationships/image" Target="../media/image7.png"/><Relationship Id="rId10" Type="http://schemas.openxmlformats.org/officeDocument/2006/relationships/image" Target="../media/image22.emf"/><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27.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6.emf"/><Relationship Id="rId5" Type="http://schemas.openxmlformats.org/officeDocument/2006/relationships/image" Target="../media/image7.png"/><Relationship Id="rId10" Type="http://schemas.openxmlformats.org/officeDocument/2006/relationships/image" Target="../media/image25.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30.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emf"/><Relationship Id="rId5" Type="http://schemas.openxmlformats.org/officeDocument/2006/relationships/image" Target="../media/image7.png"/><Relationship Id="rId10" Type="http://schemas.openxmlformats.org/officeDocument/2006/relationships/image" Target="../media/image28.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mtClean="0"/>
              <a:t>&lt;Λογότυπο συνεταίρου&gt;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7" y="1980148"/>
            <a:ext cx="6563707"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l-GR" b="1" dirty="0"/>
              <a:t>Μελέτη περίπτωσης της Linde σχετικά με τη Διανομή, Παραγωγή και Αποθήκευση</a:t>
            </a:r>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200" y="2879027"/>
            <a:ext cx="387391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l-GR" sz="1600" dirty="0">
                <a:solidFill>
                  <a:srgbClr val="00ACAF"/>
                </a:solidFill>
                <a:latin typeface="Arial" panose="020B0604020202020204" pitchFamily="34" charset="0"/>
              </a:rPr>
              <a:t>Δημιουργία περιεχομένου από</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9" name="Picture 18"/>
          <p:cNvPicPr>
            <a:picLocks noChangeAspect="1"/>
          </p:cNvPicPr>
          <p:nvPr/>
        </p:nvPicPr>
        <p:blipFill>
          <a:blip r:embed="rId11"/>
          <a:stretch>
            <a:fillRect/>
          </a:stretch>
        </p:blipFill>
        <p:spPr>
          <a:xfrm>
            <a:off x="0" y="-44612"/>
            <a:ext cx="2540659" cy="1275536"/>
          </a:xfrm>
          <a:prstGeom prst="rect">
            <a:avLst/>
          </a:prstGeom>
        </p:spPr>
      </p:pic>
      <p:sp>
        <p:nvSpPr>
          <p:cNvPr id="2" name="Rectangle 1"/>
          <p:cNvSpPr/>
          <p:nvPr/>
        </p:nvSpPr>
        <p:spPr>
          <a:xfrm>
            <a:off x="1166948" y="3795688"/>
            <a:ext cx="6812995" cy="1200329"/>
          </a:xfrm>
          <a:prstGeom prst="rect">
            <a:avLst/>
          </a:prstGeom>
        </p:spPr>
        <p:txBody>
          <a:bodyPr wrap="square">
            <a:spAutoFit/>
          </a:bodyPr>
          <a:lstStyle/>
          <a:p>
            <a:r>
              <a:rPr lang="el-GR" dirty="0" smtClean="0"/>
              <a:t>Παραγωγή</a:t>
            </a:r>
          </a:p>
          <a:p>
            <a:r>
              <a:rPr lang="el-GR" dirty="0" smtClean="0"/>
              <a:t>Συμπίεση</a:t>
            </a:r>
          </a:p>
          <a:p>
            <a:r>
              <a:rPr lang="el-GR" dirty="0" smtClean="0"/>
              <a:t>Αποθήκευση </a:t>
            </a:r>
          </a:p>
          <a:p>
            <a:r>
              <a:rPr lang="el-GR" dirty="0" smtClean="0"/>
              <a:t>Διανομή</a:t>
            </a:r>
          </a:p>
        </p:txBody>
      </p:sp>
      <p:pic>
        <p:nvPicPr>
          <p:cNvPr id="3" name="Picture 2"/>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70948" y="188795"/>
            <a:ext cx="9717578" cy="369332"/>
          </a:xfrm>
          <a:prstGeom prst="rect">
            <a:avLst/>
          </a:prstGeom>
          <a:noFill/>
        </p:spPr>
        <p:txBody>
          <a:bodyPr wrap="square" rtlCol="0">
            <a:spAutoFit/>
          </a:bodyPr>
          <a:lstStyle/>
          <a:p>
            <a:pPr algn="ctr"/>
            <a:r>
              <a:rPr lang="el-GR" smtClean="0"/>
              <a:t>Τεχνολογίες Υδρογόνου</a:t>
            </a:r>
          </a:p>
        </p:txBody>
      </p:sp>
      <p:sp>
        <p:nvSpPr>
          <p:cNvPr id="16" name="Rectangle 15"/>
          <p:cNvSpPr/>
          <p:nvPr/>
        </p:nvSpPr>
        <p:spPr>
          <a:xfrm>
            <a:off x="1033442" y="914401"/>
            <a:ext cx="6096000" cy="4560607"/>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Αυτοκίνητα H2</a:t>
            </a:r>
          </a:p>
          <a:p>
            <a:pPr>
              <a:lnSpc>
                <a:spcPct val="107000"/>
              </a:lnSpc>
              <a:spcAft>
                <a:spcPts val="800"/>
              </a:spcAft>
            </a:pPr>
            <a:r>
              <a:rPr lang="el-GR" dirty="0">
                <a:latin typeface="Calibri" panose="020F0502020204030204" pitchFamily="34" charset="0"/>
              </a:rPr>
              <a:t>→ Παρουσίαση στην εμπορική αγορά των οχημάτων κυψελών καυσίμου από τους κορυφαίους κατασκευαστές αυτοκινήτων</a:t>
            </a:r>
          </a:p>
          <a:p>
            <a:pPr>
              <a:lnSpc>
                <a:spcPct val="107000"/>
              </a:lnSpc>
              <a:spcAft>
                <a:spcPts val="800"/>
              </a:spcAft>
            </a:pPr>
            <a:r>
              <a:rPr lang="el-GR" dirty="0">
                <a:latin typeface="Calibri" panose="020F0502020204030204" pitchFamily="34" charset="0"/>
              </a:rPr>
              <a:t>→ Χρηστικότητα ίδια με εκείνη των συμβατικών πετρελαιοκίνητων ή βενζινοκίνητων οχημάτων</a:t>
            </a:r>
          </a:p>
          <a:p>
            <a:pPr>
              <a:lnSpc>
                <a:spcPct val="107000"/>
              </a:lnSpc>
              <a:spcAft>
                <a:spcPts val="800"/>
              </a:spcAft>
            </a:pPr>
            <a:r>
              <a:rPr lang="el-GR" dirty="0">
                <a:latin typeface="Calibri" panose="020F0502020204030204" pitchFamily="34" charset="0"/>
              </a:rPr>
              <a:t>→ Απουσία τοπικών εκπομπών (δυνατότητα επίτευξης μηδενικών εκπομπών σε ολόκληρη την αξιακή αλυσίδα μέσω του «πράσινου» υδρογόνου)</a:t>
            </a:r>
          </a:p>
          <a:p>
            <a:pPr>
              <a:lnSpc>
                <a:spcPct val="107000"/>
              </a:lnSpc>
              <a:spcAft>
                <a:spcPts val="800"/>
              </a:spcAft>
            </a:pPr>
            <a:r>
              <a:rPr lang="el-GR" dirty="0">
                <a:latin typeface="Calibri" panose="020F0502020204030204" pitchFamily="34" charset="0"/>
              </a:rPr>
              <a:t>→ Γρήγορος εφοδιασμός σε 3 λεπτά</a:t>
            </a:r>
          </a:p>
          <a:p>
            <a:pPr>
              <a:lnSpc>
                <a:spcPct val="107000"/>
              </a:lnSpc>
              <a:spcAft>
                <a:spcPts val="800"/>
              </a:spcAft>
            </a:pPr>
            <a:r>
              <a:rPr lang="el-GR" dirty="0">
                <a:latin typeface="Calibri" panose="020F0502020204030204" pitchFamily="34" charset="0"/>
              </a:rPr>
              <a:t>→ Μεγάλες αποστάσεις μετακινήσεων (έως και 800 km, σύμφωνα με τις πληροφορίες του κατασκευαστή)</a:t>
            </a:r>
          </a:p>
          <a:p>
            <a:pPr>
              <a:lnSpc>
                <a:spcPct val="107000"/>
              </a:lnSpc>
              <a:spcAft>
                <a:spcPts val="800"/>
              </a:spcAft>
            </a:pPr>
            <a:r>
              <a:rPr lang="el-GR" dirty="0">
                <a:latin typeface="Calibri" panose="020F0502020204030204" pitchFamily="34" charset="0"/>
              </a:rPr>
              <a:t>Περισσότεροι από 80 σταθμοί διανομής παγκοσμίως εξοπλισμένοι με τεχνολογία H2 από την Linde</a:t>
            </a:r>
          </a:p>
        </p:txBody>
      </p:sp>
      <p:pic>
        <p:nvPicPr>
          <p:cNvPr id="17" name="Picture 16"/>
          <p:cNvPicPr>
            <a:picLocks noChangeAspect="1"/>
          </p:cNvPicPr>
          <p:nvPr/>
        </p:nvPicPr>
        <p:blipFill>
          <a:blip r:embed="rId10"/>
          <a:stretch>
            <a:fillRect/>
          </a:stretch>
        </p:blipFill>
        <p:spPr>
          <a:xfrm>
            <a:off x="7950302" y="707130"/>
            <a:ext cx="2137800" cy="1382333"/>
          </a:xfrm>
          <a:prstGeom prst="rect">
            <a:avLst/>
          </a:prstGeom>
        </p:spPr>
      </p:pic>
      <p:pic>
        <p:nvPicPr>
          <p:cNvPr id="18" name="Picture 17"/>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06209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676400" y="802257"/>
            <a:ext cx="6096000" cy="4630543"/>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Λεωφορεία H2</a:t>
            </a:r>
          </a:p>
          <a:p>
            <a:pPr>
              <a:lnSpc>
                <a:spcPct val="107000"/>
              </a:lnSpc>
              <a:spcAft>
                <a:spcPts val="800"/>
              </a:spcAft>
            </a:pPr>
            <a:r>
              <a:rPr lang="el-GR" dirty="0">
                <a:latin typeface="Calibri" panose="020F0502020204030204" pitchFamily="34" charset="0"/>
              </a:rPr>
              <a:t>→ Οι πρώτοι στόλοι λεωφορείων Η2 σε καθημερινή λειτουργία παγκοσμίως</a:t>
            </a:r>
          </a:p>
          <a:p>
            <a:pPr>
              <a:lnSpc>
                <a:spcPct val="107000"/>
              </a:lnSpc>
              <a:spcAft>
                <a:spcPts val="800"/>
              </a:spcAft>
            </a:pPr>
            <a:r>
              <a:rPr lang="el-GR" dirty="0">
                <a:latin typeface="Calibri" panose="020F0502020204030204" pitchFamily="34" charset="0"/>
              </a:rPr>
              <a:t>→ Χρηστικότητα όμοια με τα συμβατικά πετρελαιοκίνητα λεωφορεία  </a:t>
            </a:r>
          </a:p>
          <a:p>
            <a:pPr>
              <a:lnSpc>
                <a:spcPct val="107000"/>
              </a:lnSpc>
              <a:spcAft>
                <a:spcPts val="800"/>
              </a:spcAft>
            </a:pPr>
            <a:r>
              <a:rPr lang="el-GR" dirty="0">
                <a:latin typeface="Calibri" panose="020F0502020204030204" pitchFamily="34" charset="0"/>
              </a:rPr>
              <a:t>→ Απουσία τοπικών εκπομπών (δυνατότητα επίτευξης μηδενικών εκπομπών σε ολόκληρη την αξιακή αλυσίδα) → Μεγάλες αποστάσεις μετακινήσεων και υψηλή ευελιξία (δυνατότητα λειτουργίας μετατόπισης χωρίς ανεφοδιασμό) → Γρήγορος εφοδιασμός σε 10 λεπτά</a:t>
            </a:r>
          </a:p>
          <a:p>
            <a:pPr>
              <a:lnSpc>
                <a:spcPct val="107000"/>
              </a:lnSpc>
              <a:spcAft>
                <a:spcPts val="800"/>
              </a:spcAft>
            </a:pPr>
            <a:r>
              <a:rPr lang="el-GR" dirty="0">
                <a:latin typeface="Calibri" panose="020F0502020204030204" pitchFamily="34" charset="0"/>
              </a:rPr>
              <a:t>→ Μειωμένες εκπομπές θορύβου</a:t>
            </a:r>
          </a:p>
          <a:p>
            <a:pPr>
              <a:lnSpc>
                <a:spcPct val="107000"/>
              </a:lnSpc>
              <a:spcAft>
                <a:spcPts val="800"/>
              </a:spcAft>
            </a:pPr>
            <a:r>
              <a:rPr lang="el-GR" dirty="0">
                <a:latin typeface="Calibri" panose="020F0502020204030204" pitchFamily="34" charset="0"/>
              </a:rPr>
              <a:t>Περισσότεροι από 10 σταθμοί διανομής παγκοσμίως εξοπλισμένοι με τεχνολογία H2 από την Linde</a:t>
            </a:r>
          </a:p>
        </p:txBody>
      </p:sp>
      <p:pic>
        <p:nvPicPr>
          <p:cNvPr id="16" name="Picture 15"/>
          <p:cNvPicPr>
            <a:picLocks noChangeAspect="1"/>
          </p:cNvPicPr>
          <p:nvPr/>
        </p:nvPicPr>
        <p:blipFill>
          <a:blip r:embed="rId10"/>
          <a:stretch>
            <a:fillRect/>
          </a:stretch>
        </p:blipFill>
        <p:spPr>
          <a:xfrm>
            <a:off x="8834329" y="1083600"/>
            <a:ext cx="2137800" cy="1382333"/>
          </a:xfrm>
          <a:prstGeom prst="rect">
            <a:avLst/>
          </a:prstGeom>
        </p:spPr>
      </p:pic>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17188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38821" y="638355"/>
            <a:ext cx="6096000" cy="4856971"/>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Οχήματα H2 χειρισμού υλικών</a:t>
            </a:r>
          </a:p>
          <a:p>
            <a:pPr>
              <a:lnSpc>
                <a:spcPct val="107000"/>
              </a:lnSpc>
              <a:spcAft>
                <a:spcPts val="800"/>
              </a:spcAft>
            </a:pPr>
            <a:r>
              <a:rPr lang="el-GR" dirty="0">
                <a:latin typeface="Calibri" panose="020F0502020204030204" pitchFamily="34" charset="0"/>
              </a:rPr>
              <a:t>→ Παρουσίαση στην εμπορική αγορά ολόκληρων στόλων στις εταιρείες παραγωγής και τα κέντρα διανομής στις ΗΠΑ (πιλοτικά στην ΕΕ)</a:t>
            </a:r>
          </a:p>
          <a:p>
            <a:pPr>
              <a:lnSpc>
                <a:spcPct val="107000"/>
              </a:lnSpc>
              <a:spcAft>
                <a:spcPts val="800"/>
              </a:spcAft>
            </a:pPr>
            <a:r>
              <a:rPr lang="el-GR" dirty="0">
                <a:latin typeface="Calibri" panose="020F0502020204030204" pitchFamily="34" charset="0"/>
              </a:rPr>
              <a:t>→ Δεν απαιτείται χρόνος φόρτισης όπως ισχύει με τη λειτουργία μπαταρίας, δεν χρειάζονται αντικαταστάσεις μπαταρίας, δεν απαιτείται χώρος για την αποθήκευση των μπαταριών αντικατάστασης </a:t>
            </a:r>
          </a:p>
          <a:p>
            <a:pPr>
              <a:lnSpc>
                <a:spcPct val="107000"/>
              </a:lnSpc>
              <a:spcAft>
                <a:spcPts val="800"/>
              </a:spcAft>
            </a:pPr>
            <a:r>
              <a:rPr lang="el-GR" dirty="0">
                <a:latin typeface="Calibri" panose="020F0502020204030204" pitchFamily="34" charset="0"/>
              </a:rPr>
              <a:t>→ Σταθερή στάθμη ισχύος των οχημάτων Η2 χειρισμού υλικών </a:t>
            </a:r>
          </a:p>
          <a:p>
            <a:pPr>
              <a:lnSpc>
                <a:spcPct val="107000"/>
              </a:lnSpc>
              <a:spcAft>
                <a:spcPts val="800"/>
              </a:spcAft>
            </a:pPr>
            <a:r>
              <a:rPr lang="el-GR" dirty="0">
                <a:latin typeface="Calibri" panose="020F0502020204030204" pitchFamily="34" charset="0"/>
              </a:rPr>
              <a:t>→ Απουσία εκπομπών στην περιοχή αποθήκευσης/μονάδα, δυνατότητα εσωτερικής και εξωτερικής χρήσης </a:t>
            </a:r>
          </a:p>
          <a:p>
            <a:pPr>
              <a:lnSpc>
                <a:spcPct val="107000"/>
              </a:lnSpc>
              <a:spcAft>
                <a:spcPts val="800"/>
              </a:spcAft>
            </a:pPr>
            <a:r>
              <a:rPr lang="el-GR" dirty="0">
                <a:latin typeface="Calibri" panose="020F0502020204030204" pitchFamily="34" charset="0"/>
              </a:rPr>
              <a:t>→ Διανομέας H2 με ιδιαίτερα μικρό αποτύπωμα, για εγκατάσταση σε εσωτερικό και εξωτερικό χώρο</a:t>
            </a:r>
          </a:p>
          <a:p>
            <a:pPr>
              <a:lnSpc>
                <a:spcPct val="107000"/>
              </a:lnSpc>
              <a:spcAft>
                <a:spcPts val="800"/>
              </a:spcAft>
            </a:pPr>
            <a:r>
              <a:rPr lang="el-GR" dirty="0">
                <a:latin typeface="Calibri" panose="020F0502020204030204" pitchFamily="34" charset="0"/>
              </a:rPr>
              <a:t>→ Γρήγορος εφοδιασμός σε λιγότερο από 3 λεπτά</a:t>
            </a:r>
          </a:p>
        </p:txBody>
      </p:sp>
      <p:pic>
        <p:nvPicPr>
          <p:cNvPr id="16" name="Picture 15"/>
          <p:cNvPicPr>
            <a:picLocks noChangeAspect="1"/>
          </p:cNvPicPr>
          <p:nvPr/>
        </p:nvPicPr>
        <p:blipFill>
          <a:blip r:embed="rId10"/>
          <a:stretch>
            <a:fillRect/>
          </a:stretch>
        </p:blipFill>
        <p:spPr>
          <a:xfrm>
            <a:off x="8312387" y="880260"/>
            <a:ext cx="2137800" cy="1487200"/>
          </a:xfrm>
          <a:prstGeom prst="rect">
            <a:avLst/>
          </a:prstGeom>
        </p:spPr>
      </p:pic>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16642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70313" y="1802921"/>
            <a:ext cx="6096000" cy="3272563"/>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Περισσότερα από 700 οχήματα H2 χειρισμού υλικών εφοδιάζονται ήδη μέσω </a:t>
            </a:r>
          </a:p>
          <a:p>
            <a:pPr>
              <a:lnSpc>
                <a:spcPct val="107000"/>
              </a:lnSpc>
              <a:spcAft>
                <a:spcPts val="800"/>
              </a:spcAft>
            </a:pPr>
            <a:r>
              <a:rPr lang="el-GR" dirty="0">
                <a:latin typeface="Calibri" panose="020F0502020204030204" pitchFamily="34" charset="0"/>
              </a:rPr>
              <a:t>της τεχνολογίας H2 της Linde</a:t>
            </a:r>
          </a:p>
          <a:p>
            <a:pPr>
              <a:lnSpc>
                <a:spcPct val="107000"/>
              </a:lnSpc>
              <a:spcAft>
                <a:spcPts val="800"/>
              </a:spcAft>
            </a:pPr>
            <a:r>
              <a:rPr lang="el-GR" dirty="0">
                <a:latin typeface="Calibri" panose="020F0502020204030204" pitchFamily="34" charset="0"/>
              </a:rPr>
              <a:t>Προσαρμοσμένες λύσεις H2 ειδικού σκοπού</a:t>
            </a:r>
          </a:p>
          <a:p>
            <a:pPr>
              <a:lnSpc>
                <a:spcPct val="107000"/>
              </a:lnSpc>
              <a:spcAft>
                <a:spcPts val="800"/>
              </a:spcAft>
            </a:pPr>
            <a:r>
              <a:rPr lang="el-GR" dirty="0">
                <a:latin typeface="Calibri" panose="020F0502020204030204" pitchFamily="34" charset="0"/>
              </a:rPr>
              <a:t>→ Λύσεις συστήματος H2 για βιομηχανικούς ή ερευνητικούς σκοπούς</a:t>
            </a:r>
          </a:p>
          <a:p>
            <a:pPr>
              <a:lnSpc>
                <a:spcPct val="107000"/>
              </a:lnSpc>
              <a:spcAft>
                <a:spcPts val="800"/>
              </a:spcAft>
            </a:pPr>
            <a:r>
              <a:rPr lang="el-GR" dirty="0">
                <a:latin typeface="Calibri" panose="020F0502020204030204" pitchFamily="34" charset="0"/>
              </a:rPr>
              <a:t>→ Εξατομικευμένες λύσεις</a:t>
            </a:r>
          </a:p>
          <a:p>
            <a:pPr>
              <a:lnSpc>
                <a:spcPct val="107000"/>
              </a:lnSpc>
              <a:spcAft>
                <a:spcPts val="800"/>
              </a:spcAft>
            </a:pPr>
            <a:r>
              <a:rPr lang="el-GR" dirty="0">
                <a:latin typeface="Calibri" panose="020F0502020204030204" pitchFamily="34" charset="0"/>
              </a:rPr>
              <a:t>→ Μονοαπευθυντικό κέντρο για το σχεδιασμό της μονάδας, τη μηχανική και τον σχεδιασμό του έργου.</a:t>
            </a:r>
          </a:p>
        </p:txBody>
      </p:sp>
      <p:pic>
        <p:nvPicPr>
          <p:cNvPr id="16" name="Picture 15"/>
          <p:cNvPicPr>
            <a:picLocks noChangeAspect="1"/>
          </p:cNvPicPr>
          <p:nvPr/>
        </p:nvPicPr>
        <p:blipFill>
          <a:blip r:embed="rId10"/>
          <a:stretch>
            <a:fillRect/>
          </a:stretch>
        </p:blipFill>
        <p:spPr>
          <a:xfrm>
            <a:off x="7387915" y="1382859"/>
            <a:ext cx="2137800" cy="1382333"/>
          </a:xfrm>
          <a:prstGeom prst="rect">
            <a:avLst/>
          </a:prstGeom>
        </p:spPr>
      </p:pic>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56467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1595887"/>
            <a:ext cx="6096000" cy="3557512"/>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Η Linde σας προσφέρει την βέλτιστη έννοια εφοδιασμού για την εφαρμογή σας.</a:t>
            </a:r>
          </a:p>
          <a:p>
            <a:pPr>
              <a:lnSpc>
                <a:spcPct val="107000"/>
              </a:lnSpc>
              <a:spcAft>
                <a:spcPts val="800"/>
              </a:spcAft>
            </a:pPr>
            <a:r>
              <a:rPr lang="el-GR" dirty="0">
                <a:latin typeface="Calibri" panose="020F0502020204030204" pitchFamily="34" charset="0"/>
              </a:rPr>
              <a:t>Οι καινοτόμες λύσεις της καλύπτουν όλο το φάσμα της τεχνολογίας εφοδιασμού H2 </a:t>
            </a:r>
          </a:p>
          <a:p>
            <a:pPr>
              <a:lnSpc>
                <a:spcPct val="107000"/>
              </a:lnSpc>
              <a:spcAft>
                <a:spcPts val="800"/>
              </a:spcAft>
            </a:pPr>
            <a:r>
              <a:rPr lang="el-GR" dirty="0">
                <a:latin typeface="Calibri" panose="020F0502020204030204" pitchFamily="34" charset="0"/>
              </a:rPr>
              <a:t>- από την κατασκευή των διανομέων για τα οχήματα H2 χειρισμού υλικών μέχρι τους ολοκληρωμένους σταθμούς εφοδιασμού για τους στόλους των λεωφορείων H2 ή τα αυτοκίνητα H2. Σε συνδυασμό με το ευρύ φάσμα των υπηρεσιών καθόλη την αξιακή αλυσίδα του H2, αποτελούν το μονοαπευθυντικό κέντρο για όλα τα σχετικά με το υδρογόνο προϊόντα και διεργασίες.</a:t>
            </a:r>
          </a:p>
        </p:txBody>
      </p:sp>
      <p:pic>
        <p:nvPicPr>
          <p:cNvPr id="16" name="Picture 15"/>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01788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1423358"/>
            <a:ext cx="6096000" cy="3762697"/>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Παραγωγή και διανομή</a:t>
            </a:r>
          </a:p>
          <a:p>
            <a:pPr>
              <a:lnSpc>
                <a:spcPct val="107000"/>
              </a:lnSpc>
              <a:spcAft>
                <a:spcPts val="800"/>
              </a:spcAft>
            </a:pPr>
            <a:r>
              <a:rPr lang="el-GR" dirty="0">
                <a:latin typeface="Calibri" panose="020F0502020204030204" pitchFamily="34" charset="0"/>
              </a:rPr>
              <a:t>Επιτόπια παραγωγή ή ευέλικτη παράδοση. Η Linde σας εξασφαλίζει την τροφοδοσία με H2 παγκοσμίως - σύμφωνα με τις προτιμήσεις σας </a:t>
            </a:r>
          </a:p>
          <a:p>
            <a:pPr>
              <a:lnSpc>
                <a:spcPct val="107000"/>
              </a:lnSpc>
              <a:spcAft>
                <a:spcPts val="800"/>
              </a:spcAft>
            </a:pPr>
            <a:r>
              <a:rPr lang="el-GR" dirty="0">
                <a:latin typeface="Calibri" panose="020F0502020204030204" pitchFamily="34" charset="0"/>
              </a:rPr>
              <a:t>→ Περισσότερα από 200 κέντρα παραγωγής και ένα συμπαγές δίκτυο διανομής υδρογόνου</a:t>
            </a:r>
          </a:p>
          <a:p>
            <a:pPr>
              <a:lnSpc>
                <a:spcPct val="107000"/>
              </a:lnSpc>
              <a:spcAft>
                <a:spcPts val="800"/>
              </a:spcAft>
            </a:pPr>
            <a:r>
              <a:rPr lang="el-GR" dirty="0">
                <a:latin typeface="Calibri" panose="020F0502020204030204" pitchFamily="34" charset="0"/>
              </a:rPr>
              <a:t>→ Αποδοτική διανομή: Υγρό ή υδρογόνο υψηλής πίεσης (μέχρι και 50 MPa) και ένα δίκτυο αγωγών αρκετών εκατοντάδων χιλιομέτρων</a:t>
            </a:r>
          </a:p>
          <a:p>
            <a:pPr>
              <a:lnSpc>
                <a:spcPct val="107000"/>
              </a:lnSpc>
              <a:spcAft>
                <a:spcPts val="800"/>
              </a:spcAft>
            </a:pPr>
            <a:r>
              <a:rPr lang="el-GR" dirty="0">
                <a:latin typeface="Calibri" panose="020F0502020204030204" pitchFamily="34" charset="0"/>
              </a:rPr>
              <a:t>→ Επιτόπια ηλεκτρόλυση/αναμόρφωση με ατμό για την ανεξάρτητη παραγωγή</a:t>
            </a:r>
          </a:p>
        </p:txBody>
      </p:sp>
      <p:pic>
        <p:nvPicPr>
          <p:cNvPr id="16" name="Picture 15"/>
          <p:cNvPicPr>
            <a:picLocks noChangeAspect="1"/>
          </p:cNvPicPr>
          <p:nvPr/>
        </p:nvPicPr>
        <p:blipFill>
          <a:blip r:embed="rId10"/>
          <a:stretch>
            <a:fillRect/>
          </a:stretch>
        </p:blipFill>
        <p:spPr>
          <a:xfrm>
            <a:off x="959687" y="1014542"/>
            <a:ext cx="1568041" cy="2036229"/>
          </a:xfrm>
          <a:prstGeom prst="rect">
            <a:avLst/>
          </a:prstGeom>
        </p:spPr>
      </p:pic>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99085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7999" y="1690127"/>
            <a:ext cx="7804031" cy="3181384"/>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Αποθήκευση στο σταθμό διανομής </a:t>
            </a:r>
          </a:p>
          <a:p>
            <a:pPr>
              <a:lnSpc>
                <a:spcPct val="107000"/>
              </a:lnSpc>
              <a:spcAft>
                <a:spcPts val="800"/>
              </a:spcAft>
            </a:pPr>
            <a:r>
              <a:rPr lang="el-GR" dirty="0">
                <a:latin typeface="Calibri" panose="020F0502020204030204" pitchFamily="34" charset="0"/>
              </a:rPr>
              <a:t>Κατάλληλες επιτόπιες επιλογές αποθήκευσης για εξοικονόμηση χώρου </a:t>
            </a:r>
          </a:p>
          <a:p>
            <a:pPr>
              <a:lnSpc>
                <a:spcPct val="107000"/>
              </a:lnSpc>
              <a:spcAft>
                <a:spcPts val="800"/>
              </a:spcAft>
            </a:pPr>
            <a:r>
              <a:rPr lang="el-GR" dirty="0">
                <a:latin typeface="Calibri" panose="020F0502020204030204" pitchFamily="34" charset="0"/>
              </a:rPr>
              <a:t>→ Αέριο: </a:t>
            </a:r>
          </a:p>
          <a:p>
            <a:pPr>
              <a:lnSpc>
                <a:spcPct val="107000"/>
              </a:lnSpc>
              <a:spcAft>
                <a:spcPts val="800"/>
              </a:spcAft>
            </a:pPr>
            <a:r>
              <a:rPr lang="el-GR" dirty="0">
                <a:latin typeface="Calibri" panose="020F0502020204030204" pitchFamily="34" charset="0"/>
              </a:rPr>
              <a:t>•</a:t>
            </a:r>
            <a:r>
              <a:rPr lang="en-US" dirty="0">
                <a:latin typeface="Calibri" panose="020F0502020204030204" pitchFamily="34" charset="0"/>
              </a:rPr>
              <a:t>	</a:t>
            </a:r>
            <a:r>
              <a:rPr lang="el-GR" dirty="0">
                <a:latin typeface="Calibri" panose="020F0502020204030204" pitchFamily="34" charset="0"/>
              </a:rPr>
              <a:t>Δεξαμενή όρθιου τύπου 45-MPa (μικρό αποτύπωμα)</a:t>
            </a:r>
          </a:p>
          <a:p>
            <a:pPr>
              <a:lnSpc>
                <a:spcPct val="107000"/>
              </a:lnSpc>
              <a:spcAft>
                <a:spcPts val="800"/>
              </a:spcAft>
            </a:pPr>
            <a:r>
              <a:rPr lang="el-GR" dirty="0">
                <a:latin typeface="Calibri" panose="020F0502020204030204" pitchFamily="34" charset="0"/>
              </a:rPr>
              <a:t>•</a:t>
            </a:r>
            <a:r>
              <a:rPr lang="en-US" dirty="0">
                <a:latin typeface="Calibri" panose="020F0502020204030204" pitchFamily="34" charset="0"/>
              </a:rPr>
              <a:t>	</a:t>
            </a:r>
            <a:r>
              <a:rPr lang="el-GR" dirty="0">
                <a:latin typeface="Calibri" panose="020F0502020204030204" pitchFamily="34" charset="0"/>
              </a:rPr>
              <a:t>Σωλήνες 20-MPa (δυνατότητα υπόγειας εγκατάστασης δεξαμενής)</a:t>
            </a:r>
          </a:p>
          <a:p>
            <a:pPr>
              <a:lnSpc>
                <a:spcPct val="107000"/>
              </a:lnSpc>
              <a:spcAft>
                <a:spcPts val="800"/>
              </a:spcAft>
            </a:pPr>
            <a:r>
              <a:rPr lang="el-GR" dirty="0">
                <a:latin typeface="Calibri" panose="020F0502020204030204" pitchFamily="34" charset="0"/>
              </a:rPr>
              <a:t>•</a:t>
            </a:r>
            <a:r>
              <a:rPr lang="en-US" dirty="0">
                <a:latin typeface="Calibri" panose="020F0502020204030204" pitchFamily="34" charset="0"/>
              </a:rPr>
              <a:t>	</a:t>
            </a:r>
            <a:r>
              <a:rPr lang="el-GR" dirty="0">
                <a:latin typeface="Calibri" panose="020F0502020204030204" pitchFamily="34" charset="0"/>
              </a:rPr>
              <a:t>Μεγέθη δεξαμενής αποθήκευσης από 200–350 kg</a:t>
            </a:r>
          </a:p>
          <a:p>
            <a:pPr>
              <a:lnSpc>
                <a:spcPct val="107000"/>
              </a:lnSpc>
              <a:spcAft>
                <a:spcPts val="800"/>
              </a:spcAft>
            </a:pPr>
            <a:r>
              <a:rPr lang="el-GR" dirty="0">
                <a:latin typeface="Calibri" panose="020F0502020204030204" pitchFamily="34" charset="0"/>
              </a:rPr>
              <a:t>→ Υγρό στους -253 °C:</a:t>
            </a:r>
          </a:p>
          <a:p>
            <a:pPr>
              <a:lnSpc>
                <a:spcPct val="107000"/>
              </a:lnSpc>
              <a:spcAft>
                <a:spcPts val="800"/>
              </a:spcAft>
            </a:pPr>
            <a:r>
              <a:rPr lang="el-GR" dirty="0">
                <a:latin typeface="Calibri" panose="020F0502020204030204" pitchFamily="34" charset="0"/>
              </a:rPr>
              <a:t>•</a:t>
            </a:r>
            <a:r>
              <a:rPr lang="en-US" dirty="0">
                <a:latin typeface="Calibri" panose="020F0502020204030204" pitchFamily="34" charset="0"/>
              </a:rPr>
              <a:t>	</a:t>
            </a:r>
            <a:r>
              <a:rPr lang="el-GR" dirty="0">
                <a:latin typeface="Calibri" panose="020F0502020204030204" pitchFamily="34" charset="0"/>
              </a:rPr>
              <a:t>Μεγέθη δεξαμενής αποθήκευσης από 400-5.000 kg</a:t>
            </a:r>
          </a:p>
        </p:txBody>
      </p:sp>
      <p:pic>
        <p:nvPicPr>
          <p:cNvPr id="16" name="Picture 15"/>
          <p:cNvPicPr>
            <a:picLocks noChangeAspect="1"/>
          </p:cNvPicPr>
          <p:nvPr/>
        </p:nvPicPr>
        <p:blipFill>
          <a:blip r:embed="rId10"/>
          <a:stretch>
            <a:fillRect/>
          </a:stretch>
        </p:blipFill>
        <p:spPr>
          <a:xfrm>
            <a:off x="702919" y="723595"/>
            <a:ext cx="1732710" cy="2045513"/>
          </a:xfrm>
          <a:prstGeom prst="rect">
            <a:avLst/>
          </a:prstGeom>
        </p:spPr>
      </p:pic>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31016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1741423"/>
            <a:ext cx="8123208" cy="2679836"/>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Συμπίεση  </a:t>
            </a:r>
          </a:p>
          <a:p>
            <a:pPr>
              <a:lnSpc>
                <a:spcPct val="107000"/>
              </a:lnSpc>
              <a:spcAft>
                <a:spcPts val="800"/>
              </a:spcAft>
            </a:pPr>
            <a:r>
              <a:rPr lang="el-GR" dirty="0">
                <a:latin typeface="Calibri" panose="020F0502020204030204" pitchFamily="34" charset="0"/>
              </a:rPr>
              <a:t>Οι τεχνολογίες κρυο-αντλίας και ιοντικού συμπιεστή αποτελούν τον πυρήνα του συστήματος διανομής </a:t>
            </a:r>
          </a:p>
          <a:p>
            <a:pPr>
              <a:lnSpc>
                <a:spcPct val="107000"/>
              </a:lnSpc>
              <a:spcAft>
                <a:spcPts val="800"/>
              </a:spcAft>
            </a:pPr>
            <a:r>
              <a:rPr lang="el-GR" dirty="0">
                <a:latin typeface="Calibri" panose="020F0502020204030204" pitchFamily="34" charset="0"/>
              </a:rPr>
              <a:t>→ Σχεδιασμός της βέλτιστης τεχνολογικής έννοιας σύμφωνα με τις απαιτήσεις σας</a:t>
            </a:r>
          </a:p>
          <a:p>
            <a:pPr>
              <a:lnSpc>
                <a:spcPct val="107000"/>
              </a:lnSpc>
              <a:spcAft>
                <a:spcPts val="800"/>
              </a:spcAft>
            </a:pPr>
            <a:r>
              <a:rPr lang="el-GR" dirty="0">
                <a:latin typeface="Calibri" panose="020F0502020204030204" pitchFamily="34" charset="0"/>
              </a:rPr>
              <a:t>→ Ισχύς και εξοικονόμηση ενέργειας </a:t>
            </a:r>
          </a:p>
          <a:p>
            <a:pPr>
              <a:lnSpc>
                <a:spcPct val="107000"/>
              </a:lnSpc>
              <a:spcAft>
                <a:spcPts val="800"/>
              </a:spcAft>
            </a:pPr>
            <a:r>
              <a:rPr lang="el-GR" dirty="0">
                <a:latin typeface="Calibri" panose="020F0502020204030204" pitchFamily="34" charset="0"/>
              </a:rPr>
              <a:t> (δυνατότητα για 10–120 kg/h)</a:t>
            </a:r>
          </a:p>
          <a:p>
            <a:pPr>
              <a:lnSpc>
                <a:spcPct val="107000"/>
              </a:lnSpc>
              <a:spcAft>
                <a:spcPts val="800"/>
              </a:spcAft>
            </a:pPr>
            <a:r>
              <a:rPr lang="el-GR" dirty="0">
                <a:latin typeface="Calibri" panose="020F0502020204030204" pitchFamily="34" charset="0"/>
              </a:rPr>
              <a:t>→ Συμπίεση H2 έως και 90 MPa</a:t>
            </a:r>
          </a:p>
        </p:txBody>
      </p:sp>
      <p:pic>
        <p:nvPicPr>
          <p:cNvPr id="16" name="Picture 15"/>
          <p:cNvPicPr>
            <a:picLocks noChangeAspect="1"/>
          </p:cNvPicPr>
          <p:nvPr/>
        </p:nvPicPr>
        <p:blipFill>
          <a:blip r:embed="rId10"/>
          <a:stretch>
            <a:fillRect/>
          </a:stretch>
        </p:blipFill>
        <p:spPr>
          <a:xfrm>
            <a:off x="669668" y="715282"/>
            <a:ext cx="1624645" cy="1917939"/>
          </a:xfrm>
          <a:prstGeom prst="rect">
            <a:avLst/>
          </a:prstGeom>
        </p:spPr>
      </p:pic>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142351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82479" y="172528"/>
            <a:ext cx="10179261" cy="2935740"/>
          </a:xfrm>
          <a:prstGeom prst="rect">
            <a:avLst/>
          </a:prstGeom>
        </p:spPr>
        <p:txBody>
          <a:bodyPr wrap="square">
            <a:spAutoFit/>
          </a:bodyPr>
          <a:lstStyle/>
          <a:p>
            <a:pPr>
              <a:lnSpc>
                <a:spcPct val="107000"/>
              </a:lnSpc>
              <a:spcAft>
                <a:spcPts val="800"/>
              </a:spcAft>
            </a:pPr>
            <a:r>
              <a:rPr lang="el-GR" sz="1400" dirty="0">
                <a:latin typeface="Calibri" panose="020F0502020204030204" pitchFamily="34" charset="0"/>
              </a:rPr>
              <a:t> </a:t>
            </a:r>
          </a:p>
          <a:p>
            <a:pPr>
              <a:lnSpc>
                <a:spcPct val="107000"/>
              </a:lnSpc>
              <a:spcAft>
                <a:spcPts val="800"/>
              </a:spcAft>
            </a:pPr>
            <a:r>
              <a:rPr lang="el-GR" sz="1400" dirty="0">
                <a:latin typeface="Calibri" panose="020F0502020204030204" pitchFamily="34" charset="0"/>
              </a:rPr>
              <a:t>Τεχνολογία συμπίεσης αιχμής. Ο πυρήνας του σταθμού διανομής υδρογόνου.</a:t>
            </a:r>
          </a:p>
          <a:p>
            <a:pPr>
              <a:lnSpc>
                <a:spcPct val="107000"/>
              </a:lnSpc>
              <a:spcAft>
                <a:spcPts val="800"/>
              </a:spcAft>
            </a:pPr>
            <a:r>
              <a:rPr lang="el-GR" sz="1400" dirty="0">
                <a:latin typeface="Calibri" panose="020F0502020204030204" pitchFamily="34" charset="0"/>
              </a:rPr>
              <a:t>Η μονάδα του συμπιεστή αποτελεί το βασικό στοιχείο του σταθμού διανομής υδρογόνου καθώς ο εφοδιασμός πραγματοποιείται με τη χρήση συμπιεσμένου αέριου H2 σε πιέσεις που κυμαίνονται από 35 έως 70 MPa. Εκτός από την αρχική κατάσταση - υγρή ή αέρια - η τεχνολογία που χρησιμοποιείται για τη διανομή εξαρτάται επίσης από μια σειρά άλλων παραγόντων, όπως παραδείγματος χάρη η παροχή και ο τύπος του οχήματος στο οποίο θα γίνει εφοδιασμός. </a:t>
            </a:r>
          </a:p>
          <a:p>
            <a:pPr>
              <a:lnSpc>
                <a:spcPct val="107000"/>
              </a:lnSpc>
              <a:spcAft>
                <a:spcPts val="800"/>
              </a:spcAft>
            </a:pPr>
            <a:r>
              <a:rPr lang="el-GR" sz="1400" dirty="0">
                <a:latin typeface="Calibri" panose="020F0502020204030204" pitchFamily="34" charset="0"/>
              </a:rPr>
              <a:t>Χάρις στον ιοντικό συμπιεστή και την κρυο-αντλία, η Linde διαθέτει στο χαρτοφυλάκιό της δύο αυτόνομα αναπτυγμένες και κατοχυρωμένες με δίπλωμα ευρεσιτεχνίας τεχνολογίες αιχμής οι οποίες εντυπωσιάζουν με την εξαιρετική αξιοπιστία τους, το χαμηλό κόστος συντήρησης και με την υψηλή ενεργειακή τους απόδοση. Και τα δύο συστήματα μπορούν να προσαρμοστούν με τον καλύτερο τρόπο ώστε να ανταποκρίνονται στις ιδιαίτερες απαιτήσεις σας. Επιπλέον, η τεχνολογία εφοδιασμού μας έχει εξελιχθεί σε τέτοιο σημείο ώστε να αποτελούμε σήμερα την πρώτη εταιρεία παγκοσμίως με δυνατότητα παραγωγής μικρών σειρών τεχνολογιών διανομής Η2.</a:t>
            </a:r>
          </a:p>
        </p:txBody>
      </p:sp>
      <p:pic>
        <p:nvPicPr>
          <p:cNvPr id="16" name="Picture 15"/>
          <p:cNvPicPr>
            <a:picLocks noChangeAspect="1"/>
          </p:cNvPicPr>
          <p:nvPr/>
        </p:nvPicPr>
        <p:blipFill>
          <a:blip r:embed="rId10"/>
          <a:stretch>
            <a:fillRect/>
          </a:stretch>
        </p:blipFill>
        <p:spPr>
          <a:xfrm>
            <a:off x="6212378" y="3490691"/>
            <a:ext cx="5712231" cy="1347809"/>
          </a:xfrm>
          <a:prstGeom prst="rect">
            <a:avLst/>
          </a:prstGeom>
        </p:spPr>
      </p:pic>
      <p:pic>
        <p:nvPicPr>
          <p:cNvPr id="17" name="Picture 16"/>
          <p:cNvPicPr>
            <a:picLocks noChangeAspect="1"/>
          </p:cNvPicPr>
          <p:nvPr/>
        </p:nvPicPr>
        <p:blipFill>
          <a:blip r:embed="rId11"/>
          <a:stretch>
            <a:fillRect/>
          </a:stretch>
        </p:blipFill>
        <p:spPr>
          <a:xfrm>
            <a:off x="408057" y="3481725"/>
            <a:ext cx="5712231" cy="1347809"/>
          </a:xfrm>
          <a:prstGeom prst="rect">
            <a:avLst/>
          </a:prstGeom>
        </p:spPr>
      </p:pic>
      <p:sp>
        <p:nvSpPr>
          <p:cNvPr id="18" name="TextBox 17"/>
          <p:cNvSpPr txBox="1"/>
          <p:nvPr/>
        </p:nvSpPr>
        <p:spPr>
          <a:xfrm>
            <a:off x="1922278" y="3052499"/>
            <a:ext cx="2708198" cy="369332"/>
          </a:xfrm>
          <a:prstGeom prst="rect">
            <a:avLst/>
          </a:prstGeom>
          <a:noFill/>
        </p:spPr>
        <p:txBody>
          <a:bodyPr wrap="square" rtlCol="0">
            <a:spAutoFit/>
          </a:bodyPr>
          <a:lstStyle/>
          <a:p>
            <a:r>
              <a:rPr lang="el-GR" dirty="0" smtClean="0"/>
              <a:t>ιοντικός συμπιεστής</a:t>
            </a:r>
          </a:p>
        </p:txBody>
      </p:sp>
      <p:sp>
        <p:nvSpPr>
          <p:cNvPr id="19" name="TextBox 18"/>
          <p:cNvSpPr txBox="1"/>
          <p:nvPr/>
        </p:nvSpPr>
        <p:spPr>
          <a:xfrm>
            <a:off x="8536112" y="3052499"/>
            <a:ext cx="1853048" cy="369332"/>
          </a:xfrm>
          <a:prstGeom prst="rect">
            <a:avLst/>
          </a:prstGeom>
          <a:noFill/>
        </p:spPr>
        <p:txBody>
          <a:bodyPr wrap="square" rtlCol="0">
            <a:spAutoFit/>
          </a:bodyPr>
          <a:lstStyle/>
          <a:p>
            <a:r>
              <a:rPr lang="el-GR" smtClean="0"/>
              <a:t>κρυο-αντλία</a:t>
            </a:r>
          </a:p>
        </p:txBody>
      </p:sp>
      <p:pic>
        <p:nvPicPr>
          <p:cNvPr id="20" name="Picture 19"/>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39874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8" name="Picture 17"/>
          <p:cNvPicPr>
            <a:picLocks noChangeAspect="1"/>
          </p:cNvPicPr>
          <p:nvPr/>
        </p:nvPicPr>
        <p:blipFill>
          <a:blip r:embed="rId10"/>
          <a:stretch>
            <a:fillRect/>
          </a:stretch>
        </p:blipFill>
        <p:spPr>
          <a:xfrm>
            <a:off x="37950" y="14770"/>
            <a:ext cx="5268150" cy="2297534"/>
          </a:xfrm>
          <a:prstGeom prst="rect">
            <a:avLst/>
          </a:prstGeom>
        </p:spPr>
      </p:pic>
      <p:sp>
        <p:nvSpPr>
          <p:cNvPr id="19" name="Rectangle 18"/>
          <p:cNvSpPr/>
          <p:nvPr/>
        </p:nvSpPr>
        <p:spPr>
          <a:xfrm>
            <a:off x="246122" y="2433376"/>
            <a:ext cx="5257531" cy="3173794"/>
          </a:xfrm>
          <a:prstGeom prst="rect">
            <a:avLst/>
          </a:prstGeom>
        </p:spPr>
        <p:txBody>
          <a:bodyPr wrap="square">
            <a:spAutoFit/>
          </a:bodyPr>
          <a:lstStyle/>
          <a:p>
            <a:pPr>
              <a:lnSpc>
                <a:spcPct val="107000"/>
              </a:lnSpc>
              <a:spcAft>
                <a:spcPts val="800"/>
              </a:spcAft>
            </a:pPr>
            <a:r>
              <a:rPr lang="el-GR" sz="1400" dirty="0">
                <a:latin typeface="Calibri" panose="020F0502020204030204" pitchFamily="34" charset="0"/>
              </a:rPr>
              <a:t>Ο ιοντικός συμπιεστής. Ο ιοντικός συμπιεστής συμπιέζει το αέριο υδρογόνο σε πίεση έως και 90 MPa σε πέντε βήματα. Στο έμβολο του υπάρχει το επώνυμο ιοντικό υγρό το οποίο, ωστόσο, δεν δεσμεύεται με το αέριο. Το υγρό λειτουργεί ως λιπαντικό και ψυκτικό και συνεπώς μειώνει σημαντικά τη φθορά, δεδομένου ότι ο ιοντικός συμπιεστής έχει πολύ λιγότερα κινούμενα μέρη από έναν κλασικό συμπιεστή εμβόλου. Επιπλέον, αυξάνει την ενεργειακή απόδοση του συμπιεστή λόγω της καλύτερης ψύξης και της αποφυγής νεκρών σημείων κατά τη διαδικασία συμπίεσης. </a:t>
            </a:r>
          </a:p>
          <a:p>
            <a:pPr>
              <a:lnSpc>
                <a:spcPct val="107000"/>
              </a:lnSpc>
              <a:spcAft>
                <a:spcPts val="800"/>
              </a:spcAft>
            </a:pPr>
            <a:r>
              <a:rPr lang="el-GR" sz="1400" dirty="0">
                <a:latin typeface="Calibri" panose="020F0502020204030204" pitchFamily="34" charset="0"/>
              </a:rPr>
              <a:t>Δεδομένου ότι ο ιοντικός συμπιεστής συμβάλει στην αποφυγή χρήσης λιπαντικών, δεν υπάρχει επίσης μόλυνση του επιπέδου καθαρότητας του υδρογόνου, που απαιτείται, παραδείγματος χάρη, για τις εφαρμογές κυψελών καυσίμου. - διάγραμμα</a:t>
            </a:r>
          </a:p>
        </p:txBody>
      </p:sp>
      <p:pic>
        <p:nvPicPr>
          <p:cNvPr id="20" name="Picture 19"/>
          <p:cNvPicPr>
            <a:picLocks noChangeAspect="1"/>
          </p:cNvPicPr>
          <p:nvPr/>
        </p:nvPicPr>
        <p:blipFill>
          <a:blip r:embed="rId11"/>
          <a:stretch>
            <a:fillRect/>
          </a:stretch>
        </p:blipFill>
        <p:spPr>
          <a:xfrm>
            <a:off x="5843846" y="550787"/>
            <a:ext cx="5706479" cy="3151105"/>
          </a:xfrm>
          <a:prstGeom prst="rect">
            <a:avLst/>
          </a:prstGeom>
        </p:spPr>
      </p:pic>
      <p:pic>
        <p:nvPicPr>
          <p:cNvPr id="15" name="Picture 14"/>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30001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4799" y="0"/>
            <a:ext cx="5518113" cy="6858000"/>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l="-1" t="-243" r="6035"/>
          <a:stretch/>
        </p:blipFill>
        <p:spPr>
          <a:xfrm>
            <a:off x="0" y="-16626"/>
            <a:ext cx="5178829" cy="6866313"/>
          </a:xfrm>
          <a:prstGeom prst="rect">
            <a:avLst/>
          </a:prstGeom>
        </p:spPr>
      </p:pic>
      <p:sp>
        <p:nvSpPr>
          <p:cNvPr id="17" name="TextBox 16"/>
          <p:cNvSpPr txBox="1"/>
          <p:nvPr/>
        </p:nvSpPr>
        <p:spPr>
          <a:xfrm>
            <a:off x="507077" y="2427316"/>
            <a:ext cx="864524" cy="246221"/>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Αγωγός H</a:t>
            </a:r>
            <a:r>
              <a:rPr lang="el-GR" sz="1000" b="1" baseline="-25000" dirty="0">
                <a:latin typeface="Arial" panose="020B0604020202020204" pitchFamily="34" charset="0"/>
              </a:rPr>
              <a:t>2</a:t>
            </a:r>
          </a:p>
        </p:txBody>
      </p:sp>
      <p:sp>
        <p:nvSpPr>
          <p:cNvPr id="18" name="TextBox 17"/>
          <p:cNvSpPr txBox="1"/>
          <p:nvPr/>
        </p:nvSpPr>
        <p:spPr>
          <a:xfrm>
            <a:off x="1827409" y="2845723"/>
            <a:ext cx="1467203" cy="400110"/>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Ηλεκτρόλυση για την παραγωγή H</a:t>
            </a:r>
            <a:r>
              <a:rPr lang="el-GR" sz="1000" b="1" baseline="-25000" dirty="0">
                <a:latin typeface="Arial" panose="020B0604020202020204" pitchFamily="34" charset="0"/>
              </a:rPr>
              <a:t>2</a:t>
            </a:r>
          </a:p>
        </p:txBody>
      </p:sp>
      <p:sp>
        <p:nvSpPr>
          <p:cNvPr id="19" name="TextBox 18"/>
          <p:cNvSpPr txBox="1"/>
          <p:nvPr/>
        </p:nvSpPr>
        <p:spPr>
          <a:xfrm>
            <a:off x="3050771" y="3293419"/>
            <a:ext cx="1579705" cy="400110"/>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Βιογενείς διεργασίες για την παραγωγή H</a:t>
            </a:r>
            <a:r>
              <a:rPr lang="el-GR" sz="1000" b="1" baseline="-25000" dirty="0">
                <a:latin typeface="Arial" panose="020B0604020202020204" pitchFamily="34" charset="0"/>
              </a:rPr>
              <a:t>2</a:t>
            </a:r>
          </a:p>
        </p:txBody>
      </p:sp>
      <p:sp>
        <p:nvSpPr>
          <p:cNvPr id="20" name="TextBox 19"/>
          <p:cNvSpPr txBox="1"/>
          <p:nvPr/>
        </p:nvSpPr>
        <p:spPr>
          <a:xfrm>
            <a:off x="2186247" y="4577690"/>
            <a:ext cx="2688552" cy="246221"/>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Ρυμουλκούμενο όχημα μεταφοράς LH</a:t>
            </a:r>
            <a:r>
              <a:rPr lang="el-GR" sz="1000" b="1" baseline="-25000" dirty="0">
                <a:latin typeface="Arial" panose="020B0604020202020204" pitchFamily="34" charset="0"/>
              </a:rPr>
              <a:t>2</a:t>
            </a:r>
          </a:p>
        </p:txBody>
      </p:sp>
      <p:sp>
        <p:nvSpPr>
          <p:cNvPr id="21" name="TextBox 20"/>
          <p:cNvSpPr txBox="1"/>
          <p:nvPr/>
        </p:nvSpPr>
        <p:spPr>
          <a:xfrm>
            <a:off x="1595887" y="4998027"/>
            <a:ext cx="1454883" cy="400110"/>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Μονάδα υγροποίησης H</a:t>
            </a:r>
            <a:r>
              <a:rPr lang="el-GR" sz="1000" b="1" baseline="-25000" dirty="0">
                <a:latin typeface="Arial" panose="020B0604020202020204" pitchFamily="34" charset="0"/>
              </a:rPr>
              <a:t>2</a:t>
            </a:r>
          </a:p>
        </p:txBody>
      </p:sp>
      <p:sp>
        <p:nvSpPr>
          <p:cNvPr id="22" name="TextBox 21"/>
          <p:cNvSpPr txBox="1"/>
          <p:nvPr/>
        </p:nvSpPr>
        <p:spPr>
          <a:xfrm>
            <a:off x="146649" y="5198082"/>
            <a:ext cx="1224952" cy="553998"/>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Αναμόρφωση με ατμό για την παραγωγή H</a:t>
            </a:r>
            <a:r>
              <a:rPr lang="el-GR" sz="1000" b="1" baseline="-25000" dirty="0">
                <a:latin typeface="Arial" panose="020B0604020202020204" pitchFamily="34" charset="0"/>
              </a:rPr>
              <a:t>2</a:t>
            </a:r>
          </a:p>
        </p:txBody>
      </p:sp>
      <p:sp>
        <p:nvSpPr>
          <p:cNvPr id="23" name="TextBox 22"/>
          <p:cNvSpPr txBox="1"/>
          <p:nvPr/>
        </p:nvSpPr>
        <p:spPr>
          <a:xfrm>
            <a:off x="6035808" y="3139531"/>
            <a:ext cx="1391609" cy="400110"/>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Οχήματα H</a:t>
            </a:r>
            <a:r>
              <a:rPr lang="el-GR" sz="1000" b="1" baseline="-25000" dirty="0">
                <a:latin typeface="Arial" panose="020B0604020202020204" pitchFamily="34" charset="0"/>
              </a:rPr>
              <a:t>2</a:t>
            </a:r>
            <a:r>
              <a:rPr lang="el-GR" sz="1000" b="1" dirty="0">
                <a:latin typeface="Arial" panose="020B0604020202020204" pitchFamily="34" charset="0"/>
              </a:rPr>
              <a:t>χειρισμού υλικών</a:t>
            </a:r>
          </a:p>
        </p:txBody>
      </p:sp>
      <p:sp>
        <p:nvSpPr>
          <p:cNvPr id="24" name="TextBox 23"/>
          <p:cNvSpPr txBox="1"/>
          <p:nvPr/>
        </p:nvSpPr>
        <p:spPr>
          <a:xfrm>
            <a:off x="7521788" y="4109164"/>
            <a:ext cx="1877611" cy="246221"/>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Ηλεκτρικό ποδήλατο H</a:t>
            </a:r>
            <a:r>
              <a:rPr lang="el-GR" sz="1000" b="1" baseline="-25000" dirty="0">
                <a:latin typeface="Arial" panose="020B0604020202020204" pitchFamily="34" charset="0"/>
              </a:rPr>
              <a:t>2</a:t>
            </a:r>
            <a:r>
              <a:rPr lang="el-GR" sz="1000" b="1" dirty="0">
                <a:latin typeface="Arial" panose="020B0604020202020204" pitchFamily="34" charset="0"/>
              </a:rPr>
              <a:t> e</a:t>
            </a:r>
          </a:p>
        </p:txBody>
      </p:sp>
      <p:sp>
        <p:nvSpPr>
          <p:cNvPr id="25" name="TextBox 24"/>
          <p:cNvSpPr txBox="1"/>
          <p:nvPr/>
        </p:nvSpPr>
        <p:spPr>
          <a:xfrm>
            <a:off x="6201002" y="4874916"/>
            <a:ext cx="1141914" cy="246221"/>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Αυτοκίνητο H</a:t>
            </a:r>
            <a:r>
              <a:rPr lang="el-GR" sz="1000" b="1" baseline="-25000" dirty="0">
                <a:latin typeface="Arial" panose="020B0604020202020204" pitchFamily="34" charset="0"/>
              </a:rPr>
              <a:t>2</a:t>
            </a:r>
          </a:p>
        </p:txBody>
      </p:sp>
      <p:sp>
        <p:nvSpPr>
          <p:cNvPr id="26" name="TextBox 25"/>
          <p:cNvSpPr txBox="1"/>
          <p:nvPr/>
        </p:nvSpPr>
        <p:spPr>
          <a:xfrm>
            <a:off x="7157258" y="5175806"/>
            <a:ext cx="1063715" cy="246221"/>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Λεωφορείο H</a:t>
            </a:r>
            <a:r>
              <a:rPr lang="el-GR" sz="1000" b="1" baseline="-25000" dirty="0">
                <a:latin typeface="Arial" panose="020B0604020202020204" pitchFamily="34" charset="0"/>
              </a:rPr>
              <a:t>2</a:t>
            </a:r>
          </a:p>
        </p:txBody>
      </p:sp>
      <p:sp>
        <p:nvSpPr>
          <p:cNvPr id="27" name="TextBox 26"/>
          <p:cNvSpPr txBox="1"/>
          <p:nvPr/>
        </p:nvSpPr>
        <p:spPr>
          <a:xfrm>
            <a:off x="4974585" y="5855060"/>
            <a:ext cx="2452833" cy="400110"/>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Ρυμουλκούμενο όχημα μεταφοράς CGH</a:t>
            </a:r>
            <a:r>
              <a:rPr lang="el-GR" sz="1000" b="1" baseline="-25000" dirty="0">
                <a:latin typeface="Arial" panose="020B0604020202020204" pitchFamily="34" charset="0"/>
              </a:rPr>
              <a:t>2</a:t>
            </a:r>
            <a:r>
              <a:rPr lang="el-GR" sz="1000" b="1" dirty="0">
                <a:latin typeface="Arial" panose="020B0604020202020204" pitchFamily="34" charset="0"/>
              </a:rPr>
              <a:t> (Συμπιεσμένο αέριο υδρογόνο)</a:t>
            </a:r>
          </a:p>
        </p:txBody>
      </p:sp>
      <p:sp>
        <p:nvSpPr>
          <p:cNvPr id="28" name="TextBox 27"/>
          <p:cNvSpPr txBox="1"/>
          <p:nvPr/>
        </p:nvSpPr>
        <p:spPr>
          <a:xfrm>
            <a:off x="5293560" y="4226639"/>
            <a:ext cx="1081361" cy="246221"/>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Αποθήκευση</a:t>
            </a:r>
          </a:p>
        </p:txBody>
      </p:sp>
      <p:sp>
        <p:nvSpPr>
          <p:cNvPr id="29" name="TextBox 28"/>
          <p:cNvSpPr txBox="1"/>
          <p:nvPr/>
        </p:nvSpPr>
        <p:spPr>
          <a:xfrm>
            <a:off x="8364029" y="2599502"/>
            <a:ext cx="1462999" cy="246221"/>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Πλοίο μεταφοράς H</a:t>
            </a:r>
            <a:r>
              <a:rPr lang="el-GR" sz="1000" b="1" baseline="-25000" dirty="0">
                <a:latin typeface="Arial" panose="020B0604020202020204" pitchFamily="34" charset="0"/>
              </a:rPr>
              <a:t>2</a:t>
            </a:r>
          </a:p>
        </p:txBody>
      </p:sp>
      <p:pic>
        <p:nvPicPr>
          <p:cNvPr id="30" name="Picture 29"/>
          <p:cNvPicPr>
            <a:picLocks noChangeAspect="1"/>
          </p:cNvPicPr>
          <p:nvPr/>
        </p:nvPicPr>
        <p:blipFill>
          <a:blip r:embed="rId12"/>
          <a:stretch>
            <a:fillRect/>
          </a:stretch>
        </p:blipFill>
        <p:spPr>
          <a:xfrm>
            <a:off x="6751676" y="1229608"/>
            <a:ext cx="916200" cy="905667"/>
          </a:xfrm>
          <a:prstGeom prst="rect">
            <a:avLst/>
          </a:prstGeom>
        </p:spPr>
      </p:pic>
      <p:sp>
        <p:nvSpPr>
          <p:cNvPr id="31" name="TextBox 30"/>
          <p:cNvSpPr txBox="1"/>
          <p:nvPr/>
        </p:nvSpPr>
        <p:spPr>
          <a:xfrm>
            <a:off x="6648277" y="811097"/>
            <a:ext cx="1572695" cy="400110"/>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Αυτάρκης προμήθεια ενέργειας</a:t>
            </a:r>
          </a:p>
        </p:txBody>
      </p:sp>
      <p:pic>
        <p:nvPicPr>
          <p:cNvPr id="32" name="Picture 31"/>
          <p:cNvPicPr>
            <a:picLocks noChangeAspect="1"/>
          </p:cNvPicPr>
          <p:nvPr/>
        </p:nvPicPr>
        <p:blipFill>
          <a:blip r:embed="rId13"/>
          <a:stretch>
            <a:fillRect/>
          </a:stretch>
        </p:blipFill>
        <p:spPr>
          <a:xfrm>
            <a:off x="6670758" y="3458095"/>
            <a:ext cx="332099" cy="321370"/>
          </a:xfrm>
          <a:prstGeom prst="rect">
            <a:avLst/>
          </a:prstGeom>
        </p:spPr>
      </p:pic>
      <p:pic>
        <p:nvPicPr>
          <p:cNvPr id="33" name="Picture 32"/>
          <p:cNvPicPr>
            <a:picLocks noChangeAspect="1"/>
          </p:cNvPicPr>
          <p:nvPr/>
        </p:nvPicPr>
        <p:blipFill>
          <a:blip r:embed="rId14"/>
          <a:stretch>
            <a:fillRect/>
          </a:stretch>
        </p:blipFill>
        <p:spPr>
          <a:xfrm>
            <a:off x="7521788" y="4823911"/>
            <a:ext cx="336902" cy="326018"/>
          </a:xfrm>
          <a:prstGeom prst="rect">
            <a:avLst/>
          </a:prstGeom>
        </p:spPr>
      </p:pic>
      <p:sp>
        <p:nvSpPr>
          <p:cNvPr id="34" name="TextBox 33"/>
          <p:cNvSpPr txBox="1"/>
          <p:nvPr/>
        </p:nvSpPr>
        <p:spPr>
          <a:xfrm>
            <a:off x="4347713" y="5074971"/>
            <a:ext cx="1449238" cy="400110"/>
          </a:xfrm>
          <a:prstGeom prst="rect">
            <a:avLst/>
          </a:prstGeom>
          <a:noFill/>
          <a:ln w="12700">
            <a:solidFill>
              <a:srgbClr val="00B0F0"/>
            </a:solidFill>
          </a:ln>
        </p:spPr>
        <p:txBody>
          <a:bodyPr wrap="square" rtlCol="0">
            <a:spAutoFit/>
          </a:bodyPr>
          <a:lstStyle/>
          <a:p>
            <a:r>
              <a:rPr lang="el-GR" sz="1000" b="1" dirty="0">
                <a:latin typeface="Arial" panose="020B0604020202020204" pitchFamily="34" charset="0"/>
              </a:rPr>
              <a:t>Κρυο-αντλία ή ιοντικός συμπιεστής</a:t>
            </a:r>
          </a:p>
        </p:txBody>
      </p:sp>
      <p:pic>
        <p:nvPicPr>
          <p:cNvPr id="35" name="Picture 34"/>
          <p:cNvPicPr>
            <a:picLocks noChangeAspect="1"/>
          </p:cNvPicPr>
          <p:nvPr/>
        </p:nvPicPr>
        <p:blipFill>
          <a:blip r:embed="rId15"/>
          <a:stretch>
            <a:fillRect/>
          </a:stretch>
        </p:blipFill>
        <p:spPr>
          <a:xfrm>
            <a:off x="1" y="-44613"/>
            <a:ext cx="1827408" cy="917449"/>
          </a:xfrm>
          <a:prstGeom prst="rect">
            <a:avLst/>
          </a:prstGeom>
        </p:spPr>
      </p:pic>
      <p:pic>
        <p:nvPicPr>
          <p:cNvPr id="36" name="Picture 35"/>
          <p:cNvPicPr>
            <a:picLocks noChangeAspect="1"/>
          </p:cNvPicPr>
          <p:nvPr/>
        </p:nvPicPr>
        <p:blipFill>
          <a:blip r:embed="rId16"/>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stretch>
            <a:fillRect/>
          </a:stretch>
        </p:blipFill>
        <p:spPr>
          <a:xfrm>
            <a:off x="0" y="0"/>
            <a:ext cx="5268150" cy="2297534"/>
          </a:xfrm>
          <a:prstGeom prst="rect">
            <a:avLst/>
          </a:prstGeom>
        </p:spPr>
      </p:pic>
      <p:sp>
        <p:nvSpPr>
          <p:cNvPr id="16" name="Rectangle 15"/>
          <p:cNvSpPr/>
          <p:nvPr/>
        </p:nvSpPr>
        <p:spPr>
          <a:xfrm>
            <a:off x="5576831" y="312595"/>
            <a:ext cx="6096000" cy="3755195"/>
          </a:xfrm>
          <a:prstGeom prst="rect">
            <a:avLst/>
          </a:prstGeom>
        </p:spPr>
        <p:txBody>
          <a:bodyPr>
            <a:spAutoFit/>
          </a:bodyPr>
          <a:lstStyle/>
          <a:p>
            <a:pPr>
              <a:lnSpc>
                <a:spcPct val="107000"/>
              </a:lnSpc>
              <a:spcAft>
                <a:spcPts val="800"/>
              </a:spcAft>
            </a:pPr>
            <a:r>
              <a:rPr lang="el-GR" sz="1400" dirty="0">
                <a:latin typeface="Calibri" panose="020F0502020204030204" pitchFamily="34" charset="0"/>
              </a:rPr>
              <a:t> Η κρυο-αντλία - εικόνα</a:t>
            </a:r>
          </a:p>
          <a:p>
            <a:pPr>
              <a:lnSpc>
                <a:spcPct val="107000"/>
              </a:lnSpc>
              <a:spcAft>
                <a:spcPts val="800"/>
              </a:spcAft>
            </a:pPr>
            <a:r>
              <a:rPr lang="el-GR" sz="1400" dirty="0">
                <a:latin typeface="Calibri" panose="020F0502020204030204" pitchFamily="34" charset="0"/>
              </a:rPr>
              <a:t>Η κρυο-αντλία λειτουργεί με υγρό υδρογόνο (LH2) στους -253 ° C. Ωστόσο, σε αυτή τη θερμοκρασία δεν είναι δυνατόν απλά να αναρροφηθεί το υδρογόνο, και για αυτό το λόγο η αντλία χρησιμοποιεί ένα σύστημα δύο θαλάμων το οποίο είναι πλήρως εμβυθισμένο στο κρυογονικό υγρό. Στον πρώτο θάλαμο, το LH2 από τη δεξαμενή αποθήκευσης συμπιέζεται σε 0,6 ΜΡα. Η συμπίεση στα 90 MPa λαμβάνει χώρα στο δεύτερο θάλαμο. Ακολούθως, η θερμοκρασία του κρυογονικού αερίου αυξάνεται μέχρι τη θερμοκρασία διανομής των -40 °C. Καθόλη τη διάρκεια όλων αυτών των βαθμίδων επεξεργασίας το υψηλό επίπεδο καθαρότητας του υδρογόνου παραμένει αμετάβλητο. </a:t>
            </a:r>
          </a:p>
          <a:p>
            <a:pPr>
              <a:lnSpc>
                <a:spcPct val="107000"/>
              </a:lnSpc>
              <a:spcAft>
                <a:spcPts val="800"/>
              </a:spcAft>
            </a:pPr>
            <a:r>
              <a:rPr lang="el-GR" sz="1400" dirty="0">
                <a:latin typeface="Calibri" panose="020F0502020204030204" pitchFamily="34" charset="0"/>
              </a:rPr>
              <a:t>Εκτός από το μικρό του αποτύπωμα και την πολύ υψηλή χωρητικότητα, το σύστημα κρυο-αντλίας ελαχιστοποιεί επίσης την κατανάλωση ενέργειας του σταθμού διανομής H2. Λόγω της εφαρμογής του κρυογονικού LH2, μόλις το 10-20% της ενέργειας ενός συμπιεστή αερίου είναι απαραίτητο για τη συμπίεση ενώ το σύστημα ψύξης παραλείπεται στο πλαίσιο της θερμικής διαχείρισης. Επιπλέον, το χαμηλό ποσό που απαιτείται για τη συντήρηση εξασφαλίζει την πρόσθετη εξοικονόμηση κόστους. - διάγραμμα</a:t>
            </a:r>
          </a:p>
        </p:txBody>
      </p:sp>
      <p:pic>
        <p:nvPicPr>
          <p:cNvPr id="17" name="Picture 16"/>
          <p:cNvPicPr>
            <a:picLocks noChangeAspect="1"/>
          </p:cNvPicPr>
          <p:nvPr/>
        </p:nvPicPr>
        <p:blipFill>
          <a:blip r:embed="rId11"/>
          <a:stretch>
            <a:fillRect/>
          </a:stretch>
        </p:blipFill>
        <p:spPr>
          <a:xfrm>
            <a:off x="286953" y="2515497"/>
            <a:ext cx="4770143" cy="2817834"/>
          </a:xfrm>
          <a:prstGeom prst="rect">
            <a:avLst/>
          </a:prstGeom>
        </p:spPr>
      </p:pic>
      <p:pic>
        <p:nvPicPr>
          <p:cNvPr id="18" name="Picture 17"/>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76762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1940943"/>
            <a:ext cx="6096000" cy="2771015"/>
          </a:xfrm>
          <a:prstGeom prst="rect">
            <a:avLst/>
          </a:prstGeom>
        </p:spPr>
        <p:txBody>
          <a:bodyPr wrap="square">
            <a:spAutoFit/>
          </a:bodyPr>
          <a:lstStyle/>
          <a:p>
            <a:pPr>
              <a:lnSpc>
                <a:spcPct val="107000"/>
              </a:lnSpc>
              <a:spcAft>
                <a:spcPts val="800"/>
              </a:spcAft>
            </a:pPr>
            <a:r>
              <a:rPr lang="el-GR" dirty="0">
                <a:latin typeface="Calibri" panose="020F0502020204030204" pitchFamily="34" charset="0"/>
              </a:rPr>
              <a:t>→ Εφοδιασμός της εφαρμογή σας H2 Περισσότεροι από 1.000.000 σταθμοί εφοδιασμού με τις τεχνολογίες της Linde</a:t>
            </a:r>
          </a:p>
          <a:p>
            <a:pPr>
              <a:lnSpc>
                <a:spcPct val="107000"/>
              </a:lnSpc>
              <a:spcAft>
                <a:spcPts val="800"/>
              </a:spcAft>
            </a:pPr>
            <a:r>
              <a:rPr lang="el-GR" dirty="0">
                <a:latin typeface="Calibri" panose="020F0502020204030204" pitchFamily="34" charset="0"/>
              </a:rPr>
              <a:t>→ Εφοδιασμός εφαρμογών με αέριο σε δεξαμενές υψηλής πίεσης 35-MPa ή 70-MPa (αυτοκίνητα: 70 MPa, λεωφορεία και οχήματα χειρισμού υλικών: 35 MPa)</a:t>
            </a:r>
          </a:p>
          <a:p>
            <a:pPr>
              <a:lnSpc>
                <a:spcPct val="107000"/>
              </a:lnSpc>
              <a:spcAft>
                <a:spcPts val="800"/>
              </a:spcAft>
            </a:pPr>
            <a:r>
              <a:rPr lang="el-GR" dirty="0">
                <a:latin typeface="Calibri" panose="020F0502020204030204" pitchFamily="34" charset="0"/>
              </a:rPr>
              <a:t>→ Διανομείς με οικεία λειτουργία «αφής και αίσθησης» (touch and feel)</a:t>
            </a:r>
          </a:p>
          <a:p>
            <a:pPr>
              <a:lnSpc>
                <a:spcPct val="107000"/>
              </a:lnSpc>
              <a:spcAft>
                <a:spcPts val="800"/>
              </a:spcAft>
            </a:pPr>
            <a:r>
              <a:rPr lang="el-GR" dirty="0">
                <a:latin typeface="Calibri" panose="020F0502020204030204" pitchFamily="34" charset="0"/>
              </a:rPr>
              <a:t>→ Γρήγορος εφοδιασμός αυτοκινήτου σε 3 λεπτά</a:t>
            </a:r>
          </a:p>
        </p:txBody>
      </p:sp>
      <p:pic>
        <p:nvPicPr>
          <p:cNvPr id="16" name="Picture 15"/>
          <p:cNvPicPr>
            <a:picLocks noChangeAspect="1"/>
          </p:cNvPicPr>
          <p:nvPr/>
        </p:nvPicPr>
        <p:blipFill>
          <a:blip r:embed="rId10"/>
          <a:stretch>
            <a:fillRect/>
          </a:stretch>
        </p:blipFill>
        <p:spPr>
          <a:xfrm>
            <a:off x="677055" y="643645"/>
            <a:ext cx="1600632" cy="2091874"/>
          </a:xfrm>
          <a:prstGeom prst="rect">
            <a:avLst/>
          </a:prstGeom>
        </p:spPr>
      </p:pic>
      <p:pic>
        <p:nvPicPr>
          <p:cNvPr id="17" name="Picture 16"/>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17575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56458" y="232913"/>
            <a:ext cx="8792984" cy="5337359"/>
          </a:xfrm>
          <a:prstGeom prst="rect">
            <a:avLst/>
          </a:prstGeom>
        </p:spPr>
        <p:txBody>
          <a:bodyPr wrap="square">
            <a:spAutoFit/>
          </a:bodyPr>
          <a:lstStyle/>
          <a:p>
            <a:pPr>
              <a:lnSpc>
                <a:spcPct val="107000"/>
              </a:lnSpc>
              <a:spcAft>
                <a:spcPts val="800"/>
              </a:spcAft>
            </a:pPr>
            <a:r>
              <a:rPr lang="el-GR" sz="1000" dirty="0">
                <a:latin typeface="Calibri" panose="020F0502020204030204" pitchFamily="34" charset="0"/>
              </a:rPr>
              <a:t>Πρωτοβουλίες H2</a:t>
            </a:r>
          </a:p>
          <a:p>
            <a:pPr>
              <a:lnSpc>
                <a:spcPct val="107000"/>
              </a:lnSpc>
              <a:spcAft>
                <a:spcPts val="800"/>
              </a:spcAft>
            </a:pPr>
            <a:r>
              <a:rPr lang="el-GR" sz="1000" dirty="0">
                <a:latin typeface="Calibri" panose="020F0502020204030204" pitchFamily="34" charset="0"/>
              </a:rPr>
              <a:t>Η δημιουργία μιας βιώσιμης υποδομής υδρογόνου είναι ζωτικής σημασίας για την εμπορική χρήση αυτού του απαλλαγμένου από εκπομπές καυσίμου. Στο πλαίσιο διαφόρων πρωτοβουλιών, η Linde σε συνεργασία με άλλες εταιρείες και κυβερνητικούς οργανισμούς, αποτελεί μία από τις βασικές κινητήριες δυνάμεις πίσω από την πρόοδο των υποδομών H2. Ο κοινός στόχος είναι να εξασφαλιστεί η επίτευξη του οράματος της ευρείας κινητικότητας του υδρογόνου. Χάρις στην εμπειρία των 135 ετών στον τομέα των αερίων, που περιλαμβάνει πολυάριθμα διπλώματα ευρεσιτεχνίας και λύσεις μηχανικής για την εφαρμογή του υδρογόνου, η εταιρεία κατέχει μια άριστη θέση όσον αφορά την επίτευξη αυτού του στόχου. Επιπλέον, η Linde συμμετέχει επίσης στην ανάπτυξη των βιομηχανικών προτύπων για την τεχνολογία του υδρογόνου όπως, παραδείγματος χάρη, το SAE J 2601. </a:t>
            </a:r>
          </a:p>
          <a:p>
            <a:pPr>
              <a:lnSpc>
                <a:spcPct val="107000"/>
              </a:lnSpc>
              <a:spcAft>
                <a:spcPts val="800"/>
              </a:spcAft>
            </a:pPr>
            <a:r>
              <a:rPr lang="el-GR" sz="1000" dirty="0">
                <a:latin typeface="Calibri" panose="020F0502020204030204" pitchFamily="34" charset="0"/>
              </a:rPr>
              <a:t>CaFCP – California Fuel Cell Partnership (Κοινοπραξία Κυψελών Καυσίμου της Καλιφόρνια)</a:t>
            </a:r>
          </a:p>
          <a:p>
            <a:pPr>
              <a:lnSpc>
                <a:spcPct val="107000"/>
              </a:lnSpc>
              <a:spcAft>
                <a:spcPts val="800"/>
              </a:spcAft>
            </a:pPr>
            <a:r>
              <a:rPr lang="el-GR" sz="1000" dirty="0">
                <a:latin typeface="Calibri" panose="020F0502020204030204" pitchFamily="34" charset="0"/>
              </a:rPr>
              <a:t>Στόχος της CaFCP, μιας κοινοπραξίας κατασκευαστών οχημάτων, παρόχων ηλεκτρικής ενέργειας, τεχνολογικών εταιρειών και κυβερνητικών υπηρεσιών, είναι ο στενός συντονισμός μεταξύ της παρουσίασης των οχημάτων κυψελών καυσίμου, της κατασκευής μιας υποδοχής σταθμών διανομής H2 καθώς επίσης και των κυβερνητικών κανονισμών στην Πολιτεία της Καλιφόρνια - την ηγετική Αμερικανική πολιτεία στον τομέα της βιώσιμης κινητικότητας:  www.fuelcellpartnership.org</a:t>
            </a:r>
          </a:p>
          <a:p>
            <a:pPr>
              <a:lnSpc>
                <a:spcPct val="107000"/>
              </a:lnSpc>
              <a:spcAft>
                <a:spcPts val="800"/>
              </a:spcAft>
            </a:pPr>
            <a:r>
              <a:rPr lang="el-GR" sz="1000" dirty="0">
                <a:latin typeface="Calibri" panose="020F0502020204030204" pitchFamily="34" charset="0"/>
              </a:rPr>
              <a:t>CEP – Clean Energy Partnership (Κοινοπραξία Καθαρής Ενέργειας) </a:t>
            </a:r>
          </a:p>
          <a:p>
            <a:pPr>
              <a:lnSpc>
                <a:spcPct val="107000"/>
              </a:lnSpc>
              <a:spcAft>
                <a:spcPts val="800"/>
              </a:spcAft>
            </a:pPr>
            <a:r>
              <a:rPr lang="el-GR" sz="1000" dirty="0">
                <a:latin typeface="Calibri" panose="020F0502020204030204" pitchFamily="34" charset="0"/>
              </a:rPr>
              <a:t>Η πρωτοβουλία CEP έχει αναλάβει το έργο να δοκιμάσει την καταλληλότητα του H2 ως ένα καύσιμο καθημερινής χρήσης στη Γερμανία. Από το 2002, οι συνεργάτες της CEP εργάζονται για την παρουσίαση των οχημάτων H2 στη Γερμανία:  </a:t>
            </a:r>
          </a:p>
          <a:p>
            <a:pPr>
              <a:lnSpc>
                <a:spcPct val="107000"/>
              </a:lnSpc>
              <a:spcAft>
                <a:spcPts val="800"/>
              </a:spcAft>
            </a:pPr>
            <a:r>
              <a:rPr lang="el-GR" sz="1000" u="sng" dirty="0">
                <a:solidFill>
                  <a:srgbClr val="0563C1"/>
                </a:solidFill>
                <a:latin typeface="Calibri" panose="020F0502020204030204" pitchFamily="34" charset="0"/>
                <a:hlinkClick r:id="rId10"/>
              </a:rPr>
              <a:t>www.cleanenergypartnership.de</a:t>
            </a:r>
            <a:endParaRPr lang="el-GR"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000" dirty="0">
                <a:latin typeface="Calibri" panose="020F0502020204030204" pitchFamily="34" charset="0"/>
              </a:rPr>
              <a:t>H2 Mobility</a:t>
            </a:r>
          </a:p>
          <a:p>
            <a:pPr>
              <a:lnSpc>
                <a:spcPct val="107000"/>
              </a:lnSpc>
              <a:spcAft>
                <a:spcPts val="800"/>
              </a:spcAft>
            </a:pPr>
            <a:r>
              <a:rPr lang="el-GR" sz="1000" dirty="0">
                <a:latin typeface="Calibri" panose="020F0502020204030204" pitchFamily="34" charset="0"/>
              </a:rPr>
              <a:t>Οι εταιρείες Air Liquide, Daimler, Linde, OMV, Shell και Total έχουν δώσει τα χέρια για τη δημιουργία της πρωτοβουλίας «H2 Mobility». Το σχέδιό τους: 400 σταθμοί εφοδιασμού H2 στη Γερμανία μέχρι το 2023: </a:t>
            </a:r>
            <a:r>
              <a:rPr lang="el-GR" sz="1000" u="sng" dirty="0">
                <a:solidFill>
                  <a:srgbClr val="0563C1"/>
                </a:solidFill>
                <a:latin typeface="Calibri" panose="020F0502020204030204" pitchFamily="34" charset="0"/>
                <a:hlinkClick r:id="rId11"/>
              </a:rPr>
              <a:t>www.h2-mobility.de</a:t>
            </a:r>
            <a:endParaRPr lang="el-GR"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000" dirty="0">
                <a:latin typeface="Calibri" panose="020F0502020204030204" pitchFamily="34" charset="0"/>
              </a:rPr>
              <a:t>Η εμπειρία μας για το έργο σας</a:t>
            </a:r>
          </a:p>
          <a:p>
            <a:pPr>
              <a:lnSpc>
                <a:spcPct val="107000"/>
              </a:lnSpc>
              <a:spcAft>
                <a:spcPts val="800"/>
              </a:spcAft>
            </a:pPr>
            <a:r>
              <a:rPr lang="el-GR" sz="1000" dirty="0">
                <a:latin typeface="Calibri" panose="020F0502020204030204" pitchFamily="34" charset="0"/>
              </a:rPr>
              <a:t>Έχοντας στο πλευρό σας την Linde, επιλέγετε έναν συνεργάτη ο οποίος για περισσότερα από 25 έτη έχει επιδείξει σταθερή δέσμευση στην εφαρμογή του υδρογόνου ως ενεργειακού φορέα. Η τεχνογνωσία τους καλύπτει ολόκληρη την αξιακή αλυσίδα του H2, από την παραγωγή του αερίου μέχρι τις προσαρμοσμένες υπηρεσίες, γεγονός που τους καθιστά έναν πάροχο λύσεων σε προνομιακή θέση για όλους τους πελάτες που επιθυμούν να υλοποιήσουν ένα έργο H2 ή που έχουν ήδη κάνει τα πρώτα βήματα προς αυτή την κατεύθυνση. Με βάση τη δική τους έρευνα και ανάπτυξη καθώς επίσης και τις πολυάριθμες τεχνολογίες H2 αιχμής, έχουν την δυνατότητα να σας προσφέρουν συνεχώς τη βέλτιστη λύση - ακόμα και σε εξειδικευμένους επιμέρους τομείς του έργου σας.</a:t>
            </a:r>
          </a:p>
          <a:p>
            <a:pPr>
              <a:lnSpc>
                <a:spcPct val="107000"/>
              </a:lnSpc>
              <a:spcAft>
                <a:spcPts val="800"/>
              </a:spcAft>
            </a:pPr>
            <a:r>
              <a:rPr lang="el-GR" sz="1000" dirty="0">
                <a:latin typeface="Calibri" panose="020F0502020204030204" pitchFamily="34" charset="0"/>
              </a:rPr>
              <a:t>Αυτοί είναι έτοιμοι. Τώρα εξαρτάται από εσάς: Ας κάνουμε πράξη το H2.</a:t>
            </a:r>
          </a:p>
        </p:txBody>
      </p:sp>
      <p:pic>
        <p:nvPicPr>
          <p:cNvPr id="16" name="Picture 15"/>
          <p:cNvPicPr>
            <a:picLocks noChangeAspect="1"/>
          </p:cNvPicPr>
          <p:nvPr/>
        </p:nvPicPr>
        <p:blipFill>
          <a:blip r:embed="rId12"/>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61914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12124" y="545880"/>
            <a:ext cx="5952445" cy="4257448"/>
          </a:xfrm>
          <a:prstGeom prst="rect">
            <a:avLst/>
          </a:prstGeom>
        </p:spPr>
        <p:txBody>
          <a:bodyPr wrap="square">
            <a:spAutoFit/>
          </a:bodyPr>
          <a:lstStyle/>
          <a:p>
            <a:pPr algn="ctr">
              <a:lnSpc>
                <a:spcPct val="107000"/>
              </a:lnSpc>
              <a:spcAft>
                <a:spcPts val="800"/>
              </a:spcAft>
            </a:pPr>
            <a:r>
              <a:rPr lang="el-GR" sz="1200" b="1" u="sng" dirty="0">
                <a:latin typeface="Calibri" panose="020F0502020204030204" pitchFamily="34" charset="0"/>
              </a:rPr>
              <a:t>Παραγωγή (συμπίεση), αποθήκευση και διανομή</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a:latin typeface="Calibri" panose="020F0502020204030204" pitchFamily="34" charset="0"/>
              </a:rPr>
              <a:t> </a:t>
            </a:r>
          </a:p>
          <a:p>
            <a:pPr>
              <a:lnSpc>
                <a:spcPct val="107000"/>
              </a:lnSpc>
              <a:spcAft>
                <a:spcPts val="800"/>
              </a:spcAft>
            </a:pPr>
            <a:r>
              <a:rPr lang="el-GR" sz="1200" dirty="0">
                <a:latin typeface="Calibri" panose="020F0502020204030204" pitchFamily="34" charset="0"/>
              </a:rPr>
              <a:t>Ο Όμιλος Linde είναι μια τεχνική εταιρεία βιομηχανικών αερίων η οποία δραστηριοποιείται σε όλο των κόσμο με μια ιστορία επιτυχιών 135 ετών. Το υδρογόνο, ως μέσο αποθήκευσης της ηλεκτρικής ενέργειας, αποτελεί τον ιδανικό φορέα ενέργειας στο πλαίσιο ενός βιώσιμου ενεργειακού κύκλου. Με το σκεπτικό αυτό και γνωρίζοντας ότι οι ορυκτές πηγές ενέργειας θα γίνονται ολοένα και σπανιότερες, για περισσότερα από 25 χρόνια έχουν αφοσιωθεί ενεργά στη χρήση του υδρογόνου ως ένα καθαρό από εκπομπές καύσιμο. </a:t>
            </a:r>
          </a:p>
          <a:p>
            <a:pPr>
              <a:lnSpc>
                <a:spcPct val="107000"/>
              </a:lnSpc>
              <a:spcAft>
                <a:spcPts val="800"/>
              </a:spcAft>
            </a:pPr>
            <a:r>
              <a:rPr lang="el-GR" sz="1200" dirty="0">
                <a:latin typeface="Calibri" panose="020F0502020204030204" pitchFamily="34" charset="0"/>
              </a:rPr>
              <a:t>Η εξέλιξή τους σε αυτό τον τομέα βασίζεται στην ανάπτυξη καινοτόμων τεχνολογιών, πχ. για την αποδοτική συμπίεση και τον ασφαλή ανεφοδιασμό του υδρογόνου. Αυτό ακριβώς είναι που τους καθιστά τον ιδανικό συνεργάτη για όλους όσοι επιθυμούν να προωθήσουν τη χρήση του υδρογόνου ως καύσιμο - ιδιαίτερα σε ότι αφορά τη δημιουργία υποδομής ενός ολοκληρωμένου σταθμού διανομής Η2 για αυτοκίνητα και λεωφορεία.  </a:t>
            </a:r>
          </a:p>
          <a:p>
            <a:pPr>
              <a:lnSpc>
                <a:spcPct val="107000"/>
              </a:lnSpc>
              <a:spcAft>
                <a:spcPts val="800"/>
              </a:spcAft>
            </a:pPr>
            <a:r>
              <a:rPr lang="el-GR" sz="1200" dirty="0">
                <a:latin typeface="Calibri" panose="020F0502020204030204" pitchFamily="34" charset="0"/>
              </a:rPr>
              <a:t>Χάρις στην υποστήριξη της Linde, είναι δυνατή η υλοποίηση των έργων υποδομής υδρογόνου με τρόπο αποδοτικό, βιώσιμο και επαγγελματικό: Αποτελούν ένα μονοαπευθυντικό κέντρο (one-stop shop) για λύσεις υδρογόνου - προσφέροντας ό, τι χρειάζεστε, από αξιόπιστο σύστημα παροχής υδρογόνου και συστήματα σταθμών διανομής τελευταίας τεχνολογίας μέχρι και προσαρμοσμένες υπηρεσίες. Μαζί προγραμματίζουν, σχεδιάζουν και κατασκευάζουν μονάδες υψηλών επιδόσεων, βοηθούν στη θέση σε λειτουργία, προμηθεύουν το αέριο (CGH2) ή υγρό (LH2) υδρογόνο ή το παράγουν επί τόπου. Ενώ χάρις στη συντήρηση από ειδικούς, διασφαλίζουν επίσης τα υψηλότερα επίπεδα ασφάλειας και αξιοπιστίας.</a:t>
            </a:r>
          </a:p>
        </p:txBody>
      </p:sp>
      <p:pic>
        <p:nvPicPr>
          <p:cNvPr id="16" name="Picture 15"/>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70587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20931" y="73474"/>
            <a:ext cx="4283826" cy="5146665"/>
          </a:xfrm>
          <a:prstGeom prst="rect">
            <a:avLst/>
          </a:prstGeom>
        </p:spPr>
        <p:txBody>
          <a:bodyPr wrap="square">
            <a:spAutoFit/>
          </a:bodyPr>
          <a:lstStyle/>
          <a:p>
            <a:pPr>
              <a:lnSpc>
                <a:spcPct val="107000"/>
              </a:lnSpc>
              <a:spcAft>
                <a:spcPts val="800"/>
              </a:spcAft>
            </a:pPr>
            <a:r>
              <a:rPr lang="el-GR" sz="1200" dirty="0">
                <a:latin typeface="Calibri" panose="020F0502020204030204" pitchFamily="34" charset="0"/>
              </a:rPr>
              <a:t>LINDE BOC</a:t>
            </a:r>
          </a:p>
          <a:p>
            <a:pPr>
              <a:lnSpc>
                <a:spcPct val="107000"/>
              </a:lnSpc>
              <a:spcAft>
                <a:spcPts val="800"/>
              </a:spcAft>
            </a:pPr>
            <a:r>
              <a:rPr lang="el-GR" sz="1200" dirty="0">
                <a:solidFill>
                  <a:srgbClr val="0070C0"/>
                </a:solidFill>
                <a:latin typeface="Calibri" panose="020F0502020204030204" pitchFamily="34" charset="0"/>
              </a:rPr>
              <a:t>Έχουν τη δυνατότητα να προμηθεύσουν τους πελάτες με 100% «πράσινο» υδρογόνο παράγοντάς το από βιογενείς πρώτες ύλες.  Παράλληλα χρησιμοποιούν και την Αναμόρφωση Μεθανίου με Ατμό αλλά σκοπός τους είναι η δημιουργία ενός ενεργειακού κύκλου υδρογόνου απαλλαγμένο από εκπομπές.</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a:latin typeface="Calibri" panose="020F0502020204030204" pitchFamily="34" charset="0"/>
              </a:rPr>
              <a:t>Χάρις στη μακρά εμπειρία και τις δοκιμασμένες τεχνολογίες, η Linde έχει επίσης για πολλά χρόνια αποτελέσει τον πρωτοπόρο στην επακόλουθη συμπίεση, αποθήκευση και διανομή του υδρογόνου. Το υδρογόνο αποθηκεύεται είτε ως συμπιεσμένο αέριο υδρογόνο (CHG2) υπό διαφορετικές πιέσεις ή ως υγρό υδρογόνο (LH2) στην κρυογονική κατάστασή του (δηλ. στους -253 °C) και μεταφέρεται μέσω των αντιστοίχως εξοπλισμένων ρυμουλκούμενων οχημάτων ή μέσω αγωγών.</a:t>
            </a:r>
          </a:p>
          <a:p>
            <a:pPr>
              <a:lnSpc>
                <a:spcPct val="107000"/>
              </a:lnSpc>
              <a:spcAft>
                <a:spcPts val="800"/>
              </a:spcAft>
            </a:pPr>
            <a:r>
              <a:rPr lang="el-GR" sz="1200" dirty="0">
                <a:latin typeface="Calibri" panose="020F0502020204030204" pitchFamily="34" charset="0"/>
              </a:rPr>
              <a:t>Εκτός από την ανάπτυξη των εφαρμογών, ένας βασικός τομέας της τεχνογνωσίας της εταιρείας μας σε σχέση με το H2 είναι και ο εξοπλισμός των σταθμών διανομής υδρογόνου με τα αντίστοιχα συστατικά στοιχεία. Μέσα από τις εξελίξεις τους - πχ. με τον ιοντικό συμπιεστή και την κρυο-αντλία - έθεσαν νέα σημεία αναφοράς σε σχέση με την ασφάλεια, την απόδοση και την αξιοπιστία και συνεπώς όχι μόνο αύξησαν σημαντικά τη δυνατότητα τεχνικής υλοποίησης αλλά επίσης και την γενική αποδοχή του υδρογόνου από την κοινωνία ως ένα καύσιμο για τα οχήματα. Επιπλέον, το χαρτοφυλάκιό τους περιλαμβάνει τις τεχνολογίες που βασίζονται στις κυψέλες καυσίμου H2 για την αυτόνομη τροφοδοσία - όπως η γεννήτρια ρεύματος κυψέλης καυσίμου Hymera.</a:t>
            </a:r>
          </a:p>
          <a:p>
            <a:pPr>
              <a:lnSpc>
                <a:spcPct val="107000"/>
              </a:lnSpc>
              <a:spcAft>
                <a:spcPts val="800"/>
              </a:spcAft>
            </a:pPr>
            <a:r>
              <a:rPr lang="el-GR" dirty="0">
                <a:latin typeface="Calibri" panose="020F0502020204030204" pitchFamily="34" charset="0"/>
              </a:rPr>
              <a:t> </a:t>
            </a:r>
          </a:p>
        </p:txBody>
      </p:sp>
      <p:sp>
        <p:nvSpPr>
          <p:cNvPr id="16" name="Rectangle 15"/>
          <p:cNvSpPr/>
          <p:nvPr/>
        </p:nvSpPr>
        <p:spPr>
          <a:xfrm>
            <a:off x="5788325" y="73475"/>
            <a:ext cx="4761781" cy="5640775"/>
          </a:xfrm>
          <a:prstGeom prst="rect">
            <a:avLst/>
          </a:prstGeom>
        </p:spPr>
        <p:txBody>
          <a:bodyPr wrap="square">
            <a:spAutoFit/>
          </a:bodyPr>
          <a:lstStyle/>
          <a:p>
            <a:pPr algn="ctr">
              <a:lnSpc>
                <a:spcPct val="107000"/>
              </a:lnSpc>
              <a:spcAft>
                <a:spcPts val="800"/>
              </a:spcAft>
            </a:pPr>
            <a:r>
              <a:rPr lang="el-GR" sz="1200" b="1" u="sng" dirty="0">
                <a:latin typeface="Calibri" panose="020F0502020204030204" pitchFamily="34" charset="0"/>
              </a:rPr>
              <a:t>Παραγωγή (συμπίεση), αποθήκευση και διανομή</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a:latin typeface="Calibri" panose="020F0502020204030204" pitchFamily="34" charset="0"/>
              </a:rPr>
              <a:t> </a:t>
            </a:r>
          </a:p>
          <a:p>
            <a:pPr>
              <a:lnSpc>
                <a:spcPct val="107000"/>
              </a:lnSpc>
              <a:spcAft>
                <a:spcPts val="800"/>
              </a:spcAft>
            </a:pPr>
            <a:r>
              <a:rPr lang="el-GR" sz="1200" dirty="0">
                <a:latin typeface="Calibri" panose="020F0502020204030204" pitchFamily="34" charset="0"/>
              </a:rPr>
              <a:t>Ο Όμιλος Linde είναι μια τεχνική εταιρεία βιομηχανικών αερίων η οποία δραστηριοποιείται σε όλο των κόσμο με μια ιστορία επιτυχιών 135 ετών. Γνωρίζουν ότι ως μέσο αποθήκευσης της ηλεκτρικής ενέργειας, το υδρογόνο αποτελεί τον ιδανικό φορέα ενέργειας στο πλαίσιο ενός βιώσιμου ενεργειακού κύκλου. Με το σκεπτικό αυτό και γνωρίζοντας ότι οι ορυκτές πηγές ενέργειας θα γίνονται ολοένα και σπανιότερες, για περισσότερα από 25 χρόνια έχουν αφοσιωθεί ενεργά στη χρήση του υδρογόνου ως ένα καθαρό από εκπομπές καύσιμο. </a:t>
            </a:r>
          </a:p>
          <a:p>
            <a:pPr>
              <a:lnSpc>
                <a:spcPct val="107000"/>
              </a:lnSpc>
              <a:spcAft>
                <a:spcPts val="800"/>
              </a:spcAft>
            </a:pPr>
            <a:r>
              <a:rPr lang="el-GR" sz="1200" dirty="0">
                <a:latin typeface="Calibri" panose="020F0502020204030204" pitchFamily="34" charset="0"/>
              </a:rPr>
              <a:t>Η εξέλιξή τους σε αυτό τον τομέα βασίζεται στην ανάπτυξη καινοτόμων τεχνολογιών, πχ. για την αποδοτική συμπίεση και τον ασφαλή ανεφοδιασμό του υδρογόνου. Αυτό ακριβώς είναι που τους καθιστά τον ιδανικό συνεργάτη για όλους όσοι επιθυμούν να προωθήσουν τη χρήση του υδρογόνου ως καύσιμο - ιδιαίτερα σε ότι αφορά τη δημιουργία υποδομής ενός ολοκληρωμένου σταθμού διανομής Η2 για αυτοκίνητα και λεωφορεία.  </a:t>
            </a:r>
          </a:p>
          <a:p>
            <a:pPr>
              <a:lnSpc>
                <a:spcPct val="107000"/>
              </a:lnSpc>
              <a:spcAft>
                <a:spcPts val="800"/>
              </a:spcAft>
            </a:pPr>
            <a:r>
              <a:rPr lang="el-GR" sz="1200" dirty="0">
                <a:latin typeface="Calibri" panose="020F0502020204030204" pitchFamily="34" charset="0"/>
              </a:rPr>
              <a:t>Ως βασικοί συντελεστές της αλυσίδας του υδρογόνου, από την παραγωγή, τη συμπίεση, την αποθήκευση μέχρι τη διανομή, τα έργα υποδομής υδρογόνου είναι δυνατόν να υλοποιηθούν με τρόπο ιδιαίτερα αποδοτικό, βιώσιμο και επαγγελματικό.  Έχουν επίσης τη δυνατότητα να προγραμματίζουν, σχεδιάζουν και κατασκευάζουν μονάδες υψηλών επιδόσεων, να βοηθούν στη θέση σε λειτουργία, να προμηθεύουν το αέριο (CGH2) ή υγρό (LH2) υδρογόνο ή να το παράγουν επί τόπου. Ενώ χάρις στη συντήρηση από ειδικούς, διασφαλίζουν επίσης τα υψηλότερα επίπεδα ασφάλειας και αξιοπιστίας.</a:t>
            </a:r>
          </a:p>
        </p:txBody>
      </p:sp>
      <p:pic>
        <p:nvPicPr>
          <p:cNvPr id="17" name="Picture 16"/>
          <p:cNvPicPr>
            <a:picLocks noChangeAspect="1"/>
          </p:cNvPicPr>
          <p:nvPr/>
        </p:nvPicPr>
        <p:blipFill>
          <a:blip r:embed="rId10"/>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92073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stretch>
            <a:fillRect/>
          </a:stretch>
        </p:blipFill>
        <p:spPr>
          <a:xfrm rot="16200000">
            <a:off x="2887395" y="36788"/>
            <a:ext cx="5773648" cy="5959681"/>
          </a:xfrm>
          <a:prstGeom prst="rect">
            <a:avLst/>
          </a:prstGeom>
        </p:spPr>
      </p:pic>
      <p:pic>
        <p:nvPicPr>
          <p:cNvPr id="16" name="Picture 15"/>
          <p:cNvPicPr>
            <a:picLocks noChangeAspect="1"/>
          </p:cNvPicPr>
          <p:nvPr/>
        </p:nvPicPr>
        <p:blipFill>
          <a:blip r:embed="rId11"/>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27779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45904" y="830997"/>
            <a:ext cx="9709265" cy="369332"/>
          </a:xfrm>
          <a:prstGeom prst="rect">
            <a:avLst/>
          </a:prstGeom>
          <a:noFill/>
        </p:spPr>
        <p:txBody>
          <a:bodyPr wrap="square" rtlCol="0">
            <a:spAutoFit/>
          </a:bodyPr>
          <a:lstStyle/>
          <a:p>
            <a:pPr algn="ctr"/>
            <a:r>
              <a:rPr lang="el-GR" dirty="0" smtClean="0"/>
              <a:t>Η Τεχνολογία Υδρογόνου από τη </a:t>
            </a:r>
            <a:r>
              <a:rPr lang="el-GR" dirty="0" err="1" smtClean="0"/>
              <a:t>Linde</a:t>
            </a:r>
            <a:r>
              <a:rPr lang="el-GR" dirty="0" smtClean="0"/>
              <a:t> - Σε όλο τον κόσμο</a:t>
            </a:r>
          </a:p>
        </p:txBody>
      </p:sp>
      <p:sp>
        <p:nvSpPr>
          <p:cNvPr id="16" name="TextBox 15"/>
          <p:cNvSpPr txBox="1"/>
          <p:nvPr/>
        </p:nvSpPr>
        <p:spPr>
          <a:xfrm>
            <a:off x="-6399" y="0"/>
            <a:ext cx="11953983" cy="830997"/>
          </a:xfrm>
          <a:prstGeom prst="rect">
            <a:avLst/>
          </a:prstGeom>
          <a:noFill/>
        </p:spPr>
        <p:txBody>
          <a:bodyPr wrap="square" rtlCol="0">
            <a:spAutoFit/>
          </a:bodyPr>
          <a:lstStyle/>
          <a:p>
            <a:pPr algn="ctr"/>
            <a:r>
              <a:rPr lang="el-GR" sz="2400" dirty="0"/>
              <a:t>Η απαλλαγή του πλανήτη από τις ανθρακούχες εκπομπές απαιτεί δράση </a:t>
            </a:r>
            <a:endParaRPr lang="en-US" sz="2400" dirty="0" smtClean="0"/>
          </a:p>
          <a:p>
            <a:pPr algn="ctr"/>
            <a:r>
              <a:rPr lang="el-GR" sz="2400" dirty="0" smtClean="0"/>
              <a:t>εκ </a:t>
            </a:r>
            <a:r>
              <a:rPr lang="el-GR" sz="2400" dirty="0"/>
              <a:t>μέρους κάθε χώρας.</a:t>
            </a:r>
          </a:p>
        </p:txBody>
      </p:sp>
      <p:sp>
        <p:nvSpPr>
          <p:cNvPr id="17" name="TextBox 16"/>
          <p:cNvSpPr txBox="1"/>
          <p:nvPr/>
        </p:nvSpPr>
        <p:spPr>
          <a:xfrm>
            <a:off x="251296" y="2734574"/>
            <a:ext cx="3599411" cy="2092881"/>
          </a:xfrm>
          <a:prstGeom prst="rect">
            <a:avLst/>
          </a:prstGeom>
          <a:noFill/>
          <a:ln>
            <a:solidFill>
              <a:schemeClr val="tx1"/>
            </a:solidFill>
          </a:ln>
        </p:spPr>
        <p:txBody>
          <a:bodyPr wrap="square" rtlCol="0">
            <a:spAutoFit/>
          </a:bodyPr>
          <a:lstStyle/>
          <a:p>
            <a:r>
              <a:rPr lang="el-GR" dirty="0" smtClean="0"/>
              <a:t>Εργοστάσιο </a:t>
            </a:r>
            <a:r>
              <a:rPr lang="el-GR" dirty="0" err="1" smtClean="0"/>
              <a:t>BMW</a:t>
            </a:r>
            <a:r>
              <a:rPr lang="el-GR" dirty="0" smtClean="0"/>
              <a:t>, </a:t>
            </a:r>
            <a:r>
              <a:rPr lang="el-GR" dirty="0" err="1" smtClean="0"/>
              <a:t>Greer</a:t>
            </a:r>
            <a:r>
              <a:rPr lang="el-GR" dirty="0" smtClean="0"/>
              <a:t> (</a:t>
            </a:r>
            <a:r>
              <a:rPr lang="el-GR" dirty="0" err="1" smtClean="0"/>
              <a:t>SC</a:t>
            </a:r>
            <a:r>
              <a:rPr lang="el-GR" dirty="0" smtClean="0"/>
              <a:t>), ΗΠΑ</a:t>
            </a:r>
          </a:p>
          <a:p>
            <a:r>
              <a:rPr lang="el-GR" sz="1400" dirty="0"/>
              <a:t>→ 14 διανομείς H2 για τα υδρογονοκίνητα οχήματα χειρισμού υλικών</a:t>
            </a:r>
          </a:p>
          <a:p>
            <a:r>
              <a:rPr lang="el-GR" sz="1400" dirty="0"/>
              <a:t>→ Εφοδιασμός άνω των 380 οχημάτων χειρισμού υλικών</a:t>
            </a:r>
          </a:p>
          <a:p>
            <a:r>
              <a:rPr lang="el-GR" sz="1400" dirty="0"/>
              <a:t>→ Εφοδιασμός σε μόλις 3 λεπτά</a:t>
            </a:r>
          </a:p>
          <a:p>
            <a:r>
              <a:rPr lang="el-GR" sz="1400" dirty="0"/>
              <a:t>→ Περισσότερα από 3.000 m αγωγού από το συμπιεστή μέχρι τους διανομείς</a:t>
            </a:r>
          </a:p>
          <a:p>
            <a:r>
              <a:rPr lang="el-GR" sz="1400" dirty="0"/>
              <a:t>→ 2,5 MPa (IC με πρόσθετη χωρητικότητα)</a:t>
            </a:r>
          </a:p>
        </p:txBody>
      </p:sp>
      <p:sp>
        <p:nvSpPr>
          <p:cNvPr id="18" name="Rectangle 17"/>
          <p:cNvSpPr/>
          <p:nvPr/>
        </p:nvSpPr>
        <p:spPr>
          <a:xfrm>
            <a:off x="7723052" y="2734574"/>
            <a:ext cx="3370517" cy="2771080"/>
          </a:xfrm>
          <a:prstGeom prst="rect">
            <a:avLst/>
          </a:prstGeom>
          <a:ln>
            <a:solidFill>
              <a:schemeClr val="tx1"/>
            </a:solidFill>
          </a:ln>
        </p:spPr>
        <p:txBody>
          <a:bodyPr wrap="square">
            <a:spAutoFit/>
          </a:bodyPr>
          <a:lstStyle/>
          <a:p>
            <a:pPr>
              <a:lnSpc>
                <a:spcPct val="107000"/>
              </a:lnSpc>
              <a:spcAft>
                <a:spcPts val="800"/>
              </a:spcAft>
            </a:pPr>
            <a:r>
              <a:rPr lang="el-GR" dirty="0">
                <a:latin typeface="Calibri" panose="020F0502020204030204" pitchFamily="34" charset="0"/>
              </a:rPr>
              <a:t>Αμπερντίν, Σκωτία</a:t>
            </a:r>
          </a:p>
          <a:p>
            <a:pPr>
              <a:lnSpc>
                <a:spcPct val="107000"/>
              </a:lnSpc>
              <a:spcAft>
                <a:spcPts val="800"/>
              </a:spcAft>
            </a:pPr>
            <a:r>
              <a:rPr lang="el-GR" sz="1400" dirty="0">
                <a:latin typeface="Calibri" panose="020F0502020204030204" pitchFamily="34" charset="0"/>
              </a:rPr>
              <a:t>→ Ο μεγαλύτερος σταθμός διανομής υδρογόνου στο Η.Β.</a:t>
            </a:r>
          </a:p>
          <a:p>
            <a:pPr>
              <a:lnSpc>
                <a:spcPct val="107000"/>
              </a:lnSpc>
              <a:spcAft>
                <a:spcPts val="800"/>
              </a:spcAft>
            </a:pPr>
            <a:r>
              <a:rPr lang="el-GR" sz="1400" dirty="0">
                <a:latin typeface="Calibri" panose="020F0502020204030204" pitchFamily="34" charset="0"/>
              </a:rPr>
              <a:t>→ Εφοδιασμός του μεγαλύτερου στόλου λεωφορείων H2 της Ευρώπης → Περισσότεροι από 80 t H2/έτος</a:t>
            </a:r>
          </a:p>
          <a:p>
            <a:pPr>
              <a:lnSpc>
                <a:spcPct val="107000"/>
              </a:lnSpc>
              <a:spcAft>
                <a:spcPts val="800"/>
              </a:spcAft>
            </a:pPr>
            <a:r>
              <a:rPr lang="el-GR" sz="1400" dirty="0">
                <a:latin typeface="Calibri" panose="020F0502020204030204" pitchFamily="34" charset="0"/>
              </a:rPr>
              <a:t>→ Αλκαλικές ηλεκτρολυτικές κυψέλες νερού, παραγωγή υδρογόνου βασισμένη στην πράσινη ηλεκτρική ενέργεια→ 35 MPa (2 x IC 90)</a:t>
            </a:r>
          </a:p>
        </p:txBody>
      </p:sp>
      <p:sp>
        <p:nvSpPr>
          <p:cNvPr id="19" name="Rectangle 18"/>
          <p:cNvSpPr/>
          <p:nvPr/>
        </p:nvSpPr>
        <p:spPr>
          <a:xfrm>
            <a:off x="4115329" y="2734574"/>
            <a:ext cx="3343102" cy="2412648"/>
          </a:xfrm>
          <a:prstGeom prst="rect">
            <a:avLst/>
          </a:prstGeom>
          <a:ln>
            <a:solidFill>
              <a:schemeClr val="tx1"/>
            </a:solidFill>
          </a:ln>
        </p:spPr>
        <p:txBody>
          <a:bodyPr wrap="square">
            <a:spAutoFit/>
          </a:bodyPr>
          <a:lstStyle/>
          <a:p>
            <a:pPr>
              <a:lnSpc>
                <a:spcPct val="107000"/>
              </a:lnSpc>
              <a:spcAft>
                <a:spcPts val="800"/>
              </a:spcAft>
            </a:pPr>
            <a:r>
              <a:rPr lang="el-GR" dirty="0">
                <a:latin typeface="Calibri" panose="020F0502020204030204" pitchFamily="34" charset="0"/>
              </a:rPr>
              <a:t>Energiepark Mainz, Γερμανία</a:t>
            </a:r>
          </a:p>
          <a:p>
            <a:pPr>
              <a:lnSpc>
                <a:spcPct val="107000"/>
              </a:lnSpc>
              <a:spcAft>
                <a:spcPts val="800"/>
              </a:spcAft>
            </a:pPr>
            <a:r>
              <a:rPr lang="el-GR" sz="1400" dirty="0">
                <a:latin typeface="Calibri" panose="020F0502020204030204" pitchFamily="34" charset="0"/>
              </a:rPr>
              <a:t>→ Ενέργεια σε αέριο </a:t>
            </a:r>
          </a:p>
          <a:p>
            <a:pPr>
              <a:lnSpc>
                <a:spcPct val="107000"/>
              </a:lnSpc>
              <a:spcAft>
                <a:spcPts val="800"/>
              </a:spcAft>
            </a:pPr>
            <a:r>
              <a:rPr lang="el-GR" sz="1400" dirty="0">
                <a:latin typeface="Calibri" panose="020F0502020204030204" pitchFamily="34" charset="0"/>
              </a:rPr>
              <a:t>→ Παραγωγή «πράσινου» H2 για εφαρμογές κινητικότητας μέσω ηλεκτρόλυσης με ανανεώσιμες πηγές ενέργειας </a:t>
            </a:r>
          </a:p>
          <a:p>
            <a:pPr>
              <a:lnSpc>
                <a:spcPct val="107000"/>
              </a:lnSpc>
              <a:spcAft>
                <a:spcPts val="800"/>
              </a:spcAft>
            </a:pPr>
            <a:r>
              <a:rPr lang="el-GR" sz="1400" dirty="0">
                <a:latin typeface="Calibri" panose="020F0502020204030204" pitchFamily="34" charset="0"/>
              </a:rPr>
              <a:t>→ Χωρητικότητα αποθήκευσης: 1.000 kg</a:t>
            </a:r>
          </a:p>
          <a:p>
            <a:pPr>
              <a:lnSpc>
                <a:spcPct val="107000"/>
              </a:lnSpc>
              <a:spcAft>
                <a:spcPts val="800"/>
              </a:spcAft>
            </a:pPr>
            <a:r>
              <a:rPr lang="el-GR" sz="1400" dirty="0">
                <a:latin typeface="Calibri" panose="020F0502020204030204" pitchFamily="34" charset="0"/>
              </a:rPr>
              <a:t>→ Ιοντικός συμπιεστής</a:t>
            </a:r>
          </a:p>
        </p:txBody>
      </p:sp>
      <p:pic>
        <p:nvPicPr>
          <p:cNvPr id="20" name="Picture 19"/>
          <p:cNvPicPr>
            <a:picLocks noChangeAspect="1"/>
          </p:cNvPicPr>
          <p:nvPr/>
        </p:nvPicPr>
        <p:blipFill>
          <a:blip r:embed="rId10"/>
          <a:stretch>
            <a:fillRect/>
          </a:stretch>
        </p:blipFill>
        <p:spPr>
          <a:xfrm>
            <a:off x="1033016" y="1656945"/>
            <a:ext cx="2035972" cy="951690"/>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4856122" y="1656945"/>
            <a:ext cx="1784731" cy="834251"/>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8427987" y="1656945"/>
            <a:ext cx="1778994" cy="831569"/>
          </a:xfrm>
          <a:prstGeom prst="ellipse">
            <a:avLst/>
          </a:prstGeom>
          <a:ln>
            <a:noFill/>
          </a:ln>
          <a:effectLst>
            <a:softEdge rad="112500"/>
          </a:effectLst>
        </p:spPr>
      </p:pic>
      <p:pic>
        <p:nvPicPr>
          <p:cNvPr id="23" name="Picture 22"/>
          <p:cNvPicPr>
            <a:picLocks noChangeAspect="1"/>
          </p:cNvPicPr>
          <p:nvPr/>
        </p:nvPicPr>
        <p:blipFill>
          <a:blip r:embed="rId13"/>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340350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70917" y="1012435"/>
            <a:ext cx="9709265" cy="369332"/>
          </a:xfrm>
          <a:prstGeom prst="rect">
            <a:avLst/>
          </a:prstGeom>
          <a:noFill/>
        </p:spPr>
        <p:txBody>
          <a:bodyPr wrap="square" rtlCol="0">
            <a:spAutoFit/>
          </a:bodyPr>
          <a:lstStyle/>
          <a:p>
            <a:pPr algn="ctr"/>
            <a:r>
              <a:rPr lang="el-GR" dirty="0" smtClean="0"/>
              <a:t>Η Τεχνολογία Υδρογόνου από τη </a:t>
            </a:r>
            <a:r>
              <a:rPr lang="el-GR" dirty="0" err="1" smtClean="0"/>
              <a:t>Linde</a:t>
            </a:r>
            <a:r>
              <a:rPr lang="el-GR" dirty="0" smtClean="0"/>
              <a:t> - Σε όλο τον κόσμο</a:t>
            </a:r>
          </a:p>
        </p:txBody>
      </p:sp>
      <p:sp>
        <p:nvSpPr>
          <p:cNvPr id="16" name="TextBox 15"/>
          <p:cNvSpPr txBox="1"/>
          <p:nvPr/>
        </p:nvSpPr>
        <p:spPr>
          <a:xfrm>
            <a:off x="118615" y="181438"/>
            <a:ext cx="11213870" cy="830997"/>
          </a:xfrm>
          <a:prstGeom prst="rect">
            <a:avLst/>
          </a:prstGeom>
          <a:noFill/>
        </p:spPr>
        <p:txBody>
          <a:bodyPr wrap="square" rtlCol="0">
            <a:spAutoFit/>
          </a:bodyPr>
          <a:lstStyle/>
          <a:p>
            <a:pPr algn="ctr"/>
            <a:r>
              <a:rPr lang="el-GR" sz="2400" dirty="0"/>
              <a:t>Η απαλλαγή του πλανήτη από τις ανθρακούχες εκπομπές απαιτεί δράση </a:t>
            </a:r>
            <a:endParaRPr lang="en-US" sz="2400" dirty="0" smtClean="0"/>
          </a:p>
          <a:p>
            <a:pPr algn="ctr"/>
            <a:r>
              <a:rPr lang="el-GR" sz="2400" dirty="0" smtClean="0"/>
              <a:t>εκ </a:t>
            </a:r>
            <a:r>
              <a:rPr lang="el-GR" sz="2400" dirty="0"/>
              <a:t>μέρους κάθε χώρας.</a:t>
            </a:r>
          </a:p>
        </p:txBody>
      </p:sp>
      <p:sp>
        <p:nvSpPr>
          <p:cNvPr id="17" name="TextBox 16"/>
          <p:cNvSpPr txBox="1"/>
          <p:nvPr/>
        </p:nvSpPr>
        <p:spPr>
          <a:xfrm>
            <a:off x="509314" y="2896950"/>
            <a:ext cx="2302626" cy="2149591"/>
          </a:xfrm>
          <a:prstGeom prst="rect">
            <a:avLst/>
          </a:prstGeom>
          <a:noFill/>
          <a:ln>
            <a:solidFill>
              <a:schemeClr val="tx1"/>
            </a:solidFill>
          </a:ln>
        </p:spPr>
        <p:txBody>
          <a:bodyPr wrap="square" rtlCol="0">
            <a:spAutoFit/>
          </a:bodyPr>
          <a:lstStyle/>
          <a:p>
            <a:r>
              <a:rPr lang="el-GR" dirty="0" err="1" smtClean="0"/>
              <a:t>Ramos</a:t>
            </a:r>
            <a:r>
              <a:rPr lang="el-GR" dirty="0" smtClean="0"/>
              <a:t> </a:t>
            </a:r>
            <a:r>
              <a:rPr lang="el-GR" dirty="0" err="1" smtClean="0"/>
              <a:t>Oil</a:t>
            </a:r>
            <a:r>
              <a:rPr lang="el-GR" dirty="0" smtClean="0"/>
              <a:t> </a:t>
            </a:r>
            <a:r>
              <a:rPr lang="el-GR" dirty="0" err="1" smtClean="0"/>
              <a:t>Company</a:t>
            </a:r>
            <a:r>
              <a:rPr lang="el-GR" dirty="0" smtClean="0"/>
              <a:t>,</a:t>
            </a:r>
          </a:p>
          <a:p>
            <a:r>
              <a:rPr lang="el-GR" dirty="0" err="1" smtClean="0"/>
              <a:t>Sacramento</a:t>
            </a:r>
            <a:r>
              <a:rPr lang="el-GR" dirty="0" smtClean="0"/>
              <a:t> (</a:t>
            </a:r>
            <a:r>
              <a:rPr lang="el-GR" dirty="0" err="1" smtClean="0"/>
              <a:t>CA</a:t>
            </a:r>
            <a:r>
              <a:rPr lang="el-GR" dirty="0" smtClean="0"/>
              <a:t>), ΗΠΑ</a:t>
            </a:r>
          </a:p>
          <a:p>
            <a:r>
              <a:rPr lang="el-GR" sz="1400" dirty="0"/>
              <a:t>→ Οι πρώτοι σταθμοί διανομής H2 της Linde στις ΗΠΑ </a:t>
            </a:r>
          </a:p>
          <a:p>
            <a:r>
              <a:rPr lang="el-GR" sz="1400" dirty="0"/>
              <a:t>→ Δεξαμενή LH2 11.000 λίτρων</a:t>
            </a:r>
          </a:p>
          <a:p>
            <a:r>
              <a:rPr lang="el-GR" sz="1400" dirty="0"/>
              <a:t>→ ιοντικός συμπιεστής IC 90</a:t>
            </a:r>
          </a:p>
          <a:p>
            <a:r>
              <a:rPr lang="el-GR" sz="1400" dirty="0"/>
              <a:t>→ 35/70 MPa</a:t>
            </a:r>
          </a:p>
        </p:txBody>
      </p:sp>
      <p:sp>
        <p:nvSpPr>
          <p:cNvPr id="18" name="Rectangle 17"/>
          <p:cNvSpPr/>
          <p:nvPr/>
        </p:nvSpPr>
        <p:spPr>
          <a:xfrm>
            <a:off x="4230645" y="2896950"/>
            <a:ext cx="2521527" cy="2632582"/>
          </a:xfrm>
          <a:prstGeom prst="rect">
            <a:avLst/>
          </a:prstGeom>
          <a:ln>
            <a:solidFill>
              <a:schemeClr val="tx1"/>
            </a:solidFill>
          </a:ln>
        </p:spPr>
        <p:txBody>
          <a:bodyPr wrap="square">
            <a:spAutoFit/>
          </a:bodyPr>
          <a:lstStyle/>
          <a:p>
            <a:pPr>
              <a:lnSpc>
                <a:spcPct val="107000"/>
              </a:lnSpc>
              <a:spcAft>
                <a:spcPts val="800"/>
              </a:spcAft>
            </a:pPr>
            <a:r>
              <a:rPr lang="el-GR" dirty="0">
                <a:latin typeface="Calibri" panose="020F0502020204030204" pitchFamily="34" charset="0"/>
              </a:rPr>
              <a:t>ATM, Μιλάνο, Ιταλία</a:t>
            </a:r>
          </a:p>
          <a:p>
            <a:pPr>
              <a:lnSpc>
                <a:spcPct val="107000"/>
              </a:lnSpc>
              <a:spcAft>
                <a:spcPts val="800"/>
              </a:spcAft>
            </a:pPr>
            <a:r>
              <a:rPr lang="el-GR" sz="1400" dirty="0">
                <a:latin typeface="Calibri" panose="020F0502020204030204" pitchFamily="34" charset="0"/>
              </a:rPr>
              <a:t>→ Οι πρώτοι σταθμοί διανομής H2 για λεωφορεία στην Ιταλία </a:t>
            </a:r>
          </a:p>
          <a:p>
            <a:pPr>
              <a:lnSpc>
                <a:spcPct val="107000"/>
              </a:lnSpc>
              <a:spcAft>
                <a:spcPts val="800"/>
              </a:spcAft>
            </a:pPr>
            <a:r>
              <a:rPr lang="el-GR" sz="1400" dirty="0">
                <a:latin typeface="Calibri" panose="020F0502020204030204" pitchFamily="34" charset="0"/>
              </a:rPr>
              <a:t>→ Εφοδιασμός των λεωφορείων με H2 σε καθημερινή λειτουργία</a:t>
            </a:r>
          </a:p>
          <a:p>
            <a:pPr>
              <a:lnSpc>
                <a:spcPct val="107000"/>
              </a:lnSpc>
              <a:spcAft>
                <a:spcPts val="800"/>
              </a:spcAft>
            </a:pPr>
            <a:r>
              <a:rPr lang="el-GR" sz="1400" dirty="0">
                <a:latin typeface="Calibri" panose="020F0502020204030204" pitchFamily="34" charset="0"/>
              </a:rPr>
              <a:t> → Επιτόπια παραγωγή H2 με ηλεκτρολυτική κυψέλη </a:t>
            </a:r>
          </a:p>
          <a:p>
            <a:pPr>
              <a:lnSpc>
                <a:spcPct val="107000"/>
              </a:lnSpc>
              <a:spcAft>
                <a:spcPts val="800"/>
              </a:spcAft>
            </a:pPr>
            <a:r>
              <a:rPr lang="el-GR" sz="1400" dirty="0">
                <a:latin typeface="Calibri" panose="020F0502020204030204" pitchFamily="34" charset="0"/>
              </a:rPr>
              <a:t>→ 35 MPa</a:t>
            </a:r>
          </a:p>
        </p:txBody>
      </p:sp>
      <p:sp>
        <p:nvSpPr>
          <p:cNvPr id="19" name="Rectangle 18"/>
          <p:cNvSpPr/>
          <p:nvPr/>
        </p:nvSpPr>
        <p:spPr>
          <a:xfrm>
            <a:off x="8046186" y="2901145"/>
            <a:ext cx="2637905" cy="2145396"/>
          </a:xfrm>
          <a:prstGeom prst="rect">
            <a:avLst/>
          </a:prstGeom>
          <a:ln>
            <a:solidFill>
              <a:schemeClr val="tx1"/>
            </a:solidFill>
          </a:ln>
        </p:spPr>
        <p:txBody>
          <a:bodyPr wrap="square">
            <a:spAutoFit/>
          </a:bodyPr>
          <a:lstStyle/>
          <a:p>
            <a:pPr>
              <a:lnSpc>
                <a:spcPct val="107000"/>
              </a:lnSpc>
              <a:spcAft>
                <a:spcPts val="800"/>
              </a:spcAft>
            </a:pPr>
            <a:r>
              <a:rPr lang="el-GR" dirty="0">
                <a:latin typeface="Calibri" panose="020F0502020204030204" pitchFamily="34" charset="0"/>
              </a:rPr>
              <a:t>Αεροδρόμιο Αρλάντα, Στοκχόλμη, Σουηδία</a:t>
            </a:r>
          </a:p>
          <a:p>
            <a:pPr>
              <a:lnSpc>
                <a:spcPct val="107000"/>
              </a:lnSpc>
              <a:spcAft>
                <a:spcPts val="800"/>
              </a:spcAft>
            </a:pPr>
            <a:r>
              <a:rPr lang="el-GR" sz="1400" dirty="0">
                <a:latin typeface="Calibri" panose="020F0502020204030204" pitchFamily="34" charset="0"/>
              </a:rPr>
              <a:t>→ Ο πρώτος δημόσιος σταθμός εφοδιασμού H2 της Σουηδίας </a:t>
            </a:r>
          </a:p>
          <a:p>
            <a:pPr>
              <a:lnSpc>
                <a:spcPct val="107000"/>
              </a:lnSpc>
              <a:spcAft>
                <a:spcPts val="800"/>
              </a:spcAft>
            </a:pPr>
            <a:r>
              <a:rPr lang="el-GR" sz="1400" dirty="0">
                <a:latin typeface="Calibri" panose="020F0502020204030204" pitchFamily="34" charset="0"/>
              </a:rPr>
              <a:t>→ Δυνατότητα έως και 180 εφοδιασμών ημερησίως </a:t>
            </a:r>
          </a:p>
          <a:p>
            <a:pPr>
              <a:lnSpc>
                <a:spcPct val="107000"/>
              </a:lnSpc>
              <a:spcAft>
                <a:spcPts val="800"/>
              </a:spcAft>
            </a:pPr>
            <a:r>
              <a:rPr lang="el-GR" sz="1400" dirty="0">
                <a:latin typeface="Calibri" panose="020F0502020204030204" pitchFamily="34" charset="0"/>
              </a:rPr>
              <a:t>→ 70 MPa</a:t>
            </a:r>
          </a:p>
        </p:txBody>
      </p:sp>
      <p:pic>
        <p:nvPicPr>
          <p:cNvPr id="20" name="Picture 19"/>
          <p:cNvPicPr>
            <a:picLocks noChangeAspect="1"/>
          </p:cNvPicPr>
          <p:nvPr/>
        </p:nvPicPr>
        <p:blipFill>
          <a:blip r:embed="rId10"/>
          <a:stretch>
            <a:fillRect/>
          </a:stretch>
        </p:blipFill>
        <p:spPr>
          <a:xfrm>
            <a:off x="870917" y="1886575"/>
            <a:ext cx="1905425" cy="878467"/>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4497613" y="1837248"/>
            <a:ext cx="1984850" cy="927794"/>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8371345" y="1820832"/>
            <a:ext cx="1987777" cy="929162"/>
          </a:xfrm>
          <a:prstGeom prst="ellipse">
            <a:avLst/>
          </a:prstGeom>
          <a:ln>
            <a:noFill/>
          </a:ln>
          <a:effectLst>
            <a:softEdge rad="112500"/>
          </a:effectLst>
        </p:spPr>
      </p:pic>
      <p:pic>
        <p:nvPicPr>
          <p:cNvPr id="23" name="Picture 22"/>
          <p:cNvPicPr>
            <a:picLocks noChangeAspect="1"/>
          </p:cNvPicPr>
          <p:nvPr/>
        </p:nvPicPr>
        <p:blipFill>
          <a:blip r:embed="rId13"/>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256691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32854" y="845389"/>
            <a:ext cx="9709265" cy="369332"/>
          </a:xfrm>
          <a:prstGeom prst="rect">
            <a:avLst/>
          </a:prstGeom>
          <a:noFill/>
        </p:spPr>
        <p:txBody>
          <a:bodyPr wrap="square" rtlCol="0">
            <a:spAutoFit/>
          </a:bodyPr>
          <a:lstStyle/>
          <a:p>
            <a:pPr algn="ctr"/>
            <a:r>
              <a:rPr lang="el-GR" dirty="0" smtClean="0"/>
              <a:t>Η Τεχνολογία Υδρογόνου από τη </a:t>
            </a:r>
            <a:r>
              <a:rPr lang="el-GR" dirty="0" err="1" smtClean="0"/>
              <a:t>Linde</a:t>
            </a:r>
            <a:r>
              <a:rPr lang="el-GR" dirty="0" smtClean="0"/>
              <a:t> - Σε όλο τον κόσμο</a:t>
            </a:r>
          </a:p>
        </p:txBody>
      </p:sp>
      <p:sp>
        <p:nvSpPr>
          <p:cNvPr id="16" name="TextBox 15"/>
          <p:cNvSpPr txBox="1"/>
          <p:nvPr/>
        </p:nvSpPr>
        <p:spPr>
          <a:xfrm>
            <a:off x="-19448" y="0"/>
            <a:ext cx="11932528" cy="954107"/>
          </a:xfrm>
          <a:prstGeom prst="rect">
            <a:avLst/>
          </a:prstGeom>
          <a:noFill/>
        </p:spPr>
        <p:txBody>
          <a:bodyPr wrap="square" rtlCol="0">
            <a:spAutoFit/>
          </a:bodyPr>
          <a:lstStyle/>
          <a:p>
            <a:pPr algn="ctr"/>
            <a:r>
              <a:rPr lang="el-GR" sz="2400" dirty="0"/>
              <a:t>Η απαλλαγή του πλανήτη από τις ανθρακούχες εκπομπές απαιτεί </a:t>
            </a:r>
            <a:r>
              <a:rPr lang="el-GR" sz="2400" dirty="0" smtClean="0"/>
              <a:t>δράση</a:t>
            </a:r>
            <a:endParaRPr lang="en-US" sz="2400" dirty="0" smtClean="0"/>
          </a:p>
          <a:p>
            <a:pPr algn="ctr"/>
            <a:r>
              <a:rPr lang="en-US" sz="2400" dirty="0" smtClean="0"/>
              <a:t> </a:t>
            </a:r>
            <a:r>
              <a:rPr lang="el-GR" sz="2400" dirty="0" smtClean="0"/>
              <a:t>εκ </a:t>
            </a:r>
            <a:r>
              <a:rPr lang="el-GR" sz="2400" dirty="0"/>
              <a:t>μέρους κάθε χώρας</a:t>
            </a:r>
            <a:r>
              <a:rPr lang="el-GR" sz="3200" dirty="0"/>
              <a:t>.</a:t>
            </a:r>
          </a:p>
        </p:txBody>
      </p:sp>
      <p:sp>
        <p:nvSpPr>
          <p:cNvPr id="17" name="TextBox 16"/>
          <p:cNvSpPr txBox="1"/>
          <p:nvPr/>
        </p:nvSpPr>
        <p:spPr>
          <a:xfrm>
            <a:off x="491091" y="2593616"/>
            <a:ext cx="2597166" cy="2646878"/>
          </a:xfrm>
          <a:prstGeom prst="rect">
            <a:avLst/>
          </a:prstGeom>
          <a:noFill/>
          <a:ln>
            <a:solidFill>
              <a:schemeClr val="tx1"/>
            </a:solidFill>
          </a:ln>
        </p:spPr>
        <p:txBody>
          <a:bodyPr wrap="square" rtlCol="0">
            <a:spAutoFit/>
          </a:bodyPr>
          <a:lstStyle/>
          <a:p>
            <a:r>
              <a:rPr lang="el-GR" dirty="0" smtClean="0"/>
              <a:t> </a:t>
            </a:r>
          </a:p>
          <a:p>
            <a:r>
              <a:rPr lang="el-GR" dirty="0" err="1" smtClean="0"/>
              <a:t>CEP</a:t>
            </a:r>
            <a:r>
              <a:rPr lang="el-GR" dirty="0" smtClean="0"/>
              <a:t>/</a:t>
            </a:r>
            <a:r>
              <a:rPr lang="el-GR" dirty="0" err="1" smtClean="0"/>
              <a:t>Vattenfall</a:t>
            </a:r>
            <a:r>
              <a:rPr lang="el-GR" dirty="0" smtClean="0"/>
              <a:t>, Αμβούργο, Γερμανία</a:t>
            </a:r>
          </a:p>
          <a:p>
            <a:r>
              <a:rPr lang="el-GR" sz="1400" dirty="0"/>
              <a:t>→ Δυναμικότητα για ένα μεγάλο στόλο έως και 20 </a:t>
            </a:r>
          </a:p>
          <a:p>
            <a:r>
              <a:rPr lang="el-GR" sz="1400" dirty="0"/>
              <a:t>λεωφορείων H2</a:t>
            </a:r>
          </a:p>
          <a:p>
            <a:r>
              <a:rPr lang="el-GR" sz="1400" dirty="0"/>
              <a:t>→ Ενσωμάτωση δύο ηλεκτρολυτικών κυψελών για επιτόπια παραγωγή H2 </a:t>
            </a:r>
          </a:p>
          <a:p>
            <a:r>
              <a:rPr lang="el-GR" sz="1400" dirty="0"/>
              <a:t>→ 35/70 MPa (2 x ιοντικός συμπιεστής)</a:t>
            </a:r>
          </a:p>
        </p:txBody>
      </p:sp>
      <p:sp>
        <p:nvSpPr>
          <p:cNvPr id="18" name="Rectangle 17"/>
          <p:cNvSpPr/>
          <p:nvPr/>
        </p:nvSpPr>
        <p:spPr>
          <a:xfrm>
            <a:off x="3638456" y="2584153"/>
            <a:ext cx="2521527" cy="2154436"/>
          </a:xfrm>
          <a:prstGeom prst="rect">
            <a:avLst/>
          </a:prstGeom>
          <a:ln>
            <a:solidFill>
              <a:schemeClr val="tx1"/>
            </a:solidFill>
          </a:ln>
        </p:spPr>
        <p:txBody>
          <a:bodyPr wrap="square">
            <a:spAutoFit/>
          </a:bodyPr>
          <a:lstStyle/>
          <a:p>
            <a:r>
              <a:rPr lang="el-GR" dirty="0" err="1" smtClean="0"/>
              <a:t>CEP</a:t>
            </a:r>
            <a:r>
              <a:rPr lang="el-GR" dirty="0" smtClean="0"/>
              <a:t>/</a:t>
            </a:r>
            <a:r>
              <a:rPr lang="el-GR" dirty="0" err="1" smtClean="0"/>
              <a:t>Total</a:t>
            </a:r>
            <a:r>
              <a:rPr lang="el-GR" dirty="0" smtClean="0"/>
              <a:t>, Μόναχο, Γερμανία </a:t>
            </a:r>
          </a:p>
          <a:p>
            <a:r>
              <a:rPr lang="el-GR" sz="1400" dirty="0"/>
              <a:t>→ Δημόσιος σταθμός εφοδιασμού </a:t>
            </a:r>
          </a:p>
          <a:p>
            <a:r>
              <a:rPr lang="el-GR" sz="1400" dirty="0"/>
              <a:t>→ Κρυο-αντλία δυναμικότητας 100 kg/h </a:t>
            </a:r>
          </a:p>
          <a:p>
            <a:r>
              <a:rPr lang="el-GR" sz="1400" dirty="0"/>
              <a:t>→ 70 MPa (30 MPa για τον κρυο-συμπιεσμένο εφοδιασμό (CCH2))</a:t>
            </a:r>
          </a:p>
        </p:txBody>
      </p:sp>
      <p:sp>
        <p:nvSpPr>
          <p:cNvPr id="19" name="Rectangle 18"/>
          <p:cNvSpPr/>
          <p:nvPr/>
        </p:nvSpPr>
        <p:spPr>
          <a:xfrm>
            <a:off x="6943499" y="2584153"/>
            <a:ext cx="3136669" cy="2939523"/>
          </a:xfrm>
          <a:prstGeom prst="rect">
            <a:avLst/>
          </a:prstGeom>
          <a:ln>
            <a:solidFill>
              <a:schemeClr val="tx1"/>
            </a:solidFill>
          </a:ln>
        </p:spPr>
        <p:txBody>
          <a:bodyPr wrap="square">
            <a:spAutoFit/>
          </a:bodyPr>
          <a:lstStyle/>
          <a:p>
            <a:pPr>
              <a:lnSpc>
                <a:spcPct val="107000"/>
              </a:lnSpc>
              <a:spcAft>
                <a:spcPts val="800"/>
              </a:spcAft>
            </a:pPr>
            <a:r>
              <a:rPr lang="el-GR" dirty="0">
                <a:latin typeface="Calibri" panose="020F0502020204030204" pitchFamily="34" charset="0"/>
              </a:rPr>
              <a:t>CEP/Shell at Sachsendamm, Βερολίνο, Γερμανία</a:t>
            </a:r>
          </a:p>
          <a:p>
            <a:pPr>
              <a:lnSpc>
                <a:spcPct val="107000"/>
              </a:lnSpc>
              <a:spcAft>
                <a:spcPts val="800"/>
              </a:spcAft>
            </a:pPr>
            <a:r>
              <a:rPr lang="el-GR" sz="1400" dirty="0">
                <a:latin typeface="Calibri" panose="020F0502020204030204" pitchFamily="34" charset="0"/>
              </a:rPr>
              <a:t>→ Ένας από τους ισχυρότερους σταθμούς εφοδιασμού H2 παγκοσμίως με δυναμικότητα 200 kg/h</a:t>
            </a:r>
          </a:p>
          <a:p>
            <a:pPr>
              <a:lnSpc>
                <a:spcPct val="107000"/>
              </a:lnSpc>
              <a:spcAft>
                <a:spcPts val="800"/>
              </a:spcAft>
            </a:pPr>
            <a:r>
              <a:rPr lang="el-GR" sz="1400" dirty="0">
                <a:latin typeface="Calibri" panose="020F0502020204030204" pitchFamily="34" charset="0"/>
              </a:rPr>
              <a:t>→ Υπόγεια εγκατάσταση της δεξαμενής αποθήκευσης και του συστήματος συμπιεστή (δύο κρυο-αντλίες)</a:t>
            </a:r>
          </a:p>
          <a:p>
            <a:pPr>
              <a:lnSpc>
                <a:spcPct val="107000"/>
              </a:lnSpc>
              <a:spcAft>
                <a:spcPts val="800"/>
              </a:spcAft>
            </a:pPr>
            <a:r>
              <a:rPr lang="el-GR" sz="1400" dirty="0">
                <a:latin typeface="Calibri" panose="020F0502020204030204" pitchFamily="34" charset="0"/>
              </a:rPr>
              <a:t>→ 50 % «πράσινο» H2 από την Linde </a:t>
            </a:r>
          </a:p>
          <a:p>
            <a:pPr>
              <a:lnSpc>
                <a:spcPct val="107000"/>
              </a:lnSpc>
              <a:spcAft>
                <a:spcPts val="800"/>
              </a:spcAft>
            </a:pPr>
            <a:r>
              <a:rPr lang="el-GR" sz="1400" dirty="0">
                <a:latin typeface="Calibri" panose="020F0502020204030204" pitchFamily="34" charset="0"/>
              </a:rPr>
              <a:t>→ 35/70 MPa</a:t>
            </a:r>
          </a:p>
        </p:txBody>
      </p:sp>
      <p:pic>
        <p:nvPicPr>
          <p:cNvPr id="20" name="Picture 19"/>
          <p:cNvPicPr>
            <a:picLocks noChangeAspect="1"/>
          </p:cNvPicPr>
          <p:nvPr/>
        </p:nvPicPr>
        <p:blipFill>
          <a:blip r:embed="rId10"/>
          <a:stretch>
            <a:fillRect/>
          </a:stretch>
        </p:blipFill>
        <p:spPr>
          <a:xfrm>
            <a:off x="660174" y="1335262"/>
            <a:ext cx="1923200" cy="886662"/>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3745060" y="1363884"/>
            <a:ext cx="2036753" cy="952055"/>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7462314" y="1447202"/>
            <a:ext cx="1762787" cy="823993"/>
          </a:xfrm>
          <a:prstGeom prst="ellipse">
            <a:avLst/>
          </a:prstGeom>
          <a:ln>
            <a:noFill/>
          </a:ln>
          <a:effectLst>
            <a:softEdge rad="112500"/>
          </a:effectLst>
        </p:spPr>
      </p:pic>
      <p:pic>
        <p:nvPicPr>
          <p:cNvPr id="23" name="Picture 22"/>
          <p:cNvPicPr>
            <a:picLocks noChangeAspect="1"/>
          </p:cNvPicPr>
          <p:nvPr/>
        </p:nvPicPr>
        <p:blipFill>
          <a:blip r:embed="rId13"/>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0331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134687" y="1304823"/>
            <a:ext cx="9709265" cy="369332"/>
          </a:xfrm>
          <a:prstGeom prst="rect">
            <a:avLst/>
          </a:prstGeom>
          <a:noFill/>
        </p:spPr>
        <p:txBody>
          <a:bodyPr wrap="square" rtlCol="0">
            <a:spAutoFit/>
          </a:bodyPr>
          <a:lstStyle/>
          <a:p>
            <a:pPr algn="ctr"/>
            <a:r>
              <a:rPr lang="el-GR" dirty="0" smtClean="0"/>
              <a:t>Η Τεχνολογία Υδρογόνου από τη </a:t>
            </a:r>
            <a:r>
              <a:rPr lang="el-GR" dirty="0" err="1" smtClean="0"/>
              <a:t>Linde</a:t>
            </a:r>
            <a:r>
              <a:rPr lang="el-GR" dirty="0" smtClean="0"/>
              <a:t> - Σε όλο τον κόσμο</a:t>
            </a:r>
          </a:p>
        </p:txBody>
      </p:sp>
      <p:sp>
        <p:nvSpPr>
          <p:cNvPr id="16" name="TextBox 15"/>
          <p:cNvSpPr txBox="1"/>
          <p:nvPr/>
        </p:nvSpPr>
        <p:spPr>
          <a:xfrm>
            <a:off x="382385" y="473826"/>
            <a:ext cx="11213870" cy="830997"/>
          </a:xfrm>
          <a:prstGeom prst="rect">
            <a:avLst/>
          </a:prstGeom>
          <a:noFill/>
        </p:spPr>
        <p:txBody>
          <a:bodyPr wrap="square" rtlCol="0">
            <a:spAutoFit/>
          </a:bodyPr>
          <a:lstStyle/>
          <a:p>
            <a:pPr algn="ctr"/>
            <a:r>
              <a:rPr lang="el-GR" sz="2400" dirty="0"/>
              <a:t>Η απαλλαγή του πλανήτη από τις ανθρακούχες εκπομπές απαιτεί </a:t>
            </a:r>
            <a:r>
              <a:rPr lang="el-GR" sz="2400" dirty="0" smtClean="0"/>
              <a:t>δράση</a:t>
            </a:r>
            <a:endParaRPr lang="en-US" sz="2400" dirty="0" smtClean="0"/>
          </a:p>
          <a:p>
            <a:pPr algn="ctr"/>
            <a:r>
              <a:rPr lang="el-GR" sz="2400" dirty="0" smtClean="0"/>
              <a:t>εκ </a:t>
            </a:r>
            <a:r>
              <a:rPr lang="el-GR" sz="2400" dirty="0"/>
              <a:t>μέρους κάθε χώρας.</a:t>
            </a:r>
          </a:p>
        </p:txBody>
      </p:sp>
      <p:sp>
        <p:nvSpPr>
          <p:cNvPr id="17" name="TextBox 16"/>
          <p:cNvSpPr txBox="1"/>
          <p:nvPr/>
        </p:nvSpPr>
        <p:spPr>
          <a:xfrm>
            <a:off x="964162" y="3235709"/>
            <a:ext cx="2443629" cy="1938992"/>
          </a:xfrm>
          <a:prstGeom prst="rect">
            <a:avLst/>
          </a:prstGeom>
          <a:noFill/>
          <a:ln>
            <a:solidFill>
              <a:schemeClr val="tx1"/>
            </a:solidFill>
          </a:ln>
        </p:spPr>
        <p:txBody>
          <a:bodyPr wrap="square" rtlCol="0">
            <a:spAutoFit/>
          </a:bodyPr>
          <a:lstStyle/>
          <a:p>
            <a:r>
              <a:rPr lang="el-GR" dirty="0" err="1" smtClean="0"/>
              <a:t>Watani</a:t>
            </a:r>
            <a:r>
              <a:rPr lang="el-GR" dirty="0" smtClean="0"/>
              <a:t>, </a:t>
            </a:r>
            <a:r>
              <a:rPr lang="el-GR" dirty="0" err="1" smtClean="0"/>
              <a:t>Amagasaki</a:t>
            </a:r>
            <a:r>
              <a:rPr lang="el-GR" dirty="0" smtClean="0"/>
              <a:t> </a:t>
            </a:r>
            <a:r>
              <a:rPr lang="el-GR" dirty="0" err="1" smtClean="0"/>
              <a:t>City</a:t>
            </a:r>
            <a:r>
              <a:rPr lang="el-GR" dirty="0" smtClean="0"/>
              <a:t>, Ιαπωνία</a:t>
            </a:r>
          </a:p>
          <a:p>
            <a:r>
              <a:rPr lang="el-GR" sz="1400" dirty="0"/>
              <a:t>→ Ο πρώτος εμπορικός σταθμός διανομής H2 της Ιαπωνίας </a:t>
            </a:r>
          </a:p>
          <a:p>
            <a:r>
              <a:rPr lang="el-GR" sz="1400" dirty="0"/>
              <a:t>→ Δεξαμενή LH2</a:t>
            </a:r>
          </a:p>
          <a:p>
            <a:r>
              <a:rPr lang="el-GR" sz="1400" dirty="0"/>
              <a:t>→ ιοντικός συμπιεστής IC 90</a:t>
            </a:r>
          </a:p>
          <a:p>
            <a:r>
              <a:rPr lang="el-GR" sz="1400" dirty="0"/>
              <a:t>→ 35/70 MPa</a:t>
            </a:r>
          </a:p>
        </p:txBody>
      </p:sp>
      <p:sp>
        <p:nvSpPr>
          <p:cNvPr id="18" name="Rectangle 17"/>
          <p:cNvSpPr/>
          <p:nvPr/>
        </p:nvSpPr>
        <p:spPr>
          <a:xfrm>
            <a:off x="7470425" y="3235709"/>
            <a:ext cx="2950707" cy="2092881"/>
          </a:xfrm>
          <a:prstGeom prst="rect">
            <a:avLst/>
          </a:prstGeom>
          <a:ln>
            <a:solidFill>
              <a:schemeClr val="tx1"/>
            </a:solidFill>
          </a:ln>
        </p:spPr>
        <p:txBody>
          <a:bodyPr wrap="square">
            <a:spAutoFit/>
          </a:bodyPr>
          <a:lstStyle/>
          <a:p>
            <a:r>
              <a:rPr lang="el-GR" dirty="0" err="1" smtClean="0"/>
              <a:t>Tongji</a:t>
            </a:r>
            <a:r>
              <a:rPr lang="el-GR" dirty="0" smtClean="0"/>
              <a:t>, </a:t>
            </a:r>
            <a:r>
              <a:rPr lang="el-GR" dirty="0" err="1" smtClean="0"/>
              <a:t>Shanghai</a:t>
            </a:r>
            <a:r>
              <a:rPr lang="el-GR" dirty="0" smtClean="0"/>
              <a:t> </a:t>
            </a:r>
            <a:r>
              <a:rPr lang="el-GR" dirty="0" err="1" smtClean="0"/>
              <a:t>Anting</a:t>
            </a:r>
            <a:r>
              <a:rPr lang="el-GR" dirty="0" smtClean="0"/>
              <a:t>, Κίνα</a:t>
            </a:r>
          </a:p>
          <a:p>
            <a:r>
              <a:rPr lang="el-GR" sz="1400" dirty="0"/>
              <a:t>→ Ο πρώτος σταθμός εφοδιασμού H2 της Σανγκάης </a:t>
            </a:r>
          </a:p>
          <a:p>
            <a:r>
              <a:rPr lang="el-GR" sz="1400" dirty="0"/>
              <a:t>→ Τροφοδοσία υδρογόνου από τη μονάδα Αναμόρφωσης Μεθανίου με Ατμό (SMR) της Linde στη Σανγκάη  </a:t>
            </a:r>
          </a:p>
          <a:p>
            <a:r>
              <a:rPr lang="el-GR" sz="1400" dirty="0"/>
              <a:t>→ 35 MPa για αυτοκίνητα και λεωφορεία (συμπίεση διαφράγματος)</a:t>
            </a:r>
          </a:p>
        </p:txBody>
      </p:sp>
      <p:sp>
        <p:nvSpPr>
          <p:cNvPr id="19" name="Rectangle 18"/>
          <p:cNvSpPr/>
          <p:nvPr/>
        </p:nvSpPr>
        <p:spPr>
          <a:xfrm>
            <a:off x="4214949" y="3235709"/>
            <a:ext cx="2710056" cy="2412648"/>
          </a:xfrm>
          <a:prstGeom prst="rect">
            <a:avLst/>
          </a:prstGeom>
          <a:ln>
            <a:solidFill>
              <a:schemeClr val="tx1"/>
            </a:solidFill>
          </a:ln>
        </p:spPr>
        <p:txBody>
          <a:bodyPr wrap="square">
            <a:spAutoFit/>
          </a:bodyPr>
          <a:lstStyle/>
          <a:p>
            <a:pPr>
              <a:lnSpc>
                <a:spcPct val="107000"/>
              </a:lnSpc>
              <a:spcAft>
                <a:spcPts val="800"/>
              </a:spcAft>
            </a:pPr>
            <a:r>
              <a:rPr lang="el-GR" dirty="0">
                <a:latin typeface="Calibri" panose="020F0502020204030204" pitchFamily="34" charset="0"/>
              </a:rPr>
              <a:t>OMV, Βιέννη, Αυστρία</a:t>
            </a:r>
          </a:p>
          <a:p>
            <a:pPr>
              <a:lnSpc>
                <a:spcPct val="107000"/>
              </a:lnSpc>
              <a:spcAft>
                <a:spcPts val="800"/>
              </a:spcAft>
            </a:pPr>
            <a:r>
              <a:rPr lang="el-GR" sz="1400" dirty="0">
                <a:latin typeface="Calibri" panose="020F0502020204030204" pitchFamily="34" charset="0"/>
              </a:rPr>
              <a:t>→ Κατασκευάστηκε σε χρόνο ρεκόρ κάτω των 6 μηνών </a:t>
            </a:r>
          </a:p>
          <a:p>
            <a:pPr>
              <a:lnSpc>
                <a:spcPct val="107000"/>
              </a:lnSpc>
              <a:spcAft>
                <a:spcPts val="800"/>
              </a:spcAft>
            </a:pPr>
            <a:r>
              <a:rPr lang="el-GR" sz="1400" dirty="0">
                <a:latin typeface="Calibri" panose="020F0502020204030204" pitchFamily="34" charset="0"/>
              </a:rPr>
              <a:t>→ Μικρό αποτύπωμα</a:t>
            </a:r>
          </a:p>
          <a:p>
            <a:pPr>
              <a:lnSpc>
                <a:spcPct val="107000"/>
              </a:lnSpc>
              <a:spcAft>
                <a:spcPts val="800"/>
              </a:spcAft>
            </a:pPr>
            <a:r>
              <a:rPr lang="el-GR" sz="1400" dirty="0">
                <a:latin typeface="Calibri" panose="020F0502020204030204" pitchFamily="34" charset="0"/>
              </a:rPr>
              <a:t>→ Ο πρώτος δημόσιος σταθμός εφοδιασμού H2 της Αυστρίας </a:t>
            </a:r>
          </a:p>
          <a:p>
            <a:pPr>
              <a:lnSpc>
                <a:spcPct val="107000"/>
              </a:lnSpc>
              <a:spcAft>
                <a:spcPts val="800"/>
              </a:spcAft>
            </a:pPr>
            <a:r>
              <a:rPr lang="el-GR" sz="1400" dirty="0">
                <a:latin typeface="Calibri" panose="020F0502020204030204" pitchFamily="34" charset="0"/>
              </a:rPr>
              <a:t>→ 70 MPa (συμπιεστής εμβόλου MF 90)</a:t>
            </a:r>
          </a:p>
        </p:txBody>
      </p:sp>
      <p:pic>
        <p:nvPicPr>
          <p:cNvPr id="20" name="Picture 19"/>
          <p:cNvPicPr>
            <a:picLocks noChangeAspect="1"/>
          </p:cNvPicPr>
          <p:nvPr/>
        </p:nvPicPr>
        <p:blipFill>
          <a:blip r:embed="rId10"/>
          <a:stretch>
            <a:fillRect/>
          </a:stretch>
        </p:blipFill>
        <p:spPr>
          <a:xfrm>
            <a:off x="4446595" y="2146527"/>
            <a:ext cx="1754407" cy="820076"/>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7979944" y="2208599"/>
            <a:ext cx="1621615" cy="758004"/>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1291735" y="2208599"/>
            <a:ext cx="1729046" cy="808222"/>
          </a:xfrm>
          <a:prstGeom prst="ellipse">
            <a:avLst/>
          </a:prstGeom>
          <a:ln>
            <a:noFill/>
          </a:ln>
          <a:effectLst>
            <a:softEdge rad="112500"/>
          </a:effectLst>
        </p:spPr>
      </p:pic>
      <p:pic>
        <p:nvPicPr>
          <p:cNvPr id="23" name="Picture 22"/>
          <p:cNvPicPr>
            <a:picLocks noChangeAspect="1"/>
          </p:cNvPicPr>
          <p:nvPr/>
        </p:nvPicPr>
        <p:blipFill>
          <a:blip r:embed="rId13"/>
          <a:stretch>
            <a:fillRect/>
          </a:stretch>
        </p:blipFill>
        <p:spPr>
          <a:xfrm>
            <a:off x="10845101" y="6681201"/>
            <a:ext cx="1322947" cy="176799"/>
          </a:xfrm>
          <a:prstGeom prst="rect">
            <a:avLst/>
          </a:prstGeom>
        </p:spPr>
      </p:pic>
    </p:spTree>
    <p:extLst>
      <p:ext uri="{BB962C8B-B14F-4D97-AF65-F5344CB8AC3E}">
        <p14:creationId xmlns:p14="http://schemas.microsoft.com/office/powerpoint/2010/main" val="1890913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1951</Words>
  <Application>Microsoft Office PowerPoint</Application>
  <PresentationFormat>Widescreen</PresentationFormat>
  <Paragraphs>184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11</cp:revision>
  <dcterms:created xsi:type="dcterms:W3CDTF">2019-06-26T09:21:34Z</dcterms:created>
  <dcterms:modified xsi:type="dcterms:W3CDTF">2019-11-15T08:43:54Z</dcterms:modified>
</cp:coreProperties>
</file>