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67" r:id="rId4"/>
    <p:sldId id="266" r:id="rId5"/>
    <p:sldId id="265" r:id="rId6"/>
    <p:sldId id="263" r:id="rId7"/>
    <p:sldId id="262" r:id="rId8"/>
    <p:sldId id="261" r:id="rId9"/>
    <p:sldId id="260" r:id="rId10"/>
    <p:sldId id="259" r:id="rId11"/>
    <p:sldId id="258"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9"/>
    <p:restoredTop sz="94646"/>
  </p:normalViewPr>
  <p:slideViewPr>
    <p:cSldViewPr snapToGrid="0" snapToObjects="1">
      <p:cViewPr varScale="1">
        <p:scale>
          <a:sx n="109" d="100"/>
          <a:sy n="109" d="100"/>
        </p:scale>
        <p:origin x="70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51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555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F826369-A491-FF49-B2BE-064E0024F40D}"/>
              </a:ext>
            </a:extLst>
          </p:cNvPr>
          <p:cNvSpPr txBox="1"/>
          <p:nvPr userDrawn="1"/>
        </p:nvSpPr>
        <p:spPr>
          <a:xfrm>
            <a:off x="743706" y="6250219"/>
            <a:ext cx="1960165" cy="338554"/>
          </a:xfrm>
          <a:prstGeom prst="rect">
            <a:avLst/>
          </a:prstGeom>
          <a:noFill/>
        </p:spPr>
        <p:txBody>
          <a:bodyPr wrap="square" rtlCol="0">
            <a:spAutoFit/>
          </a:bodyPr>
          <a:lstStyle/>
          <a:p>
            <a:r>
              <a:rPr lang="el-GR" sz="1600" dirty="0">
                <a:solidFill>
                  <a:srgbClr val="00ACAF"/>
                </a:solidFill>
                <a:latin typeface="Arial" panose="020B0604020202020204" pitchFamily="34" charset="0"/>
              </a:rPr>
              <a:t>Δημιουργία περιεχομένου από</a:t>
            </a:r>
          </a:p>
        </p:txBody>
      </p:sp>
    </p:spTree>
    <p:extLst>
      <p:ext uri="{BB962C8B-B14F-4D97-AF65-F5344CB8AC3E}">
        <p14:creationId xmlns:p14="http://schemas.microsoft.com/office/powerpoint/2010/main" val="35655637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5.jpe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7.emf"/><Relationship Id="rId4" Type="http://schemas.openxmlformats.org/officeDocument/2006/relationships/image" Target="../media/image5.jpe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8.png"/><Relationship Id="rId4" Type="http://schemas.openxmlformats.org/officeDocument/2006/relationships/image" Target="../media/image5.jpe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emf"/><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4.emf"/><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5.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5.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4.emf"/><Relationship Id="rId4" Type="http://schemas.openxmlformats.org/officeDocument/2006/relationships/image" Target="../media/image5.jpe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5.emf"/><Relationship Id="rId4" Type="http://schemas.openxmlformats.org/officeDocument/2006/relationships/image" Target="../media/image5.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1BAC356-1C44-F44B-B830-43C409DA0D87}"/>
              </a:ext>
            </a:extLst>
          </p:cNvPr>
          <p:cNvSpPr txBox="1">
            <a:spLocks/>
          </p:cNvSpPr>
          <p:nvPr/>
        </p:nvSpPr>
        <p:spPr>
          <a:xfrm>
            <a:off x="2600634" y="6260486"/>
            <a:ext cx="4114800" cy="365125"/>
          </a:xfrm>
          <a:prstGeom prst="rect">
            <a:avLst/>
          </a:prstGeom>
        </p:spPr>
        <p:txBody>
          <a:bodyPr/>
          <a:lstStyle>
            <a:defPPr>
              <a:defRPr lang="en-US"/>
            </a:defPPr>
            <a:lvl1pPr marL="0" algn="l" defTabSz="914400" rtl="0" eaLnBrk="1" latinLnBrk="0" hangingPunct="1">
              <a:defRPr sz="1600" kern="1200">
                <a:solidFill>
                  <a:srgbClr val="00ACA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mtClean="0"/>
              <a:t>&lt;Λογότυπου συνεταίρου&gt;</a:t>
            </a:r>
          </a:p>
        </p:txBody>
      </p:sp>
      <p:pic>
        <p:nvPicPr>
          <p:cNvPr id="6" name="Picture 5">
            <a:extLst>
              <a:ext uri="{FF2B5EF4-FFF2-40B4-BE49-F238E27FC236}">
                <a16:creationId xmlns:a16="http://schemas.microsoft.com/office/drawing/2014/main" id="{154EB3AC-D2CD-9040-93EF-FB25EB2C1CBE}"/>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74E6FDB-7A33-184B-BFA9-D72881DB13F0}"/>
              </a:ext>
            </a:extLst>
          </p:cNvPr>
          <p:cNvSpPr txBox="1">
            <a:spLocks/>
          </p:cNvSpPr>
          <p:nvPr/>
        </p:nvSpPr>
        <p:spPr>
          <a:xfrm>
            <a:off x="779208" y="1980148"/>
            <a:ext cx="6064044" cy="755752"/>
          </a:xfrm>
          <a:prstGeom prst="rect">
            <a:avLst/>
          </a:prstGeom>
        </p:spPr>
        <p:txBody>
          <a:bodyPr/>
          <a:lstStyle>
            <a:lvl1pPr algn="l" defTabSz="914400" rtl="0" eaLnBrk="1" latinLnBrk="0" hangingPunct="1">
              <a:lnSpc>
                <a:spcPct val="90000"/>
              </a:lnSpc>
              <a:spcBef>
                <a:spcPct val="0"/>
              </a:spcBef>
              <a:buNone/>
              <a:defRPr sz="3600" kern="1200">
                <a:solidFill>
                  <a:srgbClr val="00ACAF"/>
                </a:solidFill>
                <a:latin typeface="Arial" panose="020B0604020202020204" pitchFamily="34" charset="0"/>
                <a:ea typeface="+mj-ea"/>
                <a:cs typeface="Arial" panose="020B0604020202020204" pitchFamily="34" charset="0"/>
              </a:defRPr>
            </a:lvl1pPr>
          </a:lstStyle>
          <a:p>
            <a:r>
              <a:rPr lang="el-GR" b="1" dirty="0"/>
              <a:t>Παραγωγή</a:t>
            </a:r>
          </a:p>
        </p:txBody>
      </p:sp>
      <p:sp>
        <p:nvSpPr>
          <p:cNvPr id="8" name="Content Placeholder 2">
            <a:extLst>
              <a:ext uri="{FF2B5EF4-FFF2-40B4-BE49-F238E27FC236}">
                <a16:creationId xmlns:a16="http://schemas.microsoft.com/office/drawing/2014/main" id="{B553EABC-DF2E-8044-9EB9-8629F76FF197}"/>
              </a:ext>
            </a:extLst>
          </p:cNvPr>
          <p:cNvSpPr txBox="1">
            <a:spLocks/>
          </p:cNvSpPr>
          <p:nvPr/>
        </p:nvSpPr>
        <p:spPr>
          <a:xfrm>
            <a:off x="838199" y="2879027"/>
            <a:ext cx="7655170" cy="1828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l-GR" sz="2400" dirty="0"/>
          </a:p>
          <a:p>
            <a:pPr marL="0" indent="0">
              <a:buNone/>
            </a:pPr>
            <a:endParaRPr lang="el-GR" sz="2400" dirty="0"/>
          </a:p>
          <a:p>
            <a:pPr marL="0" indent="0">
              <a:buNone/>
            </a:pPr>
            <a:r>
              <a:rPr lang="el-GR" sz="2400" dirty="0"/>
              <a:t>Powerpoint για το Μαθητή – Μέθοδοι Παραγωγής Υδρογόνου</a:t>
            </a:r>
          </a:p>
        </p:txBody>
      </p:sp>
      <p:sp>
        <p:nvSpPr>
          <p:cNvPr id="9" name="TextBox 8">
            <a:extLst>
              <a:ext uri="{FF2B5EF4-FFF2-40B4-BE49-F238E27FC236}">
                <a16:creationId xmlns:a16="http://schemas.microsoft.com/office/drawing/2014/main" id="{5C85300E-B0BF-4E44-9488-125A96BBBF49}"/>
              </a:ext>
            </a:extLst>
          </p:cNvPr>
          <p:cNvSpPr txBox="1"/>
          <p:nvPr/>
        </p:nvSpPr>
        <p:spPr>
          <a:xfrm>
            <a:off x="743706" y="6250219"/>
            <a:ext cx="1960165" cy="338554"/>
          </a:xfrm>
          <a:prstGeom prst="rect">
            <a:avLst/>
          </a:prstGeom>
          <a:noFill/>
        </p:spPr>
        <p:txBody>
          <a:bodyPr wrap="square" rtlCol="0">
            <a:spAutoFit/>
          </a:bodyPr>
          <a:lstStyle/>
          <a:p>
            <a:r>
              <a:rPr lang="el-GR" sz="1600" dirty="0">
                <a:solidFill>
                  <a:srgbClr val="00ACAF"/>
                </a:solidFill>
                <a:latin typeface="Arial" panose="020B0604020202020204" pitchFamily="34" charset="0"/>
              </a:rPr>
              <a:t>Δημιουργία περιεχομένου από</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9"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1565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Εικόνα 20" descr="electrolyser"/>
          <p:cNvPicPr/>
          <p:nvPr/>
        </p:nvPicPr>
        <p:blipFill>
          <a:blip r:embed="rId10">
            <a:extLst>
              <a:ext uri="{28A0092B-C50C-407E-A947-70E740481C1C}">
                <a14:useLocalDpi xmlns:a14="http://schemas.microsoft.com/office/drawing/2010/main" val="0"/>
              </a:ext>
            </a:extLst>
          </a:blip>
          <a:srcRect/>
          <a:stretch>
            <a:fillRect/>
          </a:stretch>
        </p:blipFill>
        <p:spPr bwMode="auto">
          <a:xfrm>
            <a:off x="3902206" y="2062036"/>
            <a:ext cx="3142583" cy="2200246"/>
          </a:xfrm>
          <a:prstGeom prst="rect">
            <a:avLst/>
          </a:prstGeom>
          <a:noFill/>
          <a:ln>
            <a:noFill/>
          </a:ln>
        </p:spPr>
      </p:pic>
      <p:sp>
        <p:nvSpPr>
          <p:cNvPr id="16" name="Rectangle 15"/>
          <p:cNvSpPr/>
          <p:nvPr/>
        </p:nvSpPr>
        <p:spPr>
          <a:xfrm>
            <a:off x="4523561" y="13470"/>
            <a:ext cx="1249573" cy="388696"/>
          </a:xfrm>
          <a:prstGeom prst="rect">
            <a:avLst/>
          </a:prstGeom>
        </p:spPr>
        <p:txBody>
          <a:bodyPr wrap="none">
            <a:spAutoFit/>
          </a:bodyPr>
          <a:lstStyle/>
          <a:p>
            <a:pPr>
              <a:lnSpc>
                <a:spcPct val="107000"/>
              </a:lnSpc>
              <a:spcBef>
                <a:spcPts val="940"/>
              </a:spcBef>
              <a:spcAft>
                <a:spcPts val="940"/>
              </a:spcAft>
            </a:pPr>
            <a:r>
              <a:rPr lang="el-GR" b="1" dirty="0">
                <a:solidFill>
                  <a:srgbClr val="1F3864"/>
                </a:solidFill>
                <a:latin typeface="Calibri" panose="020F0502020204030204" pitchFamily="34" charset="0"/>
              </a:rPr>
              <a:t>Ηλεκτρόλυση</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1188721" y="207818"/>
            <a:ext cx="10108276" cy="1785104"/>
          </a:xfrm>
          <a:prstGeom prst="rect">
            <a:avLst/>
          </a:prstGeom>
        </p:spPr>
        <p:txBody>
          <a:bodyPr wrap="square">
            <a:spAutoFit/>
          </a:bodyPr>
          <a:lstStyle/>
          <a:p>
            <a:pPr>
              <a:lnSpc>
                <a:spcPts val="2160"/>
              </a:lnSpc>
              <a:spcAft>
                <a:spcPts val="800"/>
              </a:spcAft>
            </a:pPr>
            <a:r>
              <a:rPr dirty="0"/>
              <a:t/>
            </a:r>
            <a:br>
              <a:rPr dirty="0"/>
            </a:br>
            <a:r>
              <a:rPr lang="el-GR" dirty="0">
                <a:latin typeface="Calibri" panose="020F0502020204030204" pitchFamily="34" charset="0"/>
              </a:rPr>
              <a:t>Σε αυτή τη διεργασία, η ηλεκτρόλυση διασπά το νερό σε υδρογόνο και οξυγόνο χρησιμοποιώντας το ηλεκτρικό ρεύμα. Εάν το ηλεκτρικό ρεύμα που χρησιμοποιείται, προέρχεται από ανανεώσιμες πηγές ενέργειας όπως η αιολική και η ηλιακή και το υδρογόνο που παράγεται χρησιμοποιείται σε μια κυψέλη καυσίμου, τότε ολόκληρη η ενεργειακή διεργασία δε θα δημιουργήσει καμία καθαρή εκπομπή. Σε αυτή την περίπτωση, θα μιλούσαμε για το «πράσινο υδρογόνο».</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p:cNvSpPr/>
          <p:nvPr/>
        </p:nvSpPr>
        <p:spPr>
          <a:xfrm>
            <a:off x="569343" y="2062036"/>
            <a:ext cx="3166757" cy="1815882"/>
          </a:xfrm>
          <a:prstGeom prst="rect">
            <a:avLst/>
          </a:prstGeom>
        </p:spPr>
        <p:txBody>
          <a:bodyPr wrap="square">
            <a:spAutoFit/>
          </a:bodyPr>
          <a:lstStyle/>
          <a:p>
            <a:r>
              <a:rPr lang="el-GR" sz="1400" dirty="0">
                <a:latin typeface="Calibri" panose="020F0502020204030204" pitchFamily="34" charset="0"/>
              </a:rPr>
              <a:t>Η ηλεκτρολυτική κυψέλη αποτελείται από μια πηγή συνεχούς ρεύματος (DC) και δύο επικαλυμμένα με ευγενή μέταλλα ηλεκτρόδια, τα οποία διαχωρίζονται με έναν ηλεκτρολύτη.</a:t>
            </a:r>
            <a:r>
              <a:rPr dirty="0"/>
              <a:t/>
            </a:r>
            <a:br>
              <a:rPr dirty="0"/>
            </a:br>
            <a:r>
              <a:rPr lang="el-GR" sz="1400" dirty="0">
                <a:latin typeface="Calibri" panose="020F0502020204030204" pitchFamily="34" charset="0"/>
              </a:rPr>
              <a:t>Σε μια αλκαλική ηλεκτρολυτική κυψέλη η κάθοδος (αρνητικός πόλος) χάνει ηλεκτρόνια στο υδατικό διάλυμα.</a:t>
            </a:r>
            <a:endParaRPr lang="el-GR" sz="1400" dirty="0"/>
          </a:p>
        </p:txBody>
      </p:sp>
      <p:sp>
        <p:nvSpPr>
          <p:cNvPr id="19" name="Rectangle 18"/>
          <p:cNvSpPr/>
          <p:nvPr/>
        </p:nvSpPr>
        <p:spPr>
          <a:xfrm>
            <a:off x="7362758" y="1992923"/>
            <a:ext cx="4257023" cy="2462213"/>
          </a:xfrm>
          <a:prstGeom prst="rect">
            <a:avLst/>
          </a:prstGeom>
        </p:spPr>
        <p:txBody>
          <a:bodyPr wrap="square">
            <a:spAutoFit/>
          </a:bodyPr>
          <a:lstStyle/>
          <a:p>
            <a:r>
              <a:rPr lang="el-GR" sz="1400" dirty="0">
                <a:latin typeface="Calibri" panose="020F0502020204030204" pitchFamily="34" charset="0"/>
              </a:rPr>
              <a:t>Το νερό διασπάται, οδηγώντας στο σχηματισμό υδρογόνου (H</a:t>
            </a:r>
            <a:r>
              <a:rPr lang="el-GR" sz="1400" baseline="-25000" dirty="0">
                <a:latin typeface="Calibri" panose="020F0502020204030204" pitchFamily="34" charset="0"/>
              </a:rPr>
              <a:t>2</a:t>
            </a:r>
            <a:r>
              <a:rPr lang="el-GR" sz="1400" dirty="0">
                <a:latin typeface="Calibri" panose="020F0502020204030204" pitchFamily="34" charset="0"/>
              </a:rPr>
              <a:t>) και ιόντων υδροξειδίου (OH -)</a:t>
            </a:r>
            <a:r>
              <a:rPr dirty="0"/>
              <a:t/>
            </a:r>
            <a:br>
              <a:rPr dirty="0"/>
            </a:br>
            <a:r>
              <a:rPr lang="el-GR" sz="1400" dirty="0">
                <a:latin typeface="Calibri" panose="020F0502020204030204" pitchFamily="34" charset="0"/>
              </a:rPr>
              <a:t>Οι φορείς φορτίου κινούνται στον ηλεκτρολύτη προς την άνοδο. Στην άνοδο (θετικός πόλος) τα ηλεκτρόνια απορροφώνται από τα αρνητικά ανιόντα OH –. Τα ανιόντα OH – οξειδώνονται για να σχηματιστεί νερό και οξυγόνο. Το οξυγόνο ανεβαίνει στην άνοδο. Μια μεμβράνη αποτρέπει την ανάμειξη των παραγόμενων αερίων H</a:t>
            </a:r>
            <a:r>
              <a:rPr lang="el-GR" sz="1400" baseline="-25000" dirty="0">
                <a:latin typeface="Calibri" panose="020F0502020204030204" pitchFamily="34" charset="0"/>
              </a:rPr>
              <a:t>2</a:t>
            </a:r>
            <a:r>
              <a:rPr lang="el-GR" sz="1400" dirty="0">
                <a:latin typeface="Calibri" panose="020F0502020204030204" pitchFamily="34" charset="0"/>
              </a:rPr>
              <a:t> και O</a:t>
            </a:r>
            <a:r>
              <a:rPr lang="el-GR" sz="1400" baseline="-25000" dirty="0">
                <a:latin typeface="Calibri" panose="020F0502020204030204" pitchFamily="34" charset="0"/>
              </a:rPr>
              <a:t>2</a:t>
            </a:r>
            <a:r>
              <a:rPr lang="el-GR" sz="1400" dirty="0">
                <a:latin typeface="Calibri" panose="020F0502020204030204" pitchFamily="34" charset="0"/>
              </a:rPr>
              <a:t> αλλά επιτρέπει τη διέλευση των ιόντων OH -. </a:t>
            </a:r>
            <a:r>
              <a:rPr dirty="0"/>
              <a:t/>
            </a:r>
            <a:br>
              <a:rPr dirty="0"/>
            </a:br>
            <a:endParaRPr lang="el-GR" sz="1400" dirty="0"/>
          </a:p>
        </p:txBody>
      </p:sp>
      <p:sp>
        <p:nvSpPr>
          <p:cNvPr id="20" name="Rectangle 19"/>
          <p:cNvSpPr/>
          <p:nvPr/>
        </p:nvSpPr>
        <p:spPr>
          <a:xfrm>
            <a:off x="157139" y="4459010"/>
            <a:ext cx="9669890" cy="1323439"/>
          </a:xfrm>
          <a:prstGeom prst="rect">
            <a:avLst/>
          </a:prstGeom>
        </p:spPr>
        <p:txBody>
          <a:bodyPr wrap="square">
            <a:spAutoFit/>
          </a:bodyPr>
          <a:lstStyle/>
          <a:p>
            <a:r>
              <a:rPr lang="el-GR" sz="1600" dirty="0">
                <a:latin typeface="Calibri" panose="020F0502020204030204" pitchFamily="34" charset="0"/>
              </a:rPr>
              <a:t>Η ηλεκτρόλυση υψηλής θερμοκρασίας παρουσιάζει ιδιαίτερο ενδιαφέρον όταν υπάρχει κάποια πηγή θερμότητας δίπλα στην ηλεκτρολυτική κυψέλη όπως συμβαίνει συχνά στις βιομηχανικές εγκαταστάσεις.  Πράγματι, ένα μέρος της ενέργειας παρέχεται ως θερμότητα, η οποία είναι είτε δωρεάν είτε φθηνότερη από την ηλεκτρική ενέργεια, και επειδή η αντίδραση ηλεκτρόλυσης είναι πιο αποδοτική σε υψηλότερες θερμοκρασίες. </a:t>
            </a:r>
            <a:r>
              <a:rPr dirty="0"/>
              <a:t/>
            </a:r>
            <a:br>
              <a:rPr dirty="0"/>
            </a:br>
            <a:r>
              <a:rPr lang="el-GR" sz="1600" dirty="0">
                <a:latin typeface="Calibri" panose="020F0502020204030204" pitchFamily="34" charset="0"/>
              </a:rPr>
              <a:t>Η επιλογή μιας δεδομένης τεχνολογίας ηλεκτρόλυσης εξαρτάται από τις ανάγκες χρήσης και το τοπικό πλαίσιο.</a:t>
            </a:r>
            <a:endParaRPr lang="el-GR" sz="1600" dirty="0"/>
          </a:p>
        </p:txBody>
      </p:sp>
      <p:sp>
        <p:nvSpPr>
          <p:cNvPr id="21"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57289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598516" y="271369"/>
            <a:ext cx="4344703" cy="2585323"/>
          </a:xfrm>
          <a:prstGeom prst="rect">
            <a:avLst/>
          </a:prstGeom>
        </p:spPr>
        <p:txBody>
          <a:bodyPr wrap="square">
            <a:spAutoFit/>
          </a:bodyPr>
          <a:lstStyle/>
          <a:p>
            <a:pPr lvl="0"/>
            <a:r>
              <a:rPr lang="el-GR" b="1" dirty="0">
                <a:solidFill>
                  <a:srgbClr val="203864"/>
                </a:solidFill>
                <a:latin typeface="Calibri" panose="020F0502020204030204" pitchFamily="34" charset="0"/>
              </a:rPr>
              <a:t>Βιολογικές διεργασίες</a:t>
            </a:r>
            <a:endParaRPr lang="el-GR" b="1" dirty="0">
              <a:solidFill>
                <a:srgbClr val="203864"/>
              </a:solidFill>
              <a:latin typeface="Calibri" panose="020F0502020204030204" pitchFamily="34" charset="0"/>
              <a:ea typeface="Times New Roman" panose="02020603050405020304" pitchFamily="18" charset="0"/>
              <a:cs typeface="Times New Roman" panose="02020603050405020304" pitchFamily="18" charset="0"/>
            </a:endParaRPr>
          </a:p>
          <a:p>
            <a:pPr lvl="0"/>
            <a:r>
              <a:rPr lang="el-GR" dirty="0" smtClean="0"/>
              <a:t> </a:t>
            </a:r>
            <a:endParaRPr lang="el-GR" b="1" dirty="0">
              <a:solidFill>
                <a:srgbClr val="203864"/>
              </a:solidFill>
              <a:latin typeface="Calibri" panose="020F0502020204030204" pitchFamily="34" charset="0"/>
              <a:ea typeface="Times New Roman" panose="02020603050405020304" pitchFamily="18" charset="0"/>
              <a:cs typeface="Times New Roman" panose="02020603050405020304" pitchFamily="18" charset="0"/>
            </a:endParaRPr>
          </a:p>
          <a:p>
            <a:pPr lvl="0"/>
            <a:r>
              <a:rPr lang="el-GR" dirty="0">
                <a:latin typeface="Calibri" panose="020F0502020204030204" pitchFamily="34" charset="0"/>
              </a:rPr>
              <a:t>Η παραγωγή υδρογόνου από τη βιομάζα μέσω βιολογικών διεργασιών αποτέλεσε προσφάτως μια ελκυστική μέθοδο καθώς είναι δυνατή η συγκομιδή σημαντικών ποσοτήτων υδρογόνου από τα αγροτικά και αστικά απόβλητα.</a:t>
            </a:r>
            <a:endParaRPr lang="el-GR" b="1" dirty="0">
              <a:solidFill>
                <a:srgbClr val="203864"/>
              </a:solidFill>
              <a:latin typeface="Calibri" panose="020F0502020204030204" pitchFamily="34" charset="0"/>
              <a:ea typeface="Times New Roman" panose="02020603050405020304" pitchFamily="18" charset="0"/>
              <a:cs typeface="Times New Roman" panose="02020603050405020304" pitchFamily="18" charset="0"/>
            </a:endParaRPr>
          </a:p>
          <a:p>
            <a:pPr lvl="0"/>
            <a:endParaRPr lang="el-GR" b="1" dirty="0">
              <a:solidFill>
                <a:srgbClr val="203864"/>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6" name="Picture 15"/>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58996" y="2339412"/>
            <a:ext cx="3183775" cy="1362364"/>
          </a:xfrm>
          <a:prstGeom prst="rect">
            <a:avLst/>
          </a:prstGeom>
          <a:noFill/>
          <a:ln>
            <a:noFill/>
          </a:ln>
        </p:spPr>
      </p:pic>
      <p:sp>
        <p:nvSpPr>
          <p:cNvPr id="17" name="Rectangle 16"/>
          <p:cNvSpPr/>
          <p:nvPr/>
        </p:nvSpPr>
        <p:spPr>
          <a:xfrm>
            <a:off x="7021967" y="4123426"/>
            <a:ext cx="4925618" cy="587853"/>
          </a:xfrm>
          <a:prstGeom prst="rect">
            <a:avLst/>
          </a:prstGeom>
        </p:spPr>
        <p:txBody>
          <a:bodyPr wrap="square">
            <a:spAutoFit/>
          </a:bodyPr>
          <a:lstStyle/>
          <a:p>
            <a:pPr algn="just">
              <a:lnSpc>
                <a:spcPct val="115000"/>
              </a:lnSpc>
              <a:spcBef>
                <a:spcPts val="600"/>
              </a:spcBef>
              <a:spcAft>
                <a:spcPts val="600"/>
              </a:spcAft>
            </a:pPr>
            <a:r>
              <a:rPr lang="el-GR" sz="1000" i="1" dirty="0">
                <a:latin typeface="Arial" panose="020B0604020202020204" pitchFamily="34" charset="0"/>
              </a:rPr>
              <a:t>Διάγραμμα που απεικονίζει την παραγωγή υδρογόνου μέσω φωτοανεξάρτητης ζύμωσης</a:t>
            </a:r>
            <a:r>
              <a:rPr lang="el-GR" i="1" dirty="0">
                <a:latin typeface="Arial" panose="020B0604020202020204" pitchFamily="34" charset="0"/>
              </a:rPr>
              <a:t>.</a:t>
            </a:r>
          </a:p>
        </p:txBody>
      </p:sp>
      <p:sp>
        <p:nvSpPr>
          <p:cNvPr id="18" name="Rectangle 17"/>
          <p:cNvSpPr/>
          <p:nvPr/>
        </p:nvSpPr>
        <p:spPr>
          <a:xfrm>
            <a:off x="177337" y="3537874"/>
            <a:ext cx="6655724" cy="1754326"/>
          </a:xfrm>
          <a:prstGeom prst="rect">
            <a:avLst/>
          </a:prstGeom>
        </p:spPr>
        <p:txBody>
          <a:bodyPr wrap="square">
            <a:spAutoFit/>
          </a:bodyPr>
          <a:lstStyle/>
          <a:p>
            <a:pPr lvl="0"/>
            <a:r>
              <a:rPr lang="el-GR" dirty="0">
                <a:latin typeface="Calibri" panose="020F0502020204030204" pitchFamily="34" charset="0"/>
              </a:rPr>
              <a:t>Τα μικρόβια, όπως τα βακτήρια και τα μικροφύκη μπορούν, μέσω βιολογικών αντιδράσεων, να παράξουν υδρογόνο χρησιμοποιώντας ηλιακό φως ή οργανική ύλη. Αυτές οι τεχνολογικές οδοί βρίσκονται σε πρώιμο ερευνητικό στάδιο, αλλά μακροπρόθεσμα υπάρχει η προοπτική για μια βιώσιμη, χαμηλή σε εκπομπές άνθρακα παραγωγή υδρογόνου. </a:t>
            </a:r>
            <a:endParaRPr lang="el-GR"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59348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9" name="Rectangle 18"/>
          <p:cNvSpPr/>
          <p:nvPr/>
        </p:nvSpPr>
        <p:spPr>
          <a:xfrm>
            <a:off x="139878" y="58188"/>
            <a:ext cx="11064240" cy="5838906"/>
          </a:xfrm>
          <a:prstGeom prst="rect">
            <a:avLst/>
          </a:prstGeom>
        </p:spPr>
        <p:txBody>
          <a:bodyPr wrap="square">
            <a:spAutoFit/>
          </a:bodyPr>
          <a:lstStyle/>
          <a:p>
            <a:pPr>
              <a:lnSpc>
                <a:spcPct val="107000"/>
              </a:lnSpc>
              <a:spcBef>
                <a:spcPts val="940"/>
              </a:spcBef>
              <a:spcAft>
                <a:spcPts val="940"/>
              </a:spcAft>
            </a:pPr>
            <a:r>
              <a:rPr lang="el-GR" b="1" dirty="0">
                <a:latin typeface="Calibri" panose="020F0502020204030204" pitchFamily="34" charset="0"/>
              </a:rPr>
              <a:t>                                                                          Το υδρογόνο ως υποπροϊόν </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2160"/>
              </a:lnSpc>
              <a:spcAft>
                <a:spcPts val="800"/>
              </a:spcAft>
            </a:pPr>
            <a:r>
              <a:rPr dirty="0"/>
              <a:t/>
            </a:r>
            <a:br>
              <a:rPr dirty="0"/>
            </a:br>
            <a:r>
              <a:rPr lang="el-GR" dirty="0">
                <a:latin typeface="Calibri" panose="020F0502020204030204" pitchFamily="34" charset="0"/>
              </a:rPr>
              <a:t>Το υδρογόνο ως υποπροϊόν αποτελεί μια ενδιαφέρουσα και φθηνή πηγή υδρογόνου για να ξεκινήσει η ανάπτυξη εφαρμογών υδρογόνου στην περιοχή όπου παράγεται. Δεν αποτελεί έκπληξη το γεγονός ότι οι περιοχές με υψηλές ποσότητες υδρογόνου ως υποπροϊόν είναι από τις πλέον προηγμένες στη στρατηγική ανάπτυξης του υδρογόνου.</a:t>
            </a:r>
            <a:endParaRPr lang="el-GR" dirty="0">
              <a:latin typeface="Calibri" panose="020F0502020204030204" pitchFamily="34" charset="0"/>
              <a:ea typeface="Calibri" panose="020F0502020204030204" pitchFamily="34" charset="0"/>
              <a:cs typeface="Times New Roman" panose="02020603050405020304" pitchFamily="18" charset="0"/>
            </a:endParaRPr>
          </a:p>
          <a:p>
            <a:pPr>
              <a:lnSpc>
                <a:spcPts val="2160"/>
              </a:lnSpc>
              <a:spcAft>
                <a:spcPts val="800"/>
              </a:spcAft>
            </a:pPr>
            <a:r>
              <a:rPr dirty="0"/>
              <a:t/>
            </a:r>
            <a:br>
              <a:rPr dirty="0"/>
            </a:br>
            <a:r>
              <a:rPr dirty="0"/>
              <a:t/>
            </a:r>
            <a:br>
              <a:rPr dirty="0"/>
            </a:br>
            <a:r>
              <a:rPr lang="el-GR" dirty="0">
                <a:latin typeface="Calibri" panose="020F0502020204030204" pitchFamily="34" charset="0"/>
              </a:rPr>
              <a:t>Ορισμένες βιομηχανικές διεργασίες παράγουν υδρογόνο ως υποπροϊόν.  Οι ηλεκτροχημικές διεργασίες, όπως η βιομηχανική παραγωγή καυστικής σόδας και χλωρίου, παράγουν υδρογόνο ως απόβλητο.</a:t>
            </a:r>
          </a:p>
          <a:p>
            <a:pPr>
              <a:lnSpc>
                <a:spcPts val="2160"/>
              </a:lnSpc>
              <a:spcAft>
                <a:spcPts val="800"/>
              </a:spcAft>
            </a:pPr>
            <a:r>
              <a:rPr lang="el-GR" dirty="0">
                <a:latin typeface="Calibri" panose="020F0502020204030204" pitchFamily="34" charset="0"/>
              </a:rPr>
              <a:t>Αυτές οι πηγές μπορούν να ταξινομηθούν σε τρεις κατηγορίες: </a:t>
            </a:r>
          </a:p>
          <a:p>
            <a:pPr>
              <a:lnSpc>
                <a:spcPts val="2160"/>
              </a:lnSpc>
              <a:spcAft>
                <a:spcPts val="800"/>
              </a:spcAft>
            </a:pPr>
            <a:endParaRPr lang="el-GR" dirty="0">
              <a:latin typeface="Calibri" panose="020F0502020204030204" pitchFamily="34" charset="0"/>
              <a:ea typeface="Times New Roman" panose="02020603050405020304" pitchFamily="18" charset="0"/>
              <a:cs typeface="Arial" panose="020B0604020202020204" pitchFamily="34" charset="0"/>
            </a:endParaRPr>
          </a:p>
          <a:p>
            <a:pPr marL="285750" indent="-285750">
              <a:lnSpc>
                <a:spcPts val="2160"/>
              </a:lnSpc>
              <a:spcAft>
                <a:spcPts val="800"/>
              </a:spcAft>
              <a:buFont typeface="Arial" panose="020B0604020202020204" pitchFamily="34" charset="0"/>
              <a:buChar char="•"/>
            </a:pPr>
            <a:r>
              <a:rPr lang="el-GR" dirty="0">
                <a:latin typeface="Calibri" panose="020F0502020204030204" pitchFamily="34" charset="0"/>
              </a:rPr>
              <a:t>Η κατηγορία «εμπορευματοποίησης» προμηθεύει υδρογόνο σε άλλους βιομηχανικούς πελάτες</a:t>
            </a:r>
          </a:p>
          <a:p>
            <a:pPr marL="285750" indent="-285750">
              <a:lnSpc>
                <a:spcPts val="2160"/>
              </a:lnSpc>
              <a:spcAft>
                <a:spcPts val="800"/>
              </a:spcAft>
              <a:buFont typeface="Arial" panose="020B0604020202020204" pitchFamily="34" charset="0"/>
              <a:buChar char="•"/>
            </a:pPr>
            <a:endParaRPr lang="el-GR" dirty="0">
              <a:latin typeface="Calibri" panose="020F0502020204030204" pitchFamily="34" charset="0"/>
              <a:ea typeface="Times New Roman" panose="02020603050405020304" pitchFamily="18" charset="0"/>
              <a:cs typeface="Arial" panose="020B0604020202020204" pitchFamily="34" charset="0"/>
            </a:endParaRPr>
          </a:p>
          <a:p>
            <a:pPr marL="285750" indent="-285750">
              <a:lnSpc>
                <a:spcPts val="2160"/>
              </a:lnSpc>
              <a:spcAft>
                <a:spcPts val="800"/>
              </a:spcAft>
              <a:buFont typeface="Arial" panose="020B0604020202020204" pitchFamily="34" charset="0"/>
              <a:buChar char="•"/>
            </a:pPr>
            <a:r>
              <a:rPr lang="el-GR" dirty="0">
                <a:latin typeface="Calibri" panose="020F0502020204030204" pitchFamily="34" charset="0"/>
              </a:rPr>
              <a:t>Η κατηγορία «captive» όπου το υδρογόνο διατηρείται επί τόπου για ίδια χρήση. </a:t>
            </a:r>
          </a:p>
          <a:p>
            <a:pPr marL="285750" indent="-285750">
              <a:lnSpc>
                <a:spcPts val="2160"/>
              </a:lnSpc>
              <a:spcAft>
                <a:spcPts val="800"/>
              </a:spcAft>
              <a:buFont typeface="Arial" panose="020B0604020202020204" pitchFamily="34" charset="0"/>
              <a:buChar char="•"/>
            </a:pPr>
            <a:endParaRPr lang="el-GR" dirty="0">
              <a:latin typeface="Calibri" panose="020F0502020204030204" pitchFamily="34" charset="0"/>
              <a:ea typeface="Times New Roman" panose="02020603050405020304" pitchFamily="18" charset="0"/>
              <a:cs typeface="Arial" panose="020B0604020202020204" pitchFamily="34" charset="0"/>
            </a:endParaRPr>
          </a:p>
          <a:p>
            <a:pPr marL="285750" indent="-285750">
              <a:lnSpc>
                <a:spcPts val="2160"/>
              </a:lnSpc>
              <a:spcAft>
                <a:spcPts val="800"/>
              </a:spcAft>
              <a:buFont typeface="Arial" panose="020B0604020202020204" pitchFamily="34" charset="0"/>
              <a:buChar char="•"/>
            </a:pPr>
            <a:r>
              <a:rPr lang="el-GR" dirty="0">
                <a:latin typeface="Calibri" panose="020F0502020204030204" pitchFamily="34" charset="0"/>
              </a:rPr>
              <a:t>Μόνο το υδρογόνο- «υποπροϊόν» δεν έχει περαιτέρω χρήση στη διεργασία ή επί τόπου. Μόνο αυτή η κατηγορία μπορεί να διατεθεί για άλλες εφαρμογές, όπως τα ηλεκτρικά οχήματα με κυψέλες καυσίμου.</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27029" y="2736572"/>
            <a:ext cx="1992543" cy="1992543"/>
          </a:xfrm>
          <a:prstGeom prst="rect">
            <a:avLst/>
          </a:prstGeom>
        </p:spPr>
      </p:pic>
      <p:sp>
        <p:nvSpPr>
          <p:cNvPr id="15"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26793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1438102" y="516669"/>
            <a:ext cx="8736676" cy="5078313"/>
          </a:xfrm>
          <a:prstGeom prst="rect">
            <a:avLst/>
          </a:prstGeom>
          <a:noFill/>
        </p:spPr>
        <p:txBody>
          <a:bodyPr wrap="square" rtlCol="0">
            <a:spAutoFit/>
          </a:bodyPr>
          <a:lstStyle/>
          <a:p>
            <a:r>
              <a:rPr lang="el-GR" sz="4000" dirty="0">
                <a:solidFill>
                  <a:srgbClr val="FF0000"/>
                </a:solidFill>
              </a:rPr>
              <a:t>Εργασία - Επιλέξτε μία μέθοδο παραγωγής και βρείτε μια εταιρεία που τη χρησιμοποιεί.  Δημιουργήστε ένα προφίλ της εταιρείας και προετοιμάστε μια παρουσίαση επισημαίνοντας τις διεργασίες της και τον τρόπο με τον οποίο συμβάλει στην οικονομία του υδρογόνου</a:t>
            </a:r>
            <a:r>
              <a:rPr lang="el-GR" sz="4400" dirty="0">
                <a:solidFill>
                  <a:srgbClr val="FF0000"/>
                </a:solidFill>
              </a:rPr>
              <a:t>.</a:t>
            </a:r>
          </a:p>
        </p:txBody>
      </p:sp>
      <p:sp>
        <p:nvSpPr>
          <p:cNvPr id="16"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10359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6" name="Εικόνα 18" descr="Production"/>
          <p:cNvPicPr/>
          <p:nvPr/>
        </p:nvPicPr>
        <p:blipFill>
          <a:blip r:embed="rId10">
            <a:extLst>
              <a:ext uri="{28A0092B-C50C-407E-A947-70E740481C1C}">
                <a14:useLocalDpi xmlns:a14="http://schemas.microsoft.com/office/drawing/2010/main" val="0"/>
              </a:ext>
            </a:extLst>
          </a:blip>
          <a:srcRect/>
          <a:stretch>
            <a:fillRect/>
          </a:stretch>
        </p:blipFill>
        <p:spPr bwMode="auto">
          <a:xfrm>
            <a:off x="1904984" y="445481"/>
            <a:ext cx="7609951" cy="5334217"/>
          </a:xfrm>
          <a:prstGeom prst="rect">
            <a:avLst/>
          </a:prstGeom>
          <a:noFill/>
          <a:ln>
            <a:noFill/>
          </a:ln>
        </p:spPr>
      </p:pic>
      <p:sp>
        <p:nvSpPr>
          <p:cNvPr id="15"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06593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a:spLocks noChangeArrowheads="1"/>
          </p:cNvSpPr>
          <p:nvPr/>
        </p:nvSpPr>
        <p:spPr bwMode="auto">
          <a:xfrm>
            <a:off x="439947" y="60141"/>
            <a:ext cx="1096417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zh-CN" b="0" i="0" u="none" strike="noStrike" cap="none" normalizeH="0" baseline="0" dirty="0">
                <a:ln>
                  <a:noFill/>
                </a:ln>
                <a:solidFill>
                  <a:schemeClr val="tx1"/>
                </a:solidFill>
                <a:effectLst/>
                <a:latin typeface="Calibri" panose="020F0502020204030204" pitchFamily="34" charset="0"/>
              </a:rPr>
              <a:t>Το υδρογόνο, σε αντίθεση με το πετρέλαιο, το κάρβουνο και το φυσικό αέριο, δεν είναι πρωτογενές καύσιμο. Ωστόσο, όπως και ο ηλεκτρισμός αποτελεί έναν φορέα ενέργειας. Το υδρογόνο αποτελεί μια δευτερογενή μορφή ενέργειας που παράγεται με τη χρήση πρωτογενών ενεργειακών πηγών.</a:t>
            </a:r>
            <a:endParaRPr kumimoji="0" lang="el-GR" altLang="zh-CN"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16" name="Picture 15"/>
          <p:cNvPicPr/>
          <p:nvPr/>
        </p:nvPicPr>
        <p:blipFill>
          <a:blip r:embed="rId10" cstate="print"/>
          <a:srcRect/>
          <a:stretch>
            <a:fillRect/>
          </a:stretch>
        </p:blipFill>
        <p:spPr bwMode="auto">
          <a:xfrm>
            <a:off x="2045680" y="1276066"/>
            <a:ext cx="5731510" cy="2898140"/>
          </a:xfrm>
          <a:prstGeom prst="rect">
            <a:avLst/>
          </a:prstGeom>
          <a:noFill/>
          <a:ln w="9525">
            <a:noFill/>
            <a:miter lim="800000"/>
            <a:headEnd/>
            <a:tailEnd/>
          </a:ln>
        </p:spPr>
      </p:pic>
      <p:sp>
        <p:nvSpPr>
          <p:cNvPr id="17" name="Rectangle 16"/>
          <p:cNvSpPr/>
          <p:nvPr/>
        </p:nvSpPr>
        <p:spPr>
          <a:xfrm>
            <a:off x="223521" y="4380538"/>
            <a:ext cx="11180599" cy="923330"/>
          </a:xfrm>
          <a:prstGeom prst="rect">
            <a:avLst/>
          </a:prstGeom>
        </p:spPr>
        <p:txBody>
          <a:bodyPr wrap="square">
            <a:spAutoFit/>
          </a:bodyPr>
          <a:lstStyle/>
          <a:p>
            <a:pPr lvl="0" algn="just" eaLnBrk="0" fontAlgn="base" hangingPunct="0">
              <a:spcBef>
                <a:spcPct val="0"/>
              </a:spcBef>
              <a:spcAft>
                <a:spcPct val="0"/>
              </a:spcAft>
            </a:pPr>
            <a:r>
              <a:rPr lang="el-GR" altLang="zh-CN" dirty="0">
                <a:latin typeface="Calibri" panose="020F0502020204030204" pitchFamily="34" charset="0"/>
              </a:rPr>
              <a:t>Στο διάγραμμα αυτό παρουσιάζεται ο κύκλος ζωής του υδρογόνου όταν προέρχεται από ανανεώσιμες ενέργειες. Αποδεικνύει επίσης ότι το υδρογόνο παράγεται από νερό, το οποίο χρησιμοποιείται σε συνδυασμό με το οξυγόνο για την παραγωγή χρήσιμης ενέργειας όπως η ηλεκτρική, αποδίδοντας ως προϊόν το νερό.</a:t>
            </a:r>
            <a:endParaRPr kumimoji="0" lang="el-GR" altLang="zh-CN"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8"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35540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672860" y="301925"/>
            <a:ext cx="10696755" cy="3452099"/>
          </a:xfrm>
          <a:prstGeom prst="rect">
            <a:avLst/>
          </a:prstGeom>
        </p:spPr>
        <p:txBody>
          <a:bodyPr wrap="square">
            <a:spAutoFit/>
          </a:bodyPr>
          <a:lstStyle/>
          <a:p>
            <a:pPr>
              <a:lnSpc>
                <a:spcPct val="107000"/>
              </a:lnSpc>
              <a:spcAft>
                <a:spcPts val="800"/>
              </a:spcAft>
            </a:pPr>
            <a:r>
              <a:rPr lang="el-GR" b="1" dirty="0">
                <a:solidFill>
                  <a:srgbClr val="1F3864"/>
                </a:solidFill>
                <a:latin typeface="Calibri" panose="020F0502020204030204" pitchFamily="34" charset="0"/>
              </a:rPr>
              <a:t>Διεργασίες Παραγωγής Υδρογόνου</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805"/>
              </a:spcBef>
              <a:spcAft>
                <a:spcPts val="1125"/>
              </a:spcAft>
            </a:pPr>
            <a:r>
              <a:rPr lang="el-GR" dirty="0">
                <a:latin typeface="Calibri" panose="020F0502020204030204" pitchFamily="34" charset="0"/>
              </a:rPr>
              <a:t>Το υδρογόνο ενδέχεται να αποτελεί το πλέον άφθονο στοιχείο στη γη αλλά σπανίως απαντάται στην καθαρή του μορφή. Πρακτικά, το γεγονός αυτό σημαίνει ότι για να παραχθεί το υδρογόνο, θα πρέπει να εξαχθεί από την ένωσή του. </a:t>
            </a:r>
            <a:r>
              <a:rPr dirty="0"/>
              <a:t/>
            </a:r>
            <a:br>
              <a:rPr dirty="0"/>
            </a:br>
            <a:r>
              <a:rPr lang="el-GR" dirty="0">
                <a:latin typeface="Calibri" panose="020F0502020204030204" pitchFamily="34" charset="0"/>
              </a:rPr>
              <a:t>Φυσικά, αυτή η διαδικασία εξαγωγής απαιτεί ενέργεια αλλά το υδρογόνο μπορεί να παραχθεί ή να εξαχθεί χρησιμοποιώντας ουσιαστικά κάθε πρωτογενή πηγή ενέργειας, είτε είναι ορυκτή ή ανανεώσιμη</a:t>
            </a:r>
            <a:endParaRPr lang="el-G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805"/>
              </a:spcBef>
              <a:spcAft>
                <a:spcPts val="1125"/>
              </a:spcAft>
            </a:pPr>
            <a:r>
              <a:rPr lang="el-GR" dirty="0">
                <a:latin typeface="Calibri" panose="020F0502020204030204" pitchFamily="34" charset="0"/>
              </a:rPr>
              <a:t>Αυτή η ποικιλία των πιθανών πηγών τροφοδοσίας είναι Ο πιο σημαντικός λόγος για τον οποίο το υδρογόνο αποτελεί ένα πολλά υποσχόμενο ενεργειακό φορέα. </a:t>
            </a:r>
            <a:endParaRPr lang="el-GR" dirty="0"/>
          </a:p>
          <a:p>
            <a:pPr>
              <a:lnSpc>
                <a:spcPct val="107000"/>
              </a:lnSpc>
              <a:spcBef>
                <a:spcPts val="805"/>
              </a:spcBef>
              <a:spcAft>
                <a:spcPts val="1125"/>
              </a:spcAft>
            </a:pPr>
            <a:r>
              <a:rPr lang="el-GR" dirty="0">
                <a:latin typeface="Calibri" panose="020F0502020204030204" pitchFamily="34" charset="0"/>
              </a:rPr>
              <a:t>Η παραγωγή του υδρογόνου μπορεί να γίνει με τη χρήση πολλών διαφορετικών διεργασιών.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806334" y="4106174"/>
            <a:ext cx="2402692" cy="1600438"/>
          </a:xfrm>
          <a:prstGeom prst="rect">
            <a:avLst/>
          </a:prstGeom>
          <a:ln w="28575">
            <a:solidFill>
              <a:srgbClr val="FF0000"/>
            </a:solidFill>
          </a:ln>
        </p:spPr>
        <p:txBody>
          <a:bodyPr wrap="square">
            <a:spAutoFit/>
          </a:bodyPr>
          <a:lstStyle/>
          <a:p>
            <a:r>
              <a:rPr lang="el-GR" sz="1400" dirty="0">
                <a:latin typeface="Calibri" panose="020F0502020204030204" pitchFamily="34" charset="0"/>
              </a:rPr>
              <a:t>Οι θερμοχημικές διεργασίες χρησιμοποιούν τη θερμότητα και τις χημικές αντιδράσεις για την απελευθέρωση του υδρογόνου από οργανικές ύλες όπως τα ορυκτά καύσιμα και η βιομάζα. </a:t>
            </a:r>
            <a:endParaRPr lang="el-GR" sz="1400" dirty="0"/>
          </a:p>
        </p:txBody>
      </p:sp>
      <p:sp>
        <p:nvSpPr>
          <p:cNvPr id="17" name="Rectangle 16"/>
          <p:cNvSpPr/>
          <p:nvPr/>
        </p:nvSpPr>
        <p:spPr>
          <a:xfrm>
            <a:off x="3652366" y="4106174"/>
            <a:ext cx="2049694" cy="1384995"/>
          </a:xfrm>
          <a:prstGeom prst="rect">
            <a:avLst/>
          </a:prstGeom>
          <a:ln w="28575">
            <a:solidFill>
              <a:srgbClr val="3333FF"/>
            </a:solidFill>
          </a:ln>
        </p:spPr>
        <p:txBody>
          <a:bodyPr wrap="square">
            <a:spAutoFit/>
          </a:bodyPr>
          <a:lstStyle/>
          <a:p>
            <a:r>
              <a:rPr lang="el-GR" sz="1400" dirty="0">
                <a:latin typeface="Calibri" panose="020F0502020204030204" pitchFamily="34" charset="0"/>
              </a:rPr>
              <a:t>Το νερό (H</a:t>
            </a:r>
            <a:r>
              <a:rPr lang="el-GR" sz="1400" baseline="-25000" dirty="0">
                <a:latin typeface="Calibri" panose="020F0502020204030204" pitchFamily="34" charset="0"/>
              </a:rPr>
              <a:t>2</a:t>
            </a:r>
            <a:r>
              <a:rPr lang="el-GR" sz="1400" dirty="0">
                <a:latin typeface="Calibri" panose="020F0502020204030204" pitchFamily="34" charset="0"/>
              </a:rPr>
              <a:t>O) μπορεί να διασπαστεί σε υδρογόνο (H</a:t>
            </a:r>
            <a:r>
              <a:rPr lang="el-GR" sz="1400" baseline="-25000" dirty="0">
                <a:latin typeface="Calibri" panose="020F0502020204030204" pitchFamily="34" charset="0"/>
              </a:rPr>
              <a:t>2</a:t>
            </a:r>
            <a:r>
              <a:rPr lang="el-GR" sz="1400" dirty="0">
                <a:latin typeface="Calibri" panose="020F0502020204030204" pitchFamily="34" charset="0"/>
              </a:rPr>
              <a:t>) και οξυγόνο (O</a:t>
            </a:r>
            <a:r>
              <a:rPr lang="el-GR" sz="1400" baseline="-25000" dirty="0">
                <a:latin typeface="Calibri" panose="020F0502020204030204" pitchFamily="34" charset="0"/>
              </a:rPr>
              <a:t>2</a:t>
            </a:r>
            <a:r>
              <a:rPr lang="el-GR" sz="1400" dirty="0">
                <a:latin typeface="Calibri" panose="020F0502020204030204" pitchFamily="34" charset="0"/>
              </a:rPr>
              <a:t>) με τη χρήση της ηλεκτρόλυσης ή της ηλιακής ενέργειας. </a:t>
            </a:r>
            <a:endParaRPr lang="el-GR" sz="1400" dirty="0"/>
          </a:p>
        </p:txBody>
      </p:sp>
      <p:sp>
        <p:nvSpPr>
          <p:cNvPr id="18" name="Rectangle 17"/>
          <p:cNvSpPr/>
          <p:nvPr/>
        </p:nvSpPr>
        <p:spPr>
          <a:xfrm>
            <a:off x="6153419" y="4106174"/>
            <a:ext cx="2119314" cy="1244893"/>
          </a:xfrm>
          <a:prstGeom prst="rect">
            <a:avLst/>
          </a:prstGeom>
          <a:ln w="38100">
            <a:solidFill>
              <a:schemeClr val="accent3"/>
            </a:solidFill>
          </a:ln>
        </p:spPr>
        <p:txBody>
          <a:bodyPr wrap="square">
            <a:spAutoFit/>
          </a:bodyPr>
          <a:lstStyle/>
          <a:p>
            <a:pPr>
              <a:lnSpc>
                <a:spcPct val="107000"/>
              </a:lnSpc>
              <a:spcBef>
                <a:spcPts val="805"/>
              </a:spcBef>
              <a:spcAft>
                <a:spcPts val="1125"/>
              </a:spcAft>
            </a:pPr>
            <a:r>
              <a:rPr lang="el-GR" sz="1400" dirty="0">
                <a:latin typeface="Calibri" panose="020F0502020204030204" pitchFamily="34" charset="0"/>
              </a:rPr>
              <a:t>Οι μικροοργανισμοί όπως τα βακτήρια και τα φύκη μπορούν να παράξουν υδρογόνο μέσα από βιολογικές διεργασίες.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p:cNvSpPr/>
          <p:nvPr/>
        </p:nvSpPr>
        <p:spPr>
          <a:xfrm>
            <a:off x="806334" y="991332"/>
            <a:ext cx="9085811" cy="355738"/>
          </a:xfrm>
          <a:prstGeom prst="rect">
            <a:avLst/>
          </a:prstGeom>
        </p:spPr>
        <p:txBody>
          <a:bodyPr wrap="square">
            <a:spAutoFit/>
          </a:bodyPr>
          <a:lstStyle/>
          <a:p>
            <a:pPr algn="just">
              <a:lnSpc>
                <a:spcPct val="107000"/>
              </a:lnSpc>
              <a:spcBef>
                <a:spcPts val="805"/>
              </a:spcBef>
              <a:spcAft>
                <a:spcPts val="1125"/>
              </a:spcAft>
            </a:pPr>
            <a:r>
              <a:rPr lang="el-GR" sz="800" dirty="0">
                <a:solidFill>
                  <a:srgbClr val="757575"/>
                </a:solidFill>
                <a:latin typeface="Calibri" panose="020F0502020204030204" pitchFamily="34" charset="0"/>
              </a:rPr>
              <a:t>. </a:t>
            </a:r>
            <a:r>
              <a:t/>
            </a:r>
            <a:br/>
            <a:endParaRPr lang="el-GR"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61214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1202575" y="595223"/>
            <a:ext cx="9512530" cy="2873607"/>
          </a:xfrm>
          <a:prstGeom prst="rect">
            <a:avLst/>
          </a:prstGeom>
        </p:spPr>
        <p:txBody>
          <a:bodyPr wrap="square">
            <a:spAutoFit/>
          </a:bodyPr>
          <a:lstStyle/>
          <a:p>
            <a:pPr>
              <a:lnSpc>
                <a:spcPct val="107000"/>
              </a:lnSpc>
              <a:spcAft>
                <a:spcPts val="800"/>
              </a:spcAft>
            </a:pPr>
            <a:r>
              <a:rPr lang="el-GR" b="1" dirty="0">
                <a:solidFill>
                  <a:srgbClr val="1F3864"/>
                </a:solidFill>
                <a:latin typeface="Calibri" panose="020F0502020204030204" pitchFamily="34" charset="0"/>
              </a:rPr>
              <a:t>Θερμοχημικές διεργασίες </a:t>
            </a:r>
          </a:p>
          <a:p>
            <a:pPr>
              <a:lnSpc>
                <a:spcPct val="107000"/>
              </a:lnSpc>
              <a:spcAft>
                <a:spcPts val="800"/>
              </a:spcAft>
            </a:pPr>
            <a:r>
              <a:rPr lang="el-GR" dirty="0">
                <a:latin typeface="Calibri" panose="020F0502020204030204" pitchFamily="34" charset="0"/>
              </a:rPr>
              <a:t>Ορισμένες θερμικές διεργασίες χρησιμοποιούν την ενέργεια σε διάφορες πηγές, όπως το φυσικό αέριο, το κάρβουνο ή η βιομάζα για την απελευθέρωση του υδρογόνου από τη μοριακή του δομή. Σε άλλες διεργασίες, η θερμότητα σε συνδυασμό με κλειστούς χημικούς κύκλους, παράγει υδρογόνο από πρώτες ύλες όπως το νερό.</a:t>
            </a:r>
          </a:p>
          <a:p>
            <a:pPr>
              <a:lnSpc>
                <a:spcPct val="107000"/>
              </a:lnSpc>
              <a:spcAft>
                <a:spcPts val="800"/>
              </a:spcAft>
            </a:pPr>
            <a:endParaRPr lang="el-GR"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l-GR" dirty="0">
                <a:latin typeface="Calibri" panose="020F0502020204030204" pitchFamily="34" charset="0"/>
              </a:rPr>
              <a:t>                                            Στις παρακάτω διαφάνειες επισημαίνονται δύο παραδείγματα  </a:t>
            </a:r>
          </a:p>
          <a:p>
            <a:pPr>
              <a:lnSpc>
                <a:spcPct val="107000"/>
              </a:lnSpc>
              <a:spcAft>
                <a:spcPts val="800"/>
              </a:spcAft>
            </a:pPr>
            <a:r>
              <a:rPr lang="el-GR" dirty="0">
                <a:latin typeface="Calibri" panose="020F0502020204030204" pitchFamily="34" charset="0"/>
              </a:rPr>
              <a:t>Αναμόρφωση Μεθανίου με Ατμό (SMR)                                                            Αεριοποίηση Βιομάζας</a:t>
            </a:r>
          </a:p>
        </p:txBody>
      </p:sp>
      <p:pic>
        <p:nvPicPr>
          <p:cNvPr id="16" name="Εικόνα 19" descr="reform"/>
          <p:cNvPicPr/>
          <p:nvPr/>
        </p:nvPicPr>
        <p:blipFill>
          <a:blip r:embed="rId10">
            <a:extLst>
              <a:ext uri="{28A0092B-C50C-407E-A947-70E740481C1C}">
                <a14:useLocalDpi xmlns:a14="http://schemas.microsoft.com/office/drawing/2010/main" val="0"/>
              </a:ext>
            </a:extLst>
          </a:blip>
          <a:srcRect/>
          <a:stretch>
            <a:fillRect/>
          </a:stretch>
        </p:blipFill>
        <p:spPr bwMode="auto">
          <a:xfrm>
            <a:off x="1961802" y="3682537"/>
            <a:ext cx="1928554" cy="1371601"/>
          </a:xfrm>
          <a:prstGeom prst="rect">
            <a:avLst/>
          </a:prstGeom>
          <a:noFill/>
          <a:ln>
            <a:noFill/>
          </a:ln>
        </p:spPr>
      </p:pic>
      <p:pic>
        <p:nvPicPr>
          <p:cNvPr id="17" name="Picture 16"/>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24685" y="3605471"/>
            <a:ext cx="1759644" cy="1448667"/>
          </a:xfrm>
          <a:prstGeom prst="rect">
            <a:avLst/>
          </a:prstGeom>
          <a:noFill/>
          <a:ln>
            <a:noFill/>
          </a:ln>
        </p:spPr>
      </p:pic>
      <p:sp>
        <p:nvSpPr>
          <p:cNvPr id="18"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77561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4416829" y="198408"/>
            <a:ext cx="6096000" cy="388696"/>
          </a:xfrm>
          <a:prstGeom prst="rect">
            <a:avLst/>
          </a:prstGeom>
        </p:spPr>
        <p:txBody>
          <a:bodyPr wrap="square">
            <a:spAutoFit/>
          </a:bodyPr>
          <a:lstStyle/>
          <a:p>
            <a:pPr algn="just">
              <a:lnSpc>
                <a:spcPct val="107000"/>
              </a:lnSpc>
              <a:spcBef>
                <a:spcPts val="940"/>
              </a:spcBef>
              <a:spcAft>
                <a:spcPts val="940"/>
              </a:spcAft>
            </a:pPr>
            <a:r>
              <a:rPr lang="el-GR" b="1" dirty="0">
                <a:solidFill>
                  <a:srgbClr val="1F3864"/>
                </a:solidFill>
                <a:latin typeface="Calibri" panose="020F0502020204030204" pitchFamily="34" charset="0"/>
              </a:rPr>
              <a:t>Αναμόρφωση Μεθανίου με Ατμό</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p:cNvSpPr txBox="1"/>
          <p:nvPr/>
        </p:nvSpPr>
        <p:spPr>
          <a:xfrm>
            <a:off x="2838091" y="587104"/>
            <a:ext cx="6771735" cy="646331"/>
          </a:xfrm>
          <a:prstGeom prst="rect">
            <a:avLst/>
          </a:prstGeom>
          <a:noFill/>
        </p:spPr>
        <p:txBody>
          <a:bodyPr wrap="square" rtlCol="0">
            <a:spAutoFit/>
          </a:bodyPr>
          <a:lstStyle/>
          <a:p>
            <a:pPr algn="ctr"/>
            <a:r>
              <a:rPr lang="el-GR" dirty="0" smtClean="0"/>
              <a:t>Περίπου το 97% του εμπορικά διαθέσιμου υδρογόνου παράγεται μέσω της Αναμόρφωσης Μεθανίου με Ατμό (</a:t>
            </a:r>
            <a:r>
              <a:rPr lang="el-GR" dirty="0" err="1" smtClean="0"/>
              <a:t>SMR</a:t>
            </a:r>
            <a:r>
              <a:rPr lang="el-GR" dirty="0" smtClean="0"/>
              <a:t>).</a:t>
            </a:r>
          </a:p>
        </p:txBody>
      </p:sp>
      <p:sp>
        <p:nvSpPr>
          <p:cNvPr id="17" name="TextBox 16"/>
          <p:cNvSpPr txBox="1"/>
          <p:nvPr/>
        </p:nvSpPr>
        <p:spPr>
          <a:xfrm>
            <a:off x="271275" y="1233435"/>
            <a:ext cx="11434770" cy="4062651"/>
          </a:xfrm>
          <a:prstGeom prst="rect">
            <a:avLst/>
          </a:prstGeom>
          <a:noFill/>
        </p:spPr>
        <p:txBody>
          <a:bodyPr wrap="square" rtlCol="0">
            <a:spAutoFit/>
          </a:bodyPr>
          <a:lstStyle/>
          <a:p>
            <a:r>
              <a:rPr lang="el-GR" sz="1600" dirty="0" smtClean="0"/>
              <a:t>Η </a:t>
            </a:r>
            <a:r>
              <a:rPr lang="el-GR" sz="1600" dirty="0" err="1" smtClean="0"/>
              <a:t>SMR</a:t>
            </a:r>
            <a:r>
              <a:rPr lang="el-GR" sz="1600" dirty="0" smtClean="0"/>
              <a:t> περιλαμβάνει αρκετές διεργασίες:</a:t>
            </a:r>
          </a:p>
          <a:p>
            <a:endParaRPr lang="el-GR" sz="1600" dirty="0"/>
          </a:p>
          <a:p>
            <a:r>
              <a:rPr lang="el-GR" sz="1600" dirty="0" smtClean="0"/>
              <a:t>Αντίδραση μεθανίου (</a:t>
            </a:r>
            <a:r>
              <a:rPr lang="el-GR" sz="1600" dirty="0" err="1" smtClean="0"/>
              <a:t>CH</a:t>
            </a:r>
            <a:r>
              <a:rPr lang="el-GR" sz="1600" baseline="-25000" dirty="0" err="1"/>
              <a:t>4</a:t>
            </a:r>
            <a:r>
              <a:rPr lang="el-GR" sz="1600" dirty="0" smtClean="0"/>
              <a:t>) και ατμού για το σχηματισμό του H</a:t>
            </a:r>
            <a:r>
              <a:rPr lang="el-GR" sz="1600" baseline="-25000" dirty="0"/>
              <a:t>2</a:t>
            </a:r>
            <a:r>
              <a:rPr lang="el-GR" sz="1600" dirty="0" smtClean="0"/>
              <a:t> και </a:t>
            </a:r>
            <a:r>
              <a:rPr lang="el-GR" sz="1600" dirty="0" err="1" smtClean="0"/>
              <a:t>CO</a:t>
            </a:r>
            <a:endParaRPr lang="el-GR" sz="1600" dirty="0" smtClean="0"/>
          </a:p>
          <a:p>
            <a:endParaRPr lang="el-GR" sz="1600" dirty="0"/>
          </a:p>
          <a:p>
            <a:pPr marL="285750" indent="-285750">
              <a:buFontTx/>
              <a:buChar char="-"/>
            </a:pPr>
            <a:r>
              <a:rPr lang="el-GR" sz="1600" dirty="0" err="1" smtClean="0"/>
              <a:t>Ενδόθερμη</a:t>
            </a:r>
            <a:r>
              <a:rPr lang="el-GR" sz="1600" dirty="0" smtClean="0"/>
              <a:t> αντίδραση που λαμβάνει χώρα περίπου στους 815°C και 3,5 </a:t>
            </a:r>
            <a:r>
              <a:rPr lang="el-GR" sz="1600" dirty="0" err="1" smtClean="0"/>
              <a:t>MPa</a:t>
            </a:r>
            <a:r>
              <a:rPr lang="el-GR" sz="1600" dirty="0" smtClean="0"/>
              <a:t> σε έναν καταλύτη με βάση το νικέλιο.</a:t>
            </a:r>
          </a:p>
          <a:p>
            <a:endParaRPr lang="el-GR" sz="1600" dirty="0"/>
          </a:p>
          <a:p>
            <a:endParaRPr lang="el-GR" sz="1600" dirty="0"/>
          </a:p>
          <a:p>
            <a:r>
              <a:rPr lang="el-GR" sz="1600" dirty="0" smtClean="0"/>
              <a:t>Η δεύτερη αντίδραση είναι γνωστή ως η</a:t>
            </a:r>
            <a:r>
              <a:rPr lang="el-GR" sz="1600" dirty="0">
                <a:solidFill>
                  <a:srgbClr val="FF0000"/>
                </a:solidFill>
              </a:rPr>
              <a:t> αντίδραση μετατόπισης νερού-αερίου </a:t>
            </a:r>
            <a:r>
              <a:rPr lang="el-GR" sz="1600" dirty="0" smtClean="0"/>
              <a:t>η οποία μετατρέπει το </a:t>
            </a:r>
            <a:r>
              <a:rPr lang="el-GR" sz="1600" dirty="0" err="1" smtClean="0"/>
              <a:t>CO</a:t>
            </a:r>
            <a:r>
              <a:rPr lang="el-GR" sz="1600" dirty="0" smtClean="0"/>
              <a:t> και τον ατμό σε CO</a:t>
            </a:r>
            <a:r>
              <a:rPr lang="el-GR" sz="1600" baseline="-25000" dirty="0"/>
              <a:t>2</a:t>
            </a:r>
            <a:r>
              <a:rPr lang="el-GR" sz="1600" dirty="0" smtClean="0"/>
              <a:t> και H</a:t>
            </a:r>
            <a:r>
              <a:rPr lang="el-GR" sz="1600" baseline="-25000" dirty="0"/>
              <a:t>2 </a:t>
            </a:r>
            <a:r>
              <a:rPr lang="el-GR" sz="1600" dirty="0" smtClean="0"/>
              <a:t>και διακρίνεται σε δύο βήματα, μετατόπιση χαμηλής θερμοκρασίας (</a:t>
            </a:r>
            <a:r>
              <a:rPr lang="el-GR" sz="1600" dirty="0" err="1" smtClean="0"/>
              <a:t>LTS</a:t>
            </a:r>
            <a:r>
              <a:rPr lang="el-GR" sz="1600" dirty="0" smtClean="0"/>
              <a:t>) μετατόπιση υψηλής θερμοκρασίας (</a:t>
            </a:r>
            <a:r>
              <a:rPr lang="el-GR" sz="1600" dirty="0" err="1" smtClean="0"/>
              <a:t>HTS</a:t>
            </a:r>
            <a:r>
              <a:rPr lang="el-GR" sz="1600" dirty="0" smtClean="0"/>
              <a:t>).</a:t>
            </a:r>
          </a:p>
          <a:p>
            <a:endParaRPr lang="el-GR" sz="1600" dirty="0"/>
          </a:p>
          <a:p>
            <a:r>
              <a:rPr lang="el-GR" sz="1600" dirty="0" err="1" smtClean="0"/>
              <a:t>LTS</a:t>
            </a:r>
            <a:r>
              <a:rPr lang="el-GR" sz="1600" dirty="0" smtClean="0"/>
              <a:t> - Εξώθερμη αντίδραση που λαμβάνει χώρα στους 200°C χρησιμοποιώντας ως καταλύτη το </a:t>
            </a:r>
            <a:r>
              <a:rPr lang="el-GR" sz="1600" dirty="0" err="1" smtClean="0"/>
              <a:t>CuO</a:t>
            </a:r>
            <a:r>
              <a:rPr lang="el-GR" sz="1600" dirty="0" smtClean="0"/>
              <a:t> </a:t>
            </a:r>
            <a:r>
              <a:rPr lang="el-GR" sz="1600" dirty="0" err="1" smtClean="0"/>
              <a:t>HTS</a:t>
            </a:r>
            <a:r>
              <a:rPr lang="el-GR" sz="1600" dirty="0" smtClean="0"/>
              <a:t> - Εξώθερμη αντίδραση που λαμβάνει χώρα στους 350°C παρουσία ενός καταλύτη Fe</a:t>
            </a:r>
            <a:r>
              <a:rPr lang="el-GR" sz="1600" baseline="-25000" dirty="0"/>
              <a:t>2</a:t>
            </a:r>
            <a:r>
              <a:rPr lang="el-GR" sz="1600" dirty="0" smtClean="0"/>
              <a:t>O</a:t>
            </a:r>
            <a:r>
              <a:rPr lang="el-GR" sz="1600" baseline="-25000" dirty="0"/>
              <a:t>3</a:t>
            </a:r>
          </a:p>
          <a:p>
            <a:endParaRPr lang="el-GR" sz="1600" dirty="0"/>
          </a:p>
          <a:p>
            <a:r>
              <a:rPr lang="el-GR" sz="1600" dirty="0" smtClean="0"/>
              <a:t>Σε μια τελική διεργασίας που ονομάζεται </a:t>
            </a:r>
            <a:r>
              <a:rPr lang="el-GR" sz="1600" dirty="0">
                <a:solidFill>
                  <a:srgbClr val="FF0000"/>
                </a:solidFill>
              </a:rPr>
              <a:t>«προσρόφηση με εναλλαγή πίεσης», </a:t>
            </a:r>
            <a:r>
              <a:rPr lang="el-GR" sz="1600" dirty="0" smtClean="0"/>
              <a:t>το CO</a:t>
            </a:r>
            <a:r>
              <a:rPr lang="el-GR" sz="1600" baseline="-25000" dirty="0"/>
              <a:t>2</a:t>
            </a:r>
            <a:r>
              <a:rPr lang="el-GR" sz="1600" dirty="0" smtClean="0"/>
              <a:t> και οι λοιπές προσμείξεις απομακρύνονται από τη ροή του αερίου, αφήνοντας ουσιαστικά το καθαρό υδρογόνο.</a:t>
            </a:r>
          </a:p>
          <a:p>
            <a:endParaRPr lang="el-GR" dirty="0"/>
          </a:p>
        </p:txBody>
      </p:sp>
      <p:sp>
        <p:nvSpPr>
          <p:cNvPr id="18" name="Rectangle 17"/>
          <p:cNvSpPr/>
          <p:nvPr/>
        </p:nvSpPr>
        <p:spPr>
          <a:xfrm>
            <a:off x="271275" y="5451894"/>
            <a:ext cx="10241554" cy="461665"/>
          </a:xfrm>
          <a:prstGeom prst="rect">
            <a:avLst/>
          </a:prstGeom>
        </p:spPr>
        <p:txBody>
          <a:bodyPr wrap="square">
            <a:spAutoFit/>
          </a:bodyPr>
          <a:lstStyle/>
          <a:p>
            <a:r>
              <a:rPr lang="el-GR" sz="1200" dirty="0"/>
              <a:t>*Η αναμόρφωση με ατμό μπορεί να χρησιμοποιηθεί επίσης για την παραγωγή υδρογόνου από άλλα καύσιμα, όπως η αιθανόλη, το προπάνιο ή ακόμα και η βενζίνη.</a:t>
            </a:r>
            <a:endParaRPr lang="el-GR" sz="1200" dirty="0">
              <a:solidFill>
                <a:srgbClr val="757575"/>
              </a:solidFill>
              <a:latin typeface="Calibri" panose="020F0502020204030204" pitchFamily="34" charset="0"/>
              <a:cs typeface="Arial" panose="020B0604020202020204" pitchFamily="34" charset="0"/>
            </a:endParaRPr>
          </a:p>
        </p:txBody>
      </p:sp>
      <p:sp>
        <p:nvSpPr>
          <p:cNvPr id="19"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81410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5818909" y="2294313"/>
            <a:ext cx="5777346" cy="1708160"/>
          </a:xfrm>
          <a:prstGeom prst="rect">
            <a:avLst/>
          </a:prstGeom>
        </p:spPr>
        <p:txBody>
          <a:bodyPr wrap="square">
            <a:spAutoFit/>
          </a:bodyPr>
          <a:lstStyle/>
          <a:p>
            <a:pPr>
              <a:lnSpc>
                <a:spcPts val="2160"/>
              </a:lnSpc>
              <a:spcAft>
                <a:spcPts val="800"/>
              </a:spcAft>
            </a:pPr>
            <a:r>
              <a:rPr lang="el-GR" sz="2000" b="1" i="1" dirty="0">
                <a:latin typeface="Calibri" panose="020F0502020204030204" pitchFamily="34" charset="0"/>
              </a:rPr>
              <a:t>Για τους χημικούς:</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2160"/>
              </a:lnSpc>
              <a:spcAft>
                <a:spcPts val="800"/>
              </a:spcAft>
            </a:pPr>
            <a:r>
              <a:rPr lang="el-GR" sz="2000" b="1" dirty="0">
                <a:latin typeface="Calibri" panose="020F0502020204030204" pitchFamily="34" charset="0"/>
              </a:rPr>
              <a:t>Αντίδραση αναμόρφωσης μεθανίου με ατμό</a:t>
            </a:r>
            <a:r>
              <a:rPr dirty="0"/>
              <a:t/>
            </a:r>
            <a:br>
              <a:rPr dirty="0"/>
            </a:br>
            <a:r>
              <a:rPr lang="el-GR" sz="2000" b="1" dirty="0">
                <a:latin typeface="Calibri" panose="020F0502020204030204" pitchFamily="34" charset="0"/>
              </a:rPr>
              <a:t>CH</a:t>
            </a:r>
            <a:r>
              <a:rPr lang="el-GR" sz="2000" b="1" baseline="-25000" dirty="0">
                <a:latin typeface="Calibri" panose="020F0502020204030204" pitchFamily="34" charset="0"/>
              </a:rPr>
              <a:t>4</a:t>
            </a:r>
            <a:r>
              <a:rPr lang="el-GR" sz="2000" b="1" dirty="0">
                <a:latin typeface="Calibri" panose="020F0502020204030204" pitchFamily="34" charset="0"/>
              </a:rPr>
              <a:t> + H</a:t>
            </a:r>
            <a:r>
              <a:rPr lang="el-GR" sz="2000" b="1" baseline="-25000" dirty="0">
                <a:latin typeface="Calibri" panose="020F0502020204030204" pitchFamily="34" charset="0"/>
              </a:rPr>
              <a:t>2</a:t>
            </a:r>
            <a:r>
              <a:rPr lang="el-GR" sz="2000" b="1" dirty="0">
                <a:latin typeface="Calibri" panose="020F0502020204030204" pitchFamily="34" charset="0"/>
              </a:rPr>
              <a:t>O (+ θερμότητα) → CO + 3H</a:t>
            </a:r>
            <a:r>
              <a:rPr lang="el-GR" sz="2000" b="1" baseline="-25000" dirty="0">
                <a:latin typeface="Calibri" panose="020F0502020204030204" pitchFamily="34" charset="0"/>
              </a:rPr>
              <a:t>2</a:t>
            </a:r>
            <a:endParaRPr lang="el-GR" sz="2000" b="1" baseline="-250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2160"/>
              </a:lnSpc>
              <a:spcAft>
                <a:spcPts val="800"/>
              </a:spcAft>
            </a:pPr>
            <a:r>
              <a:rPr lang="el-GR" sz="2000" b="1" dirty="0">
                <a:latin typeface="Calibri" panose="020F0502020204030204" pitchFamily="34" charset="0"/>
              </a:rPr>
              <a:t>Αντίδραση μετατόπισης νερού-αερίου</a:t>
            </a:r>
            <a:r>
              <a:rPr dirty="0"/>
              <a:t/>
            </a:r>
            <a:br>
              <a:rPr dirty="0"/>
            </a:br>
            <a:r>
              <a:rPr lang="el-GR" sz="2000" b="1" dirty="0">
                <a:latin typeface="Calibri" panose="020F0502020204030204" pitchFamily="34" charset="0"/>
              </a:rPr>
              <a:t>CO + H</a:t>
            </a:r>
            <a:r>
              <a:rPr lang="el-GR" sz="2000" b="1" baseline="-25000" dirty="0">
                <a:latin typeface="Calibri" panose="020F0502020204030204" pitchFamily="34" charset="0"/>
              </a:rPr>
              <a:t>2</a:t>
            </a:r>
            <a:r>
              <a:rPr lang="el-GR" sz="2000" b="1" dirty="0">
                <a:latin typeface="Calibri" panose="020F0502020204030204" pitchFamily="34" charset="0"/>
              </a:rPr>
              <a:t>O → CO</a:t>
            </a:r>
            <a:r>
              <a:rPr lang="el-GR" sz="2000" b="1" baseline="-25000" dirty="0">
                <a:latin typeface="Calibri" panose="020F0502020204030204" pitchFamily="34" charset="0"/>
              </a:rPr>
              <a:t>2</a:t>
            </a:r>
            <a:r>
              <a:rPr lang="el-GR" sz="2000" b="1" dirty="0">
                <a:latin typeface="Calibri" panose="020F0502020204030204" pitchFamily="34" charset="0"/>
              </a:rPr>
              <a:t> + H</a:t>
            </a:r>
            <a:r>
              <a:rPr lang="el-GR" sz="2000" b="1" baseline="-25000" dirty="0">
                <a:latin typeface="Calibri" panose="020F0502020204030204" pitchFamily="34" charset="0"/>
              </a:rPr>
              <a:t>2</a:t>
            </a:r>
            <a:r>
              <a:rPr lang="el-GR" sz="2000" b="1" dirty="0">
                <a:latin typeface="Calibri" panose="020F0502020204030204" pitchFamily="34" charset="0"/>
              </a:rPr>
              <a:t> (+ μικρή ποσότητα θερμότητας)</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Εικόνα 19" descr="reform"/>
          <p:cNvPicPr/>
          <p:nvPr/>
        </p:nvPicPr>
        <p:blipFill>
          <a:blip r:embed="rId10">
            <a:extLst>
              <a:ext uri="{28A0092B-C50C-407E-A947-70E740481C1C}">
                <a14:useLocalDpi xmlns:a14="http://schemas.microsoft.com/office/drawing/2010/main" val="0"/>
              </a:ext>
            </a:extLst>
          </a:blip>
          <a:srcRect/>
          <a:stretch>
            <a:fillRect/>
          </a:stretch>
        </p:blipFill>
        <p:spPr bwMode="auto">
          <a:xfrm>
            <a:off x="390696" y="1813626"/>
            <a:ext cx="4580315" cy="3060141"/>
          </a:xfrm>
          <a:prstGeom prst="rect">
            <a:avLst/>
          </a:prstGeom>
          <a:noFill/>
          <a:ln>
            <a:noFill/>
          </a:ln>
        </p:spPr>
      </p:pic>
      <p:sp>
        <p:nvSpPr>
          <p:cNvPr id="17" name="Rectangle 16"/>
          <p:cNvSpPr/>
          <p:nvPr/>
        </p:nvSpPr>
        <p:spPr>
          <a:xfrm>
            <a:off x="4416829" y="302187"/>
            <a:ext cx="6096000" cy="375552"/>
          </a:xfrm>
          <a:prstGeom prst="rect">
            <a:avLst/>
          </a:prstGeom>
        </p:spPr>
        <p:txBody>
          <a:bodyPr>
            <a:spAutoFit/>
          </a:bodyPr>
          <a:lstStyle/>
          <a:p>
            <a:pPr algn="just">
              <a:lnSpc>
                <a:spcPct val="107000"/>
              </a:lnSpc>
              <a:spcBef>
                <a:spcPts val="940"/>
              </a:spcBef>
              <a:spcAft>
                <a:spcPts val="940"/>
              </a:spcAft>
            </a:pPr>
            <a:r>
              <a:rPr lang="el-GR" b="1" dirty="0">
                <a:solidFill>
                  <a:srgbClr val="1F3864"/>
                </a:solidFill>
                <a:latin typeface="Calibri" panose="020F0502020204030204" pitchFamily="34" charset="0"/>
              </a:rPr>
              <a:t>Αναμόρφωση Μεθανίου με Ατμό</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3595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1794294" y="5391899"/>
            <a:ext cx="7461849" cy="304699"/>
          </a:xfrm>
          <a:prstGeom prst="rect">
            <a:avLst/>
          </a:prstGeom>
        </p:spPr>
        <p:txBody>
          <a:bodyPr wrap="square">
            <a:spAutoFit/>
          </a:bodyPr>
          <a:lstStyle/>
          <a:p>
            <a:pPr algn="just">
              <a:lnSpc>
                <a:spcPct val="115000"/>
              </a:lnSpc>
              <a:spcBef>
                <a:spcPts val="600"/>
              </a:spcBef>
              <a:spcAft>
                <a:spcPts val="600"/>
              </a:spcAft>
            </a:pPr>
            <a:r>
              <a:rPr lang="el-GR" sz="1200" i="1" dirty="0">
                <a:effectLst/>
                <a:latin typeface="Arial" panose="020B0604020202020204" pitchFamily="34" charset="0"/>
              </a:rPr>
              <a:t>Διάγραμμα που παρουσιάζει τη βασική διεργασία αεριοποίησης της βιομάζας για την παραγωγή υδρογόνου.</a:t>
            </a:r>
          </a:p>
        </p:txBody>
      </p:sp>
      <p:pic>
        <p:nvPicPr>
          <p:cNvPr id="16" name="Picture 15"/>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52362" y="3321141"/>
            <a:ext cx="2269605" cy="1758487"/>
          </a:xfrm>
          <a:prstGeom prst="rect">
            <a:avLst/>
          </a:prstGeom>
          <a:noFill/>
          <a:ln>
            <a:noFill/>
          </a:ln>
        </p:spPr>
      </p:pic>
      <p:sp>
        <p:nvSpPr>
          <p:cNvPr id="17" name="Rectangle 16"/>
          <p:cNvSpPr/>
          <p:nvPr/>
        </p:nvSpPr>
        <p:spPr>
          <a:xfrm>
            <a:off x="554181" y="1233578"/>
            <a:ext cx="10918951" cy="1685077"/>
          </a:xfrm>
          <a:prstGeom prst="rect">
            <a:avLst/>
          </a:prstGeom>
        </p:spPr>
        <p:txBody>
          <a:bodyPr wrap="square">
            <a:spAutoFit/>
          </a:bodyPr>
          <a:lstStyle/>
          <a:p>
            <a:pPr algn="just">
              <a:lnSpc>
                <a:spcPct val="115000"/>
              </a:lnSpc>
              <a:spcAft>
                <a:spcPts val="1200"/>
              </a:spcAft>
            </a:pPr>
            <a:r>
              <a:rPr lang="el-GR" dirty="0">
                <a:latin typeface="Arial" panose="020B0604020202020204" pitchFamily="34" charset="0"/>
              </a:rPr>
              <a:t>Η πλειοψηφία της βιομάζας όπως τα ροκανίδια ξύλου και τα αγροτικά/αστικά απόβλητα μπορεί να περιέχουν πολύτιμες ποσότητες βιομάζας. Η αεριοποίηση της εν λόγω βιομάζας μπορεί να παράξει συνθετικό αέριο (syngas) το οποίο ενέχει τη θέρμανση της οργανικής ύλης σε θερμοκρασία άνω των 700 °C σε μια ελεγχόμενη ατμόσφαιρα οξυγόνου και/ή ατμού όπως παρουσιάζεται παρακάτω. Η αεριοποίηση της βιομάζας παράγει επίσης χρήσιμα υπο-προϊόντα όπως η αιθανόλη και το οξικό άλας.</a:t>
            </a:r>
          </a:p>
        </p:txBody>
      </p:sp>
      <p:sp>
        <p:nvSpPr>
          <p:cNvPr id="18" name="Rectangle 17"/>
          <p:cNvSpPr/>
          <p:nvPr/>
        </p:nvSpPr>
        <p:spPr>
          <a:xfrm>
            <a:off x="4416829" y="302187"/>
            <a:ext cx="6096000" cy="375552"/>
          </a:xfrm>
          <a:prstGeom prst="rect">
            <a:avLst/>
          </a:prstGeom>
        </p:spPr>
        <p:txBody>
          <a:bodyPr>
            <a:spAutoFit/>
          </a:bodyPr>
          <a:lstStyle/>
          <a:p>
            <a:pPr algn="just">
              <a:lnSpc>
                <a:spcPct val="107000"/>
              </a:lnSpc>
              <a:spcBef>
                <a:spcPts val="940"/>
              </a:spcBef>
              <a:spcAft>
                <a:spcPts val="940"/>
              </a:spcAft>
            </a:pPr>
            <a:r>
              <a:rPr lang="el-GR" b="1" dirty="0">
                <a:solidFill>
                  <a:srgbClr val="1F3864"/>
                </a:solidFill>
                <a:latin typeface="Calibri" panose="020F0502020204030204" pitchFamily="34" charset="0"/>
              </a:rPr>
              <a:t>Αεριοποίηση Βιομάζας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10157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267419" y="107758"/>
            <a:ext cx="3812875" cy="4252831"/>
          </a:xfrm>
          <a:prstGeom prst="rect">
            <a:avLst/>
          </a:prstGeom>
        </p:spPr>
        <p:txBody>
          <a:bodyPr wrap="square">
            <a:spAutoFit/>
          </a:bodyPr>
          <a:lstStyle/>
          <a:p>
            <a:pPr>
              <a:lnSpc>
                <a:spcPct val="107000"/>
              </a:lnSpc>
              <a:spcAft>
                <a:spcPts val="800"/>
              </a:spcAft>
            </a:pPr>
            <a:r>
              <a:rPr lang="el-GR" b="1" dirty="0">
                <a:solidFill>
                  <a:srgbClr val="1F3864"/>
                </a:solidFill>
                <a:latin typeface="Calibri" panose="020F0502020204030204" pitchFamily="34" charset="0"/>
              </a:rPr>
              <a:t>Ηλεκτρολυτικές Διεργασίες</a:t>
            </a:r>
            <a:r>
              <a:rPr lang="el-GR" dirty="0" smtClean="0"/>
              <a:t> </a:t>
            </a:r>
          </a:p>
          <a:p>
            <a:pPr>
              <a:lnSpc>
                <a:spcPct val="107000"/>
              </a:lnSpc>
              <a:spcAft>
                <a:spcPts val="800"/>
              </a:spcAft>
            </a:pPr>
            <a:endParaRPr lang="el-GR" b="1" dirty="0">
              <a:solidFill>
                <a:srgbClr val="1F3864"/>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l-GR" b="1" dirty="0">
                <a:solidFill>
                  <a:srgbClr val="1F3864"/>
                </a:solidFill>
                <a:latin typeface="Calibri" panose="020F0502020204030204" pitchFamily="34" charset="0"/>
              </a:rPr>
              <a:t>Ηλεκτρόλυση</a:t>
            </a:r>
          </a:p>
          <a:p>
            <a:pPr>
              <a:lnSpc>
                <a:spcPct val="107000"/>
              </a:lnSpc>
              <a:spcAft>
                <a:spcPts val="800"/>
              </a:spcAft>
            </a:pPr>
            <a:r>
              <a:rPr lang="el-GR" dirty="0" smtClean="0"/>
              <a:t> </a:t>
            </a:r>
            <a:r>
              <a:rPr lang="el-GR" dirty="0">
                <a:solidFill>
                  <a:srgbClr val="000000"/>
                </a:solidFill>
                <a:latin typeface="Calibri" panose="020F0502020204030204" pitchFamily="34" charset="0"/>
              </a:rPr>
              <a:t>Οι ηλεκτρολυτικές κυψέλες χρησιμοποιούν την ηλεκτρική ενέργεια για την διάσπαση του νερού σε υδρογόνο και οξυγόνο. Η τεχνολογία αυτή έχει αναπτυχθεί καλά και είναι εμπορικά διαθέσιμη ενώ αναπτύσσονται και συστήματα τα οποία μπορούν να χρησιμοποιήσουν αποδοτικά την διαλείπουσα ανανεώσιμη ενέργεια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5319503" y="715993"/>
            <a:ext cx="6377916" cy="2166875"/>
          </a:xfrm>
          <a:prstGeom prst="rect">
            <a:avLst/>
          </a:prstGeom>
        </p:spPr>
        <p:txBody>
          <a:bodyPr wrap="square">
            <a:spAutoFit/>
          </a:bodyPr>
          <a:lstStyle/>
          <a:p>
            <a:pPr>
              <a:lnSpc>
                <a:spcPct val="107000"/>
              </a:lnSpc>
              <a:spcAft>
                <a:spcPts val="800"/>
              </a:spcAft>
            </a:pPr>
            <a:r>
              <a:rPr lang="el-GR" b="1" dirty="0">
                <a:solidFill>
                  <a:srgbClr val="1F3864"/>
                </a:solidFill>
                <a:latin typeface="Calibri" panose="020F0502020204030204" pitchFamily="34" charset="0"/>
              </a:rPr>
              <a:t>Άμεσες Διεργασίες Ηλιακής Διάσπασης Νερού </a:t>
            </a:r>
            <a:r>
              <a:rPr lang="el-GR" dirty="0">
                <a:latin typeface="Calibri" panose="020F0502020204030204" pitchFamily="34" charset="0"/>
              </a:rPr>
              <a:t>Οι διεργασίες άμεσης ηλιακής διάσπασης του νερού, ή φωτολυτικές διεργασίες, χρησιμοποιούν την ενέργεια του φωτός για τη διάσπαση του νερού σε υδρογόνο και οξυγόνο. Επί του παρόντος οι διεργασίες αυτές βρίσκονται σε ιδιαίτερα πρώιμο ερευνητικό στάδιο αλλά προσφέρουν μακροπρόθεσμες προοπτικές για μια βιώσιμη παραγωγή υδρογόνου με χαμηλή περιβαλλοντική επίπτωση.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p:cNvPicPr/>
          <p:nvPr/>
        </p:nvPicPr>
        <p:blipFill>
          <a:blip r:embed="rId10" cstate="print"/>
          <a:srcRect/>
          <a:stretch>
            <a:fillRect/>
          </a:stretch>
        </p:blipFill>
        <p:spPr bwMode="auto">
          <a:xfrm>
            <a:off x="4214949" y="2930870"/>
            <a:ext cx="2793306" cy="2552324"/>
          </a:xfrm>
          <a:prstGeom prst="rect">
            <a:avLst/>
          </a:prstGeom>
          <a:noFill/>
          <a:ln w="9525">
            <a:noFill/>
            <a:miter lim="800000"/>
            <a:headEnd/>
            <a:tailEnd/>
          </a:ln>
        </p:spPr>
      </p:pic>
      <p:sp>
        <p:nvSpPr>
          <p:cNvPr id="18" name="Rectangle 17"/>
          <p:cNvSpPr/>
          <p:nvPr/>
        </p:nvSpPr>
        <p:spPr>
          <a:xfrm>
            <a:off x="1618781" y="5507778"/>
            <a:ext cx="8042804" cy="304699"/>
          </a:xfrm>
          <a:prstGeom prst="rect">
            <a:avLst/>
          </a:prstGeom>
        </p:spPr>
        <p:txBody>
          <a:bodyPr wrap="square">
            <a:spAutoFit/>
          </a:bodyPr>
          <a:lstStyle/>
          <a:p>
            <a:pPr algn="just">
              <a:lnSpc>
                <a:spcPct val="115000"/>
              </a:lnSpc>
              <a:spcBef>
                <a:spcPts val="600"/>
              </a:spcBef>
              <a:spcAft>
                <a:spcPts val="600"/>
              </a:spcAft>
            </a:pPr>
            <a:r>
              <a:rPr lang="el-GR" sz="1200" i="1" dirty="0">
                <a:latin typeface="Arial" panose="020B0604020202020204" pitchFamily="34" charset="0"/>
              </a:rPr>
              <a:t>Σχεδιάγραμμα μιας τυπικής ηλεκτρολυτικής κυψέλης για την παραγωγή υδρογόνου από το νερό.</a:t>
            </a:r>
          </a:p>
        </p:txBody>
      </p:sp>
      <p:sp>
        <p:nvSpPr>
          <p:cNvPr id="19" name="Rectangle 18"/>
          <p:cNvSpPr/>
          <p:nvPr/>
        </p:nvSpPr>
        <p:spPr>
          <a:xfrm>
            <a:off x="3270129" y="107758"/>
            <a:ext cx="7944212" cy="738664"/>
          </a:xfrm>
          <a:prstGeom prst="rect">
            <a:avLst/>
          </a:prstGeom>
        </p:spPr>
        <p:txBody>
          <a:bodyPr wrap="square">
            <a:spAutoFit/>
          </a:bodyPr>
          <a:lstStyle/>
          <a:p>
            <a:pPr lvl="0" algn="just" eaLnBrk="0" fontAlgn="base" hangingPunct="0">
              <a:spcBef>
                <a:spcPct val="0"/>
              </a:spcBef>
              <a:spcAft>
                <a:spcPct val="0"/>
              </a:spcAft>
            </a:pPr>
            <a:r>
              <a:rPr lang="el-GR" altLang="zh-CN" sz="1400" dirty="0">
                <a:latin typeface="Arial" panose="020B0604020202020204" pitchFamily="34" charset="0"/>
              </a:rPr>
              <a:t>Υπάρχει η δυνατότητα παραγωγής υδρογόνου χωρίς να παράγονται αέρια του θερμοκηπίου μέσω της ηλεκτρόλυσης του νερού χρησιμοποιώντας μια ανανεώσιμη πηγή ενέργειας όπως η ηλιακή ή η αιολική ενέργεια. </a:t>
            </a:r>
            <a:endParaRPr kumimoji="0" lang="el-GR" altLang="zh-CN" sz="1400" b="0" i="0" u="none" strike="noStrike" cap="none" normalizeH="0" baseline="0" dirty="0">
              <a:ln>
                <a:noFill/>
              </a:ln>
              <a:solidFill>
                <a:schemeClr val="tx1"/>
              </a:solidFill>
              <a:effectLst/>
              <a:latin typeface="Arial" panose="020B0604020202020204" pitchFamily="34" charset="0"/>
            </a:endParaRPr>
          </a:p>
        </p:txBody>
      </p:sp>
      <p:sp>
        <p:nvSpPr>
          <p:cNvPr id="20"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29682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1524</TotalTime>
  <Words>997</Words>
  <Application>Microsoft Office PowerPoint</Application>
  <PresentationFormat>Widescreen</PresentationFormat>
  <Paragraphs>84</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等线</vt:lpstr>
      <vt:lpstr>inherit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Laura Currid</cp:lastModifiedBy>
  <cp:revision>13</cp:revision>
  <dcterms:created xsi:type="dcterms:W3CDTF">2019-06-26T09:21:34Z</dcterms:created>
  <dcterms:modified xsi:type="dcterms:W3CDTF">2019-11-13T09:39:19Z</dcterms:modified>
</cp:coreProperties>
</file>