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  <p:sldId id="261" r:id="rId30"/>
    <p:sldId id="260" r:id="rId31"/>
    <p:sldId id="259" r:id="rId32"/>
    <p:sldId id="258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ACAF"/>
                </a:solidFill>
                <a:latin typeface="Arial" panose="020B0604020202020204" pitchFamily="34" charset="0"/>
              </a:rPr>
              <a:t>Δημιουργία περιεχομένου από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7.emf"/><Relationship Id="rId5" Type="http://schemas.openxmlformats.org/officeDocument/2006/relationships/image" Target="../media/image7.png"/><Relationship Id="rId10" Type="http://schemas.openxmlformats.org/officeDocument/2006/relationships/image" Target="../media/image26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emf"/><Relationship Id="rId5" Type="http://schemas.openxmlformats.org/officeDocument/2006/relationships/image" Target="../media/image7.png"/><Relationship Id="rId10" Type="http://schemas.openxmlformats.org/officeDocument/2006/relationships/image" Target="../media/image2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0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5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17" Type="http://schemas.openxmlformats.org/officeDocument/2006/relationships/image" Target="../media/image38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0ahUKEwilu-TotOHYAhUHElAKHVqHALUQjRwIBw&amp;url=http://www.fuelcellstore.com/nafion-117&amp;psig=AOvVaw2p-gAC7rCEd6YfYaLXqhFW&amp;ust=15163614456763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7.jpe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esure%20fuite%20H2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4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8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5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jpeg"/><Relationship Id="rId5" Type="http://schemas.openxmlformats.org/officeDocument/2006/relationships/image" Target="../media/image7.png"/><Relationship Id="rId10" Type="http://schemas.openxmlformats.org/officeDocument/2006/relationships/image" Target="../media/image5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6.png"/><Relationship Id="rId5" Type="http://schemas.openxmlformats.org/officeDocument/2006/relationships/image" Target="../media/image7.png"/><Relationship Id="rId10" Type="http://schemas.openxmlformats.org/officeDocument/2006/relationships/image" Target="../media/image5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60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5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8.jpeg"/><Relationship Id="rId5" Type="http://schemas.openxmlformats.org/officeDocument/2006/relationships/image" Target="../media/image7.png"/><Relationship Id="rId10" Type="http://schemas.openxmlformats.org/officeDocument/2006/relationships/image" Target="../media/image5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6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2.jpeg"/><Relationship Id="rId5" Type="http://schemas.openxmlformats.org/officeDocument/2006/relationships/image" Target="../media/image7.png"/><Relationship Id="rId10" Type="http://schemas.openxmlformats.org/officeDocument/2006/relationships/image" Target="../media/image6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5.png"/><Relationship Id="rId5" Type="http://schemas.openxmlformats.org/officeDocument/2006/relationships/image" Target="../media/image7.png"/><Relationship Id="rId10" Type="http://schemas.openxmlformats.org/officeDocument/2006/relationships/image" Target="../media/image6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8.gif"/><Relationship Id="rId5" Type="http://schemas.openxmlformats.org/officeDocument/2006/relationships/image" Target="../media/image7.png"/><Relationship Id="rId10" Type="http://schemas.openxmlformats.org/officeDocument/2006/relationships/image" Target="../media/image67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4-pole-bldc-motor031102.swf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70.jpeg"/><Relationship Id="rId2" Type="http://schemas.openxmlformats.org/officeDocument/2006/relationships/image" Target="../media/image6.pn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achine%20Synchrone.mpg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72.png"/><Relationship Id="rId10" Type="http://schemas.openxmlformats.org/officeDocument/2006/relationships/image" Target="../media/image6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0ahUKEwiSv_u1xobTAhUlDMAKHf_jDogQjRwIBw&amp;url=http://nanocat-project.eu/&amp;bvm=bv.151325232,d.dGo&amp;psig=AFQjCNGXakv_zWR3bFO2j9U3lBA2dLHMZg&amp;ust=14912487164637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e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4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0ahUKEwjerOLvxobTAhUnC8AKHZcLAvcQjRwIBw&amp;url=http://www.homepages.ucl.ac.uk/~ucecoya/pemfc.html&amp;bvm=bv.151325232,d.dGo&amp;psig=AFQjCNGXakv_zWR3bFO2j9U3lBA2dLHMZg&amp;ust=149124871646374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emf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/>
              <a:t>&lt;Λογότυπου συνεταίρου&gt;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l-GR" b="1" dirty="0"/>
              <a:t>Τεχνολογίες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Πρόσθετες Πληροφορίες για τους Καθηγητές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ACAF"/>
                </a:solidFill>
                <a:latin typeface="Arial" panose="020B0604020202020204" pitchFamily="34" charset="0"/>
              </a:rPr>
              <a:t>Δημιουργία περιεχομένου από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10267" y="332657"/>
            <a:ext cx="5832648" cy="4320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solidFill>
                  <a:srgbClr val="00ACAF"/>
                </a:solidFill>
                <a:latin typeface="+mn-lt"/>
              </a:rPr>
              <a:t>Αρχή λειτουργίας μίας απλής κυψέλης (PEFC)</a:t>
            </a:r>
            <a:endParaRPr lang="el-GR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e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49" y="1196752"/>
            <a:ext cx="6717546" cy="3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05440"/>
              </p:ext>
            </p:extLst>
          </p:nvPr>
        </p:nvGraphicFramePr>
        <p:xfrm>
          <a:off x="2160879" y="4784954"/>
          <a:ext cx="4397084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Άνοδος: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>
                      <a:blip r:embed="rId11"/>
                      <a:stretch>
                        <a:fillRect l="-31290" t="-11905" r="-18393" b="-952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Εξισ. 1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15162"/>
              </p:ext>
            </p:extLst>
          </p:nvPr>
        </p:nvGraphicFramePr>
        <p:xfrm>
          <a:off x="2158339" y="5059274"/>
          <a:ext cx="4400403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Κάθοδος: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>
                      <a:blip r:embed="rId12"/>
                      <a:stretch>
                        <a:fillRect l="-31290" t="-11364" r="-18393" b="-1136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Εξισ. 2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84101"/>
              </p:ext>
            </p:extLst>
          </p:nvPr>
        </p:nvGraphicFramePr>
        <p:xfrm>
          <a:off x="2158339" y="5333594"/>
          <a:ext cx="4399624" cy="28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Γενικά: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>
                      <a:blip r:embed="rId13"/>
                      <a:stretch>
                        <a:fillRect l="-31290" t="-10638" r="-18393" b="-106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Εξισ. 3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rgbClr val="00ACAF"/>
                </a:solidFill>
                <a:latin typeface="+mn-lt"/>
              </a:rPr>
              <a:t>Άλλοι τύποι κυψελών καυσίμου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00237" y="3645024"/>
            <a:ext cx="24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 Άμεσης τροφοδοσίας </a:t>
            </a:r>
            <a:r>
              <a:rPr lang="el-GR" dirty="0" err="1" smtClean="0"/>
              <a:t>Μεθανόλης</a:t>
            </a:r>
            <a:r>
              <a:rPr lang="el-GR" dirty="0" smtClean="0"/>
              <a:t> </a:t>
            </a:r>
            <a:r>
              <a:rPr lang="el-GR" dirty="0" err="1" smtClean="0"/>
              <a:t>DMFC</a:t>
            </a:r>
            <a:r>
              <a:rPr lang="el-GR" dirty="0" smtClean="0"/>
              <a:t> </a:t>
            </a:r>
          </a:p>
        </p:txBody>
      </p:sp>
      <p:pic>
        <p:nvPicPr>
          <p:cNvPr id="17" name="Picture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951758"/>
            <a:ext cx="52197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870364" y="5399748"/>
            <a:ext cx="171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Αλκαλικές </a:t>
            </a:r>
            <a:r>
              <a:rPr lang="el-GR" dirty="0" err="1" smtClean="0"/>
              <a:t>AFC</a:t>
            </a:r>
            <a:endParaRPr lang="el-GR" dirty="0" smtClean="0"/>
          </a:p>
        </p:txBody>
      </p:sp>
      <p:pic>
        <p:nvPicPr>
          <p:cNvPr id="19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36" y="2610090"/>
            <a:ext cx="49062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632" y="5550287"/>
            <a:ext cx="2499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Τηγμένων Ανθρακικών Αλάτων </a:t>
            </a:r>
            <a:r>
              <a:rPr lang="el-GR" dirty="0" err="1" smtClean="0"/>
              <a:t>MCFC</a:t>
            </a:r>
            <a:endParaRPr lang="el-GR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29144" y="190358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rgbClr val="00ACAF"/>
                </a:solidFill>
                <a:latin typeface="+mn-lt"/>
              </a:rPr>
              <a:t>Άλλοι τύποι κυψελών καυσίμου</a:t>
            </a:r>
          </a:p>
        </p:txBody>
      </p:sp>
      <p:pic>
        <p:nvPicPr>
          <p:cNvPr id="17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2349924"/>
            <a:ext cx="4824536" cy="32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4348" y="653743"/>
            <a:ext cx="45461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628557" y="3452763"/>
            <a:ext cx="220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Φωσφορικού Οξέος PAFC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rgbClr val="00ACAF"/>
                </a:solidFill>
                <a:latin typeface="+mn-lt"/>
              </a:rPr>
              <a:t>Άλλοι τύποι κυψελών καυσίμου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07791" y="4355812"/>
            <a:ext cx="187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Στερεού Οξειδίου </a:t>
            </a:r>
            <a:r>
              <a:rPr lang="el-GR" dirty="0" err="1" smtClean="0"/>
              <a:t>SOFC</a:t>
            </a:r>
            <a:r>
              <a:rPr lang="el-GR" dirty="0" smtClean="0"/>
              <a:t> </a:t>
            </a:r>
          </a:p>
        </p:txBody>
      </p:sp>
      <p:pic>
        <p:nvPicPr>
          <p:cNvPr id="17" name="Picture 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8152" y="1413341"/>
            <a:ext cx="5219700" cy="275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3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683567" y="692696"/>
            <a:ext cx="9143461" cy="4247317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κυψέλη, όπως και κάθε μηχάνημα, δεν είναι τέλεια. Μολονότι δεν υπάρχουν κινούμενα μέρη, τα υλικά είναι πραγματικά και προκαλούν απώλειες. Προς το παρόν η συνολική τους απόδοση μετράται σε ποσοστό 60%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Παρατηρείται, συνεπώς, μια πτώση της τάσης όταν παράγεται ρεύμα. Αυτή αντιπροσωπεύεται από την επονομαζόμενη καμπύλη πόλωσης.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κυψέλη καυσίμου, προκειμένου να λειτουργεί σωστά, χρειάζεται τα παρακάτω βοηθητικά στοιχεία: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/>
              <a:t>Διαχείριση αέρα εισαγωγής: φίλτρο, συμπιεστή, ψύξη αέρα, υγραντήρα, βαλβίδες διαχείρισης πίεσης και ροής. Συμπληρώνεται από την εξάτμιση της κυψέλης καυσίμου όπου παράγεται μόνο νερό.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/>
              <a:t>Διαχείριση υδρογόνου: βαλβίδες δεξαμενής, ρυθμιστής πίεσης, εγχυτήρας(ες), αντλία υδρογόνου και μια βαλβίδα εξαέρωσης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/>
              <a:t>Για τη διάχυση της θερμότητας που παράγεται από την κυψέλη καυσίμου είναι υποχρεωτικό ένα κύκλωμα ψύξης, ενώ γενικά είναι απαραίτητα και τα ψυγεία καθώς το 40% της συνολικής ισχύς είναι θερμότητα.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1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43808" y="475387"/>
            <a:ext cx="3610744" cy="505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rgbClr val="00ACAF"/>
                </a:solidFill>
                <a:latin typeface="+mn-lt"/>
              </a:rPr>
              <a:t>Η καμπύλη πόλωσης</a:t>
            </a: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721" y="980728"/>
            <a:ext cx="573151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32" descr="sigle_campus_alpha_p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796315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24626" y="2949114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196268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7896"/>
            <a:ext cx="3133926" cy="2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8260"/>
            <a:ext cx="1492360" cy="1414498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12826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4" y="1128260"/>
            <a:ext cx="1721248" cy="124564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68" y="3025414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ésultat de recherche d'images pour &quot;Nafion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25" y="2807896"/>
            <a:ext cx="2585874" cy="25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34963" y="937182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7425" y="4681598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449758" y="832891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491880" y="4240258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035217" y="1054910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3</a:t>
            </a:r>
          </a:p>
        </p:txBody>
      </p:sp>
      <p:sp>
        <p:nvSpPr>
          <p:cNvPr id="29" name="ZoneTexte 29"/>
          <p:cNvSpPr txBox="1"/>
          <p:nvPr/>
        </p:nvSpPr>
        <p:spPr>
          <a:xfrm>
            <a:off x="6372200" y="4753606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3</a:t>
            </a:r>
          </a:p>
        </p:txBody>
      </p:sp>
      <p:sp>
        <p:nvSpPr>
          <p:cNvPr id="30" name="ZoneTexte 30"/>
          <p:cNvSpPr txBox="1"/>
          <p:nvPr/>
        </p:nvSpPr>
        <p:spPr>
          <a:xfrm>
            <a:off x="96839" y="5689710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904802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1600" dirty="0">
                <a:solidFill>
                  <a:srgbClr val="00ACAF"/>
                </a:solidFill>
              </a:rPr>
              <a:t>Υλικά που χρησιμοποιούνται σε μία PEFC: διπολικές πλάκες, στρώματα διάχυσης &amp; ηλεκτρολύτης</a:t>
            </a:r>
          </a:p>
        </p:txBody>
      </p:sp>
      <p:sp>
        <p:nvSpPr>
          <p:cNvPr id="32" name="ZoneTexte 1"/>
          <p:cNvSpPr txBox="1"/>
          <p:nvPr/>
        </p:nvSpPr>
        <p:spPr>
          <a:xfrm>
            <a:off x="587426" y="5185654"/>
            <a:ext cx="1598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Διπολική πλάκα</a:t>
            </a:r>
          </a:p>
        </p:txBody>
      </p:sp>
      <p:sp>
        <p:nvSpPr>
          <p:cNvPr id="33" name="ZoneTexte 33"/>
          <p:cNvSpPr txBox="1"/>
          <p:nvPr/>
        </p:nvSpPr>
        <p:spPr>
          <a:xfrm>
            <a:off x="3779912" y="556718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Στρώμα Διάχυσης Αερίου</a:t>
            </a:r>
          </a:p>
        </p:txBody>
      </p:sp>
      <p:sp>
        <p:nvSpPr>
          <p:cNvPr id="34" name="ZoneTexte 34"/>
          <p:cNvSpPr txBox="1"/>
          <p:nvPr/>
        </p:nvSpPr>
        <p:spPr>
          <a:xfrm>
            <a:off x="6660232" y="5113646"/>
            <a:ext cx="228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Μεμβράνη ηλεκτρολύτη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3" name="ZoneTexte 12"/>
          <p:cNvSpPr txBox="1"/>
          <p:nvPr/>
        </p:nvSpPr>
        <p:spPr>
          <a:xfrm>
            <a:off x="107598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0" cstate="print"/>
          <a:srcRect b="27461"/>
          <a:stretch/>
        </p:blipFill>
        <p:spPr bwMode="auto">
          <a:xfrm>
            <a:off x="3306353" y="1716777"/>
            <a:ext cx="2530587" cy="1872209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31750"/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319" y="1601352"/>
            <a:ext cx="2273759" cy="21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10951" y="1526603"/>
            <a:ext cx="2263977" cy="22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89760" y="265782"/>
            <a:ext cx="883637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1600" dirty="0">
                <a:solidFill>
                  <a:srgbClr val="00ACAF"/>
                </a:solidFill>
              </a:rPr>
              <a:t>Υλικά που χρησιμοποιούνται σε μία PEFC: διπολικές πλάκες, στρώματα διάχυσης &amp; ηλεκτρολύτης</a:t>
            </a:r>
          </a:p>
        </p:txBody>
      </p:sp>
      <p:sp>
        <p:nvSpPr>
          <p:cNvPr id="28" name="ZoneTexte 1"/>
          <p:cNvSpPr txBox="1"/>
          <p:nvPr/>
        </p:nvSpPr>
        <p:spPr>
          <a:xfrm>
            <a:off x="622319" y="4001869"/>
            <a:ext cx="2273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Άποψη του υλικού του στρώματος διάχυσης, ύφασμα γραφίτη</a:t>
            </a:r>
          </a:p>
        </p:txBody>
      </p:sp>
      <p:sp>
        <p:nvSpPr>
          <p:cNvPr id="29" name="ZoneTexte 23"/>
          <p:cNvSpPr txBox="1"/>
          <p:nvPr/>
        </p:nvSpPr>
        <p:spPr>
          <a:xfrm>
            <a:off x="3430631" y="3985601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Άποψη του στρώματος του καταλύτη, εναπόθεση νανοσωματιδίων πλατίνας</a:t>
            </a:r>
          </a:p>
        </p:txBody>
      </p:sp>
      <p:sp>
        <p:nvSpPr>
          <p:cNvPr id="30" name="ZoneTexte 24"/>
          <p:cNvSpPr txBox="1"/>
          <p:nvPr/>
        </p:nvSpPr>
        <p:spPr>
          <a:xfrm>
            <a:off x="6382959" y="3967313"/>
            <a:ext cx="2273759" cy="121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Μια μικροσκοπική άποψη του ηλεκτρολύτη που περιβάλλεται από τον καταλύτη και τα στρώματα διάχυσης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1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360608" y="567585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09" y="635295"/>
            <a:ext cx="6703661" cy="468052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</p:spPr>
      </p:pic>
      <p:sp>
        <p:nvSpPr>
          <p:cNvPr id="17" name="ZoneTexte 1"/>
          <p:cNvSpPr txBox="1"/>
          <p:nvPr/>
        </p:nvSpPr>
        <p:spPr>
          <a:xfrm>
            <a:off x="1595409" y="531581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Η συστοιχία της κυψέλης καυσίμου η οποία περιβάλλεται από το κύκλωμα υδρογόνου, το κύκλωμα αέρα, τον υγραντήρα, το κύκλωμα ψύξης, την εξάτμιση και το ηλεκτρικό φορτίο.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95409" y="112075"/>
            <a:ext cx="67036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447183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pic>
        <p:nvPicPr>
          <p:cNvPr id="16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44" y="1227575"/>
            <a:ext cx="4427984" cy="3320988"/>
          </a:xfrm>
          <a:prstGeom prst="rect">
            <a:avLst/>
          </a:prstGeom>
        </p:spPr>
      </p:pic>
      <p:sp>
        <p:nvSpPr>
          <p:cNvPr id="17" name="ZoneTexte 17"/>
          <p:cNvSpPr txBox="1"/>
          <p:nvPr/>
        </p:nvSpPr>
        <p:spPr>
          <a:xfrm>
            <a:off x="709876" y="45245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διάταξη δοκιμής της κυψέλης καυσίμου είναι εξοπλισμένη με μια δεξαμενή πίεσης, B10-200 </a:t>
            </a:r>
            <a:r>
              <a:rPr lang="el-GR" dirty="0" err="1" smtClean="0"/>
              <a:t>bar</a:t>
            </a:r>
            <a:endParaRPr lang="el-GR" dirty="0" smtClean="0"/>
          </a:p>
        </p:txBody>
      </p:sp>
      <p:sp>
        <p:nvSpPr>
          <p:cNvPr id="18" name="ZoneTexte 18"/>
          <p:cNvSpPr txBox="1"/>
          <p:nvPr/>
        </p:nvSpPr>
        <p:spPr>
          <a:xfrm>
            <a:off x="5912200" y="4525089"/>
            <a:ext cx="25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Λεπτομέρειες διάταξης δοκιμής κυψέλης καυσίμου</a:t>
            </a:r>
          </a:p>
        </p:txBody>
      </p:sp>
      <p:sp>
        <p:nvSpPr>
          <p:cNvPr id="19" name="ZoneTexte 19"/>
          <p:cNvSpPr txBox="1"/>
          <p:nvPr/>
        </p:nvSpPr>
        <p:spPr>
          <a:xfrm>
            <a:off x="4922344" y="3995486"/>
            <a:ext cx="181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ΕΙΣΟΔΟΣ H2</a:t>
            </a:r>
          </a:p>
        </p:txBody>
      </p:sp>
      <p:sp>
        <p:nvSpPr>
          <p:cNvPr id="20" name="ZoneTexte 20"/>
          <p:cNvSpPr txBox="1"/>
          <p:nvPr/>
        </p:nvSpPr>
        <p:spPr>
          <a:xfrm>
            <a:off x="6766660" y="951985"/>
            <a:ext cx="121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ΕΞΟΔΟΣ H2</a:t>
            </a:r>
          </a:p>
        </p:txBody>
      </p:sp>
      <p:sp>
        <p:nvSpPr>
          <p:cNvPr id="21" name="ZoneTexte 21"/>
          <p:cNvSpPr txBox="1"/>
          <p:nvPr/>
        </p:nvSpPr>
        <p:spPr>
          <a:xfrm>
            <a:off x="5148401" y="951985"/>
            <a:ext cx="152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ΕΞΟΔΟΣ </a:t>
            </a:r>
            <a:r>
              <a:rPr lang="el-GR" sz="1600" dirty="0" err="1" smtClean="0"/>
              <a:t>ΗΛ</a:t>
            </a:r>
            <a:r>
              <a:rPr lang="el-GR" sz="1600" dirty="0" smtClean="0"/>
              <a:t>. ΕΝ.</a:t>
            </a:r>
          </a:p>
        </p:txBody>
      </p:sp>
      <p:sp>
        <p:nvSpPr>
          <p:cNvPr id="22" name="ZoneTexte 22"/>
          <p:cNvSpPr txBox="1"/>
          <p:nvPr/>
        </p:nvSpPr>
        <p:spPr>
          <a:xfrm>
            <a:off x="5441830" y="320339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ΑΝΤΛΙΑ H2</a:t>
            </a:r>
          </a:p>
        </p:txBody>
      </p:sp>
      <p:sp>
        <p:nvSpPr>
          <p:cNvPr id="23" name="ZoneTexte 23"/>
          <p:cNvSpPr txBox="1"/>
          <p:nvPr/>
        </p:nvSpPr>
        <p:spPr>
          <a:xfrm>
            <a:off x="7196342" y="212385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ΑΝΕΜΙΣΤΗΡΑΣ</a:t>
            </a:r>
          </a:p>
        </p:txBody>
      </p:sp>
      <p:pic>
        <p:nvPicPr>
          <p:cNvPr id="24" name="Picture 2" descr="https://www.sewerin.com/cms/uploads/tx_sewerinproducts/1_abb_snooper4_pumpe_diffusion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41" y="4647078"/>
            <a:ext cx="1102147" cy="11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094807" y="190381"/>
            <a:ext cx="685097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6" name="ZoneTexte 2"/>
          <p:cNvSpPr txBox="1"/>
          <p:nvPr/>
        </p:nvSpPr>
        <p:spPr>
          <a:xfrm>
            <a:off x="4069100" y="56568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Ανιχνευτές H2</a:t>
            </a:r>
          </a:p>
        </p:txBody>
      </p:sp>
      <p:sp>
        <p:nvSpPr>
          <p:cNvPr id="27" name="ZoneTexte 27"/>
          <p:cNvSpPr txBox="1"/>
          <p:nvPr/>
        </p:nvSpPr>
        <p:spPr>
          <a:xfrm>
            <a:off x="7734347" y="2585523"/>
            <a:ext cx="143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ΕΙΣΟΔΟΣ H2</a:t>
            </a:r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" y="1227575"/>
            <a:ext cx="4395915" cy="3296937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2" y="910456"/>
            <a:ext cx="75608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Τεχνολογία Κυψέλης Καυσίμου Υδρογόνου</a:t>
            </a:r>
          </a:p>
          <a:p>
            <a:endParaRPr lang="el-GR" sz="1400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Διαφορετικοί τύποι κυψελών καυσίμου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Αρχιτεκτονική κυψελών καυσίμου: διπολική - επίπεδη - κυλινδρική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Αρχή λειτουργίας κυψελών καυσίμου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Υλικά που χρησιμοποιούνται σε μια PEFC ( κυψέλη καυσίμου πολυμερικού ηλεκτρολύτη): Διπολικές πλάκες - Στρώματα διάχυσης - Ηλεκτρολύτης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Βοηθητικά στοιχεία που συνδέονται με την κυψέλη καυσίμου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Τροφοδοσία αέρα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Τροφοδοσία υδρογόνου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Ψύξη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Υγραντήρας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Εξάτμιση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Ενσωμάτωση μιας κυψέλης καυσίμου σε ένα σύστημα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Ηλεκτρονικά ισχύος (χειριστήριο)</a:t>
            </a:r>
            <a:endParaRPr lang="el-GR" dirty="0"/>
          </a:p>
          <a:p>
            <a:pPr marL="800100" lvl="1" indent="-342900">
              <a:buFont typeface="+mj-lt"/>
              <a:buAutoNum type="alphaLcParenR"/>
            </a:pPr>
            <a:r>
              <a:rPr lang="el-GR" dirty="0" smtClean="0"/>
              <a:t>Ηλεκτρικό φορτίο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Διαχείριση ενέργειας</a:t>
            </a:r>
            <a:endParaRPr lang="el-GR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908720"/>
            <a:ext cx="9527161" cy="4154984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Τα βοηθητικά στοιχεία έχουν ιδιαίτερη σημασία όσον αφορά την τεχνολογία και την ασφάλεια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δεξαμενές υδρογόνου πληρώνονται συνήθως με αέριο υδρογόνο υπό πίεση 350 ή 700 </a:t>
            </a:r>
            <a:r>
              <a:rPr lang="el-GR" sz="1600" dirty="0" err="1" smtClean="0"/>
              <a:t>bar</a:t>
            </a:r>
            <a:endParaRPr lang="el-G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δεξαμενές υδρογόνου είναι κατασκευασμένες έτσι ώστε να πληρώνονται με πίεση έως 700 </a:t>
            </a:r>
            <a:r>
              <a:rPr lang="el-GR" sz="1600" dirty="0" err="1" smtClean="0"/>
              <a:t>bar</a:t>
            </a:r>
            <a:r>
              <a:rPr lang="el-GR" sz="1600" dirty="0" smtClean="0"/>
              <a:t>.  Κατασκευάζονται από σύνθετα υλικά όπως ίνες άνθρακα και </a:t>
            </a:r>
            <a:r>
              <a:rPr lang="el-GR" sz="1600" dirty="0" err="1" smtClean="0"/>
              <a:t>Kevlar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δεξαμενές υδρογόνου είναι εξοπλισμένες με μια συγκεκριμένη </a:t>
            </a:r>
            <a:r>
              <a:rPr lang="el-GR" sz="1600" dirty="0" err="1" smtClean="0"/>
              <a:t>πολυβαλβίδα</a:t>
            </a:r>
            <a:r>
              <a:rPr lang="el-GR" sz="1600" dirty="0" smtClean="0"/>
              <a:t> ασφαλείας η οποία περιλαμβάνει μια θερμική ασφάλεια, μια χειροκίνητη βαλβίδα, μια σωληνοειδή βαλβίδα, έναν μειωτήρα απόσχισης σωλήνα, αισθητήρες θερμοκρασίας και πίεσης και έναν δίσκο </a:t>
            </a:r>
            <a:r>
              <a:rPr lang="el-GR" sz="1600" dirty="0" err="1" smtClean="0"/>
              <a:t>υπερπίεσης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Κάποιες συγκεκριμένες δεξαμενές υδρογόνου είναι σχεδιασμένες ώστε να πληρώνονται με υγρό υδρογόνο σε θερμοκρασία μείον 253°C ή με ψυχρό αέριο υπό πίεση σε ιδιαίτερα χαμηλή θερμοκρασία.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σωλήνες είναι σχεδιασμένοι να αντέχουν στην υψηλή πίεση. Συνδέονται με τα άλλα στοιχεία μέσω βιδωτών συνδέσμων.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1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4_U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5" y="2243721"/>
            <a:ext cx="3086491" cy="2624994"/>
          </a:xfrm>
          <a:prstGeom prst="rect">
            <a:avLst/>
          </a:prstGeom>
        </p:spPr>
      </p:pic>
      <p:graphicFrame>
        <p:nvGraphicFramePr>
          <p:cNvPr id="16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69880"/>
              </p:ext>
            </p:extLst>
          </p:nvPr>
        </p:nvGraphicFramePr>
        <p:xfrm>
          <a:off x="2039336" y="836622"/>
          <a:ext cx="6323475" cy="1223781"/>
        </p:xfrm>
        <a:graphic>
          <a:graphicData uri="http://schemas.openxmlformats.org/drawingml/2006/table">
            <a:tbl>
              <a:tblPr/>
              <a:tblGrid>
                <a:gridCol w="210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Τεχνικές αποθήκευσης υδρογόνου για τα οχήματα (σύγκριση)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Αέριο H2 στα 700 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Υγρό υδρογόνο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Κρυο-συμπιεσμένο στα 300 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(5 kg) ~ 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125%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noProof="0" dirty="0">
                          <a:latin typeface="Arial"/>
                        </a:rPr>
                        <a:t>150%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36" y="2304078"/>
            <a:ext cx="2434229" cy="13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s://encrypted-tbn0.gstatic.com/images?q=tbn:ANd9GcQwy4Yw72FXixHkH4LLToLk7z6jr40IaDMch_vLT8tBAaN39BMX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03" y="2290043"/>
            <a:ext cx="1698757" cy="1348219"/>
          </a:xfrm>
          <a:prstGeom prst="rect">
            <a:avLst/>
          </a:prstGeom>
          <a:noFill/>
        </p:spPr>
      </p:pic>
      <p:pic>
        <p:nvPicPr>
          <p:cNvPr id="19" name="Image 17" descr="Figure_2_U3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31" y="3728197"/>
            <a:ext cx="1961272" cy="1644574"/>
          </a:xfrm>
          <a:prstGeom prst="rect">
            <a:avLst/>
          </a:prstGeom>
        </p:spPr>
      </p:pic>
      <p:cxnSp>
        <p:nvCxnSpPr>
          <p:cNvPr id="20" name="Connecteur droit avec flèche 18"/>
          <p:cNvCxnSpPr>
            <a:stCxn id="19" idx="0"/>
          </p:cNvCxnSpPr>
          <p:nvPr/>
        </p:nvCxnSpPr>
        <p:spPr>
          <a:xfrm flipH="1" flipV="1">
            <a:off x="6329531" y="3140523"/>
            <a:ext cx="980636" cy="587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19"/>
          <p:cNvCxnSpPr>
            <a:stCxn id="19" idx="0"/>
          </p:cNvCxnSpPr>
          <p:nvPr/>
        </p:nvCxnSpPr>
        <p:spPr>
          <a:xfrm flipV="1">
            <a:off x="7310167" y="3266178"/>
            <a:ext cx="286155" cy="462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4324062"/>
            <a:ext cx="1832634" cy="1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7498715" y="558879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Ullit, BMW, Toyota, KIWA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162011" y="394927"/>
            <a:ext cx="87849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1. Αποθήκευση υδρογόνου: εξετάζουμε τρεις τύπους αποθήκευσης επί των οχημάτων</a:t>
            </a:r>
          </a:p>
        </p:txBody>
      </p:sp>
      <p:pic>
        <p:nvPicPr>
          <p:cNvPr id="25" name="Image 11" descr="Figure_5_U3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59" y="4364659"/>
            <a:ext cx="1883218" cy="1019365"/>
          </a:xfrm>
          <a:prstGeom prst="rect">
            <a:avLst/>
          </a:prstGeom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039336" y="29951"/>
            <a:ext cx="766992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7" name="ZoneTexte 2"/>
          <p:cNvSpPr txBox="1"/>
          <p:nvPr/>
        </p:nvSpPr>
        <p:spPr>
          <a:xfrm>
            <a:off x="8290803" y="451893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Συσκευή καταλύτη που χρησιμοποιείται στις εξουδετερωμένες διαρροές</a:t>
            </a:r>
          </a:p>
        </p:txBody>
      </p:sp>
      <p:sp>
        <p:nvSpPr>
          <p:cNvPr id="28" name="ZoneTexte 3"/>
          <p:cNvSpPr txBox="1"/>
          <p:nvPr/>
        </p:nvSpPr>
        <p:spPr>
          <a:xfrm>
            <a:off x="3682291" y="5384024"/>
            <a:ext cx="215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Τομή μιας δεξαμενής πίεσης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5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1464051" y="1084441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/>
              <a:t>Για λόγους ασφαλείας το σύστημα υδρογόνου, οι δεξαμενές και οι σωλήνες βρίσκονται εκτός όγκου του αυτοκινήτου. Έτσι δεν υπάρχει περίπτωση να διεισδύσει υδρογόνο στο διαμέρισμα των επιβατών.</a:t>
            </a:r>
          </a:p>
        </p:txBody>
      </p:sp>
      <p:pic>
        <p:nvPicPr>
          <p:cNvPr id="16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17" y="2067069"/>
            <a:ext cx="7784964" cy="2202180"/>
          </a:xfrm>
          <a:prstGeom prst="rect">
            <a:avLst/>
          </a:prstGeom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5" y="4421649"/>
            <a:ext cx="6248400" cy="1543600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7991324" y="399225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Swagelok</a:t>
            </a:r>
          </a:p>
        </p:txBody>
      </p:sp>
      <p:pic>
        <p:nvPicPr>
          <p:cNvPr id="20" name="Picture 4" descr="Résultat d’images pour atten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" y="1105281"/>
            <a:ext cx="531992" cy="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953491" y="190381"/>
            <a:ext cx="69922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59" y="741978"/>
            <a:ext cx="2848889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471354" y="636657"/>
            <a:ext cx="505059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2. Σωλήνες υδρογόνου: η ασφάλεια πάνω από όλα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15389" y="390698"/>
            <a:ext cx="9983586" cy="5386090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 ρυθμιστής πίεσης μειώνει την πίεση του αέριου υδρογόνου από 700 </a:t>
            </a:r>
            <a:r>
              <a:rPr lang="el-GR" sz="1600" dirty="0" err="1" smtClean="0"/>
              <a:t>bar</a:t>
            </a:r>
            <a:r>
              <a:rPr lang="el-GR" sz="1600" dirty="0" smtClean="0"/>
              <a:t> σε 1 </a:t>
            </a:r>
            <a:r>
              <a:rPr lang="el-GR" sz="1600" dirty="0" err="1" smtClean="0"/>
              <a:t>bar</a:t>
            </a:r>
            <a:r>
              <a:rPr lang="el-GR" sz="1600" dirty="0" smtClean="0"/>
              <a:t> περίπου. Οποιαδήποτε πίεση του υδρογόνου υψηλότερη από 1 </a:t>
            </a:r>
            <a:r>
              <a:rPr lang="el-GR" sz="1600" dirty="0" err="1" smtClean="0"/>
              <a:t>bar</a:t>
            </a:r>
            <a:r>
              <a:rPr lang="el-GR" sz="1600" dirty="0" smtClean="0"/>
              <a:t> θα μπορούσε να καταστρέψει τη μεμβράνη της κυψέλης καυσίμου.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Πραγματοποιείται επίσης διαχείριση της πρόσληψης αέρα. Μία βαλβίδα </a:t>
            </a:r>
            <a:r>
              <a:rPr lang="el-GR" sz="1600" dirty="0" err="1" smtClean="0"/>
              <a:t>αντίθλιψης</a:t>
            </a:r>
            <a:r>
              <a:rPr lang="el-GR" sz="1600" dirty="0" smtClean="0"/>
              <a:t> διαχειρίζεται επίσης την πίεση του αέρα καθώς θα πρέπει να είναι ίση με την πίεση του υδρογόνου. Η διαχείριση της ροής του αέρα πραγματοποιείται με μια βαλβίδα παράκαμψης.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ροή του αέρα θα πρέπει να περιέχει υγρασία ώστε να αποτρέπεται η ξήρανση της μεμβράνης ηλεκτρολύτης και να επιτρέπεται η μεταφορά πρωτονίων.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 διατήρηση της περιεκτικότητας σε υγρασία του αέρα εισαγωγής σε ποσοστό 50% περίπου μπορεί να χρησιμοποιηθεί ένας υγραντήρας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 ξηρός αέρας θα ξηράνει τη μεμβράνη της κυψέλης καυσίμου και θα διακόψει την παραγωγή ηλεκτρικής ενέργειας.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 διατήρηση της θερμοκρασίας της κυψέλης καυσίμου κάτω από τους 80°C είναι σημαντικό να υπάρχει ένα κύκλωμα ψύξης.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ψυκτικό είναι ειδικό και ηλεκτρικά μη αγώγιμο.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την απομάκρυνση των ιόντων από το ψυκτικό χρησιμοποιείται ένα φίλτρο ρητίνης.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1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4" descr="Figure_11_U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3" y="2049385"/>
            <a:ext cx="2365269" cy="21876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 bwMode="auto">
          <a:xfrm>
            <a:off x="1707780" y="1948480"/>
            <a:ext cx="2529547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droite 16"/>
          <p:cNvSpPr/>
          <p:nvPr/>
        </p:nvSpPr>
        <p:spPr>
          <a:xfrm rot="10800000">
            <a:off x="4700746" y="3072352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21"/>
          <p:cNvSpPr txBox="1"/>
          <p:nvPr/>
        </p:nvSpPr>
        <p:spPr>
          <a:xfrm>
            <a:off x="8589178" y="2724889"/>
            <a:ext cx="106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70 </a:t>
            </a:r>
            <a:r>
              <a:rPr lang="el-GR" dirty="0" err="1" smtClean="0"/>
              <a:t>MPa</a:t>
            </a:r>
            <a:endParaRPr lang="el-GR" dirty="0"/>
          </a:p>
        </p:txBody>
      </p:sp>
      <p:sp>
        <p:nvSpPr>
          <p:cNvPr id="19" name="ZoneTexte 22"/>
          <p:cNvSpPr txBox="1"/>
          <p:nvPr/>
        </p:nvSpPr>
        <p:spPr>
          <a:xfrm>
            <a:off x="4772754" y="2292841"/>
            <a:ext cx="103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 έως 1,5 </a:t>
            </a:r>
            <a:r>
              <a:rPr lang="el-GR" dirty="0" err="1" smtClean="0"/>
              <a:t>MPa</a:t>
            </a:r>
            <a:endParaRPr lang="el-GR" dirty="0"/>
          </a:p>
        </p:txBody>
      </p:sp>
      <p:sp>
        <p:nvSpPr>
          <p:cNvPr id="20" name="ZoneTexte 24"/>
          <p:cNvSpPr txBox="1"/>
          <p:nvPr/>
        </p:nvSpPr>
        <p:spPr>
          <a:xfrm>
            <a:off x="2252474" y="4669105"/>
            <a:ext cx="176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40 έως 200 </a:t>
            </a:r>
            <a:r>
              <a:rPr lang="el-GR" dirty="0" err="1" smtClean="0"/>
              <a:t>kPa</a:t>
            </a:r>
            <a:endParaRPr lang="el-GR" dirty="0" smtClean="0"/>
          </a:p>
        </p:txBody>
      </p:sp>
      <p:sp>
        <p:nvSpPr>
          <p:cNvPr id="21" name="ZoneTexte 29"/>
          <p:cNvSpPr txBox="1"/>
          <p:nvPr/>
        </p:nvSpPr>
        <p:spPr>
          <a:xfrm>
            <a:off x="668298" y="5732179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Toyota TME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172095" y="190381"/>
            <a:ext cx="741708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09607" y="710406"/>
            <a:ext cx="815563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sz="1600" dirty="0"/>
              <a:t>3. Ο ρυθμιστής πίεσης είναι απαραίτητος για τη μείωση της πίεσης από τη δεξαμενή (έως και 700 bar) μέχρι και την κυψέλη καυσίμου (περίπου 1 bar). Η λειτουργία αυτή γενικά εκτελείται σε δύο βήματα, έναν μηχανικό μειωτή πίεσης ακολουθούμενο από μία ηλεκτρονικά ρυθμιζόμενη βαλβίδα ή εγχυτήρα.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1256904"/>
            <a:ext cx="4180686" cy="221727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7" y="3610374"/>
            <a:ext cx="2091637" cy="2008843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1" y="3890493"/>
            <a:ext cx="1719301" cy="188009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7" y="1420375"/>
            <a:ext cx="2535164" cy="19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1084675" y="626077"/>
            <a:ext cx="7918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Το κύκλωμα αέρα εισαγωγής αποτελείται από ένα φίλτρο, ένα συμπιεστή, έναν ψύκτη, έναν υγραντήρα, κυψέλη καυσίμου &amp; εξάτμιση</a:t>
            </a:r>
          </a:p>
          <a:p>
            <a:endParaRPr lang="el-GR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7443" y="3344815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Toyota TME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1961" y="5642405"/>
            <a:ext cx="232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Perma Pure humidifiers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11680" y="143388"/>
            <a:ext cx="66131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3" name="ZoneTexte 1"/>
          <p:cNvSpPr txBox="1"/>
          <p:nvPr/>
        </p:nvSpPr>
        <p:spPr>
          <a:xfrm>
            <a:off x="1637607" y="3037936"/>
            <a:ext cx="182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4. Αεροσυμπιεστής</a:t>
            </a:r>
          </a:p>
        </p:txBody>
      </p:sp>
      <p:sp>
        <p:nvSpPr>
          <p:cNvPr id="24" name="ZoneTexte 22"/>
          <p:cNvSpPr txBox="1"/>
          <p:nvPr/>
        </p:nvSpPr>
        <p:spPr>
          <a:xfrm>
            <a:off x="5861903" y="1309744"/>
            <a:ext cx="16444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5. Ψύκτης αέρα</a:t>
            </a:r>
          </a:p>
        </p:txBody>
      </p:sp>
      <p:sp>
        <p:nvSpPr>
          <p:cNvPr id="25" name="ZoneTexte 2"/>
          <p:cNvSpPr txBox="1"/>
          <p:nvPr/>
        </p:nvSpPr>
        <p:spPr>
          <a:xfrm>
            <a:off x="6269250" y="4118056"/>
            <a:ext cx="330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6. Ο υγραντήρας βρίσκεται πριν ακριβώς από την κυψέλη καυσίμου και αυξάνει το ποσοστό % υγρασίας του αέρα εισαγωγής. Το νερό εξάγεται από τον υγρό αέρα στην εξάτμιση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0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1" y="1562607"/>
            <a:ext cx="3687006" cy="364990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69" y="555983"/>
            <a:ext cx="3329847" cy="2246970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33" y="3578831"/>
            <a:ext cx="2134514" cy="1872208"/>
          </a:xfrm>
          <a:prstGeom prst="rect">
            <a:avLst/>
          </a:prstGeom>
        </p:spPr>
      </p:pic>
      <p:sp>
        <p:nvSpPr>
          <p:cNvPr id="18" name="ZoneTexte 14"/>
          <p:cNvSpPr txBox="1"/>
          <p:nvPr/>
        </p:nvSpPr>
        <p:spPr>
          <a:xfrm>
            <a:off x="1526789" y="521251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Ένα τυπικό κύκλωμα ψύξης ενός οχήματος κυψελών καυσίμου</a:t>
            </a:r>
          </a:p>
        </p:txBody>
      </p:sp>
      <p:sp>
        <p:nvSpPr>
          <p:cNvPr id="19" name="ZoneTexte 1"/>
          <p:cNvSpPr txBox="1"/>
          <p:nvPr/>
        </p:nvSpPr>
        <p:spPr>
          <a:xfrm>
            <a:off x="699015" y="5678096"/>
            <a:ext cx="18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Toyota TME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920240" y="108219"/>
            <a:ext cx="698916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1" name="ZoneTexte 2"/>
          <p:cNvSpPr txBox="1"/>
          <p:nvPr/>
        </p:nvSpPr>
        <p:spPr>
          <a:xfrm>
            <a:off x="6207309" y="543129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Ενίοτε, αρκεί η ψύξη του αέρα</a:t>
            </a:r>
          </a:p>
        </p:txBody>
      </p:sp>
      <p:sp>
        <p:nvSpPr>
          <p:cNvPr id="22" name="ZoneTexte 19"/>
          <p:cNvSpPr txBox="1"/>
          <p:nvPr/>
        </p:nvSpPr>
        <p:spPr>
          <a:xfrm>
            <a:off x="6207309" y="2786743"/>
            <a:ext cx="270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Στοιχεία ενός τυπικού κυκλώματος ψύξης ενός οχήματος κυψελών καυσίμου</a:t>
            </a:r>
          </a:p>
        </p:txBody>
      </p:sp>
      <p:sp>
        <p:nvSpPr>
          <p:cNvPr id="23" name="ZoneTexte 3"/>
          <p:cNvSpPr txBox="1"/>
          <p:nvPr/>
        </p:nvSpPr>
        <p:spPr>
          <a:xfrm>
            <a:off x="1454781" y="55598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/>
              <a:t>Η απόδοση της κυψέλης καυσίμου είναι περίπου 50% έως 60%.  Αυτό σημαίνει ότι ένα σημαντικό μέρος της ενέργειας που παράγεται είναι θερμότητα και θα πρέπει να αξιοποιηθεί ή να εκκενωθεί μέσω του ψυγείου.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1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726951"/>
            <a:ext cx="9801481" cy="47459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κυψέλη καυσίμου είναι όπως μια μπαταρία, παράγει συνεχές ρεύμα (DC).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συνεχές ρεύμα (DC) πρέπει να μετασχηματιστεί σε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 καθώς τα περισσότερα φορτία χρησιμοποιούν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συνεχές ρεύμα (DC) μετασχηματίζεται σε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 χάρις σε μια γέφυρα </a:t>
            </a:r>
            <a:r>
              <a:rPr lang="el-GR" sz="1600" dirty="0" err="1" smtClean="0"/>
              <a:t>αντιστροφέα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γέφυρα </a:t>
            </a:r>
            <a:r>
              <a:rPr lang="el-GR" sz="1600" dirty="0" err="1" smtClean="0"/>
              <a:t>αντιστροφέα</a:t>
            </a:r>
            <a:r>
              <a:rPr lang="el-GR" sz="1600" dirty="0" smtClean="0"/>
              <a:t> είναι αρκετά απλή.  Χρησιμοποιεί 6 τρανζίστορ σε κατάσταση κορεσμού, ανοικτά ή κλειστά. Ο </a:t>
            </a:r>
            <a:r>
              <a:rPr lang="el-GR" sz="1600" dirty="0" err="1" smtClean="0"/>
              <a:t>αντιστροφέας</a:t>
            </a:r>
            <a:r>
              <a:rPr lang="el-GR" sz="1600" dirty="0" smtClean="0"/>
              <a:t> είναι αναστρέψιμος και λειτουργεί ως γέφυρα διόδου για την μετατροπή του εναλλασσόμενου (</a:t>
            </a:r>
            <a:r>
              <a:rPr lang="el-GR" sz="1600" dirty="0" err="1" smtClean="0"/>
              <a:t>AC</a:t>
            </a:r>
            <a:r>
              <a:rPr lang="el-GR" sz="1600" dirty="0" smtClean="0"/>
              <a:t>) σε συνεχές ρεύμα (DC).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 χρησιμοποιείται για την τροφοδοσία του τριφασικού </a:t>
            </a:r>
            <a:r>
              <a:rPr lang="el-GR" sz="1600" dirty="0" err="1" smtClean="0"/>
              <a:t>στάτορα</a:t>
            </a:r>
            <a:r>
              <a:rPr lang="el-GR" sz="1600" dirty="0" smtClean="0"/>
              <a:t> ενός ηλεκτρικού κινητήρα.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πηνίο του τριφασικού </a:t>
            </a:r>
            <a:r>
              <a:rPr lang="el-GR" sz="1600" dirty="0" err="1" smtClean="0"/>
              <a:t>στάτορα</a:t>
            </a:r>
            <a:r>
              <a:rPr lang="el-GR" sz="1600" dirty="0" smtClean="0"/>
              <a:t> παράγει ένα περιστρεφόμενο μαγνητικό πεδίο ή </a:t>
            </a:r>
            <a:r>
              <a:rPr lang="el-GR" sz="1600" dirty="0" err="1" smtClean="0"/>
              <a:t>RMF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περιστρεφόμενο μαγνητικό πεδίο ακολουθείται από έναν </a:t>
            </a:r>
            <a:r>
              <a:rPr lang="el-GR" sz="1600" dirty="0" err="1" smtClean="0"/>
              <a:t>ρότορα</a:t>
            </a:r>
            <a:r>
              <a:rPr lang="el-GR" sz="1600" dirty="0" smtClean="0"/>
              <a:t> συνδεδεμένο με τη μετάδοση κίνησης.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κίνηση του </a:t>
            </a:r>
            <a:r>
              <a:rPr lang="el-GR" sz="1600" dirty="0" err="1" smtClean="0"/>
              <a:t>ρότορα</a:t>
            </a:r>
            <a:r>
              <a:rPr lang="el-GR" sz="1600" dirty="0" smtClean="0"/>
              <a:t> παρακολουθείται με αισθητήρες, ενώ ο έλεγχος κλειστού βρόγχου του κινητήρα δίνει μεγαλύτερη ροπή.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3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572852" y="599905"/>
            <a:ext cx="850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fr-FR" sz="1600" b="0" dirty="0">
                <a:sym typeface="Wingdings" pitchFamily="2" charset="2"/>
              </a:rPr>
              <a:t>Για να χρησιμοποιηθεί το συνεχές ρεύμα (DC) που παράγεται από την κυψέλη καυσίμου θα πρέπει να μετασχηματιστεί μέσω των ηλεκτρονικών ισχύος. Συχνά θεωρείται ότι ένας αντιστροφέας μετασχηματίζει το συνεχές ρεύμα </a:t>
            </a:r>
            <a:r>
              <a:rPr lang="el-GR" altLang="fr-FR" sz="1600" dirty="0">
                <a:sym typeface="Wingdings" pitchFamily="2" charset="2"/>
              </a:rPr>
              <a:t>(DC) </a:t>
            </a:r>
            <a:r>
              <a:rPr lang="el-GR" altLang="fr-FR" sz="1600" b="0" dirty="0">
                <a:sym typeface="Wingdings" pitchFamily="2" charset="2"/>
              </a:rPr>
              <a:t>σε τριφασικό εναλλασσόμενο ρεύμα (AC).</a:t>
            </a:r>
          </a:p>
        </p:txBody>
      </p:sp>
      <p:sp>
        <p:nvSpPr>
          <p:cNvPr id="16" name="ZoneTexte 22"/>
          <p:cNvSpPr txBox="1">
            <a:spLocks noChangeArrowheads="1"/>
          </p:cNvSpPr>
          <p:nvPr/>
        </p:nvSpPr>
        <p:spPr bwMode="auto">
          <a:xfrm>
            <a:off x="5560132" y="4793376"/>
            <a:ext cx="36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400" b="0" i="1" dirty="0"/>
              <a:t>Μετατροπέας DC/AC του Toyota Prius</a:t>
            </a:r>
          </a:p>
        </p:txBody>
      </p:sp>
      <p:pic>
        <p:nvPicPr>
          <p:cNvPr id="17" name="Picture 21" descr="File:ToyotaOpenHS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9" y="1750139"/>
            <a:ext cx="3985113" cy="299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77" y="1639093"/>
            <a:ext cx="33670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4168" y="1443094"/>
            <a:ext cx="436562" cy="2120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onnecteur droit 17"/>
          <p:cNvCxnSpPr/>
          <p:nvPr/>
        </p:nvCxnSpPr>
        <p:spPr>
          <a:xfrm flipH="1">
            <a:off x="1363063" y="167010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8"/>
          <p:cNvCxnSpPr/>
          <p:nvPr/>
        </p:nvCxnSpPr>
        <p:spPr>
          <a:xfrm flipH="1">
            <a:off x="1374176" y="3368732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 rot="-5400000">
            <a:off x="78030" y="2245903"/>
            <a:ext cx="212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400" dirty="0"/>
              <a:t>Μπαταρία ή Κ.Κ. υψηλής τάσης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4159" y="3561553"/>
            <a:ext cx="425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400" b="0" i="1" dirty="0"/>
              <a:t>Διάγραμμα ενός αναστρέψιμου μετατροπέα DC/AC</a:t>
            </a:r>
          </a:p>
        </p:txBody>
      </p:sp>
      <p:pic>
        <p:nvPicPr>
          <p:cNvPr id="24" name="Picture 2" descr="backgroun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64" y="4079622"/>
            <a:ext cx="3556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3"/>
          <p:cNvSpPr txBox="1"/>
          <p:nvPr/>
        </p:nvSpPr>
        <p:spPr>
          <a:xfrm>
            <a:off x="1071327" y="3869302"/>
            <a:ext cx="3651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dirty="0">
                <a:solidFill>
                  <a:srgbClr val="FF0000"/>
                </a:solidFill>
                <a:latin typeface="+mj-lt"/>
              </a:rPr>
              <a:t>U</a:t>
            </a:r>
          </a:p>
        </p:txBody>
      </p:sp>
      <p:sp>
        <p:nvSpPr>
          <p:cNvPr id="26" name="ZoneTexte 24"/>
          <p:cNvSpPr txBox="1"/>
          <p:nvPr/>
        </p:nvSpPr>
        <p:spPr>
          <a:xfrm>
            <a:off x="4578114" y="4628127"/>
            <a:ext cx="3651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dirty="0">
                <a:solidFill>
                  <a:srgbClr val="FF0000"/>
                </a:solidFill>
                <a:latin typeface="+mj-lt"/>
              </a:rPr>
              <a:t>t</a:t>
            </a:r>
          </a:p>
        </p:txBody>
      </p:sp>
      <p:sp>
        <p:nvSpPr>
          <p:cNvPr id="27" name="ZoneTexte 22"/>
          <p:cNvSpPr txBox="1">
            <a:spLocks noChangeArrowheads="1"/>
          </p:cNvSpPr>
          <p:nvPr/>
        </p:nvSpPr>
        <p:spPr bwMode="auto">
          <a:xfrm>
            <a:off x="877652" y="5585464"/>
            <a:ext cx="425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200" b="0" i="1" dirty="0"/>
              <a:t>Τάση εναλλασσόμενου ρεύματος (AC) μεταξύ 2 φάσεων του </a:t>
            </a:r>
            <a:r>
              <a:rPr lang="el-GR" altLang="fr-FR" sz="1200" i="1" dirty="0"/>
              <a:t>μετατροπέα DC/AC</a:t>
            </a:r>
            <a:endParaRPr lang="el-GR" altLang="fr-FR" sz="1200" b="0" i="1" dirty="0"/>
          </a:p>
        </p:txBody>
      </p:sp>
      <p:sp>
        <p:nvSpPr>
          <p:cNvPr id="28" name="ZoneTexte 1"/>
          <p:cNvSpPr txBox="1"/>
          <p:nvPr/>
        </p:nvSpPr>
        <p:spPr>
          <a:xfrm>
            <a:off x="7459812" y="573206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prius-touring-club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560320" y="164539"/>
            <a:ext cx="48994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Η κυψέλη καυσίμου σε ένα σύστημα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1009773" y="564649"/>
            <a:ext cx="8215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fr-FR" sz="1600" b="0" dirty="0">
                <a:sym typeface="Wingdings" pitchFamily="2" charset="2"/>
              </a:rPr>
              <a:t>Στις εφαρμογές σε οχήματα, το φορτίο θα είναι ένας ηλεκτρικός κινητήρας. Σε αυτό το μηχάνημα, ο ρότορας κινείται λόγω της δύναμης που προκαλείται από το περιστρεφόμενο μαγνητικό πεδίο (RMF) το οποίο παράγεται από τα πηνία του στάτορα.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136371" y="164539"/>
            <a:ext cx="501257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Η κυψέλη καυσίμου σε ένα σύστημα</a:t>
            </a:r>
          </a:p>
        </p:txBody>
      </p:sp>
      <p:pic>
        <p:nvPicPr>
          <p:cNvPr id="17" name="Picture 11" descr="image007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9117" y="1816844"/>
            <a:ext cx="3685205" cy="22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24" descr="Pulsant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18" y="1753372"/>
            <a:ext cx="3729832" cy="2411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272653" y="4393155"/>
            <a:ext cx="3099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Calibri" pitchFamily="34" charset="0"/>
              </a:rPr>
              <a:t>Το μαγνητικό πεδίο παράγεται από ένα πηνίο που τροφοδοτείται με εναλλασσόμενο ρεύμα (AC)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5521125" y="4537863"/>
            <a:ext cx="370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Calibri" pitchFamily="34" charset="0"/>
              </a:rPr>
              <a:t>3 πηνία που τροφοδοτούνται με εναλλασσόμενο ρεύμα (AC) δημιουργούν ένα περιστρεφόμενο μαγνητικό πεδίο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80728"/>
            <a:ext cx="8146564" cy="45243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Υπάρχουν διαφορετικοί τύποι κυψελών καυσίμου που χρησιμοποιούν την ίδια αρχή λειτουργίας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Διαφέρουν ως προς την ηλεκτρολύτη, τον καταλύτη, τα αέρια αντιδρώντα και τη θερμοκρασία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χημική αντίδραση λαμβάνει χώρα σε μία μόνο κυψέλη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κυψέλη αποτελείται σε γενικές γραμμές από 5 στοιχεία: 2 διπολικές πλάκες, 2 στρώματα διάχυσης και 1 μεμβράνη ηλεκτρολύτη σε κεντρική θέση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Υπάρχει μια λεπτή εναπόθεση ενός καταλύτη στις ενεργές επιφάνειες των στρωμάτων διάχυσης, στις επιφάνειες που έρχονται σε επαφή με τη μεμβράνη ηλεκτρολύτη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μεμβράνη παράγει 1,18 </a:t>
            </a:r>
            <a:r>
              <a:rPr lang="el-GR" sz="1600" dirty="0" err="1" smtClean="0"/>
              <a:t>Volt</a:t>
            </a:r>
            <a:r>
              <a:rPr lang="el-GR" sz="1600" dirty="0" smtClean="0"/>
              <a:t> όταν τροφοδοτείται με υδρογόνο και καθαρό οξυγόνο αλλά εάν το οξυγόνο αντικατασταθεί με αέρα μόλις 0,8 </a:t>
            </a:r>
            <a:r>
              <a:rPr lang="el-GR" sz="1600" dirty="0" err="1" smtClean="0"/>
              <a:t>Volt</a:t>
            </a:r>
            <a:endParaRPr lang="el-G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ηλεκτρική έξοδος των κυψελών συνδέεται σε σειρά ώστε να αυξηθεί η τάση λειτουργίας.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0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5" descr="moteur_asynchrone_Page_01_Image_00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8" y="4125963"/>
            <a:ext cx="1692880" cy="11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1"/>
          <p:cNvSpPr txBox="1">
            <a:spLocks noChangeArrowheads="1"/>
          </p:cNvSpPr>
          <p:nvPr/>
        </p:nvSpPr>
        <p:spPr bwMode="auto">
          <a:xfrm>
            <a:off x="1009772" y="483022"/>
            <a:ext cx="8215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fr-FR" sz="1600" b="0" dirty="0">
                <a:sym typeface="Wingdings" pitchFamily="2" charset="2"/>
              </a:rPr>
              <a:t>Σε έναν κινητήρα, ο ρότορας κινείται λόγω της δύναμης που προκαλείται από το περιστρεφόμενο μαγνητικό πεδίο (RMF) το οποίο παράγεται από τα πηνία του στάτορα. </a:t>
            </a:r>
          </a:p>
        </p:txBody>
      </p:sp>
      <p:pic>
        <p:nvPicPr>
          <p:cNvPr id="17" name="Picture 6" descr="rotor_eclate_rhpm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4" y="1059086"/>
            <a:ext cx="214256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22"/>
          <p:cNvSpPr txBox="1">
            <a:spLocks noChangeArrowheads="1"/>
          </p:cNvSpPr>
          <p:nvPr/>
        </p:nvSpPr>
        <p:spPr bwMode="auto">
          <a:xfrm>
            <a:off x="2727953" y="1732538"/>
            <a:ext cx="1570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500" b="0" i="1" dirty="0"/>
              <a:t>Μόνιμοι μαγνήτες</a:t>
            </a:r>
          </a:p>
        </p:txBody>
      </p:sp>
      <p:pic>
        <p:nvPicPr>
          <p:cNvPr id="19" name="Picture 20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1" y="1563142"/>
            <a:ext cx="3929931" cy="28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lèche droite 16"/>
          <p:cNvSpPr/>
          <p:nvPr/>
        </p:nvSpPr>
        <p:spPr>
          <a:xfrm>
            <a:off x="4218847" y="2411462"/>
            <a:ext cx="942237" cy="279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3" y="3291334"/>
            <a:ext cx="2605453" cy="6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upload.wikimedia.org/wikipedia/commons/5/52/Coupe_rotor_machine_asynchron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53" y="4155430"/>
            <a:ext cx="1555341" cy="11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07086" y="5379566"/>
            <a:ext cx="35899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400" b="0" i="1" dirty="0"/>
              <a:t>Ασύγχρονα μηχανήματα: βραχυκυκλωμένος ρότορας</a:t>
            </a:r>
          </a:p>
        </p:txBody>
      </p:sp>
      <p:sp>
        <p:nvSpPr>
          <p:cNvPr id="24" name="ZoneTexte 21"/>
          <p:cNvSpPr txBox="1"/>
          <p:nvPr/>
        </p:nvSpPr>
        <p:spPr>
          <a:xfrm>
            <a:off x="863478" y="2707079"/>
            <a:ext cx="376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Σύγχρονα μηχανήματα: ρότορας με μαγνήτες</a:t>
            </a:r>
          </a:p>
        </p:txBody>
      </p:sp>
      <p:sp>
        <p:nvSpPr>
          <p:cNvPr id="25" name="ZoneTexte 23"/>
          <p:cNvSpPr txBox="1"/>
          <p:nvPr/>
        </p:nvSpPr>
        <p:spPr>
          <a:xfrm>
            <a:off x="5161084" y="4443462"/>
            <a:ext cx="406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Οι σύγχρονοι ηλεκτρικοί κινητήρες συχνά είναι εξοπλισμένοι με αισθητήρες για τη βελτίωση του ελέγχου</a:t>
            </a:r>
          </a:p>
        </p:txBody>
      </p:sp>
      <p:sp>
        <p:nvSpPr>
          <p:cNvPr id="26" name="ZoneTexte 1"/>
          <p:cNvSpPr txBox="1"/>
          <p:nvPr/>
        </p:nvSpPr>
        <p:spPr>
          <a:xfrm>
            <a:off x="7712773" y="5632464"/>
            <a:ext cx="200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servo magnetics inc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727953" y="82912"/>
            <a:ext cx="461496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Η κυψέλη καυσίμου σε ένα σύστημα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47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804534"/>
            <a:ext cx="9892921" cy="432733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κυψέλη συνδέεται με τα βοηθητικά στοιχεία προκειμένου να λειτουργεί όπως μια μπαταρία. Εν συνεχεία θεωρείται ως ένα σύστημα κυψέλης καυσίμου.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Στις κινητές εφαρμογές, η κυψέλη καυσίμου δεν είναι αναστρέψιμη. Δεν υπάρχει η δυνατότητα αποστολής ηλεκτρικής ενέργειας και παραγωγής υδρογόνου στα 700 </a:t>
            </a:r>
            <a:r>
              <a:rPr lang="el-GR" sz="1600" dirty="0" err="1" smtClean="0"/>
              <a:t>bar</a:t>
            </a:r>
            <a:r>
              <a:rPr lang="el-GR" sz="1600" dirty="0" smtClean="0"/>
              <a:t> για την πλήρωση της δεξαμενής.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σύστημα κυψελών καυσίμου συμπεριλαμβάνεται τελικά σε ένα σύστημα ισχύος κυψελών καυσίμου.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σύστημα ισχύος κυψελών καυσίμου είναι παρεμφερές με ένα υβριδικό σύστημα ισχύος, συμπεριλαμβανομένης μίας μικρής μπαταρίας συνδεδεμένης παράλληλα.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την παραγωγή ηλεκτρικής ενέργειας η κυψέλη καυσίμου χρειάζεται αέρα και υδρογόνο.  Αυτά παρέχονται με έναν συμπιεστή και μια αντλία. Όταν ζητείται υψηλότερο ρεύμα υπάρχει μια καθυστέρηση 1 έως 2 δευτερολέπτων. Η καθυστέρηση αυτή δεν είναι ορατή στο χρήστη καθώς αντισταθμίζεται αμέσως από την μπαταρία.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μπαταρία χρησιμοποιείται επίσης για την ανάκτηση της ενέργειας κατά τη διάρκεια της πέδησης.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2069870" y="5307885"/>
            <a:ext cx="622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Ένα πλήρες σύστημα ισχύος κυψελών καυσίμου ενός οχήματος</a:t>
            </a:r>
          </a:p>
        </p:txBody>
      </p:sp>
      <p:pic>
        <p:nvPicPr>
          <p:cNvPr id="16" name="Image 12" descr="Figure_5_U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5" y="780673"/>
            <a:ext cx="7492812" cy="4432223"/>
          </a:xfrm>
          <a:prstGeom prst="rect">
            <a:avLst/>
          </a:prstGeom>
        </p:spPr>
      </p:pic>
      <p:sp>
        <p:nvSpPr>
          <p:cNvPr id="17" name="ZoneTexte 1"/>
          <p:cNvSpPr txBox="1"/>
          <p:nvPr/>
        </p:nvSpPr>
        <p:spPr>
          <a:xfrm>
            <a:off x="482799" y="5688250"/>
            <a:ext cx="238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greencarcongress.com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72025" y="164539"/>
            <a:ext cx="46708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Η κυψέλη καυσίμου σε ένα σύστημα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4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4963" y="1268760"/>
            <a:ext cx="9299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Λειτουργία πέδησης</a:t>
            </a:r>
          </a:p>
          <a:p>
            <a:r>
              <a:rPr lang="el-GR" sz="1400" dirty="0"/>
              <a:t>Η μπαταρία απορροφά την ενέργεια ανατροφοδοτικής πέδησης. Επιβάλλεται το μέγιστο ρεύμα και ο προσομοιωτής πέδησης ενεργοποιεί το υδραυλικό σύστημα σε περίπτωση έντονης αντίδρασης του οδηγού.</a:t>
            </a:r>
          </a:p>
          <a:p>
            <a:endParaRPr lang="el-GR" sz="1400" dirty="0"/>
          </a:p>
          <a:p>
            <a:r>
              <a:rPr lang="el-GR" sz="1400" b="1" dirty="0"/>
              <a:t>Λειτουργία έλξης</a:t>
            </a:r>
          </a:p>
          <a:p>
            <a:pPr lvl="0"/>
            <a:r>
              <a:rPr lang="el-GR" sz="1400" dirty="0"/>
              <a:t>1. Αν η Ενέργεια &gt; P βέλτιστη Κ.Κ. -&gt; υβριδική λειτουργία έλξης</a:t>
            </a:r>
          </a:p>
          <a:p>
            <a:pPr lvl="0"/>
            <a:r>
              <a:rPr lang="el-GR" sz="1400" dirty="0"/>
              <a:t>Λειτουργία κατά την οποία η κυψέλη καυσίμου λειτουργεί με την ονομαστική ισχύ της και η υπόλοιπη παρέχεται από την μπαταρία.</a:t>
            </a:r>
          </a:p>
          <a:p>
            <a:pPr lvl="0"/>
            <a:endParaRPr lang="el-GR" sz="1400" dirty="0"/>
          </a:p>
          <a:p>
            <a:pPr lvl="0"/>
            <a:r>
              <a:rPr lang="el-GR" sz="1400" dirty="0"/>
              <a:t>2. Αν η Ενέργεια &lt; P ελάχιστη Κ.Κ. &amp; Κατάσταση φόρτισης μπαταρίας &lt; 100% -&gt; η κυψέλη καυσίμου λειτουργεί με την ονομαστική ισχύ της, μέρος της οποίας πηγαίνει στον κινητήρα και το υπόλοιπο μέρος φορτίζει την μπαταρία.</a:t>
            </a:r>
          </a:p>
          <a:p>
            <a:pPr lvl="0"/>
            <a:r>
              <a:rPr lang="el-GR" sz="1400" dirty="0"/>
              <a:t>3. Αν η Ενέργεια &lt; P ελάχιστη Κ.Κ. &amp; Κατάσταση φόρτισης μπαταρίας= 100% -&gt; η κυψέλη καυσίμου λειτουργεί σε κατάσταση βραδυπορείας και το όχημα κινείται μόνο με την μπαταρία.</a:t>
            </a:r>
          </a:p>
          <a:p>
            <a:pPr marL="342900" lvl="0" indent="-342900">
              <a:buFont typeface="+mj-lt"/>
              <a:buAutoNum type="arabicPeriod"/>
            </a:pPr>
            <a:endParaRPr lang="el-GR" sz="1400" dirty="0"/>
          </a:p>
          <a:p>
            <a:r>
              <a:rPr lang="el-GR" sz="1400" dirty="0"/>
              <a:t>4. Αν η Ενέργεια βρίσκεται εντός της ονομαστικής περιοχής λειτουργίας της κυψέλης καυσίμου</a:t>
            </a:r>
          </a:p>
          <a:p>
            <a:pPr lvl="0"/>
            <a:r>
              <a:rPr lang="el-GR" sz="1400" dirty="0"/>
              <a:t>-&gt;το όχημα κινείται με την κυψέλη καυσίμου μόνο.</a:t>
            </a:r>
          </a:p>
          <a:p>
            <a:pPr lvl="0"/>
            <a:r>
              <a:rPr lang="el-GR" sz="1400" dirty="0"/>
              <a:t>-&gt; η κυψέλη καυσίμου λειτουργεί με την ονομαστική ισχύ της, μέρος της οποίας πηγαίνει πρωτίστως στον κινητήρα και το υπόλοιπο μέρος φορτίζει την μπαταρία.</a:t>
            </a:r>
          </a:p>
        </p:txBody>
      </p:sp>
      <p:sp>
        <p:nvSpPr>
          <p:cNvPr id="20" name="ZoneTexte 9"/>
          <p:cNvSpPr txBox="1"/>
          <p:nvPr/>
        </p:nvSpPr>
        <p:spPr>
          <a:xfrm>
            <a:off x="2051720" y="416689"/>
            <a:ext cx="52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Διαχείριση ενέργειας ενός συστήματος ισχύος κυψελών καυσίμου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3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8"/>
          <p:cNvSpPr txBox="1"/>
          <p:nvPr/>
        </p:nvSpPr>
        <p:spPr>
          <a:xfrm>
            <a:off x="3041141" y="447055"/>
            <a:ext cx="653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ACAF"/>
                </a:solidFill>
              </a:rPr>
              <a:t>Διαφορετικοί τύποι κυψελών καυσίμου</a:t>
            </a:r>
          </a:p>
        </p:txBody>
      </p:sp>
      <p:graphicFrame>
        <p:nvGraphicFramePr>
          <p:cNvPr id="16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75874"/>
              </p:ext>
            </p:extLst>
          </p:nvPr>
        </p:nvGraphicFramePr>
        <p:xfrm>
          <a:off x="611561" y="908720"/>
          <a:ext cx="10751937" cy="4739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Τύπος κυψέλης καυσίμου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Ηλεκτρολύτης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Θερμοκρασία λειτουργίας (°C)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Απόδοση (%)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Καύσιμο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Οξειδωτικός παράγοντας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>
                          <a:effectLst/>
                        </a:rPr>
                        <a:t>PEFC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Μεμβράνη ανταλλαγής πρωτονίων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50 – 100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50 – 60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r>
                        <a:rPr lang="en-GB" sz="1400" baseline="-25000">
                          <a:effectLst/>
                        </a:rPr>
                        <a:t>2 </a:t>
                      </a:r>
                      <a:r>
                        <a:rPr lang="en-GB" sz="1400">
                          <a:effectLst/>
                        </a:rPr>
                        <a:t>(υδρογόνο)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 </a:t>
                      </a:r>
                      <a:r>
                        <a:rPr lang="en-GB" sz="1400">
                          <a:effectLst/>
                        </a:rPr>
                        <a:t>(οξυγόνο), αέρας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DMFC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Μεμβράνη ανταλλαγής πρωτονίων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Θερμοκρασία δωματίου – 130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20 – 30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CH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r>
                        <a:rPr lang="en-GB" sz="1400">
                          <a:effectLst/>
                        </a:rPr>
                        <a:t>OH (μεθανόλη)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, αέρας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AFC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Διάλυμα υδροξειδίου του καλίου (KOH)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Θερμοκρασία δωματίου – 90 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60 – 70 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PAFC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Φωσφορικό οξύ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160 – 220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55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>
                          <a:effectLst/>
                        </a:rPr>
                        <a:t>Φυσικό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αέριο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βιοαέριο</a:t>
                      </a:r>
                      <a:r>
                        <a:rPr lang="en-GB" sz="1400" dirty="0">
                          <a:effectLst/>
                        </a:rPr>
                        <a:t>, 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, αέρας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MCFC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Τηγμένο μείγμα ανθρακικών αλάτων αλκαλίων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600 – 700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65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Φυσικό αέριο, βιοαέριο, ανθρακαέριο, 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αέρας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SOFC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Αγώγιμο κεραμικό ιόντος οξειδίου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600 – 1.000</a:t>
                      </a:r>
                      <a:endParaRPr lang="el-G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~50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Φυσικό αέριο, βιοαέριο, ανθρακαέριο, 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αέρας</a:t>
                      </a:r>
                      <a:endParaRPr lang="el-G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2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6946" y="395173"/>
            <a:ext cx="4108891" cy="519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solidFill>
                  <a:srgbClr val="00ACAF"/>
                </a:solidFill>
                <a:latin typeface="+mn-lt"/>
              </a:rPr>
              <a:t>Στοιχεία απλής κυψέλης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24626" y="3496201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784" y="1165695"/>
            <a:ext cx="4886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4" y="3236456"/>
            <a:ext cx="3487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25513" y="4613746"/>
            <a:ext cx="1486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Διπολικές πλάκες</a:t>
            </a:r>
          </a:p>
        </p:txBody>
      </p:sp>
      <p:cxnSp>
        <p:nvCxnSpPr>
          <p:cNvPr id="20" name="Straight Arrow Connector 4"/>
          <p:cNvCxnSpPr>
            <a:stCxn id="19" idx="0"/>
          </p:cNvCxnSpPr>
          <p:nvPr/>
        </p:nvCxnSpPr>
        <p:spPr>
          <a:xfrm flipH="1" flipV="1">
            <a:off x="786777" y="3285008"/>
            <a:ext cx="881860" cy="13287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>
            <a:stCxn id="19" idx="0"/>
          </p:cNvCxnSpPr>
          <p:nvPr/>
        </p:nvCxnSpPr>
        <p:spPr>
          <a:xfrm flipV="1">
            <a:off x="1668637" y="3993034"/>
            <a:ext cx="1825451" cy="6207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30049" y="2564904"/>
            <a:ext cx="3456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mtClean="0"/>
              <a:t>Διάταξη Ηλεκτροδίου-Μεμβράνης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1960" y="1268760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oneTexte 5"/>
          <p:cNvSpPr txBox="1"/>
          <p:nvPr/>
        </p:nvSpPr>
        <p:spPr>
          <a:xfrm>
            <a:off x="5257792" y="3386856"/>
            <a:ext cx="936104" cy="409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l-GR" sz="1400" dirty="0"/>
              <a:t>Στρώμα διάχυσης</a:t>
            </a:r>
          </a:p>
        </p:txBody>
      </p:sp>
      <p:sp>
        <p:nvSpPr>
          <p:cNvPr id="25" name="ZoneTexte 21"/>
          <p:cNvSpPr txBox="1"/>
          <p:nvPr/>
        </p:nvSpPr>
        <p:spPr>
          <a:xfrm>
            <a:off x="6516216" y="3145059"/>
            <a:ext cx="11364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l-GR" sz="1400" dirty="0"/>
              <a:t>Ενεργή ζώνη</a:t>
            </a:r>
          </a:p>
        </p:txBody>
      </p:sp>
      <p:sp>
        <p:nvSpPr>
          <p:cNvPr id="26" name="ZoneTexte 22"/>
          <p:cNvSpPr txBox="1"/>
          <p:nvPr/>
        </p:nvSpPr>
        <p:spPr>
          <a:xfrm>
            <a:off x="7684070" y="3470811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l-GR" sz="1400" dirty="0"/>
              <a:t>Μεμβράνη</a:t>
            </a:r>
          </a:p>
        </p:txBody>
      </p:sp>
      <p:sp>
        <p:nvSpPr>
          <p:cNvPr id="27" name="ZoneTexte 7"/>
          <p:cNvSpPr txBox="1"/>
          <p:nvPr/>
        </p:nvSpPr>
        <p:spPr>
          <a:xfrm>
            <a:off x="3491880" y="1196752"/>
            <a:ext cx="691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err="1" smtClean="0"/>
              <a:t>MEA</a:t>
            </a:r>
            <a:endParaRPr lang="el-GR" dirty="0" smtClean="0"/>
          </a:p>
        </p:txBody>
      </p:sp>
      <p:sp>
        <p:nvSpPr>
          <p:cNvPr id="28" name="ZoneTexte 23"/>
          <p:cNvSpPr txBox="1"/>
          <p:nvPr/>
        </p:nvSpPr>
        <p:spPr>
          <a:xfrm>
            <a:off x="5364088" y="5147900"/>
            <a:ext cx="619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err="1" smtClean="0"/>
              <a:t>MEA</a:t>
            </a:r>
            <a:endParaRPr lang="el-GR" dirty="0" smtClean="0"/>
          </a:p>
        </p:txBody>
      </p:sp>
      <p:sp>
        <p:nvSpPr>
          <p:cNvPr id="29" name="ZoneTexte 10"/>
          <p:cNvSpPr txBox="1"/>
          <p:nvPr/>
        </p:nvSpPr>
        <p:spPr>
          <a:xfrm>
            <a:off x="2195736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Τάση κυψέλης PEM: 0,8 – 1 V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95736" y="486321"/>
            <a:ext cx="4896544" cy="49440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rgbClr val="00ACAF"/>
                </a:solidFill>
                <a:latin typeface="+mn-lt"/>
              </a:rPr>
              <a:t>Σύνδεση κυψελών για το σχηματισμό μιας συστοιχίας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87" y="1121073"/>
            <a:ext cx="4953000" cy="44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"/>
          <p:cNvSpPr txBox="1"/>
          <p:nvPr/>
        </p:nvSpPr>
        <p:spPr>
          <a:xfrm>
            <a:off x="2195736" y="5589240"/>
            <a:ext cx="495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Διπολική αρχιτεκτονική μιας συστοιχίας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5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rgbClr val="00ACAF"/>
                </a:solidFill>
                <a:latin typeface="+mn-lt"/>
              </a:rPr>
              <a:t>Διαφορετικοί τύποι γεωμετρικών διατάξεων: διπολική, επίπεδη ή κυλινδρική</a:t>
            </a: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96752"/>
            <a:ext cx="38574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8"/>
          <a:stretch/>
        </p:blipFill>
        <p:spPr bwMode="auto">
          <a:xfrm>
            <a:off x="762000" y="1974655"/>
            <a:ext cx="2403894" cy="39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8" t="24611" b="37694"/>
          <a:stretch/>
        </p:blipFill>
        <p:spPr bwMode="auto">
          <a:xfrm>
            <a:off x="3086101" y="3439282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Image associée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3331464" y="4508045"/>
            <a:ext cx="2514600" cy="1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sealing gasket fuel cel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65094"/>
            <a:ext cx="2653553" cy="1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8"/>
          <p:cNvSpPr txBox="1"/>
          <p:nvPr/>
        </p:nvSpPr>
        <p:spPr>
          <a:xfrm>
            <a:off x="683568" y="126875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Διπολική αρχιτεκτονική μιας συστοιχίας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29695"/>
            <a:ext cx="5731510" cy="17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30" y="3283302"/>
            <a:ext cx="4061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rgbClr val="00ACAF"/>
                </a:solidFill>
                <a:latin typeface="+mn-lt"/>
              </a:rPr>
              <a:t>Διαφορετικοί τύποι γεωμετρικών διατάξεων: διπολική, επίπεδη ή κυλινδρική</a:t>
            </a:r>
          </a:p>
        </p:txBody>
      </p:sp>
      <p:sp>
        <p:nvSpPr>
          <p:cNvPr id="18" name="ZoneTexte 15"/>
          <p:cNvSpPr txBox="1"/>
          <p:nvPr/>
        </p:nvSpPr>
        <p:spPr>
          <a:xfrm>
            <a:off x="786776" y="1876161"/>
            <a:ext cx="19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Επίπεδη αρχιτεκτονική μιας συστοιχίας</a:t>
            </a:r>
          </a:p>
        </p:txBody>
      </p:sp>
      <p:sp>
        <p:nvSpPr>
          <p:cNvPr id="19" name="ZoneTexte 16"/>
          <p:cNvSpPr txBox="1"/>
          <p:nvPr/>
        </p:nvSpPr>
        <p:spPr>
          <a:xfrm>
            <a:off x="5544492" y="4438853"/>
            <a:ext cx="233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Κυλινδρική αρχιτεκτονική μιας συστοιχίας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5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85825"/>
            <a:ext cx="6819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638"/>
            <a:ext cx="18653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88739" y="264968"/>
            <a:ext cx="302620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sz="2400" dirty="0">
                <a:solidFill>
                  <a:srgbClr val="00ACAF"/>
                </a:solidFill>
              </a:rPr>
              <a:t>Διάταξη συστοιχίας</a:t>
            </a:r>
          </a:p>
        </p:txBody>
      </p:sp>
      <p:sp>
        <p:nvSpPr>
          <p:cNvPr id="18" name="ZoneTexte 1"/>
          <p:cNvSpPr txBox="1"/>
          <p:nvPr/>
        </p:nvSpPr>
        <p:spPr>
          <a:xfrm>
            <a:off x="3634780" y="5373216"/>
            <a:ext cx="864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Καταλύτης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9752" y="5373216"/>
            <a:ext cx="12950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Στρώματα Διάχυσης Αερίου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72000" y="5373216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Μεμβράνη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28184" y="5445224"/>
            <a:ext cx="12241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Διπολικές πλάκες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71600" y="5373216"/>
            <a:ext cx="1040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Ηλεκτρόδιο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8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2330</Words>
  <Application>Microsoft Office PowerPoint</Application>
  <PresentationFormat>Widescreen</PresentationFormat>
  <Paragraphs>279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15</cp:revision>
  <dcterms:created xsi:type="dcterms:W3CDTF">2019-06-26T09:21:34Z</dcterms:created>
  <dcterms:modified xsi:type="dcterms:W3CDTF">2019-11-13T09:38:39Z</dcterms:modified>
</cp:coreProperties>
</file>