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258" r:id="rId4"/>
    <p:sldId id="286" r:id="rId5"/>
    <p:sldId id="285" r:id="rId6"/>
    <p:sldId id="284" r:id="rId7"/>
    <p:sldId id="283" r:id="rId8"/>
    <p:sldId id="282" r:id="rId9"/>
    <p:sldId id="281" r:id="rId10"/>
    <p:sldId id="280" r:id="rId11"/>
    <p:sldId id="279" r:id="rId12"/>
    <p:sldId id="278" r:id="rId13"/>
    <p:sldId id="277" r:id="rId14"/>
    <p:sldId id="276" r:id="rId15"/>
    <p:sldId id="275" r:id="rId16"/>
    <p:sldId id="274" r:id="rId17"/>
    <p:sldId id="273" r:id="rId18"/>
    <p:sldId id="270" r:id="rId19"/>
    <p:sldId id="269" r:id="rId20"/>
    <p:sldId id="268" r:id="rId21"/>
    <p:sldId id="267" r:id="rId22"/>
    <p:sldId id="266" r:id="rId23"/>
    <p:sldId id="265" r:id="rId24"/>
    <p:sldId id="264" r:id="rId25"/>
    <p:sldId id="263" r:id="rId26"/>
    <p:sldId id="262" r:id="rId27"/>
    <p:sldId id="261" r:id="rId28"/>
    <p:sldId id="260" r:id="rId29"/>
    <p:sldId id="288" r:id="rId3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15" d="100"/>
          <a:sy n="115" d="100"/>
        </p:scale>
        <p:origin x="3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52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203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4E4D4A-C7B4-0A4F-B336-7568CF39A4C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BF826369-A491-FF49-B2BE-064E0024F40D}"/>
              </a:ext>
            </a:extLst>
          </p:cNvPr>
          <p:cNvSpPr txBox="1"/>
          <p:nvPr userDrawn="1"/>
        </p:nvSpPr>
        <p:spPr>
          <a:xfrm>
            <a:off x="743706" y="6250219"/>
            <a:ext cx="1960165" cy="338554"/>
          </a:xfrm>
          <a:prstGeom prst="rect">
            <a:avLst/>
          </a:prstGeom>
          <a:noFill/>
        </p:spPr>
        <p:txBody>
          <a:bodyPr wrap="square" rtlCol="0">
            <a:spAutoFit/>
          </a:bodyPr>
          <a:lstStyle/>
          <a:p>
            <a:r>
              <a:rPr lang="en-US" sz="1600" dirty="0">
                <a:solidFill>
                  <a:srgbClr val="00ACAF"/>
                </a:solidFill>
                <a:latin typeface="Arial" panose="020B0604020202020204" pitchFamily="34" charset="0"/>
                <a:cs typeface="Arial" panose="020B0604020202020204" pitchFamily="34" charset="0"/>
              </a:rPr>
              <a:t>Content created by</a:t>
            </a:r>
          </a:p>
        </p:txBody>
      </p:sp>
    </p:spTree>
    <p:extLst>
      <p:ext uri="{BB962C8B-B14F-4D97-AF65-F5344CB8AC3E}">
        <p14:creationId xmlns:p14="http://schemas.microsoft.com/office/powerpoint/2010/main" val="44012897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5.jpe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7.jpe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5.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0.jp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5.jpe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1.jpeg"/><Relationship Id="rId5" Type="http://schemas.openxmlformats.org/officeDocument/2006/relationships/image" Target="../media/image7.png"/><Relationship Id="rId10" Type="http://schemas.openxmlformats.org/officeDocument/2006/relationships/hyperlink" Target="https://www.google.be/url?sa=i&amp;rct=j&amp;q=&amp;esrc=s&amp;source=images&amp;cd=&amp;cad=rja&amp;uact=8&amp;ved=2ahUKEwiY3raSnIngAhVJJlAKHdBRAu4QjRx6BAgBEAU&amp;url=http://www.e-vozila.com/forum/viewtopic.php?t%3D431&amp;psig=AOvVaw0Azmv-ZwLW_R915Zx55lWg&amp;ust=1548515504217595"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4.jpeg"/><Relationship Id="rId5" Type="http://schemas.openxmlformats.org/officeDocument/2006/relationships/image" Target="../media/image7.png"/><Relationship Id="rId10" Type="http://schemas.openxmlformats.org/officeDocument/2006/relationships/image" Target="../media/image33.jpeg"/><Relationship Id="rId4" Type="http://schemas.openxmlformats.org/officeDocument/2006/relationships/image" Target="../media/image5.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8.png"/><Relationship Id="rId18" Type="http://schemas.openxmlformats.org/officeDocument/2006/relationships/image" Target="../media/image38.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35.jpeg"/><Relationship Id="rId17"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24.png"/><Relationship Id="rId10" Type="http://schemas.openxmlformats.org/officeDocument/2006/relationships/hyperlink" Target="https://www.google.be/url?sa=i&amp;rct=j&amp;q=&amp;esrc=s&amp;source=images&amp;cd=&amp;cad=rja&amp;uact=8&amp;ved=2ahUKEwjCg8Oqp5XgAhXnxoUKHQ8HAeUQjRx6BAgBEAU&amp;url=https://grabcad.com/questions/tutorial-on-how-to-model-a-car-part-1&amp;psig=AOvVaw1DobNJhRb2Hzp8r9YKEClI&amp;ust=1548930726846075" TargetMode="External"/><Relationship Id="rId19" Type="http://schemas.openxmlformats.org/officeDocument/2006/relationships/image" Target="../media/image39.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42.jpeg"/><Relationship Id="rId18" Type="http://schemas.openxmlformats.org/officeDocument/2006/relationships/image" Target="../media/image31.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41.jpeg"/><Relationship Id="rId17" Type="http://schemas.openxmlformats.org/officeDocument/2006/relationships/hyperlink" Target="https://www.google.be/url?sa=i&amp;rct=j&amp;q=&amp;esrc=s&amp;source=images&amp;cd=&amp;cad=rja&amp;uact=8&amp;ved=2ahUKEwiY3raSnIngAhVJJlAKHdBRAu4QjRx6BAgBEAU&amp;url=http://www.e-vozila.com/forum/viewtopic.php?t%3D431&amp;psig=AOvVaw0Azmv-ZwLW_R915Zx55lWg&amp;ust=1548515504217595" TargetMode="External"/><Relationship Id="rId2" Type="http://schemas.openxmlformats.org/officeDocument/2006/relationships/image" Target="../media/image6.png"/><Relationship Id="rId16" Type="http://schemas.openxmlformats.org/officeDocument/2006/relationships/image" Target="../media/image44.png"/><Relationship Id="rId20"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google.be/url?sa=i&amp;rct=j&amp;q=&amp;esrc=s&amp;source=images&amp;cd=&amp;cad=rja&amp;uact=8&amp;ved=2ahUKEwj6_KWRi-vgAhUGyqQKHQZTDr0QjRx6BAgBEAU&amp;url=https://www.weh.com/weh-fuelling-nozzle-tk17-h2-70-mpa-enr-with-atex-data-interface-for-fast-filling-of-cars-selfservice.html&amp;psig=AOvVaw28amboPcvy0BI_QTzRA1Qv&amp;ust=1551878244201976" TargetMode="External"/><Relationship Id="rId5" Type="http://schemas.openxmlformats.org/officeDocument/2006/relationships/image" Target="../media/image7.png"/><Relationship Id="rId15" Type="http://schemas.openxmlformats.org/officeDocument/2006/relationships/image" Target="../media/image43.png"/><Relationship Id="rId10" Type="http://schemas.openxmlformats.org/officeDocument/2006/relationships/image" Target="../media/image40.jpeg"/><Relationship Id="rId19" Type="http://schemas.openxmlformats.org/officeDocument/2006/relationships/image" Target="../media/image45.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47.png"/><Relationship Id="rId4" Type="http://schemas.openxmlformats.org/officeDocument/2006/relationships/image" Target="../media/image5.jpe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9.png"/><Relationship Id="rId5" Type="http://schemas.openxmlformats.org/officeDocument/2006/relationships/image" Target="../media/image7.png"/><Relationship Id="rId10" Type="http://schemas.openxmlformats.org/officeDocument/2006/relationships/image" Target="../media/image48.png"/><Relationship Id="rId4" Type="http://schemas.openxmlformats.org/officeDocument/2006/relationships/image" Target="../media/image5.jpe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1.png"/><Relationship Id="rId5" Type="http://schemas.openxmlformats.org/officeDocument/2006/relationships/image" Target="../media/image7.png"/><Relationship Id="rId10" Type="http://schemas.openxmlformats.org/officeDocument/2006/relationships/image" Target="../media/image50.png"/><Relationship Id="rId4" Type="http://schemas.openxmlformats.org/officeDocument/2006/relationships/image" Target="../media/image5.jpe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7.png"/><Relationship Id="rId10" Type="http://schemas.openxmlformats.org/officeDocument/2006/relationships/image" Target="../media/image53.jpeg"/><Relationship Id="rId4" Type="http://schemas.openxmlformats.org/officeDocument/2006/relationships/image" Target="../media/image5.jpe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6.jpeg"/><Relationship Id="rId5" Type="http://schemas.openxmlformats.org/officeDocument/2006/relationships/image" Target="../media/image7.png"/><Relationship Id="rId10" Type="http://schemas.openxmlformats.org/officeDocument/2006/relationships/image" Target="../media/image55.jpeg"/><Relationship Id="rId4" Type="http://schemas.openxmlformats.org/officeDocument/2006/relationships/image" Target="../media/image5.jpe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8.JPG"/><Relationship Id="rId5" Type="http://schemas.openxmlformats.org/officeDocument/2006/relationships/image" Target="../media/image7.png"/><Relationship Id="rId10" Type="http://schemas.openxmlformats.org/officeDocument/2006/relationships/image" Target="../media/image57.jpg"/><Relationship Id="rId4" Type="http://schemas.openxmlformats.org/officeDocument/2006/relationships/image" Target="../media/image5.jpe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jpe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64.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63.jpeg"/><Relationship Id="rId2" Type="http://schemas.openxmlformats.org/officeDocument/2006/relationships/image" Target="../media/image6.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7.png"/><Relationship Id="rId15" Type="http://schemas.openxmlformats.org/officeDocument/2006/relationships/image" Target="../media/image52.png"/><Relationship Id="rId10" Type="http://schemas.openxmlformats.org/officeDocument/2006/relationships/image" Target="../media/image62.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hyperlink" Target="https://www.google.be/url?sa=i&amp;rct=j&amp;q=&amp;esrc=s&amp;source=images&amp;cd=&amp;cad=rja&amp;uact=8&amp;ved=2ahUKEwjCg8Oqp5XgAhXnxoUKHQ8HAeUQjRx6BAgBEAU&amp;url=https://grabcad.com/questions/tutorial-on-how-to-model-a-car-part-1&amp;psig=AOvVaw1DobNJhRb2Hzp8r9YKEClI&amp;ust=1548930726846075"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jpeg"/><Relationship Id="rId4" Type="http://schemas.openxmlformats.org/officeDocument/2006/relationships/image" Target="../media/image5.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jpeg"/><Relationship Id="rId4" Type="http://schemas.openxmlformats.org/officeDocument/2006/relationships/image" Target="../media/image5.jpe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1.jpe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1BAC356-1C44-F44B-B830-43C409DA0D87}"/>
              </a:ext>
            </a:extLst>
          </p:cNvPr>
          <p:cNvSpPr txBox="1">
            <a:spLocks/>
          </p:cNvSpPr>
          <p:nvPr/>
        </p:nvSpPr>
        <p:spPr>
          <a:xfrm>
            <a:off x="2600634" y="6260486"/>
            <a:ext cx="4114800" cy="365125"/>
          </a:xfrm>
          <a:prstGeom prst="rect">
            <a:avLst/>
          </a:prstGeom>
        </p:spPr>
        <p:txBody>
          <a:bodyPr/>
          <a:lstStyle>
            <a:defPPr>
              <a:defRPr lang="en-US"/>
            </a:defPPr>
            <a:lvl1pPr marL="0" algn="l" defTabSz="914400" rtl="0" eaLnBrk="1" latinLnBrk="0" hangingPunct="1">
              <a:defRPr sz="1600" kern="1200">
                <a:solidFill>
                  <a:srgbClr val="00ACA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CAF"/>
                </a:solidFill>
                <a:effectLst/>
                <a:uLnTx/>
                <a:uFillTx/>
                <a:latin typeface="Arial" panose="020B0604020202020204" pitchFamily="34" charset="0"/>
                <a:ea typeface="+mn-ea"/>
                <a:cs typeface="Arial" panose="020B0604020202020204" pitchFamily="34" charset="0"/>
              </a:rPr>
              <a:t>&lt;Partner logo&gt;</a:t>
            </a:r>
          </a:p>
        </p:txBody>
      </p:sp>
      <p:pic>
        <p:nvPicPr>
          <p:cNvPr id="6" name="Picture 5">
            <a:extLst>
              <a:ext uri="{FF2B5EF4-FFF2-40B4-BE49-F238E27FC236}">
                <a16:creationId xmlns:a16="http://schemas.microsoft.com/office/drawing/2014/main" id="{154EB3AC-D2CD-9040-93EF-FB25EB2C1CBE}"/>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74E6FDB-7A33-184B-BFA9-D72881DB13F0}"/>
              </a:ext>
            </a:extLst>
          </p:cNvPr>
          <p:cNvSpPr txBox="1">
            <a:spLocks/>
          </p:cNvSpPr>
          <p:nvPr/>
        </p:nvSpPr>
        <p:spPr>
          <a:xfrm>
            <a:off x="779208" y="1980148"/>
            <a:ext cx="6064044" cy="755752"/>
          </a:xfrm>
          <a:prstGeom prst="rect">
            <a:avLst/>
          </a:prstGeom>
        </p:spPr>
        <p:txBody>
          <a:bodyPr/>
          <a:lstStyle>
            <a:lvl1pPr algn="l" defTabSz="914400" rtl="0" eaLnBrk="1" latinLnBrk="0" hangingPunct="1">
              <a:lnSpc>
                <a:spcPct val="90000"/>
              </a:lnSpc>
              <a:spcBef>
                <a:spcPct val="0"/>
              </a:spcBef>
              <a:buNone/>
              <a:defRPr sz="3600" kern="1200">
                <a:solidFill>
                  <a:srgbClr val="00ACA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ACAF"/>
              </a:solidFill>
              <a:effectLst/>
              <a:uLnTx/>
              <a:uFillTx/>
              <a:latin typeface="Arial" panose="020B0604020202020204" pitchFamily="34" charset="0"/>
              <a:ea typeface="+mj-ea"/>
              <a:cs typeface="Arial" panose="020B0604020202020204" pitchFamily="34" charset="0"/>
            </a:endParaRPr>
          </a:p>
        </p:txBody>
      </p:sp>
      <p:sp>
        <p:nvSpPr>
          <p:cNvPr id="8" name="Content Placeholder 2">
            <a:extLst>
              <a:ext uri="{FF2B5EF4-FFF2-40B4-BE49-F238E27FC236}">
                <a16:creationId xmlns:a16="http://schemas.microsoft.com/office/drawing/2014/main" id="{B553EABC-DF2E-8044-9EB9-8629F76FF197}"/>
              </a:ext>
            </a:extLst>
          </p:cNvPr>
          <p:cNvSpPr txBox="1">
            <a:spLocks/>
          </p:cNvSpPr>
          <p:nvPr/>
        </p:nvSpPr>
        <p:spPr>
          <a:xfrm>
            <a:off x="838199" y="2879027"/>
            <a:ext cx="6504716" cy="1828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A5A5A5">
                  <a:lumMod val="50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5C85300E-B0BF-4E44-9488-125A96BBBF49}"/>
              </a:ext>
            </a:extLst>
          </p:cNvPr>
          <p:cNvSpPr txBox="1"/>
          <p:nvPr/>
        </p:nvSpPr>
        <p:spPr>
          <a:xfrm>
            <a:off x="743706" y="6250219"/>
            <a:ext cx="19601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CAF"/>
                </a:solidFill>
                <a:effectLst/>
                <a:uLnTx/>
                <a:uFillTx/>
                <a:latin typeface="Arial" panose="020B0604020202020204" pitchFamily="34" charset="0"/>
                <a:ea typeface="+mn-ea"/>
                <a:cs typeface="Arial" panose="020B0604020202020204" pitchFamily="34" charset="0"/>
              </a:rPr>
              <a:t>Content created by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4" name="Picture 1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6" name="Picture 1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2" name="Ορθογώνιο 1">
            <a:extLst>
              <a:ext uri="{FF2B5EF4-FFF2-40B4-BE49-F238E27FC236}">
                <a16:creationId xmlns:a16="http://schemas.microsoft.com/office/drawing/2014/main" id="{6623935F-49FC-428D-B10B-B2775168AE7B}"/>
              </a:ext>
            </a:extLst>
          </p:cNvPr>
          <p:cNvSpPr/>
          <p:nvPr/>
        </p:nvSpPr>
        <p:spPr>
          <a:xfrm>
            <a:off x="1564976" y="1597829"/>
            <a:ext cx="1945725" cy="523220"/>
          </a:xfrm>
          <a:prstGeom prst="rect">
            <a:avLst/>
          </a:prstGeom>
        </p:spPr>
        <p:txBody>
          <a:bodyPr wrap="none">
            <a:spAutoFit/>
          </a:bodyPr>
          <a:lstStyle/>
          <a:p>
            <a:r>
              <a:rPr lang="el-GR" sz="2800" dirty="0"/>
              <a:t>Τεχνολογίες</a:t>
            </a:r>
          </a:p>
        </p:txBody>
      </p:sp>
      <p:sp>
        <p:nvSpPr>
          <p:cNvPr id="3" name="Ορθογώνιο 2">
            <a:extLst>
              <a:ext uri="{FF2B5EF4-FFF2-40B4-BE49-F238E27FC236}">
                <a16:creationId xmlns:a16="http://schemas.microsoft.com/office/drawing/2014/main" id="{B6708B0F-D700-45AB-8092-995696447D5F}"/>
              </a:ext>
            </a:extLst>
          </p:cNvPr>
          <p:cNvSpPr/>
          <p:nvPr/>
        </p:nvSpPr>
        <p:spPr>
          <a:xfrm>
            <a:off x="854206" y="3231877"/>
            <a:ext cx="6710376" cy="707886"/>
          </a:xfrm>
          <a:prstGeom prst="rect">
            <a:avLst/>
          </a:prstGeom>
        </p:spPr>
        <p:txBody>
          <a:bodyPr wrap="square">
            <a:spAutoFit/>
          </a:bodyPr>
          <a:lstStyle/>
          <a:p>
            <a:r>
              <a:rPr lang="el-GR" sz="2000" dirty="0"/>
              <a:t>Οι απαντήσεις των εκπαιδευτικών στις πρακτικές δραστηριότητες 1-3</a:t>
            </a:r>
          </a:p>
        </p:txBody>
      </p:sp>
      <p:sp>
        <p:nvSpPr>
          <p:cNvPr id="5"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1565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6" name="ZoneTexte 3"/>
          <p:cNvSpPr txBox="1"/>
          <p:nvPr/>
        </p:nvSpPr>
        <p:spPr>
          <a:xfrm>
            <a:off x="593807" y="5045539"/>
            <a:ext cx="8651127" cy="923330"/>
          </a:xfrm>
          <a:prstGeom prst="rect">
            <a:avLst/>
          </a:prstGeom>
          <a:noFill/>
        </p:spPr>
        <p:txBody>
          <a:bodyPr wrap="square" rtlCol="0">
            <a:spAutoFit/>
          </a:bodyPr>
          <a:lstStyle/>
          <a:p>
            <a:pPr marL="285750" lvl="0" indent="-285750" algn="just">
              <a:buFont typeface="Arial" panose="020B0604020202020204" pitchFamily="34" charset="0"/>
              <a:buChar char="•"/>
            </a:pPr>
            <a:r>
              <a:rPr lang="el-GR">
                <a:solidFill>
                  <a:prstClr val="black"/>
                </a:solidFill>
              </a:rPr>
              <a:t>Αυτή η κυψέλη καυσίμου χρησιμοποιείται για την παραγωγή ηλεκτρικού ρεύματος που θα τροφοδοτεί το όχημα. Η μέση ισχύς είναι περίπου 100 kW. Η κυψέλη καυσίμου συνδέεται μερικές φορές με ένα ενισχυτικό κύκλωμα για αύξηση της τάσης.</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00904" y="1121207"/>
            <a:ext cx="2364667" cy="1203340"/>
          </a:xfrm>
          <a:prstGeom prst="rect">
            <a:avLst/>
          </a:prstGeom>
        </p:spPr>
      </p:pic>
      <p:sp>
        <p:nvSpPr>
          <p:cNvPr id="18" name="Rectangle 17"/>
          <p:cNvSpPr/>
          <p:nvPr/>
        </p:nvSpPr>
        <p:spPr>
          <a:xfrm>
            <a:off x="418008" y="373673"/>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Connecteur droit 6"/>
          <p:cNvCxnSpPr/>
          <p:nvPr/>
        </p:nvCxnSpPr>
        <p:spPr>
          <a:xfrm>
            <a:off x="3039908" y="373673"/>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4560" y="682426"/>
            <a:ext cx="43434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 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93808" y="2777391"/>
            <a:ext cx="2278704" cy="1995686"/>
          </a:xfrm>
          <a:prstGeom prst="rect">
            <a:avLst/>
          </a:prstGeom>
        </p:spPr>
      </p:pic>
      <p:sp>
        <p:nvSpPr>
          <p:cNvPr id="2" name="Ορθογώνιο 1">
            <a:extLst>
              <a:ext uri="{FF2B5EF4-FFF2-40B4-BE49-F238E27FC236}">
                <a16:creationId xmlns:a16="http://schemas.microsoft.com/office/drawing/2014/main" id="{B198CB75-74B1-4C61-BC2F-D04BF75099D8}"/>
              </a:ext>
            </a:extLst>
          </p:cNvPr>
          <p:cNvSpPr/>
          <p:nvPr/>
        </p:nvSpPr>
        <p:spPr>
          <a:xfrm>
            <a:off x="3088784" y="26793"/>
            <a:ext cx="2926507" cy="369332"/>
          </a:xfrm>
          <a:prstGeom prst="rect">
            <a:avLst/>
          </a:prstGeom>
        </p:spPr>
        <p:txBody>
          <a:bodyPr wrap="none">
            <a:spAutoFit/>
          </a:bodyPr>
          <a:lstStyle/>
          <a:p>
            <a:r>
              <a:rPr lang="el-GR" dirty="0"/>
              <a:t>5. Στοίβα κυψελών καυσίμου</a:t>
            </a:r>
          </a:p>
        </p:txBody>
      </p:sp>
      <p:sp>
        <p:nvSpPr>
          <p:cNvPr id="22"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551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6" name="ZoneTexte 3"/>
          <p:cNvSpPr txBox="1"/>
          <p:nvPr/>
        </p:nvSpPr>
        <p:spPr>
          <a:xfrm>
            <a:off x="730158" y="5206377"/>
            <a:ext cx="8426121"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Αυτή η μπαταρία χρησιμοποιείται ως σύστημα αιχμής. Η ενέργεια μπορεί να χρησιμοποιηθεί αμέσως κατά την επιτάχυνση των βοηθητικών κυψελών καυσίμου. Χρησιμοποιείται επίσης για την αποθήκευση ενέργειας που ανακτάται κατά την πέδηση</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707904" y="1343763"/>
            <a:ext cx="4206670" cy="3024336"/>
          </a:xfrm>
          <a:prstGeom prst="rect">
            <a:avLst/>
          </a:prstGeom>
        </p:spPr>
      </p:pic>
      <p:sp>
        <p:nvSpPr>
          <p:cNvPr id="18" name="Rectangle 17"/>
          <p:cNvSpPr/>
          <p:nvPr/>
        </p:nvSpPr>
        <p:spPr>
          <a:xfrm>
            <a:off x="539552" y="587679"/>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Connecteur droit 6"/>
          <p:cNvCxnSpPr/>
          <p:nvPr/>
        </p:nvCxnSpPr>
        <p:spPr>
          <a:xfrm>
            <a:off x="3059832" y="587679"/>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39" descr="lithium-ion battery discharge mechanis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783" y="799095"/>
            <a:ext cx="2207345" cy="188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7" descr="lithium-ion battery charge mechanis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992" y="3028408"/>
            <a:ext cx="2296009" cy="194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B9429FE2-2BDC-42E5-9B16-1694BC06A716}"/>
              </a:ext>
            </a:extLst>
          </p:cNvPr>
          <p:cNvSpPr/>
          <p:nvPr/>
        </p:nvSpPr>
        <p:spPr>
          <a:xfrm>
            <a:off x="2935001" y="136153"/>
            <a:ext cx="2802177" cy="369332"/>
          </a:xfrm>
          <a:prstGeom prst="rect">
            <a:avLst/>
          </a:prstGeom>
        </p:spPr>
        <p:txBody>
          <a:bodyPr wrap="none">
            <a:spAutoFit/>
          </a:bodyPr>
          <a:lstStyle/>
          <a:p>
            <a:r>
              <a:rPr lang="el-GR" dirty="0"/>
              <a:t>6. Μπαταρία υψηλής τάσης</a:t>
            </a:r>
            <a:endParaRPr lang="en-GB" dirty="0"/>
          </a:p>
        </p:txBody>
      </p:sp>
      <p:sp>
        <p:nvSpPr>
          <p:cNvPr id="22"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445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627784" y="-20326"/>
            <a:ext cx="4356484" cy="369332"/>
          </a:xfrm>
          <a:prstGeom prst="rect">
            <a:avLst/>
          </a:prstGeom>
          <a:noFill/>
        </p:spPr>
        <p:txBody>
          <a:bodyPr wrap="square" rtlCol="0">
            <a:spAutoFit/>
          </a:bodyPr>
          <a:lstStyle/>
          <a:p>
            <a:pPr lvl="0"/>
            <a:r>
              <a:rPr lang="el-GR" dirty="0">
                <a:solidFill>
                  <a:prstClr val="black"/>
                </a:solidFill>
              </a:rPr>
              <a:t>7. Αντιστροφέας έλξης (ηλεκτρονικά ισχύος)</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3"/>
          <p:cNvSpPr txBox="1"/>
          <p:nvPr/>
        </p:nvSpPr>
        <p:spPr>
          <a:xfrm>
            <a:off x="169916" y="5065665"/>
            <a:ext cx="8804167"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Ο μετατροπέας έλξης είναι ένα ηλεκτρονικό εξάρτημα υψηλής τάσης. Χρησιμοποιείται για τη μετατροπή DC από την μπαταρία και την κυψέλη καυσίμου σε ρεύμα AC για την τροφοδοσία του ηλεκτροκινητήρα. Με τον έλεγχο της συχνότητας και της τάσης του ρεύματος εναλλασσόμενου ρεύματος ελέγχει επίσης την ταχύτητα του κινητήρα.</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200496" y="1566682"/>
            <a:ext cx="3024336" cy="2457167"/>
          </a:xfrm>
          <a:prstGeom prst="rect">
            <a:avLst/>
          </a:prstGeom>
        </p:spPr>
      </p:pic>
      <p:pic>
        <p:nvPicPr>
          <p:cNvPr id="18" name="Imag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76" y="2258367"/>
            <a:ext cx="2015673" cy="1142372"/>
          </a:xfrm>
          <a:prstGeom prst="rect">
            <a:avLst/>
          </a:prstGeom>
        </p:spPr>
      </p:pic>
      <p:sp>
        <p:nvSpPr>
          <p:cNvPr id="19" name="Rectangle 18"/>
          <p:cNvSpPr/>
          <p:nvPr/>
        </p:nvSpPr>
        <p:spPr>
          <a:xfrm>
            <a:off x="539552" y="338808"/>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eur droit 7"/>
          <p:cNvCxnSpPr/>
          <p:nvPr/>
        </p:nvCxnSpPr>
        <p:spPr>
          <a:xfrm>
            <a:off x="3059832" y="338808"/>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sp>
        <p:nvSpPr>
          <p:cNvPr id="21"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6162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852378" y="-11534"/>
            <a:ext cx="5270343" cy="369332"/>
          </a:xfrm>
          <a:prstGeom prst="rect">
            <a:avLst/>
          </a:prstGeom>
          <a:noFill/>
        </p:spPr>
        <p:txBody>
          <a:bodyPr wrap="square" rtlCol="0">
            <a:spAutoFit/>
          </a:bodyPr>
          <a:lstStyle/>
          <a:p>
            <a:pPr lvl="0"/>
            <a:r>
              <a:rPr lang="el-GR">
                <a:solidFill>
                  <a:prstClr val="black"/>
                </a:solidFill>
              </a:rPr>
              <a:t>8. Φάσεις AC 3 Ηλεκτροκινητήρας (Ηλεκτροκινητήρας)</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3"/>
          <p:cNvSpPr txBox="1"/>
          <p:nvPr/>
        </p:nvSpPr>
        <p:spPr>
          <a:xfrm>
            <a:off x="656135" y="5063688"/>
            <a:ext cx="7848872"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Ο ηλεκτρικός κινητήρας χρησιμοποιείται για τη μετατροπή της ηλεκτρικής ενέργειας σε μηχανική ενέργεια. Πρόκειται για τριφασικό αναστρέψιμο μηχάνημα που τροφοδοτείται από τάση AC. Η ταχύτητα περιστροφής εξαρτάται από την τάση και τη συχνότητα.</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2" descr="Image associée">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822" y="1717614"/>
            <a:ext cx="2592289" cy="21602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40111" y="442491"/>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Connecteur droit 7"/>
          <p:cNvCxnSpPr/>
          <p:nvPr/>
        </p:nvCxnSpPr>
        <p:spPr>
          <a:xfrm>
            <a:off x="3177582" y="442491"/>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5571" y="1252533"/>
            <a:ext cx="2060102" cy="317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1732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345377" y="-47501"/>
            <a:ext cx="5427023" cy="369332"/>
          </a:xfrm>
          <a:prstGeom prst="rect">
            <a:avLst/>
          </a:prstGeom>
          <a:noFill/>
        </p:spPr>
        <p:txBody>
          <a:bodyPr wrap="square" rtlCol="0">
            <a:spAutoFit/>
          </a:bodyPr>
          <a:lstStyle/>
          <a:p>
            <a:pPr lvl="0"/>
            <a:r>
              <a:rPr lang="el-GR" dirty="0">
                <a:solidFill>
                  <a:prstClr val="black"/>
                </a:solidFill>
              </a:rPr>
              <a:t>9. Ηλεκτροκινητήρας + κιβώτιο ταχυτήτων &amp; τροχοί</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3"/>
          <p:cNvSpPr txBox="1"/>
          <p:nvPr/>
        </p:nvSpPr>
        <p:spPr>
          <a:xfrm>
            <a:off x="755576" y="5329548"/>
            <a:ext cx="7848872"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Η έξοδος του ηλεκτροκινητήρα συνδέεται με ένα απλουστευμένο κιβώτιο ταχυτήτων που περιλαμβάνει μία ταχύτητα και ένα διαφορικό. Στη συνέχεια τα </a:t>
            </a:r>
            <a:r>
              <a:rPr lang="el-GR" sz="1400" dirty="0" err="1">
                <a:solidFill>
                  <a:prstClr val="black"/>
                </a:solidFill>
              </a:rPr>
              <a:t>αντίζυγα</a:t>
            </a:r>
            <a:r>
              <a:rPr lang="el-GR" sz="1400" dirty="0">
                <a:solidFill>
                  <a:prstClr val="black"/>
                </a:solidFill>
              </a:rPr>
              <a:t> συνδέονται με τους τροχούς.</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5856" y="1801156"/>
            <a:ext cx="5112568" cy="225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Afficher l’image sourc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651" y="2161196"/>
            <a:ext cx="2272730" cy="12090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39552" y="581628"/>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eur droit 8"/>
          <p:cNvCxnSpPr/>
          <p:nvPr/>
        </p:nvCxnSpPr>
        <p:spPr>
          <a:xfrm>
            <a:off x="3059832" y="581628"/>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sp>
        <p:nvSpPr>
          <p:cNvPr id="21"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032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503484" y="2355409"/>
            <a:ext cx="7772400" cy="1398017"/>
          </a:xfrm>
          <a:prstGeom prst="rect">
            <a:avLst/>
          </a:prstGeom>
          <a:ln w="28575">
            <a:solidFill>
              <a:srgbClr val="00ACAF"/>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Light" panose="020F0302020204030204"/>
                <a:ea typeface="+mj-ea"/>
                <a:cs typeface="+mj-cs"/>
              </a:rPr>
              <a:t>.</a:t>
            </a:r>
          </a:p>
        </p:txBody>
      </p:sp>
      <p:sp>
        <p:nvSpPr>
          <p:cNvPr id="16" name="Sous-titre 2"/>
          <p:cNvSpPr txBox="1">
            <a:spLocks/>
          </p:cNvSpPr>
          <p:nvPr/>
        </p:nvSpPr>
        <p:spPr>
          <a:xfrm>
            <a:off x="2189284" y="4401498"/>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3"/>
          <p:cNvSpPr txBox="1"/>
          <p:nvPr/>
        </p:nvSpPr>
        <p:spPr>
          <a:xfrm>
            <a:off x="1717276" y="424215"/>
            <a:ext cx="7560840" cy="1384995"/>
          </a:xfrm>
          <a:prstGeom prst="rect">
            <a:avLst/>
          </a:prstGeom>
          <a:noFill/>
        </p:spPr>
        <p:txBody>
          <a:bodyPr wrap="square" rtlCol="0">
            <a:spAutoFit/>
          </a:bodyPr>
          <a:lstStyle/>
          <a:p>
            <a:pPr lvl="0" algn="ctr"/>
            <a:r>
              <a:rPr lang="el-GR" sz="2800" dirty="0">
                <a:solidFill>
                  <a:prstClr val="black"/>
                </a:solidFill>
              </a:rPr>
              <a:t>Πρακτική άσκηση:</a:t>
            </a:r>
          </a:p>
          <a:p>
            <a:pPr lvl="0" algn="ctr"/>
            <a:r>
              <a:rPr lang="el-GR" sz="2800" dirty="0">
                <a:solidFill>
                  <a:prstClr val="black"/>
                </a:solidFill>
              </a:rPr>
              <a:t> Εντοπισμός και τη σύνδεση των στοιχείων</a:t>
            </a:r>
          </a:p>
          <a:p>
            <a:pPr lvl="0" algn="ctr"/>
            <a:r>
              <a:rPr lang="el-GR" sz="2800" dirty="0">
                <a:solidFill>
                  <a:prstClr val="black"/>
                </a:solidFill>
              </a:rPr>
              <a:t>ενός κινητήρα κυψελών καυσίμου</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Ορθογώνιο 1">
            <a:extLst>
              <a:ext uri="{FF2B5EF4-FFF2-40B4-BE49-F238E27FC236}">
                <a16:creationId xmlns:a16="http://schemas.microsoft.com/office/drawing/2014/main" id="{6ADDD348-81A8-4090-9EF8-5ADF61B7671D}"/>
              </a:ext>
            </a:extLst>
          </p:cNvPr>
          <p:cNvSpPr/>
          <p:nvPr/>
        </p:nvSpPr>
        <p:spPr>
          <a:xfrm>
            <a:off x="1436914" y="2413338"/>
            <a:ext cx="7707086" cy="1323439"/>
          </a:xfrm>
          <a:prstGeom prst="rect">
            <a:avLst/>
          </a:prstGeom>
        </p:spPr>
        <p:txBody>
          <a:bodyPr wrap="square">
            <a:spAutoFit/>
          </a:bodyPr>
          <a:lstStyle/>
          <a:p>
            <a:r>
              <a:rPr lang="el-GR" sz="1600" dirty="0"/>
              <a:t>  Άσκηση: Εκτυπώστε τις εικόνες των εξαρτημάτων και τραβήξτε το σχήμα ενός αυτοκινήτου, από πάνω, σε ένα φύλλο χαρτιού ή στο μαύρο / λευκό πίνακα. Στη συνέχεια, εντοπίστε τα στοιχεία ακολουθώντας τη θεωρία που εξηγήθηκε προηγουμένως. Σχολιάστε κάθε ρόλος και συνδέστε τον μεταξύ τους για να δημιουργήσετε ένα λειτουργικό σύστημα μετάδοσης κίνησης.</a:t>
            </a:r>
          </a:p>
        </p:txBody>
      </p:sp>
      <p:sp>
        <p:nvSpPr>
          <p:cNvPr id="3" name="Ορθογώνιο 2">
            <a:extLst>
              <a:ext uri="{FF2B5EF4-FFF2-40B4-BE49-F238E27FC236}">
                <a16:creationId xmlns:a16="http://schemas.microsoft.com/office/drawing/2014/main" id="{7ABED373-AEAD-4414-8D1F-441B687B3A61}"/>
              </a:ext>
            </a:extLst>
          </p:cNvPr>
          <p:cNvSpPr/>
          <p:nvPr/>
        </p:nvSpPr>
        <p:spPr>
          <a:xfrm>
            <a:off x="2068178" y="4462785"/>
            <a:ext cx="5591787" cy="523220"/>
          </a:xfrm>
          <a:prstGeom prst="rect">
            <a:avLst/>
          </a:prstGeom>
        </p:spPr>
        <p:txBody>
          <a:bodyPr wrap="none">
            <a:spAutoFit/>
          </a:bodyPr>
          <a:lstStyle/>
          <a:p>
            <a:r>
              <a:rPr lang="el-GR" sz="2800" dirty="0"/>
              <a:t>Παράδειγμα με βάση το Toyota </a:t>
            </a:r>
            <a:r>
              <a:rPr lang="el-GR" sz="2800" dirty="0" err="1"/>
              <a:t>Mirai</a:t>
            </a:r>
            <a:endParaRPr lang="el-GR" sz="2800" dirty="0"/>
          </a:p>
        </p:txBody>
      </p:sp>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5260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503485" y="2299317"/>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Sous-titre 2"/>
          <p:cNvSpPr txBox="1">
            <a:spLocks/>
          </p:cNvSpPr>
          <p:nvPr/>
        </p:nvSpPr>
        <p:spPr>
          <a:xfrm>
            <a:off x="2189285" y="4489422"/>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3"/>
          <p:cNvSpPr txBox="1"/>
          <p:nvPr/>
        </p:nvSpPr>
        <p:spPr>
          <a:xfrm>
            <a:off x="1717277" y="512139"/>
            <a:ext cx="7560840" cy="1384995"/>
          </a:xfrm>
          <a:prstGeom prst="rect">
            <a:avLst/>
          </a:prstGeom>
          <a:noFill/>
        </p:spPr>
        <p:txBody>
          <a:bodyPr wrap="square" rtlCol="0">
            <a:spAutoFit/>
          </a:bodyPr>
          <a:lstStyle/>
          <a:p>
            <a:pPr lvl="0" algn="ctr"/>
            <a:r>
              <a:rPr lang="el-GR" sz="2800" dirty="0">
                <a:solidFill>
                  <a:prstClr val="black"/>
                </a:solidFill>
              </a:rPr>
              <a:t>Πρακτική άσκηση:</a:t>
            </a:r>
          </a:p>
          <a:p>
            <a:pPr lvl="0" algn="ctr"/>
            <a:r>
              <a:rPr lang="el-GR" sz="2800" dirty="0">
                <a:solidFill>
                  <a:prstClr val="black"/>
                </a:solidFill>
              </a:rPr>
              <a:t> Εντοπισμός και τη σύνδεση των στοιχείων</a:t>
            </a:r>
          </a:p>
          <a:p>
            <a:pPr lvl="0" algn="ctr"/>
            <a:r>
              <a:rPr lang="el-GR" sz="2800" dirty="0">
                <a:solidFill>
                  <a:prstClr val="black"/>
                </a:solidFill>
              </a:rPr>
              <a:t>ενός κινητήρα κυψελών καυσίμου</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Ορθογώνιο 1">
            <a:extLst>
              <a:ext uri="{FF2B5EF4-FFF2-40B4-BE49-F238E27FC236}">
                <a16:creationId xmlns:a16="http://schemas.microsoft.com/office/drawing/2014/main" id="{4CD4E458-3349-4F41-8A7F-F13EBE5B55FF}"/>
              </a:ext>
            </a:extLst>
          </p:cNvPr>
          <p:cNvSpPr/>
          <p:nvPr/>
        </p:nvSpPr>
        <p:spPr>
          <a:xfrm>
            <a:off x="4664332" y="2617214"/>
            <a:ext cx="3315612" cy="584775"/>
          </a:xfrm>
          <a:prstGeom prst="rect">
            <a:avLst/>
          </a:prstGeom>
        </p:spPr>
        <p:txBody>
          <a:bodyPr wrap="square">
            <a:spAutoFit/>
          </a:bodyPr>
          <a:lstStyle/>
          <a:p>
            <a:r>
              <a:rPr lang="el-GR" sz="3200" dirty="0"/>
              <a:t>ΛΥΣΕΙΣ</a:t>
            </a:r>
          </a:p>
        </p:txBody>
      </p:sp>
      <p:sp>
        <p:nvSpPr>
          <p:cNvPr id="3" name="Ορθογώνιο 2">
            <a:extLst>
              <a:ext uri="{FF2B5EF4-FFF2-40B4-BE49-F238E27FC236}">
                <a16:creationId xmlns:a16="http://schemas.microsoft.com/office/drawing/2014/main" id="{B4421DF4-F9F7-404A-9A58-246E34742F36}"/>
              </a:ext>
            </a:extLst>
          </p:cNvPr>
          <p:cNvSpPr/>
          <p:nvPr/>
        </p:nvSpPr>
        <p:spPr>
          <a:xfrm>
            <a:off x="2386940" y="4304003"/>
            <a:ext cx="6001295" cy="523220"/>
          </a:xfrm>
          <a:prstGeom prst="rect">
            <a:avLst/>
          </a:prstGeom>
        </p:spPr>
        <p:txBody>
          <a:bodyPr wrap="square">
            <a:spAutoFit/>
          </a:bodyPr>
          <a:lstStyle/>
          <a:p>
            <a:r>
              <a:rPr lang="el-GR" sz="2800" dirty="0"/>
              <a:t>Παράδειγμα με βάση το Toyota </a:t>
            </a:r>
            <a:r>
              <a:rPr lang="el-GR" sz="2800" dirty="0" err="1"/>
              <a:t>Mirai</a:t>
            </a:r>
            <a:endParaRPr lang="el-GR" sz="2800" dirty="0"/>
          </a:p>
        </p:txBody>
      </p:sp>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9499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040112" y="141635"/>
            <a:ext cx="5648347" cy="369332"/>
          </a:xfrm>
          <a:prstGeom prst="rect">
            <a:avLst/>
          </a:prstGeom>
          <a:noFill/>
        </p:spPr>
        <p:txBody>
          <a:bodyPr wrap="square" rtlCol="0">
            <a:spAutoFit/>
          </a:bodyPr>
          <a:lstStyle/>
          <a:p>
            <a:pPr lvl="0"/>
            <a:r>
              <a:rPr lang="el-GR">
                <a:solidFill>
                  <a:prstClr val="black"/>
                </a:solidFill>
              </a:rPr>
              <a:t>Λύση 1: θέση των εξαρτημάτων σε ένα αυτοκίνητο sedan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2" descr="Résultat de recherche d'images pour &quot;car sketch from top&quot;">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673" y="786211"/>
            <a:ext cx="8362727" cy="36125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089757" y="1040527"/>
            <a:ext cx="6840760"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Image 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318449" y="3956851"/>
            <a:ext cx="435258" cy="360040"/>
          </a:xfrm>
          <a:prstGeom prst="rect">
            <a:avLst/>
          </a:prstGeom>
        </p:spPr>
      </p:pic>
      <p:grpSp>
        <p:nvGrpSpPr>
          <p:cNvPr id="19" name="Groupe 6"/>
          <p:cNvGrpSpPr/>
          <p:nvPr/>
        </p:nvGrpSpPr>
        <p:grpSpPr>
          <a:xfrm>
            <a:off x="5590257" y="1290267"/>
            <a:ext cx="2676393" cy="2378552"/>
            <a:chOff x="3275856" y="1340768"/>
            <a:chExt cx="5100567" cy="3600400"/>
          </a:xfrm>
        </p:grpSpPr>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5856" y="1340768"/>
              <a:ext cx="510056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5076056" y="1916832"/>
              <a:ext cx="1296144"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553154" y="1659451"/>
            <a:ext cx="647224"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09961" y="1730315"/>
            <a:ext cx="1978052" cy="18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Image 11"/>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rot="6635479">
            <a:off x="6765196" y="1724225"/>
            <a:ext cx="1846529" cy="1327540"/>
          </a:xfrm>
          <a:prstGeom prst="rect">
            <a:avLst/>
          </a:prstGeom>
        </p:spPr>
      </p:pic>
      <p:pic>
        <p:nvPicPr>
          <p:cNvPr id="25"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a:off x="81923" y="1813516"/>
            <a:ext cx="3600401" cy="158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555916" y="2011598"/>
            <a:ext cx="1280824" cy="197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12"/>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2277889" y="1290172"/>
            <a:ext cx="1313237" cy="1066959"/>
          </a:xfrm>
          <a:prstGeom prst="rect">
            <a:avLst/>
          </a:prstGeom>
        </p:spPr>
      </p:pic>
      <p:sp>
        <p:nvSpPr>
          <p:cNvPr id="28" name="ZoneTexte 4"/>
          <p:cNvSpPr txBox="1"/>
          <p:nvPr/>
        </p:nvSpPr>
        <p:spPr>
          <a:xfrm>
            <a:off x="765721" y="4965953"/>
            <a:ext cx="7632848" cy="830997"/>
          </a:xfrm>
          <a:prstGeom prst="rect">
            <a:avLst/>
          </a:prstGeom>
          <a:noFill/>
        </p:spPr>
        <p:txBody>
          <a:bodyPr wrap="square" rtlCol="0">
            <a:spAutoFit/>
          </a:bodyPr>
          <a:lstStyle/>
          <a:p>
            <a:pPr lvl="0"/>
            <a:r>
              <a:rPr lang="el-GR" sz="1600" dirty="0">
                <a:solidFill>
                  <a:prstClr val="black"/>
                </a:solidFill>
              </a:rPr>
              <a:t>Εντοπίστε τα στοιχεία βήμα προς βήμα, ξεκινήστε από το βύσμα γεμίσματος και ακολουθήστε τη ροή ενέργειας στο τέλος, στον ηλεκτροκινητήρα. Η μπαταρία θα εγκατασταθεί λίγο μετά το στοιχείο καυσίμου.</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637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494692" y="2255355"/>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Sous-titre 2"/>
          <p:cNvSpPr txBox="1">
            <a:spLocks/>
          </p:cNvSpPr>
          <p:nvPr/>
        </p:nvSpPr>
        <p:spPr>
          <a:xfrm>
            <a:off x="2180492" y="4445460"/>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3"/>
          <p:cNvSpPr txBox="1"/>
          <p:nvPr/>
        </p:nvSpPr>
        <p:spPr>
          <a:xfrm>
            <a:off x="1708484" y="468177"/>
            <a:ext cx="7560840" cy="1384995"/>
          </a:xfrm>
          <a:prstGeom prst="rect">
            <a:avLst/>
          </a:prstGeom>
          <a:noFill/>
        </p:spPr>
        <p:txBody>
          <a:bodyPr wrap="square" rtlCol="0">
            <a:spAutoFit/>
          </a:bodyPr>
          <a:lstStyle/>
          <a:p>
            <a:pPr lvl="0" algn="ctr"/>
            <a:r>
              <a:rPr lang="el-GR" sz="2800" dirty="0">
                <a:solidFill>
                  <a:prstClr val="black"/>
                </a:solidFill>
              </a:rPr>
              <a:t>Πρακτική άσκηση:</a:t>
            </a:r>
          </a:p>
          <a:p>
            <a:pPr lvl="0" algn="ctr"/>
            <a:r>
              <a:rPr lang="el-GR" sz="2800" dirty="0">
                <a:solidFill>
                  <a:prstClr val="black"/>
                </a:solidFill>
              </a:rPr>
              <a:t> Εντοπισμός και τη σύνδεση των στοιχείων</a:t>
            </a:r>
          </a:p>
          <a:p>
            <a:pPr lvl="0" algn="ctr"/>
            <a:r>
              <a:rPr lang="el-GR" sz="2800" dirty="0">
                <a:solidFill>
                  <a:prstClr val="black"/>
                </a:solidFill>
              </a:rPr>
              <a:t>ενός κινητήρα κυψελών καυσίμου</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Ορθογώνιο 1">
            <a:extLst>
              <a:ext uri="{FF2B5EF4-FFF2-40B4-BE49-F238E27FC236}">
                <a16:creationId xmlns:a16="http://schemas.microsoft.com/office/drawing/2014/main" id="{EE868BE8-E46C-4624-B78D-BC8B48EC1AF5}"/>
              </a:ext>
            </a:extLst>
          </p:cNvPr>
          <p:cNvSpPr/>
          <p:nvPr/>
        </p:nvSpPr>
        <p:spPr>
          <a:xfrm>
            <a:off x="3705101" y="2621035"/>
            <a:ext cx="2051175" cy="523220"/>
          </a:xfrm>
          <a:prstGeom prst="rect">
            <a:avLst/>
          </a:prstGeom>
        </p:spPr>
        <p:txBody>
          <a:bodyPr wrap="square">
            <a:spAutoFit/>
          </a:bodyPr>
          <a:lstStyle/>
          <a:p>
            <a:r>
              <a:rPr lang="el-GR" sz="2800" dirty="0"/>
              <a:t>ΑΠΛΗ ΛΥΣΗ</a:t>
            </a:r>
          </a:p>
        </p:txBody>
      </p:sp>
      <p:sp>
        <p:nvSpPr>
          <p:cNvPr id="3" name="Ορθογώνιο 2">
            <a:extLst>
              <a:ext uri="{FF2B5EF4-FFF2-40B4-BE49-F238E27FC236}">
                <a16:creationId xmlns:a16="http://schemas.microsoft.com/office/drawing/2014/main" id="{7E79B2D9-569B-46AB-85A0-37CB6ED658CC}"/>
              </a:ext>
            </a:extLst>
          </p:cNvPr>
          <p:cNvSpPr/>
          <p:nvPr/>
        </p:nvSpPr>
        <p:spPr>
          <a:xfrm>
            <a:off x="2896660" y="4127563"/>
            <a:ext cx="5591787" cy="523220"/>
          </a:xfrm>
          <a:prstGeom prst="rect">
            <a:avLst/>
          </a:prstGeom>
        </p:spPr>
        <p:txBody>
          <a:bodyPr wrap="none">
            <a:spAutoFit/>
          </a:bodyPr>
          <a:lstStyle/>
          <a:p>
            <a:r>
              <a:rPr lang="el-GR" sz="2800" dirty="0"/>
              <a:t>Παράδειγμα με βάση το Toyota </a:t>
            </a:r>
            <a:r>
              <a:rPr lang="el-GR" sz="2800" dirty="0" err="1"/>
              <a:t>Mirai</a:t>
            </a:r>
            <a:endParaRPr lang="el-GR" sz="2800" dirty="0"/>
          </a:p>
        </p:txBody>
      </p:sp>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53773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1619672" y="0"/>
            <a:ext cx="7344816" cy="369332"/>
          </a:xfrm>
          <a:prstGeom prst="rect">
            <a:avLst/>
          </a:prstGeom>
          <a:noFill/>
        </p:spPr>
        <p:txBody>
          <a:bodyPr wrap="square" rtlCol="0">
            <a:spAutoFit/>
          </a:bodyPr>
          <a:lstStyle/>
          <a:p>
            <a:pPr lvl="0"/>
            <a:r>
              <a:rPr lang="el-GR">
                <a:solidFill>
                  <a:prstClr val="black"/>
                </a:solidFill>
              </a:rPr>
              <a:t>Λύση 2: αλληλεπιδράσεις μεταξύ των εξαρτημάτων ενός κινητήρα FC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age 1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627784" y="816439"/>
            <a:ext cx="1610453" cy="1332147"/>
          </a:xfrm>
          <a:prstGeom prst="rect">
            <a:avLst/>
          </a:prstGeom>
        </p:spPr>
      </p:pic>
      <p:pic>
        <p:nvPicPr>
          <p:cNvPr id="17" name="Picture 2" descr="Résultat de recherche d'images pour &quot;hydrogen pistol grip&quot;">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584" y="927033"/>
            <a:ext cx="1481280" cy="111096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716016" y="776668"/>
            <a:ext cx="2114199" cy="1440160"/>
          </a:xfrm>
          <a:prstGeom prst="rect">
            <a:avLst/>
          </a:prstGeom>
        </p:spPr>
      </p:pic>
      <p:pic>
        <p:nvPicPr>
          <p:cNvPr id="19" name="Image 18"/>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5790716" y="2576868"/>
            <a:ext cx="3173772" cy="1615080"/>
          </a:xfrm>
          <a:prstGeom prst="rect">
            <a:avLst/>
          </a:prstGeom>
        </p:spPr>
      </p:pic>
      <p:pic>
        <p:nvPicPr>
          <p:cNvPr id="20" name="Image 19"/>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6372200" y="4377068"/>
            <a:ext cx="2182875" cy="1569352"/>
          </a:xfrm>
          <a:prstGeom prst="rect">
            <a:avLst/>
          </a:prstGeom>
        </p:spPr>
      </p:pic>
      <p:pic>
        <p:nvPicPr>
          <p:cNvPr id="21" name="Image 20"/>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303296" y="2393256"/>
            <a:ext cx="2239801" cy="1819760"/>
          </a:xfrm>
          <a:prstGeom prst="rect">
            <a:avLst/>
          </a:prstGeom>
        </p:spPr>
      </p:pic>
      <p:pic>
        <p:nvPicPr>
          <p:cNvPr id="22" name="Picture 2" descr="Image associé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1600" y="2495080"/>
            <a:ext cx="2085567" cy="1737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9800" y="4630908"/>
            <a:ext cx="3676216" cy="161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ZoneTexte 16"/>
          <p:cNvSpPr txBox="1"/>
          <p:nvPr/>
        </p:nvSpPr>
        <p:spPr>
          <a:xfrm>
            <a:off x="827584" y="1928796"/>
            <a:ext cx="1584176" cy="461665"/>
          </a:xfrm>
          <a:prstGeom prst="rect">
            <a:avLst/>
          </a:prstGeom>
          <a:noFill/>
        </p:spPr>
        <p:txBody>
          <a:bodyPr wrap="square" rtlCol="0">
            <a:spAutoFit/>
          </a:bodyPr>
          <a:lstStyle/>
          <a:p>
            <a:pPr lvl="0"/>
            <a:r>
              <a:rPr lang="el-GR" sz="1200" dirty="0">
                <a:solidFill>
                  <a:prstClr val="black"/>
                </a:solidFill>
              </a:rPr>
              <a:t>H2 που τροφοδοτεί το </a:t>
            </a:r>
            <a:r>
              <a:rPr lang="el-GR" sz="1200" dirty="0" err="1">
                <a:solidFill>
                  <a:prstClr val="black"/>
                </a:solidFill>
              </a:rPr>
              <a:t>ακροφύσιο</a:t>
            </a:r>
            <a:endParaRPr kumimoji="0" lang="en-GB" sz="1200" b="0" i="0" u="none" strike="noStrike" kern="1200" cap="none" spc="0" normalizeH="0" baseline="0" noProof="0" dirty="0">
              <a:ln>
                <a:noFill/>
              </a:ln>
              <a:solidFill>
                <a:prstClr val="black"/>
              </a:solidFill>
              <a:effectLst/>
              <a:uLnTx/>
              <a:uFillTx/>
              <a:latin typeface="Calibri" panose="020F0502020204030204"/>
            </a:endParaRPr>
          </a:p>
        </p:txBody>
      </p:sp>
      <p:sp>
        <p:nvSpPr>
          <p:cNvPr id="25" name="ZoneTexte 32"/>
          <p:cNvSpPr txBox="1"/>
          <p:nvPr/>
        </p:nvSpPr>
        <p:spPr>
          <a:xfrm>
            <a:off x="3059833" y="1928796"/>
            <a:ext cx="1178404" cy="307777"/>
          </a:xfrm>
          <a:prstGeom prst="rect">
            <a:avLst/>
          </a:prstGeom>
          <a:noFill/>
        </p:spPr>
        <p:txBody>
          <a:bodyPr wrap="square" rtlCol="0">
            <a:spAutoFit/>
          </a:bodyPr>
          <a:lstStyle/>
          <a:p>
            <a:pPr lvl="0"/>
            <a:r>
              <a:rPr lang="el-GR" sz="1400">
                <a:solidFill>
                  <a:prstClr val="black"/>
                </a:solidFill>
              </a:rPr>
              <a:t>Δοχείο </a:t>
            </a:r>
            <a:r>
              <a:rPr lang="en-GB" sz="1400">
                <a:solidFill>
                  <a:prstClr val="black"/>
                </a:solidFill>
              </a:rPr>
              <a:t>H2</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ZoneTexte 23"/>
          <p:cNvSpPr txBox="1"/>
          <p:nvPr/>
        </p:nvSpPr>
        <p:spPr>
          <a:xfrm>
            <a:off x="5724128" y="2144820"/>
            <a:ext cx="1512168" cy="461665"/>
          </a:xfrm>
          <a:prstGeom prst="rect">
            <a:avLst/>
          </a:prstGeom>
          <a:noFill/>
        </p:spPr>
        <p:txBody>
          <a:bodyPr wrap="square" rtlCol="0">
            <a:spAutoFit/>
          </a:bodyPr>
          <a:lstStyle/>
          <a:p>
            <a:pPr lvl="0"/>
            <a:r>
              <a:rPr lang="el-GR" sz="1200" dirty="0">
                <a:solidFill>
                  <a:prstClr val="black"/>
                </a:solidFill>
              </a:rPr>
              <a:t>Δεξαμενή υδρογόνου</a:t>
            </a:r>
            <a:endParaRPr kumimoji="0" lang="en-GB" sz="1200" b="0" i="0" u="none" strike="noStrike" kern="1200" cap="none" spc="0" normalizeH="0" baseline="0" noProof="0" dirty="0">
              <a:ln>
                <a:noFill/>
              </a:ln>
              <a:solidFill>
                <a:prstClr val="black"/>
              </a:solidFill>
              <a:effectLst/>
              <a:uLnTx/>
              <a:uFillTx/>
              <a:latin typeface="Calibri" panose="020F0502020204030204"/>
            </a:endParaRPr>
          </a:p>
        </p:txBody>
      </p:sp>
      <p:sp>
        <p:nvSpPr>
          <p:cNvPr id="27" name="ZoneTexte 34"/>
          <p:cNvSpPr txBox="1"/>
          <p:nvPr/>
        </p:nvSpPr>
        <p:spPr>
          <a:xfrm>
            <a:off x="7884368" y="3997283"/>
            <a:ext cx="1656184" cy="461665"/>
          </a:xfrm>
          <a:prstGeom prst="rect">
            <a:avLst/>
          </a:prstGeom>
          <a:noFill/>
        </p:spPr>
        <p:txBody>
          <a:bodyPr wrap="square" rtlCol="0">
            <a:spAutoFit/>
          </a:bodyPr>
          <a:lstStyle/>
          <a:p>
            <a:pPr lvl="0"/>
            <a:r>
              <a:rPr lang="el-GR" sz="1200" dirty="0">
                <a:solidFill>
                  <a:prstClr val="black"/>
                </a:solidFill>
              </a:rPr>
              <a:t>Κύτταρο καυσίμου υδρογόνου</a:t>
            </a:r>
            <a:endParaRPr kumimoji="0" lang="en-GB" sz="1200" b="0" i="0" u="none" strike="noStrike" kern="1200" cap="none" spc="0" normalizeH="0" baseline="0" noProof="0" dirty="0">
              <a:ln>
                <a:noFill/>
              </a:ln>
              <a:solidFill>
                <a:prstClr val="black"/>
              </a:solidFill>
              <a:effectLst/>
              <a:uLnTx/>
              <a:uFillTx/>
              <a:latin typeface="Calibri" panose="020F0502020204030204"/>
            </a:endParaRPr>
          </a:p>
        </p:txBody>
      </p:sp>
      <p:sp>
        <p:nvSpPr>
          <p:cNvPr id="28" name="ZoneTexte 35"/>
          <p:cNvSpPr txBox="1"/>
          <p:nvPr/>
        </p:nvSpPr>
        <p:spPr>
          <a:xfrm>
            <a:off x="7740352" y="5437443"/>
            <a:ext cx="1800200" cy="276999"/>
          </a:xfrm>
          <a:prstGeom prst="rect">
            <a:avLst/>
          </a:prstGeom>
          <a:noFill/>
        </p:spPr>
        <p:txBody>
          <a:bodyPr wrap="square" rtlCol="0">
            <a:spAutoFit/>
          </a:bodyPr>
          <a:lstStyle/>
          <a:p>
            <a:pPr lvl="0"/>
            <a:r>
              <a:rPr lang="el-GR" sz="1200" dirty="0">
                <a:solidFill>
                  <a:prstClr val="black"/>
                </a:solidFill>
              </a:rPr>
              <a:t>Μπαταρία υψηλής τάσης</a:t>
            </a:r>
            <a:endParaRPr kumimoji="0" lang="en-GB" sz="1200" b="0" i="0" u="none" strike="noStrike" kern="1200" cap="none" spc="0" normalizeH="0" baseline="0" noProof="0" dirty="0">
              <a:ln>
                <a:noFill/>
              </a:ln>
              <a:solidFill>
                <a:prstClr val="black"/>
              </a:solidFill>
              <a:effectLst/>
              <a:uLnTx/>
              <a:uFillTx/>
              <a:latin typeface="Calibri" panose="020F0502020204030204"/>
            </a:endParaRPr>
          </a:p>
        </p:txBody>
      </p:sp>
      <p:sp>
        <p:nvSpPr>
          <p:cNvPr id="29" name="ZoneTexte 36"/>
          <p:cNvSpPr txBox="1"/>
          <p:nvPr/>
        </p:nvSpPr>
        <p:spPr>
          <a:xfrm>
            <a:off x="4535995" y="4017028"/>
            <a:ext cx="1073677" cy="276999"/>
          </a:xfrm>
          <a:prstGeom prst="rect">
            <a:avLst/>
          </a:prstGeom>
          <a:noFill/>
        </p:spPr>
        <p:txBody>
          <a:bodyPr wrap="square" rtlCol="0">
            <a:spAutoFit/>
          </a:bodyPr>
          <a:lstStyle/>
          <a:p>
            <a:pPr lvl="0"/>
            <a:r>
              <a:rPr lang="el-GR" sz="1200" dirty="0">
                <a:solidFill>
                  <a:prstClr val="black"/>
                </a:solidFill>
              </a:rPr>
              <a:t>Αντιστροφέας</a:t>
            </a:r>
            <a:endParaRPr kumimoji="0" lang="en-GB" sz="1200" b="0" i="0" u="none" strike="noStrike" kern="1200" cap="none" spc="0" normalizeH="0" baseline="0" noProof="0" dirty="0">
              <a:ln>
                <a:noFill/>
              </a:ln>
              <a:solidFill>
                <a:prstClr val="black"/>
              </a:solidFill>
              <a:effectLst/>
              <a:uLnTx/>
              <a:uFillTx/>
              <a:latin typeface="Calibri" panose="020F0502020204030204"/>
            </a:endParaRPr>
          </a:p>
        </p:txBody>
      </p:sp>
      <p:sp>
        <p:nvSpPr>
          <p:cNvPr id="30" name="ZoneTexte 37"/>
          <p:cNvSpPr txBox="1"/>
          <p:nvPr/>
        </p:nvSpPr>
        <p:spPr>
          <a:xfrm>
            <a:off x="2195736" y="4017028"/>
            <a:ext cx="1224135" cy="461665"/>
          </a:xfrm>
          <a:prstGeom prst="rect">
            <a:avLst/>
          </a:prstGeom>
          <a:noFill/>
        </p:spPr>
        <p:txBody>
          <a:bodyPr wrap="square" rtlCol="0">
            <a:spAutoFit/>
          </a:bodyPr>
          <a:lstStyle/>
          <a:p>
            <a:pPr lvl="0"/>
            <a:r>
              <a:rPr lang="el-GR" sz="1200" dirty="0">
                <a:solidFill>
                  <a:prstClr val="black"/>
                </a:solidFill>
              </a:rPr>
              <a:t>Ηλεκτρικός κινητήρας</a:t>
            </a:r>
            <a:endParaRPr kumimoji="0" lang="en-GB" sz="1200" b="0" i="0" u="none" strike="noStrike" kern="1200" cap="none" spc="0" normalizeH="0" baseline="0" noProof="0" dirty="0">
              <a:ln>
                <a:noFill/>
              </a:ln>
              <a:solidFill>
                <a:prstClr val="black"/>
              </a:solidFill>
              <a:effectLst/>
              <a:uLnTx/>
              <a:uFillTx/>
              <a:latin typeface="Calibri" panose="020F0502020204030204"/>
            </a:endParaRPr>
          </a:p>
        </p:txBody>
      </p:sp>
      <p:cxnSp>
        <p:nvCxnSpPr>
          <p:cNvPr id="31" name="Connecteur droit avec flèche 33"/>
          <p:cNvCxnSpPr/>
          <p:nvPr/>
        </p:nvCxnSpPr>
        <p:spPr>
          <a:xfrm>
            <a:off x="2812920" y="3364066"/>
            <a:ext cx="67896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42"/>
          <p:cNvCxnSpPr/>
          <p:nvPr/>
        </p:nvCxnSpPr>
        <p:spPr>
          <a:xfrm>
            <a:off x="5283492" y="3702864"/>
            <a:ext cx="1656184" cy="93610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44"/>
          <p:cNvCxnSpPr/>
          <p:nvPr/>
        </p:nvCxnSpPr>
        <p:spPr>
          <a:xfrm>
            <a:off x="2014383" y="3997283"/>
            <a:ext cx="0" cy="633625"/>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46"/>
          <p:cNvCxnSpPr/>
          <p:nvPr/>
        </p:nvCxnSpPr>
        <p:spPr>
          <a:xfrm>
            <a:off x="2123728" y="1482512"/>
            <a:ext cx="46805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48"/>
          <p:cNvCxnSpPr/>
          <p:nvPr/>
        </p:nvCxnSpPr>
        <p:spPr>
          <a:xfrm flipV="1">
            <a:off x="4211960" y="1482513"/>
            <a:ext cx="432048"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50"/>
          <p:cNvCxnSpPr>
            <a:stCxn id="42" idx="2"/>
          </p:cNvCxnSpPr>
          <p:nvPr/>
        </p:nvCxnSpPr>
        <p:spPr>
          <a:xfrm flipH="1">
            <a:off x="8100392" y="2524605"/>
            <a:ext cx="324036" cy="29441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52"/>
          <p:cNvCxnSpPr>
            <a:stCxn id="19" idx="1"/>
          </p:cNvCxnSpPr>
          <p:nvPr/>
        </p:nvCxnSpPr>
        <p:spPr>
          <a:xfrm flipH="1">
            <a:off x="5292080" y="3384408"/>
            <a:ext cx="49863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57"/>
          <p:cNvCxnSpPr/>
          <p:nvPr/>
        </p:nvCxnSpPr>
        <p:spPr>
          <a:xfrm>
            <a:off x="971600" y="632652"/>
            <a:ext cx="6480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ZoneTexte 58"/>
          <p:cNvSpPr txBox="1"/>
          <p:nvPr/>
        </p:nvSpPr>
        <p:spPr>
          <a:xfrm>
            <a:off x="1691681" y="444060"/>
            <a:ext cx="1656183" cy="369332"/>
          </a:xfrm>
          <a:prstGeom prst="rect">
            <a:avLst/>
          </a:prstGeom>
          <a:noFill/>
        </p:spPr>
        <p:txBody>
          <a:bodyPr wrap="square" rtlCol="0">
            <a:spAutoFit/>
          </a:bodyPr>
          <a:lstStyle/>
          <a:p>
            <a:pPr lvl="0"/>
            <a:r>
              <a:rPr lang="el-GR">
                <a:solidFill>
                  <a:prstClr val="black"/>
                </a:solidFill>
              </a:rPr>
              <a:t>ΡΟΗ ΕΝΕΡΓΕΙΑΣ</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0" name="Connecteur droit avec flèche 31"/>
          <p:cNvCxnSpPr/>
          <p:nvPr/>
        </p:nvCxnSpPr>
        <p:spPr>
          <a:xfrm flipV="1">
            <a:off x="7020272" y="1487604"/>
            <a:ext cx="432048"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1" name="Imag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76754" y="782167"/>
            <a:ext cx="1623339" cy="1501033"/>
          </a:xfrm>
          <a:prstGeom prst="rect">
            <a:avLst/>
          </a:prstGeom>
        </p:spPr>
      </p:pic>
      <p:sp>
        <p:nvSpPr>
          <p:cNvPr id="42" name="ZoneTexte 39"/>
          <p:cNvSpPr txBox="1"/>
          <p:nvPr/>
        </p:nvSpPr>
        <p:spPr>
          <a:xfrm>
            <a:off x="7668344" y="2216828"/>
            <a:ext cx="1512168" cy="307777"/>
          </a:xfrm>
          <a:prstGeom prst="rect">
            <a:avLst/>
          </a:prstGeom>
          <a:noFill/>
        </p:spPr>
        <p:txBody>
          <a:bodyPr wrap="square" rtlCol="0">
            <a:spAutoFit/>
          </a:bodyPr>
          <a:lstStyle/>
          <a:p>
            <a:pPr lvl="0"/>
            <a:r>
              <a:rPr lang="el-GR" sz="1400">
                <a:solidFill>
                  <a:prstClr val="black"/>
                </a:solidFill>
              </a:rPr>
              <a:t>Μειωτής πίεσης</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74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5" grpId="0"/>
      <p:bldP spid="26" grpId="0"/>
      <p:bldP spid="27" grpId="0"/>
      <p:bldP spid="28" grpId="0"/>
      <p:bldP spid="29" grpId="0"/>
      <p:bldP spid="30" grpId="0"/>
      <p:bldP spid="39"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468315" y="2308109"/>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l-GR"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Sous-titre 2"/>
          <p:cNvSpPr txBox="1">
            <a:spLocks/>
          </p:cNvSpPr>
          <p:nvPr/>
        </p:nvSpPr>
        <p:spPr>
          <a:xfrm>
            <a:off x="2154115" y="4498214"/>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3"/>
          <p:cNvSpPr txBox="1"/>
          <p:nvPr/>
        </p:nvSpPr>
        <p:spPr>
          <a:xfrm>
            <a:off x="1682107" y="520931"/>
            <a:ext cx="7560840" cy="1384995"/>
          </a:xfrm>
          <a:prstGeom prst="rect">
            <a:avLst/>
          </a:prstGeom>
          <a:noFill/>
        </p:spPr>
        <p:txBody>
          <a:bodyPr wrap="square" rtlCol="0">
            <a:spAutoFit/>
          </a:bodyPr>
          <a:lstStyle/>
          <a:p>
            <a:pPr lvl="0" algn="ctr"/>
            <a:r>
              <a:rPr lang="el-GR" sz="2800" dirty="0">
                <a:solidFill>
                  <a:prstClr val="black"/>
                </a:solidFill>
              </a:rPr>
              <a:t>Πρακτική άσκηση:</a:t>
            </a:r>
          </a:p>
          <a:p>
            <a:pPr lvl="0" algn="ctr"/>
            <a:r>
              <a:rPr lang="el-GR" sz="2800" dirty="0">
                <a:solidFill>
                  <a:prstClr val="black"/>
                </a:solidFill>
              </a:rPr>
              <a:t>εντοπισμός και η σύνδεση των στοιχείων</a:t>
            </a:r>
          </a:p>
          <a:p>
            <a:pPr lvl="0" algn="ctr"/>
            <a:r>
              <a:rPr lang="el-GR" sz="2800" dirty="0">
                <a:solidFill>
                  <a:prstClr val="black"/>
                </a:solidFill>
              </a:rPr>
              <a:t>ενός κινητήρα κυψελών καυσίμου</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Ορθογώνιο 1">
            <a:extLst>
              <a:ext uri="{FF2B5EF4-FFF2-40B4-BE49-F238E27FC236}">
                <a16:creationId xmlns:a16="http://schemas.microsoft.com/office/drawing/2014/main" id="{09363990-35C3-464A-BA67-AA81B2851F36}"/>
              </a:ext>
            </a:extLst>
          </p:cNvPr>
          <p:cNvSpPr/>
          <p:nvPr/>
        </p:nvSpPr>
        <p:spPr>
          <a:xfrm>
            <a:off x="2461515" y="2535218"/>
            <a:ext cx="5518429" cy="584775"/>
          </a:xfrm>
          <a:prstGeom prst="rect">
            <a:avLst/>
          </a:prstGeom>
        </p:spPr>
        <p:txBody>
          <a:bodyPr wrap="square">
            <a:spAutoFit/>
          </a:bodyPr>
          <a:lstStyle/>
          <a:p>
            <a:r>
              <a:rPr lang="el-GR" sz="3200" b="1" dirty="0"/>
              <a:t>Εξαρτήματα ενός κινητήρα </a:t>
            </a:r>
            <a:r>
              <a:rPr lang="en-US" sz="3200" b="1" dirty="0"/>
              <a:t>FCV</a:t>
            </a:r>
            <a:endParaRPr lang="el-GR" sz="3200" b="1" dirty="0"/>
          </a:p>
        </p:txBody>
      </p:sp>
      <p:sp>
        <p:nvSpPr>
          <p:cNvPr id="3" name="Ορθογώνιο 2">
            <a:extLst>
              <a:ext uri="{FF2B5EF4-FFF2-40B4-BE49-F238E27FC236}">
                <a16:creationId xmlns:a16="http://schemas.microsoft.com/office/drawing/2014/main" id="{D7A188DB-7868-4C87-97DB-94AE3D149309}"/>
              </a:ext>
            </a:extLst>
          </p:cNvPr>
          <p:cNvSpPr/>
          <p:nvPr/>
        </p:nvSpPr>
        <p:spPr>
          <a:xfrm>
            <a:off x="2345377" y="4235924"/>
            <a:ext cx="6355601" cy="523220"/>
          </a:xfrm>
          <a:prstGeom prst="rect">
            <a:avLst/>
          </a:prstGeom>
        </p:spPr>
        <p:txBody>
          <a:bodyPr wrap="square">
            <a:spAutoFit/>
          </a:bodyPr>
          <a:lstStyle/>
          <a:p>
            <a:r>
              <a:rPr lang="el-GR" sz="2800" dirty="0"/>
              <a:t>Παράδειγμα με βάση το Toyota </a:t>
            </a:r>
            <a:r>
              <a:rPr lang="el-GR" sz="2800" dirty="0" err="1"/>
              <a:t>Mirai</a:t>
            </a:r>
            <a:endParaRPr lang="el-GR" sz="2800" dirty="0"/>
          </a:p>
        </p:txBody>
      </p:sp>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06593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450731" y="2220185"/>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Sous-titre 2"/>
          <p:cNvSpPr txBox="1">
            <a:spLocks/>
          </p:cNvSpPr>
          <p:nvPr/>
        </p:nvSpPr>
        <p:spPr>
          <a:xfrm>
            <a:off x="2136531" y="4410290"/>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4"/>
          <p:cNvSpPr txBox="1"/>
          <p:nvPr/>
        </p:nvSpPr>
        <p:spPr>
          <a:xfrm>
            <a:off x="1664523" y="433007"/>
            <a:ext cx="7560840" cy="1200329"/>
          </a:xfrm>
          <a:prstGeom prst="rect">
            <a:avLst/>
          </a:prstGeom>
          <a:noFill/>
        </p:spPr>
        <p:txBody>
          <a:bodyPr wrap="square" rtlCol="0">
            <a:spAutoFit/>
          </a:bodyPr>
          <a:lstStyle/>
          <a:p>
            <a:pPr lvl="0" algn="ctr"/>
            <a:r>
              <a:rPr lang="el-GR" sz="2400" dirty="0">
                <a:solidFill>
                  <a:prstClr val="black"/>
                </a:solidFill>
              </a:rPr>
              <a:t>Πρακτική </a:t>
            </a:r>
            <a:r>
              <a:rPr lang="el-GR" sz="2400" dirty="0" err="1">
                <a:solidFill>
                  <a:prstClr val="black"/>
                </a:solidFill>
              </a:rPr>
              <a:t>υπο</a:t>
            </a:r>
            <a:r>
              <a:rPr lang="el-GR" sz="2400" dirty="0">
                <a:solidFill>
                  <a:prstClr val="black"/>
                </a:solidFill>
              </a:rPr>
              <a:t>-άσκηση:</a:t>
            </a:r>
          </a:p>
          <a:p>
            <a:pPr lvl="0" algn="ctr"/>
            <a:r>
              <a:rPr lang="el-GR" sz="2400" dirty="0">
                <a:solidFill>
                  <a:prstClr val="black"/>
                </a:solidFill>
              </a:rPr>
              <a:t>συνδέοντας τις βοηθητικές συσκευές</a:t>
            </a:r>
          </a:p>
          <a:p>
            <a:pPr lvl="0" algn="ctr"/>
            <a:r>
              <a:rPr lang="el-GR" sz="2400" dirty="0">
                <a:solidFill>
                  <a:prstClr val="black"/>
                </a:solidFill>
              </a:rPr>
              <a:t>ενός συστήματος κυψελών καυσίμου PEM για οχήματα</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Ορθογώνιο 1">
            <a:extLst>
              <a:ext uri="{FF2B5EF4-FFF2-40B4-BE49-F238E27FC236}">
                <a16:creationId xmlns:a16="http://schemas.microsoft.com/office/drawing/2014/main" id="{72B7B20A-D275-4462-8CA2-64FFD316DE1B}"/>
              </a:ext>
            </a:extLst>
          </p:cNvPr>
          <p:cNvSpPr/>
          <p:nvPr/>
        </p:nvSpPr>
        <p:spPr>
          <a:xfrm>
            <a:off x="3039908" y="2663853"/>
            <a:ext cx="5607304" cy="523220"/>
          </a:xfrm>
          <a:prstGeom prst="rect">
            <a:avLst/>
          </a:prstGeom>
        </p:spPr>
        <p:txBody>
          <a:bodyPr wrap="none">
            <a:spAutoFit/>
          </a:bodyPr>
          <a:lstStyle/>
          <a:p>
            <a:r>
              <a:rPr lang="el-GR" sz="2800" dirty="0"/>
              <a:t>Βοηθητικά μέσα ενός συστήματος FC</a:t>
            </a:r>
          </a:p>
        </p:txBody>
      </p:sp>
      <p:sp>
        <p:nvSpPr>
          <p:cNvPr id="3" name="Ορθογώνιο 2">
            <a:extLst>
              <a:ext uri="{FF2B5EF4-FFF2-40B4-BE49-F238E27FC236}">
                <a16:creationId xmlns:a16="http://schemas.microsoft.com/office/drawing/2014/main" id="{66576CBC-FCF6-411D-851A-48F3B9265487}"/>
              </a:ext>
            </a:extLst>
          </p:cNvPr>
          <p:cNvSpPr/>
          <p:nvPr/>
        </p:nvSpPr>
        <p:spPr>
          <a:xfrm>
            <a:off x="2710600" y="4244934"/>
            <a:ext cx="5591787" cy="523220"/>
          </a:xfrm>
          <a:prstGeom prst="rect">
            <a:avLst/>
          </a:prstGeom>
        </p:spPr>
        <p:txBody>
          <a:bodyPr wrap="none">
            <a:spAutoFit/>
          </a:bodyPr>
          <a:lstStyle/>
          <a:p>
            <a:pPr lvl="0"/>
            <a:r>
              <a:rPr lang="el-GR" sz="2800" dirty="0">
                <a:solidFill>
                  <a:prstClr val="black"/>
                </a:solidFill>
              </a:rPr>
              <a:t>Παράδειγμα με βάση το Toyota </a:t>
            </a:r>
            <a:r>
              <a:rPr lang="el-GR" sz="2800" dirty="0" err="1">
                <a:solidFill>
                  <a:prstClr val="black"/>
                </a:solidFill>
              </a:rPr>
              <a:t>Mirai</a:t>
            </a:r>
            <a:endParaRPr lang="el-GR" sz="2800" dirty="0">
              <a:solidFill>
                <a:prstClr val="black"/>
              </a:solidFill>
            </a:endParaRPr>
          </a:p>
        </p:txBody>
      </p:sp>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55210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672024" y="29940"/>
            <a:ext cx="5634765" cy="369332"/>
          </a:xfrm>
          <a:prstGeom prst="rect">
            <a:avLst/>
          </a:prstGeom>
          <a:noFill/>
        </p:spPr>
        <p:txBody>
          <a:bodyPr wrap="square" rtlCol="0">
            <a:spAutoFit/>
          </a:bodyPr>
          <a:lstStyle/>
          <a:p>
            <a:pPr lvl="0"/>
            <a:r>
              <a:rPr lang="el-GR" dirty="0">
                <a:solidFill>
                  <a:prstClr val="black"/>
                </a:solidFill>
              </a:rPr>
              <a:t>υπό-άσκηση: τα βοηθητικά στοιχεία κυψελών καυσίμου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987875" y="4747773"/>
            <a:ext cx="7776864" cy="800219"/>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Η κυψέλη καυσίμου χρειάζεται τα βοηθητικά εξαρτήματα να λειτουργούν σωστά. Πρέπει να τροφοδοτείται με υδρογόνο και με υγρό φιλτραρισμένο αέρα, πρέπει να ψύχεται και το παραγόμενο νερό πρέπει να απομακρύνεται από την εξάτμιση</a:t>
            </a:r>
            <a:r>
              <a:rPr lang="el-GR" dirty="0">
                <a:solidFill>
                  <a:prstClr val="black"/>
                </a:solidFill>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661569" y="650016"/>
            <a:ext cx="5997427" cy="3849624"/>
          </a:xfrm>
          <a:prstGeom prst="rect">
            <a:avLst/>
          </a:prstGeom>
        </p:spPr>
      </p:pic>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41889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793613" y="14843"/>
            <a:ext cx="5572553" cy="369332"/>
          </a:xfrm>
          <a:prstGeom prst="rect">
            <a:avLst/>
          </a:prstGeom>
          <a:noFill/>
        </p:spPr>
        <p:txBody>
          <a:bodyPr wrap="square" rtlCol="0">
            <a:spAutoFit/>
          </a:bodyPr>
          <a:lstStyle/>
          <a:p>
            <a:pPr lvl="0"/>
            <a:r>
              <a:rPr lang="el-GR">
                <a:solidFill>
                  <a:prstClr val="black"/>
                </a:solidFill>
              </a:rPr>
              <a:t>Υπο-άσκηση: τα βοηθητικά στοιχεία κυψελών καυσίμου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775959" y="5116599"/>
            <a:ext cx="7848872" cy="800219"/>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Το κύκλωμα ψυγείου και ψύξης χρησιμοποιείται για την ψύξη του </a:t>
            </a:r>
            <a:r>
              <a:rPr lang="el-GR" sz="1400" dirty="0" err="1">
                <a:solidFill>
                  <a:prstClr val="black"/>
                </a:solidFill>
              </a:rPr>
              <a:t>κυψέλου</a:t>
            </a:r>
            <a:r>
              <a:rPr lang="el-GR" sz="1400" dirty="0">
                <a:solidFill>
                  <a:prstClr val="black"/>
                </a:solidFill>
              </a:rPr>
              <a:t> καυσίμου κατά τη λειτουργία. Ένα ρευστό συλλαμβάνει τη θερμότητα που παράγεται από την κυψέλη καυσίμου και κυκλοφορεί σε σωλήνες μέχρι να ανταλλάξει θερμότητα με τον αέρα του περιβάλλοντος στο ψυγείο</a:t>
            </a:r>
            <a:r>
              <a:rPr lang="el-GR" dirty="0">
                <a:solidFill>
                  <a:prstClr val="black"/>
                </a:solidFill>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561365" y="580095"/>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eur droit 5"/>
          <p:cNvCxnSpPr/>
          <p:nvPr/>
        </p:nvCxnSpPr>
        <p:spPr>
          <a:xfrm>
            <a:off x="3081645" y="580095"/>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409" y="2037963"/>
            <a:ext cx="2299741" cy="131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
          <p:cNvSpPr txBox="1"/>
          <p:nvPr/>
        </p:nvSpPr>
        <p:spPr>
          <a:xfrm>
            <a:off x="687409" y="1583599"/>
            <a:ext cx="2106204" cy="276999"/>
          </a:xfrm>
          <a:prstGeom prst="rect">
            <a:avLst/>
          </a:prstGeom>
          <a:noFill/>
        </p:spPr>
        <p:txBody>
          <a:bodyPr wrap="square" rtlCol="0">
            <a:spAutoFit/>
          </a:bodyPr>
          <a:lstStyle/>
          <a:p>
            <a:pPr lvl="0"/>
            <a:r>
              <a:rPr lang="el-GR" sz="1200">
                <a:solidFill>
                  <a:prstClr val="black"/>
                </a:solidFill>
              </a:rPr>
              <a:t>Καλοριφέρ &amp; υπο-καλοριφέρ</a:t>
            </a:r>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Connecteur droit 7"/>
          <p:cNvCxnSpPr/>
          <p:nvPr/>
        </p:nvCxnSpPr>
        <p:spPr>
          <a:xfrm flipV="1">
            <a:off x="740813" y="1869742"/>
            <a:ext cx="0" cy="4430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7749" y="1195759"/>
            <a:ext cx="360997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5164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012868" y="15738"/>
            <a:ext cx="5735781" cy="369332"/>
          </a:xfrm>
          <a:prstGeom prst="rect">
            <a:avLst/>
          </a:prstGeom>
          <a:noFill/>
        </p:spPr>
        <p:txBody>
          <a:bodyPr wrap="square" rtlCol="0">
            <a:spAutoFit/>
          </a:bodyPr>
          <a:lstStyle/>
          <a:p>
            <a:pPr lvl="0"/>
            <a:r>
              <a:rPr lang="el-GR">
                <a:solidFill>
                  <a:prstClr val="black"/>
                </a:solidFill>
              </a:rPr>
              <a:t>Υπο-άσκηση: τα βοηθητικά στοιχεία κυψελών καυσίμου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730239" y="5109473"/>
            <a:ext cx="7848872"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Η αντλία υδρογόνου ενσωματώνεται συχνά στο περίβλημα κυψελών καυσίμου. Χρησιμοποιείται για την ανάληψη επαρκούς ροής υδρογόνου σε όλα τα κύτταρα. Είναι απαραίτητο επειδή η πίεση εισαγωγής είναι χαμηλή, περίπου 1 </a:t>
            </a:r>
            <a:r>
              <a:rPr lang="el-GR" sz="1400" dirty="0" err="1">
                <a:solidFill>
                  <a:prstClr val="black"/>
                </a:solidFill>
              </a:rPr>
              <a:t>bar</a:t>
            </a:r>
            <a:r>
              <a:rPr lang="el-GR" sz="1400" dirty="0">
                <a:solidFill>
                  <a:prstClr val="black"/>
                </a:solidFill>
              </a:rPr>
              <a: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559935" y="580990"/>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eur droit 4"/>
          <p:cNvCxnSpPr/>
          <p:nvPr/>
        </p:nvCxnSpPr>
        <p:spPr>
          <a:xfrm>
            <a:off x="3080215" y="580990"/>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239" y="864414"/>
            <a:ext cx="2183417" cy="181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1135" y="1068067"/>
            <a:ext cx="39719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211" y="3091753"/>
            <a:ext cx="1803472" cy="166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7555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280062" y="23635"/>
            <a:ext cx="5563590" cy="369332"/>
          </a:xfrm>
          <a:prstGeom prst="rect">
            <a:avLst/>
          </a:prstGeom>
          <a:noFill/>
        </p:spPr>
        <p:txBody>
          <a:bodyPr wrap="square" rtlCol="0">
            <a:spAutoFit/>
          </a:bodyPr>
          <a:lstStyle/>
          <a:p>
            <a:pPr lvl="0"/>
            <a:r>
              <a:rPr lang="el-GR">
                <a:solidFill>
                  <a:prstClr val="black"/>
                </a:solidFill>
              </a:rPr>
              <a:t>Υπο-άσκηση: τα βοηθητικά στοιχεία κυψελών καυσίμου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814052" y="5153169"/>
            <a:ext cx="7848872" cy="800219"/>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Το φίλτρο αέρα χρησιμοποιείται για να αποφευχθεί η είσοδος των σωματιδίων σκόνης στη κυψέλη καυσίμου και η μόλυνση των επιφανειών. Χρησιμοποιούμε μια χημική αντίδραση που απαιτεί ενεργές επιφάνειες. Οποιαδήποτε μόλυνση θα μειώσει την απόδοση των κυψελών καυσίμου</a:t>
            </a:r>
            <a:r>
              <a:rPr lang="el-GR" dirty="0">
                <a:solidFill>
                  <a:prstClr val="black"/>
                </a:solidFill>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8348" y="1902994"/>
            <a:ext cx="4571898" cy="1954001"/>
          </a:xfrm>
          <a:prstGeom prst="rect">
            <a:avLst/>
          </a:prstGeom>
        </p:spPr>
      </p:pic>
      <p:sp>
        <p:nvSpPr>
          <p:cNvPr id="18" name="Rectangle 17"/>
          <p:cNvSpPr/>
          <p:nvPr/>
        </p:nvSpPr>
        <p:spPr>
          <a:xfrm>
            <a:off x="598028" y="588887"/>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Connecteur droit 5"/>
          <p:cNvCxnSpPr/>
          <p:nvPr/>
        </p:nvCxnSpPr>
        <p:spPr>
          <a:xfrm>
            <a:off x="3118308" y="588887"/>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713" y="1992950"/>
            <a:ext cx="2273194" cy="172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1367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090056" y="38731"/>
            <a:ext cx="6448301" cy="369332"/>
          </a:xfrm>
          <a:prstGeom prst="rect">
            <a:avLst/>
          </a:prstGeom>
          <a:noFill/>
        </p:spPr>
        <p:txBody>
          <a:bodyPr wrap="square" rtlCol="0">
            <a:spAutoFit/>
          </a:bodyPr>
          <a:lstStyle/>
          <a:p>
            <a:pPr lvl="0"/>
            <a:r>
              <a:rPr lang="el-GR" dirty="0">
                <a:solidFill>
                  <a:prstClr val="black"/>
                </a:solidFill>
              </a:rPr>
              <a:t>Υπό-άσκηση: τα βοηθητικά στοιχεία κυψελών καυσίμου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622987" y="5209068"/>
            <a:ext cx="7848872"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Ο συμπιεστής αέρα χρησιμοποιείται για να υποθέσει τη ροή αέρα που αντιστοιχεί στο ρεύμα που ζητείται. Όσο περισσότερο χρειαζόμαστε ρεύμα, τόσο περισσότερος αέρας και υδρογόνο πρέπει να προωθήσουμε στην κυψέλη καυσίμου.</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410395" y="603983"/>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eur droit 4"/>
          <p:cNvCxnSpPr/>
          <p:nvPr/>
        </p:nvCxnSpPr>
        <p:spPr>
          <a:xfrm>
            <a:off x="2930675" y="603983"/>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794770" y="1252055"/>
            <a:ext cx="3907405" cy="3240360"/>
          </a:xfrm>
          <a:prstGeom prst="rect">
            <a:avLst/>
          </a:prstGeom>
        </p:spPr>
      </p:pic>
      <p:pic>
        <p:nvPicPr>
          <p:cNvPr id="20" name="Image 6"/>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22987" y="1479809"/>
            <a:ext cx="1890499" cy="2784852"/>
          </a:xfrm>
          <a:prstGeom prst="rect">
            <a:avLst/>
          </a:prstGeom>
        </p:spPr>
      </p:pic>
      <p:sp>
        <p:nvSpPr>
          <p:cNvPr id="21"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0826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771800" y="-2742"/>
            <a:ext cx="5576553" cy="369332"/>
          </a:xfrm>
          <a:prstGeom prst="rect">
            <a:avLst/>
          </a:prstGeom>
          <a:noFill/>
        </p:spPr>
        <p:txBody>
          <a:bodyPr wrap="square" rtlCol="0">
            <a:spAutoFit/>
          </a:bodyPr>
          <a:lstStyle/>
          <a:p>
            <a:pPr lvl="0"/>
            <a:r>
              <a:rPr lang="el-GR">
                <a:solidFill>
                  <a:prstClr val="black"/>
                </a:solidFill>
              </a:rPr>
              <a:t>Υπο-άσκηση: τα βοηθητικά στοιχεία κυψελών καυσίμου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719734" y="5099014"/>
            <a:ext cx="7848872" cy="800219"/>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Ο υγραντήρας αέρα είναι απαραίτητος επειδή η μεμβράνη κυψελών καυσίμου δεν λειτουργεί σωστά όταν είναι στεγνή. Ωστόσο, η στάθμη της υγρασίας πρέπει να διατηρείται κάτω από ένα όριο (50%), προκειμένου να αποφευχθεί η πλημμύρα της κυψέλης καυσίμου</a:t>
            </a:r>
            <a:r>
              <a:rPr lang="el-GR" dirty="0">
                <a:solidFill>
                  <a:prstClr val="black"/>
                </a:solidFill>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539552" y="562510"/>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eur droit 4"/>
          <p:cNvCxnSpPr/>
          <p:nvPr/>
        </p:nvCxnSpPr>
        <p:spPr>
          <a:xfrm>
            <a:off x="3059832" y="562510"/>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Imag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5976" y="1349990"/>
            <a:ext cx="2795368" cy="2684718"/>
          </a:xfrm>
          <a:prstGeom prst="rect">
            <a:avLst/>
          </a:prstGeom>
        </p:spPr>
      </p:pic>
      <p:pic>
        <p:nvPicPr>
          <p:cNvPr id="20" name="Imag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728" y="719062"/>
            <a:ext cx="1997752" cy="2184592"/>
          </a:xfrm>
          <a:prstGeom prst="rect">
            <a:avLst/>
          </a:prstGeom>
        </p:spPr>
      </p:pic>
      <p:pic>
        <p:nvPicPr>
          <p:cNvPr id="2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7046" y="2976806"/>
            <a:ext cx="1747838" cy="211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6"/>
          <p:cNvSpPr txBox="1"/>
          <p:nvPr/>
        </p:nvSpPr>
        <p:spPr>
          <a:xfrm>
            <a:off x="7596336" y="6233759"/>
            <a:ext cx="14761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permapure</a:t>
            </a:r>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793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179122" y="132265"/>
            <a:ext cx="6044540" cy="369332"/>
          </a:xfrm>
          <a:prstGeom prst="rect">
            <a:avLst/>
          </a:prstGeom>
          <a:noFill/>
        </p:spPr>
        <p:txBody>
          <a:bodyPr wrap="square" rtlCol="0">
            <a:spAutoFit/>
          </a:bodyPr>
          <a:lstStyle/>
          <a:p>
            <a:pPr lvl="0"/>
            <a:r>
              <a:rPr lang="el-GR">
                <a:solidFill>
                  <a:prstClr val="black"/>
                </a:solidFill>
              </a:rPr>
              <a:t>Υπο-άσκηση: τα βοηθητικά στοιχεία κυψελών καυσίμου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p:cNvSpPr txBox="1"/>
          <p:nvPr/>
        </p:nvSpPr>
        <p:spPr>
          <a:xfrm>
            <a:off x="658861" y="5393320"/>
            <a:ext cx="7848872" cy="523220"/>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Η εξάτμιση της κυψέλης καυσίμου χρησιμοποιείται για την εξάλειψη του νερού που παράγεται στην πλευρά του αέρα της κυψέλης καυσίμου.</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442837" y="645400"/>
            <a:ext cx="8064896" cy="4536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eur droit 4"/>
          <p:cNvCxnSpPr/>
          <p:nvPr/>
        </p:nvCxnSpPr>
        <p:spPr>
          <a:xfrm>
            <a:off x="2963117" y="645400"/>
            <a:ext cx="0" cy="453650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677" y="2026459"/>
            <a:ext cx="2327642" cy="148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e 6"/>
          <p:cNvGrpSpPr/>
          <p:nvPr/>
        </p:nvGrpSpPr>
        <p:grpSpPr>
          <a:xfrm>
            <a:off x="3799757" y="2355303"/>
            <a:ext cx="4203920" cy="1220074"/>
            <a:chOff x="3320408" y="2504321"/>
            <a:chExt cx="5091688" cy="1586116"/>
          </a:xfrm>
        </p:grpSpPr>
        <p:pic>
          <p:nvPicPr>
            <p:cNvPr id="2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0408" y="2504321"/>
              <a:ext cx="5091688" cy="144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Ellipse 1"/>
            <p:cNvSpPr/>
            <p:nvPr/>
          </p:nvSpPr>
          <p:spPr>
            <a:xfrm>
              <a:off x="5905840" y="3164968"/>
              <a:ext cx="432048"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5"/>
            <p:cNvSpPr/>
            <p:nvPr/>
          </p:nvSpPr>
          <p:spPr>
            <a:xfrm>
              <a:off x="5433716" y="3358353"/>
              <a:ext cx="717816" cy="7320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4968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171147" y="2343277"/>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Sous-titre 2"/>
          <p:cNvSpPr txBox="1">
            <a:spLocks/>
          </p:cNvSpPr>
          <p:nvPr/>
        </p:nvSpPr>
        <p:spPr>
          <a:xfrm>
            <a:off x="1856947" y="4533382"/>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3"/>
          <p:cNvSpPr txBox="1"/>
          <p:nvPr/>
        </p:nvSpPr>
        <p:spPr>
          <a:xfrm>
            <a:off x="1384939" y="556099"/>
            <a:ext cx="7560840" cy="1261884"/>
          </a:xfrm>
          <a:prstGeom prst="rect">
            <a:avLst/>
          </a:prstGeom>
          <a:noFill/>
        </p:spPr>
        <p:txBody>
          <a:bodyPr wrap="square" rtlCol="0">
            <a:spAutoFit/>
          </a:bodyPr>
          <a:lstStyle/>
          <a:p>
            <a:pPr lvl="0" algn="ctr"/>
            <a:r>
              <a:rPr lang="el-GR" sz="2800" dirty="0">
                <a:solidFill>
                  <a:prstClr val="black"/>
                </a:solidFill>
              </a:rPr>
              <a:t>Πρακτική υπό-άσκηση:</a:t>
            </a:r>
          </a:p>
          <a:p>
            <a:pPr lvl="0" algn="ctr"/>
            <a:r>
              <a:rPr lang="el-GR" sz="2400" dirty="0">
                <a:solidFill>
                  <a:prstClr val="black"/>
                </a:solidFill>
              </a:rPr>
              <a:t>Σύνδεση των βοηθητικών συσκευών</a:t>
            </a:r>
          </a:p>
          <a:p>
            <a:pPr lvl="0" algn="ctr"/>
            <a:r>
              <a:rPr lang="el-GR" sz="2400" dirty="0">
                <a:solidFill>
                  <a:prstClr val="black"/>
                </a:solidFill>
              </a:rPr>
              <a:t>ενός συστήματος κυψελών καυσίμου για οχήματα</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Ορθογώνιο 1">
            <a:extLst>
              <a:ext uri="{FF2B5EF4-FFF2-40B4-BE49-F238E27FC236}">
                <a16:creationId xmlns:a16="http://schemas.microsoft.com/office/drawing/2014/main" id="{C13CEE87-E479-4E17-BFE9-602A24596EE2}"/>
              </a:ext>
            </a:extLst>
          </p:cNvPr>
          <p:cNvSpPr/>
          <p:nvPr/>
        </p:nvSpPr>
        <p:spPr>
          <a:xfrm>
            <a:off x="4437671" y="2648464"/>
            <a:ext cx="1902503" cy="523220"/>
          </a:xfrm>
          <a:prstGeom prst="rect">
            <a:avLst/>
          </a:prstGeom>
        </p:spPr>
        <p:txBody>
          <a:bodyPr wrap="square">
            <a:spAutoFit/>
          </a:bodyPr>
          <a:lstStyle/>
          <a:p>
            <a:r>
              <a:rPr lang="el-GR" sz="2800" dirty="0"/>
              <a:t>ΛΥΣΗ</a:t>
            </a:r>
          </a:p>
        </p:txBody>
      </p:sp>
      <p:sp>
        <p:nvSpPr>
          <p:cNvPr id="3" name="Ορθογώνιο 2">
            <a:extLst>
              <a:ext uri="{FF2B5EF4-FFF2-40B4-BE49-F238E27FC236}">
                <a16:creationId xmlns:a16="http://schemas.microsoft.com/office/drawing/2014/main" id="{7A3D8945-004F-48CD-8905-61DF57F3E144}"/>
              </a:ext>
            </a:extLst>
          </p:cNvPr>
          <p:cNvSpPr/>
          <p:nvPr/>
        </p:nvSpPr>
        <p:spPr>
          <a:xfrm>
            <a:off x="2051061" y="4342698"/>
            <a:ext cx="6370911" cy="584775"/>
          </a:xfrm>
          <a:prstGeom prst="rect">
            <a:avLst/>
          </a:prstGeom>
        </p:spPr>
        <p:txBody>
          <a:bodyPr wrap="none">
            <a:spAutoFit/>
          </a:bodyPr>
          <a:lstStyle/>
          <a:p>
            <a:r>
              <a:rPr lang="el-GR" sz="3200" dirty="0"/>
              <a:t>Παράδειγμα με βάση το Toyota </a:t>
            </a:r>
            <a:r>
              <a:rPr lang="el-GR" sz="3200" dirty="0" err="1"/>
              <a:t>Mirai</a:t>
            </a:r>
            <a:endParaRPr lang="el-GR" sz="3200" dirty="0"/>
          </a:p>
        </p:txBody>
      </p:sp>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9486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6"/>
          <p:cNvSpPr txBox="1"/>
          <p:nvPr/>
        </p:nvSpPr>
        <p:spPr>
          <a:xfrm>
            <a:off x="2072244" y="136660"/>
            <a:ext cx="4573385" cy="369332"/>
          </a:xfrm>
          <a:prstGeom prst="rect">
            <a:avLst/>
          </a:prstGeom>
          <a:noFill/>
        </p:spPr>
        <p:txBody>
          <a:bodyPr wrap="square" rtlCol="0">
            <a:spAutoFit/>
          </a:bodyPr>
          <a:lstStyle/>
          <a:p>
            <a:pPr lvl="0"/>
            <a:r>
              <a:rPr lang="el-GR">
                <a:solidFill>
                  <a:prstClr val="black"/>
                </a:solidFill>
              </a:rPr>
              <a:t>Λύση 3: σύνδεση των βοηθητικών συσκευών</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age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025968" y="2929552"/>
            <a:ext cx="2804577" cy="1800200"/>
          </a:xfrm>
          <a:prstGeom prst="rect">
            <a:avLst/>
          </a:prstGeom>
        </p:spPr>
      </p:pic>
      <p:pic>
        <p:nvPicPr>
          <p:cNvPr id="1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9420" y="1110997"/>
            <a:ext cx="1656184" cy="125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age 9"/>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322748" y="841320"/>
            <a:ext cx="2165224" cy="1795592"/>
          </a:xfrm>
          <a:prstGeom prst="rect">
            <a:avLst/>
          </a:prstGeom>
        </p:spPr>
      </p:pic>
      <p:sp>
        <p:nvSpPr>
          <p:cNvPr id="19" name="ZoneTexte 10"/>
          <p:cNvSpPr txBox="1"/>
          <p:nvPr/>
        </p:nvSpPr>
        <p:spPr>
          <a:xfrm>
            <a:off x="427514" y="1489392"/>
            <a:ext cx="12278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solidFill>
                  <a:prstClr val="black"/>
                </a:solidFill>
                <a:latin typeface="Calibri" panose="020F0502020204030204"/>
              </a:rPr>
              <a:t>Εισαγωγή Αέρα</a:t>
            </a:r>
            <a:endParaRPr kumimoji="0" lang="fr-BE" sz="1400" b="0" i="0" u="none" strike="noStrike" kern="1200" cap="none" spc="0" normalizeH="0" baseline="0" noProof="0" dirty="0">
              <a:ln>
                <a:noFill/>
              </a:ln>
              <a:solidFill>
                <a:prstClr val="black"/>
              </a:solidFill>
              <a:effectLst/>
              <a:uLnTx/>
              <a:uFillTx/>
              <a:latin typeface="Calibri" panose="020F0502020204030204"/>
            </a:endParaRPr>
          </a:p>
        </p:txBody>
      </p:sp>
      <p:sp>
        <p:nvSpPr>
          <p:cNvPr id="20" name="Flèche droite 11"/>
          <p:cNvSpPr/>
          <p:nvPr/>
        </p:nvSpPr>
        <p:spPr>
          <a:xfrm>
            <a:off x="1655324" y="1588832"/>
            <a:ext cx="576064" cy="177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èche droite 12"/>
          <p:cNvSpPr/>
          <p:nvPr/>
        </p:nvSpPr>
        <p:spPr>
          <a:xfrm>
            <a:off x="4535644" y="1599708"/>
            <a:ext cx="576064" cy="177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Imag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05360" y="2804388"/>
            <a:ext cx="1574492" cy="1512168"/>
          </a:xfrm>
          <a:prstGeom prst="rect">
            <a:avLst/>
          </a:prstGeom>
        </p:spPr>
      </p:pic>
      <p:cxnSp>
        <p:nvCxnSpPr>
          <p:cNvPr id="23" name="Connecteur droit 18"/>
          <p:cNvCxnSpPr>
            <a:stCxn id="18" idx="3"/>
          </p:cNvCxnSpPr>
          <p:nvPr/>
        </p:nvCxnSpPr>
        <p:spPr>
          <a:xfrm>
            <a:off x="7487972" y="1739116"/>
            <a:ext cx="93610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Connecteur droit 20"/>
          <p:cNvCxnSpPr/>
          <p:nvPr/>
        </p:nvCxnSpPr>
        <p:spPr>
          <a:xfrm>
            <a:off x="8424076" y="1766548"/>
            <a:ext cx="0" cy="15230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7979852" y="3289592"/>
            <a:ext cx="44422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6"/>
          <p:cNvCxnSpPr/>
          <p:nvPr/>
        </p:nvCxnSpPr>
        <p:spPr>
          <a:xfrm flipH="1">
            <a:off x="5546248" y="3289592"/>
            <a:ext cx="8640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ZoneTexte 27"/>
          <p:cNvSpPr txBox="1"/>
          <p:nvPr/>
        </p:nvSpPr>
        <p:spPr>
          <a:xfrm>
            <a:off x="5313080" y="2920260"/>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in</a:t>
            </a:r>
          </a:p>
        </p:txBody>
      </p:sp>
      <p:cxnSp>
        <p:nvCxnSpPr>
          <p:cNvPr id="28" name="Connecteur droit avec flèche 29"/>
          <p:cNvCxnSpPr/>
          <p:nvPr/>
        </p:nvCxnSpPr>
        <p:spPr>
          <a:xfrm>
            <a:off x="5673120" y="3721640"/>
            <a:ext cx="87874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31"/>
          <p:cNvCxnSpPr/>
          <p:nvPr/>
        </p:nvCxnSpPr>
        <p:spPr>
          <a:xfrm>
            <a:off x="8064036" y="3721640"/>
            <a:ext cx="3600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Connecteur droit 33"/>
          <p:cNvCxnSpPr/>
          <p:nvPr/>
        </p:nvCxnSpPr>
        <p:spPr>
          <a:xfrm>
            <a:off x="8424076" y="3721640"/>
            <a:ext cx="0" cy="115212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1" name="Groupe 34"/>
          <p:cNvGrpSpPr/>
          <p:nvPr/>
        </p:nvGrpSpPr>
        <p:grpSpPr>
          <a:xfrm>
            <a:off x="4563363" y="5072719"/>
            <a:ext cx="3565110" cy="895915"/>
            <a:chOff x="3320408" y="2504321"/>
            <a:chExt cx="5091688" cy="1586116"/>
          </a:xfrm>
        </p:grpSpPr>
        <p:pic>
          <p:nvPicPr>
            <p:cNvPr id="3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0408" y="2504321"/>
              <a:ext cx="5091688" cy="144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Ellipse 36"/>
            <p:cNvSpPr/>
            <p:nvPr/>
          </p:nvSpPr>
          <p:spPr>
            <a:xfrm>
              <a:off x="5905840" y="3164968"/>
              <a:ext cx="432048"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lipse 37"/>
            <p:cNvSpPr/>
            <p:nvPr/>
          </p:nvSpPr>
          <p:spPr>
            <a:xfrm>
              <a:off x="5433716" y="3358353"/>
              <a:ext cx="717816" cy="7320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5" name="Connecteur droit 40"/>
          <p:cNvCxnSpPr/>
          <p:nvPr/>
        </p:nvCxnSpPr>
        <p:spPr>
          <a:xfrm flipH="1">
            <a:off x="4175604" y="4873768"/>
            <a:ext cx="42484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Connecteur droit 42"/>
          <p:cNvCxnSpPr/>
          <p:nvPr/>
        </p:nvCxnSpPr>
        <p:spPr>
          <a:xfrm>
            <a:off x="4175604" y="4873768"/>
            <a:ext cx="0" cy="6813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Connecteur droit avec flèche 44"/>
          <p:cNvCxnSpPr/>
          <p:nvPr/>
        </p:nvCxnSpPr>
        <p:spPr>
          <a:xfrm>
            <a:off x="4175604" y="5555118"/>
            <a:ext cx="28803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9520" y="3747912"/>
            <a:ext cx="901736" cy="83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918" y="3104926"/>
            <a:ext cx="2406702" cy="220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ZoneTexte 47"/>
          <p:cNvSpPr txBox="1"/>
          <p:nvPr/>
        </p:nvSpPr>
        <p:spPr>
          <a:xfrm>
            <a:off x="5583952" y="3402831"/>
            <a:ext cx="576064" cy="3803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out</a:t>
            </a:r>
          </a:p>
        </p:txBody>
      </p:sp>
      <p:cxnSp>
        <p:nvCxnSpPr>
          <p:cNvPr id="41" name="Connecteur droit 49"/>
          <p:cNvCxnSpPr/>
          <p:nvPr/>
        </p:nvCxnSpPr>
        <p:spPr>
          <a:xfrm flipV="1">
            <a:off x="1007252" y="2804388"/>
            <a:ext cx="0" cy="10252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eur droit 51"/>
          <p:cNvCxnSpPr/>
          <p:nvPr/>
        </p:nvCxnSpPr>
        <p:spPr>
          <a:xfrm>
            <a:off x="1007252" y="2804388"/>
            <a:ext cx="3312368" cy="3005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53"/>
          <p:cNvCxnSpPr/>
          <p:nvPr/>
        </p:nvCxnSpPr>
        <p:spPr>
          <a:xfrm flipH="1">
            <a:off x="3167492" y="3289592"/>
            <a:ext cx="864096" cy="274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Connecteur droit 55"/>
          <p:cNvCxnSpPr/>
          <p:nvPr/>
        </p:nvCxnSpPr>
        <p:spPr>
          <a:xfrm flipH="1">
            <a:off x="2663436" y="3317020"/>
            <a:ext cx="504056" cy="141273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5" name="ZoneTexte 1"/>
          <p:cNvSpPr txBox="1"/>
          <p:nvPr/>
        </p:nvSpPr>
        <p:spPr>
          <a:xfrm>
            <a:off x="2681724" y="4605913"/>
            <a:ext cx="7920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FCC out</a:t>
            </a:r>
          </a:p>
        </p:txBody>
      </p:sp>
      <p:sp>
        <p:nvSpPr>
          <p:cNvPr id="46"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732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7" grpId="0"/>
      <p:bldP spid="40"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5"/>
          <p:cNvSpPr txBox="1"/>
          <p:nvPr/>
        </p:nvSpPr>
        <p:spPr>
          <a:xfrm>
            <a:off x="1115616" y="531876"/>
            <a:ext cx="4536504" cy="5095497"/>
          </a:xfrm>
          <a:prstGeom prst="rect">
            <a:avLst/>
          </a:prstGeom>
          <a:noFill/>
        </p:spPr>
        <p:txBody>
          <a:bodyPr wrap="square" rtlCol="0">
            <a:spAutoFit/>
          </a:bodyPr>
          <a:lstStyle/>
          <a:p>
            <a:pPr marL="342900" lvl="0" indent="-342900">
              <a:lnSpc>
                <a:spcPct val="120000"/>
              </a:lnSpc>
              <a:buFont typeface="+mj-lt"/>
              <a:buAutoNum type="arabicPeriod"/>
            </a:pPr>
            <a:r>
              <a:rPr lang="el-GR" sz="1600" dirty="0">
                <a:solidFill>
                  <a:prstClr val="black"/>
                </a:solidFill>
              </a:rPr>
              <a:t>Πλαίσιο πλαισίου</a:t>
            </a:r>
          </a:p>
          <a:p>
            <a:pPr marL="342900" lvl="0" indent="-342900">
              <a:lnSpc>
                <a:spcPct val="120000"/>
              </a:lnSpc>
              <a:buFont typeface="+mj-lt"/>
              <a:buAutoNum type="arabicPeriod"/>
            </a:pPr>
            <a:r>
              <a:rPr lang="el-GR" sz="1600" dirty="0">
                <a:solidFill>
                  <a:prstClr val="black"/>
                </a:solidFill>
              </a:rPr>
              <a:t>Βύσμα γεμίσματος</a:t>
            </a:r>
          </a:p>
          <a:p>
            <a:pPr marL="342900" lvl="0" indent="-342900">
              <a:lnSpc>
                <a:spcPct val="120000"/>
              </a:lnSpc>
              <a:buFont typeface="+mj-lt"/>
              <a:buAutoNum type="arabicPeriod"/>
            </a:pPr>
            <a:r>
              <a:rPr lang="el-GR" sz="1600" dirty="0">
                <a:solidFill>
                  <a:prstClr val="black"/>
                </a:solidFill>
              </a:rPr>
              <a:t>Δεξαμενή (α) υδρογόνου</a:t>
            </a:r>
          </a:p>
          <a:p>
            <a:pPr marL="342900" lvl="0" indent="-342900">
              <a:lnSpc>
                <a:spcPct val="120000"/>
              </a:lnSpc>
              <a:buFont typeface="+mj-lt"/>
              <a:buAutoNum type="arabicPeriod"/>
            </a:pPr>
            <a:r>
              <a:rPr lang="el-GR" sz="1600" dirty="0">
                <a:solidFill>
                  <a:prstClr val="black"/>
                </a:solidFill>
              </a:rPr>
              <a:t>Ρυθμιστής πίεσης</a:t>
            </a:r>
          </a:p>
          <a:p>
            <a:pPr marL="342900" lvl="0" indent="-342900">
              <a:lnSpc>
                <a:spcPct val="120000"/>
              </a:lnSpc>
              <a:buFont typeface="+mj-lt"/>
              <a:buAutoNum type="arabicPeriod"/>
            </a:pPr>
            <a:r>
              <a:rPr lang="el-GR" sz="1600" dirty="0">
                <a:solidFill>
                  <a:prstClr val="black"/>
                </a:solidFill>
              </a:rPr>
              <a:t>Κύτταρο καυσίμου</a:t>
            </a:r>
          </a:p>
          <a:p>
            <a:pPr marL="342900" lvl="0" indent="-342900">
              <a:lnSpc>
                <a:spcPct val="120000"/>
              </a:lnSpc>
              <a:buFont typeface="+mj-lt"/>
              <a:buAutoNum type="arabicPeriod"/>
            </a:pPr>
            <a:r>
              <a:rPr lang="el-GR" sz="1600" dirty="0">
                <a:solidFill>
                  <a:prstClr val="black"/>
                </a:solidFill>
              </a:rPr>
              <a:t>Βοηθητικά στοιχεία κυψελών καυσίμου (</a:t>
            </a:r>
            <a:r>
              <a:rPr lang="el-GR" sz="1600" dirty="0" err="1">
                <a:solidFill>
                  <a:prstClr val="black"/>
                </a:solidFill>
              </a:rPr>
              <a:t>υπο</a:t>
            </a:r>
            <a:r>
              <a:rPr lang="el-GR" sz="1600" dirty="0">
                <a:solidFill>
                  <a:prstClr val="black"/>
                </a:solidFill>
              </a:rPr>
              <a:t>-άσκηση)</a:t>
            </a:r>
          </a:p>
          <a:p>
            <a:pPr marL="285750" lvl="0" indent="-285750">
              <a:lnSpc>
                <a:spcPct val="120000"/>
              </a:lnSpc>
              <a:buFont typeface="Arial" panose="020B0604020202020204" pitchFamily="34" charset="0"/>
              <a:buChar char="•"/>
            </a:pPr>
            <a:r>
              <a:rPr lang="el-GR" sz="1600" dirty="0">
                <a:solidFill>
                  <a:prstClr val="black"/>
                </a:solidFill>
              </a:rPr>
              <a:t>Κύκλωμα καλοριφέρ και ψύξης</a:t>
            </a:r>
          </a:p>
          <a:p>
            <a:pPr marL="285750" lvl="0" indent="-285750">
              <a:lnSpc>
                <a:spcPct val="120000"/>
              </a:lnSpc>
              <a:buFont typeface="Arial" panose="020B0604020202020204" pitchFamily="34" charset="0"/>
              <a:buChar char="•"/>
            </a:pPr>
            <a:r>
              <a:rPr lang="el-GR" sz="1600" dirty="0">
                <a:solidFill>
                  <a:prstClr val="black"/>
                </a:solidFill>
              </a:rPr>
              <a:t>Αντλία και μετατροπέας υδρογόνου</a:t>
            </a:r>
          </a:p>
          <a:p>
            <a:pPr marL="285750" lvl="0" indent="-285750">
              <a:lnSpc>
                <a:spcPct val="120000"/>
              </a:lnSpc>
              <a:buFont typeface="Arial" panose="020B0604020202020204" pitchFamily="34" charset="0"/>
              <a:buChar char="•"/>
            </a:pPr>
            <a:r>
              <a:rPr lang="el-GR" sz="1600" dirty="0">
                <a:solidFill>
                  <a:prstClr val="black"/>
                </a:solidFill>
              </a:rPr>
              <a:t>Φίλτρο αέρα</a:t>
            </a:r>
          </a:p>
          <a:p>
            <a:pPr marL="285750" lvl="0" indent="-285750">
              <a:lnSpc>
                <a:spcPct val="120000"/>
              </a:lnSpc>
              <a:buFont typeface="Arial" panose="020B0604020202020204" pitchFamily="34" charset="0"/>
              <a:buChar char="•"/>
            </a:pPr>
            <a:r>
              <a:rPr lang="el-GR" sz="1600" dirty="0">
                <a:solidFill>
                  <a:prstClr val="black"/>
                </a:solidFill>
              </a:rPr>
              <a:t>Συμπιεστής αέρα &amp; </a:t>
            </a:r>
            <a:r>
              <a:rPr lang="el-GR" sz="1600" dirty="0" err="1">
                <a:solidFill>
                  <a:prstClr val="black"/>
                </a:solidFill>
              </a:rPr>
              <a:t>intercooler</a:t>
            </a:r>
            <a:endParaRPr lang="el-GR" sz="1600" dirty="0">
              <a:solidFill>
                <a:prstClr val="black"/>
              </a:solidFill>
            </a:endParaRPr>
          </a:p>
          <a:p>
            <a:pPr marL="285750" lvl="0" indent="-285750">
              <a:lnSpc>
                <a:spcPct val="120000"/>
              </a:lnSpc>
              <a:buFont typeface="Arial" panose="020B0604020202020204" pitchFamily="34" charset="0"/>
              <a:buChar char="•"/>
            </a:pPr>
            <a:r>
              <a:rPr lang="el-GR" sz="1600" dirty="0">
                <a:solidFill>
                  <a:prstClr val="black"/>
                </a:solidFill>
              </a:rPr>
              <a:t>Υγραντήρας</a:t>
            </a:r>
          </a:p>
          <a:p>
            <a:pPr marL="285750" lvl="0" indent="-285750">
              <a:lnSpc>
                <a:spcPct val="120000"/>
              </a:lnSpc>
              <a:buFont typeface="Arial" panose="020B0604020202020204" pitchFamily="34" charset="0"/>
              <a:buChar char="•"/>
            </a:pPr>
            <a:r>
              <a:rPr lang="el-GR" sz="1600" dirty="0">
                <a:solidFill>
                  <a:prstClr val="black"/>
                </a:solidFill>
              </a:rPr>
              <a:t>Εξάτμιση</a:t>
            </a:r>
          </a:p>
          <a:p>
            <a:pPr marL="342900" lvl="0" indent="-342900">
              <a:lnSpc>
                <a:spcPct val="120000"/>
              </a:lnSpc>
              <a:buAutoNum type="arabicPeriod" startAt="7"/>
            </a:pPr>
            <a:r>
              <a:rPr lang="el-GR" sz="1600" dirty="0">
                <a:solidFill>
                  <a:prstClr val="black"/>
                </a:solidFill>
              </a:rPr>
              <a:t>Μπαταρία υψηλής τάσης</a:t>
            </a:r>
          </a:p>
          <a:p>
            <a:pPr marL="342900" lvl="0" indent="-342900">
              <a:lnSpc>
                <a:spcPct val="120000"/>
              </a:lnSpc>
              <a:buAutoNum type="arabicPeriod" startAt="7"/>
            </a:pPr>
            <a:r>
              <a:rPr lang="el-GR" sz="1600" dirty="0">
                <a:solidFill>
                  <a:prstClr val="black"/>
                </a:solidFill>
              </a:rPr>
              <a:t>Αναστροφέας έλξης</a:t>
            </a:r>
          </a:p>
          <a:p>
            <a:pPr marL="342900" lvl="0" indent="-342900">
              <a:lnSpc>
                <a:spcPct val="120000"/>
              </a:lnSpc>
              <a:buAutoNum type="arabicPeriod" startAt="7"/>
            </a:pPr>
            <a:r>
              <a:rPr lang="el-GR" sz="1600" dirty="0">
                <a:solidFill>
                  <a:prstClr val="black"/>
                </a:solidFill>
              </a:rPr>
              <a:t>Ηλεκτρικός κινητήρας</a:t>
            </a:r>
          </a:p>
          <a:p>
            <a:pPr marL="342900" lvl="0" indent="-342900">
              <a:lnSpc>
                <a:spcPct val="120000"/>
              </a:lnSpc>
              <a:buAutoNum type="arabicPeriod" startAt="7"/>
            </a:pPr>
            <a:r>
              <a:rPr lang="el-GR" sz="1600" dirty="0">
                <a:solidFill>
                  <a:prstClr val="black"/>
                </a:solidFill>
              </a:rPr>
              <a:t>Μετάδοση &amp; τροχοί</a:t>
            </a:r>
            <a:endParaRPr kumimoji="0" lang="fr-B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6"/>
          <p:cNvSpPr txBox="1"/>
          <p:nvPr/>
        </p:nvSpPr>
        <p:spPr>
          <a:xfrm>
            <a:off x="3287688" y="242877"/>
            <a:ext cx="2808312" cy="369332"/>
          </a:xfrm>
          <a:prstGeom prst="rect">
            <a:avLst/>
          </a:prstGeom>
          <a:noFill/>
        </p:spPr>
        <p:txBody>
          <a:bodyPr wrap="square" rtlCol="0">
            <a:spAutoFit/>
          </a:bodyPr>
          <a:lstStyle/>
          <a:p>
            <a:pPr lvl="0"/>
            <a:r>
              <a:rPr lang="el-GR" dirty="0">
                <a:solidFill>
                  <a:prstClr val="black"/>
                </a:solidFill>
              </a:rPr>
              <a:t>Κατάλογος των στοιχείων</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868144" y="459868"/>
            <a:ext cx="2825497" cy="5596128"/>
          </a:xfrm>
          <a:prstGeom prst="rect">
            <a:avLst/>
          </a:prstGeom>
        </p:spPr>
      </p:pic>
      <p:sp>
        <p:nvSpPr>
          <p:cNvPr id="18" name="ZoneTexte 1"/>
          <p:cNvSpPr txBox="1"/>
          <p:nvPr/>
        </p:nvSpPr>
        <p:spPr>
          <a:xfrm>
            <a:off x="6120172" y="777298"/>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9" name="ZoneTexte 8"/>
          <p:cNvSpPr txBox="1"/>
          <p:nvPr/>
        </p:nvSpPr>
        <p:spPr>
          <a:xfrm>
            <a:off x="6276192" y="464204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0" name="ZoneTexte 9"/>
          <p:cNvSpPr txBox="1"/>
          <p:nvPr/>
        </p:nvSpPr>
        <p:spPr>
          <a:xfrm>
            <a:off x="7191720" y="3609932"/>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1" name="ZoneTexte 10"/>
          <p:cNvSpPr txBox="1"/>
          <p:nvPr/>
        </p:nvSpPr>
        <p:spPr>
          <a:xfrm>
            <a:off x="7092280" y="3978400"/>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2" name="ZoneTexte 11"/>
          <p:cNvSpPr txBox="1"/>
          <p:nvPr/>
        </p:nvSpPr>
        <p:spPr>
          <a:xfrm>
            <a:off x="6822536" y="283132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23" name="ZoneTexte 12"/>
          <p:cNvSpPr txBox="1"/>
          <p:nvPr/>
        </p:nvSpPr>
        <p:spPr>
          <a:xfrm>
            <a:off x="7236296" y="436688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24" name="ZoneTexte 13"/>
          <p:cNvSpPr txBox="1"/>
          <p:nvPr/>
        </p:nvSpPr>
        <p:spPr>
          <a:xfrm>
            <a:off x="7056848" y="126868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25" name="ZoneTexte 14"/>
          <p:cNvSpPr txBox="1"/>
          <p:nvPr/>
        </p:nvSpPr>
        <p:spPr>
          <a:xfrm>
            <a:off x="7587192" y="1355384"/>
            <a:ext cx="360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26" name="ZoneTexte 15"/>
          <p:cNvSpPr txBox="1"/>
          <p:nvPr/>
        </p:nvSpPr>
        <p:spPr>
          <a:xfrm>
            <a:off x="7884368" y="1350104"/>
            <a:ext cx="5040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27" name="ZoneTexte 16"/>
          <p:cNvSpPr txBox="1"/>
          <p:nvPr/>
        </p:nvSpPr>
        <p:spPr>
          <a:xfrm>
            <a:off x="6156176" y="1351396"/>
            <a:ext cx="5040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28" name="ZoneTexte 17"/>
          <p:cNvSpPr txBox="1"/>
          <p:nvPr/>
        </p:nvSpPr>
        <p:spPr>
          <a:xfrm>
            <a:off x="6876256" y="774040"/>
            <a:ext cx="8280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6a,c,d</a:t>
            </a:r>
          </a:p>
        </p:txBody>
      </p:sp>
      <p:sp>
        <p:nvSpPr>
          <p:cNvPr id="29" name="ZoneTexte 18"/>
          <p:cNvSpPr txBox="1"/>
          <p:nvPr/>
        </p:nvSpPr>
        <p:spPr>
          <a:xfrm>
            <a:off x="7200292" y="2826840"/>
            <a:ext cx="6840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6b,e</a:t>
            </a:r>
          </a:p>
        </p:txBody>
      </p:sp>
      <p:sp>
        <p:nvSpPr>
          <p:cNvPr id="30" name="ZoneTexte 19"/>
          <p:cNvSpPr txBox="1"/>
          <p:nvPr/>
        </p:nvSpPr>
        <p:spPr>
          <a:xfrm>
            <a:off x="6588224" y="5563144"/>
            <a:ext cx="414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6f</a:t>
            </a:r>
          </a:p>
        </p:txBody>
      </p:sp>
      <p:sp>
        <p:nvSpPr>
          <p:cNvPr id="31"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0304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712074" y="-2680"/>
            <a:ext cx="5487837" cy="646331"/>
          </a:xfrm>
          <a:prstGeom prst="rect">
            <a:avLst/>
          </a:prstGeom>
          <a:noFill/>
        </p:spPr>
        <p:txBody>
          <a:bodyPr wrap="square" rtlCol="0">
            <a:spAutoFit/>
          </a:bodyPr>
          <a:lstStyle/>
          <a:p>
            <a:pPr lvl="0"/>
            <a:r>
              <a:rPr lang="el-GR" dirty="0">
                <a:solidFill>
                  <a:prstClr val="black"/>
                </a:solidFill>
              </a:rPr>
              <a:t>1. Σχεδιασμός πλαισίου και βασικά κατασκευαστικά στοιχεία</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77058" y="303929"/>
            <a:ext cx="8548574" cy="5009202"/>
          </a:xfrm>
          <a:prstGeom prst="rect">
            <a:avLst/>
          </a:prstGeom>
        </p:spPr>
      </p:pic>
      <p:sp>
        <p:nvSpPr>
          <p:cNvPr id="16" name="ZoneTexte 3"/>
          <p:cNvSpPr txBox="1"/>
          <p:nvPr/>
        </p:nvSpPr>
        <p:spPr>
          <a:xfrm>
            <a:off x="957571" y="5313131"/>
            <a:ext cx="8091426" cy="646331"/>
          </a:xfrm>
          <a:prstGeom prst="rect">
            <a:avLst/>
          </a:prstGeom>
          <a:noFill/>
        </p:spPr>
        <p:txBody>
          <a:bodyPr wrap="square" rtlCol="0">
            <a:spAutoFit/>
          </a:bodyPr>
          <a:lstStyle/>
          <a:p>
            <a:pPr marL="285750" lvl="0" indent="-285750" algn="just">
              <a:buFont typeface="Arial" panose="020B0604020202020204" pitchFamily="34" charset="0"/>
              <a:buChar char="•"/>
            </a:pPr>
            <a:r>
              <a:rPr lang="el-GR">
                <a:solidFill>
                  <a:prstClr val="black"/>
                </a:solidFill>
              </a:rPr>
              <a:t>Αυτή η εικόνα δείχνει το πλαίσιο ενός FCV και τα κύρια εξαρτήματα του κινητήρα. Ας το σχεδιάσουμε μαζί από την αρχή</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974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1381896" y="276068"/>
            <a:ext cx="6768752" cy="646331"/>
          </a:xfrm>
          <a:prstGeom prst="rect">
            <a:avLst/>
          </a:prstGeom>
          <a:noFill/>
        </p:spPr>
        <p:txBody>
          <a:bodyPr wrap="square" rtlCol="0">
            <a:spAutoFit/>
          </a:bodyPr>
          <a:lstStyle/>
          <a:p>
            <a:pPr lvl="0"/>
            <a:r>
              <a:rPr lang="el-GR">
                <a:solidFill>
                  <a:prstClr val="black"/>
                </a:solidFill>
              </a:rPr>
              <a:t>1. Σχεδιασμός πλαισίου διατηρούμε το εξωτερικό σχήμα ή σχεδιάζουμε ένα ορθογώνιο</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3"/>
          <p:cNvSpPr txBox="1"/>
          <p:nvPr/>
        </p:nvSpPr>
        <p:spPr>
          <a:xfrm>
            <a:off x="749637" y="5292865"/>
            <a:ext cx="8477490" cy="646331"/>
          </a:xfrm>
          <a:prstGeom prst="rect">
            <a:avLst/>
          </a:prstGeom>
          <a:noFill/>
        </p:spPr>
        <p:txBody>
          <a:bodyPr wrap="square" rtlCol="0">
            <a:spAutoFit/>
          </a:bodyPr>
          <a:lstStyle/>
          <a:p>
            <a:pPr marL="285750" lvl="0" indent="-285750" algn="just">
              <a:buFont typeface="Arial" panose="020B0604020202020204" pitchFamily="34" charset="0"/>
              <a:buChar char="•"/>
            </a:pPr>
            <a:r>
              <a:rPr lang="el-GR" dirty="0">
                <a:solidFill>
                  <a:prstClr val="black"/>
                </a:solidFill>
              </a:rPr>
              <a:t>Αυτή η εικόνα δείχνει το γενικό σχήμα ενός αυτοκινήτου και ένα ισοδύναμο ορθογώνιο</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2" descr="Résultat de recherche d'images pour &quot;car sketch from top&quot;">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36" y="1412776"/>
            <a:ext cx="8362727" cy="361253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151620" y="1667092"/>
            <a:ext cx="6840760"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7379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4"/>
          <p:cNvSpPr txBox="1"/>
          <p:nvPr/>
        </p:nvSpPr>
        <p:spPr>
          <a:xfrm>
            <a:off x="1552090" y="948594"/>
            <a:ext cx="6336704" cy="4161460"/>
          </a:xfrm>
          <a:prstGeom prst="rect">
            <a:avLst/>
          </a:prstGeom>
          <a:noFill/>
        </p:spPr>
        <p:txBody>
          <a:bodyPr wrap="square" rtlCol="0">
            <a:spAutoFit/>
          </a:bodyPr>
          <a:lstStyle/>
          <a:p>
            <a:pPr lvl="0" algn="ctr">
              <a:lnSpc>
                <a:spcPct val="150000"/>
              </a:lnSpc>
            </a:pPr>
            <a:r>
              <a:rPr lang="el-GR" sz="3600" dirty="0">
                <a:solidFill>
                  <a:prstClr val="black"/>
                </a:solidFill>
              </a:rPr>
              <a:t>Λίστα και σύντομη περιγραφή</a:t>
            </a:r>
          </a:p>
          <a:p>
            <a:pPr lvl="0" algn="ctr">
              <a:lnSpc>
                <a:spcPct val="150000"/>
              </a:lnSpc>
            </a:pPr>
            <a:r>
              <a:rPr lang="el-GR" sz="3600" dirty="0">
                <a:solidFill>
                  <a:prstClr val="black"/>
                </a:solidFill>
              </a:rPr>
              <a:t>των χρησιμοποιούμενων στοιχείων</a:t>
            </a:r>
          </a:p>
          <a:p>
            <a:pPr lvl="0" algn="ctr">
              <a:lnSpc>
                <a:spcPct val="150000"/>
              </a:lnSpc>
            </a:pPr>
            <a:r>
              <a:rPr lang="el-GR" sz="3600" dirty="0">
                <a:solidFill>
                  <a:prstClr val="black"/>
                </a:solidFill>
              </a:rPr>
              <a:t>στο σύστημα μετάδοσης κίνησης FCV</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2353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3851919" y="50716"/>
            <a:ext cx="2349061" cy="369332"/>
          </a:xfrm>
          <a:prstGeom prst="rect">
            <a:avLst/>
          </a:prstGeom>
          <a:noFill/>
        </p:spPr>
        <p:txBody>
          <a:bodyPr wrap="square" rtlCol="0">
            <a:spAutoFit/>
          </a:bodyPr>
          <a:lstStyle/>
          <a:p>
            <a:pPr lvl="0">
              <a:defRPr/>
            </a:pPr>
            <a:r>
              <a:rPr lang="en-GB" dirty="0">
                <a:solidFill>
                  <a:prstClr val="black"/>
                </a:solidFill>
              </a:rPr>
              <a:t>2. </a:t>
            </a:r>
            <a:r>
              <a:rPr lang="el-GR" dirty="0">
                <a:solidFill>
                  <a:prstClr val="black"/>
                </a:solidFill>
              </a:rPr>
              <a:t>Βύσμα Γεμίσματος </a:t>
            </a:r>
            <a:endParaRPr lang="en-GB" dirty="0">
              <a:solidFill>
                <a:prstClr val="black"/>
              </a:solidFill>
            </a:endParaRPr>
          </a:p>
        </p:txBody>
      </p:sp>
      <p:sp>
        <p:nvSpPr>
          <p:cNvPr id="16" name="ZoneTexte 3"/>
          <p:cNvSpPr txBox="1"/>
          <p:nvPr/>
        </p:nvSpPr>
        <p:spPr>
          <a:xfrm>
            <a:off x="0" y="5289325"/>
            <a:ext cx="8492261"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Αυτό το βύσμα βρίσκεται στο αμάξωμα, κοντά στον κορμό και όχι μακριά από τις δεξαμενές. Συνδέεται με τις δεξαμενές πίεσης και θα συνδέεται με τη λαβή του πιστολιού κάθε φορά που ο οδηγός χρειάζεται να ξαναγεμίσει τη δεξαμενή.</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680012" y="1979512"/>
            <a:ext cx="1915134" cy="1584176"/>
          </a:xfrm>
          <a:prstGeom prst="rect">
            <a:avLst/>
          </a:prstGeom>
        </p:spPr>
      </p:pic>
      <p:sp>
        <p:nvSpPr>
          <p:cNvPr id="18" name="Rectangle 17"/>
          <p:cNvSpPr/>
          <p:nvPr/>
        </p:nvSpPr>
        <p:spPr>
          <a:xfrm>
            <a:off x="539552" y="470549"/>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Connecteur droit 8"/>
          <p:cNvCxnSpPr/>
          <p:nvPr/>
        </p:nvCxnSpPr>
        <p:spPr>
          <a:xfrm>
            <a:off x="3039908" y="490216"/>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203" y="618376"/>
            <a:ext cx="209045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9"/>
          <p:cNvSpPr txBox="1"/>
          <p:nvPr/>
        </p:nvSpPr>
        <p:spPr>
          <a:xfrm>
            <a:off x="7712414" y="5132609"/>
            <a:ext cx="10371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Source: WEH</a:t>
            </a:r>
          </a:p>
        </p:txBody>
      </p:sp>
      <p:pic>
        <p:nvPicPr>
          <p:cNvPr id="22" name="Image 10"/>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54501" y="2898049"/>
            <a:ext cx="2090451" cy="2039096"/>
          </a:xfrm>
          <a:prstGeom prst="rect">
            <a:avLst/>
          </a:prstGeom>
        </p:spPr>
      </p:pic>
      <p:sp>
        <p:nvSpPr>
          <p:cNvPr id="23"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826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975822" y="14843"/>
            <a:ext cx="3882173" cy="369332"/>
          </a:xfrm>
          <a:prstGeom prst="rect">
            <a:avLst/>
          </a:prstGeom>
          <a:noFill/>
        </p:spPr>
        <p:txBody>
          <a:bodyPr wrap="square" rtlCol="0">
            <a:spAutoFit/>
          </a:bodyPr>
          <a:lstStyle/>
          <a:p>
            <a:pPr lvl="0"/>
            <a:r>
              <a:rPr lang="el-GR">
                <a:solidFill>
                  <a:prstClr val="black"/>
                </a:solidFill>
              </a:rPr>
              <a:t>3. Δεξαμενές πίεσης υδρογόνου</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3"/>
          <p:cNvSpPr txBox="1"/>
          <p:nvPr/>
        </p:nvSpPr>
        <p:spPr>
          <a:xfrm>
            <a:off x="453515" y="5071725"/>
            <a:ext cx="8257036"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Αυτές οι δεξαμενές χρησιμοποιούνται για την αποθήκευση 5 </a:t>
            </a:r>
            <a:r>
              <a:rPr lang="el-GR" sz="1400" dirty="0" err="1">
                <a:solidFill>
                  <a:prstClr val="black"/>
                </a:solidFill>
              </a:rPr>
              <a:t>kg</a:t>
            </a:r>
            <a:r>
              <a:rPr lang="el-GR" sz="1400" dirty="0">
                <a:solidFill>
                  <a:prstClr val="black"/>
                </a:solidFill>
              </a:rPr>
              <a:t> αερίου υδρογόνου υπό πίεση 700 </a:t>
            </a:r>
            <a:r>
              <a:rPr lang="el-GR" sz="1400" dirty="0" err="1">
                <a:solidFill>
                  <a:prstClr val="black"/>
                </a:solidFill>
              </a:rPr>
              <a:t>bar</a:t>
            </a:r>
            <a:r>
              <a:rPr lang="el-GR" sz="1400" dirty="0">
                <a:solidFill>
                  <a:prstClr val="black"/>
                </a:solidFill>
              </a:rPr>
              <a:t>. Κατασκευάζονται με 3 στρώματα τα οποία είναι κατασκευασμένα από πλαστικό (επένδυση), σύνθετα (ενδιάμεσα) από ανθρακονήματα και γυάλινες ίνες (εξωτερικά)</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311527" y="495212"/>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eur droit 6"/>
          <p:cNvCxnSpPr/>
          <p:nvPr/>
        </p:nvCxnSpPr>
        <p:spPr>
          <a:xfrm>
            <a:off x="2841283" y="495212"/>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09821" y="873039"/>
            <a:ext cx="2325619" cy="1584176"/>
          </a:xfrm>
          <a:prstGeom prst="rect">
            <a:avLst/>
          </a:prstGeom>
        </p:spPr>
      </p:pic>
      <p:grpSp>
        <p:nvGrpSpPr>
          <p:cNvPr id="20" name="Groupe 4"/>
          <p:cNvGrpSpPr/>
          <p:nvPr/>
        </p:nvGrpSpPr>
        <p:grpSpPr>
          <a:xfrm>
            <a:off x="3047831" y="1095919"/>
            <a:ext cx="5100567" cy="3600400"/>
            <a:chOff x="3275856" y="1340768"/>
            <a:chExt cx="5100567" cy="3600400"/>
          </a:xfrm>
        </p:grpSpPr>
        <p:pic>
          <p:nvPicPr>
            <p:cNvPr id="2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5856" y="1340768"/>
              <a:ext cx="510056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5076056" y="1916832"/>
              <a:ext cx="1296144"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4178" y="2752103"/>
            <a:ext cx="2382637" cy="201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2355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965193" y="1069542"/>
            <a:ext cx="140700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2"/>
          <p:cNvSpPr txBox="1"/>
          <p:nvPr/>
        </p:nvSpPr>
        <p:spPr>
          <a:xfrm>
            <a:off x="3203848" y="-11534"/>
            <a:ext cx="2232248" cy="369332"/>
          </a:xfrm>
          <a:prstGeom prst="rect">
            <a:avLst/>
          </a:prstGeom>
          <a:noFill/>
        </p:spPr>
        <p:txBody>
          <a:bodyPr wrap="square" rtlCol="0">
            <a:spAutoFit/>
          </a:bodyPr>
          <a:lstStyle/>
          <a:p>
            <a:pPr lvl="0"/>
            <a:r>
              <a:rPr lang="el-GR">
                <a:solidFill>
                  <a:prstClr val="black"/>
                </a:solidFill>
              </a:rPr>
              <a:t>4. Ρυθμιστής πίεσης</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3"/>
          <p:cNvSpPr txBox="1"/>
          <p:nvPr/>
        </p:nvSpPr>
        <p:spPr>
          <a:xfrm>
            <a:off x="285011" y="5081824"/>
            <a:ext cx="8591791" cy="738664"/>
          </a:xfrm>
          <a:prstGeom prst="rect">
            <a:avLst/>
          </a:prstGeom>
          <a:noFill/>
        </p:spPr>
        <p:txBody>
          <a:bodyPr wrap="square" rtlCol="0">
            <a:spAutoFit/>
          </a:bodyPr>
          <a:lstStyle/>
          <a:p>
            <a:pPr marL="285750" lvl="0" indent="-285750" algn="just">
              <a:buFont typeface="Arial" panose="020B0604020202020204" pitchFamily="34" charset="0"/>
              <a:buChar char="•"/>
            </a:pPr>
            <a:r>
              <a:rPr lang="el-GR" sz="1400" dirty="0">
                <a:solidFill>
                  <a:prstClr val="black"/>
                </a:solidFill>
              </a:rPr>
              <a:t>Αυτή η μηχανική συσκευή χρησιμοποιείται για να μειώσει την πίεση από την  δεξαμενής σε μια ενδιάμεση, συνήθως 10-15 </a:t>
            </a:r>
            <a:r>
              <a:rPr lang="el-GR" sz="1400" dirty="0" err="1">
                <a:solidFill>
                  <a:prstClr val="black"/>
                </a:solidFill>
              </a:rPr>
              <a:t>bars</a:t>
            </a:r>
            <a:r>
              <a:rPr lang="el-GR" sz="1400" dirty="0">
                <a:solidFill>
                  <a:prstClr val="black"/>
                </a:solidFill>
              </a:rPr>
              <a:t>. Οι ψεκαστήρες FC στη συνέχεια μειώνουν την πίεση σε περίπου 1 </a:t>
            </a:r>
            <a:r>
              <a:rPr lang="el-GR" sz="1400" dirty="0" err="1">
                <a:solidFill>
                  <a:prstClr val="black"/>
                </a:solidFill>
              </a:rPr>
              <a:t>bar</a:t>
            </a:r>
            <a:r>
              <a:rPr lang="el-GR" sz="1400" dirty="0">
                <a:solidFill>
                  <a:prstClr val="black"/>
                </a:solidFill>
              </a:rPr>
              <a:t> που αντιστοιχεί στην πίεση πρόσληψης FC H2.</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Imag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912" y="3054418"/>
            <a:ext cx="2098016" cy="1939946"/>
          </a:xfrm>
          <a:prstGeom prst="rect">
            <a:avLst/>
          </a:prstGeom>
        </p:spPr>
      </p:pic>
      <p:pic>
        <p:nvPicPr>
          <p:cNvPr id="1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600" y="709502"/>
            <a:ext cx="1546864" cy="205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5"/>
          <p:cNvCxnSpPr/>
          <p:nvPr/>
        </p:nvCxnSpPr>
        <p:spPr>
          <a:xfrm flipV="1">
            <a:off x="1935136" y="2509702"/>
            <a:ext cx="0" cy="4320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7"/>
          <p:cNvCxnSpPr/>
          <p:nvPr/>
        </p:nvCxnSpPr>
        <p:spPr>
          <a:xfrm flipH="1">
            <a:off x="741912" y="1665641"/>
            <a:ext cx="792088" cy="1475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39552" y="417623"/>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necteur droit 9"/>
          <p:cNvCxnSpPr/>
          <p:nvPr/>
        </p:nvCxnSpPr>
        <p:spPr>
          <a:xfrm>
            <a:off x="3077526" y="417623"/>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sp>
        <p:nvSpPr>
          <p:cNvPr id="24" name="ZoneTexte 6"/>
          <p:cNvSpPr txBox="1"/>
          <p:nvPr/>
        </p:nvSpPr>
        <p:spPr>
          <a:xfrm>
            <a:off x="1908120" y="2669096"/>
            <a:ext cx="432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in</a:t>
            </a:r>
          </a:p>
        </p:txBody>
      </p:sp>
      <p:sp>
        <p:nvSpPr>
          <p:cNvPr id="25" name="ZoneTexte 13"/>
          <p:cNvSpPr txBox="1"/>
          <p:nvPr/>
        </p:nvSpPr>
        <p:spPr>
          <a:xfrm>
            <a:off x="539552" y="1779334"/>
            <a:ext cx="639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out</a:t>
            </a:r>
          </a:p>
        </p:txBody>
      </p:sp>
      <p:sp>
        <p:nvSpPr>
          <p:cNvPr id="26" name="ZoneTexte 14"/>
          <p:cNvSpPr txBox="1"/>
          <p:nvPr/>
        </p:nvSpPr>
        <p:spPr>
          <a:xfrm>
            <a:off x="4572000" y="3292498"/>
            <a:ext cx="432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in</a:t>
            </a:r>
          </a:p>
        </p:txBody>
      </p:sp>
      <p:sp>
        <p:nvSpPr>
          <p:cNvPr id="27" name="ZoneTexte 15"/>
          <p:cNvSpPr txBox="1"/>
          <p:nvPr/>
        </p:nvSpPr>
        <p:spPr>
          <a:xfrm>
            <a:off x="6444208" y="3076474"/>
            <a:ext cx="432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in</a:t>
            </a:r>
          </a:p>
        </p:txBody>
      </p:sp>
      <p:sp>
        <p:nvSpPr>
          <p:cNvPr id="28" name="ZoneTexte 16"/>
          <p:cNvSpPr txBox="1"/>
          <p:nvPr/>
        </p:nvSpPr>
        <p:spPr>
          <a:xfrm>
            <a:off x="4427984" y="3796554"/>
            <a:ext cx="639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out</a:t>
            </a:r>
          </a:p>
        </p:txBody>
      </p:sp>
      <p:sp>
        <p:nvSpPr>
          <p:cNvPr id="29" name="Rectangle 1"/>
          <p:cNvSpPr>
            <a:spLocks noChangeArrowheads="1"/>
          </p:cNvSpPr>
          <p:nvPr/>
        </p:nvSpPr>
        <p:spPr bwMode="auto">
          <a:xfrm>
            <a:off x="10856422" y="6704118"/>
            <a:ext cx="1234312"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600" b="0" i="0" u="none" strike="noStrike" cap="none" normalizeH="0" baseline="0" dirty="0" smtClean="0">
                <a:ln>
                  <a:noFill/>
                </a:ln>
                <a:solidFill>
                  <a:srgbClr val="222222"/>
                </a:solidFill>
                <a:effectLst/>
                <a:latin typeface="inherit"/>
              </a:rPr>
              <a:t>Τελευταία ενημέρωση στις 04.11.19</a:t>
            </a:r>
            <a:r>
              <a:rPr kumimoji="0" lang="el-GR" altLang="en-US" sz="600" b="0" i="0" u="none" strike="noStrike" cap="none" normalizeH="0" baseline="0" dirty="0" smtClean="0">
                <a:ln>
                  <a:noFill/>
                </a:ln>
                <a:solidFill>
                  <a:schemeClr val="tx1"/>
                </a:solidFill>
                <a:effectLst/>
              </a:rPr>
              <a:t> </a:t>
            </a:r>
            <a:endParaRPr kumimoji="0" lang="el-GR" alt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85084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1210</Words>
  <Application>Microsoft Office PowerPoint</Application>
  <PresentationFormat>Widescreen</PresentationFormat>
  <Paragraphs>157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traxilis</dc:creator>
  <cp:lastModifiedBy>Laura Currid</cp:lastModifiedBy>
  <cp:revision>10</cp:revision>
  <dcterms:created xsi:type="dcterms:W3CDTF">2019-09-27T06:27:55Z</dcterms:created>
  <dcterms:modified xsi:type="dcterms:W3CDTF">2019-11-05T09:33:40Z</dcterms:modified>
</cp:coreProperties>
</file>