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D792-4A56-406A-B3B5-9189F0FFB276}" type="datetimeFigureOut">
              <a:rPr lang="it-IT" smtClean="0"/>
              <a:pPr/>
              <a:t>13/11/2019</a:t>
            </a:fld>
            <a:endParaRPr lang="el-G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D226-D73C-445C-A4A0-1D425E3D964D}" type="slidenum">
              <a:rPr lang="it-IT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19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87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45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37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Εμπιστευτικό</a:t>
            </a:r>
            <a:endParaRPr lang="el-G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E5548-877A-4141-8EDA-9DC15600C3F7}" type="slidenum">
              <a:rPr lang="en-AU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506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Εμπιστευτικό</a:t>
            </a:r>
            <a:endParaRPr lang="el-G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E5548-877A-4141-8EDA-9DC15600C3F7}" type="slidenum">
              <a:rPr lang="en-AU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9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F93D-0D20-4533-83EA-B4611AB24C68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76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62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olidPower_PPT_intern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103441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51863" y="333946"/>
            <a:ext cx="4170004" cy="40265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1050" b="0">
                <a:solidFill>
                  <a:srgbClr val="FFFFFF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7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olidPower_PPT_intern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103441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51863" y="333946"/>
            <a:ext cx="4170004" cy="40265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1050" b="0">
                <a:solidFill>
                  <a:srgbClr val="FFFFFF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8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96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37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7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7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6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7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06C4-D6B3-4AE0-990A-0C81007E47D0}" type="datetimeFigureOut">
              <a:rPr lang="it-IT" smtClean="0"/>
              <a:pPr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4338-B22E-4495-9539-91FC042F311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6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2819" y="1145227"/>
            <a:ext cx="5757899" cy="1362075"/>
          </a:xfrm>
        </p:spPr>
        <p:txBody>
          <a:bodyPr>
            <a:normAutofit fontScale="90000"/>
          </a:bodyPr>
          <a:lstStyle/>
          <a:p>
            <a:pPr>
              <a:lnSpc>
                <a:spcPts val="4700"/>
              </a:lnSpc>
            </a:pPr>
            <a:r>
              <a:rPr lang="el-GR" b="0" dirty="0">
                <a:solidFill>
                  <a:schemeClr val="tx1"/>
                </a:solidFill>
              </a:rPr>
              <a:t>Τεχνολογία για πιο «έξυπνη» ενέργεια</a:t>
            </a:r>
            <a:endParaRPr lang="el-GR" sz="60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1363" y="500467"/>
            <a:ext cx="7772400" cy="473844"/>
          </a:xfrm>
        </p:spPr>
        <p:txBody>
          <a:bodyPr>
            <a:normAutofit/>
          </a:bodyPr>
          <a:lstStyle/>
          <a:p>
            <a:r>
              <a:rPr lang="el-GR" sz="1600" dirty="0">
                <a:solidFill>
                  <a:schemeClr val="tx1"/>
                </a:solidFill>
              </a:rPr>
              <a:t>Κυψέλες</a:t>
            </a:r>
            <a:r>
              <a:rPr lang="el-GR" dirty="0" smtClean="0"/>
              <a:t> </a:t>
            </a:r>
            <a:r>
              <a:rPr lang="el-GR" sz="1600" dirty="0">
                <a:solidFill>
                  <a:schemeClr val="tx1"/>
                </a:solidFill>
              </a:rPr>
              <a:t>καυσίμου</a:t>
            </a:r>
            <a:r>
              <a:rPr lang="el-GR" dirty="0" smtClean="0"/>
              <a:t> </a:t>
            </a:r>
            <a:r>
              <a:rPr lang="el-GR" sz="1600" dirty="0">
                <a:solidFill>
                  <a:schemeClr val="tx1"/>
                </a:solidFill>
              </a:rPr>
              <a:t>υψηλής</a:t>
            </a:r>
            <a:r>
              <a:rPr lang="el-GR" dirty="0" smtClean="0"/>
              <a:t> </a:t>
            </a:r>
            <a:r>
              <a:rPr lang="el-GR" sz="1600" dirty="0">
                <a:solidFill>
                  <a:schemeClr val="tx1"/>
                </a:solidFill>
              </a:rPr>
              <a:t>απόδοσης</a:t>
            </a:r>
          </a:p>
        </p:txBody>
      </p:sp>
      <p:pic>
        <p:nvPicPr>
          <p:cNvPr id="7" name="Picture 6" descr="BlueGEN_Alternative_LoRes_trans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314" y="2592760"/>
            <a:ext cx="4586277" cy="342006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4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24272"/>
            <a:ext cx="10515600" cy="1325563"/>
          </a:xfrm>
        </p:spPr>
        <p:txBody>
          <a:bodyPr/>
          <a:lstStyle/>
          <a:p>
            <a:r>
              <a:rPr lang="el-GR" smtClean="0"/>
              <a:t>Τεχνικές προδιαγραφές </a:t>
            </a: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916260"/>
              </p:ext>
            </p:extLst>
          </p:nvPr>
        </p:nvGraphicFramePr>
        <p:xfrm>
          <a:off x="4785677" y="1521415"/>
          <a:ext cx="6238397" cy="3591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743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Ισχύς</a:t>
                      </a:r>
                    </a:p>
                  </a:txBody>
                  <a:tcPr marL="189534" marR="189534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1,5 kW</a:t>
                      </a:r>
                    </a:p>
                  </a:txBody>
                  <a:tcPr marL="189534" marR="189534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56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Θερμότητα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0,6 kW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56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Ηλεκτρ. απόδοση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556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Καταναλισκώμενο αέριο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2,51 kW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72774"/>
                  </a:ext>
                </a:extLst>
              </a:tr>
              <a:tr h="343556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Απόδοση συμπαρ.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37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Συχνότητα/τάση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230V ± 10%, 50Hz μονοφασικό</a:t>
                      </a:r>
                      <a:endParaRPr lang="el-GR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Επίπεδο θορύβου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&lt;47 dB A (1m)</a:t>
                      </a:r>
                      <a:endParaRPr lang="el-GR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85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Διάστημα συντήρησης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 μήνες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4754"/>
                  </a:ext>
                </a:extLst>
              </a:tr>
              <a:tr h="592986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Βάρος 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Περίπου 230 kg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59351219"/>
                  </a:ext>
                </a:extLst>
              </a:tr>
            </a:tbl>
          </a:graphicData>
        </a:graphic>
      </p:graphicFrame>
      <p:pic>
        <p:nvPicPr>
          <p:cNvPr id="7" name="Picture 12" descr="BlueGEN_MedR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39" y="1810985"/>
            <a:ext cx="5078221" cy="38268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872" y="1119521"/>
            <a:ext cx="2701957" cy="516653"/>
          </a:xfrm>
          <a:prstGeom prst="rect">
            <a:avLst/>
          </a:prstGeom>
        </p:spPr>
      </p:pic>
      <p:grpSp>
        <p:nvGrpSpPr>
          <p:cNvPr id="10" name="Group 22"/>
          <p:cNvGrpSpPr/>
          <p:nvPr/>
        </p:nvGrpSpPr>
        <p:grpSpPr>
          <a:xfrm>
            <a:off x="9200440" y="716195"/>
            <a:ext cx="1544638" cy="1916112"/>
            <a:chOff x="7308850" y="1773238"/>
            <a:chExt cx="1544638" cy="1916112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1773238"/>
              <a:ext cx="1544638" cy="1916112"/>
            </a:xfrm>
            <a:prstGeom prst="rect">
              <a:avLst/>
            </a:prstGeom>
            <a:noFill/>
            <a:ln w="6350">
              <a:solidFill>
                <a:srgbClr val="00B14B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8100392" y="2456892"/>
              <a:ext cx="576064" cy="180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 descr="Cell_Studio_2_(LowRes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426" y="4546357"/>
            <a:ext cx="1676020" cy="11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927" y="138646"/>
            <a:ext cx="10049854" cy="4924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Κυψέλες καυσίμου στερεού οξειδίου - </a:t>
            </a:r>
            <a:r>
              <a:rPr lang="el-GR" dirty="0" err="1" smtClean="0"/>
              <a:t>SOFC</a:t>
            </a:r>
            <a:endParaRPr lang="el-GR" dirty="0" smtClean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55B34994-3C78-44A4-9B38-800971A3B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6" t="7104" r="2506" b="4631"/>
          <a:stretch/>
        </p:blipFill>
        <p:spPr>
          <a:xfrm>
            <a:off x="6559364" y="1022484"/>
            <a:ext cx="2952327" cy="2752618"/>
          </a:xfrm>
        </p:spPr>
      </p:pic>
      <p:sp>
        <p:nvSpPr>
          <p:cNvPr id="23" name="Freccia a destra 22"/>
          <p:cNvSpPr/>
          <p:nvPr/>
        </p:nvSpPr>
        <p:spPr>
          <a:xfrm>
            <a:off x="5079100" y="2092759"/>
            <a:ext cx="1008112" cy="612068"/>
          </a:xfrm>
          <a:prstGeom prst="rightArrow">
            <a:avLst/>
          </a:prstGeom>
          <a:gradFill flip="none" rotWithShape="1">
            <a:gsLst>
              <a:gs pos="0">
                <a:srgbClr val="005BAA"/>
              </a:gs>
              <a:gs pos="50000">
                <a:srgbClr val="008487"/>
              </a:gs>
              <a:gs pos="100000">
                <a:srgbClr val="00B1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7" descr="Stack_Studio_2_(LOwRes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743" y="4341501"/>
            <a:ext cx="1260140" cy="13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9"/>
          <p:cNvSpPr txBox="1"/>
          <p:nvPr/>
        </p:nvSpPr>
        <p:spPr>
          <a:xfrm>
            <a:off x="811850" y="4125209"/>
            <a:ext cx="29882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latin typeface="+mn-lt"/>
              </a:rPr>
              <a:t>Κεραμικές κόνεις χαμηλού</a:t>
            </a:r>
            <a:r>
              <a:rPr lang="el-GR" dirty="0" smtClean="0"/>
              <a:t> </a:t>
            </a:r>
            <a:r>
              <a:rPr lang="el-GR" sz="1600" dirty="0">
                <a:latin typeface="+mn-lt"/>
              </a:rPr>
              <a:t>κόστους</a:t>
            </a:r>
            <a:r>
              <a:rPr lang="el-GR" dirty="0" smtClean="0"/>
              <a:t> </a:t>
            </a: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latin typeface="+mn-lt"/>
              </a:rPr>
              <a:t>Εύκολο να παραχθεί χρησιμοποιώντας τις υπάρχουσες τεχνολογίες επεξεργασίας κεραμικών </a:t>
            </a:r>
            <a:r>
              <a:rPr lang="el-GR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600" dirty="0">
              <a:latin typeface="+mn-lt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700045" y="4176237"/>
            <a:ext cx="29620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latin typeface="+mn-lt"/>
              </a:rPr>
              <a:t>Θερμοκρασίες</a:t>
            </a:r>
            <a:r>
              <a:rPr lang="el-GR" dirty="0" smtClean="0"/>
              <a:t> </a:t>
            </a:r>
            <a:r>
              <a:rPr lang="el-GR" sz="1600" dirty="0">
                <a:latin typeface="+mn-lt"/>
              </a:rPr>
              <a:t>λειτουργίας</a:t>
            </a:r>
            <a:r>
              <a:rPr lang="el-GR" dirty="0" smtClean="0"/>
              <a:t> </a:t>
            </a:r>
            <a:r>
              <a:rPr lang="el-GR" sz="1600" dirty="0">
                <a:latin typeface="+mn-lt"/>
              </a:rPr>
              <a:t>περίπου 750°</a:t>
            </a: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latin typeface="+mn-lt"/>
              </a:rPr>
              <a:t>Υψηλός βαθμός αξιοποίησης</a:t>
            </a:r>
            <a:r>
              <a:rPr lang="el-GR" dirty="0" smtClean="0"/>
              <a:t> </a:t>
            </a:r>
            <a:r>
              <a:rPr lang="el-GR" sz="1600" dirty="0">
                <a:latin typeface="+mn-lt"/>
              </a:rPr>
              <a:t>καυσίμου</a:t>
            </a:r>
            <a:r>
              <a:rPr lang="el-GR" dirty="0" smtClean="0"/>
              <a:t> </a:t>
            </a:r>
            <a:r>
              <a:rPr lang="el-GR" sz="1600" dirty="0">
                <a:latin typeface="+mn-lt"/>
              </a:rPr>
              <a:t>περίπου 85% </a:t>
            </a: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el-GR" sz="1600" dirty="0">
                <a:latin typeface="+mn-lt"/>
              </a:rPr>
              <a:t>Μικτή ηλεκτρική</a:t>
            </a:r>
            <a:r>
              <a:rPr lang="el-GR" dirty="0" smtClean="0"/>
              <a:t> </a:t>
            </a:r>
            <a:r>
              <a:rPr lang="el-GR" sz="1600" dirty="0">
                <a:latin typeface="+mn-lt"/>
              </a:rPr>
              <a:t>απόδοση</a:t>
            </a:r>
            <a:r>
              <a:rPr lang="el-GR" dirty="0" smtClean="0"/>
              <a:t> </a:t>
            </a:r>
            <a:r>
              <a:rPr lang="el-GR" sz="1600" dirty="0">
                <a:latin typeface="+mn-lt"/>
              </a:rPr>
              <a:t>περίπου 68%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48D1D4B-7346-45C3-8EBE-C5B452714E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5" t="4773" r="3100" b="5658"/>
          <a:stretch/>
        </p:blipFill>
        <p:spPr>
          <a:xfrm>
            <a:off x="1630227" y="959836"/>
            <a:ext cx="2970745" cy="281413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167" y="-330334"/>
            <a:ext cx="10515600" cy="1325563"/>
          </a:xfrm>
        </p:spPr>
        <p:txBody>
          <a:bodyPr/>
          <a:lstStyle/>
          <a:p>
            <a:r>
              <a:rPr lang="el-GR" smtClean="0"/>
              <a:t>Αρχή λειτουργίας</a:t>
            </a:r>
            <a:endParaRPr lang="el-GR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D00C8996-DB8A-4BD7-9B90-A659A87D2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2" t="15670" r="2345" b="5622"/>
          <a:stretch/>
        </p:blipFill>
        <p:spPr>
          <a:xfrm>
            <a:off x="3100913" y="744066"/>
            <a:ext cx="4740598" cy="3906941"/>
          </a:xfrm>
        </p:spPr>
      </p:pic>
      <p:sp>
        <p:nvSpPr>
          <p:cNvPr id="8" name="CasellaDiTesto 7"/>
          <p:cNvSpPr txBox="1"/>
          <p:nvPr/>
        </p:nvSpPr>
        <p:spPr>
          <a:xfrm>
            <a:off x="8313117" y="501293"/>
            <a:ext cx="17110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4.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Τα ηλεκτρόνια (e</a:t>
            </a:r>
            <a:r>
              <a:rPr lang="el-GR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διέρχονται</a:t>
            </a:r>
            <a:r>
              <a:rPr lang="el-GR" dirty="0" smtClean="0"/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μέσω ενός εξωτερικού</a:t>
            </a:r>
            <a:r>
              <a:rPr lang="el-GR" dirty="0" smtClean="0"/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κυκλώματος, παράγοντας</a:t>
            </a:r>
            <a:r>
              <a:rPr lang="el-GR" dirty="0" smtClean="0"/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ηλεκτρική ενέργεια. </a:t>
            </a:r>
            <a:endParaRPr lang="el-GR" sz="1400" baseline="30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83482" y="3811478"/>
            <a:ext cx="23107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2.</a:t>
            </a:r>
            <a:r>
              <a:rPr lang="el-GR" dirty="0" smtClean="0"/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Το φυσικό αέριο διασπάται σε υδρογόνο και στα άλλα συστατικά μέρη με μια εσωτερική διεργασία αναμόρφωσης με ατμό. Το υδρογόνο τροφοδοτείται στην κυψέλη από την πλευρά της ανόδου. 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016950" y="713951"/>
            <a:ext cx="18211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</a:t>
            </a:r>
            <a:r>
              <a:rPr lang="el-GR" dirty="0" smtClean="0"/>
              <a:t>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Η κυψέλη καυσίμου φορτίζεται στην πλευρά της καθόδου με οξυγόνο από τον αέρα. 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948583" y="4550141"/>
            <a:ext cx="3002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3.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Χάρις στις ειδικές ιδιότητες των υλικών των κυψελών καυσίμου, το οξυγόνο διεισδύει στη μεμβράνη του ηλεκτρολύτη και αλληλεπιδρά με το υδρογόνο στην άλλη πλευρά, όπου παράγεται το H</a:t>
            </a:r>
            <a:r>
              <a:rPr lang="el-GR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0.</a:t>
            </a:r>
          </a:p>
        </p:txBody>
      </p:sp>
      <p:cxnSp>
        <p:nvCxnSpPr>
          <p:cNvPr id="41" name="Connettore diritto 40"/>
          <p:cNvCxnSpPr>
            <a:cxnSpLocks/>
          </p:cNvCxnSpPr>
          <p:nvPr/>
        </p:nvCxnSpPr>
        <p:spPr>
          <a:xfrm>
            <a:off x="2321553" y="2100973"/>
            <a:ext cx="753477" cy="571418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nettore 44"/>
          <p:cNvSpPr/>
          <p:nvPr/>
        </p:nvSpPr>
        <p:spPr>
          <a:xfrm>
            <a:off x="3045115" y="2647246"/>
            <a:ext cx="59829" cy="50291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diritto 45"/>
          <p:cNvCxnSpPr>
            <a:cxnSpLocks/>
          </p:cNvCxnSpPr>
          <p:nvPr/>
        </p:nvCxnSpPr>
        <p:spPr>
          <a:xfrm flipH="1">
            <a:off x="4063623" y="4364031"/>
            <a:ext cx="1240969" cy="745775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nettore 46"/>
          <p:cNvSpPr/>
          <p:nvPr/>
        </p:nvSpPr>
        <p:spPr>
          <a:xfrm rot="5550570">
            <a:off x="5267302" y="4328026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diritto 52"/>
          <p:cNvCxnSpPr>
            <a:cxnSpLocks/>
          </p:cNvCxnSpPr>
          <p:nvPr/>
        </p:nvCxnSpPr>
        <p:spPr>
          <a:xfrm flipV="1">
            <a:off x="5892003" y="858598"/>
            <a:ext cx="2379288" cy="131990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nettore 53"/>
          <p:cNvSpPr/>
          <p:nvPr/>
        </p:nvSpPr>
        <p:spPr>
          <a:xfrm rot="17221919">
            <a:off x="5854714" y="958723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diritto 58"/>
          <p:cNvCxnSpPr>
            <a:cxnSpLocks/>
          </p:cNvCxnSpPr>
          <p:nvPr/>
        </p:nvCxnSpPr>
        <p:spPr>
          <a:xfrm>
            <a:off x="7768433" y="3161377"/>
            <a:ext cx="751863" cy="652284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nettore 62"/>
          <p:cNvSpPr/>
          <p:nvPr/>
        </p:nvSpPr>
        <p:spPr>
          <a:xfrm rot="5550570">
            <a:off x="7731143" y="3125373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2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DataStore\Working\Media\Pictures\Products\BlueGEN\zz_obsolete\BlueGEN_open_MedR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6437" y="1335594"/>
            <a:ext cx="5688012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reeform 8"/>
          <p:cNvSpPr>
            <a:spLocks/>
          </p:cNvSpPr>
          <p:nvPr/>
        </p:nvSpPr>
        <p:spPr bwMode="auto">
          <a:xfrm>
            <a:off x="6437492" y="1656269"/>
            <a:ext cx="1150937" cy="792162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1" name="Freeform 8"/>
          <p:cNvSpPr>
            <a:spLocks/>
          </p:cNvSpPr>
          <p:nvPr/>
        </p:nvSpPr>
        <p:spPr bwMode="auto">
          <a:xfrm flipH="1">
            <a:off x="3997503" y="1303844"/>
            <a:ext cx="1657350" cy="2921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2" name="Freeform 8"/>
          <p:cNvSpPr>
            <a:spLocks/>
          </p:cNvSpPr>
          <p:nvPr/>
        </p:nvSpPr>
        <p:spPr bwMode="auto">
          <a:xfrm flipV="1">
            <a:off x="6077128" y="3312032"/>
            <a:ext cx="1728788" cy="288925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 flipV="1">
            <a:off x="5861229" y="4320094"/>
            <a:ext cx="1584325" cy="10795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4" name="Freeform 10"/>
          <p:cNvSpPr>
            <a:spLocks/>
          </p:cNvSpPr>
          <p:nvPr/>
        </p:nvSpPr>
        <p:spPr bwMode="auto">
          <a:xfrm flipH="1" flipV="1">
            <a:off x="3484741" y="4609019"/>
            <a:ext cx="1655762" cy="10795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5" name="Freeform 11"/>
          <p:cNvSpPr>
            <a:spLocks/>
          </p:cNvSpPr>
          <p:nvPr/>
        </p:nvSpPr>
        <p:spPr bwMode="auto">
          <a:xfrm flipH="1">
            <a:off x="2548117" y="2159506"/>
            <a:ext cx="2232025" cy="649288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6437492" y="1224469"/>
            <a:ext cx="3689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  <a:latin typeface="+mn-lt"/>
              </a:rPr>
              <a:t>Μονάδα Κυψέλης Καυσίμου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2692579" y="935544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  <a:latin typeface="+mn-lt"/>
              </a:rPr>
              <a:t>Είσοδος αέρα/εξάτμιση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953429" y="3240594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  <a:latin typeface="+mn-lt"/>
              </a:rPr>
              <a:t>Αποθείωση</a:t>
            </a:r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6797854" y="5040819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solidFill>
                  <a:srgbClr val="000000"/>
                </a:solidFill>
                <a:latin typeface="+mn-lt"/>
              </a:rPr>
              <a:t>Φυσητήρας Αέρα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2044879" y="5328156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solidFill>
                  <a:srgbClr val="000000"/>
                </a:solidFill>
                <a:latin typeface="+mn-lt"/>
              </a:rPr>
              <a:t>Επεξεργασία νερού</a:t>
            </a:r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871671" y="1763983"/>
            <a:ext cx="3501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  <a:latin typeface="+mn-lt"/>
              </a:rPr>
              <a:t>Σύστημα Διαχείρισης Ενέργειας</a:t>
            </a:r>
          </a:p>
        </p:txBody>
      </p:sp>
      <p:sp>
        <p:nvSpPr>
          <p:cNvPr id="24592" name="Text Box 12"/>
          <p:cNvSpPr txBox="1">
            <a:spLocks noChangeArrowheads="1"/>
          </p:cNvSpPr>
          <p:nvPr/>
        </p:nvSpPr>
        <p:spPr bwMode="auto">
          <a:xfrm>
            <a:off x="1093863" y="1240345"/>
            <a:ext cx="3891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600" i="1" dirty="0">
                <a:solidFill>
                  <a:srgbClr val="000000"/>
                </a:solidFill>
                <a:latin typeface="+mn-lt"/>
              </a:rPr>
              <a:t>Ενσωματωμένος εναλλάκτης θερμότητας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3406" y="-266193"/>
            <a:ext cx="10515600" cy="1325563"/>
          </a:xfrm>
        </p:spPr>
        <p:txBody>
          <a:bodyPr/>
          <a:lstStyle/>
          <a:p>
            <a:r>
              <a:rPr lang="el-GR" smtClean="0"/>
              <a:t>Βασικά μέρη</a:t>
            </a:r>
            <a:endParaRPr lang="el-GR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189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3486782" y="1116812"/>
            <a:ext cx="3390533" cy="421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l-GR" altLang="de-DE" sz="1350" b="1" dirty="0"/>
              <a:t>ΠΕΛΑΤΕΣ</a:t>
            </a:r>
            <a:r>
              <a:rPr lang="el-GR" dirty="0" smtClean="0"/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/>
          <a:srcRect l="10857" t="17280" r="11871" b="20848"/>
          <a:stretch/>
        </p:blipFill>
        <p:spPr>
          <a:xfrm>
            <a:off x="2216715" y="1538293"/>
            <a:ext cx="7758570" cy="414155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15CA2BE-DE89-45A6-B663-000E9F728865}"/>
              </a:ext>
            </a:extLst>
          </p:cNvPr>
          <p:cNvSpPr txBox="1">
            <a:spLocks/>
          </p:cNvSpPr>
          <p:nvPr/>
        </p:nvSpPr>
        <p:spPr>
          <a:xfrm>
            <a:off x="2755280" y="334800"/>
            <a:ext cx="6041020" cy="403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000" dirty="0"/>
              <a:t>Οι</a:t>
            </a:r>
            <a:r>
              <a:rPr lang="el-GR" smtClean="0"/>
              <a:t> </a:t>
            </a:r>
            <a:r>
              <a:rPr lang="el-GR" sz="2000" dirty="0"/>
              <a:t>συνεργασίες</a:t>
            </a:r>
            <a:r>
              <a:rPr lang="el-GR" smtClean="0"/>
              <a:t> </a:t>
            </a:r>
            <a:r>
              <a:rPr lang="el-GR" sz="2000" dirty="0"/>
              <a:t>μας: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595"/>
    </mc:Choice>
    <mc:Fallback xmlns="">
      <p:transition spd="slow" advClick="0" advTm="659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/>
          <a:srcRect l="10000" t="17983" r="10780" b="14766"/>
          <a:stretch/>
        </p:blipFill>
        <p:spPr>
          <a:xfrm>
            <a:off x="2540058" y="1577001"/>
            <a:ext cx="6828548" cy="38645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9585DC-5FCD-4997-9387-973962186E0E}"/>
              </a:ext>
            </a:extLst>
          </p:cNvPr>
          <p:cNvSpPr txBox="1">
            <a:spLocks/>
          </p:cNvSpPr>
          <p:nvPr/>
        </p:nvSpPr>
        <p:spPr>
          <a:xfrm>
            <a:off x="2755280" y="334800"/>
            <a:ext cx="6041020" cy="403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000" dirty="0"/>
              <a:t>Οι</a:t>
            </a:r>
            <a:r>
              <a:rPr lang="el-GR" smtClean="0"/>
              <a:t> </a:t>
            </a:r>
            <a:r>
              <a:rPr lang="el-GR" sz="2000" dirty="0"/>
              <a:t>συνεργασίες</a:t>
            </a:r>
            <a:r>
              <a:rPr lang="el-GR" smtClean="0"/>
              <a:t> </a:t>
            </a:r>
            <a:r>
              <a:rPr lang="el-GR" sz="2000" dirty="0"/>
              <a:t>μας: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595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07BE58D5-237C-4A7C-82B9-B20C12F728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31841"/>
          <a:stretch/>
        </p:blipFill>
        <p:spPr>
          <a:xfrm>
            <a:off x="7868129" y="1284759"/>
            <a:ext cx="2128537" cy="284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C4F3FD1-48A5-496E-8470-34DD3D4EA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08" y="1284759"/>
            <a:ext cx="2468576" cy="332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2A8DAE2-D2FD-4323-840A-DA4934D48D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5" y="819914"/>
            <a:ext cx="1954139" cy="287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E28CDF00-CAE9-4504-8879-BA0FDAEB4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2" y="2697163"/>
            <a:ext cx="3000375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21BB0B62-3622-4BAF-A951-B4D2290BDE26}" type="slidenum">
              <a:rPr lang="en-AU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B45986-2376-493F-A35E-E55C1B9C4F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6" y="3605417"/>
            <a:ext cx="3000989" cy="2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0B9055-958C-4877-837E-E4C351F20B0A}"/>
              </a:ext>
            </a:extLst>
          </p:cNvPr>
          <p:cNvSpPr txBox="1">
            <a:spLocks/>
          </p:cNvSpPr>
          <p:nvPr/>
        </p:nvSpPr>
        <p:spPr>
          <a:xfrm>
            <a:off x="1153682" y="171562"/>
            <a:ext cx="7606614" cy="40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dirty="0">
                <a:solidFill>
                  <a:schemeClr val="tx1"/>
                </a:solidFill>
              </a:rPr>
              <a:t>Οι ικανοποιημένοι</a:t>
            </a:r>
            <a:r>
              <a:rPr lang="el-GR" dirty="0" smtClean="0"/>
              <a:t> </a:t>
            </a:r>
            <a:r>
              <a:rPr lang="el-GR" dirty="0">
                <a:solidFill>
                  <a:schemeClr val="tx1"/>
                </a:solidFill>
              </a:rPr>
              <a:t>πελάτες</a:t>
            </a:r>
            <a:r>
              <a:rPr lang="el-GR" dirty="0" smtClean="0"/>
              <a:t> </a:t>
            </a:r>
            <a:r>
              <a:rPr lang="el-GR" dirty="0">
                <a:solidFill>
                  <a:schemeClr val="tx1"/>
                </a:solidFill>
              </a:rPr>
              <a:t>είναι</a:t>
            </a:r>
            <a:r>
              <a:rPr lang="el-GR" dirty="0" smtClean="0"/>
              <a:t> </a:t>
            </a:r>
            <a:r>
              <a:rPr lang="el-GR" dirty="0">
                <a:solidFill>
                  <a:schemeClr val="tx1"/>
                </a:solidFill>
              </a:rPr>
              <a:t>οι</a:t>
            </a:r>
            <a:r>
              <a:rPr lang="el-GR" dirty="0" smtClean="0"/>
              <a:t> </a:t>
            </a:r>
            <a:r>
              <a:rPr lang="el-GR" dirty="0">
                <a:solidFill>
                  <a:schemeClr val="tx1"/>
                </a:solidFill>
              </a:rPr>
              <a:t>καλύτεροι</a:t>
            </a:r>
            <a:r>
              <a:rPr lang="el-GR" dirty="0" smtClean="0"/>
              <a:t> </a:t>
            </a:r>
            <a:r>
              <a:rPr lang="el-GR" dirty="0">
                <a:solidFill>
                  <a:schemeClr val="tx1"/>
                </a:solidFill>
              </a:rPr>
              <a:t>διαφημιστές μας!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 bwMode="auto">
          <a:xfrm>
            <a:off x="800848" y="159536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l-GR" smtClean="0"/>
              <a:t>Εταιρεία - γεγονότα και αριθμοί</a:t>
            </a:r>
          </a:p>
        </p:txBody>
      </p:sp>
      <p:cxnSp>
        <p:nvCxnSpPr>
          <p:cNvPr id="4" name="Connettore 1 42"/>
          <p:cNvCxnSpPr>
            <a:cxnSpLocks/>
          </p:cNvCxnSpPr>
          <p:nvPr/>
        </p:nvCxnSpPr>
        <p:spPr bwMode="auto">
          <a:xfrm flipH="1">
            <a:off x="3351340" y="1160748"/>
            <a:ext cx="8357" cy="4825908"/>
          </a:xfrm>
          <a:prstGeom prst="line">
            <a:avLst/>
          </a:prstGeom>
          <a:ln w="12700">
            <a:solidFill>
              <a:srgbClr val="096A96"/>
            </a:solidFill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e 43"/>
          <p:cNvSpPr/>
          <p:nvPr/>
        </p:nvSpPr>
        <p:spPr bwMode="auto">
          <a:xfrm>
            <a:off x="3300051" y="3513331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2488" name="Rectangle 22"/>
          <p:cNvSpPr>
            <a:spLocks noChangeArrowheads="1"/>
          </p:cNvSpPr>
          <p:nvPr/>
        </p:nvSpPr>
        <p:spPr bwMode="auto">
          <a:xfrm>
            <a:off x="3791745" y="5519932"/>
            <a:ext cx="3437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dirty="0">
                <a:latin typeface="+mn-lt"/>
              </a:rPr>
              <a:t>Htceramix s.a. εταιρεία τεχνοβλαστός (spin off) του EPFL (</a:t>
            </a:r>
            <a:r>
              <a:rPr lang="el-GR" altLang="de-DE" dirty="0" err="1">
                <a:latin typeface="+mn-lt"/>
              </a:rPr>
              <a:t>CH</a:t>
            </a:r>
            <a:r>
              <a:rPr lang="el-GR" altLang="de-DE" dirty="0" smtClean="0">
                <a:latin typeface="+mn-lt"/>
              </a:rPr>
              <a:t>)</a:t>
            </a:r>
            <a:r>
              <a:rPr lang="en-US" altLang="de-DE" dirty="0" smtClean="0">
                <a:latin typeface="+mn-lt"/>
              </a:rPr>
              <a:t> </a:t>
            </a:r>
            <a:r>
              <a:rPr lang="el-GR" altLang="de-DE" dirty="0" smtClean="0">
                <a:latin typeface="+mn-lt"/>
              </a:rPr>
              <a:t>ανακάλυψη </a:t>
            </a:r>
            <a:r>
              <a:rPr lang="el-GR" altLang="de-DE" dirty="0">
                <a:latin typeface="+mn-lt"/>
              </a:rPr>
              <a:t>τεχνολογίας</a:t>
            </a:r>
            <a:r>
              <a:rPr lang="el-GR" dirty="0" smtClean="0"/>
              <a:t> </a:t>
            </a:r>
            <a:r>
              <a:rPr lang="el-GR" altLang="de-DE" dirty="0">
                <a:latin typeface="+mn-lt"/>
              </a:rPr>
              <a:t>HotBox™</a:t>
            </a:r>
          </a:p>
        </p:txBody>
      </p:sp>
      <p:sp>
        <p:nvSpPr>
          <p:cNvPr id="21530" name="Rectangle 27"/>
          <p:cNvSpPr>
            <a:spLocks noChangeArrowheads="1"/>
          </p:cNvSpPr>
          <p:nvPr/>
        </p:nvSpPr>
        <p:spPr bwMode="auto">
          <a:xfrm>
            <a:off x="3347179" y="551993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2000</a:t>
            </a:r>
          </a:p>
        </p:txBody>
      </p:sp>
      <p:sp>
        <p:nvSpPr>
          <p:cNvPr id="62491" name="Rectangle 28"/>
          <p:cNvSpPr>
            <a:spLocks noChangeArrowheads="1"/>
          </p:cNvSpPr>
          <p:nvPr/>
        </p:nvSpPr>
        <p:spPr bwMode="auto">
          <a:xfrm>
            <a:off x="3755740" y="5023045"/>
            <a:ext cx="401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dirty="0" smtClean="0"/>
              <a:t> </a:t>
            </a:r>
            <a:r>
              <a:rPr lang="el-GR" sz="1200" dirty="0">
                <a:latin typeface="+mn-lt"/>
              </a:rPr>
              <a:t>Εγκατάσταση μονάδας ισχύος </a:t>
            </a:r>
            <a:r>
              <a:rPr lang="el-GR" sz="1200" dirty="0" err="1" smtClean="0">
                <a:latin typeface="+mn-lt"/>
              </a:rPr>
              <a:t>SOFC</a:t>
            </a:r>
            <a:r>
              <a:rPr lang="el-GR" sz="1200" dirty="0" smtClean="0">
                <a:latin typeface="+mn-lt"/>
              </a:rPr>
              <a:t>, εξαγορά </a:t>
            </a:r>
            <a:r>
              <a:rPr lang="el-GR" sz="1200" dirty="0">
                <a:latin typeface="+mn-lt"/>
              </a:rPr>
              <a:t>της</a:t>
            </a:r>
            <a:r>
              <a:rPr lang="el-GR" dirty="0" smtClean="0"/>
              <a:t> </a:t>
            </a:r>
            <a:r>
              <a:rPr lang="el-GR" sz="1200" dirty="0">
                <a:latin typeface="+mn-lt"/>
              </a:rPr>
              <a:t>HTceramix</a:t>
            </a:r>
            <a:endParaRPr lang="el-GR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2" name="Rectangle 29"/>
          <p:cNvSpPr>
            <a:spLocks noChangeArrowheads="1"/>
          </p:cNvSpPr>
          <p:nvPr/>
        </p:nvSpPr>
        <p:spPr bwMode="auto">
          <a:xfrm>
            <a:off x="3755740" y="4553145"/>
            <a:ext cx="27767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1200" dirty="0">
                <a:latin typeface="+mn-lt"/>
              </a:rPr>
              <a:t> Λειτουργία πιλοτικής μονάδας στο Mezzolombardo (IT)</a:t>
            </a:r>
            <a:endParaRPr lang="el-GR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3" name="Rectangle 30"/>
          <p:cNvSpPr>
            <a:spLocks noChangeArrowheads="1"/>
          </p:cNvSpPr>
          <p:nvPr/>
        </p:nvSpPr>
        <p:spPr bwMode="auto">
          <a:xfrm>
            <a:off x="3755740" y="4059432"/>
            <a:ext cx="3807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l-GR" sz="1200" dirty="0">
                <a:latin typeface="+mn-lt"/>
              </a:rPr>
              <a:t> Σχεδιασμός αρθρωτής γεννήτριας συμπαραγωγής πολύ μικρής κλίμακας (mCHP)</a:t>
            </a:r>
            <a:r>
              <a:rPr lang="el-GR" dirty="0" smtClean="0"/>
              <a:t> </a:t>
            </a:r>
            <a:r>
              <a:rPr lang="el-GR" sz="1200" dirty="0">
                <a:latin typeface="+mn-lt"/>
              </a:rPr>
              <a:t>2,5 kW</a:t>
            </a:r>
            <a:endParaRPr lang="el-GR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4" name="Rectangle 31"/>
          <p:cNvSpPr>
            <a:spLocks noChangeArrowheads="1"/>
          </p:cNvSpPr>
          <p:nvPr/>
        </p:nvSpPr>
        <p:spPr bwMode="auto">
          <a:xfrm>
            <a:off x="3791745" y="3540319"/>
            <a:ext cx="299084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dirty="0" smtClean="0">
                <a:latin typeface="+mn-lt"/>
              </a:rPr>
              <a:t>Πρώτη παρουσίαση του </a:t>
            </a:r>
            <a:r>
              <a:rPr lang="el-GR" altLang="de-DE" b="1" dirty="0">
                <a:solidFill>
                  <a:srgbClr val="3F3F3F"/>
                </a:solidFill>
                <a:latin typeface="+mn-lt"/>
              </a:rPr>
              <a:t>EnGEN</a:t>
            </a:r>
            <a:r>
              <a:rPr lang="el-GR" altLang="de-DE" dirty="0">
                <a:solidFill>
                  <a:srgbClr val="3F3F3F"/>
                </a:solidFill>
                <a:latin typeface="+mn-lt"/>
              </a:rPr>
              <a:t>™ στο πλαίσιο του Ευρωπαϊκού έργου Ene.field</a:t>
            </a:r>
          </a:p>
        </p:txBody>
      </p:sp>
      <p:sp>
        <p:nvSpPr>
          <p:cNvPr id="21535" name="Rectangle 32"/>
          <p:cNvSpPr>
            <a:spLocks noChangeArrowheads="1"/>
          </p:cNvSpPr>
          <p:nvPr/>
        </p:nvSpPr>
        <p:spPr bwMode="auto">
          <a:xfrm>
            <a:off x="3347179" y="5023044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2007</a:t>
            </a:r>
          </a:p>
        </p:txBody>
      </p:sp>
      <p:sp>
        <p:nvSpPr>
          <p:cNvPr id="21536" name="Rectangle 33"/>
          <p:cNvSpPr>
            <a:spLocks noChangeArrowheads="1"/>
          </p:cNvSpPr>
          <p:nvPr/>
        </p:nvSpPr>
        <p:spPr bwMode="auto">
          <a:xfrm>
            <a:off x="3347179" y="4553144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2008</a:t>
            </a:r>
          </a:p>
        </p:txBody>
      </p:sp>
      <p:sp>
        <p:nvSpPr>
          <p:cNvPr id="21537" name="Rectangle 34"/>
          <p:cNvSpPr>
            <a:spLocks noChangeArrowheads="1"/>
          </p:cNvSpPr>
          <p:nvPr/>
        </p:nvSpPr>
        <p:spPr bwMode="auto">
          <a:xfrm>
            <a:off x="3347179" y="405943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2011</a:t>
            </a:r>
          </a:p>
        </p:txBody>
      </p:sp>
      <p:cxnSp>
        <p:nvCxnSpPr>
          <p:cNvPr id="21" name="Connettore 1 42"/>
          <p:cNvCxnSpPr/>
          <p:nvPr/>
        </p:nvCxnSpPr>
        <p:spPr bwMode="auto">
          <a:xfrm rot="5400000">
            <a:off x="5009422" y="1932671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39" name="Rectangle 36"/>
          <p:cNvSpPr>
            <a:spLocks noChangeArrowheads="1"/>
          </p:cNvSpPr>
          <p:nvPr/>
        </p:nvSpPr>
        <p:spPr bwMode="auto">
          <a:xfrm>
            <a:off x="3339243" y="3545082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2014</a:t>
            </a:r>
          </a:p>
        </p:txBody>
      </p:sp>
      <p:sp>
        <p:nvSpPr>
          <p:cNvPr id="33" name="Ovale 44"/>
          <p:cNvSpPr/>
          <p:nvPr/>
        </p:nvSpPr>
        <p:spPr bwMode="auto">
          <a:xfrm>
            <a:off x="3298586" y="4035619"/>
            <a:ext cx="105507" cy="106362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4" name="Connettore 1 42"/>
          <p:cNvCxnSpPr/>
          <p:nvPr/>
        </p:nvCxnSpPr>
        <p:spPr bwMode="auto">
          <a:xfrm rot="5400000">
            <a:off x="5007956" y="244555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e 45"/>
          <p:cNvSpPr/>
          <p:nvPr/>
        </p:nvSpPr>
        <p:spPr bwMode="auto">
          <a:xfrm>
            <a:off x="3298586" y="4510281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2" name="Connettore 1 52"/>
          <p:cNvCxnSpPr/>
          <p:nvPr/>
        </p:nvCxnSpPr>
        <p:spPr bwMode="auto">
          <a:xfrm rot="5400000">
            <a:off x="5007956" y="292815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e 49"/>
          <p:cNvSpPr/>
          <p:nvPr/>
        </p:nvSpPr>
        <p:spPr bwMode="auto">
          <a:xfrm>
            <a:off x="3298586" y="4986532"/>
            <a:ext cx="105507" cy="106363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0" name="Connettore 1 42"/>
          <p:cNvCxnSpPr/>
          <p:nvPr/>
        </p:nvCxnSpPr>
        <p:spPr bwMode="auto">
          <a:xfrm rot="5400000">
            <a:off x="5007956" y="340440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e 45"/>
          <p:cNvSpPr/>
          <p:nvPr/>
        </p:nvSpPr>
        <p:spPr bwMode="auto">
          <a:xfrm>
            <a:off x="3298586" y="5462782"/>
            <a:ext cx="105507" cy="106363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28" name="Connettore 1 42"/>
          <p:cNvCxnSpPr/>
          <p:nvPr/>
        </p:nvCxnSpPr>
        <p:spPr bwMode="auto">
          <a:xfrm rot="5400000">
            <a:off x="5040193" y="3883320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e 43"/>
          <p:cNvSpPr/>
          <p:nvPr/>
        </p:nvSpPr>
        <p:spPr bwMode="auto">
          <a:xfrm>
            <a:off x="3287689" y="2961010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auto">
          <a:xfrm>
            <a:off x="3779383" y="3003340"/>
            <a:ext cx="299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dirty="0">
                <a:solidFill>
                  <a:srgbClr val="3F3F3F"/>
                </a:solidFill>
                <a:latin typeface="+mn-lt"/>
              </a:rPr>
              <a:t>Απόκτηση στοιχείων ενεργητικού της</a:t>
            </a:r>
            <a:r>
              <a:rPr dirty="0"/>
              <a:t/>
            </a:r>
            <a:br>
              <a:rPr dirty="0"/>
            </a:br>
            <a:r>
              <a:rPr lang="el-GR" altLang="de-DE" b="1" dirty="0">
                <a:solidFill>
                  <a:srgbClr val="3F3F3F"/>
                </a:solidFill>
                <a:latin typeface="+mn-lt"/>
              </a:rPr>
              <a:t>Ceramic Fuel Cells GmbH</a:t>
            </a:r>
            <a:endParaRPr lang="el-GR" altLang="de-DE" dirty="0">
              <a:solidFill>
                <a:srgbClr val="3F3F3F"/>
              </a:solidFill>
              <a:latin typeface="+mn-lt"/>
            </a:endParaRPr>
          </a:p>
        </p:txBody>
      </p:sp>
      <p:cxnSp>
        <p:nvCxnSpPr>
          <p:cNvPr id="51" name="Connettore 1 42"/>
          <p:cNvCxnSpPr/>
          <p:nvPr/>
        </p:nvCxnSpPr>
        <p:spPr bwMode="auto">
          <a:xfrm rot="5400000">
            <a:off x="4997060" y="1395692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3326881" y="300810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2015</a:t>
            </a:r>
          </a:p>
        </p:txBody>
      </p:sp>
      <p:sp>
        <p:nvSpPr>
          <p:cNvPr id="62" name="Ovale 43">
            <a:extLst>
              <a:ext uri="{FF2B5EF4-FFF2-40B4-BE49-F238E27FC236}">
                <a16:creationId xmlns:a16="http://schemas.microsoft.com/office/drawing/2014/main" id="{BB105671-8DB9-4840-8697-70AE68DEDF18}"/>
              </a:ext>
            </a:extLst>
          </p:cNvPr>
          <p:cNvSpPr/>
          <p:nvPr/>
        </p:nvSpPr>
        <p:spPr bwMode="auto">
          <a:xfrm>
            <a:off x="3294425" y="2456892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B7E547C7-57FD-4375-A6B3-37CC10EB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63" y="2492897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2016</a:t>
            </a:r>
          </a:p>
        </p:txBody>
      </p:sp>
      <p:sp>
        <p:nvSpPr>
          <p:cNvPr id="64" name="Rectangle 31">
            <a:extLst>
              <a:ext uri="{FF2B5EF4-FFF2-40B4-BE49-F238E27FC236}">
                <a16:creationId xmlns:a16="http://schemas.microsoft.com/office/drawing/2014/main" id="{BD7973A3-EA78-413F-BC7A-124DE14E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081" y="2101467"/>
            <a:ext cx="2990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dirty="0">
                <a:solidFill>
                  <a:srgbClr val="3F3F3F"/>
                </a:solidFill>
                <a:latin typeface="+mn-lt"/>
              </a:rPr>
              <a:t>Κατασκευή και εγκατάσταση του 1.000</a:t>
            </a:r>
            <a:r>
              <a:rPr lang="el-GR" altLang="de-DE" baseline="30000" dirty="0">
                <a:solidFill>
                  <a:srgbClr val="3F3F3F"/>
                </a:solidFill>
                <a:latin typeface="+mn-lt"/>
              </a:rPr>
              <a:t>ου</a:t>
            </a:r>
            <a:r>
              <a:rPr lang="el-GR" altLang="de-DE" dirty="0">
                <a:solidFill>
                  <a:srgbClr val="3F3F3F"/>
                </a:solidFill>
                <a:latin typeface="+mn-lt"/>
              </a:rPr>
              <a:t> BlueGEN</a:t>
            </a:r>
            <a:r>
              <a:rPr lang="el-GR" dirty="0" smtClean="0"/>
              <a:t> </a:t>
            </a:r>
          </a:p>
        </p:txBody>
      </p:sp>
      <p:cxnSp>
        <p:nvCxnSpPr>
          <p:cNvPr id="65" name="Connettore 1 42">
            <a:extLst>
              <a:ext uri="{FF2B5EF4-FFF2-40B4-BE49-F238E27FC236}">
                <a16:creationId xmlns:a16="http://schemas.microsoft.com/office/drawing/2014/main" id="{E4F396DA-9E54-4D43-9F9D-FB249CF6C0E8}"/>
              </a:ext>
            </a:extLst>
          </p:cNvPr>
          <p:cNvCxnSpPr/>
          <p:nvPr/>
        </p:nvCxnSpPr>
        <p:spPr bwMode="auto">
          <a:xfrm rot="5400000">
            <a:off x="5015253" y="881506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e 43">
            <a:extLst>
              <a:ext uri="{FF2B5EF4-FFF2-40B4-BE49-F238E27FC236}">
                <a16:creationId xmlns:a16="http://schemas.microsoft.com/office/drawing/2014/main" id="{24EBF6F0-83FC-4664-8E3F-FA9D8CC2CC52}"/>
              </a:ext>
            </a:extLst>
          </p:cNvPr>
          <p:cNvSpPr/>
          <p:nvPr/>
        </p:nvSpPr>
        <p:spPr bwMode="auto">
          <a:xfrm>
            <a:off x="3287689" y="2024844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619CB622-8F4E-4416-9AAF-BDE7F0C6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7" y="2077108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2017</a:t>
            </a:r>
          </a:p>
        </p:txBody>
      </p:sp>
      <p:cxnSp>
        <p:nvCxnSpPr>
          <p:cNvPr id="68" name="Connettore 1 42">
            <a:extLst>
              <a:ext uri="{FF2B5EF4-FFF2-40B4-BE49-F238E27FC236}">
                <a16:creationId xmlns:a16="http://schemas.microsoft.com/office/drawing/2014/main" id="{3140BD82-7676-40ED-907B-69227A0E3553}"/>
              </a:ext>
            </a:extLst>
          </p:cNvPr>
          <p:cNvCxnSpPr/>
          <p:nvPr/>
        </p:nvCxnSpPr>
        <p:spPr bwMode="auto">
          <a:xfrm rot="5400000">
            <a:off x="5028487" y="465717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31">
            <a:extLst>
              <a:ext uri="{FF2B5EF4-FFF2-40B4-BE49-F238E27FC236}">
                <a16:creationId xmlns:a16="http://schemas.microsoft.com/office/drawing/2014/main" id="{C508934A-93B5-4293-98F3-985289B86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30" y="2513266"/>
            <a:ext cx="299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dirty="0">
                <a:solidFill>
                  <a:srgbClr val="3F3F3F"/>
                </a:solidFill>
                <a:latin typeface="+mn-lt"/>
              </a:rPr>
              <a:t>Επανεκκίνηση εμπορευματοποίησης των</a:t>
            </a:r>
            <a:r>
              <a:rPr lang="el-GR" dirty="0" smtClean="0"/>
              <a:t> </a:t>
            </a:r>
            <a:r>
              <a:rPr lang="el-GR" altLang="de-DE" dirty="0">
                <a:solidFill>
                  <a:srgbClr val="3F3F3F"/>
                </a:solidFill>
                <a:latin typeface="+mn-lt"/>
              </a:rPr>
              <a:t>συστημάτων</a:t>
            </a:r>
            <a:r>
              <a:rPr lang="el-GR" dirty="0" smtClean="0"/>
              <a:t> </a:t>
            </a:r>
            <a:r>
              <a:rPr lang="el-GR" altLang="de-DE" b="1" dirty="0">
                <a:solidFill>
                  <a:srgbClr val="3F3F3F"/>
                </a:solidFill>
                <a:latin typeface="+mn-lt"/>
              </a:rPr>
              <a:t>BlueGEN</a:t>
            </a:r>
            <a:endParaRPr lang="el-GR" altLang="de-DE" dirty="0">
              <a:solidFill>
                <a:srgbClr val="3F3F3F"/>
              </a:solidFill>
              <a:latin typeface="+mn-lt"/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307A7D74-2649-4D02-AD04-A5FF3012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657" y="1716422"/>
            <a:ext cx="3319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dirty="0">
                <a:latin typeface="+mn-lt"/>
              </a:rPr>
              <a:t>Έναρξη κατασκευής 3</a:t>
            </a:r>
            <a:r>
              <a:rPr lang="el-GR" altLang="de-DE" baseline="30000" dirty="0">
                <a:latin typeface="+mn-lt"/>
              </a:rPr>
              <a:t>ης</a:t>
            </a:r>
            <a:r>
              <a:rPr lang="el-GR" altLang="de-DE" dirty="0">
                <a:latin typeface="+mn-lt"/>
              </a:rPr>
              <a:t> μονάδας</a:t>
            </a:r>
            <a:r>
              <a:rPr lang="el-GR" dirty="0" smtClean="0"/>
              <a:t> </a:t>
            </a:r>
            <a:r>
              <a:rPr lang="el-GR" altLang="de-DE" dirty="0">
                <a:latin typeface="+mn-lt"/>
              </a:rPr>
              <a:t>στο Pergine Vals. </a:t>
            </a: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2718E4C9-F1B5-4F3F-9720-A1753BBD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32" y="1709580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l-GR" altLang="de-DE" sz="1400" b="1" dirty="0">
                <a:solidFill>
                  <a:srgbClr val="096A96"/>
                </a:solidFill>
                <a:latin typeface="+mn-lt"/>
              </a:rPr>
              <a:t>2018</a:t>
            </a:r>
          </a:p>
        </p:txBody>
      </p:sp>
      <p:sp>
        <p:nvSpPr>
          <p:cNvPr id="70" name="Ovale 43">
            <a:extLst>
              <a:ext uri="{FF2B5EF4-FFF2-40B4-BE49-F238E27FC236}">
                <a16:creationId xmlns:a16="http://schemas.microsoft.com/office/drawing/2014/main" id="{3ED25566-4EC5-475F-938B-80BFD40C7C3C}"/>
              </a:ext>
            </a:extLst>
          </p:cNvPr>
          <p:cNvSpPr/>
          <p:nvPr/>
        </p:nvSpPr>
        <p:spPr bwMode="auto">
          <a:xfrm>
            <a:off x="3287689" y="1628800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72" name="Connettore 1 42">
            <a:extLst>
              <a:ext uri="{FF2B5EF4-FFF2-40B4-BE49-F238E27FC236}">
                <a16:creationId xmlns:a16="http://schemas.microsoft.com/office/drawing/2014/main" id="{5A42EEB9-7651-4059-B8A8-A0BD77CD10ED}"/>
              </a:ext>
            </a:extLst>
          </p:cNvPr>
          <p:cNvCxnSpPr/>
          <p:nvPr/>
        </p:nvCxnSpPr>
        <p:spPr bwMode="auto">
          <a:xfrm rot="5400000">
            <a:off x="5015252" y="44027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2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 bwMode="auto">
          <a:xfrm>
            <a:off x="2678005" y="218891"/>
            <a:ext cx="7264483" cy="4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l-GR" smtClean="0"/>
              <a:t>Ειδικοί σε όλο τον κόσμο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2B09C5-8BE2-4640-A638-0AB2B4FB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261" t="21110" r="59626" b="5200"/>
          <a:stretch/>
        </p:blipFill>
        <p:spPr>
          <a:xfrm>
            <a:off x="2238306" y="1008835"/>
            <a:ext cx="7419359" cy="478853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Ενεργειακή επανάσταση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6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le 1"/>
          <p:cNvSpPr>
            <a:spLocks noGrp="1"/>
          </p:cNvSpPr>
          <p:nvPr>
            <p:ph type="title"/>
          </p:nvPr>
        </p:nvSpPr>
        <p:spPr>
          <a:xfrm>
            <a:off x="489397" y="334800"/>
            <a:ext cx="10947042" cy="403200"/>
          </a:xfrm>
        </p:spPr>
        <p:txBody>
          <a:bodyPr>
            <a:noAutofit/>
          </a:bodyPr>
          <a:lstStyle/>
          <a:p>
            <a:r>
              <a:rPr lang="el-GR" sz="3200" dirty="0" err="1" smtClean="0"/>
              <a:t>BlueGEN</a:t>
            </a:r>
            <a:r>
              <a:rPr lang="el-GR" sz="3200" dirty="0" smtClean="0"/>
              <a:t> – η πιο αποδοτική γεννήτρια ηλεκτρικού ρεύματος</a:t>
            </a:r>
            <a:endParaRPr lang="el-GR" sz="3200" dirty="0"/>
          </a:p>
        </p:txBody>
      </p:sp>
      <p:pic>
        <p:nvPicPr>
          <p:cNvPr id="23555" name="Picture 14" descr="BlueGEN_Trans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511824" y="1412776"/>
            <a:ext cx="2466983" cy="33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iped Right Arrow 7"/>
          <p:cNvSpPr/>
          <p:nvPr/>
        </p:nvSpPr>
        <p:spPr>
          <a:xfrm>
            <a:off x="2082367" y="2339669"/>
            <a:ext cx="2305050" cy="1476375"/>
          </a:xfrm>
          <a:prstGeom prst="stripedRightArrow">
            <a:avLst/>
          </a:prstGeom>
          <a:solidFill>
            <a:srgbClr val="005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2800" b="1" dirty="0">
                <a:solidFill>
                  <a:srgbClr val="FFFFFF"/>
                </a:solidFill>
              </a:rPr>
              <a:t>Αέριο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318840" y="1250456"/>
            <a:ext cx="2232025" cy="140335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2800" b="1" dirty="0">
                <a:solidFill>
                  <a:srgbClr val="FFFFFF"/>
                </a:solidFill>
              </a:rPr>
              <a:t>Ισχύς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339127" y="2737833"/>
            <a:ext cx="2232025" cy="140493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2800" b="1" dirty="0">
                <a:solidFill>
                  <a:srgbClr val="FFFFFF"/>
                </a:solidFill>
              </a:rPr>
              <a:t>Θερμότητα</a:t>
            </a: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461473" y="4913833"/>
            <a:ext cx="9972942" cy="94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54000" rIns="0" bIns="54000"/>
          <a:lstStyle/>
          <a:p>
            <a:pPr marL="379413" lvl="1" indent="-198438" eaLnBrk="0" hangingPunct="0">
              <a:lnSpc>
                <a:spcPct val="90000"/>
              </a:lnSpc>
              <a:spcBef>
                <a:spcPct val="30000"/>
              </a:spcBef>
              <a:buClr>
                <a:srgbClr val="005BAA"/>
              </a:buCl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l-GR" sz="2400" dirty="0">
                <a:solidFill>
                  <a:srgbClr val="000000"/>
                </a:solidFill>
                <a:latin typeface="+mn-lt"/>
              </a:rPr>
              <a:t>Κατανεμημένη παραγωγή ηλεκτρικής ενέργειας με 60% απόδοση</a:t>
            </a:r>
          </a:p>
          <a:p>
            <a:pPr marL="379413" lvl="1" indent="-198438" eaLnBrk="0" hangingPunct="0">
              <a:lnSpc>
                <a:spcPct val="90000"/>
              </a:lnSpc>
              <a:spcBef>
                <a:spcPct val="30000"/>
              </a:spcBef>
              <a:buClr>
                <a:srgbClr val="005BAA"/>
              </a:buCl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l-GR" sz="2400" dirty="0">
                <a:solidFill>
                  <a:srgbClr val="000000"/>
                </a:solidFill>
                <a:latin typeface="+mn-lt"/>
              </a:rPr>
              <a:t>Απορριπτόμενη θερμότητα για την παραγωγή ζεστού νερού 200 ltr/ημέρα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607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9"/>
          <p:cNvSpPr>
            <a:spLocks noGrp="1" noChangeArrowheads="1"/>
          </p:cNvSpPr>
          <p:nvPr>
            <p:ph type="title"/>
          </p:nvPr>
        </p:nvSpPr>
        <p:spPr>
          <a:xfrm>
            <a:off x="207135" y="0"/>
            <a:ext cx="10515600" cy="1325563"/>
          </a:xfrm>
        </p:spPr>
        <p:txBody>
          <a:bodyPr vert="horz" lIns="0" tIns="0" rIns="91440" bIns="45720" rtlCol="0" anchor="ctr">
            <a:noAutofit/>
          </a:bodyPr>
          <a:lstStyle/>
          <a:p>
            <a:pPr eaLnBrk="1" hangingPunct="1"/>
            <a:r>
              <a:rPr lang="el-GR" smtClean="0"/>
              <a:t>Κεντροποιημένη Παραγωγή...</a:t>
            </a:r>
          </a:p>
        </p:txBody>
      </p:sp>
      <p:pic>
        <p:nvPicPr>
          <p:cNvPr id="25604" name="Picture 13" descr="BlueGen_Centralised_electricity_generation_EN_(300dpi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5520" y="1124744"/>
            <a:ext cx="822083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023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Grp="1" noChangeArrowheads="1"/>
          </p:cNvSpPr>
          <p:nvPr>
            <p:ph type="title"/>
          </p:nvPr>
        </p:nvSpPr>
        <p:spPr>
          <a:xfrm>
            <a:off x="872384" y="168572"/>
            <a:ext cx="10515600" cy="1325563"/>
          </a:xfrm>
        </p:spPr>
        <p:txBody>
          <a:bodyPr vert="horz" lIns="0" tIns="0" rIns="91440" bIns="45720" rtlCol="0" anchor="ctr">
            <a:noAutofit/>
          </a:bodyPr>
          <a:lstStyle/>
          <a:p>
            <a:pPr eaLnBrk="1" hangingPunct="1"/>
            <a:r>
              <a:rPr lang="el-GR" dirty="0" smtClean="0"/>
              <a:t>Κατανεμημένη Παραγωγή...</a:t>
            </a:r>
          </a:p>
        </p:txBody>
      </p:sp>
      <p:pic>
        <p:nvPicPr>
          <p:cNvPr id="26627" name="Content Placeholder 14" descr="BlueGen_Distributed Power_EN_(300dpi)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707" y="1124744"/>
            <a:ext cx="8229600" cy="4684991"/>
          </a:xfr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428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leichschenkliges Dreieck 32"/>
          <p:cNvSpPr/>
          <p:nvPr/>
        </p:nvSpPr>
        <p:spPr>
          <a:xfrm rot="5400000">
            <a:off x="3040641" y="2116406"/>
            <a:ext cx="2664296" cy="144016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Gleichschenkliges Dreieck 33"/>
          <p:cNvSpPr/>
          <p:nvPr/>
        </p:nvSpPr>
        <p:spPr>
          <a:xfrm rot="16200000">
            <a:off x="6244997" y="2116407"/>
            <a:ext cx="2664296" cy="144016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227" y="168272"/>
            <a:ext cx="12041747" cy="403200"/>
          </a:xfrm>
        </p:spPr>
        <p:txBody>
          <a:bodyPr>
            <a:noAutofit/>
          </a:bodyPr>
          <a:lstStyle/>
          <a:p>
            <a:r>
              <a:rPr lang="el-GR" sz="3200" dirty="0"/>
              <a:t>Η BlueGEN αντιμετωπίζει τις βασικές προκλήσεις αυτής της μετάβασης</a:t>
            </a:r>
          </a:p>
        </p:txBody>
      </p:sp>
      <p:sp>
        <p:nvSpPr>
          <p:cNvPr id="15" name="Rechteck 14"/>
          <p:cNvSpPr/>
          <p:nvPr/>
        </p:nvSpPr>
        <p:spPr>
          <a:xfrm>
            <a:off x="1923017" y="800914"/>
            <a:ext cx="1566924" cy="1600453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965248" y="864297"/>
            <a:ext cx="1440160" cy="936104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897166" y="1785394"/>
            <a:ext cx="157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1" dirty="0">
                <a:solidFill>
                  <a:schemeClr val="bg1"/>
                </a:solidFill>
                <a:latin typeface="+mn-lt"/>
              </a:rPr>
              <a:t>Αναδιάρθωση του χαρτοφυλακίου του σταθμού </a:t>
            </a:r>
            <a:r>
              <a:rPr lang="el-GR" sz="900" dirty="0">
                <a:solidFill>
                  <a:schemeClr val="bg1"/>
                </a:solidFill>
                <a:latin typeface="+mn-lt"/>
              </a:rPr>
              <a:t>ηλεκτροπαραγωγής</a:t>
            </a:r>
            <a:r>
              <a:rPr lang="el-GR" sz="900" b="1" dirty="0">
                <a:solidFill>
                  <a:schemeClr val="bg1"/>
                </a:solidFill>
                <a:latin typeface="+mn-lt"/>
              </a:rPr>
              <a:t> ορυκτών καυσίμων</a:t>
            </a:r>
          </a:p>
        </p:txBody>
      </p:sp>
      <p:sp>
        <p:nvSpPr>
          <p:cNvPr id="21" name="Rechteck 20"/>
          <p:cNvSpPr/>
          <p:nvPr/>
        </p:nvSpPr>
        <p:spPr>
          <a:xfrm>
            <a:off x="8458493" y="872923"/>
            <a:ext cx="1566924" cy="1477170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8441241" y="1922847"/>
            <a:ext cx="161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n-lt"/>
              </a:rPr>
              <a:t>Επέκταση Ανανεώσιμων πηγών ενέργειας</a:t>
            </a:r>
          </a:p>
        </p:txBody>
      </p:sp>
      <p:sp>
        <p:nvSpPr>
          <p:cNvPr id="23" name="Rechteck 22"/>
          <p:cNvSpPr/>
          <p:nvPr/>
        </p:nvSpPr>
        <p:spPr>
          <a:xfrm>
            <a:off x="8449066" y="3379260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8405937" y="4258695"/>
            <a:ext cx="16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n-lt"/>
              </a:rPr>
              <a:t>Αύξηση στην απόδοση του</a:t>
            </a:r>
            <a:r>
              <a:rPr lang="el-GR" dirty="0" smtClean="0"/>
              <a:t>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κτιρίου</a:t>
            </a:r>
          </a:p>
        </p:txBody>
      </p:sp>
      <p:sp>
        <p:nvSpPr>
          <p:cNvPr id="25" name="Rechteck 24"/>
          <p:cNvSpPr/>
          <p:nvPr/>
        </p:nvSpPr>
        <p:spPr>
          <a:xfrm>
            <a:off x="1960521" y="3321195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1926233" y="4371119"/>
            <a:ext cx="161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n-lt"/>
              </a:rPr>
              <a:t>Σταθεροποίηση</a:t>
            </a:r>
            <a:r>
              <a:rPr lang="el-GR" dirty="0" smtClean="0"/>
              <a:t>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δικτύου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652708" y="4257299"/>
            <a:ext cx="1910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l-GR" sz="1000" b="1" dirty="0">
                <a:latin typeface="+mn-lt"/>
              </a:rPr>
              <a:t>Κατανεμημένη λειτουργία για</a:t>
            </a:r>
            <a:r>
              <a:rPr lang="el-GR" dirty="0" smtClean="0"/>
              <a:t> </a:t>
            </a:r>
            <a:r>
              <a:rPr lang="el-GR" sz="1000" b="1" dirty="0">
                <a:latin typeface="+mn-lt"/>
              </a:rPr>
              <a:t>μείωση απωλειών και</a:t>
            </a:r>
            <a:r>
              <a:rPr lang="el-GR" dirty="0" smtClean="0"/>
              <a:t> </a:t>
            </a:r>
            <a:r>
              <a:rPr lang="el-GR" sz="1000" b="1" dirty="0">
                <a:latin typeface="+mn-lt"/>
              </a:rPr>
              <a:t>σταθεροποίηση των</a:t>
            </a:r>
            <a:r>
              <a:rPr lang="el-GR" dirty="0" smtClean="0"/>
              <a:t> </a:t>
            </a:r>
            <a:r>
              <a:rPr lang="el-GR" sz="1000" b="1" dirty="0">
                <a:latin typeface="+mn-lt"/>
              </a:rPr>
              <a:t>δικτύων</a:t>
            </a:r>
            <a:r>
              <a:rPr lang="el-GR" dirty="0" smtClean="0"/>
              <a:t> </a:t>
            </a:r>
          </a:p>
        </p:txBody>
      </p:sp>
      <p:sp>
        <p:nvSpPr>
          <p:cNvPr id="38" name="Rechteck 37"/>
          <p:cNvSpPr/>
          <p:nvPr/>
        </p:nvSpPr>
        <p:spPr>
          <a:xfrm>
            <a:off x="6475351" y="4257299"/>
            <a:ext cx="1821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200"/>
              </a:spcAft>
            </a:pPr>
            <a:r>
              <a:rPr lang="el-GR" sz="1000" b="1" dirty="0">
                <a:latin typeface="+mn-lt"/>
              </a:rPr>
              <a:t>Συμπαραγωγή θερμότητας και ηλεκτρισμού:  </a:t>
            </a:r>
            <a:r>
              <a:t/>
            </a:r>
            <a:br/>
            <a:r>
              <a:rPr lang="el-GR" sz="1000" b="1" dirty="0">
                <a:latin typeface="+mn-lt"/>
              </a:rPr>
              <a:t>σημαντικά υψηλότερες αποδόσεις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652709" y="894989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l-GR" sz="1000" b="1" dirty="0">
                <a:latin typeface="+mn-lt"/>
              </a:rPr>
              <a:t>Υψηλότερη</a:t>
            </a:r>
            <a:r>
              <a:rPr lang="el-GR" smtClean="0"/>
              <a:t> </a:t>
            </a:r>
            <a:r>
              <a:rPr lang="el-GR" sz="1000" b="1" dirty="0">
                <a:latin typeface="+mn-lt"/>
              </a:rPr>
              <a:t>ηλεκτρική απόδοση (συγκρίσιμη με τις σύγχρονες μονάδες CCGT (συνδυασμένου κύκλου με καύσιμο φυσικό αέριο))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353009" y="894989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200"/>
              </a:spcAft>
            </a:pPr>
            <a:r>
              <a:rPr lang="el-GR" sz="1000" b="1" dirty="0">
                <a:latin typeface="+mn-lt"/>
              </a:rPr>
              <a:t>Ευέλικτη εφαρμογή, τοπική εξισορρόπηση κυμαινόμενων ανανεώσιμων πηγών ενέργειας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560325" y="2551173"/>
            <a:ext cx="1736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l-GR" sz="1000" b="1" dirty="0">
                <a:latin typeface="+mn-lt"/>
              </a:rPr>
              <a:t>Ανανεώσιμο μέσω</a:t>
            </a:r>
            <a:r>
              <a:rPr lang="el-GR" smtClean="0"/>
              <a:t> </a:t>
            </a:r>
            <a:r>
              <a:t/>
            </a:r>
            <a:br/>
            <a:r>
              <a:rPr lang="el-GR" sz="1000" b="1" dirty="0">
                <a:latin typeface="+mn-lt"/>
              </a:rPr>
              <a:t>της χρήσης βιο-μεθανίου</a:t>
            </a:r>
            <a:r>
              <a:rPr lang="el-GR" smtClean="0"/>
              <a:t> </a:t>
            </a:r>
            <a:r>
              <a:t/>
            </a:r>
            <a:br/>
            <a:r>
              <a:rPr lang="el-GR" sz="1000" b="1" dirty="0">
                <a:latin typeface="+mn-lt"/>
              </a:rPr>
              <a:t>ή συνθετικού αερίου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33" y="3397812"/>
            <a:ext cx="1457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936" y="3429428"/>
            <a:ext cx="14382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115" y="975177"/>
            <a:ext cx="6477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104" y="975178"/>
            <a:ext cx="7143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579" y="866951"/>
            <a:ext cx="1447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3652709" y="2551173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l-GR" sz="1000" b="1" dirty="0">
                <a:latin typeface="+mn-lt"/>
              </a:rPr>
              <a:t>«Εικονικός </a:t>
            </a:r>
            <a:r>
              <a:t/>
            </a:r>
            <a:br/>
            <a:r>
              <a:rPr lang="el-GR" sz="1000" b="1" dirty="0">
                <a:latin typeface="+mn-lt"/>
              </a:rPr>
              <a:t>Σταθμός </a:t>
            </a:r>
            <a:r>
              <a:t/>
            </a:r>
            <a:br/>
            <a:r>
              <a:rPr lang="el-GR" sz="1000" b="1" dirty="0">
                <a:latin typeface="+mn-lt"/>
              </a:rPr>
              <a:t>Ηλεκτροπαραγωγής»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335391" y="5245670"/>
            <a:ext cx="713805" cy="5984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-457200"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Wingdings" pitchFamily="2" charset="2"/>
              <a:buChar char="è"/>
              <a:tabLst>
                <a:tab pos="1076325" algn="l"/>
              </a:tabLst>
              <a:defRPr/>
            </a:pPr>
            <a:r>
              <a:rPr lang="el-GR" dirty="0" smtClean="0"/>
              <a:t> 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629639" y="5223043"/>
            <a:ext cx="8785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9413" lvl="1" indent="-198438"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AEEF"/>
              </a:buClr>
              <a:tabLst>
                <a:tab pos="1076325" algn="l"/>
              </a:tabLst>
            </a:pPr>
            <a:r>
              <a:rPr lang="el-GR" sz="1600" dirty="0" smtClean="0"/>
              <a:t>Το </a:t>
            </a:r>
            <a:r>
              <a:rPr lang="el-GR" sz="2000" b="1" dirty="0">
                <a:solidFill>
                  <a:srgbClr val="000000"/>
                </a:solidFill>
                <a:latin typeface="+mn-lt"/>
              </a:rPr>
              <a:t>BlueGEN</a:t>
            </a:r>
            <a:r>
              <a:rPr lang="el-GR" sz="2000" dirty="0">
                <a:solidFill>
                  <a:srgbClr val="000000"/>
                </a:solidFill>
                <a:latin typeface="+mn-lt"/>
              </a:rPr>
              <a:t> μπορεί να διαδραματίσει βασικό ρόλο στο </a:t>
            </a:r>
            <a:r>
              <a:rPr lang="el-GR" sz="2000" b="1" dirty="0">
                <a:solidFill>
                  <a:srgbClr val="000000"/>
                </a:solidFill>
                <a:latin typeface="+mn-lt"/>
              </a:rPr>
              <a:t>μετασχηματισμό της ενεργειακής βιομηχανίας</a:t>
            </a:r>
            <a:r>
              <a:rPr lang="el-GR" sz="2000" dirty="0">
                <a:solidFill>
                  <a:srgbClr val="000000"/>
                </a:solidFill>
                <a:latin typeface="+mn-lt"/>
              </a:rPr>
              <a:t>, συμπληρώνοντας τις ανανεώσιμες πηγές ενέργειας</a:t>
            </a:r>
            <a:endParaRPr lang="el-GR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6" name="Picture 45" descr="BlueGEN_MedRes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63021" y="1003002"/>
            <a:ext cx="5078221" cy="3826843"/>
          </a:xfrm>
          <a:prstGeom prst="rect">
            <a:avLst/>
          </a:prstGeom>
        </p:spPr>
      </p:pic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GEN_Alternative_LoRes_transp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32513" y="1700808"/>
            <a:ext cx="5769386" cy="4956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4617132"/>
            <a:ext cx="2261778" cy="43200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C0F05EAC-19B9-436D-AB9C-C58D2309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5157193"/>
            <a:ext cx="7772400" cy="611783"/>
          </a:xfrm>
        </p:spPr>
        <p:txBody>
          <a:bodyPr>
            <a:normAutofit fontScale="90000"/>
          </a:bodyPr>
          <a:lstStyle/>
          <a:p>
            <a:r>
              <a:rPr lang="el-GR" b="0" dirty="0"/>
              <a:t>Τεχνολογία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56422" y="6704118"/>
            <a:ext cx="123431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Τελευταία ενημέρωση στις 04.11.19</a:t>
            </a:r>
            <a:r>
              <a:rPr kumimoji="0" lang="el-G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0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534</Words>
  <Application>Microsoft Office PowerPoint</Application>
  <PresentationFormat>Widescreen</PresentationFormat>
  <Paragraphs>112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inherit</vt:lpstr>
      <vt:lpstr>Wingdings</vt:lpstr>
      <vt:lpstr>Tema di Office</vt:lpstr>
      <vt:lpstr>Τεχνολογία για πιο «έξυπνη» ενέργεια</vt:lpstr>
      <vt:lpstr>Εταιρεία - γεγονότα και αριθμοί</vt:lpstr>
      <vt:lpstr>Ειδικοί σε όλο τον κόσμο</vt:lpstr>
      <vt:lpstr>Ενεργειακή επανάσταση</vt:lpstr>
      <vt:lpstr>BlueGEN – η πιο αποδοτική γεννήτρια ηλεκτρικού ρεύματος</vt:lpstr>
      <vt:lpstr>Κεντροποιημένη Παραγωγή...</vt:lpstr>
      <vt:lpstr>Κατανεμημένη Παραγωγή...</vt:lpstr>
      <vt:lpstr>Η BlueGEN αντιμετωπίζει τις βασικές προκλήσεις αυτής της μετάβασης</vt:lpstr>
      <vt:lpstr>Τεχνολογία</vt:lpstr>
      <vt:lpstr>Τεχνικές προδιαγραφές </vt:lpstr>
      <vt:lpstr>Κυψέλες καυσίμου στερεού οξειδίου - SOFC</vt:lpstr>
      <vt:lpstr>Αρχή λειτουργίας</vt:lpstr>
      <vt:lpstr>Βασικά μέρη</vt:lpstr>
      <vt:lpstr>ΠΕΛΑΤΕΣ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smarter energy</dc:title>
  <dc:creator>Giovanni Cinti</dc:creator>
  <cp:lastModifiedBy>Laura Currid</cp:lastModifiedBy>
  <cp:revision>6</cp:revision>
  <dcterms:created xsi:type="dcterms:W3CDTF">2019-07-16T11:32:30Z</dcterms:created>
  <dcterms:modified xsi:type="dcterms:W3CDTF">2019-11-13T10:43:47Z</dcterms:modified>
</cp:coreProperties>
</file>