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3" r:id="rId4"/>
    <p:sldId id="272" r:id="rId5"/>
    <p:sldId id="271" r:id="rId6"/>
    <p:sldId id="270" r:id="rId7"/>
    <p:sldId id="269" r:id="rId8"/>
    <p:sldId id="268" r:id="rId9"/>
    <p:sldId id="267" r:id="rId10"/>
    <p:sldId id="266" r:id="rId11"/>
    <p:sldId id="265" r:id="rId12"/>
    <p:sldId id="264" r:id="rId13"/>
    <p:sldId id="263" r:id="rId14"/>
    <p:sldId id="262" r:id="rId15"/>
    <p:sldId id="261" r:id="rId16"/>
    <p:sldId id="260"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2.jpe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&lt;Λογότυπο συνεταίρου&gt;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l-GR" b="1" dirty="0"/>
              <a:t>Τεχνολογίες</a:t>
            </a: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927732" cy="2100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400" dirty="0"/>
          </a:p>
          <a:p>
            <a:pPr marL="0" indent="0">
              <a:buNone/>
            </a:pPr>
            <a:endParaRPr lang="el-GR" sz="2400" dirty="0"/>
          </a:p>
          <a:p>
            <a:pPr marL="0" indent="0">
              <a:buNone/>
            </a:pPr>
            <a:r>
              <a:rPr lang="el-GR" sz="2400" dirty="0"/>
              <a:t>Powerpoint 3 για το Μαθητή</a:t>
            </a:r>
          </a:p>
          <a:p>
            <a:pPr marL="0" indent="0">
              <a:buNone/>
            </a:pPr>
            <a:r>
              <a:rPr lang="el-GR" sz="1800" dirty="0"/>
              <a:t>Εντοπισμός και σύνδεση των στοιχείων του συστήματος ισχύος ενός οχήματος με κυψέλες καυσίμου</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p:cNvSpPr txBox="1"/>
          <p:nvPr/>
        </p:nvSpPr>
        <p:spPr>
          <a:xfrm>
            <a:off x="461427" y="91402"/>
            <a:ext cx="8064896" cy="369332"/>
          </a:xfrm>
          <a:prstGeom prst="rect">
            <a:avLst/>
          </a:prstGeom>
          <a:noFill/>
        </p:spPr>
        <p:txBody>
          <a:bodyPr wrap="square" rtlCol="0">
            <a:spAutoFit/>
          </a:bodyPr>
          <a:lstStyle/>
          <a:p>
            <a:r>
              <a:rPr lang="el-GR" dirty="0" smtClean="0"/>
              <a:t>Δευτερεύουσα άσκηση: τα βοηθητικά στοιχεία της κυψέλης καυσίμου</a:t>
            </a:r>
          </a:p>
        </p:txBody>
      </p:sp>
      <p:sp>
        <p:nvSpPr>
          <p:cNvPr id="3" name="ZoneTexte 15"/>
          <p:cNvSpPr txBox="1"/>
          <p:nvPr/>
        </p:nvSpPr>
        <p:spPr>
          <a:xfrm>
            <a:off x="461427" y="5404574"/>
            <a:ext cx="8064896" cy="646331"/>
          </a:xfrm>
          <a:prstGeom prst="rect">
            <a:avLst/>
          </a:prstGeom>
          <a:noFill/>
        </p:spPr>
        <p:txBody>
          <a:bodyPr wrap="square" rtlCol="0">
            <a:spAutoFit/>
          </a:bodyPr>
          <a:lstStyle/>
          <a:p>
            <a:pPr marL="285750" indent="-285750" algn="just">
              <a:buFont typeface="Arial" panose="020B0604020202020204" pitchFamily="34" charset="0"/>
              <a:buChar char="•"/>
            </a:pPr>
            <a:r>
              <a:rPr lang="el-GR" dirty="0" smtClean="0"/>
              <a:t>Η εξάτμιση της κυψέλης καυσίμου χρησιμοποιείται για την εξάλειψη του νερού που παράγεται στην πλευρά του αέρα της κυψέλης καυσίμου.</a:t>
            </a:r>
          </a:p>
        </p:txBody>
      </p:sp>
      <p:sp>
        <p:nvSpPr>
          <p:cNvPr id="4" name="Rectangle 3"/>
          <p:cNvSpPr/>
          <p:nvPr/>
        </p:nvSpPr>
        <p:spPr>
          <a:xfrm>
            <a:off x="461427" y="656654"/>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 name="Connecteur droit 4"/>
          <p:cNvCxnSpPr/>
          <p:nvPr/>
        </p:nvCxnSpPr>
        <p:spPr>
          <a:xfrm>
            <a:off x="2981707" y="656654"/>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67" y="2037713"/>
            <a:ext cx="2327642" cy="148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3818347" y="2366557"/>
            <a:ext cx="4203920" cy="1220074"/>
            <a:chOff x="3320408" y="2504321"/>
            <a:chExt cx="5091688" cy="1586116"/>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408" y="2504321"/>
              <a:ext cx="5091688" cy="144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1"/>
            <p:cNvSpPr/>
            <p:nvPr/>
          </p:nvSpPr>
          <p:spPr>
            <a:xfrm>
              <a:off x="5905840" y="3164968"/>
              <a:ext cx="432048"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5"/>
            <p:cNvSpPr/>
            <p:nvPr/>
          </p:nvSpPr>
          <p:spPr>
            <a:xfrm>
              <a:off x="5433716" y="3358353"/>
              <a:ext cx="717816" cy="7320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333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371600" y="2443332"/>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6600" dirty="0"/>
              <a:t>ΤΜΗΜΑ ΕΚΤΥΠΩΣΗΣ</a:t>
            </a:r>
          </a:p>
        </p:txBody>
      </p:sp>
      <p:sp>
        <p:nvSpPr>
          <p:cNvPr id="16" name="Sous-titre 2"/>
          <p:cNvSpPr txBox="1">
            <a:spLocks/>
          </p:cNvSpPr>
          <p:nvPr/>
        </p:nvSpPr>
        <p:spPr>
          <a:xfrm>
            <a:off x="1371600" y="4489421"/>
            <a:ext cx="77724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smtClean="0"/>
              <a:t>Το παράδειγμα βασίζεται στο </a:t>
            </a:r>
            <a:r>
              <a:rPr lang="el-GR" dirty="0" err="1" smtClean="0"/>
              <a:t>Toyota</a:t>
            </a:r>
            <a:r>
              <a:rPr lang="el-GR" dirty="0" smtClean="0"/>
              <a:t> </a:t>
            </a:r>
            <a:r>
              <a:rPr lang="el-GR" dirty="0" err="1" smtClean="0"/>
              <a:t>Mirai</a:t>
            </a:r>
            <a:endParaRPr lang="el-GR" dirty="0"/>
          </a:p>
        </p:txBody>
      </p:sp>
      <p:sp>
        <p:nvSpPr>
          <p:cNvPr id="17" name="ZoneTexte 3"/>
          <p:cNvSpPr txBox="1"/>
          <p:nvPr/>
        </p:nvSpPr>
        <p:spPr>
          <a:xfrm>
            <a:off x="1371600" y="512138"/>
            <a:ext cx="7774632" cy="1815882"/>
          </a:xfrm>
          <a:prstGeom prst="rect">
            <a:avLst/>
          </a:prstGeom>
          <a:noFill/>
        </p:spPr>
        <p:txBody>
          <a:bodyPr wrap="square" rtlCol="0">
            <a:spAutoFit/>
          </a:bodyPr>
          <a:lstStyle/>
          <a:p>
            <a:pPr algn="ctr"/>
            <a:r>
              <a:rPr lang="el-GR" sz="2800" dirty="0"/>
              <a:t>Πρακτική άσκηση:</a:t>
            </a:r>
          </a:p>
          <a:p>
            <a:pPr algn="ctr"/>
            <a:r>
              <a:rPr lang="el-GR" sz="2800" dirty="0"/>
              <a:t>εντοπισμός και σύνδεση των στοιχείων</a:t>
            </a:r>
          </a:p>
          <a:p>
            <a:pPr algn="ctr"/>
            <a:r>
              <a:rPr lang="el-GR" sz="2800" dirty="0"/>
              <a:t>του συστήματος ισχύος ενός οχήματος με κυψέλες καυσίμου υδρογόνου</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914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547664" y="1412776"/>
            <a:ext cx="6172498" cy="3959542"/>
          </a:xfrm>
          <a:prstGeom prst="rect">
            <a:avLst/>
          </a:prstGeom>
          <a:ln w="19050">
            <a:solidFill>
              <a:schemeClr val="tx2"/>
            </a:solidFill>
            <a:prstDash val="sysDot"/>
          </a:ln>
        </p:spPr>
      </p:pic>
      <p:sp>
        <p:nvSpPr>
          <p:cNvPr id="16" name="ZoneTexte 2"/>
          <p:cNvSpPr txBox="1"/>
          <p:nvPr/>
        </p:nvSpPr>
        <p:spPr>
          <a:xfrm>
            <a:off x="5940151" y="1484784"/>
            <a:ext cx="1183855" cy="369332"/>
          </a:xfrm>
          <a:prstGeom prst="rect">
            <a:avLst/>
          </a:prstGeom>
          <a:noFill/>
        </p:spPr>
        <p:txBody>
          <a:bodyPr wrap="square" rtlCol="0">
            <a:spAutoFit/>
          </a:bodyPr>
          <a:lstStyle/>
          <a:p>
            <a:r>
              <a:rPr lang="el-GR" dirty="0" smtClean="0"/>
              <a:t>ΕΙΣΟΔΟΣ</a:t>
            </a:r>
          </a:p>
        </p:txBody>
      </p:sp>
      <p:sp>
        <p:nvSpPr>
          <p:cNvPr id="17" name="ZoneTexte 14"/>
          <p:cNvSpPr txBox="1"/>
          <p:nvPr/>
        </p:nvSpPr>
        <p:spPr>
          <a:xfrm>
            <a:off x="7124006" y="2344189"/>
            <a:ext cx="994930" cy="369332"/>
          </a:xfrm>
          <a:prstGeom prst="rect">
            <a:avLst/>
          </a:prstGeom>
          <a:noFill/>
        </p:spPr>
        <p:txBody>
          <a:bodyPr wrap="square" rtlCol="0">
            <a:spAutoFit/>
          </a:bodyPr>
          <a:lstStyle/>
          <a:p>
            <a:r>
              <a:rPr lang="el-GR" dirty="0" smtClean="0"/>
              <a:t>ΕΞΟΔΟΣ</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309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736" y="1279376"/>
            <a:ext cx="4922520" cy="3733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6" name="ZoneTexte 2"/>
          <p:cNvSpPr txBox="1"/>
          <p:nvPr/>
        </p:nvSpPr>
        <p:spPr>
          <a:xfrm>
            <a:off x="2186592" y="2946430"/>
            <a:ext cx="947306" cy="338554"/>
          </a:xfrm>
          <a:prstGeom prst="rect">
            <a:avLst/>
          </a:prstGeom>
          <a:solidFill>
            <a:schemeClr val="bg1"/>
          </a:solidFill>
        </p:spPr>
        <p:txBody>
          <a:bodyPr wrap="square" rtlCol="0">
            <a:spAutoFit/>
          </a:bodyPr>
          <a:lstStyle/>
          <a:p>
            <a:r>
              <a:rPr lang="el-GR" sz="1600" dirty="0" smtClean="0"/>
              <a:t>ΕΙΣΟΔΟΣ</a:t>
            </a:r>
            <a:endParaRPr lang="el-GR" sz="1600" dirty="0"/>
          </a:p>
        </p:txBody>
      </p:sp>
      <p:sp>
        <p:nvSpPr>
          <p:cNvPr id="17" name="ZoneTexte 39"/>
          <p:cNvSpPr txBox="1"/>
          <p:nvPr/>
        </p:nvSpPr>
        <p:spPr>
          <a:xfrm>
            <a:off x="6201002" y="2933654"/>
            <a:ext cx="926398" cy="338554"/>
          </a:xfrm>
          <a:prstGeom prst="rect">
            <a:avLst/>
          </a:prstGeom>
          <a:solidFill>
            <a:schemeClr val="bg1"/>
          </a:solidFill>
        </p:spPr>
        <p:txBody>
          <a:bodyPr wrap="square" rtlCol="0">
            <a:spAutoFit/>
          </a:bodyPr>
          <a:lstStyle/>
          <a:p>
            <a:r>
              <a:rPr lang="el-GR" sz="1600" dirty="0" smtClean="0"/>
              <a:t>ΕΞΟΔΟΣ</a:t>
            </a:r>
            <a:endParaRPr lang="el-GR" sz="1600" dirty="0"/>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701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9"/>
          <p:cNvPicPr>
            <a:picLocks noChangeAspect="1"/>
          </p:cNvPicPr>
          <p:nvPr/>
        </p:nvPicPr>
        <p:blipFill rotWithShape="1">
          <a:blip r:embed="rId10" cstate="print">
            <a:extLst>
              <a:ext uri="{28A0092B-C50C-407E-A947-70E740481C1C}">
                <a14:useLocalDpi xmlns:a14="http://schemas.microsoft.com/office/drawing/2010/main" val="0"/>
              </a:ext>
            </a:extLst>
          </a:blip>
          <a:srcRect t="12472" b="15977"/>
          <a:stretch/>
        </p:blipFill>
        <p:spPr>
          <a:xfrm>
            <a:off x="1331640" y="1442050"/>
            <a:ext cx="6496395" cy="3854196"/>
          </a:xfrm>
          <a:prstGeom prst="rect">
            <a:avLst/>
          </a:prstGeom>
          <a:ln w="19050">
            <a:solidFill>
              <a:schemeClr val="tx2"/>
            </a:solidFill>
            <a:prstDash val="sysDot"/>
          </a:ln>
        </p:spPr>
      </p:pic>
      <p:sp>
        <p:nvSpPr>
          <p:cNvPr id="16" name="ZoneTexte 38"/>
          <p:cNvSpPr txBox="1"/>
          <p:nvPr/>
        </p:nvSpPr>
        <p:spPr>
          <a:xfrm>
            <a:off x="6882835" y="1603539"/>
            <a:ext cx="920159" cy="338554"/>
          </a:xfrm>
          <a:prstGeom prst="rect">
            <a:avLst/>
          </a:prstGeom>
          <a:noFill/>
        </p:spPr>
        <p:txBody>
          <a:bodyPr wrap="square" rtlCol="0">
            <a:spAutoFit/>
          </a:bodyPr>
          <a:lstStyle/>
          <a:p>
            <a:r>
              <a:rPr lang="el-GR" sz="1600" dirty="0" smtClean="0"/>
              <a:t>ΕΞΟΔΟΣ</a:t>
            </a:r>
          </a:p>
        </p:txBody>
      </p:sp>
      <p:sp>
        <p:nvSpPr>
          <p:cNvPr id="17" name="ZoneTexte 41"/>
          <p:cNvSpPr txBox="1"/>
          <p:nvPr/>
        </p:nvSpPr>
        <p:spPr>
          <a:xfrm>
            <a:off x="1349904" y="4806420"/>
            <a:ext cx="961034" cy="338554"/>
          </a:xfrm>
          <a:prstGeom prst="rect">
            <a:avLst/>
          </a:prstGeom>
          <a:noFill/>
        </p:spPr>
        <p:txBody>
          <a:bodyPr wrap="square" rtlCol="0">
            <a:spAutoFit/>
          </a:bodyPr>
          <a:lstStyle/>
          <a:p>
            <a:r>
              <a:rPr lang="el-GR" sz="1600" dirty="0" smtClean="0"/>
              <a:t>ΕΙΣΟΔΟΣ</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57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2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1055952"/>
            <a:ext cx="4794047" cy="4389272"/>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4" name="ZoneTexte 1"/>
          <p:cNvSpPr txBox="1"/>
          <p:nvPr/>
        </p:nvSpPr>
        <p:spPr>
          <a:xfrm>
            <a:off x="5520513" y="4525089"/>
            <a:ext cx="1360977" cy="400110"/>
          </a:xfrm>
          <a:prstGeom prst="rect">
            <a:avLst/>
          </a:prstGeom>
          <a:noFill/>
        </p:spPr>
        <p:txBody>
          <a:bodyPr wrap="square" rtlCol="0">
            <a:spAutoFit/>
          </a:bodyPr>
          <a:lstStyle/>
          <a:p>
            <a:r>
              <a:rPr lang="el-GR" sz="2000" dirty="0"/>
              <a:t>Έξοδος ΚΚΚ</a:t>
            </a:r>
          </a:p>
        </p:txBody>
      </p:sp>
      <p:sp>
        <p:nvSpPr>
          <p:cNvPr id="15" name="ZoneTexte 1"/>
          <p:cNvSpPr txBox="1"/>
          <p:nvPr/>
        </p:nvSpPr>
        <p:spPr>
          <a:xfrm>
            <a:off x="2079935" y="2019993"/>
            <a:ext cx="1507980" cy="400110"/>
          </a:xfrm>
          <a:prstGeom prst="rect">
            <a:avLst/>
          </a:prstGeom>
          <a:solidFill>
            <a:schemeClr val="bg1"/>
          </a:solidFill>
        </p:spPr>
        <p:txBody>
          <a:bodyPr wrap="square" rtlCol="0">
            <a:spAutoFit/>
          </a:bodyPr>
          <a:lstStyle/>
          <a:p>
            <a:r>
              <a:rPr lang="el-GR" sz="2000" dirty="0" smtClean="0"/>
              <a:t>Είσοδος </a:t>
            </a:r>
            <a:r>
              <a:rPr lang="el-GR" sz="2000" dirty="0" err="1" smtClean="0"/>
              <a:t>ΚΚΚ</a:t>
            </a:r>
            <a:endParaRPr lang="el-GR" sz="2000" dirty="0"/>
          </a:p>
        </p:txBody>
      </p:sp>
      <p:sp>
        <p:nvSpPr>
          <p:cNvPr id="16" name="ZoneTexte 1"/>
          <p:cNvSpPr txBox="1"/>
          <p:nvPr/>
        </p:nvSpPr>
        <p:spPr>
          <a:xfrm>
            <a:off x="3266902" y="1197033"/>
            <a:ext cx="2768137" cy="400110"/>
          </a:xfrm>
          <a:prstGeom prst="rect">
            <a:avLst/>
          </a:prstGeom>
          <a:solidFill>
            <a:schemeClr val="bg1"/>
          </a:solidFill>
        </p:spPr>
        <p:txBody>
          <a:bodyPr wrap="square" rtlCol="0">
            <a:spAutoFit/>
          </a:bodyPr>
          <a:lstStyle/>
          <a:p>
            <a:pPr algn="ctr"/>
            <a:r>
              <a:rPr lang="el-GR" sz="2000" dirty="0" smtClean="0"/>
              <a:t>Δεξαμενή </a:t>
            </a:r>
            <a:r>
              <a:rPr lang="el-GR" sz="2000" dirty="0" err="1" smtClean="0"/>
              <a:t>ΚΚΚ</a:t>
            </a:r>
            <a:endParaRPr lang="el-GR" sz="2000" dirty="0"/>
          </a:p>
        </p:txBody>
      </p:sp>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90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608" y="1700808"/>
            <a:ext cx="3927763" cy="3782290"/>
          </a:xfrm>
          <a:prstGeom prst="rect">
            <a:avLst/>
          </a:prstGeom>
          <a:ln w="19050">
            <a:solidFill>
              <a:schemeClr val="tx2"/>
            </a:solidFill>
            <a:prstDash val="sysDot"/>
          </a:ln>
        </p:spPr>
      </p:pic>
      <p:pic>
        <p:nvPicPr>
          <p:cNvPr id="1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2" y="743352"/>
            <a:ext cx="2548128" cy="2346960"/>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7" name="ZoneTexte 2"/>
          <p:cNvSpPr txBox="1"/>
          <p:nvPr/>
        </p:nvSpPr>
        <p:spPr>
          <a:xfrm>
            <a:off x="4081549" y="1916832"/>
            <a:ext cx="838962" cy="307777"/>
          </a:xfrm>
          <a:prstGeom prst="rect">
            <a:avLst/>
          </a:prstGeom>
          <a:noFill/>
        </p:spPr>
        <p:txBody>
          <a:bodyPr wrap="square" rtlCol="0">
            <a:spAutoFit/>
          </a:bodyPr>
          <a:lstStyle/>
          <a:p>
            <a:r>
              <a:rPr lang="el-GR" sz="1400" dirty="0" smtClean="0"/>
              <a:t>ΕΙΣΟΔΟΣ</a:t>
            </a:r>
            <a:endParaRPr lang="el-GR" sz="1400" dirty="0"/>
          </a:p>
        </p:txBody>
      </p:sp>
      <p:sp>
        <p:nvSpPr>
          <p:cNvPr id="18" name="ZoneTexte 15"/>
          <p:cNvSpPr txBox="1"/>
          <p:nvPr/>
        </p:nvSpPr>
        <p:spPr>
          <a:xfrm>
            <a:off x="4081549" y="4437112"/>
            <a:ext cx="931643" cy="307777"/>
          </a:xfrm>
          <a:prstGeom prst="rect">
            <a:avLst/>
          </a:prstGeom>
          <a:noFill/>
        </p:spPr>
        <p:txBody>
          <a:bodyPr wrap="square" rtlCol="0">
            <a:spAutoFit/>
          </a:bodyPr>
          <a:lstStyle/>
          <a:p>
            <a:r>
              <a:rPr lang="el-GR" sz="1400" dirty="0" smtClean="0"/>
              <a:t>ΕΞΟΔΟΣ</a:t>
            </a:r>
            <a:endParaRPr lang="el-GR" sz="1400" dirty="0"/>
          </a:p>
        </p:txBody>
      </p:sp>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39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600" y="2591943"/>
            <a:ext cx="7130220" cy="1629145"/>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6" name="ZoneTexte 16"/>
          <p:cNvSpPr txBox="1"/>
          <p:nvPr/>
        </p:nvSpPr>
        <p:spPr>
          <a:xfrm>
            <a:off x="971599" y="2807967"/>
            <a:ext cx="885799" cy="261610"/>
          </a:xfrm>
          <a:prstGeom prst="rect">
            <a:avLst/>
          </a:prstGeom>
          <a:noFill/>
        </p:spPr>
        <p:txBody>
          <a:bodyPr wrap="square" rtlCol="0">
            <a:spAutoFit/>
          </a:bodyPr>
          <a:lstStyle/>
          <a:p>
            <a:r>
              <a:rPr lang="el-GR" sz="1100" dirty="0" smtClean="0"/>
              <a:t>ΕΙΣΟΔΟΣ</a:t>
            </a:r>
            <a:endParaRPr lang="el-GR" sz="1400" dirty="0"/>
          </a:p>
        </p:txBody>
      </p:sp>
      <p:sp>
        <p:nvSpPr>
          <p:cNvPr id="17" name="ZoneTexte 17"/>
          <p:cNvSpPr txBox="1"/>
          <p:nvPr/>
        </p:nvSpPr>
        <p:spPr>
          <a:xfrm>
            <a:off x="7451930" y="3600055"/>
            <a:ext cx="649890" cy="261610"/>
          </a:xfrm>
          <a:prstGeom prst="rect">
            <a:avLst/>
          </a:prstGeom>
          <a:noFill/>
        </p:spPr>
        <p:txBody>
          <a:bodyPr wrap="square" rtlCol="0">
            <a:spAutoFit/>
          </a:bodyPr>
          <a:lstStyle/>
          <a:p>
            <a:r>
              <a:rPr lang="el-GR" sz="1100" dirty="0" smtClean="0"/>
              <a:t>ΕΞΟΔΟΣ</a:t>
            </a:r>
            <a:endParaRPr lang="el-GR" sz="1100" dirty="0"/>
          </a:p>
        </p:txBody>
      </p:sp>
      <p:sp>
        <p:nvSpPr>
          <p:cNvPr id="18" name="ZoneTexte 17"/>
          <p:cNvSpPr txBox="1"/>
          <p:nvPr/>
        </p:nvSpPr>
        <p:spPr>
          <a:xfrm>
            <a:off x="1857399" y="2591943"/>
            <a:ext cx="1891641" cy="615553"/>
          </a:xfrm>
          <a:prstGeom prst="rect">
            <a:avLst/>
          </a:prstGeom>
          <a:solidFill>
            <a:schemeClr val="bg1"/>
          </a:solidFill>
        </p:spPr>
        <p:txBody>
          <a:bodyPr wrap="square" rtlCol="0">
            <a:spAutoFit/>
          </a:bodyPr>
          <a:lstStyle/>
          <a:p>
            <a:pPr algn="ctr"/>
            <a:r>
              <a:rPr lang="el-GR" sz="1700" dirty="0" smtClean="0"/>
              <a:t>Ροή νερού και αέρα</a:t>
            </a:r>
            <a:endParaRPr lang="el-GR" sz="1700" dirty="0"/>
          </a:p>
        </p:txBody>
      </p:sp>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579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521069" y="2308109"/>
            <a:ext cx="77724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smtClean="0"/>
              <a:t>Στοιχεία συστήματος ισχύος ενός οχήματος με κυψέλες καυσίμου</a:t>
            </a:r>
            <a:endParaRPr lang="el-GR" dirty="0"/>
          </a:p>
        </p:txBody>
      </p:sp>
      <p:sp>
        <p:nvSpPr>
          <p:cNvPr id="16" name="Sous-titre 2"/>
          <p:cNvSpPr txBox="1">
            <a:spLocks/>
          </p:cNvSpPr>
          <p:nvPr/>
        </p:nvSpPr>
        <p:spPr>
          <a:xfrm>
            <a:off x="1404851" y="4498214"/>
            <a:ext cx="7202818"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smtClean="0"/>
              <a:t>Το παράδειγμα βασίζεται στο </a:t>
            </a:r>
            <a:r>
              <a:rPr lang="el-GR" dirty="0" err="1" smtClean="0"/>
              <a:t>Toyota</a:t>
            </a:r>
            <a:r>
              <a:rPr lang="el-GR" dirty="0" smtClean="0"/>
              <a:t> </a:t>
            </a:r>
            <a:r>
              <a:rPr lang="el-GR" dirty="0" err="1" smtClean="0"/>
              <a:t>Mirai</a:t>
            </a:r>
            <a:endParaRPr lang="el-GR" dirty="0"/>
          </a:p>
        </p:txBody>
      </p:sp>
      <p:sp>
        <p:nvSpPr>
          <p:cNvPr id="17" name="ZoneTexte 3"/>
          <p:cNvSpPr txBox="1"/>
          <p:nvPr/>
        </p:nvSpPr>
        <p:spPr>
          <a:xfrm>
            <a:off x="831273" y="520931"/>
            <a:ext cx="8995756" cy="1384995"/>
          </a:xfrm>
          <a:prstGeom prst="rect">
            <a:avLst/>
          </a:prstGeom>
          <a:noFill/>
        </p:spPr>
        <p:txBody>
          <a:bodyPr wrap="square" rtlCol="0">
            <a:spAutoFit/>
          </a:bodyPr>
          <a:lstStyle/>
          <a:p>
            <a:pPr algn="ctr"/>
            <a:r>
              <a:rPr lang="el-GR" sz="2800" dirty="0"/>
              <a:t>Πρακτική άσκηση:</a:t>
            </a:r>
          </a:p>
          <a:p>
            <a:pPr algn="ctr"/>
            <a:r>
              <a:rPr lang="el-GR" sz="2800" dirty="0"/>
              <a:t>εντοπισμός και σύνδεση των </a:t>
            </a:r>
            <a:r>
              <a:rPr lang="el-GR" sz="2800" dirty="0" smtClean="0"/>
              <a:t>στοιχείων</a:t>
            </a:r>
            <a:r>
              <a:rPr lang="en-US" sz="2800" dirty="0" smtClean="0"/>
              <a:t> </a:t>
            </a:r>
            <a:r>
              <a:rPr lang="el-GR" sz="2800" dirty="0" smtClean="0"/>
              <a:t>του </a:t>
            </a:r>
            <a:r>
              <a:rPr lang="el-GR" sz="2800" dirty="0"/>
              <a:t>συστήματος ισχύος ενός οχήματος με κυψέλες καυσίμου</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547446" y="2390578"/>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l-GR" sz="1600" dirty="0"/>
          </a:p>
          <a:p>
            <a:pPr algn="ctr"/>
            <a:r>
              <a:rPr lang="el-GR" sz="1600" dirty="0"/>
              <a:t>Άσκηση: Εκτυπώστε τις εικόνες των βοηθητικών στοιχείων και τοποθετήστε τις πριν και μετά από την κυψέλη καυσίμου ώστε να επιτευχθεί η σωστή λειτουργία. Ξεκινήστε από την ροή εισόδου αέρα μέχρι την έξοδο από το σύστημα μέσω της εξάτμισης. Εξηγήστε συνοπτικά τη σειρά τοποθέτησης των διαφορετικών στοιχείων.</a:t>
            </a:r>
          </a:p>
        </p:txBody>
      </p:sp>
      <p:sp>
        <p:nvSpPr>
          <p:cNvPr id="16" name="Sous-titre 2"/>
          <p:cNvSpPr txBox="1">
            <a:spLocks/>
          </p:cNvSpPr>
          <p:nvPr/>
        </p:nvSpPr>
        <p:spPr>
          <a:xfrm>
            <a:off x="1679171" y="4436667"/>
            <a:ext cx="7640675"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dirty="0" smtClean="0"/>
              <a:t>Το παράδειγμα βασίζεται στο </a:t>
            </a:r>
            <a:r>
              <a:rPr lang="el-GR" dirty="0" err="1" smtClean="0"/>
              <a:t>Toyota</a:t>
            </a:r>
            <a:r>
              <a:rPr lang="el-GR" dirty="0" smtClean="0"/>
              <a:t> </a:t>
            </a:r>
            <a:r>
              <a:rPr lang="el-GR" dirty="0" err="1" smtClean="0"/>
              <a:t>Mirai</a:t>
            </a:r>
            <a:endParaRPr lang="el-GR" dirty="0"/>
          </a:p>
        </p:txBody>
      </p:sp>
      <p:sp>
        <p:nvSpPr>
          <p:cNvPr id="17" name="ZoneTexte 3"/>
          <p:cNvSpPr txBox="1"/>
          <p:nvPr/>
        </p:nvSpPr>
        <p:spPr>
          <a:xfrm>
            <a:off x="1346661" y="459384"/>
            <a:ext cx="8480367" cy="1815882"/>
          </a:xfrm>
          <a:prstGeom prst="rect">
            <a:avLst/>
          </a:prstGeom>
          <a:noFill/>
        </p:spPr>
        <p:txBody>
          <a:bodyPr wrap="square" rtlCol="0">
            <a:spAutoFit/>
          </a:bodyPr>
          <a:lstStyle/>
          <a:p>
            <a:pPr algn="ctr"/>
            <a:r>
              <a:rPr lang="el-GR" sz="2800" dirty="0"/>
              <a:t>Πρακτική δευτερεύουσα άσκηση:</a:t>
            </a:r>
          </a:p>
          <a:p>
            <a:pPr algn="ctr"/>
            <a:r>
              <a:rPr lang="el-GR" sz="2800" dirty="0"/>
              <a:t>σύνδεση των βοηθητικών στοιχείων</a:t>
            </a:r>
          </a:p>
          <a:p>
            <a:pPr algn="ctr"/>
            <a:r>
              <a:rPr lang="el-GR" sz="2800" dirty="0"/>
              <a:t>ενός συστήματος κυψέλης καυσίμου PEM (μεμβράνης ανταλλαγής πρωτονίων) των οχημάτων</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376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1239153" y="41924"/>
            <a:ext cx="7156702" cy="369332"/>
          </a:xfrm>
          <a:prstGeom prst="rect">
            <a:avLst/>
          </a:prstGeom>
          <a:noFill/>
        </p:spPr>
        <p:txBody>
          <a:bodyPr wrap="square" rtlCol="0">
            <a:spAutoFit/>
          </a:bodyPr>
          <a:lstStyle/>
          <a:p>
            <a:r>
              <a:rPr lang="el-GR" dirty="0" smtClean="0"/>
              <a:t>Δευτερεύουσα άσκηση: τα βοηθητικά στοιχεία της κυψέλης καυσίμου</a:t>
            </a:r>
          </a:p>
        </p:txBody>
      </p:sp>
      <p:sp>
        <p:nvSpPr>
          <p:cNvPr id="16" name="ZoneTexte 15"/>
          <p:cNvSpPr txBox="1"/>
          <p:nvPr/>
        </p:nvSpPr>
        <p:spPr>
          <a:xfrm>
            <a:off x="1239153" y="4651711"/>
            <a:ext cx="7776864" cy="923330"/>
          </a:xfrm>
          <a:prstGeom prst="rect">
            <a:avLst/>
          </a:prstGeom>
          <a:noFill/>
        </p:spPr>
        <p:txBody>
          <a:bodyPr wrap="square" rtlCol="0">
            <a:spAutoFit/>
          </a:bodyPr>
          <a:lstStyle/>
          <a:p>
            <a:pPr marL="285750" indent="-285750" algn="just">
              <a:buFont typeface="Arial" panose="020B0604020202020204" pitchFamily="34" charset="0"/>
              <a:buChar char="•"/>
            </a:pPr>
            <a:r>
              <a:rPr lang="el-GR" smtClean="0"/>
              <a:t>Η κυψέλη καυσίμου, προκειμένου να λειτουργεί σωστά, χρειάζεται τα βοηθητικά στοιχεία. Θα πρέπει να τροφοδοτείται με υδρογόνο και με υγρό φιλτραρισμένο αέρα, θα πρέπει να ψυχθεί και να απομακρυνθεί το νερό που παράγεται μέσω της εξάτμισης.</a:t>
            </a:r>
          </a:p>
        </p:txBody>
      </p:sp>
      <p:pic>
        <p:nvPicPr>
          <p:cNvPr id="17" name="Image 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804804" y="525239"/>
            <a:ext cx="5997427" cy="3849624"/>
          </a:xfrm>
          <a:prstGeom prst="rect">
            <a:avLst/>
          </a:prstGeom>
        </p:spPr>
      </p:pic>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231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719000" y="55687"/>
            <a:ext cx="8064896" cy="369332"/>
          </a:xfrm>
          <a:prstGeom prst="rect">
            <a:avLst/>
          </a:prstGeom>
          <a:noFill/>
        </p:spPr>
        <p:txBody>
          <a:bodyPr wrap="square" rtlCol="0">
            <a:spAutoFit/>
          </a:bodyPr>
          <a:lstStyle/>
          <a:p>
            <a:r>
              <a:rPr lang="el-GR" dirty="0" smtClean="0"/>
              <a:t>Δευτερεύουσα άσκηση: τα βοηθητικά στοιχεία της κυψέλης καυσίμου</a:t>
            </a:r>
          </a:p>
        </p:txBody>
      </p:sp>
      <p:sp>
        <p:nvSpPr>
          <p:cNvPr id="16" name="ZoneTexte 15"/>
          <p:cNvSpPr txBox="1"/>
          <p:nvPr/>
        </p:nvSpPr>
        <p:spPr>
          <a:xfrm>
            <a:off x="719000" y="5040370"/>
            <a:ext cx="9688535" cy="830997"/>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smtClean="0"/>
              <a:t>Το ψυγείο και το κύκλωμα ψύξης χρησιμοποιείται για την ψύξη της κυψέλης καυσίμου κατά τη διάρκεια της λειτουργίας. Ένα υγρό δεσμεύει τη θερμότητα που παράγεται από την κυψέλη καυσίμου και κυκλοφορεί στους σωλήνες μέχρι να γίνει ανταλλαγή της θερμότητας με τον περιβάλλοντα αέρα στο ψυγείο.</a:t>
            </a:r>
          </a:p>
        </p:txBody>
      </p:sp>
      <p:sp>
        <p:nvSpPr>
          <p:cNvPr id="17" name="Rectangle 16"/>
          <p:cNvSpPr/>
          <p:nvPr/>
        </p:nvSpPr>
        <p:spPr>
          <a:xfrm>
            <a:off x="719000" y="46606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5"/>
          <p:cNvCxnSpPr/>
          <p:nvPr/>
        </p:nvCxnSpPr>
        <p:spPr>
          <a:xfrm>
            <a:off x="3239280" y="46606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044" y="2078807"/>
            <a:ext cx="2299741" cy="131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
          <p:cNvSpPr txBox="1"/>
          <p:nvPr/>
        </p:nvSpPr>
        <p:spPr>
          <a:xfrm>
            <a:off x="845044" y="1624443"/>
            <a:ext cx="2106204" cy="276999"/>
          </a:xfrm>
          <a:prstGeom prst="rect">
            <a:avLst/>
          </a:prstGeom>
          <a:noFill/>
        </p:spPr>
        <p:txBody>
          <a:bodyPr wrap="square" rtlCol="0">
            <a:spAutoFit/>
          </a:bodyPr>
          <a:lstStyle/>
          <a:p>
            <a:r>
              <a:rPr lang="el-GR" sz="1200" dirty="0"/>
              <a:t>Ψυγείο &amp; βοηθητικό ψυγείο</a:t>
            </a:r>
          </a:p>
        </p:txBody>
      </p:sp>
      <p:cxnSp>
        <p:nvCxnSpPr>
          <p:cNvPr id="21" name="Connecteur droit 7"/>
          <p:cNvCxnSpPr/>
          <p:nvPr/>
        </p:nvCxnSpPr>
        <p:spPr>
          <a:xfrm flipV="1">
            <a:off x="898448" y="1910586"/>
            <a:ext cx="0" cy="443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384" y="1236603"/>
            <a:ext cx="360997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620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796066" y="34116"/>
            <a:ext cx="8064896" cy="369332"/>
          </a:xfrm>
          <a:prstGeom prst="rect">
            <a:avLst/>
          </a:prstGeom>
          <a:noFill/>
        </p:spPr>
        <p:txBody>
          <a:bodyPr wrap="square" rtlCol="0">
            <a:spAutoFit/>
          </a:bodyPr>
          <a:lstStyle/>
          <a:p>
            <a:r>
              <a:rPr lang="el-GR" dirty="0" smtClean="0"/>
              <a:t>Δευτερεύουσα άσκηση: τα βοηθητικά στοιχεία της κυψέλης καυσίμου</a:t>
            </a:r>
          </a:p>
        </p:txBody>
      </p:sp>
      <p:sp>
        <p:nvSpPr>
          <p:cNvPr id="16" name="ZoneTexte 15"/>
          <p:cNvSpPr txBox="1"/>
          <p:nvPr/>
        </p:nvSpPr>
        <p:spPr>
          <a:xfrm>
            <a:off x="755576" y="5094275"/>
            <a:ext cx="7848872" cy="830997"/>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smtClean="0"/>
              <a:t>Η αντλία υδρογόνου συχνά είναι ενσωματωμένη στο περίβλημα της κυψέλης καυσίμου. Χρησιμοποιείται με σκοπό να εξασφαλίσει μια επαρκή ροή υδρογόνου σε όλες τις κυψέλες. Είναι απαραίτητη καθώς η πίεση εισόδου είναι χαμηλή, περίπου 1 </a:t>
            </a:r>
            <a:r>
              <a:rPr lang="el-GR" sz="1600" dirty="0" err="1" smtClean="0"/>
              <a:t>bar</a:t>
            </a:r>
            <a:r>
              <a:rPr lang="el-GR" sz="1600" dirty="0" smtClean="0"/>
              <a:t>.</a:t>
            </a:r>
          </a:p>
        </p:txBody>
      </p:sp>
      <p:sp>
        <p:nvSpPr>
          <p:cNvPr id="17" name="Rectangle 16"/>
          <p:cNvSpPr/>
          <p:nvPr/>
        </p:nvSpPr>
        <p:spPr>
          <a:xfrm>
            <a:off x="796066" y="47189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4"/>
          <p:cNvCxnSpPr/>
          <p:nvPr/>
        </p:nvCxnSpPr>
        <p:spPr>
          <a:xfrm>
            <a:off x="3332394" y="47189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522" y="742334"/>
            <a:ext cx="2183417" cy="181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0752" y="1086445"/>
            <a:ext cx="39719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5577" y="2950267"/>
            <a:ext cx="1803472" cy="166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788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755576" y="205757"/>
            <a:ext cx="8036577" cy="369332"/>
          </a:xfrm>
          <a:prstGeom prst="rect">
            <a:avLst/>
          </a:prstGeom>
          <a:noFill/>
        </p:spPr>
        <p:txBody>
          <a:bodyPr wrap="square" rtlCol="0">
            <a:spAutoFit/>
          </a:bodyPr>
          <a:lstStyle/>
          <a:p>
            <a:r>
              <a:rPr lang="el-GR" dirty="0" smtClean="0"/>
              <a:t>Δευτερεύουσα άσκηση: τα βοηθητικά στοιχεία της κυψέλης καυσίμου</a:t>
            </a:r>
          </a:p>
        </p:txBody>
      </p:sp>
      <p:sp>
        <p:nvSpPr>
          <p:cNvPr id="16" name="ZoneTexte 15"/>
          <p:cNvSpPr txBox="1"/>
          <p:nvPr/>
        </p:nvSpPr>
        <p:spPr>
          <a:xfrm>
            <a:off x="755576" y="5132915"/>
            <a:ext cx="9518955" cy="830997"/>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smtClean="0"/>
              <a:t>Το φίλτρο αέρα χρησιμοποιείται για να αποφευχθεί η είσοδος σωματιδίων σκόνης στην κυψέλη καυσίμου και η μόλυνση των επιφανειών. Χρησιμοποιούμε μια χημική αντίδραση για την οποία χρειάζονται ενεργές επιφάνειες. Οποιοδήποτε είδος μόλυνσης θα μειώσει την απόδοση της κυψέλης καυσίμου.</a:t>
            </a:r>
          </a:p>
        </p:txBody>
      </p:sp>
      <p:pic>
        <p:nvPicPr>
          <p:cNvPr id="17"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5896" y="1900450"/>
            <a:ext cx="4571898" cy="1954001"/>
          </a:xfrm>
          <a:prstGeom prst="rect">
            <a:avLst/>
          </a:prstGeom>
        </p:spPr>
      </p:pic>
      <p:sp>
        <p:nvSpPr>
          <p:cNvPr id="18" name="Rectangle 17"/>
          <p:cNvSpPr/>
          <p:nvPr/>
        </p:nvSpPr>
        <p:spPr>
          <a:xfrm>
            <a:off x="755576" y="58634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5"/>
          <p:cNvCxnSpPr/>
          <p:nvPr/>
        </p:nvCxnSpPr>
        <p:spPr>
          <a:xfrm>
            <a:off x="3275856" y="58634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9261" y="1990406"/>
            <a:ext cx="2273194" cy="172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021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706039" y="80148"/>
            <a:ext cx="8064895" cy="369332"/>
          </a:xfrm>
          <a:prstGeom prst="rect">
            <a:avLst/>
          </a:prstGeom>
          <a:noFill/>
        </p:spPr>
        <p:txBody>
          <a:bodyPr wrap="square" rtlCol="0">
            <a:spAutoFit/>
          </a:bodyPr>
          <a:lstStyle/>
          <a:p>
            <a:r>
              <a:rPr lang="el-GR" dirty="0" smtClean="0"/>
              <a:t>Δευτερεύουσα άσκηση: τα βοηθητικά στοιχεία της κυψέλης καυσίμου</a:t>
            </a:r>
          </a:p>
        </p:txBody>
      </p:sp>
      <p:sp>
        <p:nvSpPr>
          <p:cNvPr id="16" name="ZoneTexte 15"/>
          <p:cNvSpPr txBox="1"/>
          <p:nvPr/>
        </p:nvSpPr>
        <p:spPr>
          <a:xfrm>
            <a:off x="706039" y="5084109"/>
            <a:ext cx="8780861" cy="923330"/>
          </a:xfrm>
          <a:prstGeom prst="rect">
            <a:avLst/>
          </a:prstGeom>
          <a:noFill/>
        </p:spPr>
        <p:txBody>
          <a:bodyPr wrap="square" rtlCol="0">
            <a:spAutoFit/>
          </a:bodyPr>
          <a:lstStyle/>
          <a:p>
            <a:pPr marL="285750" indent="-285750" algn="just">
              <a:buFont typeface="Arial" panose="020B0604020202020204" pitchFamily="34" charset="0"/>
              <a:buChar char="•"/>
            </a:pPr>
            <a:r>
              <a:rPr lang="el-GR" dirty="0" smtClean="0"/>
              <a:t>Ο αεροσυμπιεστής χρησιμοποιείται για να εξασφαλιστεί η ροή αέρα που αντιστοιχεί στο ρεύμα που ζητείται. Όσο περισσότερο ρεύμα χρειάζεται, τόσο περισσότερος αέρας και υδρογόνο θα πρέπει να προωθηθεί μέσα στην κυψέλη καυσίμου.</a:t>
            </a:r>
          </a:p>
        </p:txBody>
      </p:sp>
      <p:sp>
        <p:nvSpPr>
          <p:cNvPr id="17" name="Rectangle 16"/>
          <p:cNvSpPr/>
          <p:nvPr/>
        </p:nvSpPr>
        <p:spPr>
          <a:xfrm>
            <a:off x="706039" y="545860"/>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4"/>
          <p:cNvCxnSpPr/>
          <p:nvPr/>
        </p:nvCxnSpPr>
        <p:spPr>
          <a:xfrm>
            <a:off x="3239680" y="545860"/>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103775" y="1293472"/>
            <a:ext cx="3907405" cy="3240360"/>
          </a:xfrm>
          <a:prstGeom prst="rect">
            <a:avLst/>
          </a:prstGeom>
        </p:spPr>
      </p:pic>
      <p:pic>
        <p:nvPicPr>
          <p:cNvPr id="20" name="Image 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31992" y="1521226"/>
            <a:ext cx="1890499" cy="2784852"/>
          </a:xfrm>
          <a:prstGeom prst="rect">
            <a:avLst/>
          </a:prstGeom>
        </p:spPr>
      </p:pic>
      <p:sp>
        <p:nvSpPr>
          <p:cNvPr id="21"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58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439502" y="0"/>
            <a:ext cx="8064896" cy="369332"/>
          </a:xfrm>
          <a:prstGeom prst="rect">
            <a:avLst/>
          </a:prstGeom>
          <a:noFill/>
        </p:spPr>
        <p:txBody>
          <a:bodyPr wrap="square" rtlCol="0">
            <a:spAutoFit/>
          </a:bodyPr>
          <a:lstStyle/>
          <a:p>
            <a:r>
              <a:rPr lang="el-GR" dirty="0" smtClean="0"/>
              <a:t>Δευτερεύουσα άσκηση: τα βοηθητικά στοιχεία της κυψέλης καυσίμου</a:t>
            </a:r>
          </a:p>
        </p:txBody>
      </p:sp>
      <p:sp>
        <p:nvSpPr>
          <p:cNvPr id="16" name="ZoneTexte 15"/>
          <p:cNvSpPr txBox="1"/>
          <p:nvPr/>
        </p:nvSpPr>
        <p:spPr>
          <a:xfrm>
            <a:off x="331489" y="5132128"/>
            <a:ext cx="9967979" cy="923330"/>
          </a:xfrm>
          <a:prstGeom prst="rect">
            <a:avLst/>
          </a:prstGeom>
          <a:noFill/>
        </p:spPr>
        <p:txBody>
          <a:bodyPr wrap="square" rtlCol="0">
            <a:spAutoFit/>
          </a:bodyPr>
          <a:lstStyle/>
          <a:p>
            <a:pPr marL="285750" indent="-285750" algn="just">
              <a:buFont typeface="Arial" panose="020B0604020202020204" pitchFamily="34" charset="0"/>
              <a:buChar char="•"/>
            </a:pPr>
            <a:r>
              <a:rPr lang="el-GR" dirty="0" smtClean="0"/>
              <a:t>Καθώς η μεμβράνη της κυψέλης καυσίμου δε λειτουργεί σωστά όταν είναι ξηρή, είναι απαραίτητος ο υγραντήρας αέρα. Ωστόσο το επίπεδο υγρασίας θα πρέπει να διατηρείται κάτω από ένα επίπεδο (50%) προκειμένου να αποφευχθεί το πλημμύρισμα της κυψέλης καυσίμου.</a:t>
            </a:r>
          </a:p>
        </p:txBody>
      </p:sp>
      <p:sp>
        <p:nvSpPr>
          <p:cNvPr id="17" name="Rectangle 16"/>
          <p:cNvSpPr/>
          <p:nvPr/>
        </p:nvSpPr>
        <p:spPr>
          <a:xfrm>
            <a:off x="439502" y="565252"/>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4"/>
          <p:cNvCxnSpPr/>
          <p:nvPr/>
        </p:nvCxnSpPr>
        <p:spPr>
          <a:xfrm>
            <a:off x="2959782" y="565252"/>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5926" y="1352732"/>
            <a:ext cx="2795368" cy="2684718"/>
          </a:xfrm>
          <a:prstGeom prst="rect">
            <a:avLst/>
          </a:prstGeom>
        </p:spPr>
      </p:pic>
      <p:pic>
        <p:nvPicPr>
          <p:cNvPr id="20" name="Imag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8678" y="721804"/>
            <a:ext cx="1997752" cy="2184592"/>
          </a:xfrm>
          <a:prstGeom prst="rect">
            <a:avLst/>
          </a:prstGeom>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6996" y="2979548"/>
            <a:ext cx="1747838" cy="211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6"/>
          <p:cNvSpPr txBox="1"/>
          <p:nvPr/>
        </p:nvSpPr>
        <p:spPr>
          <a:xfrm>
            <a:off x="6938224" y="4773182"/>
            <a:ext cx="1476164" cy="276999"/>
          </a:xfrm>
          <a:prstGeom prst="rect">
            <a:avLst/>
          </a:prstGeom>
          <a:noFill/>
        </p:spPr>
        <p:txBody>
          <a:bodyPr wrap="square" rtlCol="0">
            <a:spAutoFit/>
          </a:bodyPr>
          <a:lstStyle/>
          <a:p>
            <a:r>
              <a:rPr lang="el-GR" sz="1200" dirty="0"/>
              <a:t>Πηγή: permapure</a:t>
            </a:r>
          </a:p>
        </p:txBody>
      </p:sp>
      <p:sp>
        <p:nvSpPr>
          <p:cNvPr id="23"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6327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16</cp:revision>
  <dcterms:created xsi:type="dcterms:W3CDTF">2019-06-26T09:21:34Z</dcterms:created>
  <dcterms:modified xsi:type="dcterms:W3CDTF">2019-11-13T10:42:27Z</dcterms:modified>
</cp:coreProperties>
</file>