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87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6" r:id="rId12"/>
    <p:sldId id="275" r:id="rId13"/>
    <p:sldId id="274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62" r:id="rId25"/>
    <p:sldId id="259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00ACAF"/>
                </a:solidFill>
                <a:latin typeface="Arial" panose="020B0604020202020204" pitchFamily="34" charset="0"/>
              </a:rPr>
              <a:t>Δημιουργία περιεχομένου από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2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7.emf"/><Relationship Id="rId5" Type="http://schemas.openxmlformats.org/officeDocument/2006/relationships/image" Target="../media/image7.png"/><Relationship Id="rId10" Type="http://schemas.openxmlformats.org/officeDocument/2006/relationships/image" Target="../media/image26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9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32.png"/><Relationship Id="rId17" Type="http://schemas.openxmlformats.org/officeDocument/2006/relationships/image" Target="../media/image36.jpeg"/><Relationship Id="rId2" Type="http://schemas.openxmlformats.org/officeDocument/2006/relationships/image" Target="../media/image6.png"/><Relationship Id="rId16" Type="http://schemas.openxmlformats.org/officeDocument/2006/relationships/hyperlink" Target="https://www.google.be/url?sa=i&amp;rct=j&amp;q=&amp;esrc=s&amp;source=images&amp;cd=&amp;cad=rja&amp;uact=8&amp;ved=0ahUKEwilu-TotOHYAhUHElAKHVqHALUQjRwIBw&amp;url=http://www.fuelcellstore.com/nafion-117&amp;psig=AOvVaw2p-gAC7rCEd6YfYaLXqhFW&amp;ust=151636144567634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0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esure%20fuite%20H2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ved=2ahUKEwilv6_QiZnkAhWFK1AKHQQNBP0QjRx6BAgBEAQ&amp;url=https://stfc.ukri.org/stfc/cache/file/F45B669C-73BF-495B-B843DCDF50E8B5A5.pdf&amp;psig=AOvVaw1hygc7tXeQdwXTk_Ac93b1&amp;ust=15666525332944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jpeg"/><Relationship Id="rId5" Type="http://schemas.openxmlformats.org/officeDocument/2006/relationships/image" Target="../media/image7.png"/><Relationship Id="rId10" Type="http://schemas.openxmlformats.org/officeDocument/2006/relationships/image" Target="../media/image4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jpeg"/><Relationship Id="rId5" Type="http://schemas.openxmlformats.org/officeDocument/2006/relationships/image" Target="../media/image7.png"/><Relationship Id="rId10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9.png"/><Relationship Id="rId5" Type="http://schemas.openxmlformats.org/officeDocument/2006/relationships/image" Target="../media/image7.png"/><Relationship Id="rId10" Type="http://schemas.openxmlformats.org/officeDocument/2006/relationships/image" Target="../media/image4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5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1.jpeg"/><Relationship Id="rId5" Type="http://schemas.openxmlformats.org/officeDocument/2006/relationships/image" Target="../media/image7.png"/><Relationship Id="rId10" Type="http://schemas.openxmlformats.org/officeDocument/2006/relationships/image" Target="../media/image5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5.jpeg"/><Relationship Id="rId5" Type="http://schemas.openxmlformats.org/officeDocument/2006/relationships/image" Target="../media/image7.png"/><Relationship Id="rId10" Type="http://schemas.openxmlformats.org/officeDocument/2006/relationships/image" Target="../media/image5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7.gif"/><Relationship Id="rId5" Type="http://schemas.openxmlformats.org/officeDocument/2006/relationships/image" Target="../media/image7.png"/><Relationship Id="rId10" Type="http://schemas.openxmlformats.org/officeDocument/2006/relationships/image" Target="../media/image5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5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0ahUKEwiSv_u1xobTAhUlDMAKHf_jDogQjRwIBw&amp;url=http://nanocat-project.eu/&amp;bvm=bv.151325232,d.dGo&amp;psig=AFQjCNGXakv_zWR3bFO2j9U3lBA2dLHMZg&amp;ust=14912487164637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em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4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0ahUKEwjerOLvxobTAhUnC8AKHZcLAvcQjRwIBw&amp;url=http://www.homepages.ucl.ac.uk/~ucecoya/pemfc.html&amp;bvm=bv.151325232,d.dGo&amp;psig=AFQjCNGXakv_zWR3bFO2j9U3lBA2dLHMZg&amp;ust=149124871646374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emf"/><Relationship Id="rId5" Type="http://schemas.openxmlformats.org/officeDocument/2006/relationships/image" Target="../media/image7.png"/><Relationship Id="rId10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/>
              <a:t>&lt;Λογότυπου συνεταίρου&gt;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l-GR" b="1" dirty="0"/>
              <a:t>Τεχνολογίες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Powerpoint για το Μαθητή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00ACAF"/>
                </a:solidFill>
                <a:latin typeface="Arial" panose="020B0604020202020204" pitchFamily="34" charset="0"/>
              </a:rPr>
              <a:t>Δημιουργία περιεχομένου από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>
                <a:solidFill>
                  <a:srgbClr val="00ACAF"/>
                </a:solidFill>
                <a:latin typeface="+mn-lt"/>
              </a:rPr>
              <a:t>Άλλοι τύποι κυψελών καυσίμου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30550" y="3299692"/>
            <a:ext cx="244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 Άμεσης τροφοδοσίας Μεθανόλης DMFC </a:t>
            </a:r>
          </a:p>
        </p:txBody>
      </p:sp>
      <p:pic>
        <p:nvPicPr>
          <p:cNvPr id="17" name="Picture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6287" y="1147050"/>
            <a:ext cx="4197088" cy="20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02298" y="3257404"/>
            <a:ext cx="133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Αλκαλικές AFC</a:t>
            </a:r>
          </a:p>
        </p:txBody>
      </p:sp>
      <p:pic>
        <p:nvPicPr>
          <p:cNvPr id="19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5020" y="1147050"/>
            <a:ext cx="3719224" cy="190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406355" y="5205076"/>
            <a:ext cx="187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/>
              <a:t>Στερεού Οξειδίου SOFC </a:t>
            </a:r>
          </a:p>
        </p:txBody>
      </p:sp>
      <p:pic>
        <p:nvPicPr>
          <p:cNvPr id="21" name="Picture 8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0001" y="2953512"/>
            <a:ext cx="4080856" cy="20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1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683567" y="692696"/>
            <a:ext cx="9566025" cy="4855432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κυψέλη, όπως και κάθε μηχάνημα, δεν είναι τέλεια. Μολονότι δεν υπάρχουν κινούμενα μέρη, τα υλικά είναι πραγματικά και προκαλούν απώλειες. Προς το παρόν η συνολική τους απόδοση μετράται σε ποσοστό 60%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Παρατηρείται, συνεπώς, μια πτώση της τάσης όταν παράγεται ρεύμα. Αυτή αντιπροσωπεύεται από την επονομαζόμενη καμπύλη πόλωσης.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κυψέλη καυσίμου, προκειμένου να λειτουργεί σωστά, χρειάζεται τα παρακάτω βοηθητικά στοιχεία: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Διαχείριση αέρα εισαγωγής: φίλτρο, συμπιεστή, ψύξη αέρα, υγραντήρα, βαλβίδες διαχείρισης πίεσης και ροής. Συμπληρώνεται από την εξάτμιση της κυψέλης καυσίμου όπου παράγεται μόνο νερό.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Διαχείριση υδρογόνου: βαλβίδες δεξαμενής, ρυθμιστής πίεσης, εγχυτήρας(ες), αντλία υδρογόνου και μια βαλβίδα εξαέρωσης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Για τη διάχυση της θερμότητας που παράγεται από την κυψέλη καυσίμου είναι υποχρεωτικό ένα κύκλωμα ψύξης, ενώ γενικά είναι απαραίτητα και τα ψυγεία καθώς το 40% της συνολικής ισχύς είναι θερμότητα.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1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43808" y="475387"/>
            <a:ext cx="3610744" cy="505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>
                <a:solidFill>
                  <a:srgbClr val="00ACAF"/>
                </a:solidFill>
                <a:latin typeface="+mn-lt"/>
              </a:rPr>
              <a:t>Η καμπύλη πόλωσης</a:t>
            </a: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45" y="1275933"/>
            <a:ext cx="5731510" cy="4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8089672" y="2448281"/>
            <a:ext cx="295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Η μείωση της τάσης ως συνάρτηση του ρεύματος προσφέρει μια εικόνα της απόδοσης της τεχνολογίας</a:t>
            </a:r>
            <a:endParaRPr lang="el-GR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32" descr="sigle_campus_alpha_pp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93" y="796315"/>
            <a:ext cx="2724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593306" y="2949114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 32" descr="sigle_campus_alpha_p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93" y="1196268"/>
            <a:ext cx="2724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807896"/>
            <a:ext cx="3133926" cy="2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18" y="1128260"/>
            <a:ext cx="1492360" cy="1414498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43" y="1128260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24" y="1128260"/>
            <a:ext cx="1721248" cy="124564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48" y="3025414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Résultat de recherche d'images pour &quot;Nafion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05" y="2807896"/>
            <a:ext cx="2585874" cy="25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203643" y="937182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56105" y="4681598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18438" y="832891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360560" y="4240258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903897" y="1054910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3</a:t>
            </a:r>
          </a:p>
        </p:txBody>
      </p:sp>
      <p:sp>
        <p:nvSpPr>
          <p:cNvPr id="29" name="ZoneTexte 29"/>
          <p:cNvSpPr txBox="1"/>
          <p:nvPr/>
        </p:nvSpPr>
        <p:spPr>
          <a:xfrm>
            <a:off x="7240880" y="4753606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3</a:t>
            </a:r>
          </a:p>
        </p:txBody>
      </p:sp>
      <p:sp>
        <p:nvSpPr>
          <p:cNvPr id="30" name="ZoneTexte 30"/>
          <p:cNvSpPr txBox="1"/>
          <p:nvPr/>
        </p:nvSpPr>
        <p:spPr>
          <a:xfrm>
            <a:off x="965519" y="5689710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CEA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79001" y="206267"/>
            <a:ext cx="951215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dirty="0">
                <a:solidFill>
                  <a:srgbClr val="00ACAF"/>
                </a:solidFill>
              </a:rPr>
              <a:t>Υλικά που χρησιμοποιούνται σε μία PEFC: διπολικές πλάκες, στρώματα διάχυσης &amp; ηλεκτρολύτης</a:t>
            </a:r>
          </a:p>
        </p:txBody>
      </p:sp>
      <p:sp>
        <p:nvSpPr>
          <p:cNvPr id="32" name="ZoneTexte 1"/>
          <p:cNvSpPr txBox="1"/>
          <p:nvPr/>
        </p:nvSpPr>
        <p:spPr>
          <a:xfrm>
            <a:off x="1321724" y="5185654"/>
            <a:ext cx="1733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Διπολική πλάκα</a:t>
            </a:r>
          </a:p>
        </p:txBody>
      </p:sp>
      <p:sp>
        <p:nvSpPr>
          <p:cNvPr id="33" name="ZoneTexte 33"/>
          <p:cNvSpPr txBox="1"/>
          <p:nvPr/>
        </p:nvSpPr>
        <p:spPr>
          <a:xfrm>
            <a:off x="4648592" y="556718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Στρώμα Διάχυσης Αερίου</a:t>
            </a:r>
          </a:p>
        </p:txBody>
      </p:sp>
      <p:sp>
        <p:nvSpPr>
          <p:cNvPr id="34" name="ZoneTexte 34"/>
          <p:cNvSpPr txBox="1"/>
          <p:nvPr/>
        </p:nvSpPr>
        <p:spPr>
          <a:xfrm>
            <a:off x="7528912" y="5113646"/>
            <a:ext cx="231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Μεμβράνη ηλεκτρολύτη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9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360608" y="567585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CEA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4" y="799887"/>
            <a:ext cx="6703661" cy="468052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</p:spPr>
      </p:pic>
      <p:sp>
        <p:nvSpPr>
          <p:cNvPr id="17" name="ZoneTexte 1"/>
          <p:cNvSpPr txBox="1"/>
          <p:nvPr/>
        </p:nvSpPr>
        <p:spPr>
          <a:xfrm>
            <a:off x="7728718" y="2170651"/>
            <a:ext cx="3966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Η συστοιχία της κυψέλης καυσίμου η οποία περιβάλλεται από το κύκλωμα υδρογόνου, το κύκλωμα αέρα, τον υγραντήρα, το κύκλωμα ψύξης, το σωλήνα εξάτμισης και το ηλεκτρικό φορτίο.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97775" y="112075"/>
            <a:ext cx="761445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447183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CEA</a:t>
            </a:r>
          </a:p>
        </p:txBody>
      </p:sp>
      <p:pic>
        <p:nvPicPr>
          <p:cNvPr id="16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44" y="1227575"/>
            <a:ext cx="4427984" cy="3320988"/>
          </a:xfrm>
          <a:prstGeom prst="rect">
            <a:avLst/>
          </a:prstGeom>
        </p:spPr>
      </p:pic>
      <p:sp>
        <p:nvSpPr>
          <p:cNvPr id="17" name="ZoneTexte 17"/>
          <p:cNvSpPr txBox="1"/>
          <p:nvPr/>
        </p:nvSpPr>
        <p:spPr>
          <a:xfrm>
            <a:off x="565643" y="4525089"/>
            <a:ext cx="35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διάταξη δοκιμής της κυψέλης καυσίμου είναι εξοπλισμένη με μια δεξαμενή πίεσης, B10-200 </a:t>
            </a:r>
            <a:r>
              <a:rPr lang="el-GR" dirty="0" err="1" smtClean="0"/>
              <a:t>bar</a:t>
            </a:r>
            <a:endParaRPr lang="el-GR" dirty="0" smtClean="0"/>
          </a:p>
        </p:txBody>
      </p:sp>
      <p:sp>
        <p:nvSpPr>
          <p:cNvPr id="18" name="ZoneTexte 18"/>
          <p:cNvSpPr txBox="1"/>
          <p:nvPr/>
        </p:nvSpPr>
        <p:spPr>
          <a:xfrm>
            <a:off x="5912199" y="4525089"/>
            <a:ext cx="303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Λεπτομέρειες διάταξης δοκιμής κυψέλης καυσίμου</a:t>
            </a:r>
          </a:p>
        </p:txBody>
      </p:sp>
      <p:sp>
        <p:nvSpPr>
          <p:cNvPr id="19" name="ZoneTexte 19"/>
          <p:cNvSpPr txBox="1"/>
          <p:nvPr/>
        </p:nvSpPr>
        <p:spPr>
          <a:xfrm>
            <a:off x="4994352" y="4240786"/>
            <a:ext cx="159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ΕΙΣΟΔΟΣ H2</a:t>
            </a:r>
          </a:p>
        </p:txBody>
      </p:sp>
      <p:sp>
        <p:nvSpPr>
          <p:cNvPr id="20" name="ZoneTexte 20"/>
          <p:cNvSpPr txBox="1"/>
          <p:nvPr/>
        </p:nvSpPr>
        <p:spPr>
          <a:xfrm>
            <a:off x="7021967" y="899142"/>
            <a:ext cx="1210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ΕΞΟΔΟΣ H2</a:t>
            </a:r>
          </a:p>
        </p:txBody>
      </p:sp>
      <p:sp>
        <p:nvSpPr>
          <p:cNvPr id="21" name="ZoneTexte 21"/>
          <p:cNvSpPr txBox="1"/>
          <p:nvPr/>
        </p:nvSpPr>
        <p:spPr>
          <a:xfrm>
            <a:off x="4994352" y="899142"/>
            <a:ext cx="152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ΕΞΟΔΟΣ </a:t>
            </a:r>
            <a:r>
              <a:rPr lang="el-GR" sz="1600" dirty="0" err="1" smtClean="0"/>
              <a:t>ΗΛ</a:t>
            </a:r>
            <a:r>
              <a:rPr lang="el-GR" sz="1600" dirty="0" smtClean="0"/>
              <a:t>. ΕΝ.</a:t>
            </a:r>
          </a:p>
        </p:txBody>
      </p:sp>
      <p:sp>
        <p:nvSpPr>
          <p:cNvPr id="22" name="ZoneTexte 22"/>
          <p:cNvSpPr txBox="1"/>
          <p:nvPr/>
        </p:nvSpPr>
        <p:spPr>
          <a:xfrm>
            <a:off x="5441830" y="320339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ΑΝΤΛΙΑ H2</a:t>
            </a:r>
          </a:p>
        </p:txBody>
      </p:sp>
      <p:sp>
        <p:nvSpPr>
          <p:cNvPr id="23" name="ZoneTexte 23"/>
          <p:cNvSpPr txBox="1"/>
          <p:nvPr/>
        </p:nvSpPr>
        <p:spPr>
          <a:xfrm>
            <a:off x="7226600" y="21084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ΑΝΕΜΙΣΤΗΡΑΣ</a:t>
            </a:r>
          </a:p>
        </p:txBody>
      </p:sp>
      <p:pic>
        <p:nvPicPr>
          <p:cNvPr id="24" name="Picture 2" descr="https://www.sewerin.com/cms/uploads/tx_sewerinproducts/1_abb_snooper4_pumpe_diffusion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41" y="4647078"/>
            <a:ext cx="1102147" cy="11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764771" y="190381"/>
            <a:ext cx="679161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6" name="ZoneTexte 2"/>
          <p:cNvSpPr txBox="1"/>
          <p:nvPr/>
        </p:nvSpPr>
        <p:spPr>
          <a:xfrm>
            <a:off x="4130256" y="56568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Ανιχνευτές H2</a:t>
            </a:r>
          </a:p>
        </p:txBody>
      </p:sp>
      <p:sp>
        <p:nvSpPr>
          <p:cNvPr id="27" name="ZoneTexte 27"/>
          <p:cNvSpPr txBox="1"/>
          <p:nvPr/>
        </p:nvSpPr>
        <p:spPr>
          <a:xfrm>
            <a:off x="7802664" y="2715597"/>
            <a:ext cx="114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ΕΙΣΟΔΟΣ H2</a:t>
            </a:r>
          </a:p>
        </p:txBody>
      </p:sp>
      <p:pic>
        <p:nvPicPr>
          <p:cNvPr id="28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1" y="1227575"/>
            <a:ext cx="4395915" cy="3296937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2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908720"/>
            <a:ext cx="9668477" cy="4154984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Τα βοηθητικά στοιχεία έχουν ιδιαίτερη σημασία όσον αφορά την τεχνολογία και την ασφάλεια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δεξαμενές υδρογόνου πληρώνονται συνήθως με αέριο υδρογόνο υπό πίεση 350 ή 700 </a:t>
            </a:r>
            <a:r>
              <a:rPr lang="el-GR" sz="1600" dirty="0" err="1" smtClean="0"/>
              <a:t>bar</a:t>
            </a:r>
            <a:endParaRPr lang="el-GR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δεξαμενές υδρογόνου είναι κατασκευασμένες έτσι ώστε να πληρώνονται με πίεση έως 700 </a:t>
            </a:r>
            <a:r>
              <a:rPr lang="el-GR" sz="1600" dirty="0" err="1" smtClean="0"/>
              <a:t>bar</a:t>
            </a:r>
            <a:r>
              <a:rPr lang="el-GR" sz="1600" dirty="0" smtClean="0"/>
              <a:t>.  Είναι κατασκευασμένες από σύνθετα υλικά όπως ίνες άνθρακα και </a:t>
            </a:r>
            <a:r>
              <a:rPr lang="el-GR" sz="1600" dirty="0" err="1" smtClean="0"/>
              <a:t>Kevlar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δεξαμενές υδρογόνου είναι εξοπλισμένες με μια συγκεκριμένη </a:t>
            </a:r>
            <a:r>
              <a:rPr lang="el-GR" sz="1600" dirty="0" err="1" smtClean="0"/>
              <a:t>πολυβαλβίδα</a:t>
            </a:r>
            <a:r>
              <a:rPr lang="el-GR" sz="1600" dirty="0" smtClean="0"/>
              <a:t> ασφαλείας η οποία περιλαμβάνει μια θερμική ασφάλεια, μια χειροκίνητη βαλβίδα, μια σωληνοειδή βαλβίδα, έναν μειωτήρα απόσχισης σωλήνα, αισθητήρες θερμοκρασίας και πίεσης και έναν δίσκο </a:t>
            </a:r>
            <a:r>
              <a:rPr lang="el-GR" sz="1600" dirty="0" err="1" smtClean="0"/>
              <a:t>υπερπίεσης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Κάποιες συγκεκριμένες δεξαμενές υδρογόνου είναι σχεδιασμένες ώστε να πληρώνονται με υγρό υδρογόνο σε θερμοκρασία μείον 253°C ή με ψυχρό αέριο υπό πίεση σε ιδιαίτερα χαμηλή θερμοκρασία.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Οι σωλήνες είναι σχεδιασμένοι να αντέχουν στην υψηλή πίεση. Συνδέονται με τα άλλα στοιχεία μέσω βιδωτών συνδέσμων.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1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 descr="Figure_4_U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11" y="1644203"/>
            <a:ext cx="3086491" cy="262499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4" y="3673333"/>
            <a:ext cx="1832634" cy="1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8778875" y="5533930"/>
            <a:ext cx="1608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BMW, Toyota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162011" y="394927"/>
            <a:ext cx="86650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1. Αποθήκευση υδρογόνου: εξετάζουμε τρεις τύπους αποθήκευσης επί των οχημάτων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45425" y="29951"/>
            <a:ext cx="710035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86584" y="4453128"/>
            <a:ext cx="201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Αποθήκευση αέριου υδρογόνου υπό πίεση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096305" y="4450013"/>
            <a:ext cx="224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Αποθήκευση υγρού υδρογόνου σε ιδιαίτερα χαμηλή θερμοκρασία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12480" y="4386926"/>
            <a:ext cx="256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Αποθήκευση ψυχρού αέριου υδρογόνου σε ιδιαίτερα χαμηλή θερμοκρασία</a:t>
            </a:r>
          </a:p>
        </p:txBody>
      </p:sp>
      <p:sp>
        <p:nvSpPr>
          <p:cNvPr id="4" name="AutoShape 2" descr="Résultat de recherche d'images pour &quot;BMW cryo compressed tank&quot;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4506913" y="-816892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69" y="2233270"/>
            <a:ext cx="3400018" cy="18627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5" y="2026700"/>
            <a:ext cx="2815356" cy="2069286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5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1464051" y="108444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/>
              <a:t>Για λόγους ασφαλείας το σύστημα υδρογόνου, οι δεξαμενές και οι σωλήνες βρίσκονται εκτός όγκου του αυτοκινήτου. Έτσι δεν υπάρχει περίπτωση να διεισδύσει υδρογόνο στο διαμέρισμα των επιβατών.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471355" y="636657"/>
            <a:ext cx="50505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2. Σωλήνες υδρογόνου: η ασφάλεια πάνω από όλα</a:t>
            </a:r>
          </a:p>
        </p:txBody>
      </p:sp>
      <p:pic>
        <p:nvPicPr>
          <p:cNvPr id="20" name="Picture 4" descr="Résultat d’images pour atten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9" y="1105281"/>
            <a:ext cx="531992" cy="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516042" y="190381"/>
            <a:ext cx="695215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pic>
        <p:nvPicPr>
          <p:cNvPr id="23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5" y="3571256"/>
            <a:ext cx="8196556" cy="20248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907197"/>
            <a:ext cx="4540821" cy="2418818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808875" y="504844"/>
            <a:ext cx="10105736" cy="5386090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 ρυθμιστής πίεσης μειώνει την πίεση του αέριου υδρογόνου από 700 </a:t>
            </a:r>
            <a:r>
              <a:rPr lang="el-GR" sz="1600" dirty="0" err="1" smtClean="0"/>
              <a:t>bar</a:t>
            </a:r>
            <a:r>
              <a:rPr lang="el-GR" sz="1600" dirty="0" smtClean="0"/>
              <a:t> σε 1 </a:t>
            </a:r>
            <a:r>
              <a:rPr lang="el-GR" sz="1600" dirty="0" err="1" smtClean="0"/>
              <a:t>bar</a:t>
            </a:r>
            <a:r>
              <a:rPr lang="el-GR" sz="1600" dirty="0" smtClean="0"/>
              <a:t> περίπου. Οποιαδήποτε πίεση του υδρογόνου υψηλότερη από 1 </a:t>
            </a:r>
            <a:r>
              <a:rPr lang="el-GR" sz="1600" dirty="0" err="1" smtClean="0"/>
              <a:t>bar</a:t>
            </a:r>
            <a:r>
              <a:rPr lang="el-GR" sz="1600" dirty="0" smtClean="0"/>
              <a:t> θα μπορούσε να καταστρέψει τη μεμβράνη της κυψέλης καυσίμου.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Πραγματοποιείται επίσης διαχείριση της πρόσληψης αέρα. Μία βαλβίδα </a:t>
            </a:r>
            <a:r>
              <a:rPr lang="el-GR" sz="1600" dirty="0" err="1" smtClean="0"/>
              <a:t>αντίθλιψης</a:t>
            </a:r>
            <a:r>
              <a:rPr lang="el-GR" sz="1600" dirty="0" smtClean="0"/>
              <a:t> διαχειρίζεται επίσης την πίεση του αέρα καθώς θα πρέπει να είναι ίση με την πίεση του υδρογόνου. Η διαχείριση της ροής του αέρα πραγματοποιείται με μια βαλβίδα παράκαμψης.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ροή του αέρα θα πρέπει να περιέχει υγρασία ώστε να αποτρέπεται η ξήρανση της μεμβράνης ηλεκτρολύτης και να επιτρέπεται η μεταφορά πρωτονίων.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 διατήρηση της περιεκτικότητας σε υγρασία του αέρα εισαγωγής σε ποσοστό 50% περίπου μπορεί να χρησιμοποιηθεί ένας υγραντήρας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 ξηρός αέρας θα ξηράνει τη μεμβράνη της κυψέλης καυσίμου και θα διακόψει την παραγωγή ηλεκτρικής ενέργειας.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 διατήρηση της θερμοκρασίας της κυψέλης καυσίμου κάτω από τους 80°C είναι σημαντικό να υπάρχει ένα κύκλωμα ψύξης.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ψυκτικό είναι ειδικό και ηλεκτρικά μη αγώγιμο.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την απομάκρυνση των ιόντων από το ψυκτικό χρησιμοποιείται ένα φίλτρο ρητίνης.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1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899592" y="910456"/>
            <a:ext cx="7560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Τεχνολογία Κυψέλης Καυσίμου Υδρογόνου</a:t>
            </a:r>
          </a:p>
          <a:p>
            <a:endParaRPr lang="el-GR" sz="1400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Διαφορετικοί τύποι κυψελών καυσίμου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Αρχιτεκτονική κυψελών καυσίμου: διπολική - επίπεδη - κυλινδρική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Αρχή λειτουργίας κυψελών καυσίμου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Υλικά που χρησιμοποιούνται σε μια PEFC ( κυψέλη καυσίμου πολυμερικού ηλεκτρολύτη): Διπολικές πλάκες - Στρώματα διάχυσης - Ηλεκτρολύτης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Βοηθητικά στοιχεία που συνδέονται με την κυψέλη καυσίμου</a:t>
            </a:r>
            <a:endParaRPr lang="el-GR" dirty="0"/>
          </a:p>
          <a:p>
            <a:pPr marL="342900" lvl="0" indent="-342900">
              <a:buFont typeface="+mj-lt"/>
              <a:buAutoNum type="arabicPeriod"/>
            </a:pPr>
            <a:r>
              <a:rPr lang="el-GR" dirty="0" smtClean="0"/>
              <a:t>Ενσωμάτωση μιας κυψέλης καυσίμου σε ένα σύστημα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Διαχείριση ενέργειας</a:t>
            </a:r>
            <a:endParaRPr lang="el-GR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4" descr="Figure_11_U3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3" y="2049385"/>
            <a:ext cx="2365269" cy="218767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0"/>
          <a:stretch/>
        </p:blipFill>
        <p:spPr bwMode="auto">
          <a:xfrm>
            <a:off x="1707780" y="1948480"/>
            <a:ext cx="2529547" cy="25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èche droite 16"/>
          <p:cNvSpPr/>
          <p:nvPr/>
        </p:nvSpPr>
        <p:spPr>
          <a:xfrm rot="10800000">
            <a:off x="4700746" y="3072352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21"/>
          <p:cNvSpPr txBox="1"/>
          <p:nvPr/>
        </p:nvSpPr>
        <p:spPr>
          <a:xfrm>
            <a:off x="8589178" y="2724889"/>
            <a:ext cx="91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70 </a:t>
            </a:r>
            <a:r>
              <a:rPr lang="el-GR" dirty="0" err="1" smtClean="0"/>
              <a:t>MPa</a:t>
            </a:r>
            <a:endParaRPr lang="el-GR" dirty="0"/>
          </a:p>
        </p:txBody>
      </p:sp>
      <p:sp>
        <p:nvSpPr>
          <p:cNvPr id="19" name="ZoneTexte 22"/>
          <p:cNvSpPr txBox="1"/>
          <p:nvPr/>
        </p:nvSpPr>
        <p:spPr>
          <a:xfrm>
            <a:off x="4772754" y="2292841"/>
            <a:ext cx="103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 έως 1,5 </a:t>
            </a:r>
            <a:r>
              <a:rPr lang="el-GR" dirty="0" err="1" smtClean="0"/>
              <a:t>MPa</a:t>
            </a:r>
            <a:endParaRPr lang="el-GR" dirty="0"/>
          </a:p>
        </p:txBody>
      </p:sp>
      <p:sp>
        <p:nvSpPr>
          <p:cNvPr id="20" name="ZoneTexte 24"/>
          <p:cNvSpPr txBox="1"/>
          <p:nvPr/>
        </p:nvSpPr>
        <p:spPr>
          <a:xfrm>
            <a:off x="2252474" y="4669105"/>
            <a:ext cx="179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40 έως 200 </a:t>
            </a:r>
            <a:r>
              <a:rPr lang="el-GR" dirty="0" err="1" smtClean="0"/>
              <a:t>kPa</a:t>
            </a:r>
            <a:endParaRPr lang="el-GR" dirty="0" smtClean="0"/>
          </a:p>
        </p:txBody>
      </p:sp>
      <p:sp>
        <p:nvSpPr>
          <p:cNvPr id="21" name="ZoneTexte 29"/>
          <p:cNvSpPr txBox="1"/>
          <p:nvPr/>
        </p:nvSpPr>
        <p:spPr>
          <a:xfrm>
            <a:off x="668298" y="5732179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Toyota TME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463039" y="190381"/>
            <a:ext cx="748273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009607" y="710406"/>
            <a:ext cx="815563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sz="1600" dirty="0"/>
              <a:t>3. Ο ρυθμιστής πίεσης είναι απαραίτητος για τη μείωση της πίεσης από τη δεξαμενή (έως και 700 bar) μέχρι και την κυψέλη καυσίμου (περίπου 1 bar). Η λειτουργία αυτή γενικά εκτελείται σε δύο βήματα, έναν μηχανικό μειωτή πίεσης ακολουθούμενο από μία ηλεκτρονικά ρυθμιζόμενη βαλβίδα ή εγχυτήρα.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2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9" y="1256904"/>
            <a:ext cx="4180686" cy="221727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7" y="3610374"/>
            <a:ext cx="2091637" cy="2008843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1" y="3890493"/>
            <a:ext cx="1719301" cy="188009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7" y="1420375"/>
            <a:ext cx="2535164" cy="19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1084675" y="626077"/>
            <a:ext cx="7918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Το κύκλωμα αέρα εισαγωγής αποτελείται από ένα φίλτρο, ένα συμπιεστή, έναν ψύκτη, έναν υγραντήρα, κυψέλη καυσίμου &amp; εξάτμιση</a:t>
            </a:r>
          </a:p>
          <a:p>
            <a:endParaRPr lang="el-GR" dirty="0"/>
          </a:p>
        </p:txBody>
      </p:sp>
      <p:sp>
        <p:nvSpPr>
          <p:cNvPr id="20" name="ZoneTexte 19"/>
          <p:cNvSpPr txBox="1"/>
          <p:nvPr/>
        </p:nvSpPr>
        <p:spPr>
          <a:xfrm>
            <a:off x="7997443" y="3344815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Toyota TME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41961" y="5642405"/>
            <a:ext cx="232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Perma Pure humidifiers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331899" y="143388"/>
            <a:ext cx="74551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3" name="ZoneTexte 1"/>
          <p:cNvSpPr txBox="1"/>
          <p:nvPr/>
        </p:nvSpPr>
        <p:spPr>
          <a:xfrm>
            <a:off x="1629295" y="3037936"/>
            <a:ext cx="183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4. Αεροσυμπιεστής</a:t>
            </a:r>
          </a:p>
        </p:txBody>
      </p:sp>
      <p:sp>
        <p:nvSpPr>
          <p:cNvPr id="24" name="ZoneTexte 22"/>
          <p:cNvSpPr txBox="1"/>
          <p:nvPr/>
        </p:nvSpPr>
        <p:spPr>
          <a:xfrm>
            <a:off x="5861903" y="1309744"/>
            <a:ext cx="16528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5. Ψύκτης αέρα</a:t>
            </a:r>
          </a:p>
        </p:txBody>
      </p:sp>
      <p:sp>
        <p:nvSpPr>
          <p:cNvPr id="25" name="ZoneTexte 2"/>
          <p:cNvSpPr txBox="1"/>
          <p:nvPr/>
        </p:nvSpPr>
        <p:spPr>
          <a:xfrm>
            <a:off x="6269250" y="3890493"/>
            <a:ext cx="330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/>
              <a:t>6. Ο υγραντήρας βρίσκεται πριν ακριβώς από την κυψέλη καυσίμου και αυξάνει το ποσοστό % υγρασίας του αέρα εισαγωγής. Το νερό εξάγεται από τον υγρό αέρα στην εξάτμιση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77" y="1665104"/>
            <a:ext cx="3752228" cy="2531991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72" y="2257628"/>
            <a:ext cx="2576390" cy="2259783"/>
          </a:xfrm>
          <a:prstGeom prst="rect">
            <a:avLst/>
          </a:prstGeom>
        </p:spPr>
      </p:pic>
      <p:sp>
        <p:nvSpPr>
          <p:cNvPr id="19" name="ZoneTexte 1"/>
          <p:cNvSpPr txBox="1"/>
          <p:nvPr/>
        </p:nvSpPr>
        <p:spPr>
          <a:xfrm>
            <a:off x="699015" y="5678096"/>
            <a:ext cx="181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Toyota TME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531677" y="108219"/>
            <a:ext cx="741410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Βοηθητικά στοιχεία που συνδέονται με την κυψέλη καυσίμου</a:t>
            </a:r>
          </a:p>
        </p:txBody>
      </p:sp>
      <p:sp>
        <p:nvSpPr>
          <p:cNvPr id="21" name="ZoneTexte 2"/>
          <p:cNvSpPr txBox="1"/>
          <p:nvPr/>
        </p:nvSpPr>
        <p:spPr>
          <a:xfrm>
            <a:off x="7298899" y="463187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Ενίοτε, αρκεί η ψύξη του αέρα</a:t>
            </a:r>
          </a:p>
        </p:txBody>
      </p:sp>
      <p:sp>
        <p:nvSpPr>
          <p:cNvPr id="22" name="ZoneTexte 19"/>
          <p:cNvSpPr txBox="1"/>
          <p:nvPr/>
        </p:nvSpPr>
        <p:spPr>
          <a:xfrm>
            <a:off x="1531677" y="4317357"/>
            <a:ext cx="37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7. Στοιχεία ενός τυπικού κυκλώματος ψύξης ενός οχήματος κυψελών καυσίμου</a:t>
            </a:r>
          </a:p>
        </p:txBody>
      </p:sp>
      <p:sp>
        <p:nvSpPr>
          <p:cNvPr id="23" name="ZoneTexte 3"/>
          <p:cNvSpPr txBox="1"/>
          <p:nvPr/>
        </p:nvSpPr>
        <p:spPr>
          <a:xfrm>
            <a:off x="1454780" y="610847"/>
            <a:ext cx="933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Η απόδοση της κυψέλης καυσίμου είναι περίπου 50% έως 60%.  Αυτό σημαίνει ότι ένα σημαντικό μέρος της ενέργειας που παράγεται είναι θερμότητα και θα πρέπει να αξιοποιηθεί ή να εκκενωθεί μέσω του ψυγείου.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14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726951"/>
            <a:ext cx="9287477" cy="483824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κυψέλη καυσίμου είναι όπως μια μπαταρία, παράγει συνεχές ρεύμα (DC).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συνεχές ρεύμα (DC) πρέπει να μετασχηματιστεί σε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 καθώς τα περισσότερα φορτία χρησιμοποιούν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συνεχές ρεύμα (DC) μετασχηματίζεται σε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 χάρις σε μια γέφυρα </a:t>
            </a:r>
            <a:r>
              <a:rPr lang="el-GR" sz="1600" dirty="0" err="1" smtClean="0"/>
              <a:t>αντιστροφέα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Μια γέφυρα </a:t>
            </a:r>
            <a:r>
              <a:rPr lang="el-GR" sz="1600" dirty="0" err="1" smtClean="0"/>
              <a:t>αντιστροφέα</a:t>
            </a:r>
            <a:r>
              <a:rPr lang="el-GR" sz="1600" dirty="0" smtClean="0"/>
              <a:t> είναι αρκετά απλή.  Χρησιμοποιεί 6 τρανζίστορ σε κατάσταση κορεσμού, ανοικτά ή κλειστά. Ο </a:t>
            </a:r>
            <a:r>
              <a:rPr lang="el-GR" sz="1600" dirty="0" err="1" smtClean="0"/>
              <a:t>αντιστροφέας</a:t>
            </a:r>
            <a:r>
              <a:rPr lang="el-GR" sz="1600" dirty="0" smtClean="0"/>
              <a:t> είναι αναστρέψιμος και λειτουργεί ως γέφυρα διόδου για την μετατροπή του εναλλασσόμενου (</a:t>
            </a:r>
            <a:r>
              <a:rPr lang="el-GR" sz="1600" dirty="0" err="1" smtClean="0"/>
              <a:t>AC</a:t>
            </a:r>
            <a:r>
              <a:rPr lang="el-GR" sz="1600" dirty="0" smtClean="0"/>
              <a:t>) σε συνεχές ρεύμα (DC).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εναλλασσόμενο ρεύμα (</a:t>
            </a:r>
            <a:r>
              <a:rPr lang="el-GR" sz="1600" dirty="0" err="1" smtClean="0"/>
              <a:t>AC</a:t>
            </a:r>
            <a:r>
              <a:rPr lang="el-GR" sz="1600" dirty="0" smtClean="0"/>
              <a:t>) χρησιμοποιείται για την τροφοδοσία του τριφασικού </a:t>
            </a:r>
            <a:r>
              <a:rPr lang="el-GR" sz="1600" dirty="0" err="1" smtClean="0"/>
              <a:t>στάτορα</a:t>
            </a:r>
            <a:r>
              <a:rPr lang="el-GR" sz="1600" dirty="0" smtClean="0"/>
              <a:t> ενός ηλεκτρικού κινητήρα.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πηνίο του τριφασικού </a:t>
            </a:r>
            <a:r>
              <a:rPr lang="el-GR" sz="1600" dirty="0" err="1" smtClean="0"/>
              <a:t>στάτορα</a:t>
            </a:r>
            <a:r>
              <a:rPr lang="el-GR" sz="1600" dirty="0" smtClean="0"/>
              <a:t> παράγει ένα περιστρεφόμενο μαγνητικό πεδίο ή </a:t>
            </a:r>
            <a:r>
              <a:rPr lang="el-GR" sz="1600" dirty="0" err="1" smtClean="0"/>
              <a:t>RMF</a:t>
            </a:r>
            <a:r>
              <a:rPr lang="el-G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περιστρεφόμενο μαγνητικό πεδίο ακολουθείται από έναν </a:t>
            </a:r>
            <a:r>
              <a:rPr lang="el-GR" sz="1600" dirty="0" err="1" smtClean="0"/>
              <a:t>ρότορα</a:t>
            </a:r>
            <a:r>
              <a:rPr lang="el-GR" sz="1600" dirty="0" smtClean="0"/>
              <a:t> συνδεδεμένο με τη μετάδοση κίνησης.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572852" y="599905"/>
            <a:ext cx="108937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l-GR" altLang="fr-FR" sz="1600" b="0" dirty="0">
                <a:sym typeface="Wingdings" pitchFamily="2" charset="2"/>
              </a:rPr>
              <a:t>Για να χρησιμοποιηθεί το συνεχές ρεύμα (DC) που παράγεται από την κυψέλη καυσίμου θα πρέπει να μετασχηματιστεί μέσω των ηλεκτρονικών ισχύος. Συχνά θεωρείται ότι ένας αντιστροφέας μετασχηματίζει το συνεχές ρεύμα </a:t>
            </a:r>
            <a:r>
              <a:rPr lang="el-GR" altLang="fr-FR" sz="1600" dirty="0">
                <a:sym typeface="Wingdings" pitchFamily="2" charset="2"/>
              </a:rPr>
              <a:t>(DC) </a:t>
            </a:r>
            <a:r>
              <a:rPr lang="el-GR" altLang="fr-FR" sz="1600" b="0" dirty="0">
                <a:sym typeface="Wingdings" pitchFamily="2" charset="2"/>
              </a:rPr>
              <a:t>σε τριφασικό εναλλασσόμενο ρεύμα (AC).</a:t>
            </a:r>
            <a:r>
              <a:rPr lang="el-GR" altLang="fr-FR" sz="1600" dirty="0">
                <a:sym typeface="Wingdings" pitchFamily="2" charset="2"/>
              </a:rPr>
              <a:t> Στις εφαρμογές σε οχήματα, το φορτίο θα είναι ένας ηλεκτρικός κινητήρας. Σε αυτό το μηχάνημα, ο ρότορας κινείται λόγω της δύναμης που προκαλείται από το περιστρεφόμενο μαγνητικό πεδίο (RMF) το οποίο παράγεται από τα πηνία του στάτορα. 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endParaRPr lang="el-GR" altLang="fr-FR" sz="1600" b="0" dirty="0">
              <a:sym typeface="Wingdings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80" y="2514599"/>
            <a:ext cx="33670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45271" y="2318600"/>
            <a:ext cx="436562" cy="2120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onnecteur droit 17"/>
          <p:cNvCxnSpPr/>
          <p:nvPr/>
        </p:nvCxnSpPr>
        <p:spPr>
          <a:xfrm flipH="1">
            <a:off x="1284166" y="254561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18"/>
          <p:cNvCxnSpPr/>
          <p:nvPr/>
        </p:nvCxnSpPr>
        <p:spPr>
          <a:xfrm flipH="1">
            <a:off x="1295279" y="42442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 rot="-5400000">
            <a:off x="-867" y="3121409"/>
            <a:ext cx="212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400" dirty="0"/>
              <a:t>Μπαταρία ή Κ.Κ. υψηλής τάσης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24158" y="4677121"/>
            <a:ext cx="425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fr-FR" sz="1800" b="0" i="1" dirty="0"/>
              <a:t>Διάγραμμα ενός αναστρέψιμου μετατροπέα DC/AC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886990" y="164539"/>
            <a:ext cx="4583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Η κυψέλη καυσίμου σε ένα σύστημα</a:t>
            </a:r>
          </a:p>
        </p:txBody>
      </p:sp>
      <p:pic>
        <p:nvPicPr>
          <p:cNvPr id="30" name="Picture 11" descr="image007[1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15461" y="2072876"/>
            <a:ext cx="3685205" cy="22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5915461" y="4555375"/>
            <a:ext cx="37782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Calibri" pitchFamily="34" charset="0"/>
              </a:rPr>
              <a:t>3 πηνία που τροφοδοτούνται με εναλλασσόμενο ρεύμα (AC) δημιουργούν ένα περιστρεφόμενο μαγνητικό πεδίο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1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804534"/>
            <a:ext cx="9826419" cy="437350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κυψέλη συνδέεται με τα βοηθητικά στοιχεία προκειμένου να λειτουργεί όπως μια μπαταρία. Εν συνεχεία θεωρείται ως ένα σύστημα κυψέλης καυσίμου.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Στις κινητές εφαρμογές, η κυψέλη καυσίμου δεν είναι αναστρέψιμη. Δεν υπάρχει η δυνατότητα αποστολής ηλεκτρικής ενέργειας και παραγωγής υδρογόνου στα 700 </a:t>
            </a:r>
            <a:r>
              <a:rPr lang="el-GR" sz="1600" dirty="0" err="1" smtClean="0"/>
              <a:t>bar</a:t>
            </a:r>
            <a:r>
              <a:rPr lang="el-GR" sz="1600" dirty="0" smtClean="0"/>
              <a:t> για την πλήρωση της δεξαμενής.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σύστημα κυψελών καυσίμου συμπεριλαμβάνεται τελικά σε ένα σύστημα ισχύος κυψελών καυσίμου.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Το σύστημα ισχύος κυψελών καυσίμου είναι παρεμφερές με ένα υβριδικό σύστημα ισχύος, συμπεριλαμβανομένης μίας μικρής μπαταρίας συνδεδεμένης παράλληλα.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Για την παραγωγή ηλεκτρικής ενέργειας η κυψέλη καυσίμου χρειάζεται αέρα και υδρογόνο.  Αυτά παρέχονται με έναν συμπιεστή και μια αντλία. Όταν ζητείται υψηλότερο ρεύμα υπάρχει μια καθυστέρηση 1 έως 2 δευτερολέπτων. Η καθυστέρηση αυτή δεν είναι ορατή στο χρήστη καθώς αντισταθμίζεται αμέσως από την μπαταρία.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Η μπαταρία χρησιμοποιείται επίσης για την ανάκτηση της ενέργειας κατά τη διάρκεια της πέδησης.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1737360" y="5307885"/>
            <a:ext cx="624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Ένα πλήρες σύστημα ισχύος κυψελών καυσίμου ενός οχήματος</a:t>
            </a:r>
          </a:p>
        </p:txBody>
      </p:sp>
      <p:pic>
        <p:nvPicPr>
          <p:cNvPr id="16" name="Image 12" descr="Figure_5_U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5" y="780673"/>
            <a:ext cx="7492812" cy="4432223"/>
          </a:xfrm>
          <a:prstGeom prst="rect">
            <a:avLst/>
          </a:prstGeom>
        </p:spPr>
      </p:pic>
      <p:sp>
        <p:nvSpPr>
          <p:cNvPr id="17" name="ZoneTexte 1"/>
          <p:cNvSpPr txBox="1"/>
          <p:nvPr/>
        </p:nvSpPr>
        <p:spPr>
          <a:xfrm>
            <a:off x="482799" y="5688250"/>
            <a:ext cx="238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Πηγή: greencarcongress.com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152997" y="164539"/>
            <a:ext cx="443522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000" dirty="0">
                <a:solidFill>
                  <a:srgbClr val="00ACAF"/>
                </a:solidFill>
              </a:rPr>
              <a:t>Η κυψέλη καυσίμου σε ένα σύστημα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45779" y="1795549"/>
            <a:ext cx="2749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κυψέλη καυσίμου και τα βοηθητικά στοιχεία παραδίδουν στον </a:t>
            </a:r>
            <a:r>
              <a:rPr lang="el-GR" dirty="0" err="1" smtClean="0"/>
              <a:t>αντριστροφέα</a:t>
            </a:r>
            <a:r>
              <a:rPr lang="el-GR" dirty="0" smtClean="0"/>
              <a:t> ηλεκτρική ενέργεια η οποία τροφοδοτεί έναν ηλεκτρικό κινητήρα. Μια μπαταρία υψηλής τάσης συνδεδεμένη παράλληλα χρησιμεύει ως ενδιάμεση αποθήκευση ενέργειας (</a:t>
            </a:r>
            <a:r>
              <a:rPr lang="el-GR" dirty="0" err="1" smtClean="0"/>
              <a:t>energy</a:t>
            </a:r>
            <a:r>
              <a:rPr lang="el-GR" dirty="0" smtClean="0"/>
              <a:t> </a:t>
            </a:r>
            <a:r>
              <a:rPr lang="el-GR" dirty="0" err="1" smtClean="0"/>
              <a:t>buffer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9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980728"/>
            <a:ext cx="9287477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Υπάρχουν διαφορετικοί τύποι κυψελών καυσίμου που χρησιμοποιούν την ίδια αρχή λειτουργίας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Διαφέρουν ως προς την ηλεκτρολύτη, τον καταλύτη, τα αέρια αντιδρώντα και τη θερμοκρασία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Η χημική αντίδραση λαμβάνει χώρα σε μία μόνο κυψέλη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Μια κυψέλη αποτελείται σε γενικές γραμμές από 5 στοιχεία: 2 διπολικές πλάκες, 2 στρώματα διάχυσης και 1 μεμβράνη ηλεκτρολύτη σε κεντρική θέση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Υπάρχει μια λεπτή εναπόθεση ενός καταλύτη στις ενεργές επιφάνειες των στρωμάτων διάχυσης, στις επιφάνειες που έρχονται σε επαφή με τη μεμβράνη ηλεκτρολύτη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Μια μεμβράνη παράγει 1,18 </a:t>
            </a:r>
            <a:r>
              <a:rPr lang="el-GR" dirty="0" err="1" smtClean="0"/>
              <a:t>Volt</a:t>
            </a:r>
            <a:r>
              <a:rPr lang="el-GR" dirty="0" smtClean="0"/>
              <a:t> όταν τροφοδοτείται με υδρογόνο και καθαρό οξυγόνο αλλά εάν το οξυγόνο αντικατασταθεί με αέρα μόλις 0,8 </a:t>
            </a:r>
            <a:r>
              <a:rPr lang="el-GR" dirty="0" err="1" smtClean="0"/>
              <a:t>Volt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Η ηλεκτρική έξοδος των κυψελών συνδέεται σε σειρά ώστε να αυξηθεί η τάση λειτουργίας.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0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66946" y="395173"/>
            <a:ext cx="4108891" cy="5192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solidFill>
                  <a:srgbClr val="00ACAF"/>
                </a:solidFill>
                <a:latin typeface="+mn-lt"/>
              </a:rPr>
              <a:t>Στοιχεία απλής κυψέλης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24626" y="3496201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784" y="1165695"/>
            <a:ext cx="48863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94" y="3236456"/>
            <a:ext cx="3487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25513" y="4613746"/>
            <a:ext cx="1941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Διπολικές πλάκες</a:t>
            </a:r>
          </a:p>
        </p:txBody>
      </p:sp>
      <p:cxnSp>
        <p:nvCxnSpPr>
          <p:cNvPr id="20" name="Straight Arrow Connector 4"/>
          <p:cNvCxnSpPr>
            <a:stCxn id="19" idx="0"/>
          </p:cNvCxnSpPr>
          <p:nvPr/>
        </p:nvCxnSpPr>
        <p:spPr>
          <a:xfrm flipH="1" flipV="1">
            <a:off x="786778" y="3285008"/>
            <a:ext cx="1109452" cy="13287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>
            <a:stCxn id="19" idx="0"/>
          </p:cNvCxnSpPr>
          <p:nvPr/>
        </p:nvCxnSpPr>
        <p:spPr>
          <a:xfrm flipV="1">
            <a:off x="1896230" y="3993034"/>
            <a:ext cx="1597858" cy="6207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630049" y="2564904"/>
            <a:ext cx="3456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Διάταξη Ηλεκτροδίου-Μεμβράνης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1960" y="1268760"/>
            <a:ext cx="8640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oneTexte 5"/>
          <p:cNvSpPr txBox="1"/>
          <p:nvPr/>
        </p:nvSpPr>
        <p:spPr>
          <a:xfrm>
            <a:off x="5257792" y="3386856"/>
            <a:ext cx="936104" cy="4090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l-GR" sz="1400" dirty="0"/>
              <a:t>Στρώμα διάχυσης</a:t>
            </a:r>
          </a:p>
        </p:txBody>
      </p:sp>
      <p:sp>
        <p:nvSpPr>
          <p:cNvPr id="25" name="ZoneTexte 21"/>
          <p:cNvSpPr txBox="1"/>
          <p:nvPr/>
        </p:nvSpPr>
        <p:spPr>
          <a:xfrm>
            <a:off x="6516216" y="3145059"/>
            <a:ext cx="11364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l-GR" sz="1400" dirty="0"/>
              <a:t>Ενεργή ζώνη</a:t>
            </a:r>
          </a:p>
        </p:txBody>
      </p:sp>
      <p:sp>
        <p:nvSpPr>
          <p:cNvPr id="26" name="ZoneTexte 22"/>
          <p:cNvSpPr txBox="1"/>
          <p:nvPr/>
        </p:nvSpPr>
        <p:spPr>
          <a:xfrm>
            <a:off x="7684070" y="3470811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l-GR" sz="1400" dirty="0"/>
              <a:t>Μεμβράνη</a:t>
            </a:r>
          </a:p>
        </p:txBody>
      </p:sp>
      <p:sp>
        <p:nvSpPr>
          <p:cNvPr id="27" name="ZoneTexte 7"/>
          <p:cNvSpPr txBox="1"/>
          <p:nvPr/>
        </p:nvSpPr>
        <p:spPr>
          <a:xfrm>
            <a:off x="3491880" y="1196752"/>
            <a:ext cx="691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mtClean="0"/>
              <a:t>MEA</a:t>
            </a:r>
          </a:p>
        </p:txBody>
      </p:sp>
      <p:sp>
        <p:nvSpPr>
          <p:cNvPr id="28" name="ZoneTexte 23"/>
          <p:cNvSpPr txBox="1"/>
          <p:nvPr/>
        </p:nvSpPr>
        <p:spPr>
          <a:xfrm>
            <a:off x="5364088" y="5147900"/>
            <a:ext cx="619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mtClean="0"/>
              <a:t>MEA</a:t>
            </a:r>
          </a:p>
        </p:txBody>
      </p:sp>
      <p:sp>
        <p:nvSpPr>
          <p:cNvPr id="29" name="ZoneTexte 10"/>
          <p:cNvSpPr txBox="1"/>
          <p:nvPr/>
        </p:nvSpPr>
        <p:spPr>
          <a:xfrm>
            <a:off x="6516216" y="1480138"/>
            <a:ext cx="465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Τάση κυψέλης PEM: 0,8 – 1 V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5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95736" y="486321"/>
            <a:ext cx="4896544" cy="49440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rgbClr val="00ACAF"/>
                </a:solidFill>
                <a:latin typeface="+mn-lt"/>
              </a:rPr>
              <a:t>Σύνδεση κυψελών για το σχηματισμό μιας συστοιχίας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87" y="1121073"/>
            <a:ext cx="4953000" cy="44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"/>
          <p:cNvSpPr txBox="1"/>
          <p:nvPr/>
        </p:nvSpPr>
        <p:spPr>
          <a:xfrm>
            <a:off x="2260787" y="5589240"/>
            <a:ext cx="545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Διπολική αρχιτεκτονική μιας συστοιχίας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813963" y="1856232"/>
            <a:ext cx="3965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συνολική τάση προκύπτει προσθέτοντας τις τάσεις των κυψελών. Εάν δημιουργήσουμε μια συστοιχία 20 κυψελών, θα μετρήσουμε μια τάση περίπου 20 </a:t>
            </a:r>
            <a:r>
              <a:rPr lang="el-GR" dirty="0" err="1" smtClean="0"/>
              <a:t>Volt</a:t>
            </a:r>
            <a:r>
              <a:rPr lang="el-GR" dirty="0" smtClean="0"/>
              <a:t>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5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rgbClr val="00ACAF"/>
                </a:solidFill>
                <a:latin typeface="+mn-lt"/>
              </a:rPr>
              <a:t>Διαφορετικοί τύποι γεωμετρικών διατάξεων: διπολική, επίπεδη ή κυλινδρική</a:t>
            </a: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196752"/>
            <a:ext cx="385744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8"/>
          <a:stretch/>
        </p:blipFill>
        <p:spPr bwMode="auto">
          <a:xfrm>
            <a:off x="762000" y="1974655"/>
            <a:ext cx="2403894" cy="391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48" t="24611" b="37694"/>
          <a:stretch/>
        </p:blipFill>
        <p:spPr bwMode="auto">
          <a:xfrm>
            <a:off x="3086101" y="3439282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Image associée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/>
          <a:stretch/>
        </p:blipFill>
        <p:spPr bwMode="auto">
          <a:xfrm>
            <a:off x="3331464" y="4508045"/>
            <a:ext cx="2514600" cy="13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sealing gasket fuel cell&quot;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65094"/>
            <a:ext cx="2653553" cy="19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8"/>
          <p:cNvSpPr txBox="1"/>
          <p:nvPr/>
        </p:nvSpPr>
        <p:spPr>
          <a:xfrm>
            <a:off x="68356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Διπολική αρχιτεκτονική μιας συστοιχίας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29695"/>
            <a:ext cx="5731510" cy="17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30" y="3283302"/>
            <a:ext cx="40617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rgbClr val="00ACAF"/>
                </a:solidFill>
                <a:latin typeface="+mn-lt"/>
              </a:rPr>
              <a:t>Διαφορετικοί τύποι γεωμετρικών διατάξεων: διπολική, επίπεδη ή κυλινδρική</a:t>
            </a:r>
          </a:p>
        </p:txBody>
      </p:sp>
      <p:sp>
        <p:nvSpPr>
          <p:cNvPr id="18" name="ZoneTexte 15"/>
          <p:cNvSpPr txBox="1"/>
          <p:nvPr/>
        </p:nvSpPr>
        <p:spPr>
          <a:xfrm>
            <a:off x="786776" y="1876161"/>
            <a:ext cx="19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Επίπεδη αρχιτεκτονική μιας συστοιχίας</a:t>
            </a:r>
          </a:p>
        </p:txBody>
      </p:sp>
      <p:sp>
        <p:nvSpPr>
          <p:cNvPr id="19" name="ZoneTexte 16"/>
          <p:cNvSpPr txBox="1"/>
          <p:nvPr/>
        </p:nvSpPr>
        <p:spPr>
          <a:xfrm>
            <a:off x="5544492" y="4438853"/>
            <a:ext cx="233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Κυλινδρική αρχιτεκτονική μιας συστοιχίας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5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85825"/>
            <a:ext cx="6819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8638"/>
            <a:ext cx="18653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88740" y="264968"/>
            <a:ext cx="28346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sz="2400" dirty="0">
                <a:solidFill>
                  <a:srgbClr val="00ACAF"/>
                </a:solidFill>
              </a:rPr>
              <a:t>Διάταξη συστοιχίας</a:t>
            </a:r>
          </a:p>
        </p:txBody>
      </p:sp>
      <p:sp>
        <p:nvSpPr>
          <p:cNvPr id="18" name="ZoneTexte 1"/>
          <p:cNvSpPr txBox="1"/>
          <p:nvPr/>
        </p:nvSpPr>
        <p:spPr>
          <a:xfrm>
            <a:off x="3707904" y="5373216"/>
            <a:ext cx="864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Καταλύτης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39752" y="5373216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Στρώματα Διάχυσης Αερίου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72000" y="5373216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Μεμβράνη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28184" y="5445224"/>
            <a:ext cx="12241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Διπολικές πλάκες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75656" y="5373216"/>
            <a:ext cx="9361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Ηλεκτρόδιο</a:t>
            </a:r>
            <a:endParaRPr lang="el-G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8624831" y="2386584"/>
            <a:ext cx="315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Οι κυψέλες συνδέονται ηλεκτρικά σε σειρά ενώ τροφοδοτούνται με υδρογόνο και οξυγόνο σε παράλληλη σύνδεση.</a:t>
            </a:r>
            <a:endParaRPr lang="el-GR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8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10267" y="332657"/>
            <a:ext cx="5832648" cy="43204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solidFill>
                  <a:srgbClr val="00ACAF"/>
                </a:solidFill>
                <a:latin typeface="+mn-lt"/>
              </a:rPr>
              <a:t>Αρχή λειτουργίας μίας απλής κυψέλης (PEFC)</a:t>
            </a:r>
            <a:endParaRPr lang="el-GR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e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49" y="1196752"/>
            <a:ext cx="6717546" cy="3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05440"/>
              </p:ext>
            </p:extLst>
          </p:nvPr>
        </p:nvGraphicFramePr>
        <p:xfrm>
          <a:off x="2160879" y="4977740"/>
          <a:ext cx="4277236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Άνοδος: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blipFill>
                      <a:blip r:embed="rId11"/>
                      <a:stretch>
                        <a:fillRect l="-31290" t="-11905" r="-18393" b="-952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Εξισ. 1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15162"/>
              </p:ext>
            </p:extLst>
          </p:nvPr>
        </p:nvGraphicFramePr>
        <p:xfrm>
          <a:off x="2158339" y="5252060"/>
          <a:ext cx="4279776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Κάθοδος: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>
                      <a:blip r:embed="rId12"/>
                      <a:stretch>
                        <a:fillRect l="-31290" t="-11364" r="-18393" b="-1136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Εξισ. 2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84101"/>
              </p:ext>
            </p:extLst>
          </p:nvPr>
        </p:nvGraphicFramePr>
        <p:xfrm>
          <a:off x="2160879" y="5526380"/>
          <a:ext cx="4279776" cy="28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Γενικά: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>
                      <a:blip r:embed="rId13"/>
                      <a:stretch>
                        <a:fillRect l="-31290" t="-10638" r="-18393" b="-106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Εξισ. 3</a:t>
                      </a:r>
                      <a:endParaRPr lang="el-GR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266176" y="2029968"/>
            <a:ext cx="317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αρχή λειτουργίας είναι απλή, χωρίς κινούμενα μέρη. Τα πρωτόνια διασχίζουν τη μεμβράνη ενώ τα ηλεκτρόνια θα πρέπει να κάνουν την παράκαμψη μέσω του εξωτερικού ηλεκτρικού κυκλώματος.</a:t>
            </a:r>
            <a:endParaRPr lang="el-G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1852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22</cp:revision>
  <dcterms:created xsi:type="dcterms:W3CDTF">2019-06-26T09:21:34Z</dcterms:created>
  <dcterms:modified xsi:type="dcterms:W3CDTF">2019-11-13T09:38:51Z</dcterms:modified>
</cp:coreProperties>
</file>