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91" r:id="rId4"/>
    <p:sldId id="290" r:id="rId5"/>
    <p:sldId id="289" r:id="rId6"/>
    <p:sldId id="288" r:id="rId7"/>
    <p:sldId id="287" r:id="rId8"/>
    <p:sldId id="286" r:id="rId9"/>
    <p:sldId id="285" r:id="rId10"/>
    <p:sldId id="281" r:id="rId11"/>
    <p:sldId id="280" r:id="rId12"/>
    <p:sldId id="292" r:id="rId13"/>
    <p:sldId id="294" r:id="rId14"/>
    <p:sldId id="293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  <p:sldId id="266" r:id="rId29"/>
    <p:sldId id="265" r:id="rId30"/>
    <p:sldId id="264" r:id="rId31"/>
    <p:sldId id="263" r:id="rId32"/>
    <p:sldId id="262" r:id="rId33"/>
    <p:sldId id="261" r:id="rId34"/>
    <p:sldId id="260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jpe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4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5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9.jpeg"/><Relationship Id="rId5" Type="http://schemas.openxmlformats.org/officeDocument/2006/relationships/image" Target="../media/image7.pn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hyperlink" Target="https://www.google.be/url?sa=i&amp;rct=j&amp;q=&amp;esrc=s&amp;source=images&amp;cd=&amp;cad=rja&amp;uact=8&amp;ved=2ahUKEwjMjp_0mYTgAhUR36QKHWGRACQQjRx6BAgBEAU&amp;url=https://www.pinterest.com/pin/205828645445866389/&amp;psig=AOvVaw1ZH_Hs2fTKbhAPD1-45ya7&amp;ust=1548343014094329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2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3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38.jpe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6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6.jpeg"/><Relationship Id="rId5" Type="http://schemas.openxmlformats.org/officeDocument/2006/relationships/image" Target="../media/image7.pn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46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4.jpeg"/><Relationship Id="rId5" Type="http://schemas.openxmlformats.org/officeDocument/2006/relationships/image" Target="../media/image7.png"/><Relationship Id="rId10" Type="http://schemas.openxmlformats.org/officeDocument/2006/relationships/image" Target="../media/image43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7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48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4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hyperlink" Target="https://youtu.be/Jti0EiQkyf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 smtClean="0"/>
              <a:t>Accumulo</a:t>
            </a:r>
            <a:r>
              <a:rPr lang="en-US" b="1" dirty="0" smtClean="0"/>
              <a:t> di </a:t>
            </a:r>
            <a:r>
              <a:rPr lang="en-US" b="1" dirty="0" err="1" smtClean="0"/>
              <a:t>idrogeno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451631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Informazioni</a:t>
            </a:r>
            <a:r>
              <a:rPr lang="en-US" sz="2400" dirty="0" smtClean="0"/>
              <a:t> extra per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Insegnati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4514" y="4103364"/>
            <a:ext cx="2850246" cy="18430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691679" y="5366109"/>
            <a:ext cx="7874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err="1" smtClean="0"/>
              <a:t>Avvolgimento</a:t>
            </a:r>
            <a:r>
              <a:rPr lang="en-GB" dirty="0" smtClean="0"/>
              <a:t> del </a:t>
            </a:r>
            <a:r>
              <a:rPr lang="en-GB" dirty="0" err="1" smtClean="0"/>
              <a:t>polimero</a:t>
            </a:r>
            <a:r>
              <a:rPr lang="en-GB" dirty="0" smtClean="0"/>
              <a:t> </a:t>
            </a:r>
            <a:r>
              <a:rPr lang="en-GB" dirty="0" err="1" smtClean="0"/>
              <a:t>esterno</a:t>
            </a:r>
            <a:r>
              <a:rPr lang="en-GB" dirty="0" smtClean="0"/>
              <a:t>,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 smtClean="0"/>
              <a:t> o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 smtClean="0"/>
              <a:t> e </a:t>
            </a:r>
            <a:r>
              <a:rPr lang="en-GB" dirty="0" err="1" smtClean="0"/>
              <a:t>kevlar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72335" y="1641227"/>
            <a:ext cx="4916281" cy="36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"/>
          <p:cNvSpPr txBox="1"/>
          <p:nvPr/>
        </p:nvSpPr>
        <p:spPr>
          <a:xfrm>
            <a:off x="582050" y="955975"/>
            <a:ext cx="318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2, secondo </a:t>
            </a:r>
            <a:r>
              <a:rPr lang="en-GB" dirty="0" err="1" smtClean="0"/>
              <a:t>strato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fornisce</a:t>
            </a:r>
            <a:r>
              <a:rPr lang="en-GB" dirty="0" smtClean="0"/>
              <a:t> </a:t>
            </a:r>
            <a:r>
              <a:rPr lang="en-GB" dirty="0" err="1" smtClean="0"/>
              <a:t>resistenza</a:t>
            </a:r>
            <a:endParaRPr lang="en-GB" dirty="0"/>
          </a:p>
        </p:txBody>
      </p:sp>
      <p:sp>
        <p:nvSpPr>
          <p:cNvPr id="18" name="ZoneTexte 1"/>
          <p:cNvSpPr txBox="1"/>
          <p:nvPr/>
        </p:nvSpPr>
        <p:spPr>
          <a:xfrm>
            <a:off x="395536" y="29486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Come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prodotti</a:t>
            </a:r>
            <a:endParaRPr lang="fr-BE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00320" y="8930"/>
            <a:ext cx="169168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soli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 (350-700 bar).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475656" y="4653136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err="1" smtClean="0"/>
              <a:t>Dispositivi</a:t>
            </a:r>
            <a:r>
              <a:rPr lang="en-GB" sz="2400" dirty="0" smtClean="0"/>
              <a:t> in </a:t>
            </a:r>
            <a:r>
              <a:rPr lang="en-GB" sz="2400" dirty="0" err="1" smtClean="0"/>
              <a:t>composito</a:t>
            </a:r>
            <a:r>
              <a:rPr lang="en-GB" sz="2400" dirty="0" smtClean="0"/>
              <a:t>: </a:t>
            </a:r>
            <a:r>
              <a:rPr lang="en-GB" sz="2400" dirty="0" err="1" smtClean="0"/>
              <a:t>risultato</a:t>
            </a:r>
            <a:r>
              <a:rPr lang="en-GB" sz="2400" dirty="0" smtClean="0"/>
              <a:t> finale</a:t>
            </a:r>
            <a:endParaRPr lang="en-GB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5327" y="1951168"/>
            <a:ext cx="3193501" cy="23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1" descr="Figure_5_U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2060848"/>
            <a:ext cx="3668544" cy="1985742"/>
          </a:xfrm>
          <a:prstGeom prst="rect">
            <a:avLst/>
          </a:prstGeom>
        </p:spPr>
      </p:pic>
      <p:sp>
        <p:nvSpPr>
          <p:cNvPr id="18" name="ZoneTexte 1"/>
          <p:cNvSpPr txBox="1"/>
          <p:nvPr/>
        </p:nvSpPr>
        <p:spPr>
          <a:xfrm>
            <a:off x="323528" y="819636"/>
            <a:ext cx="4640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Step 3, </a:t>
            </a:r>
            <a:r>
              <a:rPr lang="en-GB" dirty="0" err="1" smtClean="0"/>
              <a:t>strato</a:t>
            </a:r>
            <a:r>
              <a:rPr lang="en-GB" dirty="0" smtClean="0"/>
              <a:t> </a:t>
            </a:r>
            <a:r>
              <a:rPr lang="en-GB" dirty="0" err="1" smtClean="0"/>
              <a:t>esterno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vetro</a:t>
            </a:r>
            <a:r>
              <a:rPr lang="en-GB" dirty="0" smtClean="0"/>
              <a:t>, </a:t>
            </a:r>
            <a:r>
              <a:rPr lang="en-GB" dirty="0" err="1" smtClean="0"/>
              <a:t>protegge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contenitore</a:t>
            </a:r>
            <a:r>
              <a:rPr lang="en-GB" dirty="0" smtClean="0"/>
              <a:t> da </a:t>
            </a:r>
            <a:r>
              <a:rPr lang="en-GB" dirty="0" err="1" smtClean="0"/>
              <a:t>graffi</a:t>
            </a:r>
            <a:r>
              <a:rPr lang="en-GB" dirty="0" smtClean="0"/>
              <a:t> e </a:t>
            </a:r>
            <a:r>
              <a:rPr lang="en-GB" dirty="0" err="1" smtClean="0"/>
              <a:t>danni</a:t>
            </a:r>
            <a:r>
              <a:rPr lang="en-GB" dirty="0" smtClean="0"/>
              <a:t> </a:t>
            </a:r>
            <a:r>
              <a:rPr lang="en-GB" dirty="0" err="1" smtClean="0"/>
              <a:t>all’avvolgimento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 smtClean="0"/>
              <a:t>. </a:t>
            </a:r>
            <a:endParaRPr lang="en-GB" dirty="0"/>
          </a:p>
        </p:txBody>
      </p:sp>
      <p:cxnSp>
        <p:nvCxnSpPr>
          <p:cNvPr id="20" name="Connecteur droit avec flèche 5"/>
          <p:cNvCxnSpPr/>
          <p:nvPr/>
        </p:nvCxnSpPr>
        <p:spPr>
          <a:xfrm>
            <a:off x="5899037" y="3758558"/>
            <a:ext cx="78241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9"/>
          <p:cNvSpPr txBox="1"/>
          <p:nvPr/>
        </p:nvSpPr>
        <p:spPr>
          <a:xfrm>
            <a:off x="6760768" y="3795134"/>
            <a:ext cx="183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Spessore</a:t>
            </a:r>
            <a:r>
              <a:rPr lang="en-GB" sz="1200" dirty="0" smtClean="0"/>
              <a:t> di 25mm per 700 bar di </a:t>
            </a:r>
            <a:r>
              <a:rPr lang="en-GB" sz="1200" dirty="0" err="1" smtClean="0"/>
              <a:t>pressione</a:t>
            </a:r>
            <a:endParaRPr lang="en-GB" sz="1200" dirty="0"/>
          </a:p>
        </p:txBody>
      </p:sp>
      <p:sp>
        <p:nvSpPr>
          <p:cNvPr id="22" name="ZoneTexte 1"/>
          <p:cNvSpPr txBox="1"/>
          <p:nvPr/>
        </p:nvSpPr>
        <p:spPr>
          <a:xfrm>
            <a:off x="179512" y="154197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Come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prodotti</a:t>
            </a:r>
            <a:endParaRPr lang="fr-BE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500320" y="138"/>
            <a:ext cx="169168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soli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 (350-700 bar).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4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5616" y="2010555"/>
            <a:ext cx="6754187" cy="213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555776" y="4365104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 smtClean="0"/>
              <a:t>Contenitori</a:t>
            </a:r>
            <a:r>
              <a:rPr lang="fr-FR" dirty="0" smtClean="0"/>
              <a:t> ad </a:t>
            </a:r>
            <a:r>
              <a:rPr lang="fr-FR" dirty="0" err="1" smtClean="0"/>
              <a:t>alta</a:t>
            </a:r>
            <a:r>
              <a:rPr lang="fr-FR" dirty="0" smtClean="0"/>
              <a:t> </a:t>
            </a:r>
            <a:r>
              <a:rPr lang="fr-FR" dirty="0" err="1" smtClean="0"/>
              <a:t>pressione</a:t>
            </a:r>
            <a:r>
              <a:rPr lang="fr-FR" dirty="0" smtClean="0"/>
              <a:t>:</a:t>
            </a:r>
          </a:p>
          <a:p>
            <a:pPr algn="ctr"/>
            <a:r>
              <a:rPr lang="fr-FR" dirty="0" smtClean="0"/>
              <a:t>35</a:t>
            </a:r>
            <a:r>
              <a:rPr lang="fr-FR" dirty="0"/>
              <a:t> </a:t>
            </a:r>
            <a:r>
              <a:rPr lang="fr-FR" dirty="0" err="1" smtClean="0"/>
              <a:t>MPa</a:t>
            </a:r>
            <a:r>
              <a:rPr lang="fr-FR" dirty="0" smtClean="0"/>
              <a:t> e70</a:t>
            </a:r>
            <a:r>
              <a:rPr lang="fr-FR" dirty="0"/>
              <a:t> </a:t>
            </a:r>
            <a:r>
              <a:rPr lang="fr-FR" dirty="0" err="1" smtClean="0"/>
              <a:t>MPa</a:t>
            </a:r>
            <a:endParaRPr lang="fr-BE" dirty="0"/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95536" y="241587"/>
            <a:ext cx="4570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err="1" smtClean="0"/>
              <a:t>Bombole</a:t>
            </a:r>
            <a:r>
              <a:rPr lang="en-GB" sz="2800" dirty="0" smtClean="0"/>
              <a:t> in </a:t>
            </a:r>
            <a:r>
              <a:rPr lang="en-GB" sz="2800" dirty="0" err="1" smtClean="0"/>
              <a:t>composito</a:t>
            </a:r>
            <a:r>
              <a:rPr lang="en-GB" sz="2800" dirty="0" smtClean="0"/>
              <a:t>: </a:t>
            </a:r>
            <a:r>
              <a:rPr lang="en-GB" sz="2800" dirty="0" err="1" smtClean="0"/>
              <a:t>risultato</a:t>
            </a:r>
            <a:r>
              <a:rPr lang="en-GB" sz="2800" dirty="0" smtClean="0"/>
              <a:t> finale</a:t>
            </a:r>
            <a:endParaRPr lang="en-GB" sz="2800" dirty="0"/>
          </a:p>
        </p:txBody>
      </p:sp>
      <p:sp>
        <p:nvSpPr>
          <p:cNvPr id="18" name="ZoneTexte 15"/>
          <p:cNvSpPr txBox="1"/>
          <p:nvPr/>
        </p:nvSpPr>
        <p:spPr>
          <a:xfrm>
            <a:off x="2688056" y="119569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Due </a:t>
            </a:r>
            <a:r>
              <a:rPr lang="en-GB" dirty="0" err="1" smtClean="0"/>
              <a:t>pressioni</a:t>
            </a:r>
            <a:r>
              <a:rPr lang="en-GB" dirty="0" smtClean="0"/>
              <a:t> standard </a:t>
            </a:r>
            <a:r>
              <a:rPr lang="en-GB" dirty="0" err="1" smtClean="0"/>
              <a:t>utilizzatte</a:t>
            </a:r>
            <a:r>
              <a:rPr lang="en-GB" dirty="0" smtClean="0"/>
              <a:t>: 350 e 700 bar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500320" y="8930"/>
            <a:ext cx="169168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soli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 (350-700 bar).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9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863587" y="1463873"/>
            <a:ext cx="7380821" cy="3416320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sicurezza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è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importante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è </a:t>
            </a:r>
            <a:r>
              <a:rPr lang="en-GB" dirty="0" err="1" smtClean="0"/>
              <a:t>assicurata</a:t>
            </a:r>
            <a:r>
              <a:rPr lang="en-GB" dirty="0" smtClean="0"/>
              <a:t> da: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Studi</a:t>
            </a:r>
            <a:r>
              <a:rPr lang="en-GB" dirty="0" smtClean="0"/>
              <a:t> sui </a:t>
            </a:r>
            <a:r>
              <a:rPr lang="en-GB" dirty="0" err="1" smtClean="0"/>
              <a:t>materiali</a:t>
            </a:r>
            <a:r>
              <a:rPr lang="en-GB" dirty="0" smtClean="0"/>
              <a:t> e la </a:t>
            </a:r>
            <a:r>
              <a:rPr lang="en-GB" dirty="0" err="1" smtClean="0"/>
              <a:t>loro</a:t>
            </a:r>
            <a:r>
              <a:rPr lang="en-GB" dirty="0" smtClean="0"/>
              <a:t> </a:t>
            </a:r>
            <a:r>
              <a:rPr lang="en-GB" dirty="0" err="1" smtClean="0"/>
              <a:t>resistenza</a:t>
            </a:r>
            <a:r>
              <a:rPr lang="en-GB" dirty="0" smtClean="0"/>
              <a:t> con </a:t>
            </a:r>
            <a:r>
              <a:rPr lang="en-GB" dirty="0" err="1" smtClean="0"/>
              <a:t>simulazioni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tensioni</a:t>
            </a:r>
            <a:r>
              <a:rPr lang="en-GB" dirty="0" smtClean="0"/>
              <a:t> a cui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sottoposti</a:t>
            </a:r>
            <a:r>
              <a:rPr lang="en-GB" dirty="0" smtClean="0"/>
              <a:t> </a:t>
            </a:r>
            <a:r>
              <a:rPr lang="en-GB" dirty="0" err="1" smtClean="0"/>
              <a:t>tramite</a:t>
            </a:r>
            <a:r>
              <a:rPr lang="en-GB" dirty="0" smtClean="0"/>
              <a:t> </a:t>
            </a:r>
            <a:r>
              <a:rPr lang="en-GB" dirty="0" err="1" smtClean="0"/>
              <a:t>simulazioni</a:t>
            </a:r>
            <a:r>
              <a:rPr lang="en-GB" dirty="0" smtClean="0"/>
              <a:t> software </a:t>
            </a:r>
            <a:r>
              <a:rPr lang="en-GB" dirty="0" err="1" smtClean="0"/>
              <a:t>agli</a:t>
            </a:r>
            <a:r>
              <a:rPr lang="en-GB" dirty="0" smtClean="0"/>
              <a:t> </a:t>
            </a:r>
            <a:r>
              <a:rPr lang="en-GB" dirty="0" err="1" smtClean="0"/>
              <a:t>elementi</a:t>
            </a:r>
            <a:r>
              <a:rPr lang="en-GB" dirty="0" smtClean="0"/>
              <a:t> </a:t>
            </a:r>
            <a:r>
              <a:rPr lang="en-GB" dirty="0" err="1" smtClean="0"/>
              <a:t>finiti</a:t>
            </a:r>
            <a:r>
              <a:rPr lang="en-GB" dirty="0" smtClean="0"/>
              <a:t> (FEA*)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Validazione</a:t>
            </a:r>
            <a:r>
              <a:rPr lang="en-GB" dirty="0" smtClean="0"/>
              <a:t> del design </a:t>
            </a:r>
            <a:r>
              <a:rPr lang="en-GB" dirty="0" err="1" smtClean="0"/>
              <a:t>tramite</a:t>
            </a:r>
            <a:r>
              <a:rPr lang="en-GB" dirty="0" smtClean="0"/>
              <a:t> test a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nominale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Validazione</a:t>
            </a:r>
            <a:r>
              <a:rPr lang="en-GB" dirty="0" smtClean="0"/>
              <a:t> del design </a:t>
            </a:r>
            <a:r>
              <a:rPr lang="en-GB" dirty="0" err="1" smtClean="0"/>
              <a:t>tramite</a:t>
            </a:r>
            <a:r>
              <a:rPr lang="en-GB" dirty="0" smtClean="0"/>
              <a:t> test a </a:t>
            </a:r>
            <a:r>
              <a:rPr lang="en-GB" dirty="0" err="1" smtClean="0"/>
              <a:t>pressioni</a:t>
            </a:r>
            <a:r>
              <a:rPr lang="en-GB" dirty="0" smtClean="0"/>
              <a:t> </a:t>
            </a:r>
            <a:r>
              <a:rPr lang="en-GB" dirty="0" err="1" smtClean="0"/>
              <a:t>superiori</a:t>
            </a:r>
            <a:r>
              <a:rPr lang="en-GB" dirty="0" smtClean="0"/>
              <a:t>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nominale</a:t>
            </a:r>
            <a:r>
              <a:rPr lang="en-GB" dirty="0" smtClean="0"/>
              <a:t> </a:t>
            </a:r>
            <a:r>
              <a:rPr lang="en-GB" dirty="0" err="1" smtClean="0"/>
              <a:t>fino</a:t>
            </a:r>
            <a:r>
              <a:rPr lang="en-GB" dirty="0" smtClean="0"/>
              <a:t> ad </a:t>
            </a:r>
            <a:r>
              <a:rPr lang="en-GB" dirty="0" err="1" smtClean="0"/>
              <a:t>arrivare</a:t>
            </a:r>
            <a:r>
              <a:rPr lang="en-GB" dirty="0" smtClean="0"/>
              <a:t> a </a:t>
            </a:r>
            <a:r>
              <a:rPr lang="en-GB" dirty="0" err="1" smtClean="0"/>
              <a:t>rottura</a:t>
            </a:r>
            <a:r>
              <a:rPr lang="en-GB" dirty="0" smtClean="0"/>
              <a:t> del </a:t>
            </a:r>
            <a:r>
              <a:rPr lang="en-GB" dirty="0" err="1" smtClean="0"/>
              <a:t>contenitore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Crash tests in </a:t>
            </a:r>
            <a:r>
              <a:rPr lang="en-GB" dirty="0" err="1" smtClean="0"/>
              <a:t>condizioni</a:t>
            </a:r>
            <a:r>
              <a:rPr lang="en-GB" dirty="0" smtClean="0"/>
              <a:t> di </a:t>
            </a:r>
            <a:r>
              <a:rPr lang="en-GB" dirty="0" err="1" smtClean="0"/>
              <a:t>veicoli</a:t>
            </a:r>
            <a:r>
              <a:rPr lang="en-GB" dirty="0" smtClean="0"/>
              <a:t> </a:t>
            </a:r>
            <a:r>
              <a:rPr lang="en-GB" dirty="0" err="1" smtClean="0"/>
              <a:t>reali</a:t>
            </a:r>
            <a:r>
              <a:rPr lang="en-GB" dirty="0" smtClean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00320" y="15007"/>
            <a:ext cx="169168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soli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 (350-700 bar).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4766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Sicurezza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323528" y="552902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* Finite </a:t>
            </a:r>
            <a:r>
              <a:rPr lang="en-GB" sz="1000" b="1" dirty="0">
                <a:solidFill>
                  <a:srgbClr val="222222"/>
                </a:solidFill>
                <a:latin typeface="arial" panose="020B0604020202020204" pitchFamily="34" charset="0"/>
              </a:rPr>
              <a:t>element</a:t>
            </a:r>
            <a:r>
              <a:rPr lang="en-GB" sz="10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GB" sz="1000" b="1" dirty="0">
                <a:solidFill>
                  <a:srgbClr val="222222"/>
                </a:solidFill>
                <a:latin typeface="arial" panose="020B0604020202020204" pitchFamily="34" charset="0"/>
              </a:rPr>
              <a:t>analysis</a:t>
            </a:r>
            <a:r>
              <a:rPr lang="en-GB" sz="1000" dirty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en-GB" sz="1000" b="1" dirty="0">
                <a:solidFill>
                  <a:srgbClr val="222222"/>
                </a:solidFill>
                <a:latin typeface="arial" panose="020B0604020202020204" pitchFamily="34" charset="0"/>
              </a:rPr>
              <a:t>FEA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):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metodo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di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analisi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software per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simulare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come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il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materiale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reagirà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alle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forze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applicate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nel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mondo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reale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(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vibrazioni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calore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pressione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e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altri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effetti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GB" sz="10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fisici</a:t>
            </a:r>
            <a:r>
              <a:rPr lang="en-GB" sz="1000" dirty="0" smtClean="0">
                <a:solidFill>
                  <a:srgbClr val="222222"/>
                </a:solidFill>
                <a:latin typeface="arial" panose="020B0604020202020204" pitchFamily="34" charset="0"/>
              </a:rPr>
              <a:t>).  </a:t>
            </a:r>
            <a:endParaRPr lang="en-GB" sz="1000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67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"/>
          <p:cNvSpPr txBox="1"/>
          <p:nvPr/>
        </p:nvSpPr>
        <p:spPr>
          <a:xfrm>
            <a:off x="467544" y="24995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Progettazione</a:t>
            </a:r>
            <a:r>
              <a:rPr lang="en-GB" sz="2800" dirty="0" smtClean="0"/>
              <a:t>, </a:t>
            </a:r>
            <a:r>
              <a:rPr lang="en-GB" sz="2800" dirty="0" err="1" smtClean="0"/>
              <a:t>ricerca</a:t>
            </a:r>
            <a:r>
              <a:rPr lang="en-GB" sz="2800" dirty="0" smtClean="0"/>
              <a:t> e test</a:t>
            </a:r>
            <a:endParaRPr lang="en-GB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 b="26832"/>
          <a:stretch>
            <a:fillRect/>
          </a:stretch>
        </p:blipFill>
        <p:spPr bwMode="auto">
          <a:xfrm>
            <a:off x="700089" y="1484784"/>
            <a:ext cx="7690366" cy="355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ZoneTexte 3"/>
          <p:cNvSpPr txBox="1"/>
          <p:nvPr/>
        </p:nvSpPr>
        <p:spPr>
          <a:xfrm>
            <a:off x="1619672" y="5229200"/>
            <a:ext cx="608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Crash </a:t>
            </a:r>
            <a:r>
              <a:rPr lang="en-GB" dirty="0" smtClean="0"/>
              <a:t>test </a:t>
            </a:r>
            <a:r>
              <a:rPr lang="en-GB" dirty="0"/>
              <a:t>in </a:t>
            </a:r>
            <a:r>
              <a:rPr lang="en-GB" dirty="0" err="1" smtClean="0"/>
              <a:t>condizioni</a:t>
            </a:r>
            <a:r>
              <a:rPr lang="en-GB" dirty="0" smtClean="0"/>
              <a:t> </a:t>
            </a:r>
            <a:r>
              <a:rPr lang="en-GB" dirty="0" err="1" smtClean="0"/>
              <a:t>reali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veicolo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572328" y="0"/>
            <a:ext cx="1619672" cy="119675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soli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 (350-700 bar).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2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9"/>
          <p:cNvSpPr txBox="1"/>
          <p:nvPr/>
        </p:nvSpPr>
        <p:spPr>
          <a:xfrm>
            <a:off x="414242" y="1268760"/>
            <a:ext cx="47568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Valvole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> per la </a:t>
            </a:r>
            <a:r>
              <a:rPr lang="en-GB" dirty="0" err="1" smtClean="0"/>
              <a:t>mitigazione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rischi</a:t>
            </a:r>
            <a:endParaRPr lang="en-GB" dirty="0"/>
          </a:p>
        </p:txBody>
      </p:sp>
      <p:sp>
        <p:nvSpPr>
          <p:cNvPr id="16" name="ZoneTexte 10"/>
          <p:cNvSpPr txBox="1"/>
          <p:nvPr/>
        </p:nvSpPr>
        <p:spPr>
          <a:xfrm>
            <a:off x="447270" y="1883332"/>
            <a:ext cx="5650036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Valvola</a:t>
            </a:r>
            <a:r>
              <a:rPr lang="en-GB" dirty="0" smtClean="0"/>
              <a:t> a </a:t>
            </a:r>
            <a:r>
              <a:rPr lang="en-GB" dirty="0" err="1" smtClean="0"/>
              <a:t>solenoide</a:t>
            </a:r>
            <a:r>
              <a:rPr lang="en-GB" dirty="0" smtClean="0"/>
              <a:t> </a:t>
            </a:r>
            <a:r>
              <a:rPr lang="en-GB" dirty="0" err="1" smtClean="0"/>
              <a:t>attuata</a:t>
            </a:r>
            <a:r>
              <a:rPr lang="en-GB" dirty="0" smtClean="0"/>
              <a:t> dal </a:t>
            </a:r>
            <a:r>
              <a:rPr lang="en-GB" dirty="0" err="1" smtClean="0"/>
              <a:t>sistema</a:t>
            </a:r>
            <a:r>
              <a:rPr lang="en-GB" dirty="0" smtClean="0"/>
              <a:t> di </a:t>
            </a:r>
            <a:r>
              <a:rPr lang="en-GB" dirty="0" err="1" smtClean="0"/>
              <a:t>controllo</a:t>
            </a:r>
            <a:r>
              <a:rPr lang="en-GB" dirty="0" smtClean="0"/>
              <a:t>. La </a:t>
            </a:r>
            <a:r>
              <a:rPr lang="en-GB" dirty="0" err="1" smtClean="0"/>
              <a:t>valvola</a:t>
            </a:r>
            <a:r>
              <a:rPr lang="en-GB" dirty="0" smtClean="0"/>
              <a:t> è </a:t>
            </a:r>
            <a:r>
              <a:rPr lang="en-GB" dirty="0" err="1" smtClean="0"/>
              <a:t>normalmente</a:t>
            </a:r>
            <a:r>
              <a:rPr lang="en-GB" dirty="0" smtClean="0"/>
              <a:t> </a:t>
            </a:r>
            <a:r>
              <a:rPr lang="en-GB" dirty="0" err="1" smtClean="0"/>
              <a:t>chiusa</a:t>
            </a:r>
            <a:r>
              <a:rPr lang="en-GB" dirty="0" smtClean="0"/>
              <a:t>,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aperta</a:t>
            </a:r>
            <a:r>
              <a:rPr lang="en-GB" dirty="0" smtClean="0"/>
              <a:t> per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rifornimento</a:t>
            </a:r>
            <a:r>
              <a:rPr lang="en-GB" dirty="0" smtClean="0"/>
              <a:t> e </a:t>
            </a:r>
            <a:r>
              <a:rPr lang="en-GB" dirty="0" err="1" smtClean="0"/>
              <a:t>durante</a:t>
            </a:r>
            <a:r>
              <a:rPr lang="en-GB" dirty="0" smtClean="0"/>
              <a:t> </a:t>
            </a:r>
            <a:r>
              <a:rPr lang="en-GB" dirty="0" err="1" smtClean="0"/>
              <a:t>l’operazione</a:t>
            </a:r>
            <a:r>
              <a:rPr lang="en-GB" dirty="0" smtClean="0"/>
              <a:t> del </a:t>
            </a:r>
            <a:r>
              <a:rPr lang="en-GB" dirty="0" err="1" smtClean="0"/>
              <a:t>veicolo</a:t>
            </a:r>
            <a:r>
              <a:rPr lang="en-GB" dirty="0" smtClean="0"/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Valvola</a:t>
            </a:r>
            <a:r>
              <a:rPr lang="en-GB" dirty="0" smtClean="0"/>
              <a:t> </a:t>
            </a:r>
            <a:r>
              <a:rPr lang="en-GB" dirty="0" err="1" smtClean="0"/>
              <a:t>manuale</a:t>
            </a:r>
            <a:r>
              <a:rPr lang="en-GB" dirty="0" smtClean="0"/>
              <a:t>, </a:t>
            </a:r>
            <a:r>
              <a:rPr lang="en-GB" dirty="0" err="1" smtClean="0"/>
              <a:t>chiusa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la </a:t>
            </a:r>
            <a:r>
              <a:rPr lang="en-GB" dirty="0" err="1" smtClean="0"/>
              <a:t>manutenzione</a:t>
            </a:r>
            <a:r>
              <a:rPr lang="en-GB" dirty="0" smtClean="0"/>
              <a:t> </a:t>
            </a:r>
            <a:r>
              <a:rPr lang="en-GB" dirty="0" err="1" smtClean="0"/>
              <a:t>dell’impianto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dai</a:t>
            </a:r>
            <a:r>
              <a:rPr lang="en-GB" dirty="0" smtClean="0"/>
              <a:t> </a:t>
            </a:r>
            <a:r>
              <a:rPr lang="en-GB" dirty="0" err="1" smtClean="0"/>
              <a:t>tecnici</a:t>
            </a:r>
            <a:r>
              <a:rPr lang="en-GB" dirty="0" smtClean="0"/>
              <a:t> </a:t>
            </a:r>
            <a:r>
              <a:rPr lang="en-GB" dirty="0" err="1" smtClean="0"/>
              <a:t>manutentori</a:t>
            </a:r>
            <a:r>
              <a:rPr lang="en-GB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Valvola</a:t>
            </a:r>
            <a:r>
              <a:rPr lang="en-GB" dirty="0" smtClean="0"/>
              <a:t> </a:t>
            </a:r>
            <a:r>
              <a:rPr lang="en-GB" dirty="0" err="1" smtClean="0"/>
              <a:t>limitatrice</a:t>
            </a:r>
            <a:r>
              <a:rPr lang="en-GB" dirty="0" smtClean="0"/>
              <a:t> di </a:t>
            </a:r>
            <a:r>
              <a:rPr lang="en-GB" dirty="0" err="1" smtClean="0"/>
              <a:t>flusso</a:t>
            </a:r>
            <a:r>
              <a:rPr lang="en-GB" dirty="0" smtClean="0"/>
              <a:t>,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rallenta</a:t>
            </a:r>
            <a:r>
              <a:rPr lang="en-GB" dirty="0" smtClean="0"/>
              <a:t> la </a:t>
            </a:r>
            <a:r>
              <a:rPr lang="en-GB" dirty="0" err="1" smtClean="0"/>
              <a:t>fuoriuscita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caso</a:t>
            </a:r>
            <a:r>
              <a:rPr lang="en-GB" dirty="0" smtClean="0"/>
              <a:t> di </a:t>
            </a:r>
            <a:r>
              <a:rPr lang="en-GB" dirty="0" err="1" smtClean="0"/>
              <a:t>rottura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linea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Fusibile</a:t>
            </a:r>
            <a:r>
              <a:rPr lang="en-GB" dirty="0" smtClean="0"/>
              <a:t> </a:t>
            </a:r>
            <a:r>
              <a:rPr lang="en-GB" dirty="0" err="1" smtClean="0"/>
              <a:t>termico</a:t>
            </a:r>
            <a:r>
              <a:rPr lang="en-GB" dirty="0" smtClean="0"/>
              <a:t>: a 100°C </a:t>
            </a:r>
            <a:r>
              <a:rPr lang="en-GB" dirty="0" err="1" smtClean="0"/>
              <a:t>fonde</a:t>
            </a:r>
            <a:r>
              <a:rPr lang="en-GB" dirty="0" smtClean="0"/>
              <a:t> (in </a:t>
            </a:r>
            <a:r>
              <a:rPr lang="en-GB" dirty="0" err="1" smtClean="0"/>
              <a:t>caso</a:t>
            </a:r>
            <a:r>
              <a:rPr lang="en-GB" dirty="0" smtClean="0"/>
              <a:t> di </a:t>
            </a:r>
            <a:r>
              <a:rPr lang="en-GB" dirty="0" err="1" smtClean="0"/>
              <a:t>incendio</a:t>
            </a:r>
            <a:r>
              <a:rPr lang="en-GB" dirty="0" smtClean="0"/>
              <a:t>) e </a:t>
            </a:r>
            <a:r>
              <a:rPr lang="en-GB" dirty="0" err="1" smtClean="0"/>
              <a:t>rilascia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contenuto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bomboma</a:t>
            </a:r>
            <a:r>
              <a:rPr lang="en-GB" dirty="0" smtClean="0"/>
              <a:t> </a:t>
            </a:r>
            <a:r>
              <a:rPr lang="en-GB" dirty="0" err="1" smtClean="0"/>
              <a:t>rapidamente</a:t>
            </a:r>
            <a:r>
              <a:rPr lang="en-GB" dirty="0" smtClean="0"/>
              <a:t> in </a:t>
            </a:r>
            <a:r>
              <a:rPr lang="en-GB" dirty="0" err="1" smtClean="0"/>
              <a:t>atmosfera</a:t>
            </a:r>
            <a:r>
              <a:rPr lang="en-GB" dirty="0" smtClean="0"/>
              <a:t> per </a:t>
            </a:r>
            <a:r>
              <a:rPr lang="en-GB" dirty="0" err="1" smtClean="0"/>
              <a:t>evitare</a:t>
            </a:r>
            <a:r>
              <a:rPr lang="en-GB" dirty="0" smtClean="0"/>
              <a:t> </a:t>
            </a:r>
            <a:r>
              <a:rPr lang="en-GB" dirty="0" err="1" smtClean="0"/>
              <a:t>esplosioni</a:t>
            </a:r>
            <a:r>
              <a:rPr lang="en-GB" dirty="0" smtClean="0"/>
              <a:t>. </a:t>
            </a:r>
          </a:p>
          <a:p>
            <a:endParaRPr lang="en-GB" dirty="0"/>
          </a:p>
        </p:txBody>
      </p:sp>
      <p:sp>
        <p:nvSpPr>
          <p:cNvPr id="17" name="ZoneTexte 1"/>
          <p:cNvSpPr txBox="1"/>
          <p:nvPr/>
        </p:nvSpPr>
        <p:spPr>
          <a:xfrm>
            <a:off x="430130" y="332656"/>
            <a:ext cx="77422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Dispositivi</a:t>
            </a:r>
            <a:r>
              <a:rPr lang="en-GB" sz="2800" dirty="0" smtClean="0"/>
              <a:t> di </a:t>
            </a:r>
            <a:r>
              <a:rPr lang="en-GB" sz="2800" dirty="0" err="1" smtClean="0"/>
              <a:t>sicurezza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contenitori</a:t>
            </a:r>
            <a:r>
              <a:rPr lang="en-GB" sz="2800" dirty="0" smtClean="0"/>
              <a:t> in </a:t>
            </a:r>
            <a:r>
              <a:rPr lang="en-GB" sz="2800" dirty="0" err="1" smtClean="0"/>
              <a:t>pressione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3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4" y="1628800"/>
            <a:ext cx="7972479" cy="3882952"/>
          </a:xfrm>
          <a:prstGeom prst="rect">
            <a:avLst/>
          </a:prstGeom>
        </p:spPr>
      </p:pic>
      <p:sp>
        <p:nvSpPr>
          <p:cNvPr id="16" name="ZoneTexte 2"/>
          <p:cNvSpPr txBox="1"/>
          <p:nvPr/>
        </p:nvSpPr>
        <p:spPr>
          <a:xfrm>
            <a:off x="521264" y="5661248"/>
            <a:ext cx="816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Disegno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valvole</a:t>
            </a:r>
            <a:r>
              <a:rPr lang="en-GB" dirty="0" smtClean="0"/>
              <a:t>, </a:t>
            </a:r>
            <a:r>
              <a:rPr lang="en-GB" dirty="0" err="1" smtClean="0"/>
              <a:t>incluso</a:t>
            </a:r>
            <a:r>
              <a:rPr lang="en-GB" dirty="0" smtClean="0"/>
              <a:t> </a:t>
            </a:r>
            <a:r>
              <a:rPr lang="en-GB" dirty="0" err="1" smtClean="0"/>
              <a:t>dispositivi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agiscono</a:t>
            </a:r>
            <a:r>
              <a:rPr lang="en-GB" dirty="0" smtClean="0"/>
              <a:t> in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d’incendio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7" name="ZoneTexte 11"/>
          <p:cNvSpPr txBox="1"/>
          <p:nvPr/>
        </p:nvSpPr>
        <p:spPr>
          <a:xfrm>
            <a:off x="521263" y="494960"/>
            <a:ext cx="7137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Valvole di sicurezza per la mitigazione dei rischi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79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1255513" y="342111"/>
            <a:ext cx="6696744" cy="5078313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liquefa</a:t>
            </a:r>
            <a:r>
              <a:rPr lang="en-GB" dirty="0" smtClean="0"/>
              <a:t> a -253°C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L’idrogeno</a:t>
            </a:r>
            <a:r>
              <a:rPr lang="en-GB" dirty="0" smtClean="0"/>
              <a:t> non </a:t>
            </a:r>
            <a:r>
              <a:rPr lang="en-GB" dirty="0" err="1" smtClean="0"/>
              <a:t>liquefa</a:t>
            </a:r>
            <a:r>
              <a:rPr lang="en-GB" dirty="0" smtClean="0"/>
              <a:t> </a:t>
            </a:r>
            <a:r>
              <a:rPr lang="en-GB" dirty="0" err="1" smtClean="0"/>
              <a:t>comprimendolo</a:t>
            </a:r>
            <a:r>
              <a:rPr lang="en-GB" dirty="0" smtClean="0"/>
              <a:t>, è </a:t>
            </a:r>
            <a:r>
              <a:rPr lang="en-GB" dirty="0" err="1" smtClean="0"/>
              <a:t>necessario</a:t>
            </a:r>
            <a:r>
              <a:rPr lang="en-GB" dirty="0" smtClean="0"/>
              <a:t> </a:t>
            </a:r>
            <a:r>
              <a:rPr lang="en-GB" dirty="0" err="1" smtClean="0"/>
              <a:t>raffreddarlo</a:t>
            </a:r>
            <a:r>
              <a:rPr lang="en-GB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densità</a:t>
            </a:r>
            <a:r>
              <a:rPr lang="en-GB" dirty="0" smtClean="0"/>
              <a:t> </a:t>
            </a:r>
            <a:r>
              <a:rPr lang="en-GB" dirty="0" err="1" smtClean="0"/>
              <a:t>dell’idrogeno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è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alta</a:t>
            </a:r>
            <a:r>
              <a:rPr lang="en-GB" dirty="0" smtClean="0"/>
              <a:t> di </a:t>
            </a:r>
            <a:r>
              <a:rPr lang="en-GB" dirty="0" err="1" smtClean="0"/>
              <a:t>quella</a:t>
            </a:r>
            <a:r>
              <a:rPr lang="en-GB" dirty="0" smtClean="0"/>
              <a:t> del gas (71 kg/m</a:t>
            </a:r>
            <a:r>
              <a:rPr lang="en-GB" baseline="30000" dirty="0" smtClean="0"/>
              <a:t>3</a:t>
            </a:r>
            <a:r>
              <a:rPr lang="en-GB" dirty="0" smtClean="0"/>
              <a:t>) ma </a:t>
            </a:r>
            <a:r>
              <a:rPr lang="en-GB" dirty="0" err="1" smtClean="0"/>
              <a:t>rimane</a:t>
            </a:r>
            <a:r>
              <a:rPr lang="en-GB" dirty="0" smtClean="0"/>
              <a:t> </a:t>
            </a:r>
            <a:r>
              <a:rPr lang="en-GB" dirty="0" err="1" smtClean="0"/>
              <a:t>comunque</a:t>
            </a:r>
            <a:r>
              <a:rPr lang="en-GB" dirty="0" smtClean="0"/>
              <a:t> </a:t>
            </a:r>
            <a:r>
              <a:rPr lang="en-GB" dirty="0" err="1" smtClean="0"/>
              <a:t>bassa</a:t>
            </a:r>
            <a:r>
              <a:rPr lang="en-GB" dirty="0" smtClean="0"/>
              <a:t>.</a:t>
            </a:r>
            <a:endParaRPr lang="en-GB" baseline="30000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conservato</a:t>
            </a:r>
            <a:r>
              <a:rPr lang="en-GB" dirty="0" smtClean="0"/>
              <a:t> in un </a:t>
            </a:r>
            <a:r>
              <a:rPr lang="en-GB" dirty="0" err="1" smtClean="0"/>
              <a:t>contenitore</a:t>
            </a:r>
            <a:r>
              <a:rPr lang="en-GB" dirty="0" smtClean="0"/>
              <a:t> </a:t>
            </a:r>
            <a:r>
              <a:rPr lang="en-GB" dirty="0" err="1" smtClean="0"/>
              <a:t>speciale</a:t>
            </a:r>
            <a:r>
              <a:rPr lang="en-GB" dirty="0" smtClean="0"/>
              <a:t> con </a:t>
            </a:r>
            <a:r>
              <a:rPr lang="en-GB" dirty="0" err="1" smtClean="0"/>
              <a:t>isolamento</a:t>
            </a:r>
            <a:r>
              <a:rPr lang="en-GB" dirty="0" smtClean="0"/>
              <a:t> </a:t>
            </a:r>
            <a:r>
              <a:rPr lang="en-GB" dirty="0" err="1" smtClean="0"/>
              <a:t>termico</a:t>
            </a:r>
            <a:r>
              <a:rPr lang="en-GB" dirty="0" smtClean="0"/>
              <a:t>. Un </a:t>
            </a:r>
            <a:r>
              <a:rPr lang="en-GB" dirty="0" err="1" smtClean="0"/>
              <a:t>contenitore</a:t>
            </a:r>
            <a:r>
              <a:rPr lang="en-GB" dirty="0" smtClean="0"/>
              <a:t> con </a:t>
            </a:r>
            <a:r>
              <a:rPr lang="en-GB" dirty="0" err="1" smtClean="0"/>
              <a:t>intercapedine</a:t>
            </a:r>
            <a:r>
              <a:rPr lang="en-GB" dirty="0" smtClean="0"/>
              <a:t> a </a:t>
            </a:r>
            <a:r>
              <a:rPr lang="en-GB" dirty="0" err="1" smtClean="0"/>
              <a:t>vuoto</a:t>
            </a:r>
            <a:r>
              <a:rPr lang="en-GB" dirty="0" smtClean="0"/>
              <a:t> </a:t>
            </a:r>
            <a:r>
              <a:rPr lang="en-GB" dirty="0" err="1" smtClean="0"/>
              <a:t>spinto</a:t>
            </a:r>
            <a:r>
              <a:rPr lang="en-GB" dirty="0" smtClean="0"/>
              <a:t> è la </a:t>
            </a:r>
            <a:r>
              <a:rPr lang="en-GB" dirty="0" err="1" smtClean="0"/>
              <a:t>miglior</a:t>
            </a:r>
            <a:r>
              <a:rPr lang="en-GB" dirty="0" smtClean="0"/>
              <a:t> </a:t>
            </a:r>
            <a:r>
              <a:rPr lang="en-GB" dirty="0" err="1" smtClean="0"/>
              <a:t>opzione</a:t>
            </a:r>
            <a:r>
              <a:rPr lang="en-GB" dirty="0" smtClean="0"/>
              <a:t> </a:t>
            </a:r>
            <a:r>
              <a:rPr lang="en-GB" dirty="0" err="1" smtClean="0"/>
              <a:t>possibile</a:t>
            </a:r>
            <a:r>
              <a:rPr lang="en-GB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</a:t>
            </a:r>
            <a:r>
              <a:rPr lang="en-GB" dirty="0" err="1" smtClean="0"/>
              <a:t>evapora</a:t>
            </a:r>
            <a:r>
              <a:rPr lang="en-GB" dirty="0" smtClean="0"/>
              <a:t>, la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contenitore</a:t>
            </a:r>
            <a:r>
              <a:rPr lang="en-GB" dirty="0" smtClean="0"/>
              <a:t> sale.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Se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contenitore</a:t>
            </a:r>
            <a:r>
              <a:rPr lang="en-GB" dirty="0" smtClean="0"/>
              <a:t>  non è </a:t>
            </a:r>
            <a:r>
              <a:rPr lang="en-GB" dirty="0" err="1" smtClean="0"/>
              <a:t>progettato</a:t>
            </a:r>
            <a:r>
              <a:rPr lang="en-GB" dirty="0" smtClean="0"/>
              <a:t> per </a:t>
            </a:r>
            <a:r>
              <a:rPr lang="en-GB" dirty="0" err="1" smtClean="0"/>
              <a:t>reggere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,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montata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valvola</a:t>
            </a:r>
            <a:r>
              <a:rPr lang="en-GB" dirty="0" smtClean="0"/>
              <a:t> di </a:t>
            </a:r>
            <a:r>
              <a:rPr lang="en-GB" dirty="0" err="1" smtClean="0"/>
              <a:t>sfogo</a:t>
            </a:r>
            <a:r>
              <a:rPr lang="en-GB" dirty="0" smtClean="0"/>
              <a:t>. </a:t>
            </a: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rilasciato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neutralizzato</a:t>
            </a:r>
            <a:r>
              <a:rPr lang="en-GB" dirty="0" smtClean="0"/>
              <a:t> per </a:t>
            </a:r>
            <a:r>
              <a:rPr lang="en-GB" dirty="0" err="1" smtClean="0"/>
              <a:t>motivi</a:t>
            </a:r>
            <a:r>
              <a:rPr lang="en-GB" dirty="0" smtClean="0"/>
              <a:t> di </a:t>
            </a:r>
            <a:r>
              <a:rPr lang="en-GB" dirty="0" err="1" smtClean="0"/>
              <a:t>sicurezza</a:t>
            </a:r>
            <a:r>
              <a:rPr lang="en-GB" dirty="0" smtClean="0"/>
              <a:t>, </a:t>
            </a:r>
            <a:r>
              <a:rPr lang="en-GB" dirty="0" err="1" smtClean="0"/>
              <a:t>pertanto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fatto</a:t>
            </a:r>
            <a:r>
              <a:rPr lang="en-GB" dirty="0" smtClean="0"/>
              <a:t> </a:t>
            </a:r>
            <a:r>
              <a:rPr lang="en-GB" dirty="0" err="1" smtClean="0"/>
              <a:t>attraversare</a:t>
            </a:r>
            <a:r>
              <a:rPr lang="en-GB" dirty="0" smtClean="0"/>
              <a:t> un </a:t>
            </a:r>
            <a:r>
              <a:rPr lang="en-GB" dirty="0" err="1" smtClean="0"/>
              <a:t>convertitore</a:t>
            </a:r>
            <a:r>
              <a:rPr lang="en-GB" dirty="0" smtClean="0"/>
              <a:t> </a:t>
            </a:r>
            <a:r>
              <a:rPr lang="en-GB" dirty="0" err="1" smtClean="0"/>
              <a:t>catalitico</a:t>
            </a:r>
            <a:r>
              <a:rPr lang="en-GB" dirty="0" smtClean="0"/>
              <a:t> e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ossidato</a:t>
            </a:r>
            <a:r>
              <a:rPr lang="en-GB" dirty="0" smtClean="0"/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8232" y="0"/>
            <a:ext cx="165618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Contenitori</a:t>
            </a:r>
            <a:r>
              <a:rPr lang="en-GB" dirty="0" smtClean="0"/>
              <a:t> per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criogenico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63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Liquid hydrogen highly insulated fuel tanks for BMW Hydrogen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889973"/>
            <a:ext cx="49964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971600" y="4684801"/>
            <a:ext cx="592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Contenitore</a:t>
            </a:r>
            <a:r>
              <a:rPr lang="fr-BE" dirty="0" smtClean="0"/>
              <a:t> per </a:t>
            </a:r>
            <a:r>
              <a:rPr lang="fr-BE" dirty="0" err="1" smtClean="0"/>
              <a:t>idrogeno</a:t>
            </a:r>
            <a:r>
              <a:rPr lang="fr-BE" dirty="0" smtClean="0"/>
              <a:t> </a:t>
            </a:r>
            <a:r>
              <a:rPr lang="fr-BE" dirty="0" err="1" smtClean="0"/>
              <a:t>liquido</a:t>
            </a:r>
            <a:r>
              <a:rPr lang="fr-BE" dirty="0" smtClean="0"/>
              <a:t> per </a:t>
            </a:r>
            <a:r>
              <a:rPr lang="fr-BE" dirty="0" err="1" smtClean="0"/>
              <a:t>applicazioni</a:t>
            </a:r>
            <a:r>
              <a:rPr lang="fr-BE" dirty="0" smtClean="0"/>
              <a:t> di </a:t>
            </a:r>
            <a:r>
              <a:rPr lang="fr-BE" dirty="0" err="1" smtClean="0"/>
              <a:t>mobilità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17" name="ZoneTexte 3"/>
          <p:cNvSpPr txBox="1"/>
          <p:nvPr/>
        </p:nvSpPr>
        <p:spPr>
          <a:xfrm>
            <a:off x="107504" y="557049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FOnte</a:t>
            </a:r>
            <a:r>
              <a:rPr lang="fr-BE" sz="1400" dirty="0" smtClean="0"/>
              <a:t>: Magna Steyr</a:t>
            </a:r>
            <a:endParaRPr lang="fr-BE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35816" y="0"/>
            <a:ext cx="165618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per </a:t>
            </a:r>
            <a:r>
              <a:rPr lang="en-GB" dirty="0" err="1"/>
              <a:t>idrogeno</a:t>
            </a:r>
            <a:r>
              <a:rPr lang="en-GB" dirty="0"/>
              <a:t> </a:t>
            </a:r>
            <a:r>
              <a:rPr lang="en-GB" dirty="0" err="1"/>
              <a:t>criogenico</a:t>
            </a:r>
            <a:r>
              <a:rPr lang="en-GB" dirty="0"/>
              <a:t> </a:t>
            </a:r>
            <a:r>
              <a:rPr lang="en-GB" dirty="0" err="1"/>
              <a:t>liquido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1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2" descr="Figure_2_U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46" y="1241167"/>
            <a:ext cx="5741042" cy="4305781"/>
          </a:xfrm>
          <a:prstGeom prst="rect">
            <a:avLst/>
          </a:prstGeom>
        </p:spPr>
      </p:pic>
      <p:sp>
        <p:nvSpPr>
          <p:cNvPr id="16" name="ZoneTexte 16"/>
          <p:cNvSpPr txBox="1"/>
          <p:nvPr/>
        </p:nvSpPr>
        <p:spPr>
          <a:xfrm>
            <a:off x="106620" y="5563944"/>
            <a:ext cx="883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Sicurezza</a:t>
            </a:r>
            <a:r>
              <a:rPr lang="en-GB" dirty="0" smtClean="0"/>
              <a:t>: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aggiunto</a:t>
            </a:r>
            <a:r>
              <a:rPr lang="en-GB" dirty="0" smtClean="0"/>
              <a:t> un </a:t>
            </a:r>
            <a:r>
              <a:rPr lang="en-GB" dirty="0" err="1" smtClean="0"/>
              <a:t>convertitore</a:t>
            </a:r>
            <a:r>
              <a:rPr lang="en-GB" dirty="0" smtClean="0"/>
              <a:t> </a:t>
            </a:r>
            <a:r>
              <a:rPr lang="en-GB" dirty="0" err="1" smtClean="0"/>
              <a:t>catalitico</a:t>
            </a:r>
            <a:r>
              <a:rPr lang="en-GB" dirty="0" smtClean="0"/>
              <a:t> per </a:t>
            </a:r>
            <a:r>
              <a:rPr lang="en-GB" dirty="0" err="1" smtClean="0"/>
              <a:t>convertire</a:t>
            </a:r>
            <a:r>
              <a:rPr lang="en-GB" dirty="0" smtClean="0"/>
              <a:t> le </a:t>
            </a:r>
            <a:r>
              <a:rPr lang="en-GB" dirty="0" err="1" smtClean="0"/>
              <a:t>perdite</a:t>
            </a:r>
            <a:r>
              <a:rPr lang="en-GB" dirty="0" smtClean="0"/>
              <a:t> di H2 in H2O</a:t>
            </a:r>
            <a:endParaRPr lang="en-GB" dirty="0"/>
          </a:p>
        </p:txBody>
      </p:sp>
      <p:pic>
        <p:nvPicPr>
          <p:cNvPr id="17" name="Image 17" descr="Figure_1_U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92694" y="1341132"/>
            <a:ext cx="3412852" cy="2189592"/>
          </a:xfrm>
          <a:prstGeom prst="rect">
            <a:avLst/>
          </a:prstGeom>
        </p:spPr>
      </p:pic>
      <p:sp>
        <p:nvSpPr>
          <p:cNvPr id="18" name="ZoneTexte 18"/>
          <p:cNvSpPr txBox="1"/>
          <p:nvPr/>
        </p:nvSpPr>
        <p:spPr>
          <a:xfrm>
            <a:off x="5883611" y="3648606"/>
            <a:ext cx="3321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 smtClean="0"/>
              <a:t>Ingresso</a:t>
            </a:r>
            <a:r>
              <a:rPr lang="en-GB" dirty="0" smtClean="0"/>
              <a:t> aria</a:t>
            </a:r>
          </a:p>
          <a:p>
            <a:pPr marL="342900" indent="-342900">
              <a:buAutoNum type="arabicPeriod"/>
            </a:pPr>
            <a:r>
              <a:rPr lang="en-GB" dirty="0" err="1" smtClean="0"/>
              <a:t>Filtro</a:t>
            </a:r>
            <a:r>
              <a:rPr lang="en-GB" dirty="0" smtClean="0"/>
              <a:t> aria</a:t>
            </a:r>
          </a:p>
          <a:p>
            <a:pPr marL="342900" indent="-342900">
              <a:buAutoNum type="arabicPeriod"/>
            </a:pPr>
            <a:r>
              <a:rPr lang="en-GB" dirty="0" err="1" smtClean="0"/>
              <a:t>Ingresso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err="1" smtClean="0"/>
              <a:t>Catalizzatore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err="1" smtClean="0"/>
              <a:t>Sensori</a:t>
            </a:r>
            <a:r>
              <a:rPr lang="en-GB" dirty="0" smtClean="0"/>
              <a:t> di </a:t>
            </a:r>
            <a:r>
              <a:rPr lang="en-GB" dirty="0" err="1" smtClean="0"/>
              <a:t>temperatura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err="1" smtClean="0"/>
              <a:t>Uscita</a:t>
            </a:r>
            <a:r>
              <a:rPr lang="en-GB" dirty="0" smtClean="0"/>
              <a:t> </a:t>
            </a:r>
            <a:r>
              <a:rPr lang="en-GB" dirty="0" err="1" smtClean="0"/>
              <a:t>acqua</a:t>
            </a:r>
            <a:endParaRPr lang="en-GB" dirty="0"/>
          </a:p>
        </p:txBody>
      </p:sp>
      <p:sp>
        <p:nvSpPr>
          <p:cNvPr id="19" name="ZoneTexte 1"/>
          <p:cNvSpPr txBox="1"/>
          <p:nvPr/>
        </p:nvSpPr>
        <p:spPr>
          <a:xfrm>
            <a:off x="106620" y="255032"/>
            <a:ext cx="72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dirty="0" err="1" smtClean="0"/>
              <a:t>caso</a:t>
            </a:r>
            <a:r>
              <a:rPr lang="en-GB" dirty="0" smtClean="0"/>
              <a:t> di </a:t>
            </a:r>
            <a:r>
              <a:rPr lang="en-GB" dirty="0" err="1" smtClean="0"/>
              <a:t>assenza</a:t>
            </a:r>
            <a:r>
              <a:rPr lang="en-GB" dirty="0" smtClean="0"/>
              <a:t> di </a:t>
            </a:r>
            <a:r>
              <a:rPr lang="en-GB" dirty="0" err="1" smtClean="0"/>
              <a:t>tenute</a:t>
            </a:r>
            <a:r>
              <a:rPr lang="en-GB" dirty="0" smtClean="0"/>
              <a:t> </a:t>
            </a: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rilasciato</a:t>
            </a:r>
            <a:r>
              <a:rPr lang="en-GB" dirty="0" smtClean="0"/>
              <a:t> in </a:t>
            </a:r>
            <a:r>
              <a:rPr lang="en-GB" dirty="0" err="1" smtClean="0"/>
              <a:t>atmosfera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518231" y="0"/>
            <a:ext cx="165618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per </a:t>
            </a:r>
            <a:r>
              <a:rPr lang="en-GB" dirty="0" err="1"/>
              <a:t>idrogeno</a:t>
            </a:r>
            <a:r>
              <a:rPr lang="en-GB" dirty="0"/>
              <a:t> </a:t>
            </a:r>
            <a:r>
              <a:rPr lang="en-GB" dirty="0" err="1"/>
              <a:t>criogenico</a:t>
            </a:r>
            <a:r>
              <a:rPr lang="en-GB" dirty="0"/>
              <a:t> </a:t>
            </a:r>
            <a:r>
              <a:rPr lang="en-GB" dirty="0" err="1"/>
              <a:t>liquido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9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7"/>
          <p:cNvSpPr txBox="1"/>
          <p:nvPr/>
        </p:nvSpPr>
        <p:spPr>
          <a:xfrm>
            <a:off x="685636" y="268996"/>
            <a:ext cx="78896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Dispositivi di accumulo di idrogeno</a:t>
            </a:r>
            <a:endParaRPr lang="fr-BE" sz="2000" dirty="0"/>
          </a:p>
          <a:p>
            <a:pPr lvl="0"/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Bombole di idrogeno, gas in pressione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Accumulo</a:t>
            </a:r>
            <a:r>
              <a:rPr lang="en-GB" dirty="0" smtClean="0"/>
              <a:t> in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metalliche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Contenitori in metallo e polimeri compositi (minor peso)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Bombole</a:t>
            </a:r>
            <a:r>
              <a:rPr lang="en-GB" dirty="0" smtClean="0"/>
              <a:t> in </a:t>
            </a:r>
            <a:r>
              <a:rPr lang="en-GB" dirty="0" err="1" smtClean="0"/>
              <a:t>polimeri</a:t>
            </a:r>
            <a:r>
              <a:rPr lang="en-GB" dirty="0" smtClean="0"/>
              <a:t> </a:t>
            </a:r>
            <a:r>
              <a:rPr lang="en-GB" dirty="0" err="1" smtClean="0"/>
              <a:t>compositi</a:t>
            </a:r>
            <a:r>
              <a:rPr lang="en-GB" dirty="0" smtClean="0"/>
              <a:t> (da 350 a 700 bar)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Presenza di valvole di sicurezza per diminuire i rischi</a:t>
            </a:r>
            <a:endParaRPr lang="fr-B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Contenitori criogenici per H2 liquido (isolati termicamente)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Contenitori speciali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Dispositivi catalitici usati per ridurre perdite</a:t>
            </a:r>
            <a:endParaRPr lang="fr-B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Bombole di H2 </a:t>
            </a:r>
            <a:r>
              <a:rPr lang="it-IT" dirty="0" err="1" smtClean="0"/>
              <a:t>criocompresso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Contenitori speciali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Dispositivi catalitici usati per ridurre perdite</a:t>
            </a:r>
            <a:endParaRPr lang="fr-B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Idrati</a:t>
            </a:r>
            <a:r>
              <a:rPr lang="en-GB" dirty="0" smtClean="0"/>
              <a:t> </a:t>
            </a:r>
            <a:r>
              <a:rPr lang="en-GB" dirty="0" err="1" smtClean="0"/>
              <a:t>metallici</a:t>
            </a:r>
            <a:r>
              <a:rPr lang="en-GB" dirty="0" smtClean="0"/>
              <a:t> (MH) , </a:t>
            </a:r>
            <a:r>
              <a:rPr lang="it-IT" dirty="0" smtClean="0"/>
              <a:t>H2 accumulato strutture molecolari solide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Materiali speciali in fase di ricerca</a:t>
            </a:r>
            <a:endParaRPr lang="fr-B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/>
              <a:t>Stazioni di rifornimento di idrogeno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Stazioni</a:t>
            </a:r>
            <a:r>
              <a:rPr lang="en-GB" dirty="0" smtClean="0"/>
              <a:t> </a:t>
            </a:r>
            <a:r>
              <a:rPr lang="en-GB" dirty="0" err="1" smtClean="0"/>
              <a:t>temporanee</a:t>
            </a:r>
            <a:r>
              <a:rPr lang="en-GB" dirty="0" smtClean="0"/>
              <a:t> </a:t>
            </a:r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Stazioni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rispettano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standard ISO con </a:t>
            </a:r>
            <a:r>
              <a:rPr lang="en-GB" dirty="0" err="1" smtClean="0"/>
              <a:t>sistemi</a:t>
            </a:r>
            <a:r>
              <a:rPr lang="en-GB" dirty="0" smtClean="0"/>
              <a:t> di </a:t>
            </a:r>
            <a:r>
              <a:rPr lang="en-GB" dirty="0" err="1" smtClean="0"/>
              <a:t>raffreddamento</a:t>
            </a:r>
            <a:r>
              <a:rPr lang="en-GB" dirty="0" smtClean="0"/>
              <a:t> e </a:t>
            </a:r>
            <a:r>
              <a:rPr lang="en-GB" dirty="0" err="1" smtClean="0"/>
              <a:t>comunicazione</a:t>
            </a: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Accumulo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caverne</a:t>
            </a:r>
            <a:r>
              <a:rPr lang="en-GB" dirty="0" smtClean="0"/>
              <a:t> </a:t>
            </a:r>
            <a:r>
              <a:rPr lang="en-GB" dirty="0" err="1" smtClean="0"/>
              <a:t>sotterranee</a:t>
            </a:r>
            <a:endParaRPr lang="fr-BE" dirty="0"/>
          </a:p>
        </p:txBody>
      </p:sp>
      <p:sp>
        <p:nvSpPr>
          <p:cNvPr id="16" name="Rectangle 1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Résultat de recherche d'images pour &quot;LH2 tank BMW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45" y="1423185"/>
            <a:ext cx="5342007" cy="40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"/>
          <p:cNvSpPr txBox="1"/>
          <p:nvPr/>
        </p:nvSpPr>
        <p:spPr>
          <a:xfrm>
            <a:off x="1582276" y="5625125"/>
            <a:ext cx="499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 in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endParaRPr lang="en-GB" dirty="0"/>
          </a:p>
        </p:txBody>
      </p:sp>
      <p:sp>
        <p:nvSpPr>
          <p:cNvPr id="17" name="ZoneTexte 8"/>
          <p:cNvSpPr txBox="1"/>
          <p:nvPr/>
        </p:nvSpPr>
        <p:spPr>
          <a:xfrm>
            <a:off x="358138" y="-9371"/>
            <a:ext cx="7748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Contenitori</a:t>
            </a:r>
            <a:r>
              <a:rPr lang="en-GB" sz="2800" dirty="0" smtClean="0"/>
              <a:t> </a:t>
            </a:r>
            <a:r>
              <a:rPr lang="en-GB" sz="2800" dirty="0" err="1" smtClean="0"/>
              <a:t>speciali</a:t>
            </a:r>
            <a:r>
              <a:rPr lang="en-GB" sz="2800" dirty="0" smtClean="0"/>
              <a:t> per </a:t>
            </a:r>
            <a:r>
              <a:rPr lang="en-GB" sz="2800" dirty="0" err="1" smtClean="0"/>
              <a:t>conservazione</a:t>
            </a:r>
            <a:r>
              <a:rPr lang="en-GB" sz="2800" dirty="0" smtClean="0"/>
              <a:t> di </a:t>
            </a:r>
            <a:r>
              <a:rPr lang="en-GB" sz="2800" dirty="0" err="1" smtClean="0"/>
              <a:t>idrogeno</a:t>
            </a:r>
            <a:r>
              <a:rPr lang="en-GB" sz="2800" dirty="0" smtClean="0"/>
              <a:t> </a:t>
            </a:r>
            <a:r>
              <a:rPr lang="en-GB" sz="2800" dirty="0" err="1" smtClean="0"/>
              <a:t>liquido</a:t>
            </a:r>
            <a:r>
              <a:rPr lang="en-GB" sz="2800" dirty="0" smtClean="0"/>
              <a:t> </a:t>
            </a:r>
            <a:r>
              <a:rPr lang="en-GB" sz="2800" dirty="0" err="1" smtClean="0"/>
              <a:t>criogenico</a:t>
            </a:r>
            <a:r>
              <a:rPr lang="en-GB" sz="2800" dirty="0" smtClean="0"/>
              <a:t>  (&lt; -253°C)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535816" y="0"/>
            <a:ext cx="165618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per </a:t>
            </a:r>
            <a:r>
              <a:rPr lang="en-GB" dirty="0" err="1"/>
              <a:t>idrogeno</a:t>
            </a:r>
            <a:r>
              <a:rPr lang="en-GB" dirty="0"/>
              <a:t> </a:t>
            </a:r>
            <a:r>
              <a:rPr lang="en-GB" dirty="0" err="1"/>
              <a:t>criogenico</a:t>
            </a:r>
            <a:r>
              <a:rPr lang="en-GB" dirty="0"/>
              <a:t> </a:t>
            </a:r>
            <a:r>
              <a:rPr lang="en-GB" dirty="0" err="1"/>
              <a:t>liquido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98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395536" y="418465"/>
            <a:ext cx="5958916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GB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resta</a:t>
            </a:r>
            <a:r>
              <a:rPr lang="en-GB" dirty="0" smtClean="0"/>
              <a:t> </a:t>
            </a:r>
            <a:r>
              <a:rPr lang="en-GB" dirty="0" err="1" smtClean="0"/>
              <a:t>gassoso</a:t>
            </a:r>
            <a:r>
              <a:rPr lang="en-GB" dirty="0" smtClean="0"/>
              <a:t> a </a:t>
            </a:r>
            <a:r>
              <a:rPr lang="en-GB" dirty="0" err="1" smtClean="0"/>
              <a:t>qualsiasi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sopra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 -253°C</a:t>
            </a:r>
            <a:r>
              <a:rPr lang="en-GB" dirty="0"/>
              <a:t> </a:t>
            </a:r>
            <a:r>
              <a:rPr lang="en-GB" dirty="0" smtClean="0"/>
              <a:t>or 20K, poi </a:t>
            </a:r>
            <a:r>
              <a:rPr lang="en-GB" dirty="0" err="1" smtClean="0"/>
              <a:t>passa</a:t>
            </a:r>
            <a:r>
              <a:rPr lang="en-GB" dirty="0" smtClean="0"/>
              <a:t> a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liquido</a:t>
            </a:r>
            <a:r>
              <a:rPr lang="en-GB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/>
          </a:p>
          <a:p>
            <a:pPr marL="342900" lvl="0" indent="-342900">
              <a:buFont typeface="+mj-lt"/>
              <a:buAutoNum type="arabicPeriod"/>
            </a:pPr>
            <a:r>
              <a:rPr lang="en-GB" dirty="0" smtClean="0"/>
              <a:t>La </a:t>
            </a:r>
            <a:r>
              <a:rPr lang="en-GB" dirty="0" err="1" smtClean="0"/>
              <a:t>densità</a:t>
            </a:r>
            <a:r>
              <a:rPr lang="en-GB" dirty="0" smtClean="0"/>
              <a:t> di gas a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bassa</a:t>
            </a:r>
            <a:r>
              <a:rPr lang="en-GB" dirty="0" smtClean="0"/>
              <a:t> è </a:t>
            </a:r>
            <a:r>
              <a:rPr lang="en-GB" dirty="0" err="1" smtClean="0"/>
              <a:t>molto</a:t>
            </a:r>
            <a:r>
              <a:rPr lang="en-GB" dirty="0" smtClean="0"/>
              <a:t>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elevata</a:t>
            </a:r>
            <a:r>
              <a:rPr lang="en-GB" dirty="0" smtClean="0"/>
              <a:t> di </a:t>
            </a:r>
            <a:r>
              <a:rPr lang="en-GB" dirty="0" err="1" smtClean="0"/>
              <a:t>quella</a:t>
            </a:r>
            <a:r>
              <a:rPr lang="en-GB" dirty="0" smtClean="0"/>
              <a:t> del gas a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ambiente</a:t>
            </a:r>
            <a:r>
              <a:rPr lang="en-GB" dirty="0" smtClean="0"/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L?idrogeno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conservato</a:t>
            </a:r>
            <a:r>
              <a:rPr lang="en-GB" dirty="0" smtClean="0"/>
              <a:t> </a:t>
            </a:r>
            <a:r>
              <a:rPr lang="en-GB" dirty="0" err="1" smtClean="0"/>
              <a:t>sia</a:t>
            </a:r>
            <a:r>
              <a:rPr lang="en-GB" dirty="0" smtClean="0"/>
              <a:t> a </a:t>
            </a:r>
            <a:r>
              <a:rPr lang="en-GB" dirty="0" err="1" smtClean="0"/>
              <a:t>bassa</a:t>
            </a:r>
            <a:r>
              <a:rPr lang="en-GB" dirty="0" smtClean="0"/>
              <a:t>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ad </a:t>
            </a:r>
            <a:r>
              <a:rPr lang="en-GB" dirty="0" err="1" smtClean="0"/>
              <a:t>alta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in </a:t>
            </a:r>
            <a:r>
              <a:rPr lang="en-GB" dirty="0" err="1" smtClean="0"/>
              <a:t>contenitori</a:t>
            </a:r>
            <a:r>
              <a:rPr lang="en-GB" dirty="0" smtClean="0"/>
              <a:t> </a:t>
            </a:r>
            <a:r>
              <a:rPr lang="en-GB" dirty="0" err="1" smtClean="0"/>
              <a:t>appositi</a:t>
            </a:r>
            <a:r>
              <a:rPr lang="en-GB" dirty="0" smtClean="0"/>
              <a:t> e </a:t>
            </a:r>
            <a:r>
              <a:rPr lang="en-GB" dirty="0" err="1" smtClean="0"/>
              <a:t>isolati</a:t>
            </a:r>
            <a:r>
              <a:rPr lang="en-GB" dirty="0" smtClean="0"/>
              <a:t> </a:t>
            </a:r>
            <a:r>
              <a:rPr lang="en-GB" dirty="0" err="1" smtClean="0"/>
              <a:t>termicamente</a:t>
            </a:r>
            <a:r>
              <a:rPr lang="en-GB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seguente</a:t>
            </a:r>
            <a:r>
              <a:rPr lang="en-GB" dirty="0" smtClean="0"/>
              <a:t> </a:t>
            </a:r>
            <a:r>
              <a:rPr lang="en-GB" dirty="0" err="1" smtClean="0"/>
              <a:t>esempio</a:t>
            </a:r>
            <a:r>
              <a:rPr lang="en-GB" dirty="0" smtClean="0"/>
              <a:t>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contenitore</a:t>
            </a:r>
            <a:r>
              <a:rPr lang="en-GB" dirty="0" smtClean="0"/>
              <a:t> è </a:t>
            </a:r>
            <a:r>
              <a:rPr lang="en-GB" dirty="0" err="1" smtClean="0"/>
              <a:t>stato</a:t>
            </a:r>
            <a:r>
              <a:rPr lang="en-GB" dirty="0" smtClean="0"/>
              <a:t> </a:t>
            </a:r>
            <a:r>
              <a:rPr lang="en-GB" dirty="0" err="1" smtClean="0"/>
              <a:t>progettato</a:t>
            </a:r>
            <a:r>
              <a:rPr lang="en-GB" dirty="0" smtClean="0"/>
              <a:t> per </a:t>
            </a:r>
            <a:r>
              <a:rPr lang="en-GB" dirty="0" err="1" smtClean="0"/>
              <a:t>contenere</a:t>
            </a:r>
            <a:r>
              <a:rPr lang="en-GB" dirty="0" smtClean="0"/>
              <a:t> 8kg di </a:t>
            </a:r>
            <a:r>
              <a:rPr lang="en-GB" dirty="0" err="1" smtClean="0"/>
              <a:t>idrogeno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636224" y="0"/>
            <a:ext cx="2555776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Contenitori</a:t>
            </a:r>
            <a:r>
              <a:rPr lang="en-GB" dirty="0" smtClean="0"/>
              <a:t> </a:t>
            </a:r>
            <a:r>
              <a:rPr lang="en-GB" dirty="0" err="1" smtClean="0"/>
              <a:t>speciali</a:t>
            </a:r>
            <a:r>
              <a:rPr lang="en-GB" dirty="0" smtClean="0"/>
              <a:t> per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criocompresso</a:t>
            </a:r>
            <a:r>
              <a:rPr lang="en-GB" dirty="0" smtClean="0"/>
              <a:t> (300 bar a 30K &lt; T &lt; 50K).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59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0" descr="Figure_8_U3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362" y="550215"/>
            <a:ext cx="5926588" cy="3765354"/>
          </a:xfrm>
          <a:prstGeom prst="rect">
            <a:avLst/>
          </a:prstGeom>
        </p:spPr>
      </p:pic>
      <p:graphicFrame>
        <p:nvGraphicFramePr>
          <p:cNvPr id="16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32717"/>
              </p:ext>
            </p:extLst>
          </p:nvPr>
        </p:nvGraphicFramePr>
        <p:xfrm>
          <a:off x="3616464" y="4147494"/>
          <a:ext cx="5769940" cy="945990"/>
        </p:xfrm>
        <a:graphic>
          <a:graphicData uri="http://schemas.openxmlformats.org/drawingml/2006/table">
            <a:tbl>
              <a:tblPr/>
              <a:tblGrid>
                <a:gridCol w="292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6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Massimo </a:t>
                      </a: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contenuto</a:t>
                      </a:r>
                      <a:r>
                        <a:rPr lang="en-GB" sz="1100" baseline="0" dirty="0" smtClean="0">
                          <a:latin typeface="Arial"/>
                          <a:ea typeface="Times New Roman"/>
                        </a:rPr>
                        <a:t> H2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en-GB" sz="1100" dirty="0">
                          <a:latin typeface="Arial"/>
                          <a:ea typeface="Times New Roman"/>
                        </a:rPr>
                        <a:t>8 kg</a:t>
                      </a:r>
                      <a:endParaRPr lang="fr-BE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Consumo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 di </a:t>
                      </a: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idrogeno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 (</a:t>
                      </a: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bruciatore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): </a:t>
                      </a:r>
                      <a:r>
                        <a:rPr lang="en-GB" sz="1100" dirty="0">
                          <a:latin typeface="Arial"/>
                          <a:ea typeface="Times New Roman"/>
                        </a:rPr>
                        <a:t>~3g/day</a:t>
                      </a:r>
                      <a:endParaRPr lang="fr-BE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Volume: </a:t>
                      </a:r>
                      <a:r>
                        <a:rPr lang="en-GB" sz="1100" dirty="0">
                          <a:latin typeface="Arial"/>
                          <a:ea typeface="Times New Roman"/>
                        </a:rPr>
                        <a:t>235 l</a:t>
                      </a:r>
                      <a:endParaRPr lang="fr-BE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Peso: </a:t>
                      </a:r>
                      <a:r>
                        <a:rPr lang="en-GB" sz="1100" dirty="0">
                          <a:latin typeface="Arial"/>
                          <a:ea typeface="Times New Roman"/>
                        </a:rPr>
                        <a:t>145 kg</a:t>
                      </a:r>
                      <a:endParaRPr lang="fr-BE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Pressione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 di </a:t>
                      </a: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rifornimento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en-GB" sz="1100" dirty="0">
                          <a:latin typeface="Arial"/>
                          <a:ea typeface="Times New Roman"/>
                        </a:rPr>
                        <a:t>300 bars</a:t>
                      </a:r>
                      <a:endParaRPr lang="fr-BE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Pressione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 di </a:t>
                      </a:r>
                      <a:r>
                        <a:rPr lang="en-GB" sz="1100" dirty="0" err="1" smtClean="0">
                          <a:latin typeface="Arial"/>
                          <a:ea typeface="Times New Roman"/>
                        </a:rPr>
                        <a:t>sfogo</a:t>
                      </a:r>
                      <a:r>
                        <a:rPr lang="en-GB" sz="1100" dirty="0" smtClean="0">
                          <a:latin typeface="Arial"/>
                          <a:ea typeface="Times New Roman"/>
                        </a:rPr>
                        <a:t>: </a:t>
                      </a:r>
                      <a:r>
                        <a:rPr lang="en-GB" sz="1100" dirty="0">
                          <a:latin typeface="Arial"/>
                          <a:ea typeface="Times New Roman"/>
                        </a:rPr>
                        <a:t>350 bars</a:t>
                      </a:r>
                      <a:endParaRPr lang="fr-BE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ZoneTexte 13"/>
          <p:cNvSpPr txBox="1"/>
          <p:nvPr/>
        </p:nvSpPr>
        <p:spPr>
          <a:xfrm>
            <a:off x="9686878" y="-4126"/>
            <a:ext cx="2505122" cy="15696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Contenitore</a:t>
            </a:r>
            <a:r>
              <a:rPr lang="en-GB" sz="1600" dirty="0" smtClean="0"/>
              <a:t> </a:t>
            </a:r>
            <a:r>
              <a:rPr lang="en-GB" sz="1600" dirty="0" err="1" smtClean="0"/>
              <a:t>speciale</a:t>
            </a:r>
            <a:r>
              <a:rPr lang="en-GB" sz="1600" dirty="0"/>
              <a:t> </a:t>
            </a:r>
            <a:r>
              <a:rPr lang="en-GB" sz="1600" dirty="0" smtClean="0"/>
              <a:t>per </a:t>
            </a:r>
            <a:r>
              <a:rPr lang="en-GB" sz="1600" dirty="0" err="1" smtClean="0"/>
              <a:t>idrogeno</a:t>
            </a:r>
            <a:r>
              <a:rPr lang="en-GB" sz="1600" dirty="0" smtClean="0"/>
              <a:t> </a:t>
            </a:r>
            <a:r>
              <a:rPr lang="en-GB" sz="1600" dirty="0" err="1" smtClean="0"/>
              <a:t>criocompresso</a:t>
            </a:r>
            <a:r>
              <a:rPr lang="en-GB" sz="1600" dirty="0" smtClean="0"/>
              <a:t> BMW, 8 kg a 300 bars e 30 - 50 K. </a:t>
            </a:r>
            <a:r>
              <a:rPr lang="en-GB" sz="1600" dirty="0" err="1" smtClean="0"/>
              <a:t>L’idrogeno</a:t>
            </a:r>
            <a:r>
              <a:rPr lang="en-GB" sz="1600" dirty="0" smtClean="0"/>
              <a:t> è </a:t>
            </a:r>
            <a:r>
              <a:rPr lang="en-GB" sz="1600" dirty="0" err="1" smtClean="0"/>
              <a:t>rilasciato</a:t>
            </a:r>
            <a:r>
              <a:rPr lang="en-GB" sz="1600" dirty="0" smtClean="0"/>
              <a:t> se la </a:t>
            </a:r>
            <a:r>
              <a:rPr lang="en-GB" sz="1600" dirty="0" err="1" smtClean="0"/>
              <a:t>pressione</a:t>
            </a:r>
            <a:r>
              <a:rPr lang="en-GB" sz="1600" dirty="0" smtClean="0"/>
              <a:t> </a:t>
            </a:r>
            <a:r>
              <a:rPr lang="en-GB" sz="1600" dirty="0" err="1" smtClean="0"/>
              <a:t>supera</a:t>
            </a:r>
            <a:r>
              <a:rPr lang="en-GB" sz="1600" dirty="0" smtClean="0"/>
              <a:t> </a:t>
            </a:r>
            <a:r>
              <a:rPr lang="en-GB" sz="1600" dirty="0" err="1" smtClean="0"/>
              <a:t>i</a:t>
            </a:r>
            <a:r>
              <a:rPr lang="en-GB" sz="1600" dirty="0" smtClean="0"/>
              <a:t> 350 bar.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552236" y="4941168"/>
            <a:ext cx="596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Anche</a:t>
            </a:r>
            <a:r>
              <a:rPr lang="en-GB" dirty="0" smtClean="0"/>
              <a:t> in </a:t>
            </a:r>
            <a:r>
              <a:rPr lang="en-GB" dirty="0" err="1" smtClean="0"/>
              <a:t>questi</a:t>
            </a:r>
            <a:r>
              <a:rPr lang="en-GB" dirty="0" smtClean="0"/>
              <a:t> </a:t>
            </a:r>
            <a:r>
              <a:rPr lang="en-GB" dirty="0" err="1" smtClean="0"/>
              <a:t>sistemi</a:t>
            </a:r>
            <a:r>
              <a:rPr lang="en-GB" dirty="0" smtClean="0"/>
              <a:t> è </a:t>
            </a:r>
            <a:r>
              <a:rPr lang="en-GB" dirty="0" err="1" smtClean="0"/>
              <a:t>necessario</a:t>
            </a:r>
            <a:r>
              <a:rPr lang="en-GB" dirty="0" smtClean="0"/>
              <a:t> un </a:t>
            </a:r>
            <a:r>
              <a:rPr lang="en-GB" dirty="0" err="1" smtClean="0"/>
              <a:t>convertitore</a:t>
            </a:r>
            <a:r>
              <a:rPr lang="en-GB" dirty="0" smtClean="0"/>
              <a:t> </a:t>
            </a:r>
            <a:r>
              <a:rPr lang="en-GB" dirty="0" err="1" smtClean="0"/>
              <a:t>catalitico</a:t>
            </a:r>
            <a:endParaRPr lang="en-GB" dirty="0"/>
          </a:p>
        </p:txBody>
      </p:sp>
      <p:pic>
        <p:nvPicPr>
          <p:cNvPr id="16" name="Image 15" descr="Figure_2_U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9552" y="404664"/>
            <a:ext cx="5741042" cy="4305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52248" y="17887"/>
            <a:ext cx="233975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</a:t>
            </a:r>
            <a:r>
              <a:rPr lang="en-GB" dirty="0" err="1"/>
              <a:t>speciali</a:t>
            </a:r>
            <a:r>
              <a:rPr lang="en-GB" dirty="0"/>
              <a:t> per </a:t>
            </a:r>
            <a:r>
              <a:rPr lang="en-GB" dirty="0" err="1"/>
              <a:t>idrogeno</a:t>
            </a:r>
            <a:r>
              <a:rPr lang="en-GB" dirty="0"/>
              <a:t> </a:t>
            </a:r>
            <a:r>
              <a:rPr lang="en-GB" dirty="0" err="1"/>
              <a:t>criocompresso</a:t>
            </a:r>
            <a:r>
              <a:rPr lang="en-GB" dirty="0"/>
              <a:t> (300 bar a 30K &lt; T &lt; 50K).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7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246248" y="585247"/>
            <a:ext cx="8352928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Esiste</a:t>
            </a:r>
            <a:r>
              <a:rPr lang="en-GB" dirty="0" smtClean="0"/>
              <a:t> la </a:t>
            </a:r>
            <a:r>
              <a:rPr lang="en-GB" dirty="0" err="1" smtClean="0"/>
              <a:t>possibilità</a:t>
            </a:r>
            <a:r>
              <a:rPr lang="en-GB" dirty="0" smtClean="0"/>
              <a:t> di </a:t>
            </a:r>
            <a:r>
              <a:rPr lang="en-GB" dirty="0" err="1" smtClean="0"/>
              <a:t>accumulare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fisicamente</a:t>
            </a:r>
            <a:r>
              <a:rPr lang="en-GB" dirty="0" smtClean="0"/>
              <a:t> o </a:t>
            </a:r>
            <a:r>
              <a:rPr lang="en-GB" dirty="0" err="1" smtClean="0"/>
              <a:t>chimicamente</a:t>
            </a:r>
            <a:r>
              <a:rPr lang="en-GB" dirty="0" smtClean="0"/>
              <a:t> in </a:t>
            </a:r>
            <a:r>
              <a:rPr lang="en-GB" dirty="0" err="1" smtClean="0"/>
              <a:t>alcuni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particolari</a:t>
            </a:r>
            <a:r>
              <a:rPr lang="en-GB" dirty="0" smtClean="0"/>
              <a:t>. </a:t>
            </a:r>
            <a:r>
              <a:rPr lang="en-GB" dirty="0" err="1" smtClean="0"/>
              <a:t>L’idrogeno</a:t>
            </a:r>
            <a:r>
              <a:rPr lang="en-GB" dirty="0" smtClean="0"/>
              <a:t> è </a:t>
            </a:r>
            <a:r>
              <a:rPr lang="en-GB" b="1" dirty="0" smtClean="0"/>
              <a:t>ad-</a:t>
            </a:r>
            <a:r>
              <a:rPr lang="en-GB" b="1" dirty="0" err="1" smtClean="0"/>
              <a:t>sorbito</a:t>
            </a:r>
            <a:r>
              <a:rPr lang="en-GB" dirty="0" smtClean="0"/>
              <a:t> </a:t>
            </a:r>
            <a:r>
              <a:rPr lang="en-GB" dirty="0" err="1" smtClean="0"/>
              <a:t>sulla</a:t>
            </a:r>
            <a:r>
              <a:rPr lang="en-GB" dirty="0" smtClean="0"/>
              <a:t> </a:t>
            </a:r>
            <a:r>
              <a:rPr lang="en-GB" dirty="0" err="1" smtClean="0"/>
              <a:t>superficie</a:t>
            </a:r>
            <a:r>
              <a:rPr lang="en-GB" dirty="0" smtClean="0"/>
              <a:t> del </a:t>
            </a:r>
            <a:r>
              <a:rPr lang="en-GB" dirty="0" err="1" smtClean="0"/>
              <a:t>materiale</a:t>
            </a:r>
            <a:r>
              <a:rPr lang="en-GB" dirty="0" smtClean="0"/>
              <a:t> in forma </a:t>
            </a:r>
            <a:r>
              <a:rPr lang="en-GB" dirty="0" err="1" smtClean="0"/>
              <a:t>atomica</a:t>
            </a:r>
            <a:r>
              <a:rPr lang="en-GB" dirty="0" smtClean="0"/>
              <a:t> o </a:t>
            </a:r>
            <a:r>
              <a:rPr lang="en-GB" dirty="0" err="1" smtClean="0"/>
              <a:t>molecolare</a:t>
            </a:r>
            <a:r>
              <a:rPr lang="en-GB" dirty="0" smtClean="0"/>
              <a:t>, </a:t>
            </a:r>
            <a:r>
              <a:rPr lang="en-GB" dirty="0" err="1" smtClean="0"/>
              <a:t>oppure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b="1" dirty="0" smtClean="0"/>
              <a:t>ab-</a:t>
            </a:r>
            <a:r>
              <a:rPr lang="en-GB" b="1" dirty="0" err="1" smtClean="0"/>
              <a:t>sorbito</a:t>
            </a:r>
            <a:r>
              <a:rPr lang="en-GB" dirty="0" smtClean="0"/>
              <a:t> </a:t>
            </a:r>
            <a:r>
              <a:rPr lang="en-GB" dirty="0" err="1" smtClean="0"/>
              <a:t>all’interno</a:t>
            </a:r>
            <a:r>
              <a:rPr lang="en-GB" dirty="0" smtClean="0"/>
              <a:t> del </a:t>
            </a:r>
            <a:r>
              <a:rPr lang="en-GB" dirty="0" err="1" smtClean="0"/>
              <a:t>reticolo</a:t>
            </a:r>
            <a:r>
              <a:rPr lang="en-GB" dirty="0" smtClean="0"/>
              <a:t> </a:t>
            </a:r>
            <a:r>
              <a:rPr lang="en-GB" dirty="0" err="1" smtClean="0"/>
              <a:t>cristallino</a:t>
            </a:r>
            <a:r>
              <a:rPr lang="en-GB" dirty="0" smtClean="0"/>
              <a:t> del </a:t>
            </a:r>
            <a:r>
              <a:rPr lang="en-GB" dirty="0" err="1" smtClean="0"/>
              <a:t>materiale</a:t>
            </a:r>
            <a:r>
              <a:rPr lang="en-GB" dirty="0" smtClean="0"/>
              <a:t> in forma </a:t>
            </a:r>
            <a:r>
              <a:rPr lang="en-GB" dirty="0" err="1" smtClean="0"/>
              <a:t>monoatomica</a:t>
            </a:r>
            <a:r>
              <a:rPr lang="en-GB" dirty="0" smtClean="0"/>
              <a:t> come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caso</a:t>
            </a:r>
            <a:r>
              <a:rPr lang="en-GB" dirty="0" smtClean="0"/>
              <a:t>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idrati</a:t>
            </a:r>
            <a:r>
              <a:rPr lang="en-GB" dirty="0" smtClean="0"/>
              <a:t> </a:t>
            </a:r>
            <a:r>
              <a:rPr lang="en-GB" dirty="0" err="1" smtClean="0"/>
              <a:t>metallici</a:t>
            </a:r>
            <a:r>
              <a:rPr lang="en-GB" dirty="0" smtClean="0"/>
              <a:t>. </a:t>
            </a:r>
            <a:endParaRPr lang="fr-BE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idrati</a:t>
            </a:r>
            <a:r>
              <a:rPr lang="en-GB" dirty="0" smtClean="0"/>
              <a:t> </a:t>
            </a:r>
            <a:r>
              <a:rPr lang="en-GB" dirty="0" err="1" smtClean="0"/>
              <a:t>metallici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formano</a:t>
            </a:r>
            <a:r>
              <a:rPr lang="en-GB" dirty="0" smtClean="0"/>
              <a:t> </a:t>
            </a:r>
            <a:r>
              <a:rPr lang="en-GB" dirty="0" err="1" smtClean="0"/>
              <a:t>quando</a:t>
            </a:r>
            <a:r>
              <a:rPr lang="en-GB" dirty="0" smtClean="0"/>
              <a:t> </a:t>
            </a:r>
            <a:r>
              <a:rPr lang="en-GB" dirty="0" err="1" smtClean="0"/>
              <a:t>alcuni</a:t>
            </a:r>
            <a:r>
              <a:rPr lang="en-GB" dirty="0" smtClean="0"/>
              <a:t> </a:t>
            </a:r>
            <a:r>
              <a:rPr lang="en-GB" dirty="0" err="1" smtClean="0"/>
              <a:t>metalli</a:t>
            </a:r>
            <a:r>
              <a:rPr lang="en-GB" dirty="0" smtClean="0"/>
              <a:t> </a:t>
            </a:r>
            <a:r>
              <a:rPr lang="en-GB" dirty="0" err="1" smtClean="0"/>
              <a:t>reagiscono</a:t>
            </a:r>
            <a:r>
              <a:rPr lang="en-GB" dirty="0" smtClean="0"/>
              <a:t> con </a:t>
            </a:r>
            <a:r>
              <a:rPr lang="en-GB" dirty="0" err="1" smtClean="0"/>
              <a:t>l’idrogeno</a:t>
            </a:r>
            <a:r>
              <a:rPr lang="en-GB" dirty="0" smtClean="0"/>
              <a:t>. I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interessanti</a:t>
            </a:r>
            <a:r>
              <a:rPr lang="en-GB" dirty="0" smtClean="0"/>
              <a:t> </a:t>
            </a:r>
            <a:r>
              <a:rPr lang="en-GB" dirty="0" err="1" smtClean="0"/>
              <a:t>reagiscono</a:t>
            </a:r>
            <a:r>
              <a:rPr lang="en-GB" dirty="0" smtClean="0"/>
              <a:t> a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ambiente</a:t>
            </a:r>
            <a:r>
              <a:rPr lang="en-GB" dirty="0" smtClean="0"/>
              <a:t> </a:t>
            </a:r>
            <a:r>
              <a:rPr lang="en-GB" dirty="0" err="1" smtClean="0"/>
              <a:t>sonno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500kPa. </a:t>
            </a:r>
            <a:r>
              <a:rPr lang="en-GB" dirty="0" err="1" smtClean="0"/>
              <a:t>Alcuni</a:t>
            </a:r>
            <a:r>
              <a:rPr lang="en-GB" dirty="0" smtClean="0"/>
              <a:t> </a:t>
            </a:r>
            <a:r>
              <a:rPr lang="en-GB" dirty="0" err="1" smtClean="0"/>
              <a:t>esempi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l’idrato</a:t>
            </a:r>
            <a:r>
              <a:rPr lang="en-GB" dirty="0" smtClean="0"/>
              <a:t> di </a:t>
            </a:r>
            <a:r>
              <a:rPr lang="en-GB" dirty="0" err="1" smtClean="0"/>
              <a:t>palladio</a:t>
            </a:r>
            <a:r>
              <a:rPr lang="en-GB" dirty="0" smtClean="0"/>
              <a:t> (</a:t>
            </a:r>
            <a:r>
              <a:rPr lang="en-GB" dirty="0" err="1" smtClean="0"/>
              <a:t>PdH</a:t>
            </a:r>
            <a:r>
              <a:rPr lang="en-GB" dirty="0" smtClean="0"/>
              <a:t>), </a:t>
            </a:r>
            <a:r>
              <a:rPr lang="en-GB" dirty="0" err="1" smtClean="0"/>
              <a:t>l’idrato</a:t>
            </a:r>
            <a:r>
              <a:rPr lang="en-GB" dirty="0" smtClean="0"/>
              <a:t> di </a:t>
            </a:r>
            <a:r>
              <a:rPr lang="en-GB" dirty="0" err="1" smtClean="0"/>
              <a:t>magnesio</a:t>
            </a:r>
            <a:r>
              <a:rPr lang="en-GB" dirty="0" smtClean="0"/>
              <a:t> (MgH</a:t>
            </a:r>
            <a:r>
              <a:rPr lang="en-GB" baseline="-25000" dirty="0" smtClean="0"/>
              <a:t>2</a:t>
            </a:r>
            <a:r>
              <a:rPr lang="en-GB" dirty="0"/>
              <a:t>) </a:t>
            </a:r>
            <a:r>
              <a:rPr lang="en-GB" dirty="0" smtClean="0"/>
              <a:t>e </a:t>
            </a:r>
            <a:r>
              <a:rPr lang="en-GB" dirty="0" err="1" smtClean="0"/>
              <a:t>l’idrato</a:t>
            </a:r>
            <a:r>
              <a:rPr lang="en-GB" dirty="0" smtClean="0"/>
              <a:t> di </a:t>
            </a:r>
            <a:r>
              <a:rPr lang="en-GB" dirty="0" err="1" smtClean="0"/>
              <a:t>lantanio</a:t>
            </a:r>
            <a:r>
              <a:rPr lang="en-GB" dirty="0" smtClean="0"/>
              <a:t> e nickel (</a:t>
            </a:r>
            <a:r>
              <a:rPr lang="en-GB" dirty="0"/>
              <a:t>LaNi</a:t>
            </a:r>
            <a:r>
              <a:rPr lang="en-GB" baseline="-25000" dirty="0"/>
              <a:t>5</a:t>
            </a:r>
            <a:r>
              <a:rPr lang="en-GB" dirty="0"/>
              <a:t>H</a:t>
            </a:r>
            <a:r>
              <a:rPr lang="en-GB" i="1" baseline="-25000" dirty="0"/>
              <a:t>x</a:t>
            </a:r>
            <a:r>
              <a:rPr lang="en-GB" dirty="0"/>
              <a:t>). </a:t>
            </a:r>
            <a:r>
              <a:rPr lang="en-GB" dirty="0" err="1" smtClean="0"/>
              <a:t>L’absorbimento</a:t>
            </a:r>
            <a:r>
              <a:rPr lang="en-GB" dirty="0" smtClean="0"/>
              <a:t> è un </a:t>
            </a:r>
            <a:r>
              <a:rPr lang="en-GB" dirty="0" err="1" smtClean="0"/>
              <a:t>processo</a:t>
            </a:r>
            <a:r>
              <a:rPr lang="en-GB" dirty="0" smtClean="0"/>
              <a:t> </a:t>
            </a:r>
            <a:r>
              <a:rPr lang="en-GB" dirty="0" err="1" smtClean="0"/>
              <a:t>esotermico</a:t>
            </a:r>
            <a:r>
              <a:rPr lang="en-GB" dirty="0" smtClean="0"/>
              <a:t>, al </a:t>
            </a:r>
            <a:r>
              <a:rPr lang="en-GB" dirty="0" err="1" smtClean="0"/>
              <a:t>contrario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rilascio</a:t>
            </a:r>
            <a:r>
              <a:rPr lang="en-GB" dirty="0" smtClean="0"/>
              <a:t> (</a:t>
            </a:r>
            <a:r>
              <a:rPr lang="en-GB" dirty="0" err="1" smtClean="0"/>
              <a:t>desorbimento</a:t>
            </a:r>
            <a:r>
              <a:rPr lang="en-GB" dirty="0" smtClean="0"/>
              <a:t>) è un </a:t>
            </a:r>
            <a:r>
              <a:rPr lang="en-GB" dirty="0" err="1" smtClean="0"/>
              <a:t>processo</a:t>
            </a:r>
            <a:r>
              <a:rPr lang="en-GB" dirty="0" smtClean="0"/>
              <a:t> </a:t>
            </a:r>
            <a:r>
              <a:rPr lang="en-GB" dirty="0" err="1" smtClean="0"/>
              <a:t>endotermico</a:t>
            </a:r>
            <a:r>
              <a:rPr lang="en-GB" dirty="0" smtClean="0"/>
              <a:t>, </a:t>
            </a:r>
            <a:r>
              <a:rPr lang="en-GB" dirty="0" err="1" smtClean="0"/>
              <a:t>quindi</a:t>
            </a:r>
            <a:r>
              <a:rPr lang="en-GB" dirty="0" smtClean="0"/>
              <a:t> è </a:t>
            </a:r>
            <a:r>
              <a:rPr lang="en-GB" dirty="0" err="1" smtClean="0"/>
              <a:t>necessario</a:t>
            </a:r>
            <a:r>
              <a:rPr lang="en-GB" dirty="0" smtClean="0"/>
              <a:t> </a:t>
            </a:r>
            <a:r>
              <a:rPr lang="en-GB" dirty="0" err="1" smtClean="0"/>
              <a:t>fornire</a:t>
            </a:r>
            <a:r>
              <a:rPr lang="en-GB" dirty="0" smtClean="0"/>
              <a:t> </a:t>
            </a:r>
            <a:r>
              <a:rPr lang="en-GB" dirty="0" err="1" smtClean="0"/>
              <a:t>energia</a:t>
            </a:r>
            <a:r>
              <a:rPr lang="en-GB" dirty="0" smtClean="0"/>
              <a:t> </a:t>
            </a:r>
            <a:r>
              <a:rPr lang="en-GB" dirty="0" err="1" smtClean="0"/>
              <a:t>termica</a:t>
            </a:r>
            <a:r>
              <a:rPr lang="en-GB" dirty="0" smtClean="0"/>
              <a:t> al </a:t>
            </a:r>
            <a:r>
              <a:rPr lang="en-GB" dirty="0" err="1" smtClean="0"/>
              <a:t>sistema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Per </a:t>
            </a:r>
            <a:r>
              <a:rPr lang="en-GB" dirty="0" err="1" smtClean="0"/>
              <a:t>applicazioni</a:t>
            </a:r>
            <a:r>
              <a:rPr lang="en-GB" dirty="0" smtClean="0"/>
              <a:t> </a:t>
            </a:r>
            <a:r>
              <a:rPr lang="en-GB" dirty="0" err="1" smtClean="0"/>
              <a:t>stazionarie</a:t>
            </a:r>
            <a:r>
              <a:rPr lang="en-GB" dirty="0" smtClean="0"/>
              <a:t> in </a:t>
            </a:r>
            <a:r>
              <a:rPr lang="en-GB" dirty="0" err="1" smtClean="0"/>
              <a:t>ambiente</a:t>
            </a:r>
            <a:r>
              <a:rPr lang="en-GB" dirty="0" smtClean="0"/>
              <a:t> </a:t>
            </a:r>
            <a:r>
              <a:rPr lang="en-GB" dirty="0" err="1" smtClean="0"/>
              <a:t>industriale</a:t>
            </a:r>
            <a:r>
              <a:rPr lang="en-GB" dirty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spazi</a:t>
            </a:r>
            <a:r>
              <a:rPr lang="en-GB" dirty="0" smtClean="0"/>
              <a:t> e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volumi</a:t>
            </a:r>
            <a:r>
              <a:rPr lang="en-GB" dirty="0" smtClean="0"/>
              <a:t> </a:t>
            </a:r>
            <a:r>
              <a:rPr lang="en-GB" dirty="0" err="1" smtClean="0"/>
              <a:t>occupati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un </a:t>
            </a:r>
            <a:r>
              <a:rPr lang="en-GB" dirty="0" err="1" smtClean="0"/>
              <a:t>parametro</a:t>
            </a:r>
            <a:r>
              <a:rPr lang="en-GB" dirty="0" smtClean="0"/>
              <a:t> </a:t>
            </a:r>
            <a:r>
              <a:rPr lang="en-GB" dirty="0" err="1" smtClean="0"/>
              <a:t>meno</a:t>
            </a:r>
            <a:r>
              <a:rPr lang="en-GB" dirty="0" smtClean="0"/>
              <a:t> </a:t>
            </a:r>
            <a:r>
              <a:rPr lang="en-GB" dirty="0" err="1" smtClean="0"/>
              <a:t>stringente</a:t>
            </a:r>
            <a:r>
              <a:rPr lang="en-GB" dirty="0" smtClean="0"/>
              <a:t> </a:t>
            </a:r>
            <a:r>
              <a:rPr lang="en-GB" dirty="0" err="1" smtClean="0"/>
              <a:t>rispetto</a:t>
            </a:r>
            <a:r>
              <a:rPr lang="en-GB" dirty="0" smtClean="0"/>
              <a:t> ad </a:t>
            </a:r>
            <a:r>
              <a:rPr lang="en-GB" dirty="0" err="1" smtClean="0"/>
              <a:t>applicazioni</a:t>
            </a:r>
            <a:r>
              <a:rPr lang="en-GB" dirty="0" smtClean="0"/>
              <a:t> per la </a:t>
            </a:r>
            <a:r>
              <a:rPr lang="en-GB" dirty="0" err="1" smtClean="0"/>
              <a:t>mobilità</a:t>
            </a:r>
            <a:r>
              <a:rPr lang="en-GB" dirty="0" smtClean="0"/>
              <a:t>. </a:t>
            </a:r>
            <a:endParaRPr lang="fr-BE" dirty="0"/>
          </a:p>
        </p:txBody>
      </p:sp>
      <p:sp>
        <p:nvSpPr>
          <p:cNvPr id="16" name="ZoneTexte 5"/>
          <p:cNvSpPr txBox="1"/>
          <p:nvPr/>
        </p:nvSpPr>
        <p:spPr>
          <a:xfrm>
            <a:off x="0" y="6550223"/>
            <a:ext cx="180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Source: </a:t>
            </a:r>
            <a:r>
              <a:rPr lang="fr-BE" sz="1400" dirty="0" err="1" smtClean="0"/>
              <a:t>Knowhy</a:t>
            </a:r>
            <a:endParaRPr lang="fr-BE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212288" y="0"/>
            <a:ext cx="197971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Accumulo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idrati</a:t>
            </a:r>
            <a:r>
              <a:rPr lang="en-GB" dirty="0" smtClean="0"/>
              <a:t> </a:t>
            </a:r>
            <a:r>
              <a:rPr lang="en-GB" dirty="0" err="1" smtClean="0"/>
              <a:t>metallici</a:t>
            </a:r>
            <a:r>
              <a:rPr lang="en-GB" dirty="0" smtClean="0"/>
              <a:t> (MH) in forma </a:t>
            </a:r>
            <a:r>
              <a:rPr lang="en-GB" dirty="0" err="1" smtClean="0"/>
              <a:t>solida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8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536" y="836712"/>
            <a:ext cx="66219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2"/>
          <p:cNvSpPr txBox="1"/>
          <p:nvPr/>
        </p:nvSpPr>
        <p:spPr>
          <a:xfrm>
            <a:off x="1619672" y="483780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Schema di un </a:t>
            </a:r>
            <a:r>
              <a:rPr lang="en-GB" dirty="0" err="1" smtClean="0"/>
              <a:t>serbatoio</a:t>
            </a:r>
            <a:r>
              <a:rPr lang="en-GB" dirty="0" smtClean="0"/>
              <a:t> a </a:t>
            </a:r>
            <a:r>
              <a:rPr lang="en-GB" dirty="0" err="1" smtClean="0"/>
              <a:t>idrati</a:t>
            </a:r>
            <a:r>
              <a:rPr lang="en-GB" dirty="0" smtClean="0"/>
              <a:t> </a:t>
            </a:r>
            <a:r>
              <a:rPr lang="en-GB" dirty="0" err="1" smtClean="0"/>
              <a:t>metallici</a:t>
            </a:r>
            <a:endParaRPr lang="fr-BE" dirty="0"/>
          </a:p>
        </p:txBody>
      </p:sp>
      <p:sp>
        <p:nvSpPr>
          <p:cNvPr id="17" name="TextBox 16"/>
          <p:cNvSpPr txBox="1"/>
          <p:nvPr/>
        </p:nvSpPr>
        <p:spPr>
          <a:xfrm>
            <a:off x="10338719" y="0"/>
            <a:ext cx="1835696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Accumulo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r>
              <a:rPr lang="en-GB" dirty="0"/>
              <a:t> in </a:t>
            </a:r>
            <a:r>
              <a:rPr lang="en-GB" dirty="0" err="1"/>
              <a:t>idrati</a:t>
            </a:r>
            <a:r>
              <a:rPr lang="en-GB" dirty="0"/>
              <a:t> </a:t>
            </a:r>
            <a:r>
              <a:rPr lang="en-GB" dirty="0" err="1"/>
              <a:t>metallici</a:t>
            </a:r>
            <a:r>
              <a:rPr lang="en-GB" dirty="0"/>
              <a:t> (MH) in forma </a:t>
            </a:r>
            <a:r>
              <a:rPr lang="en-GB" dirty="0" err="1"/>
              <a:t>solida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11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Galette de stockage d'hydrogène solide développée par McPhy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11"/>
          <a:stretch/>
        </p:blipFill>
        <p:spPr bwMode="auto">
          <a:xfrm>
            <a:off x="2006679" y="660874"/>
            <a:ext cx="5087112" cy="37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2"/>
          <p:cNvSpPr txBox="1"/>
          <p:nvPr/>
        </p:nvSpPr>
        <p:spPr>
          <a:xfrm>
            <a:off x="125664" y="5411280"/>
            <a:ext cx="84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Fonte</a:t>
            </a:r>
            <a:r>
              <a:rPr lang="en-GB" sz="1400" dirty="0" smtClean="0"/>
              <a:t> 2: https://www.ecosources.info/innovations/394-galette-de-stockage-d-hydrogene-solide-mcphy</a:t>
            </a:r>
            <a:endParaRPr lang="en-GB" sz="1400" dirty="0"/>
          </a:p>
        </p:txBody>
      </p:sp>
      <p:sp>
        <p:nvSpPr>
          <p:cNvPr id="17" name="ZoneTexte 3"/>
          <p:cNvSpPr txBox="1"/>
          <p:nvPr/>
        </p:nvSpPr>
        <p:spPr>
          <a:xfrm>
            <a:off x="2078687" y="4405290"/>
            <a:ext cx="5373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Materiale</a:t>
            </a:r>
            <a:r>
              <a:rPr lang="en-GB" dirty="0" smtClean="0"/>
              <a:t> per storage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idrati</a:t>
            </a:r>
            <a:r>
              <a:rPr lang="en-GB" dirty="0" smtClean="0"/>
              <a:t> </a:t>
            </a:r>
            <a:r>
              <a:rPr lang="en-GB" dirty="0" err="1" smtClean="0"/>
              <a:t>metallici</a:t>
            </a:r>
            <a:r>
              <a:rPr lang="en-GB" dirty="0" smtClean="0"/>
              <a:t> MH </a:t>
            </a:r>
            <a:r>
              <a:rPr lang="en-GB" dirty="0" err="1" smtClean="0"/>
              <a:t>prodotto</a:t>
            </a:r>
            <a:r>
              <a:rPr lang="en-GB" dirty="0" smtClean="0"/>
              <a:t> da </a:t>
            </a:r>
            <a:r>
              <a:rPr lang="en-GB" dirty="0" err="1" smtClean="0"/>
              <a:t>McPhy</a:t>
            </a:r>
            <a:endParaRPr lang="en-GB" dirty="0"/>
          </a:p>
        </p:txBody>
      </p:sp>
      <p:sp>
        <p:nvSpPr>
          <p:cNvPr id="18" name="ZoneTexte 5"/>
          <p:cNvSpPr txBox="1"/>
          <p:nvPr/>
        </p:nvSpPr>
        <p:spPr>
          <a:xfrm>
            <a:off x="134936" y="512324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Fonte</a:t>
            </a:r>
            <a:r>
              <a:rPr lang="en-GB" sz="1400" dirty="0" smtClean="0"/>
              <a:t> 1: https://mcphy.com/fr/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03073" y="0"/>
            <a:ext cx="197971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Accumulo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r>
              <a:rPr lang="en-GB" dirty="0"/>
              <a:t> in </a:t>
            </a:r>
            <a:r>
              <a:rPr lang="en-GB" dirty="0" err="1"/>
              <a:t>idrati</a:t>
            </a:r>
            <a:r>
              <a:rPr lang="en-GB" dirty="0"/>
              <a:t> </a:t>
            </a:r>
            <a:r>
              <a:rPr lang="en-GB" dirty="0" err="1"/>
              <a:t>metallici</a:t>
            </a:r>
            <a:r>
              <a:rPr lang="en-GB" dirty="0"/>
              <a:t> (MH) in forma </a:t>
            </a:r>
            <a:r>
              <a:rPr lang="en-GB" dirty="0" err="1"/>
              <a:t>solida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98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 descr="Stockage d'hydrogène dans un conteneu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49" y="1125713"/>
            <a:ext cx="5400600" cy="37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8"/>
          <p:cNvSpPr txBox="1"/>
          <p:nvPr/>
        </p:nvSpPr>
        <p:spPr>
          <a:xfrm>
            <a:off x="110357" y="5636046"/>
            <a:ext cx="84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 2: https://www.ecosources.info/innovations/394-galette-de-stockage-d-hydrogene-solide-mcphy</a:t>
            </a:r>
            <a:endParaRPr lang="en-GB" sz="1400" dirty="0"/>
          </a:p>
        </p:txBody>
      </p:sp>
      <p:sp>
        <p:nvSpPr>
          <p:cNvPr id="17" name="ZoneTexte 1"/>
          <p:cNvSpPr txBox="1"/>
          <p:nvPr/>
        </p:nvSpPr>
        <p:spPr>
          <a:xfrm>
            <a:off x="198403" y="276998"/>
            <a:ext cx="6716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facilitare</a:t>
            </a:r>
            <a:r>
              <a:rPr lang="en-US" dirty="0" smtClean="0"/>
              <a:t> </a:t>
            </a:r>
            <a:r>
              <a:rPr lang="en-US" dirty="0" err="1" smtClean="0"/>
              <a:t>l’installazione</a:t>
            </a:r>
            <a:r>
              <a:rPr lang="en-US" dirty="0" smtClean="0"/>
              <a:t>,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prodotti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Plug&amp;Play</a:t>
            </a:r>
            <a:r>
              <a:rPr lang="en-US" dirty="0" smtClean="0"/>
              <a:t> per </a:t>
            </a:r>
            <a:r>
              <a:rPr lang="en-US" dirty="0" err="1" smtClean="0"/>
              <a:t>accumulo</a:t>
            </a:r>
            <a:r>
              <a:rPr lang="en-US" dirty="0" smtClean="0"/>
              <a:t> e </a:t>
            </a:r>
            <a:r>
              <a:rPr lang="en-US" dirty="0" err="1" smtClean="0"/>
              <a:t>rilascio</a:t>
            </a:r>
            <a:r>
              <a:rPr lang="en-US" dirty="0" smtClean="0"/>
              <a:t> di </a:t>
            </a:r>
            <a:r>
              <a:rPr lang="en-US" dirty="0" err="1" smtClean="0"/>
              <a:t>idrogeno</a:t>
            </a:r>
            <a:r>
              <a:rPr lang="en-US" dirty="0" smtClean="0"/>
              <a:t> </a:t>
            </a:r>
            <a:r>
              <a:rPr lang="en-US" dirty="0" err="1" smtClean="0"/>
              <a:t>contenuti</a:t>
            </a:r>
            <a:r>
              <a:rPr lang="en-US" dirty="0" smtClean="0"/>
              <a:t> </a:t>
            </a:r>
            <a:r>
              <a:rPr lang="en-US" dirty="0" err="1" smtClean="0"/>
              <a:t>all’interno</a:t>
            </a:r>
            <a:r>
              <a:rPr lang="en-US" dirty="0" smtClean="0"/>
              <a:t> di container</a:t>
            </a:r>
            <a:endParaRPr lang="en-GB" dirty="0"/>
          </a:p>
        </p:txBody>
      </p:sp>
      <p:sp>
        <p:nvSpPr>
          <p:cNvPr id="18" name="ZoneTexte 10"/>
          <p:cNvSpPr txBox="1"/>
          <p:nvPr/>
        </p:nvSpPr>
        <p:spPr>
          <a:xfrm>
            <a:off x="110357" y="5248165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 1: https://mcphy.com/fr/</a:t>
            </a:r>
            <a:endParaRPr lang="en-GB" sz="1400" dirty="0"/>
          </a:p>
        </p:txBody>
      </p:sp>
      <p:sp>
        <p:nvSpPr>
          <p:cNvPr id="19" name="ZoneTexte 2"/>
          <p:cNvSpPr txBox="1"/>
          <p:nvPr/>
        </p:nvSpPr>
        <p:spPr>
          <a:xfrm>
            <a:off x="4630475" y="4866434"/>
            <a:ext cx="467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Sistema HES con 25 kg di </a:t>
            </a:r>
            <a:r>
              <a:rPr lang="en-GB" i="1" dirty="0" err="1" smtClean="0"/>
              <a:t>idrato</a:t>
            </a:r>
            <a:r>
              <a:rPr lang="en-GB" i="1" dirty="0" smtClean="0"/>
              <a:t> MgH</a:t>
            </a:r>
            <a:r>
              <a:rPr lang="en-GB" i="1" baseline="-25000" dirty="0" smtClean="0"/>
              <a:t>2</a:t>
            </a:r>
            <a:r>
              <a:rPr lang="en-GB" i="1" dirty="0" smtClean="0"/>
              <a:t> </a:t>
            </a:r>
            <a:r>
              <a:rPr lang="en-GB" i="1" dirty="0" err="1" smtClean="0"/>
              <a:t>dall’azienda</a:t>
            </a:r>
            <a:r>
              <a:rPr lang="en-GB" i="1" dirty="0" smtClean="0"/>
              <a:t>  </a:t>
            </a:r>
            <a:r>
              <a:rPr lang="en-GB" i="1" dirty="0" err="1" smtClean="0"/>
              <a:t>McPhy</a:t>
            </a:r>
            <a:r>
              <a:rPr lang="en-GB" i="1" dirty="0" smtClean="0"/>
              <a:t>. </a:t>
            </a:r>
            <a:r>
              <a:rPr lang="en-GB" i="1" dirty="0" err="1" smtClean="0"/>
              <a:t>Energia</a:t>
            </a:r>
            <a:r>
              <a:rPr lang="en-GB" i="1" dirty="0" smtClean="0"/>
              <a:t> </a:t>
            </a:r>
            <a:r>
              <a:rPr lang="en-GB" i="1" dirty="0" err="1" smtClean="0"/>
              <a:t>stoccata</a:t>
            </a:r>
            <a:r>
              <a:rPr lang="en-GB" i="1" dirty="0" smtClean="0"/>
              <a:t>: 830 kWh.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212288" y="0"/>
            <a:ext cx="1979712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Accumulo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r>
              <a:rPr lang="en-GB" dirty="0"/>
              <a:t> in </a:t>
            </a:r>
            <a:r>
              <a:rPr lang="en-GB" dirty="0" err="1"/>
              <a:t>idrati</a:t>
            </a:r>
            <a:r>
              <a:rPr lang="en-GB" dirty="0"/>
              <a:t> </a:t>
            </a:r>
            <a:r>
              <a:rPr lang="en-GB" dirty="0" err="1"/>
              <a:t>metallici</a:t>
            </a:r>
            <a:r>
              <a:rPr lang="en-GB" dirty="0"/>
              <a:t> (MH) in forma </a:t>
            </a:r>
            <a:r>
              <a:rPr lang="en-GB" dirty="0" err="1"/>
              <a:t>solida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7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395536" y="923468"/>
            <a:ext cx="8136904" cy="4247317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è </a:t>
            </a:r>
            <a:r>
              <a:rPr lang="en-GB" dirty="0" err="1" smtClean="0"/>
              <a:t>composta</a:t>
            </a:r>
            <a:r>
              <a:rPr lang="en-GB" dirty="0" smtClean="0"/>
              <a:t> </a:t>
            </a:r>
            <a:r>
              <a:rPr lang="en-GB" dirty="0" err="1" smtClean="0"/>
              <a:t>principalmente</a:t>
            </a:r>
            <a:r>
              <a:rPr lang="en-GB" dirty="0" smtClean="0"/>
              <a:t> da due </a:t>
            </a:r>
            <a:r>
              <a:rPr lang="en-GB" dirty="0" err="1" smtClean="0"/>
              <a:t>elementi</a:t>
            </a:r>
            <a:r>
              <a:rPr lang="en-GB" dirty="0" smtClean="0"/>
              <a:t>: un </a:t>
            </a:r>
            <a:r>
              <a:rPr lang="en-GB" dirty="0" err="1" smtClean="0"/>
              <a:t>accumulo</a:t>
            </a:r>
            <a:r>
              <a:rPr lang="en-GB" dirty="0" smtClean="0"/>
              <a:t> di gas e un </a:t>
            </a:r>
            <a:r>
              <a:rPr lang="en-GB" dirty="0" err="1" smtClean="0"/>
              <a:t>distributore</a:t>
            </a:r>
            <a:r>
              <a:rPr lang="en-GB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L’accumulo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è </a:t>
            </a:r>
            <a:r>
              <a:rPr lang="en-GB" dirty="0" err="1" smtClean="0"/>
              <a:t>solitamente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 </a:t>
            </a:r>
            <a:r>
              <a:rPr lang="en-GB" dirty="0" err="1" smtClean="0"/>
              <a:t>montate</a:t>
            </a:r>
            <a:r>
              <a:rPr lang="en-GB" dirty="0" smtClean="0"/>
              <a:t> </a:t>
            </a:r>
            <a:r>
              <a:rPr lang="en-GB" dirty="0" err="1" smtClean="0"/>
              <a:t>su</a:t>
            </a:r>
            <a:r>
              <a:rPr lang="en-GB" dirty="0" smtClean="0"/>
              <a:t> </a:t>
            </a:r>
            <a:r>
              <a:rPr lang="en-GB" dirty="0" err="1" smtClean="0"/>
              <a:t>pacchi</a:t>
            </a:r>
            <a:r>
              <a:rPr lang="en-GB" dirty="0" smtClean="0"/>
              <a:t> </a:t>
            </a:r>
            <a:r>
              <a:rPr lang="en-GB" dirty="0" err="1" smtClean="0"/>
              <a:t>bombola</a:t>
            </a:r>
            <a:r>
              <a:rPr lang="en-GB" dirty="0" smtClean="0"/>
              <a:t> con un </a:t>
            </a:r>
            <a:r>
              <a:rPr lang="en-GB" dirty="0" err="1" smtClean="0"/>
              <a:t>unico</a:t>
            </a:r>
            <a:r>
              <a:rPr lang="en-GB" dirty="0" smtClean="0"/>
              <a:t> </a:t>
            </a:r>
            <a:r>
              <a:rPr lang="en-GB" dirty="0" err="1" smtClean="0"/>
              <a:t>condotto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esce</a:t>
            </a:r>
            <a:r>
              <a:rPr lang="en-GB" dirty="0" smtClean="0"/>
              <a:t> </a:t>
            </a:r>
            <a:r>
              <a:rPr lang="en-GB" dirty="0" err="1" smtClean="0"/>
              <a:t>dalle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interconnesse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di </a:t>
            </a:r>
            <a:r>
              <a:rPr lang="en-GB" dirty="0" err="1" smtClean="0"/>
              <a:t>loro</a:t>
            </a:r>
            <a:r>
              <a:rPr lang="en-GB" dirty="0" smtClean="0"/>
              <a:t>. </a:t>
            </a:r>
            <a:br>
              <a:rPr lang="en-GB" dirty="0" smtClean="0"/>
            </a:b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pacco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è </a:t>
            </a:r>
            <a:r>
              <a:rPr lang="en-GB" dirty="0" err="1" smtClean="0"/>
              <a:t>connesso</a:t>
            </a:r>
            <a:r>
              <a:rPr lang="en-GB" dirty="0" smtClean="0"/>
              <a:t> a un </a:t>
            </a:r>
            <a:r>
              <a:rPr lang="en-GB" dirty="0" err="1" smtClean="0"/>
              <a:t>distributore</a:t>
            </a:r>
            <a:r>
              <a:rPr lang="en-GB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distributore</a:t>
            </a:r>
            <a:r>
              <a:rPr lang="en-GB" dirty="0" smtClean="0"/>
              <a:t> è </a:t>
            </a:r>
            <a:r>
              <a:rPr lang="en-GB" dirty="0" err="1" smtClean="0"/>
              <a:t>formato</a:t>
            </a:r>
            <a:r>
              <a:rPr lang="en-GB" dirty="0" smtClean="0"/>
              <a:t> da </a:t>
            </a:r>
            <a:r>
              <a:rPr lang="en-GB" dirty="0" err="1" smtClean="0"/>
              <a:t>tubazioni</a:t>
            </a:r>
            <a:r>
              <a:rPr lang="en-GB" dirty="0" smtClean="0"/>
              <a:t>,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delle</a:t>
            </a:r>
            <a:r>
              <a:rPr lang="en-GB" dirty="0" smtClean="0"/>
              <a:t> </a:t>
            </a:r>
            <a:r>
              <a:rPr lang="en-GB" dirty="0" err="1" smtClean="0"/>
              <a:t>quali</a:t>
            </a:r>
            <a:r>
              <a:rPr lang="en-GB" dirty="0" smtClean="0"/>
              <a:t> è </a:t>
            </a:r>
            <a:r>
              <a:rPr lang="en-GB" dirty="0" err="1" smtClean="0"/>
              <a:t>connessa</a:t>
            </a:r>
            <a:r>
              <a:rPr lang="en-GB" dirty="0" smtClean="0"/>
              <a:t> a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pistola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Il </a:t>
            </a:r>
            <a:r>
              <a:rPr lang="en-GB" dirty="0" err="1" smtClean="0"/>
              <a:t>distributore</a:t>
            </a:r>
            <a:r>
              <a:rPr lang="en-GB" dirty="0" smtClean="0"/>
              <a:t> ha due </a:t>
            </a:r>
            <a:r>
              <a:rPr lang="en-GB" dirty="0" err="1" smtClean="0"/>
              <a:t>funzioni</a:t>
            </a:r>
            <a:r>
              <a:rPr lang="en-GB" dirty="0" smtClean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Connettere</a:t>
            </a:r>
            <a:r>
              <a:rPr lang="en-GB" dirty="0" smtClean="0"/>
              <a:t>/</a:t>
            </a:r>
            <a:r>
              <a:rPr lang="en-GB" dirty="0" err="1" smtClean="0"/>
              <a:t>chiudere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flusso</a:t>
            </a:r>
            <a:r>
              <a:rPr lang="en-GB" dirty="0" smtClean="0"/>
              <a:t> di gas </a:t>
            </a:r>
            <a:r>
              <a:rPr lang="en-GB" dirty="0" err="1" smtClean="0"/>
              <a:t>alla</a:t>
            </a:r>
            <a:r>
              <a:rPr lang="en-GB" dirty="0" smtClean="0"/>
              <a:t> </a:t>
            </a:r>
            <a:r>
              <a:rPr lang="en-GB" dirty="0" err="1" smtClean="0"/>
              <a:t>pistola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Depressurizzare</a:t>
            </a:r>
            <a:r>
              <a:rPr lang="en-GB" dirty="0" smtClean="0"/>
              <a:t> e </a:t>
            </a:r>
            <a:r>
              <a:rPr lang="en-GB" dirty="0" err="1" smtClean="0"/>
              <a:t>degassare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condotti</a:t>
            </a:r>
            <a:r>
              <a:rPr lang="en-GB" dirty="0" smtClean="0"/>
              <a:t> </a:t>
            </a:r>
            <a:r>
              <a:rPr lang="en-GB" dirty="0" err="1" smtClean="0"/>
              <a:t>dopo</a:t>
            </a:r>
            <a:r>
              <a:rPr lang="en-GB" dirty="0" smtClean="0"/>
              <a:t> </a:t>
            </a:r>
            <a:r>
              <a:rPr lang="en-GB" dirty="0" err="1" smtClean="0"/>
              <a:t>l’operazione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endParaRPr lang="fr-BE" dirty="0"/>
          </a:p>
        </p:txBody>
      </p:sp>
      <p:sp>
        <p:nvSpPr>
          <p:cNvPr id="16" name="ZoneTexte 5"/>
          <p:cNvSpPr txBox="1"/>
          <p:nvPr/>
        </p:nvSpPr>
        <p:spPr>
          <a:xfrm>
            <a:off x="140677" y="5612318"/>
            <a:ext cx="180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Source: </a:t>
            </a:r>
            <a:r>
              <a:rPr lang="fr-BE" sz="1400" dirty="0" err="1" smtClean="0"/>
              <a:t>Knowhy</a:t>
            </a:r>
            <a:endParaRPr lang="fr-BE" sz="1400" dirty="0"/>
          </a:p>
        </p:txBody>
      </p:sp>
      <p:sp>
        <p:nvSpPr>
          <p:cNvPr id="17" name="ZoneTexte 1"/>
          <p:cNvSpPr txBox="1"/>
          <p:nvPr/>
        </p:nvSpPr>
        <p:spPr>
          <a:xfrm>
            <a:off x="251520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Stazione</a:t>
            </a:r>
            <a:r>
              <a:rPr lang="fr-BE" sz="2800" dirty="0" smtClean="0"/>
              <a:t> di </a:t>
            </a:r>
            <a:r>
              <a:rPr lang="fr-BE" sz="2800" dirty="0" err="1" smtClean="0"/>
              <a:t>rifornimento</a:t>
            </a:r>
            <a:r>
              <a:rPr lang="fr-BE" sz="2800" dirty="0" smtClean="0"/>
              <a:t> </a:t>
            </a:r>
            <a:r>
              <a:rPr lang="fr-BE" sz="2800" dirty="0" err="1" smtClean="0"/>
              <a:t>prototipale</a:t>
            </a:r>
            <a:endParaRPr lang="fr-BE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88352" y="138"/>
            <a:ext cx="140364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Stazioni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7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03" y="3933762"/>
            <a:ext cx="1561526" cy="20820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728229" y="2841807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ZoneTexte 11"/>
          <p:cNvSpPr txBox="1"/>
          <p:nvPr/>
        </p:nvSpPr>
        <p:spPr>
          <a:xfrm>
            <a:off x="22705" y="40262"/>
            <a:ext cx="772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Stazione</a:t>
            </a:r>
            <a:r>
              <a:rPr lang="fr-BE" sz="2800" dirty="0" smtClean="0"/>
              <a:t> di </a:t>
            </a:r>
            <a:r>
              <a:rPr lang="fr-BE" sz="2800" dirty="0" err="1" smtClean="0"/>
              <a:t>rifornimento</a:t>
            </a:r>
            <a:r>
              <a:rPr lang="fr-BE" sz="2800" dirty="0" smtClean="0"/>
              <a:t>: </a:t>
            </a:r>
            <a:r>
              <a:rPr lang="fr-BE" sz="2800" dirty="0" err="1" smtClean="0"/>
              <a:t>struttura</a:t>
            </a:r>
            <a:r>
              <a:rPr lang="fr-BE" sz="2800" dirty="0" smtClean="0"/>
              <a:t> </a:t>
            </a:r>
            <a:r>
              <a:rPr lang="fr-BE" sz="2800" dirty="0" err="1" smtClean="0"/>
              <a:t>prototipale</a:t>
            </a:r>
            <a:endParaRPr lang="fr-BE" sz="2800" dirty="0"/>
          </a:p>
        </p:txBody>
      </p:sp>
      <p:pic>
        <p:nvPicPr>
          <p:cNvPr id="18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03" y="741355"/>
            <a:ext cx="3434960" cy="2576220"/>
          </a:xfrm>
          <a:prstGeom prst="rect">
            <a:avLst/>
          </a:prstGeom>
        </p:spPr>
      </p:pic>
      <p:pic>
        <p:nvPicPr>
          <p:cNvPr id="19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3" y="741355"/>
            <a:ext cx="1928204" cy="2570939"/>
          </a:xfrm>
          <a:prstGeom prst="rect">
            <a:avLst/>
          </a:prstGeom>
        </p:spPr>
      </p:pic>
      <p:pic>
        <p:nvPicPr>
          <p:cNvPr id="20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9" y="4311058"/>
            <a:ext cx="2084414" cy="1563311"/>
          </a:xfrm>
          <a:prstGeom prst="rect">
            <a:avLst/>
          </a:prstGeom>
        </p:spPr>
      </p:pic>
      <p:pic>
        <p:nvPicPr>
          <p:cNvPr id="21" name="Imag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03" y="3432091"/>
            <a:ext cx="2514600" cy="1885950"/>
          </a:xfrm>
          <a:prstGeom prst="rect">
            <a:avLst/>
          </a:prstGeom>
        </p:spPr>
      </p:pic>
      <p:pic>
        <p:nvPicPr>
          <p:cNvPr id="22" name="Imag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03" y="3432091"/>
            <a:ext cx="1449060" cy="1086795"/>
          </a:xfrm>
          <a:prstGeom prst="rect">
            <a:avLst/>
          </a:prstGeom>
        </p:spPr>
      </p:pic>
      <p:pic>
        <p:nvPicPr>
          <p:cNvPr id="23" name="Imag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03" y="741355"/>
            <a:ext cx="2743200" cy="3657600"/>
          </a:xfrm>
          <a:prstGeom prst="rect">
            <a:avLst/>
          </a:prstGeom>
        </p:spPr>
      </p:pic>
      <p:pic>
        <p:nvPicPr>
          <p:cNvPr id="24" name="Image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03" y="4713237"/>
            <a:ext cx="1449060" cy="10867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83163" y="0"/>
            <a:ext cx="140364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Stazioni</a:t>
            </a:r>
            <a:r>
              <a:rPr lang="en-GB" dirty="0"/>
              <a:t> di </a:t>
            </a:r>
            <a:r>
              <a:rPr lang="en-GB" dirty="0" err="1"/>
              <a:t>rifornimento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6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467544" y="1268760"/>
            <a:ext cx="8064896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conoservato</a:t>
            </a:r>
            <a:r>
              <a:rPr lang="en-GB" dirty="0" smtClean="0"/>
              <a:t> in </a:t>
            </a:r>
            <a:r>
              <a:rPr lang="en-GB" dirty="0" err="1" smtClean="0"/>
              <a:t>contenitori</a:t>
            </a:r>
            <a:r>
              <a:rPr lang="en-GB" dirty="0" smtClean="0"/>
              <a:t> in </a:t>
            </a:r>
            <a:r>
              <a:rPr lang="en-GB" dirty="0" err="1" smtClean="0"/>
              <a:t>metallo</a:t>
            </a:r>
            <a:r>
              <a:rPr lang="en-GB" dirty="0" smtClean="0"/>
              <a:t> a </a:t>
            </a:r>
            <a:r>
              <a:rPr lang="en-GB" dirty="0" err="1" smtClean="0"/>
              <a:t>pressioni</a:t>
            </a:r>
            <a:r>
              <a:rPr lang="en-GB" dirty="0" smtClean="0"/>
              <a:t> </a:t>
            </a:r>
            <a:r>
              <a:rPr lang="en-GB" dirty="0" err="1" smtClean="0"/>
              <a:t>dai</a:t>
            </a:r>
            <a:r>
              <a:rPr lang="en-GB" dirty="0" smtClean="0"/>
              <a:t> 200 </a:t>
            </a:r>
            <a:r>
              <a:rPr lang="en-GB" dirty="0" err="1" smtClean="0"/>
              <a:t>ai</a:t>
            </a:r>
            <a:r>
              <a:rPr lang="en-GB" dirty="0" smtClean="0"/>
              <a:t> 300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Disponibili</a:t>
            </a:r>
            <a:r>
              <a:rPr lang="en-GB" dirty="0" smtClean="0"/>
              <a:t> </a:t>
            </a:r>
            <a:r>
              <a:rPr lang="en-GB" dirty="0" err="1" smtClean="0"/>
              <a:t>taglie</a:t>
            </a:r>
            <a:r>
              <a:rPr lang="en-GB" dirty="0" smtClean="0"/>
              <a:t> di </a:t>
            </a:r>
            <a:r>
              <a:rPr lang="en-GB" dirty="0" err="1" smtClean="0"/>
              <a:t>bombole</a:t>
            </a:r>
            <a:r>
              <a:rPr lang="en-GB" dirty="0" smtClean="0"/>
              <a:t> da 1 a 50 </a:t>
            </a:r>
            <a:r>
              <a:rPr lang="en-GB" dirty="0" err="1" smtClean="0"/>
              <a:t>litri</a:t>
            </a:r>
            <a:r>
              <a:rPr lang="en-GB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Disponibili</a:t>
            </a:r>
            <a:r>
              <a:rPr lang="en-GB" dirty="0" smtClean="0"/>
              <a:t> </a:t>
            </a:r>
            <a:r>
              <a:rPr lang="en-GB" dirty="0" err="1" smtClean="0"/>
              <a:t>pacchi</a:t>
            </a:r>
            <a:r>
              <a:rPr lang="en-GB" dirty="0" smtClean="0"/>
              <a:t> di </a:t>
            </a:r>
            <a:r>
              <a:rPr lang="en-GB" dirty="0" err="1" smtClean="0"/>
              <a:t>bombole</a:t>
            </a:r>
            <a:r>
              <a:rPr lang="en-GB" dirty="0" smtClean="0"/>
              <a:t> per un </a:t>
            </a:r>
            <a:r>
              <a:rPr lang="en-GB" dirty="0" err="1" smtClean="0"/>
              <a:t>trasporto</a:t>
            </a:r>
            <a:r>
              <a:rPr lang="en-GB" dirty="0" smtClean="0"/>
              <a:t> </a:t>
            </a:r>
            <a:r>
              <a:rPr lang="en-GB" dirty="0" err="1" smtClean="0"/>
              <a:t>agevole</a:t>
            </a:r>
            <a:r>
              <a:rPr lang="en-GB" dirty="0" smtClean="0"/>
              <a:t> di </a:t>
            </a:r>
            <a:r>
              <a:rPr lang="en-GB" dirty="0" err="1" smtClean="0"/>
              <a:t>quantità</a:t>
            </a:r>
            <a:r>
              <a:rPr lang="en-GB" dirty="0" smtClean="0"/>
              <a:t> </a:t>
            </a:r>
            <a:r>
              <a:rPr lang="en-GB" dirty="0" err="1" smtClean="0"/>
              <a:t>maggiori</a:t>
            </a:r>
            <a:r>
              <a:rPr lang="en-GB" dirty="0" smtClean="0"/>
              <a:t> di gas (9-12-16 </a:t>
            </a:r>
            <a:r>
              <a:rPr lang="en-GB" dirty="0" err="1" smtClean="0"/>
              <a:t>bombole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Le </a:t>
            </a:r>
            <a:r>
              <a:rPr lang="en-GB" dirty="0" err="1" smtClean="0"/>
              <a:t>bombole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</a:t>
            </a:r>
            <a:r>
              <a:rPr lang="en-GB" dirty="0" err="1" smtClean="0"/>
              <a:t>consegnate</a:t>
            </a:r>
            <a:r>
              <a:rPr lang="en-GB" dirty="0" smtClean="0"/>
              <a:t> da camion e </a:t>
            </a:r>
            <a:r>
              <a:rPr lang="en-GB" dirty="0" err="1" smtClean="0"/>
              <a:t>adatte</a:t>
            </a:r>
            <a:r>
              <a:rPr lang="en-GB" dirty="0" smtClean="0"/>
              <a:t> ad </a:t>
            </a:r>
            <a:r>
              <a:rPr lang="en-GB" dirty="0" err="1" smtClean="0"/>
              <a:t>applicazioni</a:t>
            </a:r>
            <a:r>
              <a:rPr lang="en-GB" dirty="0" smtClean="0"/>
              <a:t> </a:t>
            </a:r>
            <a:r>
              <a:rPr lang="en-GB" dirty="0" err="1" smtClean="0"/>
              <a:t>stazionarie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Il peso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bombola</a:t>
            </a:r>
            <a:r>
              <a:rPr lang="en-GB" dirty="0" smtClean="0"/>
              <a:t> da 50L è circa 70kg e </a:t>
            </a:r>
            <a:r>
              <a:rPr lang="en-GB" dirty="0" err="1" smtClean="0"/>
              <a:t>il</a:t>
            </a:r>
            <a:r>
              <a:rPr lang="en-GB" dirty="0" smtClean="0"/>
              <a:t> peso di un </a:t>
            </a:r>
            <a:r>
              <a:rPr lang="en-GB" dirty="0" err="1" smtClean="0"/>
              <a:t>pacco</a:t>
            </a:r>
            <a:r>
              <a:rPr lang="en-GB" dirty="0" smtClean="0"/>
              <a:t> </a:t>
            </a:r>
            <a:r>
              <a:rPr lang="en-GB" dirty="0" err="1" smtClean="0"/>
              <a:t>bombole</a:t>
            </a:r>
            <a:r>
              <a:rPr lang="en-GB" dirty="0" smtClean="0"/>
              <a:t> è circa 1 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0535816" y="4002"/>
            <a:ext cx="1656184" cy="923330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Bombole</a:t>
            </a:r>
            <a:r>
              <a:rPr lang="en-GB" dirty="0" smtClean="0"/>
              <a:t> di H2, </a:t>
            </a:r>
            <a:r>
              <a:rPr lang="en-GB" dirty="0" err="1" smtClean="0"/>
              <a:t>contenitori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395536" y="1484784"/>
            <a:ext cx="8136904" cy="4247317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stazione</a:t>
            </a:r>
            <a:r>
              <a:rPr lang="en-GB" dirty="0"/>
              <a:t> di </a:t>
            </a:r>
            <a:r>
              <a:rPr lang="en-GB" dirty="0" err="1"/>
              <a:t>rifornimento</a:t>
            </a:r>
            <a:r>
              <a:rPr lang="en-GB" dirty="0"/>
              <a:t> è </a:t>
            </a:r>
            <a:r>
              <a:rPr lang="en-GB" dirty="0" err="1"/>
              <a:t>composta</a:t>
            </a:r>
            <a:r>
              <a:rPr lang="en-GB" dirty="0"/>
              <a:t> </a:t>
            </a:r>
            <a:r>
              <a:rPr lang="en-GB" dirty="0" err="1"/>
              <a:t>principalmente</a:t>
            </a:r>
            <a:r>
              <a:rPr lang="en-GB" dirty="0"/>
              <a:t> da due </a:t>
            </a:r>
            <a:r>
              <a:rPr lang="en-GB" dirty="0" err="1"/>
              <a:t>elementi</a:t>
            </a:r>
            <a:r>
              <a:rPr lang="en-GB" dirty="0"/>
              <a:t>: un </a:t>
            </a:r>
            <a:r>
              <a:rPr lang="en-GB" dirty="0" err="1"/>
              <a:t>accumulo</a:t>
            </a:r>
            <a:r>
              <a:rPr lang="en-GB" dirty="0"/>
              <a:t> di gas e un </a:t>
            </a:r>
            <a:r>
              <a:rPr lang="en-GB" dirty="0" err="1"/>
              <a:t>distributore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alcuni</a:t>
            </a:r>
            <a:r>
              <a:rPr lang="en-GB" dirty="0" smtClean="0"/>
              <a:t> </a:t>
            </a:r>
            <a:r>
              <a:rPr lang="en-GB" dirty="0" err="1" smtClean="0"/>
              <a:t>casi</a:t>
            </a:r>
            <a:r>
              <a:rPr lang="en-GB" dirty="0" smtClean="0"/>
              <a:t> è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prevista</a:t>
            </a:r>
            <a:r>
              <a:rPr lang="en-GB" dirty="0" smtClean="0"/>
              <a:t> </a:t>
            </a:r>
            <a:r>
              <a:rPr lang="en-GB" dirty="0" err="1" smtClean="0"/>
              <a:t>produzione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sito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rinnovabile</a:t>
            </a:r>
            <a:r>
              <a:rPr lang="en-GB" dirty="0" smtClean="0"/>
              <a:t> è </a:t>
            </a:r>
            <a:r>
              <a:rPr lang="en-GB" dirty="0" err="1" smtClean="0"/>
              <a:t>prodotto</a:t>
            </a:r>
            <a:r>
              <a:rPr lang="en-GB" dirty="0" smtClean="0"/>
              <a:t> da un </a:t>
            </a:r>
            <a:r>
              <a:rPr lang="en-GB" dirty="0" err="1" smtClean="0"/>
              <a:t>elettrolizzatore</a:t>
            </a:r>
            <a:r>
              <a:rPr lang="en-GB" dirty="0" smtClean="0"/>
              <a:t> </a:t>
            </a:r>
            <a:r>
              <a:rPr lang="en-GB" dirty="0" err="1" smtClean="0"/>
              <a:t>alimentato</a:t>
            </a:r>
            <a:r>
              <a:rPr lang="en-GB" dirty="0" smtClean="0"/>
              <a:t> da </a:t>
            </a:r>
            <a:r>
              <a:rPr lang="en-GB" dirty="0" err="1" smtClean="0"/>
              <a:t>energia</a:t>
            </a:r>
            <a:r>
              <a:rPr lang="en-GB" dirty="0" smtClean="0"/>
              <a:t> </a:t>
            </a:r>
            <a:r>
              <a:rPr lang="en-GB" dirty="0" err="1" smtClean="0"/>
              <a:t>verde</a:t>
            </a:r>
            <a:r>
              <a:rPr lang="en-GB" dirty="0" smtClean="0"/>
              <a:t> </a:t>
            </a:r>
            <a:r>
              <a:rPr lang="en-GB" dirty="0" err="1" smtClean="0"/>
              <a:t>prodotta</a:t>
            </a:r>
            <a:r>
              <a:rPr lang="en-GB" dirty="0" smtClean="0"/>
              <a:t> da </a:t>
            </a:r>
            <a:r>
              <a:rPr lang="en-GB" dirty="0" err="1" smtClean="0"/>
              <a:t>pannelli</a:t>
            </a:r>
            <a:r>
              <a:rPr lang="en-GB" dirty="0" smtClean="0"/>
              <a:t> </a:t>
            </a:r>
            <a:r>
              <a:rPr lang="en-GB" dirty="0" err="1" smtClean="0"/>
              <a:t>solari</a:t>
            </a:r>
            <a:r>
              <a:rPr lang="en-GB" dirty="0" smtClean="0"/>
              <a:t> e turbine </a:t>
            </a:r>
            <a:r>
              <a:rPr lang="en-GB" dirty="0" err="1" smtClean="0"/>
              <a:t>eoliche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Troviamo</a:t>
            </a:r>
            <a:r>
              <a:rPr lang="en-GB" dirty="0" smtClean="0"/>
              <a:t> container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ospitano</a:t>
            </a:r>
            <a:r>
              <a:rPr lang="en-GB" dirty="0" smtClean="0"/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Elettrolizzatore</a:t>
            </a:r>
            <a:endParaRPr lang="en-GB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Filtro</a:t>
            </a:r>
            <a:r>
              <a:rPr lang="en-GB" dirty="0" smtClean="0"/>
              <a:t>, </a:t>
            </a:r>
            <a:r>
              <a:rPr lang="en-GB" dirty="0" err="1" smtClean="0"/>
              <a:t>deumidificatore</a:t>
            </a:r>
            <a:endParaRPr lang="en-GB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Compressore</a:t>
            </a:r>
            <a:endParaRPr lang="en-GB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Elementi</a:t>
            </a:r>
            <a:r>
              <a:rPr lang="en-GB" dirty="0" smtClean="0"/>
              <a:t> di </a:t>
            </a:r>
            <a:r>
              <a:rPr lang="en-GB" dirty="0" err="1" smtClean="0"/>
              <a:t>stoccaggio</a:t>
            </a:r>
            <a:endParaRPr lang="en-GB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16" name="ZoneTexte 5"/>
          <p:cNvSpPr txBox="1"/>
          <p:nvPr/>
        </p:nvSpPr>
        <p:spPr>
          <a:xfrm>
            <a:off x="0" y="5877272"/>
            <a:ext cx="180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Source: </a:t>
            </a:r>
            <a:r>
              <a:rPr lang="fr-BE" sz="1400" dirty="0" err="1" smtClean="0"/>
              <a:t>Knowhy</a:t>
            </a:r>
            <a:endParaRPr lang="fr-BE" sz="1400" dirty="0"/>
          </a:p>
        </p:txBody>
      </p:sp>
      <p:sp>
        <p:nvSpPr>
          <p:cNvPr id="17" name="ZoneTexte 12"/>
          <p:cNvSpPr txBox="1"/>
          <p:nvPr/>
        </p:nvSpPr>
        <p:spPr>
          <a:xfrm>
            <a:off x="251520" y="276999"/>
            <a:ext cx="740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Struttura</a:t>
            </a:r>
            <a:r>
              <a:rPr lang="fr-BE" sz="2800" dirty="0" smtClean="0"/>
              <a:t> di </a:t>
            </a:r>
            <a:r>
              <a:rPr lang="fr-BE" sz="2800" dirty="0" err="1" smtClean="0"/>
              <a:t>rifornimento</a:t>
            </a:r>
            <a:r>
              <a:rPr lang="fr-BE" sz="2800" dirty="0" smtClean="0"/>
              <a:t> (con </a:t>
            </a:r>
            <a:r>
              <a:rPr lang="fr-BE" sz="2800" dirty="0" err="1" smtClean="0"/>
              <a:t>produzione</a:t>
            </a:r>
            <a:r>
              <a:rPr lang="fr-BE" sz="2800" dirty="0" smtClean="0"/>
              <a:t> di H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88352" y="0"/>
            <a:ext cx="140364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Stazioni</a:t>
            </a:r>
            <a:r>
              <a:rPr lang="en-GB" dirty="0"/>
              <a:t> di </a:t>
            </a:r>
            <a:r>
              <a:rPr lang="en-GB" dirty="0" err="1"/>
              <a:t>rifornimento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35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464615" y="806350"/>
            <a:ext cx="8136904" cy="4247317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pubblica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posta</a:t>
            </a:r>
            <a:r>
              <a:rPr lang="en-GB" dirty="0" smtClean="0"/>
              <a:t> </a:t>
            </a:r>
            <a:r>
              <a:rPr lang="en-GB" dirty="0" err="1" smtClean="0"/>
              <a:t>vicino</a:t>
            </a:r>
            <a:r>
              <a:rPr lang="en-GB" dirty="0" smtClean="0"/>
              <a:t> a un </a:t>
            </a:r>
            <a:r>
              <a:rPr lang="en-GB" dirty="0" err="1" smtClean="0"/>
              <a:t>sito</a:t>
            </a:r>
            <a:r>
              <a:rPr lang="en-GB" dirty="0" smtClean="0"/>
              <a:t> di </a:t>
            </a:r>
            <a:r>
              <a:rPr lang="en-GB" dirty="0" err="1" smtClean="0"/>
              <a:t>produzione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ma </a:t>
            </a:r>
            <a:r>
              <a:rPr lang="en-GB" dirty="0" err="1" smtClean="0"/>
              <a:t>i</a:t>
            </a:r>
            <a:r>
              <a:rPr lang="en-GB" dirty="0" smtClean="0"/>
              <a:t> due </a:t>
            </a:r>
            <a:r>
              <a:rPr lang="en-GB" dirty="0" err="1" smtClean="0"/>
              <a:t>devono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fisicamente</a:t>
            </a:r>
            <a:r>
              <a:rPr lang="en-GB" dirty="0" smtClean="0"/>
              <a:t> </a:t>
            </a:r>
            <a:r>
              <a:rPr lang="en-GB" dirty="0" err="1" smtClean="0"/>
              <a:t>separati</a:t>
            </a:r>
            <a:r>
              <a:rPr lang="en-GB" dirty="0" smtClean="0"/>
              <a:t>. Il </a:t>
            </a:r>
            <a:r>
              <a:rPr lang="en-GB" dirty="0" err="1" smtClean="0"/>
              <a:t>sito</a:t>
            </a:r>
            <a:r>
              <a:rPr lang="en-GB" dirty="0" smtClean="0"/>
              <a:t> di </a:t>
            </a:r>
            <a:r>
              <a:rPr lang="en-GB" dirty="0" err="1" smtClean="0"/>
              <a:t>produzione</a:t>
            </a:r>
            <a:r>
              <a:rPr lang="en-GB" dirty="0" smtClean="0"/>
              <a:t> non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avere</a:t>
            </a:r>
            <a:r>
              <a:rPr lang="en-GB" dirty="0" smtClean="0"/>
              <a:t> </a:t>
            </a:r>
            <a:r>
              <a:rPr lang="en-GB" dirty="0" err="1" smtClean="0"/>
              <a:t>accesso</a:t>
            </a:r>
            <a:r>
              <a:rPr lang="en-GB" dirty="0" smtClean="0"/>
              <a:t> </a:t>
            </a:r>
            <a:r>
              <a:rPr lang="en-GB" dirty="0" err="1" smtClean="0"/>
              <a:t>pubblico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pubblica</a:t>
            </a:r>
            <a:r>
              <a:rPr lang="en-GB" dirty="0" smtClean="0"/>
              <a:t> è </a:t>
            </a:r>
            <a:r>
              <a:rPr lang="en-GB" dirty="0" err="1" smtClean="0"/>
              <a:t>accessibile</a:t>
            </a:r>
            <a:r>
              <a:rPr lang="en-GB" dirty="0" smtClean="0"/>
              <a:t> solo a </a:t>
            </a:r>
            <a:r>
              <a:rPr lang="en-GB" dirty="0" err="1" smtClean="0"/>
              <a:t>personale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possiede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carta</a:t>
            </a:r>
            <a:r>
              <a:rPr lang="en-GB" dirty="0" smtClean="0"/>
              <a:t> di </a:t>
            </a:r>
            <a:r>
              <a:rPr lang="en-GB" dirty="0" err="1" smtClean="0"/>
              <a:t>accesso</a:t>
            </a:r>
            <a:r>
              <a:rPr lang="en-GB" dirty="0" smtClean="0"/>
              <a:t> RFID (Radio Frequency Identification).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pubblica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soddisfare</a:t>
            </a:r>
            <a:r>
              <a:rPr lang="en-GB" dirty="0" smtClean="0"/>
              <a:t> </a:t>
            </a:r>
            <a:r>
              <a:rPr lang="en-GB" dirty="0" err="1" smtClean="0"/>
              <a:t>tutti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standard ISO.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L’idrogeno</a:t>
            </a:r>
            <a:r>
              <a:rPr lang="en-GB" dirty="0" smtClean="0"/>
              <a:t> è </a:t>
            </a:r>
            <a:r>
              <a:rPr lang="en-GB" dirty="0" err="1" smtClean="0"/>
              <a:t>compressoe</a:t>
            </a:r>
            <a:r>
              <a:rPr lang="en-GB" dirty="0" smtClean="0"/>
              <a:t> e </a:t>
            </a:r>
            <a:r>
              <a:rPr lang="en-GB" dirty="0" err="1" smtClean="0"/>
              <a:t>accumulato</a:t>
            </a:r>
            <a:r>
              <a:rPr lang="en-GB" dirty="0" smtClean="0"/>
              <a:t> a 350 o 700 bar.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L’idrogeno</a:t>
            </a:r>
            <a:r>
              <a:rPr lang="en-GB" dirty="0" smtClean="0"/>
              <a:t> è </a:t>
            </a:r>
            <a:r>
              <a:rPr lang="en-GB" dirty="0" err="1" smtClean="0"/>
              <a:t>raffreddato</a:t>
            </a:r>
            <a:r>
              <a:rPr lang="en-GB" dirty="0" smtClean="0"/>
              <a:t> a -40°C prima del </a:t>
            </a:r>
            <a:r>
              <a:rPr lang="en-GB" dirty="0" err="1" smtClean="0"/>
              <a:t>rifornimento</a:t>
            </a:r>
            <a:r>
              <a:rPr lang="en-GB" dirty="0" smtClean="0"/>
              <a:t> per </a:t>
            </a:r>
            <a:r>
              <a:rPr lang="en-GB" dirty="0" err="1" smtClean="0"/>
              <a:t>mitigare</a:t>
            </a:r>
            <a:r>
              <a:rPr lang="en-GB" dirty="0" smtClean="0"/>
              <a:t> </a:t>
            </a:r>
            <a:r>
              <a:rPr lang="en-GB" dirty="0" err="1" smtClean="0"/>
              <a:t>l’effetto</a:t>
            </a:r>
            <a:r>
              <a:rPr lang="en-GB" dirty="0" smtClean="0"/>
              <a:t> del </a:t>
            </a:r>
            <a:r>
              <a:rPr lang="en-GB" dirty="0" err="1" smtClean="0"/>
              <a:t>coefficiente</a:t>
            </a:r>
            <a:r>
              <a:rPr lang="en-GB" dirty="0" smtClean="0"/>
              <a:t> di Joule-Thompson </a:t>
            </a:r>
            <a:r>
              <a:rPr lang="en-GB" dirty="0" err="1" smtClean="0"/>
              <a:t>negativo</a:t>
            </a:r>
            <a:r>
              <a:rPr lang="en-GB" dirty="0" smtClean="0"/>
              <a:t>. </a:t>
            </a:r>
            <a:r>
              <a:rPr lang="en-GB" dirty="0" err="1" smtClean="0"/>
              <a:t>L’idrogeno</a:t>
            </a:r>
            <a:r>
              <a:rPr lang="en-GB" dirty="0" smtClean="0"/>
              <a:t>, </a:t>
            </a:r>
            <a:r>
              <a:rPr lang="en-GB" dirty="0" err="1" smtClean="0"/>
              <a:t>durante</a:t>
            </a:r>
            <a:r>
              <a:rPr lang="en-GB" dirty="0" smtClean="0"/>
              <a:t> </a:t>
            </a:r>
            <a:r>
              <a:rPr lang="en-GB" dirty="0" err="1" smtClean="0"/>
              <a:t>l’espansione</a:t>
            </a:r>
            <a:r>
              <a:rPr lang="en-GB" dirty="0" smtClean="0"/>
              <a:t>,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scalda</a:t>
            </a:r>
            <a:r>
              <a:rPr lang="en-GB" dirty="0" smtClean="0"/>
              <a:t> </a:t>
            </a:r>
            <a:r>
              <a:rPr lang="en-GB" dirty="0" err="1" smtClean="0"/>
              <a:t>invece</a:t>
            </a:r>
            <a:r>
              <a:rPr lang="en-GB" dirty="0" smtClean="0"/>
              <a:t> di </a:t>
            </a:r>
            <a:r>
              <a:rPr lang="en-GB" dirty="0" err="1" smtClean="0"/>
              <a:t>raffreddarsi</a:t>
            </a:r>
            <a:r>
              <a:rPr lang="en-GB" dirty="0" smtClean="0"/>
              <a:t>, un </a:t>
            </a:r>
            <a:r>
              <a:rPr lang="en-GB" dirty="0" err="1" smtClean="0"/>
              <a:t>comportamento</a:t>
            </a:r>
            <a:r>
              <a:rPr lang="en-GB" dirty="0" smtClean="0"/>
              <a:t> </a:t>
            </a:r>
            <a:r>
              <a:rPr lang="en-GB" dirty="0" err="1" smtClean="0"/>
              <a:t>opposto</a:t>
            </a:r>
            <a:r>
              <a:rPr lang="en-GB" dirty="0" smtClean="0"/>
              <a:t> a </a:t>
            </a:r>
            <a:r>
              <a:rPr lang="en-GB" dirty="0" err="1" smtClean="0"/>
              <a:t>quello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maggior</a:t>
            </a:r>
            <a:r>
              <a:rPr lang="en-GB" dirty="0" smtClean="0"/>
              <a:t> parte </a:t>
            </a:r>
            <a:r>
              <a:rPr lang="en-GB" dirty="0" err="1" smtClean="0"/>
              <a:t>degli</a:t>
            </a:r>
            <a:r>
              <a:rPr lang="en-GB" dirty="0" smtClean="0"/>
              <a:t> </a:t>
            </a:r>
            <a:r>
              <a:rPr lang="en-GB" dirty="0" err="1" smtClean="0"/>
              <a:t>altri</a:t>
            </a:r>
            <a:r>
              <a:rPr lang="en-GB" dirty="0" smtClean="0"/>
              <a:t> gas!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esserci</a:t>
            </a:r>
            <a:r>
              <a:rPr lang="en-GB" dirty="0" smtClean="0"/>
              <a:t> </a:t>
            </a:r>
            <a:r>
              <a:rPr lang="en-GB" dirty="0" err="1" smtClean="0"/>
              <a:t>comunicazione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veicolo</a:t>
            </a:r>
            <a:r>
              <a:rPr lang="en-GB" dirty="0" smtClean="0"/>
              <a:t> e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: se la </a:t>
            </a:r>
            <a:r>
              <a:rPr lang="en-GB" dirty="0" err="1" smtClean="0"/>
              <a:t>temperatura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processo</a:t>
            </a:r>
            <a:r>
              <a:rPr lang="en-GB" dirty="0" smtClean="0"/>
              <a:t> </a:t>
            </a:r>
            <a:r>
              <a:rPr lang="en-GB" dirty="0" err="1" smtClean="0"/>
              <a:t>supera</a:t>
            </a:r>
            <a:r>
              <a:rPr lang="en-GB" dirty="0" smtClean="0"/>
              <a:t> </a:t>
            </a:r>
            <a:r>
              <a:rPr lang="en-GB" dirty="0" err="1" smtClean="0"/>
              <a:t>gli</a:t>
            </a:r>
            <a:r>
              <a:rPr lang="en-GB" dirty="0" smtClean="0"/>
              <a:t> 85°C,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interrotto</a:t>
            </a:r>
            <a:r>
              <a:rPr lang="en-GB" dirty="0" smtClean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16" name="ZoneTexte 5"/>
          <p:cNvSpPr txBox="1"/>
          <p:nvPr/>
        </p:nvSpPr>
        <p:spPr>
          <a:xfrm>
            <a:off x="258220" y="5638720"/>
            <a:ext cx="180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Fonte: </a:t>
            </a:r>
            <a:r>
              <a:rPr lang="fr-BE" sz="1400" dirty="0" err="1" smtClean="0"/>
              <a:t>Knowhy</a:t>
            </a:r>
            <a:endParaRPr lang="fr-BE" sz="1400" dirty="0"/>
          </a:p>
        </p:txBody>
      </p:sp>
      <p:sp>
        <p:nvSpPr>
          <p:cNvPr id="17" name="ZoneTexte 12"/>
          <p:cNvSpPr txBox="1"/>
          <p:nvPr/>
        </p:nvSpPr>
        <p:spPr>
          <a:xfrm>
            <a:off x="115872" y="263413"/>
            <a:ext cx="987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Stazione</a:t>
            </a:r>
            <a:r>
              <a:rPr lang="fr-BE" sz="2800" dirty="0" smtClean="0"/>
              <a:t> di </a:t>
            </a:r>
            <a:r>
              <a:rPr lang="fr-BE" sz="2800" dirty="0" err="1" smtClean="0"/>
              <a:t>rifornimento</a:t>
            </a:r>
            <a:r>
              <a:rPr lang="fr-BE" sz="2800" dirty="0" smtClean="0"/>
              <a:t> </a:t>
            </a:r>
            <a:r>
              <a:rPr lang="fr-BE" sz="2800" dirty="0" err="1" smtClean="0"/>
              <a:t>pubblica</a:t>
            </a:r>
            <a:r>
              <a:rPr lang="fr-BE" sz="2800" dirty="0" smtClean="0"/>
              <a:t> (con o </a:t>
            </a:r>
            <a:r>
              <a:rPr lang="fr-BE" sz="2800" dirty="0" err="1" smtClean="0"/>
              <a:t>senza</a:t>
            </a:r>
            <a:r>
              <a:rPr lang="fr-BE" sz="2800" dirty="0" smtClean="0"/>
              <a:t> </a:t>
            </a:r>
            <a:r>
              <a:rPr lang="fr-BE" sz="2800" dirty="0" err="1" smtClean="0"/>
              <a:t>produzione</a:t>
            </a:r>
            <a:r>
              <a:rPr lang="fr-BE" sz="2800" dirty="0" smtClean="0"/>
              <a:t> di H</a:t>
            </a:r>
            <a:r>
              <a:rPr lang="fr-BE" sz="2800" baseline="-25000" dirty="0" smtClean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88352" y="0"/>
            <a:ext cx="140364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Stazioni</a:t>
            </a:r>
            <a:r>
              <a:rPr lang="en-GB" dirty="0"/>
              <a:t> di </a:t>
            </a:r>
            <a:r>
              <a:rPr lang="en-GB" dirty="0" err="1"/>
              <a:t>rifornimento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62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23" descr="Figure_7_U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1"/>
          <a:stretch/>
        </p:blipFill>
        <p:spPr>
          <a:xfrm>
            <a:off x="-2303" y="3172550"/>
            <a:ext cx="1621051" cy="1346318"/>
          </a:xfrm>
          <a:prstGeom prst="rect">
            <a:avLst/>
          </a:prstGeom>
        </p:spPr>
      </p:pic>
      <p:pic>
        <p:nvPicPr>
          <p:cNvPr id="16" name="Image 32" descr="sigle_campus_alpha_pp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73" y="799952"/>
            <a:ext cx="2724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32" descr="sigle_campus_alpha_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73" y="1286967"/>
            <a:ext cx="27241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329186" y="3439766"/>
            <a:ext cx="1065309" cy="1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8868"/>
            <a:ext cx="1502142" cy="107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7" descr="Figure_7_U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99"/>
          <a:stretch/>
        </p:blipFill>
        <p:spPr>
          <a:xfrm>
            <a:off x="0" y="21891"/>
            <a:ext cx="1347316" cy="1846649"/>
          </a:xfrm>
          <a:prstGeom prst="rect">
            <a:avLst/>
          </a:prstGeom>
        </p:spPr>
      </p:pic>
      <p:sp>
        <p:nvSpPr>
          <p:cNvPr id="21" name="ZoneTexte 18"/>
          <p:cNvSpPr txBox="1"/>
          <p:nvPr/>
        </p:nvSpPr>
        <p:spPr>
          <a:xfrm>
            <a:off x="8281259" y="6554668"/>
            <a:ext cx="302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Sources: Linde, Air Liquide, WEH</a:t>
            </a:r>
            <a:endParaRPr lang="en-GB" sz="1400" dirty="0"/>
          </a:p>
        </p:txBody>
      </p:sp>
      <p:sp>
        <p:nvSpPr>
          <p:cNvPr id="22" name="ZoneTexte 19"/>
          <p:cNvSpPr txBox="1"/>
          <p:nvPr/>
        </p:nvSpPr>
        <p:spPr>
          <a:xfrm>
            <a:off x="1924040" y="181218"/>
            <a:ext cx="8055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Stazione</a:t>
            </a:r>
            <a:r>
              <a:rPr lang="en-GB" sz="2800" dirty="0" smtClean="0"/>
              <a:t> di </a:t>
            </a:r>
            <a:r>
              <a:rPr lang="en-GB" sz="2800" dirty="0" err="1" smtClean="0"/>
              <a:t>rifornimento</a:t>
            </a:r>
            <a:r>
              <a:rPr lang="en-GB" sz="2800" dirty="0" smtClean="0"/>
              <a:t> </a:t>
            </a:r>
            <a:r>
              <a:rPr lang="en-GB" sz="2800" dirty="0" err="1" smtClean="0"/>
              <a:t>che</a:t>
            </a:r>
            <a:r>
              <a:rPr lang="en-GB" sz="2800" dirty="0" smtClean="0"/>
              <a:t> </a:t>
            </a:r>
            <a:r>
              <a:rPr lang="en-GB" sz="2800" dirty="0" err="1" smtClean="0"/>
              <a:t>rispetta</a:t>
            </a:r>
            <a:r>
              <a:rPr lang="en-GB" sz="2800" dirty="0" smtClean="0"/>
              <a:t> </a:t>
            </a:r>
            <a:r>
              <a:rPr lang="en-GB" sz="2800" dirty="0" err="1" smtClean="0"/>
              <a:t>gli</a:t>
            </a:r>
            <a:r>
              <a:rPr lang="en-GB" sz="2800" dirty="0" smtClean="0"/>
              <a:t> standard ISO</a:t>
            </a:r>
            <a:endParaRPr lang="en-GB" sz="2800" dirty="0"/>
          </a:p>
        </p:txBody>
      </p:sp>
      <p:pic>
        <p:nvPicPr>
          <p:cNvPr id="23" name="Image 22" descr="Figure_7_U3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r="37328"/>
          <a:stretch/>
        </p:blipFill>
        <p:spPr>
          <a:xfrm>
            <a:off x="0" y="1868540"/>
            <a:ext cx="1618748" cy="139092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45" y="817654"/>
            <a:ext cx="7017241" cy="496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1"/>
          <p:cNvSpPr txBox="1"/>
          <p:nvPr/>
        </p:nvSpPr>
        <p:spPr>
          <a:xfrm>
            <a:off x="1784845" y="1684150"/>
            <a:ext cx="257437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1.  </a:t>
            </a:r>
            <a:r>
              <a:rPr lang="en-GB" sz="1200" b="1" dirty="0" err="1" smtClean="0"/>
              <a:t>Contenitori</a:t>
            </a:r>
            <a:r>
              <a:rPr lang="en-GB" sz="1200" b="1" dirty="0" smtClean="0"/>
              <a:t> di </a:t>
            </a:r>
            <a:r>
              <a:rPr lang="en-GB" sz="1200" b="1" dirty="0" err="1" smtClean="0"/>
              <a:t>idrogeno</a:t>
            </a:r>
            <a:endParaRPr lang="en-GB" sz="1200" b="1" dirty="0" smtClean="0"/>
          </a:p>
          <a:p>
            <a:r>
              <a:rPr lang="en-GB" sz="1100" dirty="0" smtClean="0"/>
              <a:t>H</a:t>
            </a:r>
            <a:r>
              <a:rPr lang="en-GB" sz="1100" baseline="-25000" dirty="0" smtClean="0"/>
              <a:t>2</a:t>
            </a:r>
            <a:r>
              <a:rPr lang="en-GB" sz="1100" dirty="0" smtClean="0"/>
              <a:t> </a:t>
            </a:r>
            <a:r>
              <a:rPr lang="en-GB" sz="1100" dirty="0" err="1" smtClean="0"/>
              <a:t>accumulato</a:t>
            </a:r>
            <a:r>
              <a:rPr lang="en-GB" sz="1100" dirty="0" smtClean="0"/>
              <a:t> in </a:t>
            </a:r>
            <a:r>
              <a:rPr lang="en-GB" sz="1100" dirty="0" err="1" smtClean="0"/>
              <a:t>bombole</a:t>
            </a:r>
            <a:r>
              <a:rPr lang="en-GB" sz="1100" dirty="0" smtClean="0"/>
              <a:t> a 200 </a:t>
            </a:r>
            <a:r>
              <a:rPr lang="en-GB" sz="1200" dirty="0" smtClean="0"/>
              <a:t>bars</a:t>
            </a:r>
          </a:p>
          <a:p>
            <a:r>
              <a:rPr lang="en-GB" sz="1200" dirty="0" smtClean="0"/>
              <a:t>2.  </a:t>
            </a:r>
            <a:r>
              <a:rPr lang="en-GB" sz="1200" b="1" dirty="0" err="1" smtClean="0"/>
              <a:t>Fase</a:t>
            </a:r>
            <a:r>
              <a:rPr lang="en-GB" sz="1200" b="1" dirty="0" smtClean="0"/>
              <a:t> di </a:t>
            </a:r>
            <a:r>
              <a:rPr lang="en-GB" sz="1200" b="1" dirty="0" err="1" smtClean="0"/>
              <a:t>compressione</a:t>
            </a:r>
            <a:endParaRPr lang="en-GB" sz="1200" b="1" dirty="0" smtClean="0"/>
          </a:p>
          <a:p>
            <a:r>
              <a:rPr lang="en-GB" sz="1100" dirty="0" smtClean="0"/>
              <a:t>H</a:t>
            </a:r>
            <a:r>
              <a:rPr lang="en-GB" sz="1100" baseline="-25000" dirty="0" smtClean="0"/>
              <a:t>2</a:t>
            </a:r>
            <a:r>
              <a:rPr lang="en-GB" sz="1100" dirty="0" smtClean="0"/>
              <a:t> </a:t>
            </a:r>
            <a:r>
              <a:rPr lang="en-GB" sz="1100" dirty="0" err="1" smtClean="0"/>
              <a:t>compresso</a:t>
            </a:r>
            <a:r>
              <a:rPr lang="en-GB" sz="1100" dirty="0" smtClean="0"/>
              <a:t> a 350 o 700 bars</a:t>
            </a:r>
          </a:p>
          <a:p>
            <a:r>
              <a:rPr lang="en-GB" sz="1200" dirty="0" smtClean="0"/>
              <a:t>3.  </a:t>
            </a:r>
            <a:r>
              <a:rPr lang="en-GB" sz="1200" b="1" dirty="0" err="1" smtClean="0"/>
              <a:t>Contenitori</a:t>
            </a:r>
            <a:r>
              <a:rPr lang="en-GB" sz="1200" b="1" dirty="0" smtClean="0"/>
              <a:t> buffer</a:t>
            </a:r>
          </a:p>
          <a:p>
            <a:r>
              <a:rPr lang="en-GB" sz="1100" dirty="0" err="1" smtClean="0"/>
              <a:t>Accumulo</a:t>
            </a:r>
            <a:r>
              <a:rPr lang="en-GB" sz="1100" dirty="0" smtClean="0"/>
              <a:t> di H</a:t>
            </a:r>
            <a:r>
              <a:rPr lang="en-GB" sz="1100" baseline="-25000" dirty="0" smtClean="0"/>
              <a:t>2 </a:t>
            </a:r>
            <a:r>
              <a:rPr lang="en-GB" sz="1100" dirty="0" smtClean="0"/>
              <a:t>ad </a:t>
            </a:r>
            <a:r>
              <a:rPr lang="en-GB" sz="1100" dirty="0" err="1" smtClean="0"/>
              <a:t>alta</a:t>
            </a:r>
            <a:r>
              <a:rPr lang="en-GB" sz="1100" dirty="0" smtClean="0"/>
              <a:t> </a:t>
            </a:r>
            <a:r>
              <a:rPr lang="en-GB" sz="1100" dirty="0" err="1" smtClean="0"/>
              <a:t>pressione</a:t>
            </a:r>
            <a:endParaRPr lang="en-GB" sz="1100" dirty="0"/>
          </a:p>
        </p:txBody>
      </p:sp>
      <p:sp>
        <p:nvSpPr>
          <p:cNvPr id="26" name="ZoneTexte 21"/>
          <p:cNvSpPr txBox="1"/>
          <p:nvPr/>
        </p:nvSpPr>
        <p:spPr>
          <a:xfrm>
            <a:off x="6014260" y="848048"/>
            <a:ext cx="2754588" cy="15234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4</a:t>
            </a:r>
            <a:r>
              <a:rPr lang="en-GB" sz="1200" dirty="0" smtClean="0"/>
              <a:t>.  </a:t>
            </a:r>
            <a:r>
              <a:rPr lang="en-GB" sz="1200" b="1" dirty="0" err="1" smtClean="0"/>
              <a:t>Scambiatore</a:t>
            </a:r>
            <a:r>
              <a:rPr lang="en-GB" sz="1200" b="1" dirty="0" smtClean="0"/>
              <a:t> di </a:t>
            </a:r>
            <a:r>
              <a:rPr lang="en-GB" sz="1200" b="1" dirty="0" err="1" smtClean="0"/>
              <a:t>calore</a:t>
            </a:r>
            <a:endParaRPr lang="en-GB" sz="1200" b="1" dirty="0" smtClean="0"/>
          </a:p>
          <a:p>
            <a:r>
              <a:rPr lang="en-GB" sz="1100" dirty="0" smtClean="0"/>
              <a:t>H</a:t>
            </a:r>
            <a:r>
              <a:rPr lang="en-GB" sz="1100" baseline="-25000" dirty="0" smtClean="0"/>
              <a:t>2</a:t>
            </a:r>
            <a:r>
              <a:rPr lang="en-GB" sz="1100" dirty="0" smtClean="0"/>
              <a:t> </a:t>
            </a:r>
            <a:r>
              <a:rPr lang="en-GB" sz="1100" dirty="0" err="1" smtClean="0"/>
              <a:t>raffreddato</a:t>
            </a:r>
            <a:r>
              <a:rPr lang="en-GB" sz="1100" dirty="0" smtClean="0"/>
              <a:t> a -40°C prima del </a:t>
            </a:r>
            <a:r>
              <a:rPr lang="en-GB" sz="1100" dirty="0" err="1" smtClean="0"/>
              <a:t>rifornimento</a:t>
            </a:r>
            <a:endParaRPr lang="en-GB" sz="1200" dirty="0" smtClean="0"/>
          </a:p>
          <a:p>
            <a:r>
              <a:rPr lang="en-GB" sz="1200" dirty="0"/>
              <a:t>5</a:t>
            </a:r>
            <a:r>
              <a:rPr lang="en-GB" sz="1200" dirty="0" smtClean="0"/>
              <a:t>.  </a:t>
            </a:r>
            <a:r>
              <a:rPr lang="en-GB" sz="1200" b="1" dirty="0" err="1" smtClean="0"/>
              <a:t>Distributore</a:t>
            </a:r>
            <a:endParaRPr lang="en-GB" sz="1200" b="1" dirty="0" smtClean="0"/>
          </a:p>
          <a:p>
            <a:r>
              <a:rPr lang="en-GB" sz="1100" dirty="0" smtClean="0"/>
              <a:t>H</a:t>
            </a:r>
            <a:r>
              <a:rPr lang="en-GB" sz="1100" baseline="-25000" dirty="0" smtClean="0"/>
              <a:t>2 </a:t>
            </a:r>
            <a:r>
              <a:rPr lang="en-GB" sz="1100" dirty="0" err="1" smtClean="0"/>
              <a:t>trasferito</a:t>
            </a:r>
            <a:r>
              <a:rPr lang="en-GB" sz="1100" dirty="0" smtClean="0"/>
              <a:t> </a:t>
            </a:r>
            <a:r>
              <a:rPr lang="en-GB" sz="1100" dirty="0" err="1" smtClean="0"/>
              <a:t>alla</a:t>
            </a:r>
            <a:r>
              <a:rPr lang="en-GB" sz="1100" dirty="0" smtClean="0"/>
              <a:t> </a:t>
            </a:r>
            <a:r>
              <a:rPr lang="en-GB" sz="1100" dirty="0" err="1" smtClean="0"/>
              <a:t>bombola</a:t>
            </a:r>
            <a:r>
              <a:rPr lang="en-GB" sz="1100" dirty="0" smtClean="0"/>
              <a:t> del </a:t>
            </a:r>
            <a:r>
              <a:rPr lang="en-GB" sz="1100" dirty="0" err="1" smtClean="0"/>
              <a:t>veicolo</a:t>
            </a:r>
            <a:endParaRPr lang="en-GB" sz="1100" dirty="0" smtClean="0"/>
          </a:p>
          <a:p>
            <a:r>
              <a:rPr lang="en-GB" sz="1200" dirty="0" smtClean="0"/>
              <a:t>6.  </a:t>
            </a:r>
            <a:r>
              <a:rPr lang="en-GB" sz="1200" b="1" dirty="0" err="1" smtClean="0"/>
              <a:t>Dispositivi</a:t>
            </a:r>
            <a:r>
              <a:rPr lang="en-GB" sz="1200" b="1" dirty="0" smtClean="0"/>
              <a:t> per </a:t>
            </a:r>
            <a:r>
              <a:rPr lang="en-GB" sz="1200" b="1" dirty="0" err="1" smtClean="0"/>
              <a:t>il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raffreddamento</a:t>
            </a:r>
            <a:endParaRPr lang="en-GB" sz="1200" b="1" dirty="0" smtClean="0"/>
          </a:p>
          <a:p>
            <a:r>
              <a:rPr lang="en-GB" sz="1200" dirty="0" err="1" smtClean="0"/>
              <a:t>Fornisce</a:t>
            </a:r>
            <a:r>
              <a:rPr lang="en-GB" sz="1200" dirty="0" smtClean="0"/>
              <a:t> </a:t>
            </a:r>
            <a:r>
              <a:rPr lang="en-GB" sz="1200" dirty="0" err="1" smtClean="0"/>
              <a:t>refrigerante</a:t>
            </a:r>
            <a:r>
              <a:rPr lang="en-GB" sz="1200" dirty="0" smtClean="0"/>
              <a:t> </a:t>
            </a:r>
            <a:r>
              <a:rPr lang="en-GB" sz="1200" dirty="0" err="1" smtClean="0"/>
              <a:t>allo</a:t>
            </a:r>
            <a:r>
              <a:rPr lang="en-GB" sz="1200" dirty="0" smtClean="0"/>
              <a:t> </a:t>
            </a:r>
            <a:r>
              <a:rPr lang="en-GB" sz="1200" dirty="0" err="1" smtClean="0"/>
              <a:t>scambiatore</a:t>
            </a:r>
            <a:r>
              <a:rPr lang="en-GB" sz="1200" dirty="0" smtClean="0"/>
              <a:t> </a:t>
            </a:r>
          </a:p>
          <a:p>
            <a:r>
              <a:rPr lang="en-GB" sz="1200" dirty="0" smtClean="0"/>
              <a:t>7</a:t>
            </a:r>
            <a:r>
              <a:rPr lang="en-GB" sz="1100" dirty="0" smtClean="0"/>
              <a:t>.  </a:t>
            </a:r>
            <a:r>
              <a:rPr lang="en-GB" sz="1200" b="1" dirty="0" err="1" smtClean="0"/>
              <a:t>Unità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generale</a:t>
            </a:r>
            <a:r>
              <a:rPr lang="en-GB" sz="1200" b="1" dirty="0" smtClean="0"/>
              <a:t> di </a:t>
            </a:r>
            <a:r>
              <a:rPr lang="en-GB" sz="1200" b="1" dirty="0" err="1" smtClean="0"/>
              <a:t>controllo</a:t>
            </a:r>
            <a:endParaRPr lang="en-GB" sz="1200" b="1" dirty="0"/>
          </a:p>
        </p:txBody>
      </p:sp>
      <p:sp>
        <p:nvSpPr>
          <p:cNvPr id="27" name="ZoneTexte 2"/>
          <p:cNvSpPr txBox="1"/>
          <p:nvPr/>
        </p:nvSpPr>
        <p:spPr>
          <a:xfrm>
            <a:off x="1802925" y="945216"/>
            <a:ext cx="341161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Come </a:t>
            </a:r>
            <a:r>
              <a:rPr lang="en-GB" dirty="0" err="1" smtClean="0"/>
              <a:t>funziona</a:t>
            </a:r>
            <a:r>
              <a:rPr lang="en-GB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779297" y="21885"/>
            <a:ext cx="1403648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Stazioni</a:t>
            </a:r>
            <a:r>
              <a:rPr lang="en-GB" dirty="0"/>
              <a:t> di </a:t>
            </a:r>
            <a:r>
              <a:rPr lang="en-GB" dirty="0" err="1"/>
              <a:t>rifornimento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2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1"/>
          <p:cNvSpPr txBox="1"/>
          <p:nvPr/>
        </p:nvSpPr>
        <p:spPr>
          <a:xfrm>
            <a:off x="364704" y="908720"/>
            <a:ext cx="5719464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 smtClean="0"/>
              <a:t>L’idrogeno</a:t>
            </a:r>
            <a:r>
              <a:rPr lang="en-GB" dirty="0" smtClean="0"/>
              <a:t> </a:t>
            </a:r>
            <a:r>
              <a:rPr lang="en-GB" dirty="0" err="1" smtClean="0"/>
              <a:t>può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accumulato</a:t>
            </a:r>
            <a:r>
              <a:rPr lang="en-GB" dirty="0" smtClean="0"/>
              <a:t> in </a:t>
            </a:r>
            <a:r>
              <a:rPr lang="en-GB" dirty="0" err="1" smtClean="0"/>
              <a:t>grandi</a:t>
            </a:r>
            <a:r>
              <a:rPr lang="en-GB" dirty="0" smtClean="0"/>
              <a:t> </a:t>
            </a:r>
            <a:r>
              <a:rPr lang="en-GB" dirty="0" err="1" smtClean="0"/>
              <a:t>quantità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sottosuolo</a:t>
            </a:r>
            <a:r>
              <a:rPr lang="en-GB" dirty="0"/>
              <a:t> </a:t>
            </a:r>
            <a:r>
              <a:rPr lang="en-GB" dirty="0" smtClean="0"/>
              <a:t>in </a:t>
            </a:r>
            <a:r>
              <a:rPr lang="en-GB" dirty="0" err="1" smtClean="0"/>
              <a:t>caverne</a:t>
            </a:r>
            <a:r>
              <a:rPr lang="en-GB" dirty="0" smtClean="0"/>
              <a:t>, </a:t>
            </a:r>
            <a:r>
              <a:rPr lang="en-GB" dirty="0" err="1" smtClean="0"/>
              <a:t>acquiferi</a:t>
            </a:r>
            <a:r>
              <a:rPr lang="en-GB" dirty="0" smtClean="0"/>
              <a:t> </a:t>
            </a:r>
            <a:r>
              <a:rPr lang="en-GB" dirty="0" err="1" smtClean="0"/>
              <a:t>salini</a:t>
            </a:r>
            <a:r>
              <a:rPr lang="en-GB" dirty="0" smtClean="0"/>
              <a:t> e </a:t>
            </a:r>
            <a:r>
              <a:rPr lang="en-GB" dirty="0" err="1" smtClean="0"/>
              <a:t>giacimenti</a:t>
            </a:r>
            <a:r>
              <a:rPr lang="en-GB" dirty="0" smtClean="0"/>
              <a:t> </a:t>
            </a:r>
            <a:r>
              <a:rPr lang="en-GB" dirty="0" err="1" smtClean="0"/>
              <a:t>esausti</a:t>
            </a:r>
            <a:r>
              <a:rPr lang="en-GB" dirty="0" smtClean="0"/>
              <a:t> di gas e </a:t>
            </a:r>
            <a:r>
              <a:rPr lang="en-GB" dirty="0" err="1" smtClean="0"/>
              <a:t>petrolio</a:t>
            </a:r>
            <a:r>
              <a:rPr lang="en-GB" dirty="0" smtClean="0"/>
              <a:t>. La </a:t>
            </a:r>
            <a:r>
              <a:rPr lang="en-GB" dirty="0" err="1" smtClean="0"/>
              <a:t>figura</a:t>
            </a:r>
            <a:r>
              <a:rPr lang="en-GB" dirty="0" smtClean="0"/>
              <a:t> </a:t>
            </a:r>
            <a:r>
              <a:rPr lang="en-GB" dirty="0" err="1" smtClean="0"/>
              <a:t>seguente</a:t>
            </a:r>
            <a:r>
              <a:rPr lang="en-GB" dirty="0" smtClean="0"/>
              <a:t> </a:t>
            </a:r>
            <a:r>
              <a:rPr lang="en-GB" dirty="0" err="1" smtClean="0"/>
              <a:t>mostra</a:t>
            </a:r>
            <a:r>
              <a:rPr lang="en-GB" dirty="0" smtClean="0"/>
              <a:t> la </a:t>
            </a:r>
            <a:r>
              <a:rPr lang="en-GB" dirty="0" err="1" smtClean="0"/>
              <a:t>potenzialità</a:t>
            </a:r>
            <a:r>
              <a:rPr lang="en-GB" dirty="0" smtClean="0"/>
              <a:t> di </a:t>
            </a:r>
            <a:r>
              <a:rPr lang="en-GB" dirty="0" err="1" smtClean="0"/>
              <a:t>stoccaggio</a:t>
            </a:r>
            <a:r>
              <a:rPr lang="en-GB" dirty="0" smtClean="0"/>
              <a:t> in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quantità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acquiferi</a:t>
            </a:r>
            <a:r>
              <a:rPr lang="en-GB" dirty="0" smtClean="0"/>
              <a:t> </a:t>
            </a:r>
            <a:r>
              <a:rPr lang="en-GB" dirty="0" err="1" smtClean="0"/>
              <a:t>salini</a:t>
            </a:r>
            <a:r>
              <a:rPr lang="en-GB" dirty="0" smtClean="0"/>
              <a:t>. </a:t>
            </a:r>
            <a:r>
              <a:rPr lang="en-GB" dirty="0" err="1" smtClean="0"/>
              <a:t>Esistono</a:t>
            </a:r>
            <a:r>
              <a:rPr lang="en-GB" dirty="0" smtClean="0"/>
              <a:t> </a:t>
            </a:r>
            <a:r>
              <a:rPr lang="en-GB" dirty="0" err="1" smtClean="0"/>
              <a:t>diversi</a:t>
            </a:r>
            <a:r>
              <a:rPr lang="en-GB" dirty="0" smtClean="0"/>
              <a:t> </a:t>
            </a:r>
            <a:r>
              <a:rPr lang="en-GB" dirty="0" err="1" smtClean="0"/>
              <a:t>sitii</a:t>
            </a:r>
            <a:r>
              <a:rPr lang="en-GB" dirty="0" smtClean="0"/>
              <a:t> di </a:t>
            </a:r>
            <a:r>
              <a:rPr lang="en-GB" dirty="0" err="1" smtClean="0"/>
              <a:t>questo</a:t>
            </a:r>
            <a:r>
              <a:rPr lang="en-GB" dirty="0" smtClean="0"/>
              <a:t> </a:t>
            </a:r>
            <a:r>
              <a:rPr lang="en-GB" dirty="0" err="1" smtClean="0"/>
              <a:t>tipo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mondo</a:t>
            </a:r>
            <a:r>
              <a:rPr lang="en-GB" dirty="0" smtClean="0"/>
              <a:t> come la </a:t>
            </a:r>
            <a:r>
              <a:rPr lang="en-GB" dirty="0" err="1" smtClean="0"/>
              <a:t>caverna</a:t>
            </a:r>
            <a:r>
              <a:rPr lang="en-GB" dirty="0" smtClean="0"/>
              <a:t> di sale ICI </a:t>
            </a:r>
            <a:r>
              <a:rPr lang="en-GB" dirty="0" err="1" smtClean="0"/>
              <a:t>nel</a:t>
            </a:r>
            <a:r>
              <a:rPr lang="en-GB" dirty="0" smtClean="0"/>
              <a:t> </a:t>
            </a:r>
            <a:r>
              <a:rPr lang="en-GB" dirty="0" err="1" smtClean="0"/>
              <a:t>Teeside</a:t>
            </a:r>
            <a:r>
              <a:rPr lang="en-GB" dirty="0" smtClean="0"/>
              <a:t>, in </a:t>
            </a:r>
            <a:r>
              <a:rPr lang="en-GB" dirty="0" err="1" smtClean="0"/>
              <a:t>Inghilterra</a:t>
            </a:r>
            <a:r>
              <a:rPr lang="en-GB" dirty="0" smtClean="0"/>
              <a:t>, in cui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accumula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95% di </a:t>
            </a:r>
            <a:r>
              <a:rPr lang="en-GB" dirty="0" err="1" smtClean="0"/>
              <a:t>idrogeno</a:t>
            </a:r>
            <a:r>
              <a:rPr lang="en-GB" dirty="0" smtClean="0"/>
              <a:t> </a:t>
            </a:r>
            <a:r>
              <a:rPr lang="en-GB" dirty="0" err="1" smtClean="0"/>
              <a:t>puro</a:t>
            </a:r>
            <a:r>
              <a:rPr lang="en-GB" dirty="0" smtClean="0"/>
              <a:t> e </a:t>
            </a:r>
            <a:r>
              <a:rPr lang="en-GB" dirty="0" err="1" smtClean="0"/>
              <a:t>il</a:t>
            </a:r>
            <a:r>
              <a:rPr lang="en-GB" dirty="0" smtClean="0"/>
              <a:t> 3 </a:t>
            </a:r>
            <a:r>
              <a:rPr lang="en-GB" dirty="0"/>
              <a:t>– 4%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.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1956 e 1974, la </a:t>
            </a:r>
            <a:r>
              <a:rPr lang="en-GB" dirty="0" err="1" smtClean="0"/>
              <a:t>compagnia</a:t>
            </a:r>
            <a:r>
              <a:rPr lang="en-GB" dirty="0" smtClean="0"/>
              <a:t> </a:t>
            </a:r>
            <a:r>
              <a:rPr lang="en-GB" dirty="0" err="1" smtClean="0"/>
              <a:t>francese</a:t>
            </a:r>
            <a:r>
              <a:rPr lang="en-GB" dirty="0" smtClean="0"/>
              <a:t> “GAZ” ha </a:t>
            </a:r>
            <a:r>
              <a:rPr lang="en-GB" dirty="0" err="1" smtClean="0"/>
              <a:t>accumulato</a:t>
            </a:r>
            <a:r>
              <a:rPr lang="en-GB" dirty="0" smtClean="0"/>
              <a:t> syngas in un </a:t>
            </a:r>
            <a:r>
              <a:rPr lang="en-GB" dirty="0" err="1" smtClean="0"/>
              <a:t>acquifero</a:t>
            </a:r>
            <a:r>
              <a:rPr lang="en-GB" dirty="0" smtClean="0"/>
              <a:t> a </a:t>
            </a:r>
            <a:r>
              <a:rPr lang="en-GB" dirty="0" err="1" smtClean="0"/>
              <a:t>Beynes</a:t>
            </a:r>
            <a:r>
              <a:rPr lang="en-GB" dirty="0" smtClean="0"/>
              <a:t>, in </a:t>
            </a:r>
            <a:r>
              <a:rPr lang="en-GB" dirty="0" err="1" smtClean="0"/>
              <a:t>Francia</a:t>
            </a:r>
            <a:r>
              <a:rPr lang="en-GB" dirty="0" smtClean="0"/>
              <a:t>, </a:t>
            </a:r>
            <a:r>
              <a:rPr lang="en-GB" dirty="0" err="1" smtClean="0"/>
              <a:t>senza</a:t>
            </a:r>
            <a:r>
              <a:rPr lang="en-GB" dirty="0" smtClean="0"/>
              <a:t> </a:t>
            </a:r>
            <a:r>
              <a:rPr lang="en-GB" dirty="0" err="1" smtClean="0"/>
              <a:t>alcun</a:t>
            </a:r>
            <a:r>
              <a:rPr lang="en-GB" dirty="0" smtClean="0"/>
              <a:t> </a:t>
            </a:r>
            <a:r>
              <a:rPr lang="en-GB" dirty="0" err="1" smtClean="0"/>
              <a:t>problema</a:t>
            </a:r>
            <a:r>
              <a:rPr lang="en-GB" dirty="0" smtClean="0"/>
              <a:t> o </a:t>
            </a:r>
            <a:r>
              <a:rPr lang="en-GB" dirty="0" err="1" smtClean="0"/>
              <a:t>incidente</a:t>
            </a:r>
            <a:r>
              <a:rPr lang="en-GB" dirty="0" smtClean="0"/>
              <a:t>. </a:t>
            </a:r>
            <a:r>
              <a:rPr lang="en-GB" dirty="0" err="1" smtClean="0"/>
              <a:t>Anche</a:t>
            </a:r>
            <a:r>
              <a:rPr lang="en-GB" dirty="0" smtClean="0"/>
              <a:t> in Russia </a:t>
            </a:r>
            <a:r>
              <a:rPr lang="en-GB" dirty="0" err="1" smtClean="0"/>
              <a:t>queste</a:t>
            </a:r>
            <a:r>
              <a:rPr lang="en-GB" dirty="0" smtClean="0"/>
              <a:t> </a:t>
            </a:r>
            <a:r>
              <a:rPr lang="en-GB" dirty="0" err="1" smtClean="0"/>
              <a:t>soluzioni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state </a:t>
            </a:r>
            <a:r>
              <a:rPr lang="en-GB" dirty="0" err="1" smtClean="0"/>
              <a:t>utilizzate</a:t>
            </a:r>
            <a:r>
              <a:rPr lang="en-GB" dirty="0" smtClean="0"/>
              <a:t> per </a:t>
            </a:r>
            <a:r>
              <a:rPr lang="en-GB" dirty="0" err="1" smtClean="0"/>
              <a:t>accumulare</a:t>
            </a:r>
            <a:r>
              <a:rPr lang="en-GB" dirty="0" smtClean="0"/>
              <a:t> </a:t>
            </a:r>
            <a:r>
              <a:rPr lang="en-GB" dirty="0" err="1" smtClean="0"/>
              <a:t>idrogeno</a:t>
            </a:r>
            <a:r>
              <a:rPr lang="en-GB" dirty="0" smtClean="0"/>
              <a:t> da </a:t>
            </a:r>
            <a:r>
              <a:rPr lang="en-GB" dirty="0" err="1" smtClean="0"/>
              <a:t>utilizzare</a:t>
            </a:r>
            <a:r>
              <a:rPr lang="en-GB" dirty="0" smtClean="0"/>
              <a:t> </a:t>
            </a:r>
            <a:r>
              <a:rPr lang="en-GB" dirty="0" err="1" smtClean="0"/>
              <a:t>nel</a:t>
            </a:r>
            <a:r>
              <a:rPr lang="en-GB" dirty="0" smtClean="0"/>
              <a:t> campo </a:t>
            </a:r>
            <a:r>
              <a:rPr lang="en-GB" dirty="0" err="1" smtClean="0"/>
              <a:t>aerospaziale</a:t>
            </a:r>
            <a:r>
              <a:rPr lang="en-GB" dirty="0" smtClean="0"/>
              <a:t> a 9 </a:t>
            </a:r>
            <a:r>
              <a:rPr lang="en-GB" dirty="0" err="1" smtClean="0"/>
              <a:t>Mpa</a:t>
            </a:r>
            <a:r>
              <a:rPr lang="en-GB" dirty="0" smtClean="0"/>
              <a:t> di </a:t>
            </a:r>
            <a:r>
              <a:rPr lang="en-GB" dirty="0" err="1" smtClean="0"/>
              <a:t>pressione</a:t>
            </a:r>
            <a:r>
              <a:rPr lang="en-GB" dirty="0" smtClean="0"/>
              <a:t>.  </a:t>
            </a:r>
            <a:endParaRPr lang="fr-BE" dirty="0"/>
          </a:p>
        </p:txBody>
      </p:sp>
      <p:sp>
        <p:nvSpPr>
          <p:cNvPr id="16" name="ZoneTexte 9"/>
          <p:cNvSpPr txBox="1"/>
          <p:nvPr/>
        </p:nvSpPr>
        <p:spPr>
          <a:xfrm>
            <a:off x="107504" y="2606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Accumulo</a:t>
            </a:r>
            <a:r>
              <a:rPr lang="fr-BE" sz="2800" dirty="0" smtClean="0"/>
              <a:t> di </a:t>
            </a:r>
            <a:r>
              <a:rPr lang="fr-BE" sz="2800" dirty="0" err="1" smtClean="0"/>
              <a:t>idrogeno</a:t>
            </a:r>
            <a:r>
              <a:rPr lang="fr-BE" sz="2800" dirty="0" smtClean="0"/>
              <a:t> </a:t>
            </a:r>
            <a:r>
              <a:rPr lang="fr-BE" sz="2800" dirty="0" err="1" smtClean="0"/>
              <a:t>nel</a:t>
            </a:r>
            <a:r>
              <a:rPr lang="fr-BE" sz="2800" dirty="0" smtClean="0"/>
              <a:t> </a:t>
            </a:r>
            <a:r>
              <a:rPr lang="fr-BE" sz="2800" dirty="0" err="1" smtClean="0"/>
              <a:t>sottosuolo</a:t>
            </a:r>
            <a:endParaRPr lang="fr-B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44336" y="0"/>
            <a:ext cx="154766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Accumulo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</a:t>
            </a:r>
            <a:r>
              <a:rPr lang="en-GB" dirty="0" err="1" smtClean="0"/>
              <a:t>caverne</a:t>
            </a:r>
            <a:r>
              <a:rPr lang="en-GB" dirty="0" smtClean="0"/>
              <a:t> </a:t>
            </a:r>
            <a:r>
              <a:rPr lang="en-GB" dirty="0" err="1" smtClean="0"/>
              <a:t>sotterranee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5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" descr="http://forschung-energiespeicher.info/fileadmin/user_upload/projektassets/H2STORE/BMBF_H2Store_Fig_1_new_engl_two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1680" y="1052736"/>
            <a:ext cx="573151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2"/>
          <p:cNvSpPr txBox="1"/>
          <p:nvPr/>
        </p:nvSpPr>
        <p:spPr>
          <a:xfrm>
            <a:off x="786776" y="5157192"/>
            <a:ext cx="80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Possibile</a:t>
            </a:r>
            <a:r>
              <a:rPr lang="en-GB" i="1" dirty="0" smtClean="0"/>
              <a:t> </a:t>
            </a:r>
            <a:r>
              <a:rPr lang="en-GB" i="1" dirty="0" err="1" smtClean="0"/>
              <a:t>accumulo</a:t>
            </a:r>
            <a:r>
              <a:rPr lang="en-GB" i="1" dirty="0" smtClean="0"/>
              <a:t> di </a:t>
            </a:r>
            <a:r>
              <a:rPr lang="en-GB" i="1" dirty="0" err="1" smtClean="0"/>
              <a:t>diversi</a:t>
            </a:r>
            <a:r>
              <a:rPr lang="en-GB" i="1" dirty="0" smtClean="0"/>
              <a:t> gas in </a:t>
            </a:r>
            <a:r>
              <a:rPr lang="en-GB" i="1" dirty="0" err="1" smtClean="0"/>
              <a:t>caverna</a:t>
            </a:r>
            <a:r>
              <a:rPr lang="en-GB" i="1" dirty="0" smtClean="0"/>
              <a:t> </a:t>
            </a:r>
            <a:r>
              <a:rPr lang="en-GB" i="1" dirty="0" err="1" smtClean="0"/>
              <a:t>salina</a:t>
            </a:r>
            <a:r>
              <a:rPr lang="en-GB" i="1" dirty="0" smtClean="0"/>
              <a:t>. </a:t>
            </a:r>
            <a:r>
              <a:rPr lang="en-GB" i="1" dirty="0"/>
              <a:t>© KBB Underground Technologies.</a:t>
            </a:r>
            <a:endParaRPr lang="fr-BE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792354" y="0"/>
            <a:ext cx="1403648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Accumulo</a:t>
            </a:r>
            <a:r>
              <a:rPr lang="en-GB" dirty="0"/>
              <a:t> di </a:t>
            </a:r>
            <a:r>
              <a:rPr lang="en-GB" dirty="0" err="1"/>
              <a:t>idrogeno</a:t>
            </a:r>
            <a:r>
              <a:rPr lang="en-GB" dirty="0"/>
              <a:t> in </a:t>
            </a:r>
            <a:r>
              <a:rPr lang="en-GB" dirty="0" err="1"/>
              <a:t>caverne</a:t>
            </a:r>
            <a:r>
              <a:rPr lang="en-GB" dirty="0"/>
              <a:t> </a:t>
            </a:r>
            <a:r>
              <a:rPr lang="en-GB" dirty="0" err="1"/>
              <a:t>sotterranee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52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87624" y="83671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piattaforma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lancio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39B al NASA’s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Kennedy Space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contenitore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idrogeno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30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combustibile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lancio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razzi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sabbiato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riparato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ridipinto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all’ossigeno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liquido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due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contenitori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conservano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propellenti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criogenizzati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sottoposto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manutenzione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supportare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programma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spaziale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NASA per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lancio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velivoli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spaziali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razzi</a:t>
            </a:r>
            <a:r>
              <a:rPr lang="en-GB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pic>
        <p:nvPicPr>
          <p:cNvPr id="16" name="Picture 15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08" y="3583214"/>
            <a:ext cx="4064000" cy="23241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7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86354" cy="4248472"/>
          </a:xfrm>
          <a:prstGeom prst="rect">
            <a:avLst/>
          </a:prstGeom>
        </p:spPr>
      </p:pic>
      <p:pic>
        <p:nvPicPr>
          <p:cNvPr id="16" name="Imag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245580" cy="3184185"/>
          </a:xfrm>
          <a:prstGeom prst="rect">
            <a:avLst/>
          </a:prstGeom>
        </p:spPr>
      </p:pic>
      <p:sp>
        <p:nvSpPr>
          <p:cNvPr id="17" name="ZoneTexte 3"/>
          <p:cNvSpPr txBox="1"/>
          <p:nvPr/>
        </p:nvSpPr>
        <p:spPr>
          <a:xfrm>
            <a:off x="4283968" y="4725144"/>
            <a:ext cx="448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Bombole</a:t>
            </a:r>
            <a:r>
              <a:rPr lang="en-GB" dirty="0" smtClean="0"/>
              <a:t> in </a:t>
            </a:r>
            <a:r>
              <a:rPr lang="en-GB" dirty="0" err="1" smtClean="0"/>
              <a:t>metallo</a:t>
            </a:r>
            <a:r>
              <a:rPr lang="en-GB" dirty="0" smtClean="0"/>
              <a:t> a 300bar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riforniscono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stazione</a:t>
            </a:r>
            <a:r>
              <a:rPr lang="en-GB" dirty="0" smtClean="0"/>
              <a:t> di </a:t>
            </a:r>
            <a:r>
              <a:rPr lang="en-GB" dirty="0" err="1" smtClean="0"/>
              <a:t>rifornimento</a:t>
            </a:r>
            <a:r>
              <a:rPr lang="en-GB" dirty="0" smtClean="0"/>
              <a:t> </a:t>
            </a:r>
            <a:r>
              <a:rPr lang="en-GB" dirty="0" err="1" smtClean="0"/>
              <a:t>temporanea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ZoneTexte 5"/>
          <p:cNvSpPr txBox="1"/>
          <p:nvPr/>
        </p:nvSpPr>
        <p:spPr>
          <a:xfrm>
            <a:off x="-3566" y="76944"/>
            <a:ext cx="774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Accumulo</a:t>
            </a:r>
            <a:r>
              <a:rPr lang="en-GB" sz="2800" dirty="0" smtClean="0"/>
              <a:t> di H2 in </a:t>
            </a:r>
            <a:r>
              <a:rPr lang="en-GB" sz="2800" dirty="0" err="1" smtClean="0"/>
              <a:t>bombole</a:t>
            </a:r>
            <a:r>
              <a:rPr lang="en-GB" sz="2800" dirty="0" smtClean="0"/>
              <a:t> in </a:t>
            </a:r>
            <a:r>
              <a:rPr lang="en-GB" sz="2800" dirty="0" err="1" smtClean="0"/>
              <a:t>pressione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535816" y="0"/>
            <a:ext cx="1656184" cy="92333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Bombole</a:t>
            </a:r>
            <a:r>
              <a:rPr lang="en-GB" dirty="0"/>
              <a:t> di H2, </a:t>
            </a:r>
            <a:r>
              <a:rPr lang="en-GB" dirty="0" err="1"/>
              <a:t>contenitori</a:t>
            </a:r>
            <a:r>
              <a:rPr lang="en-GB" dirty="0"/>
              <a:t> in </a:t>
            </a:r>
            <a:r>
              <a:rPr lang="en-GB" dirty="0" err="1"/>
              <a:t>pressione</a:t>
            </a:r>
            <a:r>
              <a:rPr lang="en-GB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2"/>
          <p:cNvSpPr txBox="1"/>
          <p:nvPr/>
        </p:nvSpPr>
        <p:spPr>
          <a:xfrm>
            <a:off x="539552" y="494960"/>
            <a:ext cx="51845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Confronto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pesi</a:t>
            </a:r>
            <a:endParaRPr lang="fr-BE" sz="2800" dirty="0"/>
          </a:p>
        </p:txBody>
      </p:sp>
      <p:sp>
        <p:nvSpPr>
          <p:cNvPr id="16" name="ZoneTexte 1"/>
          <p:cNvSpPr txBox="1"/>
          <p:nvPr/>
        </p:nvSpPr>
        <p:spPr>
          <a:xfrm>
            <a:off x="683568" y="1268760"/>
            <a:ext cx="7704856" cy="3693319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 </a:t>
            </a:r>
            <a:r>
              <a:rPr lang="en-GB" dirty="0" err="1" smtClean="0"/>
              <a:t>applicazioni</a:t>
            </a:r>
            <a:r>
              <a:rPr lang="en-GB" dirty="0" smtClean="0"/>
              <a:t> di </a:t>
            </a:r>
            <a:r>
              <a:rPr lang="en-GB" dirty="0" err="1" smtClean="0"/>
              <a:t>mobilità</a:t>
            </a:r>
            <a:r>
              <a:rPr lang="en-GB" dirty="0" smtClean="0"/>
              <a:t> è </a:t>
            </a:r>
            <a:r>
              <a:rPr lang="en-GB" dirty="0" err="1" smtClean="0"/>
              <a:t>bene</a:t>
            </a:r>
            <a:r>
              <a:rPr lang="en-GB" dirty="0" smtClean="0"/>
              <a:t> </a:t>
            </a:r>
            <a:r>
              <a:rPr lang="en-GB" dirty="0" err="1" smtClean="0"/>
              <a:t>massimizzare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contenuto</a:t>
            </a:r>
            <a:r>
              <a:rPr lang="en-GB" dirty="0" smtClean="0"/>
              <a:t> di </a:t>
            </a:r>
            <a:r>
              <a:rPr lang="en-GB" dirty="0" err="1" smtClean="0"/>
              <a:t>idrogeno</a:t>
            </a:r>
            <a:r>
              <a:rPr lang="en-GB" dirty="0" smtClean="0"/>
              <a:t> in un </a:t>
            </a:r>
            <a:r>
              <a:rPr lang="en-GB" dirty="0" err="1" smtClean="0"/>
              <a:t>dato</a:t>
            </a:r>
            <a:r>
              <a:rPr lang="en-GB" dirty="0" smtClean="0"/>
              <a:t> volume per </a:t>
            </a:r>
            <a:r>
              <a:rPr lang="en-GB" dirty="0" err="1" smtClean="0"/>
              <a:t>aumentare</a:t>
            </a:r>
            <a:r>
              <a:rPr lang="en-GB" dirty="0" smtClean="0"/>
              <a:t> </a:t>
            </a:r>
            <a:r>
              <a:rPr lang="en-GB" dirty="0" err="1" smtClean="0"/>
              <a:t>l’autonomia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 err="1" smtClean="0"/>
              <a:t>applicazioni</a:t>
            </a:r>
            <a:r>
              <a:rPr lang="en-GB" dirty="0" smtClean="0"/>
              <a:t> di </a:t>
            </a:r>
            <a:r>
              <a:rPr lang="en-GB" dirty="0" err="1" smtClean="0"/>
              <a:t>mobilità</a:t>
            </a:r>
            <a:r>
              <a:rPr lang="en-GB" dirty="0" smtClean="0"/>
              <a:t> </a:t>
            </a:r>
            <a:r>
              <a:rPr lang="en-GB" dirty="0" err="1" smtClean="0"/>
              <a:t>deve</a:t>
            </a:r>
            <a:r>
              <a:rPr lang="en-GB" dirty="0" smtClean="0"/>
              <a:t> </a:t>
            </a:r>
            <a:r>
              <a:rPr lang="en-GB" dirty="0" err="1" smtClean="0"/>
              <a:t>anche</a:t>
            </a:r>
            <a:r>
              <a:rPr lang="en-GB" dirty="0" smtClean="0"/>
              <a:t> </a:t>
            </a:r>
            <a:r>
              <a:rPr lang="en-GB" dirty="0" err="1" smtClean="0"/>
              <a:t>essere</a:t>
            </a:r>
            <a:r>
              <a:rPr lang="en-GB" dirty="0" smtClean="0"/>
              <a:t> </a:t>
            </a:r>
            <a:r>
              <a:rPr lang="en-GB" dirty="0" err="1" smtClean="0"/>
              <a:t>minimizzato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peso, </a:t>
            </a:r>
            <a:r>
              <a:rPr lang="en-GB" dirty="0" err="1" smtClean="0"/>
              <a:t>quindi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comprime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gas </a:t>
            </a:r>
            <a:r>
              <a:rPr lang="en-GB" dirty="0" err="1" smtClean="0"/>
              <a:t>fino</a:t>
            </a:r>
            <a:r>
              <a:rPr lang="en-GB" dirty="0" smtClean="0"/>
              <a:t> a 700 bar per </a:t>
            </a:r>
            <a:r>
              <a:rPr lang="en-GB" dirty="0" err="1" smtClean="0"/>
              <a:t>aumentare</a:t>
            </a:r>
            <a:r>
              <a:rPr lang="en-GB" dirty="0" smtClean="0"/>
              <a:t> la </a:t>
            </a:r>
            <a:r>
              <a:rPr lang="en-GB" dirty="0" err="1" smtClean="0"/>
              <a:t>densità</a:t>
            </a:r>
            <a:r>
              <a:rPr lang="en-GB" dirty="0" smtClean="0"/>
              <a:t> </a:t>
            </a:r>
            <a:r>
              <a:rPr lang="en-GB" dirty="0" err="1" smtClean="0"/>
              <a:t>energetica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 err="1" smtClean="0"/>
              <a:t>genere</a:t>
            </a:r>
            <a:r>
              <a:rPr lang="en-GB" dirty="0" smtClean="0"/>
              <a:t>,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compositi</a:t>
            </a:r>
            <a:r>
              <a:rPr lang="en-GB" dirty="0" smtClean="0"/>
              <a:t> </a:t>
            </a:r>
            <a:r>
              <a:rPr lang="en-GB" dirty="0" err="1" smtClean="0"/>
              <a:t>sono</a:t>
            </a:r>
            <a:r>
              <a:rPr lang="en-GB" dirty="0" smtClean="0"/>
              <a:t> 3 volte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leggeri</a:t>
            </a:r>
            <a:r>
              <a:rPr lang="en-GB" dirty="0" smtClean="0"/>
              <a:t> e 3 volte </a:t>
            </a:r>
            <a:r>
              <a:rPr lang="en-GB" dirty="0" err="1" smtClean="0"/>
              <a:t>più</a:t>
            </a:r>
            <a:r>
              <a:rPr lang="en-GB" dirty="0" smtClean="0"/>
              <a:t> </a:t>
            </a:r>
            <a:r>
              <a:rPr lang="en-GB" dirty="0" err="1" smtClean="0"/>
              <a:t>resistenti</a:t>
            </a:r>
            <a:r>
              <a:rPr lang="en-GB" dirty="0" smtClean="0"/>
              <a:t> </a:t>
            </a:r>
            <a:r>
              <a:rPr lang="en-GB" dirty="0" err="1" smtClean="0"/>
              <a:t>dell’acciaio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L’uso</a:t>
            </a:r>
            <a:r>
              <a:rPr lang="en-GB" dirty="0" smtClean="0"/>
              <a:t> di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compositi</a:t>
            </a:r>
            <a:r>
              <a:rPr lang="en-GB" dirty="0" smtClean="0"/>
              <a:t> è </a:t>
            </a:r>
            <a:r>
              <a:rPr lang="en-GB" dirty="0" err="1" smtClean="0"/>
              <a:t>quindi</a:t>
            </a:r>
            <a:r>
              <a:rPr lang="en-GB" dirty="0" smtClean="0"/>
              <a:t> un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passo</a:t>
            </a:r>
            <a:r>
              <a:rPr lang="en-GB" dirty="0" smtClean="0"/>
              <a:t> </a:t>
            </a:r>
            <a:r>
              <a:rPr lang="en-GB" dirty="0" err="1" smtClean="0"/>
              <a:t>avanti</a:t>
            </a:r>
            <a:r>
              <a:rPr lang="en-GB" dirty="0" smtClean="0"/>
              <a:t> per </a:t>
            </a:r>
            <a:r>
              <a:rPr lang="en-GB" dirty="0" err="1" smtClean="0"/>
              <a:t>l’accumulo</a:t>
            </a:r>
            <a:r>
              <a:rPr lang="en-GB" dirty="0" smtClean="0"/>
              <a:t> </a:t>
            </a:r>
            <a:r>
              <a:rPr lang="en-GB" dirty="0" err="1" smtClean="0"/>
              <a:t>energetico</a:t>
            </a:r>
            <a:r>
              <a:rPr lang="en-GB" dirty="0" smtClean="0"/>
              <a:t> per </a:t>
            </a:r>
            <a:r>
              <a:rPr lang="en-GB" dirty="0" err="1" smtClean="0"/>
              <a:t>applicazioni</a:t>
            </a:r>
            <a:r>
              <a:rPr lang="en-GB" dirty="0" smtClean="0"/>
              <a:t> </a:t>
            </a:r>
            <a:r>
              <a:rPr lang="en-GB" dirty="0" err="1" smtClean="0"/>
              <a:t>nei</a:t>
            </a:r>
            <a:r>
              <a:rPr lang="en-GB" dirty="0" smtClean="0"/>
              <a:t> </a:t>
            </a:r>
            <a:r>
              <a:rPr lang="en-GB" dirty="0" err="1" smtClean="0"/>
              <a:t>trasporti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535816" y="0"/>
            <a:ext cx="1656184" cy="1200329"/>
          </a:xfrm>
          <a:prstGeom prst="rect">
            <a:avLst/>
          </a:prstGeom>
          <a:noFill/>
          <a:ln w="38100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</a:t>
            </a:r>
            <a:r>
              <a:rPr lang="en-GB" dirty="0" err="1"/>
              <a:t>acciaio</a:t>
            </a:r>
            <a:r>
              <a:rPr lang="en-GB" dirty="0"/>
              <a:t> e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4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863587" y="1052736"/>
            <a:ext cx="7380821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Ci </a:t>
            </a:r>
            <a:r>
              <a:rPr lang="en-GB" dirty="0" err="1" smtClean="0"/>
              <a:t>sono</a:t>
            </a:r>
            <a:r>
              <a:rPr lang="en-GB" dirty="0" smtClean="0"/>
              <a:t> 4 tipi di </a:t>
            </a:r>
            <a:r>
              <a:rPr lang="en-GB" dirty="0" err="1" smtClean="0"/>
              <a:t>bombole</a:t>
            </a:r>
            <a:r>
              <a:rPr lang="en-GB" dirty="0" smtClean="0"/>
              <a:t> per </a:t>
            </a:r>
            <a:r>
              <a:rPr lang="en-GB" dirty="0" err="1" smtClean="0"/>
              <a:t>idrogeno</a:t>
            </a:r>
            <a:r>
              <a:rPr lang="en-GB" dirty="0" smtClean="0"/>
              <a:t>: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 </a:t>
            </a:r>
            <a:r>
              <a:rPr lang="en-GB" dirty="0"/>
              <a:t>I </a:t>
            </a:r>
            <a:r>
              <a:rPr lang="en-GB" dirty="0" smtClean="0"/>
              <a:t>: </a:t>
            </a:r>
            <a:r>
              <a:rPr lang="en-GB" dirty="0" err="1" smtClean="0"/>
              <a:t>contenitori</a:t>
            </a:r>
            <a:r>
              <a:rPr lang="en-GB" dirty="0" smtClean="0"/>
              <a:t> in solo </a:t>
            </a:r>
            <a:r>
              <a:rPr lang="en-GB" dirty="0" err="1" smtClean="0"/>
              <a:t>metallo</a:t>
            </a:r>
            <a:r>
              <a:rPr lang="en-GB" dirty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acciaio</a:t>
            </a:r>
            <a:r>
              <a:rPr lang="en-GB" dirty="0" smtClean="0"/>
              <a:t> o </a:t>
            </a:r>
            <a:r>
              <a:rPr lang="en-GB" dirty="0" err="1" smtClean="0"/>
              <a:t>alluminio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 </a:t>
            </a:r>
            <a:r>
              <a:rPr lang="en-GB" dirty="0"/>
              <a:t>II </a:t>
            </a:r>
            <a:r>
              <a:rPr lang="en-GB" dirty="0" smtClean="0"/>
              <a:t>: </a:t>
            </a:r>
            <a:r>
              <a:rPr lang="en-GB" dirty="0" err="1" smtClean="0"/>
              <a:t>Sostanzialmente</a:t>
            </a:r>
            <a:r>
              <a:rPr lang="en-GB" dirty="0" smtClean="0"/>
              <a:t> </a:t>
            </a:r>
            <a:r>
              <a:rPr lang="en-GB" dirty="0" err="1" smtClean="0"/>
              <a:t>contenitori</a:t>
            </a:r>
            <a:r>
              <a:rPr lang="en-GB" dirty="0" smtClean="0"/>
              <a:t> Type </a:t>
            </a:r>
            <a:r>
              <a:rPr lang="en-GB" dirty="0"/>
              <a:t>I </a:t>
            </a:r>
            <a:r>
              <a:rPr lang="en-GB" dirty="0" err="1" smtClean="0"/>
              <a:t>incapsulati</a:t>
            </a:r>
            <a:r>
              <a:rPr lang="en-GB" dirty="0" smtClean="0"/>
              <a:t> un </a:t>
            </a:r>
            <a:r>
              <a:rPr lang="en-GB" dirty="0" err="1" smtClean="0"/>
              <a:t>avvolgimento</a:t>
            </a:r>
            <a:r>
              <a:rPr lang="en-GB" dirty="0" smtClean="0"/>
              <a:t> </a:t>
            </a:r>
            <a:r>
              <a:rPr lang="en-GB" dirty="0" err="1" smtClean="0"/>
              <a:t>polimerico</a:t>
            </a:r>
            <a:r>
              <a:rPr lang="en-GB" dirty="0" smtClean="0"/>
              <a:t> </a:t>
            </a:r>
            <a:r>
              <a:rPr lang="en-GB" dirty="0" err="1" smtClean="0"/>
              <a:t>rinforzato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vetro</a:t>
            </a:r>
            <a:r>
              <a:rPr lang="en-GB" dirty="0" smtClean="0"/>
              <a:t> (</a:t>
            </a:r>
            <a:r>
              <a:rPr lang="en-GB" dirty="0"/>
              <a:t>GFRP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 III: </a:t>
            </a:r>
            <a:r>
              <a:rPr lang="en-GB" dirty="0" err="1" smtClean="0"/>
              <a:t>Evoluzione</a:t>
            </a:r>
            <a:r>
              <a:rPr lang="en-GB" dirty="0" smtClean="0"/>
              <a:t> del Type II, </a:t>
            </a:r>
            <a:r>
              <a:rPr lang="en-GB" dirty="0" err="1" smtClean="0"/>
              <a:t>sostituisce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polimero</a:t>
            </a:r>
            <a:r>
              <a:rPr lang="en-GB" dirty="0" smtClean="0"/>
              <a:t> con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vetro</a:t>
            </a:r>
            <a:r>
              <a:rPr lang="en-GB" dirty="0" smtClean="0"/>
              <a:t> con </a:t>
            </a:r>
            <a:r>
              <a:rPr lang="en-GB" dirty="0" err="1" smtClean="0"/>
              <a:t>uno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carbonio</a:t>
            </a:r>
            <a:r>
              <a:rPr lang="en-GB" dirty="0" smtClean="0"/>
              <a:t> (</a:t>
            </a:r>
            <a:r>
              <a:rPr lang="en-GB" dirty="0"/>
              <a:t>CFRP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Type IV: ultimo </a:t>
            </a:r>
            <a:r>
              <a:rPr lang="en-GB" dirty="0" err="1" smtClean="0"/>
              <a:t>modello</a:t>
            </a:r>
            <a:r>
              <a:rPr lang="en-GB" dirty="0" smtClean="0"/>
              <a:t>, con </a:t>
            </a:r>
            <a:r>
              <a:rPr lang="en-GB" dirty="0" err="1" smtClean="0"/>
              <a:t>nucle</a:t>
            </a:r>
            <a:r>
              <a:rPr lang="en-GB" dirty="0" smtClean="0"/>
              <a:t> in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plastici</a:t>
            </a:r>
            <a:r>
              <a:rPr lang="en-GB" dirty="0" smtClean="0"/>
              <a:t> (</a:t>
            </a:r>
            <a:r>
              <a:rPr lang="en-GB" dirty="0" err="1" smtClean="0"/>
              <a:t>polietilene</a:t>
            </a:r>
            <a:r>
              <a:rPr lang="en-GB" dirty="0" smtClean="0"/>
              <a:t> o </a:t>
            </a:r>
            <a:r>
              <a:rPr lang="en-GB" dirty="0" err="1" smtClean="0"/>
              <a:t>poliammide</a:t>
            </a:r>
            <a:r>
              <a:rPr lang="en-GB" dirty="0" smtClean="0"/>
              <a:t>) e </a:t>
            </a:r>
            <a:r>
              <a:rPr lang="en-GB" dirty="0" err="1" smtClean="0"/>
              <a:t>avvolgimento</a:t>
            </a:r>
            <a:r>
              <a:rPr lang="en-GB" dirty="0" smtClean="0"/>
              <a:t> </a:t>
            </a:r>
            <a:r>
              <a:rPr lang="en-GB" dirty="0" err="1" smtClean="0"/>
              <a:t>esterno</a:t>
            </a:r>
            <a:r>
              <a:rPr lang="en-GB" dirty="0" smtClean="0"/>
              <a:t> in CFRP. Il peso è 1/4 </a:t>
            </a:r>
            <a:r>
              <a:rPr lang="en-GB" dirty="0" err="1" smtClean="0"/>
              <a:t>rispetto</a:t>
            </a:r>
            <a:r>
              <a:rPr lang="en-GB" dirty="0" smtClean="0"/>
              <a:t> al </a:t>
            </a:r>
            <a:br>
              <a:rPr lang="en-GB" dirty="0" smtClean="0"/>
            </a:br>
            <a:r>
              <a:rPr lang="en-GB" dirty="0" smtClean="0"/>
              <a:t>Type I.</a:t>
            </a:r>
            <a:endParaRPr lang="fr-BE" dirty="0"/>
          </a:p>
        </p:txBody>
      </p:sp>
      <p:sp>
        <p:nvSpPr>
          <p:cNvPr id="16" name="ZoneTexte 9"/>
          <p:cNvSpPr txBox="1"/>
          <p:nvPr/>
        </p:nvSpPr>
        <p:spPr>
          <a:xfrm>
            <a:off x="539552" y="4949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Confronto</a:t>
            </a:r>
            <a:r>
              <a:rPr lang="en-GB" sz="2800" dirty="0"/>
              <a:t> </a:t>
            </a:r>
            <a:r>
              <a:rPr lang="en-GB" sz="2800" dirty="0" err="1"/>
              <a:t>dei</a:t>
            </a:r>
            <a:r>
              <a:rPr lang="en-GB" sz="2800" dirty="0"/>
              <a:t> </a:t>
            </a:r>
            <a:r>
              <a:rPr lang="en-GB" sz="2800" dirty="0" err="1"/>
              <a:t>pesi</a:t>
            </a:r>
            <a:endParaRPr lang="fr-B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535816" y="0"/>
            <a:ext cx="165618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Contenitori</a:t>
            </a:r>
            <a:r>
              <a:rPr lang="en-GB" dirty="0" smtClean="0"/>
              <a:t> in </a:t>
            </a:r>
            <a:r>
              <a:rPr lang="en-GB" dirty="0" err="1" smtClean="0"/>
              <a:t>acciaio</a:t>
            </a:r>
            <a:r>
              <a:rPr lang="en-GB" dirty="0" smtClean="0"/>
              <a:t> e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compositi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2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91" y="2137695"/>
            <a:ext cx="6052537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7"/>
          <p:cNvSpPr txBox="1"/>
          <p:nvPr/>
        </p:nvSpPr>
        <p:spPr>
          <a:xfrm>
            <a:off x="786776" y="418415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Quattro tipi </a:t>
            </a:r>
            <a:r>
              <a:rPr lang="en-GB" dirty="0" err="1" smtClean="0"/>
              <a:t>principali</a:t>
            </a:r>
            <a:r>
              <a:rPr lang="en-GB" dirty="0" smtClean="0"/>
              <a:t> di </a:t>
            </a:r>
            <a:r>
              <a:rPr lang="en-GB" dirty="0" err="1" smtClean="0"/>
              <a:t>contenitori</a:t>
            </a:r>
            <a:r>
              <a:rPr lang="en-GB" dirty="0" smtClean="0"/>
              <a:t> per </a:t>
            </a:r>
            <a:r>
              <a:rPr lang="en-GB" dirty="0" err="1" smtClean="0"/>
              <a:t>l’idrogeno</a:t>
            </a:r>
            <a:r>
              <a:rPr lang="en-GB" dirty="0" smtClean="0"/>
              <a:t> in </a:t>
            </a:r>
            <a:r>
              <a:rPr lang="en-GB" dirty="0" err="1" smtClean="0"/>
              <a:t>pressione</a:t>
            </a:r>
            <a:endParaRPr lang="en-GB" dirty="0" smtClean="0"/>
          </a:p>
        </p:txBody>
      </p:sp>
      <p:sp>
        <p:nvSpPr>
          <p:cNvPr id="18" name="ZoneTexte 13"/>
          <p:cNvSpPr txBox="1"/>
          <p:nvPr/>
        </p:nvSpPr>
        <p:spPr>
          <a:xfrm>
            <a:off x="539552" y="4949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Confronto</a:t>
            </a:r>
            <a:r>
              <a:rPr lang="en-GB" sz="2800" dirty="0" smtClean="0"/>
              <a:t> </a:t>
            </a:r>
            <a:r>
              <a:rPr lang="en-GB" sz="2800" dirty="0" err="1" smtClean="0"/>
              <a:t>dei</a:t>
            </a:r>
            <a:r>
              <a:rPr lang="en-GB" sz="2800" dirty="0" smtClean="0"/>
              <a:t> </a:t>
            </a:r>
            <a:r>
              <a:rPr lang="en-GB" sz="2800" dirty="0" err="1" smtClean="0"/>
              <a:t>pesi</a:t>
            </a:r>
            <a:endParaRPr lang="fr-BE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47664" y="1556792"/>
            <a:ext cx="554461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664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Pesante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156176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Leggero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0535816" y="0"/>
            <a:ext cx="1656184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</a:t>
            </a:r>
            <a:r>
              <a:rPr lang="en-GB" dirty="0" err="1"/>
              <a:t>acciaio</a:t>
            </a:r>
            <a:r>
              <a:rPr lang="en-GB" dirty="0"/>
              <a:t> e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7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ZoneTexte 3"/>
          <p:cNvSpPr txBox="1"/>
          <p:nvPr/>
        </p:nvSpPr>
        <p:spPr>
          <a:xfrm>
            <a:off x="863587" y="1268760"/>
            <a:ext cx="7380821" cy="3970318"/>
          </a:xfrm>
          <a:prstGeom prst="rect">
            <a:avLst/>
          </a:prstGeom>
          <a:noFill/>
          <a:ln w="28575">
            <a:solidFill>
              <a:srgbClr val="00ACAF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La </a:t>
            </a:r>
            <a:r>
              <a:rPr lang="en-GB" dirty="0" err="1" smtClean="0"/>
              <a:t>produzione</a:t>
            </a:r>
            <a:r>
              <a:rPr lang="en-GB" dirty="0" smtClean="0"/>
              <a:t> di </a:t>
            </a:r>
            <a:r>
              <a:rPr lang="en-GB" dirty="0" err="1" smtClean="0"/>
              <a:t>questi</a:t>
            </a:r>
            <a:r>
              <a:rPr lang="en-GB" dirty="0" smtClean="0"/>
              <a:t> </a:t>
            </a:r>
            <a:r>
              <a:rPr lang="en-GB" dirty="0" err="1" smtClean="0"/>
              <a:t>contenitori</a:t>
            </a:r>
            <a:r>
              <a:rPr lang="en-GB" dirty="0" smtClean="0"/>
              <a:t> </a:t>
            </a:r>
            <a:r>
              <a:rPr lang="en-GB" dirty="0" err="1" smtClean="0"/>
              <a:t>avviene</a:t>
            </a:r>
            <a:r>
              <a:rPr lang="en-GB" dirty="0" smtClean="0"/>
              <a:t> in 3 </a:t>
            </a:r>
            <a:r>
              <a:rPr lang="en-GB" dirty="0" err="1" smtClean="0"/>
              <a:t>fasi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Fase</a:t>
            </a:r>
            <a:r>
              <a:rPr lang="en-GB" dirty="0" smtClean="0"/>
              <a:t> 1: Il </a:t>
            </a:r>
            <a:r>
              <a:rPr lang="en-GB" dirty="0" err="1" smtClean="0"/>
              <a:t>nucleo</a:t>
            </a:r>
            <a:r>
              <a:rPr lang="en-GB" dirty="0" smtClean="0"/>
              <a:t> </a:t>
            </a:r>
            <a:r>
              <a:rPr lang="en-GB" dirty="0" err="1" smtClean="0"/>
              <a:t>centrale</a:t>
            </a:r>
            <a:r>
              <a:rPr lang="en-GB" dirty="0" smtClean="0"/>
              <a:t> in </a:t>
            </a:r>
            <a:r>
              <a:rPr lang="en-GB" dirty="0" err="1" smtClean="0"/>
              <a:t>plastica</a:t>
            </a:r>
            <a:r>
              <a:rPr lang="en-GB" dirty="0" smtClean="0"/>
              <a:t> è </a:t>
            </a:r>
            <a:r>
              <a:rPr lang="en-GB" dirty="0" err="1" smtClean="0"/>
              <a:t>prodotto</a:t>
            </a:r>
            <a:r>
              <a:rPr lang="en-GB" dirty="0" smtClean="0"/>
              <a:t> </a:t>
            </a:r>
            <a:r>
              <a:rPr lang="en-GB" dirty="0" err="1" smtClean="0"/>
              <a:t>tramite</a:t>
            </a:r>
            <a:r>
              <a:rPr lang="en-GB" dirty="0" smtClean="0"/>
              <a:t> “</a:t>
            </a:r>
            <a:r>
              <a:rPr lang="en-GB" dirty="0" err="1" smtClean="0"/>
              <a:t>rotostampaggio</a:t>
            </a:r>
            <a:r>
              <a:rPr lang="en-GB" dirty="0" smtClean="0"/>
              <a:t>” di 2 </a:t>
            </a:r>
            <a:r>
              <a:rPr lang="en-GB" dirty="0" err="1" smtClean="0"/>
              <a:t>componenti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polimerizzano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un </a:t>
            </a:r>
            <a:r>
              <a:rPr lang="en-GB" dirty="0" err="1" smtClean="0"/>
              <a:t>processo</a:t>
            </a:r>
            <a:r>
              <a:rPr lang="en-GB" dirty="0" smtClean="0"/>
              <a:t> di </a:t>
            </a:r>
            <a:r>
              <a:rPr lang="en-GB" dirty="0" err="1" smtClean="0"/>
              <a:t>centrifuga</a:t>
            </a:r>
            <a:r>
              <a:rPr lang="en-GB" dirty="0" smtClean="0"/>
              <a:t>, </a:t>
            </a:r>
            <a:r>
              <a:rPr lang="en-GB" dirty="0" err="1" smtClean="0"/>
              <a:t>che</a:t>
            </a:r>
            <a:r>
              <a:rPr lang="en-GB" dirty="0" smtClean="0"/>
              <a:t> ha come </a:t>
            </a:r>
            <a:r>
              <a:rPr lang="en-GB" dirty="0" err="1" smtClean="0"/>
              <a:t>risultato</a:t>
            </a:r>
            <a:r>
              <a:rPr lang="en-GB" dirty="0" smtClean="0"/>
              <a:t> finale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bombola</a:t>
            </a:r>
            <a:r>
              <a:rPr lang="en-GB" dirty="0" smtClean="0"/>
              <a:t> con la forma </a:t>
            </a:r>
            <a:r>
              <a:rPr lang="en-GB" dirty="0" err="1" smtClean="0"/>
              <a:t>dello</a:t>
            </a:r>
            <a:r>
              <a:rPr lang="en-GB" dirty="0" smtClean="0"/>
              <a:t> </a:t>
            </a:r>
            <a:r>
              <a:rPr lang="en-GB" dirty="0" err="1" smtClean="0"/>
              <a:t>stampo</a:t>
            </a:r>
            <a:r>
              <a:rPr lang="en-GB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Fase</a:t>
            </a:r>
            <a:r>
              <a:rPr lang="en-GB" dirty="0" smtClean="0"/>
              <a:t> 2: Un </a:t>
            </a:r>
            <a:r>
              <a:rPr lang="en-GB" dirty="0" err="1" smtClean="0"/>
              <a:t>avvolgimento</a:t>
            </a:r>
            <a:r>
              <a:rPr lang="en-GB" dirty="0" smtClean="0"/>
              <a:t> </a:t>
            </a:r>
            <a:r>
              <a:rPr lang="en-GB" dirty="0" err="1" smtClean="0"/>
              <a:t>plastico</a:t>
            </a:r>
            <a:r>
              <a:rPr lang="en-GB" dirty="0" smtClean="0"/>
              <a:t> è </a:t>
            </a:r>
            <a:r>
              <a:rPr lang="en-GB" dirty="0" err="1" smtClean="0"/>
              <a:t>aggiunto</a:t>
            </a:r>
            <a:r>
              <a:rPr lang="en-GB" dirty="0" smtClean="0"/>
              <a:t> </a:t>
            </a:r>
            <a:r>
              <a:rPr lang="en-GB" dirty="0" err="1" smtClean="0"/>
              <a:t>intorno</a:t>
            </a:r>
            <a:r>
              <a:rPr lang="en-GB" dirty="0" smtClean="0"/>
              <a:t> al </a:t>
            </a:r>
            <a:r>
              <a:rPr lang="en-GB" dirty="0" err="1" smtClean="0"/>
              <a:t>nucleo</a:t>
            </a:r>
            <a:r>
              <a:rPr lang="en-GB" dirty="0" smtClean="0"/>
              <a:t> </a:t>
            </a:r>
            <a:r>
              <a:rPr lang="en-GB" dirty="0" err="1" smtClean="0"/>
              <a:t>centrale</a:t>
            </a:r>
            <a:r>
              <a:rPr lang="en-GB" dirty="0" smtClean="0"/>
              <a:t>. Lo </a:t>
            </a:r>
            <a:r>
              <a:rPr lang="en-GB" dirty="0" err="1" smtClean="0"/>
              <a:t>spessore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bombola</a:t>
            </a:r>
            <a:r>
              <a:rPr lang="en-GB" dirty="0" smtClean="0"/>
              <a:t> </a:t>
            </a:r>
            <a:r>
              <a:rPr lang="en-GB" dirty="0" err="1" smtClean="0"/>
              <a:t>dipende</a:t>
            </a:r>
            <a:r>
              <a:rPr lang="en-GB" dirty="0" smtClean="0"/>
              <a:t> </a:t>
            </a:r>
            <a:r>
              <a:rPr lang="en-GB" dirty="0" err="1" smtClean="0"/>
              <a:t>dalla</a:t>
            </a:r>
            <a:r>
              <a:rPr lang="en-GB" dirty="0" smtClean="0"/>
              <a:t> </a:t>
            </a:r>
            <a:r>
              <a:rPr lang="en-GB" dirty="0" err="1" smtClean="0"/>
              <a:t>pressione</a:t>
            </a:r>
            <a:r>
              <a:rPr lang="en-GB" dirty="0" smtClean="0"/>
              <a:t> finale del gas </a:t>
            </a:r>
            <a:r>
              <a:rPr lang="en-GB" dirty="0" err="1" smtClean="0"/>
              <a:t>nella</a:t>
            </a:r>
            <a:r>
              <a:rPr lang="en-GB" dirty="0" smtClean="0"/>
              <a:t> </a:t>
            </a:r>
            <a:r>
              <a:rPr lang="en-GB" dirty="0" err="1" smtClean="0"/>
              <a:t>bombola</a:t>
            </a:r>
            <a:r>
              <a:rPr lang="en-GB" dirty="0" smtClean="0"/>
              <a:t>. Per 700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usa</a:t>
            </a:r>
            <a:r>
              <a:rPr lang="en-GB" dirty="0" smtClean="0"/>
              <a:t> </a:t>
            </a:r>
            <a:r>
              <a:rPr lang="en-GB" dirty="0" err="1" smtClean="0"/>
              <a:t>uno</a:t>
            </a:r>
            <a:r>
              <a:rPr lang="en-GB" dirty="0" smtClean="0"/>
              <a:t> </a:t>
            </a:r>
            <a:r>
              <a:rPr lang="en-GB" dirty="0" err="1" smtClean="0"/>
              <a:t>spessore</a:t>
            </a:r>
            <a:r>
              <a:rPr lang="en-GB" dirty="0" smtClean="0"/>
              <a:t> di circa 25 mm.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Fase</a:t>
            </a:r>
            <a:r>
              <a:rPr lang="en-GB" dirty="0" smtClean="0"/>
              <a:t> 3: </a:t>
            </a:r>
            <a:r>
              <a:rPr lang="en-GB" dirty="0" err="1" smtClean="0"/>
              <a:t>Copertura</a:t>
            </a:r>
            <a:r>
              <a:rPr lang="en-GB" dirty="0" smtClean="0"/>
              <a:t> in </a:t>
            </a:r>
            <a:r>
              <a:rPr lang="en-GB" dirty="0" err="1" smtClean="0"/>
              <a:t>fibra</a:t>
            </a:r>
            <a:r>
              <a:rPr lang="en-GB" dirty="0" smtClean="0"/>
              <a:t> di </a:t>
            </a:r>
            <a:r>
              <a:rPr lang="en-GB" dirty="0" err="1" smtClean="0"/>
              <a:t>vetro</a:t>
            </a:r>
            <a:r>
              <a:rPr lang="en-GB" dirty="0" smtClean="0"/>
              <a:t>: </a:t>
            </a:r>
            <a:r>
              <a:rPr lang="en-GB" dirty="0" err="1" smtClean="0"/>
              <a:t>protezione</a:t>
            </a:r>
            <a:r>
              <a:rPr lang="en-GB" dirty="0" smtClean="0"/>
              <a:t> </a:t>
            </a:r>
            <a:r>
              <a:rPr lang="en-GB" dirty="0" err="1" smtClean="0"/>
              <a:t>contro</a:t>
            </a:r>
            <a:r>
              <a:rPr lang="en-GB" dirty="0" smtClean="0"/>
              <a:t> </a:t>
            </a:r>
            <a:r>
              <a:rPr lang="en-GB" dirty="0" err="1" smtClean="0"/>
              <a:t>graffi</a:t>
            </a:r>
            <a:r>
              <a:rPr lang="en-GB" dirty="0" smtClean="0"/>
              <a:t> e </a:t>
            </a:r>
            <a:r>
              <a:rPr lang="en-GB" dirty="0" err="1" smtClean="0"/>
              <a:t>danni</a:t>
            </a:r>
            <a:r>
              <a:rPr lang="en-GB" dirty="0" smtClean="0"/>
              <a:t> da </a:t>
            </a:r>
            <a:r>
              <a:rPr lang="en-GB" dirty="0" err="1" smtClean="0"/>
              <a:t>agenti</a:t>
            </a:r>
            <a:r>
              <a:rPr lang="en-GB" dirty="0" smtClean="0"/>
              <a:t> </a:t>
            </a:r>
            <a:r>
              <a:rPr lang="en-GB" dirty="0" err="1" smtClean="0"/>
              <a:t>esterni</a:t>
            </a:r>
            <a:r>
              <a:rPr lang="en-GB" dirty="0" smtClean="0"/>
              <a:t>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16" name="ZoneTexte 9"/>
          <p:cNvSpPr txBox="1"/>
          <p:nvPr/>
        </p:nvSpPr>
        <p:spPr>
          <a:xfrm>
            <a:off x="539552" y="49496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Come </a:t>
            </a:r>
            <a:r>
              <a:rPr lang="en-GB" sz="2800" dirty="0" err="1" smtClean="0"/>
              <a:t>sono</a:t>
            </a:r>
            <a:r>
              <a:rPr lang="en-GB" sz="2800" dirty="0" smtClean="0"/>
              <a:t> </a:t>
            </a:r>
            <a:r>
              <a:rPr lang="en-GB" sz="2800" dirty="0" err="1" smtClean="0"/>
              <a:t>prodotti</a:t>
            </a:r>
            <a:endParaRPr lang="fr-BE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426697" y="0"/>
            <a:ext cx="1763688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Contenitori</a:t>
            </a:r>
            <a:r>
              <a:rPr lang="en-GB" dirty="0" smtClean="0"/>
              <a:t> in soli </a:t>
            </a:r>
            <a:r>
              <a:rPr lang="en-GB" dirty="0" err="1" smtClean="0"/>
              <a:t>materiali</a:t>
            </a:r>
            <a:r>
              <a:rPr lang="en-GB" dirty="0" smtClean="0"/>
              <a:t> </a:t>
            </a:r>
            <a:r>
              <a:rPr lang="en-GB" dirty="0" err="1" smtClean="0"/>
              <a:t>compositi</a:t>
            </a:r>
            <a:r>
              <a:rPr lang="en-GB" dirty="0" smtClean="0"/>
              <a:t> (350-700 bar).</a:t>
            </a:r>
            <a:endParaRPr lang="en-GB" dirty="0"/>
          </a:p>
        </p:txBody>
      </p:sp>
      <p:pic>
        <p:nvPicPr>
          <p:cNvPr id="18" name="Picture 1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2945" y="3514364"/>
            <a:ext cx="608682" cy="34086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45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0713" y="2475582"/>
            <a:ext cx="5579003" cy="289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552" y="1630541"/>
            <a:ext cx="4608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 smtClean="0"/>
              <a:t>Step 1, </a:t>
            </a:r>
            <a:r>
              <a:rPr lang="en-GB" dirty="0" err="1" smtClean="0"/>
              <a:t>contenitore</a:t>
            </a:r>
            <a:r>
              <a:rPr lang="en-GB" dirty="0" smtClean="0"/>
              <a:t> </a:t>
            </a:r>
            <a:r>
              <a:rPr lang="en-GB" dirty="0" err="1" smtClean="0"/>
              <a:t>interno</a:t>
            </a:r>
            <a:r>
              <a:rPr lang="en-GB" dirty="0" smtClean="0"/>
              <a:t> in </a:t>
            </a:r>
            <a:r>
              <a:rPr lang="en-GB" dirty="0" err="1" smtClean="0"/>
              <a:t>polimero</a:t>
            </a:r>
            <a:endParaRPr lang="en-GB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4013" y="2381250"/>
            <a:ext cx="18764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4013" y="3222600"/>
            <a:ext cx="1876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69757" y="4326607"/>
            <a:ext cx="1590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9825" y="1268760"/>
            <a:ext cx="666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1"/>
          <p:cNvSpPr txBox="1"/>
          <p:nvPr/>
        </p:nvSpPr>
        <p:spPr>
          <a:xfrm>
            <a:off x="395536" y="29486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Come </a:t>
            </a:r>
            <a:r>
              <a:rPr lang="en-GB" sz="2800" dirty="0" err="1"/>
              <a:t>sono</a:t>
            </a:r>
            <a:r>
              <a:rPr lang="en-GB" sz="2800" dirty="0"/>
              <a:t> </a:t>
            </a:r>
            <a:r>
              <a:rPr lang="en-GB" sz="2800" dirty="0" err="1"/>
              <a:t>prodotti</a:t>
            </a:r>
            <a:endParaRPr lang="fr-BE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1" y="5517232"/>
            <a:ext cx="67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Viene</a:t>
            </a:r>
            <a:r>
              <a:rPr lang="en-GB" dirty="0" smtClean="0"/>
              <a:t> </a:t>
            </a:r>
            <a:r>
              <a:rPr lang="en-GB" dirty="0" err="1" smtClean="0"/>
              <a:t>iniettato</a:t>
            </a:r>
            <a:r>
              <a:rPr lang="en-GB" dirty="0" smtClean="0"/>
              <a:t> un </a:t>
            </a:r>
            <a:r>
              <a:rPr lang="en-GB" dirty="0" err="1" smtClean="0"/>
              <a:t>liquido</a:t>
            </a:r>
            <a:r>
              <a:rPr lang="en-GB" dirty="0" smtClean="0"/>
              <a:t> </a:t>
            </a:r>
            <a:r>
              <a:rPr lang="en-GB" dirty="0" err="1" smtClean="0"/>
              <a:t>che</a:t>
            </a:r>
            <a:r>
              <a:rPr lang="en-GB" dirty="0" smtClean="0"/>
              <a:t> </a:t>
            </a:r>
            <a:r>
              <a:rPr lang="en-GB" dirty="0" err="1" smtClean="0"/>
              <a:t>polimerizza</a:t>
            </a:r>
            <a:r>
              <a:rPr lang="en-GB" dirty="0" smtClean="0"/>
              <a:t> </a:t>
            </a:r>
            <a:r>
              <a:rPr lang="en-GB" dirty="0" err="1" smtClean="0"/>
              <a:t>ed</a:t>
            </a:r>
            <a:r>
              <a:rPr lang="en-GB" dirty="0" smtClean="0"/>
              <a:t> è </a:t>
            </a:r>
            <a:r>
              <a:rPr lang="en-GB" dirty="0" err="1" smtClean="0"/>
              <a:t>estratto</a:t>
            </a:r>
            <a:r>
              <a:rPr lang="en-GB" dirty="0" smtClean="0"/>
              <a:t> </a:t>
            </a:r>
            <a:r>
              <a:rPr lang="en-GB" dirty="0" err="1" smtClean="0"/>
              <a:t>dallo</a:t>
            </a:r>
            <a:r>
              <a:rPr lang="en-GB" dirty="0" smtClean="0"/>
              <a:t> </a:t>
            </a:r>
            <a:r>
              <a:rPr lang="en-GB" dirty="0" err="1" smtClean="0"/>
              <a:t>stampo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0500320" y="0"/>
            <a:ext cx="1691680" cy="120032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Contenitori</a:t>
            </a:r>
            <a:r>
              <a:rPr lang="en-GB" dirty="0"/>
              <a:t> in soli </a:t>
            </a:r>
            <a:r>
              <a:rPr lang="en-GB" dirty="0" err="1"/>
              <a:t>materiali</a:t>
            </a:r>
            <a:r>
              <a:rPr lang="en-GB" dirty="0"/>
              <a:t> </a:t>
            </a:r>
            <a:r>
              <a:rPr lang="en-GB" dirty="0" err="1"/>
              <a:t>compositi</a:t>
            </a:r>
            <a:r>
              <a:rPr lang="en-GB" dirty="0"/>
              <a:t> (350-700 bar).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636750" y="6625611"/>
            <a:ext cx="150073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Ultimo aggiornamento </a:t>
            </a:r>
            <a:r>
              <a:rPr lang="en-GB" sz="7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07.11.19</a:t>
            </a:r>
            <a:endParaRPr lang="en-GB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93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2317</Words>
  <Application>Microsoft Office PowerPoint</Application>
  <PresentationFormat>Widescreen</PresentationFormat>
  <Paragraphs>283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31</cp:revision>
  <dcterms:created xsi:type="dcterms:W3CDTF">2019-06-26T09:21:34Z</dcterms:created>
  <dcterms:modified xsi:type="dcterms:W3CDTF">2019-11-07T13:02:58Z</dcterms:modified>
</cp:coreProperties>
</file>