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68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9" r:id="rId13"/>
    <p:sldId id="2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EEF1"/>
    <a:srgbClr val="00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/>
    <p:restoredTop sz="94646"/>
  </p:normalViewPr>
  <p:slideViewPr>
    <p:cSldViewPr snapToGrid="0" snapToObjects="1">
      <p:cViewPr varScale="1">
        <p:scale>
          <a:sx n="109" d="100"/>
          <a:sy n="109" d="100"/>
        </p:scale>
        <p:origin x="7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51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55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4E4D4A-C7B4-0A4F-B336-7568CF39A4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826369-A491-FF49-B2BE-064E0024F40D}"/>
              </a:ext>
            </a:extLst>
          </p:cNvPr>
          <p:cNvSpPr txBox="1"/>
          <p:nvPr userDrawn="1"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</p:spTree>
    <p:extLst>
      <p:ext uri="{BB962C8B-B14F-4D97-AF65-F5344CB8AC3E}">
        <p14:creationId xmlns:p14="http://schemas.microsoft.com/office/powerpoint/2010/main" val="3565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6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7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8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1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4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5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BAC356-1C44-F44B-B830-43C409DA0D87}"/>
              </a:ext>
            </a:extLst>
          </p:cNvPr>
          <p:cNvSpPr txBox="1">
            <a:spLocks/>
          </p:cNvSpPr>
          <p:nvPr/>
        </p:nvSpPr>
        <p:spPr>
          <a:xfrm>
            <a:off x="2600634" y="6260486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00AC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&lt;Partner logo&gt;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4EB3AC-D2CD-9040-93EF-FB25EB2C1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4E6FDB-7A33-184B-BFA9-D72881DB13F0}"/>
              </a:ext>
            </a:extLst>
          </p:cNvPr>
          <p:cNvSpPr txBox="1">
            <a:spLocks/>
          </p:cNvSpPr>
          <p:nvPr/>
        </p:nvSpPr>
        <p:spPr>
          <a:xfrm>
            <a:off x="779208" y="1980148"/>
            <a:ext cx="6064044" cy="7557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ACA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 err="1" smtClean="0"/>
              <a:t>Accumulo</a:t>
            </a:r>
            <a:r>
              <a:rPr lang="en-US" b="1" dirty="0" smtClean="0"/>
              <a:t> </a:t>
            </a:r>
            <a:r>
              <a:rPr lang="en-US" b="1" dirty="0" err="1" smtClean="0"/>
              <a:t>energetico</a:t>
            </a:r>
            <a:endParaRPr lang="en-US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53EABC-DF2E-8044-9EB9-8629F76FF197}"/>
              </a:ext>
            </a:extLst>
          </p:cNvPr>
          <p:cNvSpPr txBox="1">
            <a:spLocks/>
          </p:cNvSpPr>
          <p:nvPr/>
        </p:nvSpPr>
        <p:spPr>
          <a:xfrm>
            <a:off x="838199" y="2879027"/>
            <a:ext cx="4516315" cy="1828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Powerpoint per </a:t>
            </a:r>
            <a:r>
              <a:rPr lang="en-US" sz="2400" dirty="0" err="1" smtClean="0"/>
              <a:t>gli</a:t>
            </a:r>
            <a:r>
              <a:rPr lang="en-US" sz="2400" dirty="0" smtClean="0"/>
              <a:t> </a:t>
            </a:r>
            <a:r>
              <a:rPr lang="en-US" sz="2400" dirty="0" err="1" smtClean="0"/>
              <a:t>Studenti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5300E-B0BF-4E44-9488-125A96BBBF49}"/>
              </a:ext>
            </a:extLst>
          </p:cNvPr>
          <p:cNvSpPr txBox="1"/>
          <p:nvPr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54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15637" y="528522"/>
            <a:ext cx="1114736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GB" sz="2400" dirty="0" err="1" smtClean="0">
                <a:ea typeface="Times New Roman" panose="02020603050405020304" pitchFamily="18" charset="0"/>
              </a:rPr>
              <a:t>L’idrogeno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può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essere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anche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conservato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allo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stato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liquido</a:t>
            </a:r>
            <a:r>
              <a:rPr lang="en-GB" sz="2400" dirty="0" smtClean="0">
                <a:ea typeface="Times New Roman" panose="02020603050405020304" pitchFamily="18" charset="0"/>
              </a:rPr>
              <a:t> in </a:t>
            </a:r>
            <a:r>
              <a:rPr lang="en-GB" sz="2400" dirty="0" err="1" smtClean="0">
                <a:ea typeface="Times New Roman" panose="02020603050405020304" pitchFamily="18" charset="0"/>
              </a:rPr>
              <a:t>condizioni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criogeniche</a:t>
            </a:r>
            <a:r>
              <a:rPr lang="en-GB" sz="2400" dirty="0" smtClean="0">
                <a:ea typeface="Times New Roman" panose="02020603050405020304" pitchFamily="18" charset="0"/>
              </a:rPr>
              <a:t>,  a </a:t>
            </a:r>
            <a:br>
              <a:rPr lang="en-GB" sz="2400" dirty="0" smtClean="0">
                <a:ea typeface="Times New Roman" panose="02020603050405020304" pitchFamily="18" charset="0"/>
              </a:rPr>
            </a:br>
            <a:r>
              <a:rPr lang="en-GB" sz="2400" dirty="0" smtClean="0">
                <a:ea typeface="Times New Roman" panose="02020603050405020304" pitchFamily="18" charset="0"/>
              </a:rPr>
              <a:t>-253°C e 1 atm. La </a:t>
            </a:r>
            <a:r>
              <a:rPr lang="en-GB" sz="2400" dirty="0" err="1" smtClean="0">
                <a:ea typeface="Times New Roman" panose="02020603050405020304" pitchFamily="18" charset="0"/>
              </a:rPr>
              <a:t>conservazione</a:t>
            </a:r>
            <a:r>
              <a:rPr lang="en-GB" sz="2400" dirty="0" smtClean="0">
                <a:ea typeface="Times New Roman" panose="02020603050405020304" pitchFamily="18" charset="0"/>
              </a:rPr>
              <a:t> in </a:t>
            </a:r>
            <a:r>
              <a:rPr lang="en-GB" sz="2400" dirty="0" err="1" smtClean="0">
                <a:ea typeface="Times New Roman" panose="02020603050405020304" pitchFamily="18" charset="0"/>
              </a:rPr>
              <a:t>condizioni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criogeniche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aumenta</a:t>
            </a:r>
            <a:r>
              <a:rPr lang="en-GB" sz="2400" dirty="0" smtClean="0">
                <a:ea typeface="Times New Roman" panose="02020603050405020304" pitchFamily="18" charset="0"/>
              </a:rPr>
              <a:t> la </a:t>
            </a:r>
            <a:r>
              <a:rPr lang="en-GB" sz="2400" dirty="0" err="1" smtClean="0">
                <a:ea typeface="Times New Roman" panose="02020603050405020304" pitchFamily="18" charset="0"/>
              </a:rPr>
              <a:t>densità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energetica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volumetrica</a:t>
            </a:r>
            <a:r>
              <a:rPr lang="en-GB" sz="2400" dirty="0" smtClean="0">
                <a:ea typeface="Times New Roman" panose="02020603050405020304" pitchFamily="18" charset="0"/>
              </a:rPr>
              <a:t> ma </a:t>
            </a:r>
            <a:r>
              <a:rPr lang="en-GB" sz="2400" dirty="0" err="1" smtClean="0">
                <a:ea typeface="Times New Roman" panose="02020603050405020304" pitchFamily="18" charset="0"/>
              </a:rPr>
              <a:t>si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porta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dietro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delle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problematiche</a:t>
            </a:r>
            <a:r>
              <a:rPr lang="en-GB" sz="2400" dirty="0" smtClean="0">
                <a:ea typeface="Times New Roman" panose="02020603050405020304" pitchFamily="18" charset="0"/>
              </a:rPr>
              <a:t> legate </a:t>
            </a:r>
            <a:r>
              <a:rPr lang="en-GB" sz="2400" dirty="0" err="1" smtClean="0">
                <a:ea typeface="Times New Roman" panose="02020603050405020304" pitchFamily="18" charset="0"/>
              </a:rPr>
              <a:t>alla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gestione</a:t>
            </a:r>
            <a:r>
              <a:rPr lang="en-GB" sz="2400" dirty="0" smtClean="0">
                <a:ea typeface="Times New Roman" panose="02020603050405020304" pitchFamily="18" charset="0"/>
              </a:rPr>
              <a:t> del </a:t>
            </a:r>
            <a:r>
              <a:rPr lang="en-GB" sz="2400" dirty="0" err="1" smtClean="0">
                <a:ea typeface="Times New Roman" panose="02020603050405020304" pitchFamily="18" charset="0"/>
              </a:rPr>
              <a:t>contenitore</a:t>
            </a:r>
            <a:r>
              <a:rPr lang="en-GB" sz="2400" dirty="0" smtClean="0">
                <a:ea typeface="Times New Roman" panose="02020603050405020304" pitchFamily="18" charset="0"/>
              </a:rPr>
              <a:t>. </a:t>
            </a:r>
            <a:r>
              <a:rPr lang="en-GB" sz="2400" dirty="0" err="1" smtClean="0">
                <a:ea typeface="Times New Roman" panose="02020603050405020304" pitchFamily="18" charset="0"/>
              </a:rPr>
              <a:t>Innanzitutto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abbiamo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il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costo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energetico</a:t>
            </a:r>
            <a:r>
              <a:rPr lang="en-GB" sz="2400" dirty="0" smtClean="0">
                <a:ea typeface="Times New Roman" panose="02020603050405020304" pitchFamily="18" charset="0"/>
              </a:rPr>
              <a:t> legato al </a:t>
            </a:r>
            <a:r>
              <a:rPr lang="en-GB" sz="2400" dirty="0" err="1" smtClean="0">
                <a:ea typeface="Times New Roman" panose="02020603050405020304" pitchFamily="18" charset="0"/>
              </a:rPr>
              <a:t>raffreddamento</a:t>
            </a:r>
            <a:r>
              <a:rPr lang="en-GB" sz="2400" dirty="0" smtClean="0">
                <a:ea typeface="Times New Roman" panose="02020603050405020304" pitchFamily="18" charset="0"/>
              </a:rPr>
              <a:t>, </a:t>
            </a:r>
            <a:r>
              <a:rPr lang="en-GB" sz="2400" dirty="0" err="1" smtClean="0">
                <a:ea typeface="Times New Roman" panose="02020603050405020304" pitchFamily="18" charset="0"/>
              </a:rPr>
              <a:t>che</a:t>
            </a:r>
            <a:r>
              <a:rPr lang="en-GB" sz="2400" dirty="0" smtClean="0">
                <a:ea typeface="Times New Roman" panose="02020603050405020304" pitchFamily="18" charset="0"/>
              </a:rPr>
              <a:t> secondo </a:t>
            </a:r>
            <a:r>
              <a:rPr lang="en-GB" sz="2400" dirty="0" err="1" smtClean="0">
                <a:ea typeface="Times New Roman" panose="02020603050405020304" pitchFamily="18" charset="0"/>
              </a:rPr>
              <a:t>i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dati</a:t>
            </a:r>
            <a:r>
              <a:rPr lang="en-GB" sz="2400" dirty="0" smtClean="0">
                <a:ea typeface="Times New Roman" panose="02020603050405020304" pitchFamily="18" charset="0"/>
              </a:rPr>
              <a:t> del DoE </a:t>
            </a:r>
            <a:r>
              <a:rPr lang="en-GB" sz="2400" dirty="0" err="1" smtClean="0">
                <a:ea typeface="Times New Roman" panose="02020603050405020304" pitchFamily="18" charset="0"/>
              </a:rPr>
              <a:t>ammonta</a:t>
            </a:r>
            <a:r>
              <a:rPr lang="en-GB" sz="2400" dirty="0" smtClean="0">
                <a:ea typeface="Times New Roman" panose="02020603050405020304" pitchFamily="18" charset="0"/>
              </a:rPr>
              <a:t> a circa </a:t>
            </a:r>
            <a:r>
              <a:rPr lang="en-GB" sz="2400" dirty="0" err="1" smtClean="0">
                <a:ea typeface="Times New Roman" panose="02020603050405020304" pitchFamily="18" charset="0"/>
              </a:rPr>
              <a:t>il</a:t>
            </a:r>
            <a:r>
              <a:rPr lang="en-GB" sz="2400" dirty="0" smtClean="0">
                <a:ea typeface="Times New Roman" panose="02020603050405020304" pitchFamily="18" charset="0"/>
              </a:rPr>
              <a:t> 30% del </a:t>
            </a:r>
            <a:r>
              <a:rPr lang="en-GB" sz="2400" dirty="0" err="1" smtClean="0">
                <a:ea typeface="Times New Roman" panose="02020603050405020304" pitchFamily="18" charset="0"/>
              </a:rPr>
              <a:t>suo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potere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calorifico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inferiore</a:t>
            </a:r>
            <a:r>
              <a:rPr lang="en-GB" sz="2400" dirty="0" smtClean="0">
                <a:ea typeface="Times New Roman" panose="02020603050405020304" pitchFamily="18" charset="0"/>
              </a:rPr>
              <a:t>. </a:t>
            </a:r>
            <a:r>
              <a:rPr lang="en-GB" sz="2400" dirty="0" err="1" smtClean="0">
                <a:ea typeface="Times New Roman" panose="02020603050405020304" pitchFamily="18" charset="0"/>
              </a:rPr>
              <a:t>Altre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problematiche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sono</a:t>
            </a:r>
            <a:r>
              <a:rPr lang="en-GB" sz="2400" dirty="0" smtClean="0">
                <a:ea typeface="Times New Roman" panose="02020603050405020304" pitchFamily="18" charset="0"/>
              </a:rPr>
              <a:t> legate al </a:t>
            </a:r>
            <a:r>
              <a:rPr lang="en-GB" sz="2400" dirty="0" err="1" smtClean="0">
                <a:ea typeface="Times New Roman" panose="02020603050405020304" pitchFamily="18" charset="0"/>
              </a:rPr>
              <a:t>contenitore</a:t>
            </a:r>
            <a:r>
              <a:rPr lang="en-GB" sz="2400" dirty="0" smtClean="0">
                <a:ea typeface="Times New Roman" panose="02020603050405020304" pitchFamily="18" charset="0"/>
              </a:rPr>
              <a:t>, al </a:t>
            </a:r>
            <a:r>
              <a:rPr lang="en-GB" sz="2400" dirty="0" err="1" smtClean="0">
                <a:ea typeface="Times New Roman" panose="02020603050405020304" pitchFamily="18" charset="0"/>
              </a:rPr>
              <a:t>suo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costo</a:t>
            </a:r>
            <a:r>
              <a:rPr lang="en-GB" sz="2400" dirty="0" smtClean="0">
                <a:ea typeface="Times New Roman" panose="02020603050405020304" pitchFamily="18" charset="0"/>
              </a:rPr>
              <a:t> e </a:t>
            </a:r>
            <a:r>
              <a:rPr lang="en-GB" sz="2400" dirty="0" err="1" smtClean="0">
                <a:ea typeface="Times New Roman" panose="02020603050405020304" pitchFamily="18" charset="0"/>
              </a:rPr>
              <a:t>alla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possibile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incorrenza</a:t>
            </a:r>
            <a:r>
              <a:rPr lang="en-GB" sz="2400" dirty="0" smtClean="0">
                <a:ea typeface="Times New Roman" panose="02020603050405020304" pitchFamily="18" charset="0"/>
              </a:rPr>
              <a:t> di </a:t>
            </a:r>
            <a:r>
              <a:rPr lang="en-GB" sz="2400" dirty="0" err="1" smtClean="0">
                <a:ea typeface="Times New Roman" panose="02020603050405020304" pitchFamily="18" charset="0"/>
              </a:rPr>
              <a:t>fenomeni</a:t>
            </a:r>
            <a:r>
              <a:rPr lang="en-GB" sz="2400" dirty="0" smtClean="0">
                <a:ea typeface="Times New Roman" panose="02020603050405020304" pitchFamily="18" charset="0"/>
              </a:rPr>
              <a:t> di boil-off; </a:t>
            </a:r>
            <a:r>
              <a:rPr lang="en-GB" sz="2400" dirty="0" err="1" smtClean="0">
                <a:ea typeface="Times New Roman" panose="02020603050405020304" pitchFamily="18" charset="0"/>
              </a:rPr>
              <a:t>quest’ultimo</a:t>
            </a:r>
            <a:r>
              <a:rPr lang="en-GB" sz="2400" dirty="0" smtClean="0">
                <a:ea typeface="Times New Roman" panose="02020603050405020304" pitchFamily="18" charset="0"/>
              </a:rPr>
              <a:t> è un </a:t>
            </a:r>
            <a:r>
              <a:rPr lang="en-GB" sz="2400" dirty="0" err="1" smtClean="0">
                <a:ea typeface="Times New Roman" panose="02020603050405020304" pitchFamily="18" charset="0"/>
              </a:rPr>
              <a:t>fenomeno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causato</a:t>
            </a:r>
            <a:r>
              <a:rPr lang="en-GB" sz="2400" dirty="0" smtClean="0">
                <a:ea typeface="Times New Roman" panose="02020603050405020304" pitchFamily="18" charset="0"/>
              </a:rPr>
              <a:t> da </a:t>
            </a:r>
            <a:r>
              <a:rPr lang="en-GB" sz="2400" dirty="0" err="1" smtClean="0">
                <a:ea typeface="Times New Roman" panose="02020603050405020304" pitchFamily="18" charset="0"/>
              </a:rPr>
              <a:t>isolamento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termico</a:t>
            </a:r>
            <a:r>
              <a:rPr lang="en-GB" sz="2400" dirty="0" smtClean="0">
                <a:ea typeface="Times New Roman" panose="02020603050405020304" pitchFamily="18" charset="0"/>
              </a:rPr>
              <a:t> non </a:t>
            </a:r>
            <a:r>
              <a:rPr lang="en-GB" sz="2400" dirty="0" err="1" smtClean="0">
                <a:ea typeface="Times New Roman" panose="02020603050405020304" pitchFamily="18" charset="0"/>
              </a:rPr>
              <a:t>perfetto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che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porta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all’evaporazione</a:t>
            </a:r>
            <a:r>
              <a:rPr lang="en-GB" sz="2400" dirty="0" smtClean="0">
                <a:ea typeface="Times New Roman" panose="02020603050405020304" pitchFamily="18" charset="0"/>
              </a:rPr>
              <a:t> di parte </a:t>
            </a:r>
            <a:r>
              <a:rPr lang="en-GB" sz="2400" dirty="0" err="1" smtClean="0">
                <a:ea typeface="Times New Roman" panose="02020603050405020304" pitchFamily="18" charset="0"/>
              </a:rPr>
              <a:t>dell’idrogeno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nel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contenitore</a:t>
            </a:r>
            <a:r>
              <a:rPr lang="en-GB" sz="2400" dirty="0" smtClean="0">
                <a:ea typeface="Times New Roman" panose="02020603050405020304" pitchFamily="18" charset="0"/>
              </a:rPr>
              <a:t> e un </a:t>
            </a:r>
            <a:r>
              <a:rPr lang="en-GB" sz="2400" dirty="0" err="1" smtClean="0">
                <a:ea typeface="Times New Roman" panose="02020603050405020304" pitchFamily="18" charset="0"/>
              </a:rPr>
              <a:t>aumento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della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pressione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interna</a:t>
            </a:r>
            <a:r>
              <a:rPr lang="en-GB" sz="2400" dirty="0" smtClean="0">
                <a:ea typeface="Times New Roman" panose="02020603050405020304" pitchFamily="18" charset="0"/>
              </a:rPr>
              <a:t>. Il gas è </a:t>
            </a:r>
            <a:r>
              <a:rPr lang="en-GB" sz="2400" dirty="0" err="1" smtClean="0">
                <a:ea typeface="Times New Roman" panose="02020603050405020304" pitchFamily="18" charset="0"/>
              </a:rPr>
              <a:t>sfogato</a:t>
            </a:r>
            <a:r>
              <a:rPr lang="en-GB" sz="2400" dirty="0" smtClean="0">
                <a:ea typeface="Times New Roman" panose="02020603050405020304" pitchFamily="18" charset="0"/>
              </a:rPr>
              <a:t> da </a:t>
            </a:r>
            <a:r>
              <a:rPr lang="en-GB" sz="2400" dirty="0" err="1" smtClean="0">
                <a:ea typeface="Times New Roman" panose="02020603050405020304" pitchFamily="18" charset="0"/>
              </a:rPr>
              <a:t>una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valvola</a:t>
            </a:r>
            <a:r>
              <a:rPr lang="en-GB" sz="2400" dirty="0" smtClean="0">
                <a:ea typeface="Times New Roman" panose="02020603050405020304" pitchFamily="18" charset="0"/>
              </a:rPr>
              <a:t> di </a:t>
            </a:r>
            <a:r>
              <a:rPr lang="en-GB" sz="2400" dirty="0" err="1" smtClean="0">
                <a:ea typeface="Times New Roman" panose="02020603050405020304" pitchFamily="18" charset="0"/>
              </a:rPr>
              <a:t>sicurezza</a:t>
            </a:r>
            <a:r>
              <a:rPr lang="en-GB" sz="2400" dirty="0" smtClean="0">
                <a:ea typeface="Times New Roman" panose="02020603050405020304" pitchFamily="18" charset="0"/>
              </a:rPr>
              <a:t> ma è </a:t>
            </a:r>
            <a:r>
              <a:rPr lang="en-GB" sz="2400" dirty="0" err="1" smtClean="0">
                <a:ea typeface="Times New Roman" panose="02020603050405020304" pitchFamily="18" charset="0"/>
              </a:rPr>
              <a:t>una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perdita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energetica</a:t>
            </a:r>
            <a:r>
              <a:rPr lang="en-GB" sz="2400" dirty="0" smtClean="0">
                <a:ea typeface="Times New Roman" panose="02020603050405020304" pitchFamily="18" charset="0"/>
              </a:rPr>
              <a:t> e </a:t>
            </a:r>
            <a:r>
              <a:rPr lang="en-GB" sz="2400" dirty="0" err="1" smtClean="0">
                <a:ea typeface="Times New Roman" panose="02020603050405020304" pitchFamily="18" charset="0"/>
              </a:rPr>
              <a:t>può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essere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pericoloso</a:t>
            </a:r>
            <a:r>
              <a:rPr lang="en-GB" sz="2400" dirty="0" smtClean="0">
                <a:ea typeface="Times New Roman" panose="02020603050405020304" pitchFamily="18" charset="0"/>
              </a:rPr>
              <a:t> in </a:t>
            </a:r>
            <a:r>
              <a:rPr lang="en-GB" sz="2400" dirty="0" err="1" smtClean="0">
                <a:ea typeface="Times New Roman" panose="02020603050405020304" pitchFamily="18" charset="0"/>
              </a:rPr>
              <a:t>spazi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poco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ventilati</a:t>
            </a:r>
            <a:r>
              <a:rPr lang="en-GB" sz="2400" dirty="0" smtClean="0">
                <a:ea typeface="Times New Roman" panose="02020603050405020304" pitchFamily="18" charset="0"/>
              </a:rPr>
              <a:t> (</a:t>
            </a:r>
            <a:r>
              <a:rPr lang="en-GB" sz="2400" dirty="0" err="1" smtClean="0">
                <a:ea typeface="Times New Roman" panose="02020603050405020304" pitchFamily="18" charset="0"/>
              </a:rPr>
              <a:t>rischio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autoaccensione</a:t>
            </a:r>
            <a:r>
              <a:rPr lang="en-GB" sz="2400" dirty="0" smtClean="0">
                <a:ea typeface="Times New Roman" panose="02020603050405020304" pitchFamily="18" charset="0"/>
              </a:rPr>
              <a:t>). </a:t>
            </a:r>
            <a:endParaRPr lang="en-GB" sz="2400" dirty="0"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871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9984" y="135857"/>
            <a:ext cx="10950633" cy="2615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GB" sz="2400" dirty="0" smtClean="0">
                <a:ea typeface="Times New Roman" panose="02020603050405020304" pitchFamily="18" charset="0"/>
              </a:rPr>
              <a:t>Un </a:t>
            </a:r>
            <a:r>
              <a:rPr lang="en-GB" sz="2400" dirty="0" err="1" smtClean="0">
                <a:ea typeface="Times New Roman" panose="02020603050405020304" pitchFamily="18" charset="0"/>
              </a:rPr>
              <a:t>ulteriore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sistema</a:t>
            </a:r>
            <a:r>
              <a:rPr lang="en-GB" sz="2400" dirty="0" smtClean="0">
                <a:ea typeface="Times New Roman" panose="02020603050405020304" pitchFamily="18" charset="0"/>
              </a:rPr>
              <a:t> di </a:t>
            </a:r>
            <a:r>
              <a:rPr lang="en-GB" sz="2400" dirty="0" err="1" smtClean="0">
                <a:ea typeface="Times New Roman" panose="02020603050405020304" pitchFamily="18" charset="0"/>
              </a:rPr>
              <a:t>accumulo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ibrido</a:t>
            </a:r>
            <a:r>
              <a:rPr lang="en-GB" sz="2400" dirty="0" smtClean="0">
                <a:ea typeface="Times New Roman" panose="02020603050405020304" pitchFamily="18" charset="0"/>
              </a:rPr>
              <a:t> per </a:t>
            </a:r>
            <a:r>
              <a:rPr lang="en-GB" sz="2400" dirty="0" err="1" smtClean="0">
                <a:ea typeface="Times New Roman" panose="02020603050405020304" pitchFamily="18" charset="0"/>
              </a:rPr>
              <a:t>idrogeno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crio-compresso</a:t>
            </a:r>
            <a:r>
              <a:rPr lang="en-GB" sz="2400" dirty="0" smtClean="0">
                <a:ea typeface="Times New Roman" panose="02020603050405020304" pitchFamily="18" charset="0"/>
              </a:rPr>
              <a:t> è in via di </a:t>
            </a:r>
            <a:r>
              <a:rPr lang="en-GB" sz="2400" dirty="0" err="1" smtClean="0">
                <a:ea typeface="Times New Roman" panose="02020603050405020304" pitchFamily="18" charset="0"/>
              </a:rPr>
              <a:t>sviluppo</a:t>
            </a:r>
            <a:r>
              <a:rPr lang="en-GB" sz="2400" dirty="0" smtClean="0">
                <a:ea typeface="Times New Roman" panose="02020603050405020304" pitchFamily="18" charset="0"/>
              </a:rPr>
              <a:t> e ha </a:t>
            </a:r>
            <a:r>
              <a:rPr lang="en-GB" sz="2400" dirty="0" err="1" smtClean="0">
                <a:ea typeface="Times New Roman" panose="02020603050405020304" pitchFamily="18" charset="0"/>
              </a:rPr>
              <a:t>l’obiettivo</a:t>
            </a:r>
            <a:r>
              <a:rPr lang="en-GB" sz="2400" dirty="0" smtClean="0">
                <a:ea typeface="Times New Roman" panose="02020603050405020304" pitchFamily="18" charset="0"/>
              </a:rPr>
              <a:t> di </a:t>
            </a:r>
            <a:r>
              <a:rPr lang="en-GB" sz="2400" dirty="0" err="1" smtClean="0">
                <a:ea typeface="Times New Roman" panose="02020603050405020304" pitchFamily="18" charset="0"/>
              </a:rPr>
              <a:t>conservare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l’idrogeno</a:t>
            </a:r>
            <a:r>
              <a:rPr lang="en-GB" sz="2400" dirty="0" smtClean="0">
                <a:ea typeface="Times New Roman" panose="02020603050405020304" pitchFamily="18" charset="0"/>
              </a:rPr>
              <a:t> a 300bar e -200°C. La </a:t>
            </a:r>
            <a:r>
              <a:rPr lang="en-GB" sz="2400" dirty="0" err="1" smtClean="0">
                <a:ea typeface="Times New Roman" panose="02020603050405020304" pitchFamily="18" charset="0"/>
              </a:rPr>
              <a:t>bombola</a:t>
            </a:r>
            <a:r>
              <a:rPr lang="en-GB" sz="2400" dirty="0" smtClean="0">
                <a:ea typeface="Times New Roman" panose="02020603050405020304" pitchFamily="18" charset="0"/>
              </a:rPr>
              <a:t> è </a:t>
            </a:r>
            <a:r>
              <a:rPr lang="en-GB" sz="2400" dirty="0" err="1" smtClean="0">
                <a:ea typeface="Times New Roman" panose="02020603050405020304" pitchFamily="18" charset="0"/>
              </a:rPr>
              <a:t>più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leggera</a:t>
            </a:r>
            <a:r>
              <a:rPr lang="en-GB" sz="2400" dirty="0" smtClean="0">
                <a:ea typeface="Times New Roman" panose="02020603050405020304" pitchFamily="18" charset="0"/>
              </a:rPr>
              <a:t> e </a:t>
            </a:r>
            <a:r>
              <a:rPr lang="en-GB" sz="2400" dirty="0" err="1" smtClean="0">
                <a:ea typeface="Times New Roman" panose="02020603050405020304" pitchFamily="18" charset="0"/>
              </a:rPr>
              <a:t>compatta</a:t>
            </a:r>
            <a:r>
              <a:rPr lang="en-GB" sz="2400" dirty="0" smtClean="0">
                <a:ea typeface="Times New Roman" panose="02020603050405020304" pitchFamily="18" charset="0"/>
              </a:rPr>
              <a:t> di </a:t>
            </a:r>
            <a:r>
              <a:rPr lang="en-GB" sz="2400" dirty="0" err="1" smtClean="0">
                <a:ea typeface="Times New Roman" panose="02020603050405020304" pitchFamily="18" charset="0"/>
              </a:rPr>
              <a:t>altri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sistemi</a:t>
            </a:r>
            <a:r>
              <a:rPr lang="en-GB" sz="2400" dirty="0" smtClean="0">
                <a:ea typeface="Times New Roman" panose="02020603050405020304" pitchFamily="18" charset="0"/>
              </a:rPr>
              <a:t> di </a:t>
            </a:r>
            <a:r>
              <a:rPr lang="en-GB" sz="2400" dirty="0" err="1" smtClean="0">
                <a:ea typeface="Times New Roman" panose="02020603050405020304" pitchFamily="18" charset="0"/>
              </a:rPr>
              <a:t>stoccaggio</a:t>
            </a:r>
            <a:r>
              <a:rPr lang="en-GB" sz="2400" dirty="0" smtClean="0">
                <a:ea typeface="Times New Roman" panose="02020603050405020304" pitchFamily="18" charset="0"/>
              </a:rPr>
              <a:t>. BMW ha </a:t>
            </a:r>
            <a:r>
              <a:rPr lang="en-GB" sz="2400" dirty="0" err="1" smtClean="0">
                <a:ea typeface="Times New Roman" panose="02020603050405020304" pitchFamily="18" charset="0"/>
              </a:rPr>
              <a:t>realizzato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nel</a:t>
            </a:r>
            <a:r>
              <a:rPr lang="en-GB" sz="2400" dirty="0" smtClean="0">
                <a:ea typeface="Times New Roman" panose="02020603050405020304" pitchFamily="18" charset="0"/>
              </a:rPr>
              <a:t> 2015 un </a:t>
            </a:r>
            <a:r>
              <a:rPr lang="en-GB" sz="2400" dirty="0" err="1" smtClean="0">
                <a:ea typeface="Times New Roman" panose="02020603050405020304" pitchFamily="18" charset="0"/>
              </a:rPr>
              <a:t>prototipo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che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utilizza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questo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tipo</a:t>
            </a:r>
            <a:r>
              <a:rPr lang="en-GB" sz="2400" dirty="0" smtClean="0">
                <a:ea typeface="Times New Roman" panose="02020603050405020304" pitchFamily="18" charset="0"/>
              </a:rPr>
              <a:t> di </a:t>
            </a:r>
            <a:r>
              <a:rPr lang="en-GB" sz="2400" dirty="0" err="1" smtClean="0">
                <a:ea typeface="Times New Roman" panose="02020603050405020304" pitchFamily="18" charset="0"/>
              </a:rPr>
              <a:t>tecnologia</a:t>
            </a:r>
            <a:r>
              <a:rPr lang="en-GB" sz="2400" dirty="0" smtClean="0">
                <a:ea typeface="Times New Roman" panose="02020603050405020304" pitchFamily="18" charset="0"/>
              </a:rPr>
              <a:t> di storage. </a:t>
            </a:r>
            <a:r>
              <a:rPr lang="en-GB" sz="2400" dirty="0" err="1" smtClean="0">
                <a:ea typeface="Times New Roman" panose="02020603050405020304" pitchFamily="18" charset="0"/>
              </a:rPr>
              <a:t>Questo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sistema</a:t>
            </a:r>
            <a:r>
              <a:rPr lang="en-GB" sz="2400" dirty="0" smtClean="0">
                <a:ea typeface="Times New Roman" panose="02020603050405020304" pitchFamily="18" charset="0"/>
              </a:rPr>
              <a:t>, </a:t>
            </a:r>
            <a:r>
              <a:rPr lang="en-GB" sz="2400" dirty="0" err="1" smtClean="0">
                <a:ea typeface="Times New Roman" panose="02020603050405020304" pitchFamily="18" charset="0"/>
              </a:rPr>
              <a:t>utilizzando</a:t>
            </a:r>
            <a:r>
              <a:rPr lang="en-GB" sz="2400" dirty="0" smtClean="0">
                <a:ea typeface="Times New Roman" panose="02020603050405020304" pitchFamily="18" charset="0"/>
              </a:rPr>
              <a:t> temperature </a:t>
            </a:r>
            <a:r>
              <a:rPr lang="en-GB" sz="2400" dirty="0" err="1" smtClean="0">
                <a:ea typeface="Times New Roman" panose="02020603050405020304" pitchFamily="18" charset="0"/>
              </a:rPr>
              <a:t>meno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basse</a:t>
            </a:r>
            <a:r>
              <a:rPr lang="en-GB" sz="2400" dirty="0" smtClean="0">
                <a:ea typeface="Times New Roman" panose="02020603050405020304" pitchFamily="18" charset="0"/>
              </a:rPr>
              <a:t> del </a:t>
            </a:r>
            <a:r>
              <a:rPr lang="en-GB" sz="2400" dirty="0" err="1" smtClean="0">
                <a:ea typeface="Times New Roman" panose="02020603050405020304" pitchFamily="18" charset="0"/>
              </a:rPr>
              <a:t>sistema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criogenico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puro</a:t>
            </a:r>
            <a:r>
              <a:rPr lang="en-GB" sz="2400" dirty="0" smtClean="0">
                <a:ea typeface="Times New Roman" panose="02020603050405020304" pitchFamily="18" charset="0"/>
              </a:rPr>
              <a:t>, </a:t>
            </a:r>
            <a:r>
              <a:rPr lang="en-GB" sz="2400" dirty="0" err="1" smtClean="0">
                <a:ea typeface="Times New Roman" panose="02020603050405020304" pitchFamily="18" charset="0"/>
              </a:rPr>
              <a:t>porta</a:t>
            </a:r>
            <a:r>
              <a:rPr lang="en-GB" sz="2400" dirty="0" smtClean="0">
                <a:ea typeface="Times New Roman" panose="02020603050405020304" pitchFamily="18" charset="0"/>
              </a:rPr>
              <a:t> a </a:t>
            </a:r>
            <a:r>
              <a:rPr lang="en-GB" sz="2400" dirty="0" err="1" smtClean="0">
                <a:ea typeface="Times New Roman" panose="02020603050405020304" pitchFamily="18" charset="0"/>
              </a:rPr>
              <a:t>costi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energetici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inferiori</a:t>
            </a:r>
            <a:r>
              <a:rPr lang="en-GB" sz="2400" dirty="0" smtClean="0">
                <a:ea typeface="Times New Roman" panose="02020603050405020304" pitchFamily="18" charset="0"/>
              </a:rPr>
              <a:t> per la </a:t>
            </a:r>
            <a:r>
              <a:rPr lang="en-GB" sz="2400" dirty="0" err="1" smtClean="0">
                <a:ea typeface="Times New Roman" panose="02020603050405020304" pitchFamily="18" charset="0"/>
              </a:rPr>
              <a:t>liquefazione</a:t>
            </a:r>
            <a:r>
              <a:rPr lang="en-GB" sz="2400" dirty="0" smtClean="0">
                <a:ea typeface="Times New Roman" panose="02020603050405020304" pitchFamily="18" charset="0"/>
              </a:rPr>
              <a:t> e </a:t>
            </a:r>
            <a:r>
              <a:rPr lang="en-GB" sz="2400" dirty="0" err="1" smtClean="0">
                <a:ea typeface="Times New Roman" panose="02020603050405020304" pitchFamily="18" charset="0"/>
              </a:rPr>
              <a:t>meno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rischio</a:t>
            </a:r>
            <a:r>
              <a:rPr lang="en-GB" sz="2400" dirty="0" smtClean="0">
                <a:ea typeface="Times New Roman" panose="02020603050405020304" pitchFamily="18" charset="0"/>
              </a:rPr>
              <a:t> di boil-off. </a:t>
            </a:r>
            <a:endParaRPr lang="en-GB" sz="2400" dirty="0">
              <a:ea typeface="Times New Roman" panose="02020603050405020304" pitchFamily="18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99" y="2804801"/>
            <a:ext cx="4199890" cy="294449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85278" y="5639872"/>
            <a:ext cx="7633855" cy="38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Sezione</a:t>
            </a:r>
            <a:r>
              <a:rPr lang="en-GB" i="1" dirty="0" smtClean="0"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 di un </a:t>
            </a:r>
            <a:r>
              <a:rPr lang="en-GB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contenitore</a:t>
            </a:r>
            <a:r>
              <a:rPr lang="en-GB" i="1" dirty="0" smtClean="0"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 per </a:t>
            </a:r>
            <a:r>
              <a:rPr lang="en-GB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il</a:t>
            </a:r>
            <a:r>
              <a:rPr lang="en-GB" i="1" dirty="0" smtClean="0"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 </a:t>
            </a:r>
            <a:r>
              <a:rPr lang="en-GB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trasporto</a:t>
            </a:r>
            <a:r>
              <a:rPr lang="en-GB" i="1" dirty="0" smtClean="0"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 di </a:t>
            </a:r>
            <a:r>
              <a:rPr lang="en-GB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idrogeno</a:t>
            </a:r>
            <a:r>
              <a:rPr lang="en-GB" i="1" dirty="0" smtClean="0"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 </a:t>
            </a:r>
            <a:r>
              <a:rPr lang="en-GB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criocompresso</a:t>
            </a:r>
            <a:endParaRPr lang="en-GB" i="1" dirty="0">
              <a:latin typeface="Arial" panose="020B0604020202020204" pitchFamily="34" charset="0"/>
              <a:ea typeface="Times New Roman" panose="02020603050405020304" pitchFamily="18" charset="0"/>
              <a:cs typeface="FreeSan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556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1672" y="0"/>
            <a:ext cx="6096000" cy="53430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GB" dirty="0" err="1" smtClean="0">
                <a:ea typeface="Times New Roman" panose="02020603050405020304" pitchFamily="18" charset="0"/>
              </a:rPr>
              <a:t>Esistono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metodi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innovativi</a:t>
            </a:r>
            <a:r>
              <a:rPr lang="en-GB" dirty="0" smtClean="0">
                <a:ea typeface="Times New Roman" panose="02020603050405020304" pitchFamily="18" charset="0"/>
              </a:rPr>
              <a:t> per la </a:t>
            </a:r>
            <a:r>
              <a:rPr lang="en-GB" dirty="0" err="1" smtClean="0">
                <a:ea typeface="Times New Roman" panose="02020603050405020304" pitchFamily="18" charset="0"/>
              </a:rPr>
              <a:t>conservazione</a:t>
            </a:r>
            <a:r>
              <a:rPr lang="en-GB" dirty="0" smtClean="0">
                <a:ea typeface="Times New Roman" panose="02020603050405020304" pitchFamily="18" charset="0"/>
              </a:rPr>
              <a:t> di </a:t>
            </a:r>
            <a:r>
              <a:rPr lang="en-GB" dirty="0" err="1" smtClean="0">
                <a:ea typeface="Times New Roman" panose="02020603050405020304" pitchFamily="18" charset="0"/>
              </a:rPr>
              <a:t>idrogeno</a:t>
            </a:r>
            <a:r>
              <a:rPr lang="en-GB" dirty="0" smtClean="0">
                <a:ea typeface="Times New Roman" panose="02020603050405020304" pitchFamily="18" charset="0"/>
              </a:rPr>
              <a:t> per via </a:t>
            </a:r>
            <a:r>
              <a:rPr lang="en-GB" dirty="0" err="1" smtClean="0">
                <a:ea typeface="Times New Roman" panose="02020603050405020304" pitchFamily="18" charset="0"/>
              </a:rPr>
              <a:t>fisica</a:t>
            </a:r>
            <a:r>
              <a:rPr lang="en-GB" dirty="0" smtClean="0">
                <a:ea typeface="Times New Roman" panose="02020603050405020304" pitchFamily="18" charset="0"/>
              </a:rPr>
              <a:t> o </a:t>
            </a:r>
            <a:r>
              <a:rPr lang="en-GB" dirty="0" err="1" smtClean="0">
                <a:ea typeface="Times New Roman" panose="02020603050405020304" pitchFamily="18" charset="0"/>
              </a:rPr>
              <a:t>chimica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all’interno</a:t>
            </a:r>
            <a:r>
              <a:rPr lang="en-GB" dirty="0" smtClean="0">
                <a:ea typeface="Times New Roman" panose="02020603050405020304" pitchFamily="18" charset="0"/>
              </a:rPr>
              <a:t> di </a:t>
            </a:r>
            <a:r>
              <a:rPr lang="en-GB" dirty="0" err="1" smtClean="0">
                <a:ea typeface="Times New Roman" panose="02020603050405020304" pitchFamily="18" charset="0"/>
              </a:rPr>
              <a:t>materiali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particolari</a:t>
            </a:r>
            <a:r>
              <a:rPr lang="en-GB" dirty="0" smtClean="0">
                <a:ea typeface="Times New Roman" panose="02020603050405020304" pitchFamily="18" charset="0"/>
              </a:rPr>
              <a:t>. </a:t>
            </a:r>
            <a:r>
              <a:rPr lang="en-GB" dirty="0" err="1" smtClean="0">
                <a:ea typeface="Times New Roman" panose="02020603050405020304" pitchFamily="18" charset="0"/>
              </a:rPr>
              <a:t>L’idrogeno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adsorbito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sulla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superficie</a:t>
            </a:r>
            <a:r>
              <a:rPr lang="en-GB" dirty="0" smtClean="0">
                <a:ea typeface="Times New Roman" panose="02020603050405020304" pitchFamily="18" charset="0"/>
              </a:rPr>
              <a:t> del </a:t>
            </a:r>
            <a:r>
              <a:rPr lang="en-GB" dirty="0" err="1" smtClean="0">
                <a:ea typeface="Times New Roman" panose="02020603050405020304" pitchFamily="18" charset="0"/>
              </a:rPr>
              <a:t>materiale</a:t>
            </a:r>
            <a:r>
              <a:rPr lang="en-GB" dirty="0" smtClean="0">
                <a:ea typeface="Times New Roman" panose="02020603050405020304" pitchFamily="18" charset="0"/>
              </a:rPr>
              <a:t> in forma </a:t>
            </a:r>
            <a:r>
              <a:rPr lang="en-GB" dirty="0" err="1" smtClean="0">
                <a:ea typeface="Times New Roman" panose="02020603050405020304" pitchFamily="18" charset="0"/>
              </a:rPr>
              <a:t>monoatomica</a:t>
            </a:r>
            <a:r>
              <a:rPr lang="en-GB" dirty="0" smtClean="0">
                <a:ea typeface="Times New Roman" panose="02020603050405020304" pitchFamily="18" charset="0"/>
              </a:rPr>
              <a:t> o </a:t>
            </a:r>
            <a:r>
              <a:rPr lang="en-GB" dirty="0" err="1" smtClean="0">
                <a:ea typeface="Times New Roman" panose="02020603050405020304" pitchFamily="18" charset="0"/>
              </a:rPr>
              <a:t>molecolare</a:t>
            </a:r>
            <a:r>
              <a:rPr lang="en-GB" dirty="0" smtClean="0">
                <a:ea typeface="Times New Roman" panose="02020603050405020304" pitchFamily="18" charset="0"/>
              </a:rPr>
              <a:t>. </a:t>
            </a:r>
            <a:r>
              <a:rPr lang="en-GB" dirty="0" err="1" smtClean="0">
                <a:ea typeface="Times New Roman" panose="02020603050405020304" pitchFamily="18" charset="0"/>
              </a:rPr>
              <a:t>L’idrogeno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può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dissociare</a:t>
            </a:r>
            <a:r>
              <a:rPr lang="en-GB" dirty="0" smtClean="0">
                <a:ea typeface="Times New Roman" panose="02020603050405020304" pitchFamily="18" charset="0"/>
              </a:rPr>
              <a:t> in forma </a:t>
            </a:r>
            <a:r>
              <a:rPr lang="en-GB" dirty="0" err="1" smtClean="0">
                <a:ea typeface="Times New Roman" panose="02020603050405020304" pitchFamily="18" charset="0"/>
              </a:rPr>
              <a:t>monoatomica</a:t>
            </a:r>
            <a:r>
              <a:rPr lang="en-GB" dirty="0" smtClean="0">
                <a:ea typeface="Times New Roman" panose="02020603050405020304" pitchFamily="18" charset="0"/>
              </a:rPr>
              <a:t> e </a:t>
            </a:r>
            <a:r>
              <a:rPr lang="en-GB" dirty="0" err="1" smtClean="0">
                <a:ea typeface="Times New Roman" panose="02020603050405020304" pitchFamily="18" charset="0"/>
              </a:rPr>
              <a:t>legarsi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nel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reticolo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cristallino</a:t>
            </a:r>
            <a:r>
              <a:rPr lang="en-GB" dirty="0" smtClean="0">
                <a:ea typeface="Times New Roman" panose="02020603050405020304" pitchFamily="18" charset="0"/>
              </a:rPr>
              <a:t> di </a:t>
            </a:r>
            <a:r>
              <a:rPr lang="en-GB" dirty="0" err="1" smtClean="0">
                <a:ea typeface="Times New Roman" panose="02020603050405020304" pitchFamily="18" charset="0"/>
              </a:rPr>
              <a:t>materiali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specifici</a:t>
            </a:r>
            <a:r>
              <a:rPr lang="en-GB" dirty="0" smtClean="0">
                <a:ea typeface="Times New Roman" panose="02020603050405020304" pitchFamily="18" charset="0"/>
              </a:rPr>
              <a:t> come </a:t>
            </a:r>
            <a:r>
              <a:rPr lang="en-GB" dirty="0" err="1" smtClean="0">
                <a:ea typeface="Times New Roman" panose="02020603050405020304" pitchFamily="18" charset="0"/>
              </a:rPr>
              <a:t>gli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idrati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metallici</a:t>
            </a:r>
            <a:r>
              <a:rPr lang="en-GB" dirty="0" smtClean="0">
                <a:ea typeface="Times New Roman" panose="02020603050405020304" pitchFamily="18" charset="0"/>
              </a:rPr>
              <a:t>. </a:t>
            </a:r>
            <a:r>
              <a:rPr lang="en-GB" dirty="0" err="1" smtClean="0">
                <a:ea typeface="Times New Roman" panose="02020603050405020304" pitchFamily="18" charset="0"/>
              </a:rPr>
              <a:t>Altri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metodi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includono</a:t>
            </a:r>
            <a:r>
              <a:rPr lang="en-GB" dirty="0" smtClean="0">
                <a:ea typeface="Times New Roman" panose="02020603050405020304" pitchFamily="18" charset="0"/>
              </a:rPr>
              <a:t> la </a:t>
            </a:r>
            <a:r>
              <a:rPr lang="en-GB" dirty="0" err="1" smtClean="0">
                <a:ea typeface="Times New Roman" panose="02020603050405020304" pitchFamily="18" charset="0"/>
              </a:rPr>
              <a:t>formazione</a:t>
            </a:r>
            <a:r>
              <a:rPr lang="en-GB" dirty="0" smtClean="0">
                <a:ea typeface="Times New Roman" panose="02020603050405020304" pitchFamily="18" charset="0"/>
              </a:rPr>
              <a:t> di </a:t>
            </a:r>
            <a:r>
              <a:rPr lang="en-GB" dirty="0" err="1" smtClean="0">
                <a:ea typeface="Times New Roman" panose="02020603050405020304" pitchFamily="18" charset="0"/>
              </a:rPr>
              <a:t>legami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chimici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tra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idrogeno</a:t>
            </a:r>
            <a:r>
              <a:rPr lang="en-GB" dirty="0" smtClean="0">
                <a:ea typeface="Times New Roman" panose="02020603050405020304" pitchFamily="18" charset="0"/>
              </a:rPr>
              <a:t> e </a:t>
            </a:r>
            <a:r>
              <a:rPr lang="en-GB" dirty="0" err="1" smtClean="0">
                <a:ea typeface="Times New Roman" panose="02020603050405020304" pitchFamily="18" charset="0"/>
              </a:rPr>
              <a:t>altri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composti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chimici</a:t>
            </a:r>
            <a:r>
              <a:rPr lang="en-GB" dirty="0" smtClean="0">
                <a:ea typeface="Times New Roman" panose="02020603050405020304" pitchFamily="18" charset="0"/>
              </a:rPr>
              <a:t> come </a:t>
            </a:r>
            <a:r>
              <a:rPr lang="en-GB" dirty="0" err="1" smtClean="0">
                <a:ea typeface="Times New Roman" panose="02020603050405020304" pitchFamily="18" charset="0"/>
              </a:rPr>
              <a:t>idrati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complessi</a:t>
            </a:r>
            <a:r>
              <a:rPr lang="en-GB" dirty="0" smtClean="0">
                <a:ea typeface="Times New Roman" panose="02020603050405020304" pitchFamily="18" charset="0"/>
              </a:rPr>
              <a:t> e </a:t>
            </a:r>
            <a:r>
              <a:rPr lang="en-GB" dirty="0" err="1" smtClean="0">
                <a:ea typeface="Times New Roman" panose="02020603050405020304" pitchFamily="18" charset="0"/>
              </a:rPr>
              <a:t>idrati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chimici</a:t>
            </a:r>
            <a:r>
              <a:rPr lang="en-GB" dirty="0" smtClean="0">
                <a:ea typeface="Times New Roman" panose="02020603050405020304" pitchFamily="18" charset="0"/>
              </a:rPr>
              <a:t>.</a:t>
            </a:r>
            <a:endParaRPr lang="en-GB" dirty="0"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GB" dirty="0" err="1" smtClean="0">
                <a:ea typeface="Times New Roman" panose="02020603050405020304" pitchFamily="18" charset="0"/>
              </a:rPr>
              <a:t>Gli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idrati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metallici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si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formano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quando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dei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metalli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particolari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reagiscono</a:t>
            </a:r>
            <a:r>
              <a:rPr lang="en-GB" dirty="0" smtClean="0">
                <a:ea typeface="Times New Roman" panose="02020603050405020304" pitchFamily="18" charset="0"/>
              </a:rPr>
              <a:t> con </a:t>
            </a:r>
            <a:r>
              <a:rPr lang="en-GB" dirty="0" err="1" smtClean="0">
                <a:ea typeface="Times New Roman" panose="02020603050405020304" pitchFamily="18" charset="0"/>
              </a:rPr>
              <a:t>l’idrogeno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gassoso</a:t>
            </a:r>
            <a:r>
              <a:rPr lang="en-GB" dirty="0" smtClean="0">
                <a:ea typeface="Times New Roman" panose="02020603050405020304" pitchFamily="18" charset="0"/>
              </a:rPr>
              <a:t>. I </a:t>
            </a:r>
            <a:r>
              <a:rPr lang="en-GB" dirty="0" err="1" smtClean="0">
                <a:ea typeface="Times New Roman" panose="02020603050405020304" pitchFamily="18" charset="0"/>
              </a:rPr>
              <a:t>più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promettenti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reagiscono</a:t>
            </a:r>
            <a:r>
              <a:rPr lang="en-GB" dirty="0" smtClean="0">
                <a:ea typeface="Times New Roman" panose="02020603050405020304" pitchFamily="18" charset="0"/>
              </a:rPr>
              <a:t> a </a:t>
            </a:r>
            <a:r>
              <a:rPr lang="en-GB" dirty="0" err="1" smtClean="0">
                <a:ea typeface="Times New Roman" panose="02020603050405020304" pitchFamily="18" charset="0"/>
              </a:rPr>
              <a:t>temperatura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ambiente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sottoposti</a:t>
            </a:r>
            <a:r>
              <a:rPr lang="en-GB" dirty="0" smtClean="0">
                <a:ea typeface="Times New Roman" panose="02020603050405020304" pitchFamily="18" charset="0"/>
              </a:rPr>
              <a:t> a </a:t>
            </a:r>
            <a:r>
              <a:rPr lang="en-GB" dirty="0" err="1" smtClean="0">
                <a:ea typeface="Times New Roman" panose="02020603050405020304" pitchFamily="18" charset="0"/>
              </a:rPr>
              <a:t>una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pressione</a:t>
            </a:r>
            <a:r>
              <a:rPr lang="en-GB" dirty="0" smtClean="0">
                <a:ea typeface="Times New Roman" panose="02020603050405020304" pitchFamily="18" charset="0"/>
              </a:rPr>
              <a:t> di 5000 </a:t>
            </a:r>
            <a:r>
              <a:rPr lang="en-GB" dirty="0" err="1" smtClean="0">
                <a:ea typeface="Times New Roman" panose="02020603050405020304" pitchFamily="18" charset="0"/>
              </a:rPr>
              <a:t>kPa</a:t>
            </a:r>
            <a:r>
              <a:rPr lang="en-GB" dirty="0" smtClean="0">
                <a:ea typeface="Times New Roman" panose="02020603050405020304" pitchFamily="18" charset="0"/>
              </a:rPr>
              <a:t> di </a:t>
            </a:r>
            <a:r>
              <a:rPr lang="en-GB" dirty="0" err="1" smtClean="0">
                <a:ea typeface="Times New Roman" panose="02020603050405020304" pitchFamily="18" charset="0"/>
              </a:rPr>
              <a:t>idrogeno</a:t>
            </a:r>
            <a:r>
              <a:rPr lang="en-GB" dirty="0" smtClean="0">
                <a:ea typeface="Times New Roman" panose="02020603050405020304" pitchFamily="18" charset="0"/>
              </a:rPr>
              <a:t>. </a:t>
            </a:r>
            <a:r>
              <a:rPr lang="en-GB" dirty="0" err="1" smtClean="0">
                <a:ea typeface="Times New Roman" panose="02020603050405020304" pitchFamily="18" charset="0"/>
              </a:rPr>
              <a:t>Alcuni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esempi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sono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>
                <a:ea typeface="Times New Roman" panose="02020603050405020304" pitchFamily="18" charset="0"/>
              </a:rPr>
              <a:t>i</a:t>
            </a:r>
            <a:r>
              <a:rPr lang="en-GB" dirty="0" err="1" smtClean="0">
                <a:ea typeface="Times New Roman" panose="02020603050405020304" pitchFamily="18" charset="0"/>
              </a:rPr>
              <a:t>drato</a:t>
            </a:r>
            <a:r>
              <a:rPr lang="en-GB" dirty="0" smtClean="0">
                <a:ea typeface="Times New Roman" panose="02020603050405020304" pitchFamily="18" charset="0"/>
              </a:rPr>
              <a:t> di </a:t>
            </a:r>
            <a:r>
              <a:rPr lang="en-GB" dirty="0" err="1" smtClean="0">
                <a:ea typeface="Times New Roman" panose="02020603050405020304" pitchFamily="18" charset="0"/>
              </a:rPr>
              <a:t>palladio</a:t>
            </a:r>
            <a:r>
              <a:rPr lang="en-GB" dirty="0" smtClean="0">
                <a:ea typeface="Times New Roman" panose="02020603050405020304" pitchFamily="18" charset="0"/>
              </a:rPr>
              <a:t> (</a:t>
            </a:r>
            <a:r>
              <a:rPr lang="en-GB" dirty="0" err="1">
                <a:ea typeface="Times New Roman" panose="02020603050405020304" pitchFamily="18" charset="0"/>
              </a:rPr>
              <a:t>PdH</a:t>
            </a:r>
            <a:r>
              <a:rPr lang="en-GB" dirty="0">
                <a:ea typeface="Times New Roman" panose="02020603050405020304" pitchFamily="18" charset="0"/>
              </a:rPr>
              <a:t>), </a:t>
            </a:r>
            <a:r>
              <a:rPr lang="en-GB" dirty="0" err="1" smtClean="0">
                <a:ea typeface="Times New Roman" panose="02020603050405020304" pitchFamily="18" charset="0"/>
              </a:rPr>
              <a:t>idrato</a:t>
            </a:r>
            <a:r>
              <a:rPr lang="en-GB" dirty="0" smtClean="0">
                <a:ea typeface="Times New Roman" panose="02020603050405020304" pitchFamily="18" charset="0"/>
              </a:rPr>
              <a:t> di </a:t>
            </a:r>
            <a:r>
              <a:rPr lang="en-GB" dirty="0" err="1" smtClean="0">
                <a:ea typeface="Times New Roman" panose="02020603050405020304" pitchFamily="18" charset="0"/>
              </a:rPr>
              <a:t>magnesio</a:t>
            </a:r>
            <a:r>
              <a:rPr lang="en-GB" dirty="0" smtClean="0">
                <a:ea typeface="Times New Roman" panose="02020603050405020304" pitchFamily="18" charset="0"/>
              </a:rPr>
              <a:t> (MgH</a:t>
            </a:r>
            <a:r>
              <a:rPr lang="en-GB" baseline="-25000" dirty="0" smtClean="0">
                <a:ea typeface="Times New Roman" panose="02020603050405020304" pitchFamily="18" charset="0"/>
              </a:rPr>
              <a:t>2</a:t>
            </a:r>
            <a:r>
              <a:rPr lang="en-GB" dirty="0">
                <a:ea typeface="Times New Roman" panose="02020603050405020304" pitchFamily="18" charset="0"/>
              </a:rPr>
              <a:t>) </a:t>
            </a:r>
            <a:r>
              <a:rPr lang="en-GB" dirty="0" smtClean="0">
                <a:ea typeface="Times New Roman" panose="02020603050405020304" pitchFamily="18" charset="0"/>
              </a:rPr>
              <a:t>e </a:t>
            </a:r>
            <a:r>
              <a:rPr lang="en-GB" dirty="0" err="1" smtClean="0">
                <a:ea typeface="Times New Roman" panose="02020603050405020304" pitchFamily="18" charset="0"/>
              </a:rPr>
              <a:t>idrato</a:t>
            </a:r>
            <a:r>
              <a:rPr lang="en-GB" dirty="0" smtClean="0">
                <a:ea typeface="Times New Roman" panose="02020603050405020304" pitchFamily="18" charset="0"/>
              </a:rPr>
              <a:t> di </a:t>
            </a:r>
            <a:r>
              <a:rPr lang="en-GB" dirty="0" err="1" smtClean="0">
                <a:ea typeface="Times New Roman" panose="02020603050405020304" pitchFamily="18" charset="0"/>
              </a:rPr>
              <a:t>lantanio</a:t>
            </a:r>
            <a:r>
              <a:rPr lang="en-GB" dirty="0" smtClean="0">
                <a:ea typeface="Times New Roman" panose="02020603050405020304" pitchFamily="18" charset="0"/>
              </a:rPr>
              <a:t> e nickel (LaNi</a:t>
            </a:r>
            <a:r>
              <a:rPr lang="en-GB" baseline="-25000" dirty="0" smtClean="0">
                <a:ea typeface="Times New Roman" panose="02020603050405020304" pitchFamily="18" charset="0"/>
              </a:rPr>
              <a:t>5</a:t>
            </a:r>
            <a:r>
              <a:rPr lang="en-GB" dirty="0" smtClean="0">
                <a:ea typeface="Times New Roman" panose="02020603050405020304" pitchFamily="18" charset="0"/>
              </a:rPr>
              <a:t>H</a:t>
            </a:r>
            <a:r>
              <a:rPr lang="en-GB" i="1" baseline="-25000" dirty="0" smtClean="0">
                <a:ea typeface="Times New Roman" panose="02020603050405020304" pitchFamily="18" charset="0"/>
              </a:rPr>
              <a:t>x</a:t>
            </a:r>
            <a:r>
              <a:rPr lang="en-GB" dirty="0">
                <a:ea typeface="Times New Roman" panose="02020603050405020304" pitchFamily="18" charset="0"/>
              </a:rPr>
              <a:t>). </a:t>
            </a:r>
            <a:r>
              <a:rPr lang="en-GB" dirty="0" err="1" smtClean="0">
                <a:ea typeface="Times New Roman" panose="02020603050405020304" pitchFamily="18" charset="0"/>
              </a:rPr>
              <a:t>L’absorbimento</a:t>
            </a:r>
            <a:r>
              <a:rPr lang="en-GB" dirty="0" smtClean="0">
                <a:ea typeface="Times New Roman" panose="02020603050405020304" pitchFamily="18" charset="0"/>
              </a:rPr>
              <a:t> di </a:t>
            </a:r>
            <a:r>
              <a:rPr lang="en-GB" dirty="0" err="1" smtClean="0">
                <a:ea typeface="Times New Roman" panose="02020603050405020304" pitchFamily="18" charset="0"/>
              </a:rPr>
              <a:t>idrogeno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nel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reticolo</a:t>
            </a:r>
            <a:r>
              <a:rPr lang="en-GB" dirty="0" smtClean="0">
                <a:ea typeface="Times New Roman" panose="02020603050405020304" pitchFamily="18" charset="0"/>
              </a:rPr>
              <a:t> è un </a:t>
            </a:r>
            <a:r>
              <a:rPr lang="en-GB" dirty="0" err="1" smtClean="0">
                <a:ea typeface="Times New Roman" panose="02020603050405020304" pitchFamily="18" charset="0"/>
              </a:rPr>
              <a:t>processo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esotermico</a:t>
            </a:r>
            <a:r>
              <a:rPr lang="en-GB" dirty="0" smtClean="0">
                <a:ea typeface="Times New Roman" panose="02020603050405020304" pitchFamily="18" charset="0"/>
              </a:rPr>
              <a:t>, </a:t>
            </a:r>
            <a:r>
              <a:rPr lang="en-GB" dirty="0" err="1" smtClean="0">
                <a:ea typeface="Times New Roman" panose="02020603050405020304" pitchFamily="18" charset="0"/>
              </a:rPr>
              <a:t>il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desorbimento</a:t>
            </a:r>
            <a:r>
              <a:rPr lang="en-GB" dirty="0" smtClean="0">
                <a:ea typeface="Times New Roman" panose="02020603050405020304" pitchFamily="18" charset="0"/>
              </a:rPr>
              <a:t> è </a:t>
            </a:r>
            <a:r>
              <a:rPr lang="en-GB" dirty="0" err="1" smtClean="0">
                <a:ea typeface="Times New Roman" panose="02020603050405020304" pitchFamily="18" charset="0"/>
              </a:rPr>
              <a:t>endotermico</a:t>
            </a:r>
            <a:r>
              <a:rPr lang="en-GB" dirty="0" smtClean="0">
                <a:ea typeface="Times New Roman" panose="02020603050405020304" pitchFamily="18" charset="0"/>
              </a:rPr>
              <a:t>, </a:t>
            </a:r>
            <a:r>
              <a:rPr lang="en-GB" dirty="0" err="1" smtClean="0">
                <a:ea typeface="Times New Roman" panose="02020603050405020304" pitchFamily="18" charset="0"/>
              </a:rPr>
              <a:t>quindi</a:t>
            </a:r>
            <a:r>
              <a:rPr lang="en-GB" dirty="0" smtClean="0">
                <a:ea typeface="Times New Roman" panose="02020603050405020304" pitchFamily="18" charset="0"/>
              </a:rPr>
              <a:t> è </a:t>
            </a:r>
            <a:r>
              <a:rPr lang="en-GB" dirty="0" err="1" smtClean="0">
                <a:ea typeface="Times New Roman" panose="02020603050405020304" pitchFamily="18" charset="0"/>
              </a:rPr>
              <a:t>necessaria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energia</a:t>
            </a:r>
            <a:r>
              <a:rPr lang="en-GB" dirty="0" smtClean="0">
                <a:ea typeface="Times New Roman" panose="02020603050405020304" pitchFamily="18" charset="0"/>
              </a:rPr>
              <a:t> per </a:t>
            </a:r>
            <a:r>
              <a:rPr lang="en-GB" dirty="0" err="1" smtClean="0">
                <a:ea typeface="Times New Roman" panose="02020603050405020304" pitchFamily="18" charset="0"/>
              </a:rPr>
              <a:t>il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rilascio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dell’idrogeno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accumulato</a:t>
            </a:r>
            <a:r>
              <a:rPr lang="en-GB" dirty="0" smtClean="0">
                <a:ea typeface="Times New Roman" panose="02020603050405020304" pitchFamily="18" charset="0"/>
              </a:rPr>
              <a:t>. </a:t>
            </a:r>
            <a:endParaRPr lang="en-GB" dirty="0">
              <a:ea typeface="Times New Roman" panose="02020603050405020304" pitchFamily="18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366" y="348621"/>
            <a:ext cx="4314825" cy="13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6771958" y="2246591"/>
            <a:ext cx="4572001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BE" sz="2000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Diagramma di un contenitore di idrogeno a idrati metallici (metal hydride, MH)</a:t>
            </a:r>
            <a:endParaRPr lang="en-GB" sz="2000" i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FreeSans"/>
            </a:endParaRP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GB" dirty="0" smtClean="0">
                <a:ea typeface="Times New Roman" panose="02020603050405020304" pitchFamily="18" charset="0"/>
              </a:rPr>
              <a:t>Per lo storage </a:t>
            </a:r>
            <a:r>
              <a:rPr lang="en-GB" dirty="0" err="1" smtClean="0">
                <a:ea typeface="Times New Roman" panose="02020603050405020304" pitchFamily="18" charset="0"/>
              </a:rPr>
              <a:t>stazionario</a:t>
            </a:r>
            <a:r>
              <a:rPr lang="en-GB" dirty="0" smtClean="0">
                <a:ea typeface="Times New Roman" panose="02020603050405020304" pitchFamily="18" charset="0"/>
              </a:rPr>
              <a:t>, lo </a:t>
            </a:r>
            <a:r>
              <a:rPr lang="en-GB" dirty="0" err="1" smtClean="0">
                <a:ea typeface="Times New Roman" panose="02020603050405020304" pitchFamily="18" charset="0"/>
              </a:rPr>
              <a:t>spazio</a:t>
            </a:r>
            <a:r>
              <a:rPr lang="en-GB" dirty="0" smtClean="0">
                <a:ea typeface="Times New Roman" panose="02020603050405020304" pitchFamily="18" charset="0"/>
              </a:rPr>
              <a:t> non è un </a:t>
            </a:r>
            <a:r>
              <a:rPr lang="en-GB" dirty="0" err="1" smtClean="0">
                <a:ea typeface="Times New Roman" panose="02020603050405020304" pitchFamily="18" charset="0"/>
              </a:rPr>
              <a:t>problema</a:t>
            </a:r>
            <a:r>
              <a:rPr lang="en-GB" dirty="0" smtClean="0">
                <a:ea typeface="Times New Roman" panose="02020603050405020304" pitchFamily="18" charset="0"/>
              </a:rPr>
              <a:t> come </a:t>
            </a:r>
            <a:r>
              <a:rPr lang="en-GB" dirty="0" err="1" smtClean="0">
                <a:ea typeface="Times New Roman" panose="02020603050405020304" pitchFamily="18" charset="0"/>
              </a:rPr>
              <a:t>nel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caso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delle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ea typeface="Times New Roman" panose="02020603050405020304" pitchFamily="18" charset="0"/>
              </a:rPr>
              <a:t>applicazioni</a:t>
            </a:r>
            <a:r>
              <a:rPr lang="en-GB" dirty="0" smtClean="0">
                <a:ea typeface="Times New Roman" panose="02020603050405020304" pitchFamily="18" charset="0"/>
              </a:rPr>
              <a:t> automotive in cui </a:t>
            </a:r>
            <a:r>
              <a:rPr lang="en-GB" dirty="0" err="1" smtClean="0">
                <a:ea typeface="Times New Roman" panose="02020603050405020304" pitchFamily="18" charset="0"/>
              </a:rPr>
              <a:t>il</a:t>
            </a:r>
            <a:r>
              <a:rPr lang="en-GB" dirty="0" smtClean="0">
                <a:ea typeface="Times New Roman" panose="02020603050405020304" pitchFamily="18" charset="0"/>
              </a:rPr>
              <a:t> volume del </a:t>
            </a:r>
            <a:r>
              <a:rPr lang="en-GB" dirty="0" err="1" smtClean="0">
                <a:ea typeface="Times New Roman" panose="02020603050405020304" pitchFamily="18" charset="0"/>
              </a:rPr>
              <a:t>veicolo</a:t>
            </a:r>
            <a:r>
              <a:rPr lang="en-GB" dirty="0" smtClean="0">
                <a:ea typeface="Times New Roman" panose="02020603050405020304" pitchFamily="18" charset="0"/>
              </a:rPr>
              <a:t> è un </a:t>
            </a:r>
            <a:r>
              <a:rPr lang="en-GB" dirty="0" err="1" smtClean="0">
                <a:ea typeface="Times New Roman" panose="02020603050405020304" pitchFamily="18" charset="0"/>
              </a:rPr>
              <a:t>limite</a:t>
            </a:r>
            <a:r>
              <a:rPr lang="en-GB" dirty="0" smtClean="0">
                <a:ea typeface="Times New Roman" panose="02020603050405020304" pitchFamily="18" charset="0"/>
              </a:rPr>
              <a:t>.</a:t>
            </a:r>
            <a:endParaRPr lang="en-GB" dirty="0"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948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36970" y="6639"/>
            <a:ext cx="1037971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L’idrogeno</a:t>
            </a:r>
            <a:r>
              <a:rPr kumimoji="0" lang="en-GB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può</a:t>
            </a:r>
            <a:r>
              <a:rPr kumimoji="0" lang="en-GB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essere</a:t>
            </a:r>
            <a:r>
              <a:rPr kumimoji="0" lang="en-GB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accumulato</a:t>
            </a:r>
            <a:r>
              <a:rPr kumimoji="0" lang="en-GB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kumimoji="0" lang="en-GB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grandi</a:t>
            </a:r>
            <a:r>
              <a:rPr kumimoji="0" lang="en-GB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quantità</a:t>
            </a:r>
            <a:r>
              <a:rPr kumimoji="0" lang="en-GB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anche</a:t>
            </a:r>
            <a:r>
              <a:rPr kumimoji="0" lang="en-GB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nel</a:t>
            </a:r>
            <a:r>
              <a:rPr kumimoji="0" lang="en-GB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sottosuolo</a:t>
            </a:r>
            <a:r>
              <a:rPr kumimoji="0" lang="en-GB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in </a:t>
            </a:r>
            <a:r>
              <a:rPr kumimoji="0" lang="en-GB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caverne</a:t>
            </a:r>
            <a:r>
              <a:rPr kumimoji="0" lang="en-GB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kumimoji="0" lang="en-GB" altLang="zh-CN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zh-CN" sz="2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cupole</a:t>
            </a:r>
            <a:r>
              <a:rPr lang="en-GB" altLang="zh-CN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saline e </a:t>
            </a:r>
            <a:r>
              <a:rPr lang="en-GB" altLang="zh-CN" sz="2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giacimenti</a:t>
            </a:r>
            <a:r>
              <a:rPr lang="en-GB" altLang="zh-CN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zh-CN" sz="2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petroliferi</a:t>
            </a:r>
            <a:r>
              <a:rPr lang="en-GB" altLang="zh-CN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zh-CN" sz="2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esausti</a:t>
            </a:r>
            <a:r>
              <a:rPr lang="en-GB" altLang="zh-CN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GB" altLang="zh-CN" sz="2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L’immagine</a:t>
            </a:r>
            <a:r>
              <a:rPr lang="en-GB" altLang="zh-CN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zh-CN" sz="2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mostra</a:t>
            </a:r>
            <a:r>
              <a:rPr lang="en-GB" altLang="zh-CN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le </a:t>
            </a:r>
            <a:r>
              <a:rPr lang="en-GB" altLang="zh-CN" sz="2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possibilità</a:t>
            </a:r>
            <a:r>
              <a:rPr lang="en-GB" altLang="zh-CN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GB" altLang="zh-CN" sz="2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accumulo</a:t>
            </a:r>
            <a:r>
              <a:rPr lang="en-GB" altLang="zh-CN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di gas in </a:t>
            </a:r>
            <a:r>
              <a:rPr lang="en-GB" altLang="zh-CN" sz="2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grandi</a:t>
            </a:r>
            <a:r>
              <a:rPr lang="en-GB" altLang="zh-CN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zh-CN" sz="2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quantità</a:t>
            </a:r>
            <a:r>
              <a:rPr lang="en-GB" altLang="zh-CN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lang="en-GB" altLang="zh-CN" sz="2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una</a:t>
            </a:r>
            <a:r>
              <a:rPr lang="en-GB" altLang="zh-CN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zh-CN" sz="2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caverna</a:t>
            </a:r>
            <a:r>
              <a:rPr lang="en-GB" altLang="zh-CN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zh-CN" sz="2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salina</a:t>
            </a:r>
            <a:r>
              <a:rPr kumimoji="0" lang="en-GB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Ci </a:t>
            </a:r>
            <a:r>
              <a:rPr kumimoji="0" lang="en-GB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sono</a:t>
            </a:r>
            <a:r>
              <a:rPr kumimoji="0" lang="en-GB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diversi</a:t>
            </a:r>
            <a:r>
              <a:rPr kumimoji="0" lang="en-GB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siti</a:t>
            </a:r>
            <a:r>
              <a:rPr kumimoji="0" lang="en-GB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kumimoji="0" lang="en-GB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stoccaggio</a:t>
            </a:r>
            <a:r>
              <a:rPr kumimoji="0" lang="en-GB" altLang="zh-CN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altLang="zh-CN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nel</a:t>
            </a:r>
            <a:r>
              <a:rPr kumimoji="0" lang="en-GB" altLang="zh-CN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altLang="zh-CN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mondo</a:t>
            </a:r>
            <a:r>
              <a:rPr lang="en-GB" altLang="zh-CN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, come la </a:t>
            </a:r>
            <a:r>
              <a:rPr lang="en-GB" altLang="zh-CN" sz="2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caverna</a:t>
            </a:r>
            <a:r>
              <a:rPr lang="en-GB" altLang="zh-CN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zh-CN" sz="2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nel</a:t>
            </a:r>
            <a:r>
              <a:rPr lang="en-GB" altLang="zh-CN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Teesside, England, </a:t>
            </a:r>
            <a:r>
              <a:rPr kumimoji="0" lang="en-GB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che</a:t>
            </a:r>
            <a:r>
              <a:rPr kumimoji="0" lang="en-GB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accumula</a:t>
            </a:r>
            <a:r>
              <a:rPr kumimoji="0" lang="en-GB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95% di H2 e 3 – 4% CO</a:t>
            </a:r>
            <a:r>
              <a:rPr kumimoji="0" lang="en-GB" altLang="zh-CN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en-GB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kumimoji="0" lang="en-GB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 descr="http://forschung-energiespeicher.info/fileadmin/user_upload/projektassets/H2STORE/BMBF_H2Store_Fig_1_new_engl_two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9" y="1945631"/>
            <a:ext cx="5731510" cy="407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6995959" y="4329157"/>
            <a:ext cx="22610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CN" sz="1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Anche</a:t>
            </a:r>
            <a:r>
              <a:rPr lang="en-GB" altLang="zh-CN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la Russia ha </a:t>
            </a:r>
            <a:r>
              <a:rPr lang="en-GB" altLang="zh-CN" sz="1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realizzato</a:t>
            </a:r>
            <a:r>
              <a:rPr lang="en-GB" altLang="zh-CN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un </a:t>
            </a:r>
            <a:r>
              <a:rPr lang="en-GB" altLang="zh-CN" sz="1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accumulo</a:t>
            </a:r>
            <a:r>
              <a:rPr lang="en-GB" altLang="zh-CN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GB" altLang="zh-CN" sz="1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idrogeno</a:t>
            </a:r>
            <a:r>
              <a:rPr lang="en-GB" altLang="zh-CN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zh-CN" sz="1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sottoterra</a:t>
            </a:r>
            <a:r>
              <a:rPr lang="en-GB" altLang="zh-CN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per </a:t>
            </a:r>
            <a:r>
              <a:rPr lang="en-GB" altLang="zh-CN" sz="1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l’industria</a:t>
            </a:r>
            <a:r>
              <a:rPr lang="en-GB" altLang="zh-CN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zh-CN" sz="1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aerospaziale</a:t>
            </a:r>
            <a:r>
              <a:rPr lang="en-GB" altLang="zh-CN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a 90 bar di </a:t>
            </a:r>
            <a:r>
              <a:rPr lang="en-GB" altLang="zh-CN" sz="1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pressione</a:t>
            </a:r>
            <a:r>
              <a:rPr lang="en-GB" altLang="zh-CN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 </a:t>
            </a:r>
            <a:endParaRPr kumimoji="0" lang="en-GB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34941" y="2097096"/>
            <a:ext cx="21142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CN" sz="1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Tra</a:t>
            </a:r>
            <a:r>
              <a:rPr lang="en-GB" altLang="zh-CN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zh-CN" sz="1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il</a:t>
            </a:r>
            <a:r>
              <a:rPr lang="en-GB" altLang="zh-CN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1956 e </a:t>
            </a:r>
            <a:r>
              <a:rPr lang="en-GB" altLang="zh-CN" sz="1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il</a:t>
            </a:r>
            <a:r>
              <a:rPr lang="en-GB" altLang="zh-CN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1974 la </a:t>
            </a:r>
            <a:r>
              <a:rPr lang="en-GB" altLang="zh-CN" sz="1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compagnia</a:t>
            </a:r>
            <a:r>
              <a:rPr lang="en-GB" altLang="zh-CN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zh-CN" sz="1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francese</a:t>
            </a:r>
            <a:r>
              <a:rPr lang="en-GB" altLang="zh-CN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zh-CN" sz="1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Gaz</a:t>
            </a:r>
            <a:r>
              <a:rPr lang="en-GB" altLang="zh-CN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ha </a:t>
            </a:r>
            <a:r>
              <a:rPr lang="en-GB" altLang="zh-CN" sz="1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accumulato</a:t>
            </a:r>
            <a:r>
              <a:rPr lang="en-GB" altLang="zh-CN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syngas in un </a:t>
            </a:r>
            <a:r>
              <a:rPr lang="en-GB" altLang="zh-CN" sz="1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acquifero</a:t>
            </a:r>
            <a:r>
              <a:rPr lang="en-GB" altLang="zh-CN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GB" altLang="zh-CN" sz="1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Beynes</a:t>
            </a:r>
            <a:r>
              <a:rPr lang="en-GB" altLang="zh-CN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altLang="zh-CN" sz="1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senza</a:t>
            </a:r>
            <a:r>
              <a:rPr lang="en-GB" altLang="zh-CN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zh-CN" sz="1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nessun</a:t>
            </a:r>
            <a:r>
              <a:rPr lang="en-GB" altLang="zh-CN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zh-CN" sz="1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problema</a:t>
            </a:r>
            <a:r>
              <a:rPr lang="en-GB" altLang="zh-CN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per la </a:t>
            </a:r>
            <a:r>
              <a:rPr lang="en-GB" altLang="zh-CN" sz="1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città</a:t>
            </a:r>
            <a:r>
              <a:rPr lang="en-GB" altLang="zh-CN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zh-CN" sz="1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vicina</a:t>
            </a:r>
            <a:r>
              <a:rPr lang="en-GB" altLang="zh-CN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 </a:t>
            </a:r>
            <a:endParaRPr kumimoji="0" lang="en-GB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51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Il </a:t>
            </a:r>
            <a:r>
              <a:rPr lang="en-GB" sz="3600" dirty="0" err="1" smtClean="0"/>
              <a:t>tipo</a:t>
            </a:r>
            <a:r>
              <a:rPr lang="en-GB" sz="3600" dirty="0" smtClean="0"/>
              <a:t> di </a:t>
            </a:r>
            <a:r>
              <a:rPr lang="en-GB" sz="3600" dirty="0" err="1" smtClean="0"/>
              <a:t>accumulo</a:t>
            </a:r>
            <a:r>
              <a:rPr lang="en-GB" sz="3600" dirty="0" smtClean="0"/>
              <a:t> </a:t>
            </a:r>
            <a:r>
              <a:rPr lang="en-GB" sz="3600" dirty="0" err="1" smtClean="0"/>
              <a:t>energetico</a:t>
            </a:r>
            <a:r>
              <a:rPr lang="en-GB" sz="3600" dirty="0" smtClean="0"/>
              <a:t> (storage) </a:t>
            </a:r>
            <a:r>
              <a:rPr lang="en-GB" sz="3600" dirty="0" err="1" smtClean="0"/>
              <a:t>utilizzato</a:t>
            </a:r>
            <a:r>
              <a:rPr lang="en-GB" sz="3600" dirty="0" smtClean="0"/>
              <a:t> per </a:t>
            </a:r>
            <a:r>
              <a:rPr lang="en-GB" sz="3600" dirty="0" err="1" smtClean="0"/>
              <a:t>accumulare</a:t>
            </a:r>
            <a:r>
              <a:rPr lang="en-GB" sz="3600" dirty="0" smtClean="0"/>
              <a:t> </a:t>
            </a:r>
            <a:r>
              <a:rPr lang="en-GB" sz="3600" dirty="0" err="1" smtClean="0"/>
              <a:t>idrogeno</a:t>
            </a:r>
            <a:r>
              <a:rPr lang="en-GB" sz="3600" dirty="0"/>
              <a:t> </a:t>
            </a:r>
            <a:r>
              <a:rPr lang="en-GB" sz="3600" dirty="0" err="1" smtClean="0"/>
              <a:t>dipende</a:t>
            </a:r>
            <a:r>
              <a:rPr lang="en-GB" sz="3600" dirty="0" smtClean="0"/>
              <a:t> da </a:t>
            </a:r>
            <a:r>
              <a:rPr lang="en-GB" sz="3600" dirty="0" err="1" smtClean="0"/>
              <a:t>diversi</a:t>
            </a:r>
            <a:r>
              <a:rPr lang="en-GB" sz="3600" dirty="0" smtClean="0"/>
              <a:t> </a:t>
            </a:r>
            <a:r>
              <a:rPr lang="en-GB" sz="3600" dirty="0" err="1" smtClean="0"/>
              <a:t>fattori</a:t>
            </a:r>
            <a:r>
              <a:rPr lang="en-GB" sz="3600" dirty="0" smtClean="0"/>
              <a:t>. </a:t>
            </a:r>
            <a:endParaRPr lang="en-GB" sz="36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GB" b="1" dirty="0" smtClean="0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GB" b="1" dirty="0" smtClean="0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err="1" smtClean="0">
                <a:solidFill>
                  <a:srgbClr val="FF0000"/>
                </a:solidFill>
              </a:rPr>
              <a:t>Discuti</a:t>
            </a:r>
            <a:r>
              <a:rPr lang="en-GB" b="1" dirty="0" smtClean="0">
                <a:solidFill>
                  <a:srgbClr val="FF0000"/>
                </a:solidFill>
              </a:rPr>
              <a:t> con un partner </a:t>
            </a:r>
            <a:r>
              <a:rPr lang="en-GB" b="1" dirty="0" err="1" smtClean="0">
                <a:solidFill>
                  <a:srgbClr val="FF0000"/>
                </a:solidFill>
              </a:rPr>
              <a:t>quali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pensi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che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possano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essere</a:t>
            </a:r>
            <a:r>
              <a:rPr lang="en-GB" b="1" dirty="0" smtClean="0">
                <a:solidFill>
                  <a:srgbClr val="FF0000"/>
                </a:solidFill>
              </a:rPr>
              <a:t>.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93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Il </a:t>
            </a:r>
            <a:r>
              <a:rPr lang="en-GB" sz="3600" dirty="0" err="1"/>
              <a:t>tipo</a:t>
            </a:r>
            <a:r>
              <a:rPr lang="en-GB" sz="3600" dirty="0"/>
              <a:t> di </a:t>
            </a:r>
            <a:r>
              <a:rPr lang="en-GB" sz="3600" dirty="0" err="1"/>
              <a:t>accumulo</a:t>
            </a:r>
            <a:r>
              <a:rPr lang="en-GB" sz="3600" dirty="0"/>
              <a:t> </a:t>
            </a:r>
            <a:r>
              <a:rPr lang="en-GB" sz="3600" dirty="0" err="1"/>
              <a:t>energetico</a:t>
            </a:r>
            <a:r>
              <a:rPr lang="en-GB" sz="3600" dirty="0"/>
              <a:t> (storage) </a:t>
            </a:r>
            <a:r>
              <a:rPr lang="en-GB" sz="3600" dirty="0" err="1"/>
              <a:t>utilizzato</a:t>
            </a:r>
            <a:r>
              <a:rPr lang="en-GB" sz="3600" dirty="0"/>
              <a:t> per </a:t>
            </a:r>
            <a:r>
              <a:rPr lang="en-GB" sz="3600" dirty="0" err="1"/>
              <a:t>accumulare</a:t>
            </a:r>
            <a:r>
              <a:rPr lang="en-GB" sz="3600" dirty="0"/>
              <a:t> </a:t>
            </a:r>
            <a:r>
              <a:rPr lang="en-GB" sz="3600" dirty="0" err="1"/>
              <a:t>idrogeno</a:t>
            </a:r>
            <a:r>
              <a:rPr lang="en-GB" sz="3600" dirty="0"/>
              <a:t> </a:t>
            </a:r>
            <a:r>
              <a:rPr lang="en-GB" sz="3600" dirty="0" err="1"/>
              <a:t>dipende</a:t>
            </a:r>
            <a:r>
              <a:rPr lang="en-GB" sz="3600" dirty="0"/>
              <a:t> da </a:t>
            </a:r>
            <a:r>
              <a:rPr lang="en-GB" sz="3600" dirty="0" err="1"/>
              <a:t>diversi</a:t>
            </a:r>
            <a:r>
              <a:rPr lang="en-GB" sz="3600" dirty="0"/>
              <a:t> </a:t>
            </a:r>
            <a:r>
              <a:rPr lang="en-GB" sz="3600" dirty="0" err="1"/>
              <a:t>fattori</a:t>
            </a:r>
            <a:r>
              <a:rPr lang="en-GB" sz="3600" dirty="0"/>
              <a:t>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7568" y="2329953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Volume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11352" y="324226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err="1" smtClean="0"/>
              <a:t>Temperatura</a:t>
            </a:r>
            <a:endParaRPr lang="en-GB" sz="2800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2235950" y="4154583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/>
              <a:t>Tempo</a:t>
            </a:r>
            <a:endParaRPr lang="en-GB" sz="2800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2207568" y="5066889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err="1" smtClean="0"/>
              <a:t>Utilizzo</a:t>
            </a:r>
            <a:endParaRPr lang="en-GB" sz="2800" u="sng" dirty="0"/>
          </a:p>
        </p:txBody>
      </p:sp>
      <p:sp>
        <p:nvSpPr>
          <p:cNvPr id="20" name="Rectangle 19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27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143000" y="231530"/>
            <a:ext cx="9875520" cy="13563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Il </a:t>
            </a:r>
            <a:r>
              <a:rPr lang="en-GB" sz="3600" dirty="0" err="1"/>
              <a:t>tipo</a:t>
            </a:r>
            <a:r>
              <a:rPr lang="en-GB" sz="3600" dirty="0"/>
              <a:t> di </a:t>
            </a:r>
            <a:r>
              <a:rPr lang="en-GB" sz="3600" dirty="0" err="1"/>
              <a:t>accumulo</a:t>
            </a:r>
            <a:r>
              <a:rPr lang="en-GB" sz="3600" dirty="0"/>
              <a:t> </a:t>
            </a:r>
            <a:r>
              <a:rPr lang="en-GB" sz="3600" dirty="0" err="1"/>
              <a:t>energetico</a:t>
            </a:r>
            <a:r>
              <a:rPr lang="en-GB" sz="3600" dirty="0"/>
              <a:t> (storage) </a:t>
            </a:r>
            <a:r>
              <a:rPr lang="en-GB" sz="3600" dirty="0" err="1"/>
              <a:t>utilizzato</a:t>
            </a:r>
            <a:r>
              <a:rPr lang="en-GB" sz="3600" dirty="0"/>
              <a:t> per </a:t>
            </a:r>
            <a:r>
              <a:rPr lang="en-GB" sz="3600" dirty="0" err="1"/>
              <a:t>accumulare</a:t>
            </a:r>
            <a:r>
              <a:rPr lang="en-GB" sz="3600" dirty="0"/>
              <a:t> </a:t>
            </a:r>
            <a:r>
              <a:rPr lang="en-GB" sz="3600" dirty="0" err="1"/>
              <a:t>idrogeno</a:t>
            </a:r>
            <a:r>
              <a:rPr lang="en-GB" sz="3600" dirty="0"/>
              <a:t> </a:t>
            </a:r>
            <a:r>
              <a:rPr lang="en-GB" sz="3600" dirty="0" err="1"/>
              <a:t>dipende</a:t>
            </a:r>
            <a:r>
              <a:rPr lang="en-GB" sz="3600" dirty="0"/>
              <a:t> da </a:t>
            </a:r>
            <a:r>
              <a:rPr lang="en-GB" sz="3600" dirty="0" err="1"/>
              <a:t>diversi</a:t>
            </a:r>
            <a:r>
              <a:rPr lang="en-GB" sz="3600" dirty="0"/>
              <a:t> </a:t>
            </a:r>
            <a:r>
              <a:rPr lang="en-GB" sz="3600" dirty="0" err="1"/>
              <a:t>fattori</a:t>
            </a:r>
            <a:r>
              <a:rPr lang="en-GB" sz="3600" dirty="0"/>
              <a:t>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40623" y="1879864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Volume</a:t>
            </a:r>
            <a:r>
              <a:rPr lang="en-GB" sz="2800" dirty="0"/>
              <a:t> – </a:t>
            </a:r>
            <a:r>
              <a:rPr lang="en-GB" sz="2800" dirty="0" smtClean="0"/>
              <a:t>Ad </a:t>
            </a:r>
            <a:r>
              <a:rPr lang="en-GB" sz="2800" dirty="0" err="1" smtClean="0"/>
              <a:t>alta</a:t>
            </a:r>
            <a:r>
              <a:rPr lang="en-GB" sz="2800" dirty="0" smtClean="0"/>
              <a:t> </a:t>
            </a:r>
            <a:r>
              <a:rPr lang="en-GB" sz="2800" dirty="0" err="1" smtClean="0"/>
              <a:t>pressione</a:t>
            </a:r>
            <a:r>
              <a:rPr lang="en-GB" sz="2800" dirty="0" smtClean="0"/>
              <a:t> è </a:t>
            </a:r>
            <a:r>
              <a:rPr lang="en-GB" sz="2800" dirty="0" err="1" smtClean="0"/>
              <a:t>possibile</a:t>
            </a:r>
            <a:r>
              <a:rPr lang="en-GB" sz="2800" dirty="0" smtClean="0"/>
              <a:t> </a:t>
            </a:r>
            <a:r>
              <a:rPr lang="en-GB" sz="2800" dirty="0" err="1" smtClean="0"/>
              <a:t>accumulare</a:t>
            </a:r>
            <a:r>
              <a:rPr lang="en-GB" sz="2800" dirty="0" smtClean="0"/>
              <a:t> </a:t>
            </a:r>
            <a:r>
              <a:rPr lang="en-GB" sz="2800" dirty="0" err="1" smtClean="0"/>
              <a:t>più</a:t>
            </a:r>
            <a:r>
              <a:rPr lang="en-GB" sz="2800" dirty="0" smtClean="0"/>
              <a:t>  </a:t>
            </a:r>
            <a:r>
              <a:rPr lang="en-GB" sz="2800" dirty="0" err="1" smtClean="0"/>
              <a:t>energia</a:t>
            </a:r>
            <a:r>
              <a:rPr lang="en-GB" sz="2800" dirty="0" smtClean="0"/>
              <a:t> </a:t>
            </a:r>
            <a:r>
              <a:rPr lang="en-GB" sz="2800" dirty="0" err="1" smtClean="0"/>
              <a:t>nello</a:t>
            </a:r>
            <a:r>
              <a:rPr lang="en-GB" sz="2800" dirty="0" smtClean="0"/>
              <a:t> </a:t>
            </a:r>
            <a:r>
              <a:rPr lang="en-GB" sz="2800" dirty="0" err="1" smtClean="0"/>
              <a:t>stesso</a:t>
            </a:r>
            <a:r>
              <a:rPr lang="en-GB" sz="2800" dirty="0" smtClean="0"/>
              <a:t> volume (</a:t>
            </a:r>
            <a:r>
              <a:rPr lang="en-GB" sz="2800" dirty="0" err="1" smtClean="0"/>
              <a:t>aumento</a:t>
            </a:r>
            <a:r>
              <a:rPr lang="en-GB" sz="2800" dirty="0" smtClean="0"/>
              <a:t> </a:t>
            </a:r>
            <a:r>
              <a:rPr lang="en-GB" sz="2800" dirty="0" err="1" smtClean="0"/>
              <a:t>della</a:t>
            </a:r>
            <a:r>
              <a:rPr lang="en-GB" sz="2800" dirty="0" smtClean="0"/>
              <a:t> </a:t>
            </a:r>
            <a:r>
              <a:rPr lang="en-GB" sz="2800" dirty="0" err="1" smtClean="0"/>
              <a:t>densità</a:t>
            </a:r>
            <a:r>
              <a:rPr lang="en-GB" sz="2800" dirty="0" smtClean="0"/>
              <a:t> </a:t>
            </a:r>
            <a:r>
              <a:rPr lang="en-GB" sz="2800" dirty="0" err="1" smtClean="0"/>
              <a:t>energetica</a:t>
            </a:r>
            <a:r>
              <a:rPr lang="en-GB" sz="2800" dirty="0" smtClean="0"/>
              <a:t>)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200327" y="3264859"/>
            <a:ext cx="6764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err="1" smtClean="0"/>
              <a:t>Temperatura</a:t>
            </a:r>
            <a:r>
              <a:rPr lang="en-GB" sz="2800" dirty="0" smtClean="0"/>
              <a:t> </a:t>
            </a:r>
            <a:r>
              <a:rPr lang="en-GB" sz="2800" dirty="0"/>
              <a:t>– </a:t>
            </a:r>
            <a:r>
              <a:rPr lang="en-GB" sz="2800" dirty="0" smtClean="0"/>
              <a:t>A </a:t>
            </a:r>
            <a:r>
              <a:rPr lang="en-GB" sz="2800" dirty="0" err="1" smtClean="0"/>
              <a:t>certe</a:t>
            </a:r>
            <a:r>
              <a:rPr lang="en-GB" sz="2800" dirty="0" smtClean="0"/>
              <a:t> temperature </a:t>
            </a:r>
            <a:r>
              <a:rPr lang="en-GB" sz="2800" dirty="0" err="1" smtClean="0"/>
              <a:t>sono</a:t>
            </a:r>
            <a:r>
              <a:rPr lang="en-GB" sz="2800" dirty="0" smtClean="0"/>
              <a:t> </a:t>
            </a:r>
            <a:r>
              <a:rPr lang="en-GB" sz="2800" dirty="0" err="1" smtClean="0"/>
              <a:t>richiesti</a:t>
            </a:r>
            <a:r>
              <a:rPr lang="en-GB" sz="2800" dirty="0" smtClean="0"/>
              <a:t> </a:t>
            </a:r>
            <a:r>
              <a:rPr lang="en-GB" sz="2800" dirty="0" err="1" smtClean="0"/>
              <a:t>materiali</a:t>
            </a:r>
            <a:r>
              <a:rPr lang="en-GB" sz="2800" dirty="0" smtClean="0"/>
              <a:t> </a:t>
            </a:r>
            <a:r>
              <a:rPr lang="en-GB" sz="2800" dirty="0" err="1" smtClean="0"/>
              <a:t>particolari</a:t>
            </a:r>
            <a:r>
              <a:rPr lang="en-GB" sz="2800" dirty="0" smtClean="0"/>
              <a:t>. 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2200327" y="4329071"/>
            <a:ext cx="7626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/>
              <a:t>Tempo</a:t>
            </a:r>
            <a:r>
              <a:rPr lang="en-GB" sz="2800" dirty="0" smtClean="0"/>
              <a:t> – Per </a:t>
            </a:r>
            <a:r>
              <a:rPr lang="en-GB" sz="2800" dirty="0" err="1" smtClean="0"/>
              <a:t>quanto</a:t>
            </a:r>
            <a:r>
              <a:rPr lang="en-GB" sz="2800" dirty="0" smtClean="0"/>
              <a:t> l’H2 </a:t>
            </a:r>
            <a:r>
              <a:rPr lang="en-GB" sz="2800" dirty="0" err="1" smtClean="0"/>
              <a:t>deve</a:t>
            </a:r>
            <a:r>
              <a:rPr lang="en-GB" sz="2800" dirty="0" smtClean="0"/>
              <a:t> </a:t>
            </a:r>
            <a:r>
              <a:rPr lang="en-GB" sz="2800" dirty="0" err="1" smtClean="0"/>
              <a:t>restare</a:t>
            </a:r>
            <a:r>
              <a:rPr lang="en-GB" sz="2800" dirty="0" smtClean="0"/>
              <a:t> </a:t>
            </a:r>
            <a:r>
              <a:rPr lang="en-GB" sz="2800" dirty="0" err="1" smtClean="0"/>
              <a:t>accumulato</a:t>
            </a:r>
            <a:r>
              <a:rPr lang="en-GB" sz="2800" dirty="0" smtClean="0"/>
              <a:t>?</a:t>
            </a:r>
            <a:endParaRPr lang="en-GB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2200327" y="5001589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err="1" smtClean="0"/>
              <a:t>Utilizzo</a:t>
            </a:r>
            <a:r>
              <a:rPr lang="en-GB" sz="2800" dirty="0" smtClean="0"/>
              <a:t> – </a:t>
            </a:r>
            <a:r>
              <a:rPr lang="en-GB" sz="2800" dirty="0" err="1" smtClean="0"/>
              <a:t>Sarà</a:t>
            </a:r>
            <a:r>
              <a:rPr lang="en-GB" sz="2800" dirty="0" smtClean="0"/>
              <a:t> </a:t>
            </a:r>
            <a:r>
              <a:rPr lang="en-GB" sz="2800" dirty="0" err="1" smtClean="0"/>
              <a:t>trasportato</a:t>
            </a:r>
            <a:r>
              <a:rPr lang="en-GB" sz="2800" dirty="0" smtClean="0"/>
              <a:t> in </a:t>
            </a:r>
            <a:r>
              <a:rPr lang="en-GB" sz="2800" dirty="0" err="1" smtClean="0"/>
              <a:t>altri</a:t>
            </a:r>
            <a:r>
              <a:rPr lang="en-GB" sz="2800" dirty="0" smtClean="0"/>
              <a:t> </a:t>
            </a:r>
            <a:r>
              <a:rPr lang="en-GB" sz="2800" dirty="0" err="1" smtClean="0"/>
              <a:t>siti</a:t>
            </a:r>
            <a:r>
              <a:rPr lang="en-GB" sz="2800" dirty="0" smtClean="0"/>
              <a:t> prima </a:t>
            </a:r>
            <a:r>
              <a:rPr lang="en-GB" sz="2800" dirty="0" err="1" smtClean="0"/>
              <a:t>dell’uso</a:t>
            </a:r>
            <a:r>
              <a:rPr lang="en-GB" sz="2800" dirty="0" smtClean="0"/>
              <a:t>? </a:t>
            </a:r>
            <a:endParaRPr lang="en-GB" sz="2800" dirty="0"/>
          </a:p>
        </p:txBody>
      </p:sp>
      <p:sp>
        <p:nvSpPr>
          <p:cNvPr id="20" name="Rectangle 19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248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14646" y="4349498"/>
            <a:ext cx="989214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L’economia</a:t>
            </a:r>
            <a:r>
              <a:rPr kumimoji="0" lang="en-GB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basata</a:t>
            </a:r>
            <a:r>
              <a:rPr kumimoji="0" lang="en-GB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sull’idrogeno</a:t>
            </a:r>
            <a:r>
              <a:rPr kumimoji="0" lang="en-GB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è un </a:t>
            </a:r>
            <a:r>
              <a:rPr kumimoji="0" lang="en-GB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sistema</a:t>
            </a:r>
            <a:r>
              <a:rPr kumimoji="0" lang="en-GB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che</a:t>
            </a:r>
            <a:r>
              <a:rPr kumimoji="0" lang="en-GB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permette</a:t>
            </a:r>
            <a:r>
              <a:rPr kumimoji="0" lang="en-GB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la </a:t>
            </a:r>
            <a:r>
              <a:rPr kumimoji="0" lang="en-GB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distribuzione</a:t>
            </a:r>
            <a:r>
              <a:rPr kumimoji="0" lang="en-GB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e </a:t>
            </a:r>
            <a:r>
              <a:rPr kumimoji="0" lang="en-GB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l’uso</a:t>
            </a:r>
            <a:r>
              <a:rPr kumimoji="0" lang="en-GB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kumimoji="0" lang="en-GB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energi</a:t>
            </a:r>
            <a:r>
              <a:rPr lang="en-GB" altLang="zh-CN" sz="2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GB" altLang="zh-CN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zh-CN" sz="2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tramite</a:t>
            </a:r>
            <a:r>
              <a:rPr lang="en-GB" altLang="zh-CN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zh-CN" sz="2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l’uso</a:t>
            </a:r>
            <a:r>
              <a:rPr lang="en-GB" altLang="zh-CN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GB" altLang="zh-CN" sz="2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idrogeno</a:t>
            </a:r>
            <a:r>
              <a:rPr lang="en-GB" altLang="zh-CN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zh-CN" sz="2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utilizzando</a:t>
            </a:r>
            <a:r>
              <a:rPr lang="en-GB" altLang="zh-CN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zh-CN" sz="2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infrastrutture</a:t>
            </a:r>
            <a:r>
              <a:rPr lang="en-GB" altLang="zh-CN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zh-CN" sz="2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specifiche</a:t>
            </a:r>
            <a:r>
              <a:rPr lang="en-GB" altLang="zh-CN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La </a:t>
            </a:r>
            <a:r>
              <a:rPr lang="en-GB" altLang="zh-CN" sz="2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produzione</a:t>
            </a:r>
            <a:r>
              <a:rPr lang="en-GB" altLang="zh-CN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altLang="zh-CN" sz="2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distribuzione</a:t>
            </a:r>
            <a:r>
              <a:rPr lang="en-GB" altLang="zh-CN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e </a:t>
            </a:r>
            <a:r>
              <a:rPr lang="en-GB" altLang="zh-CN" sz="2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uso</a:t>
            </a:r>
            <a:r>
              <a:rPr lang="en-GB" altLang="zh-CN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zh-CN" sz="2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dell’idrogeno</a:t>
            </a:r>
            <a:r>
              <a:rPr lang="en-GB" altLang="zh-CN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zh-CN" sz="2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sono</a:t>
            </a:r>
            <a:r>
              <a:rPr lang="en-GB" altLang="zh-CN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zh-CN" sz="2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fondamentali</a:t>
            </a:r>
            <a:r>
              <a:rPr lang="en-GB" altLang="zh-CN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zh-CN" sz="2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alla</a:t>
            </a:r>
            <a:r>
              <a:rPr lang="en-GB" altLang="zh-CN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zh-CN" sz="2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realizzazione</a:t>
            </a:r>
            <a:r>
              <a:rPr lang="en-GB" altLang="zh-CN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GB" altLang="zh-CN" sz="2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questo</a:t>
            </a:r>
            <a:r>
              <a:rPr lang="en-GB" altLang="zh-CN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zh-CN" sz="2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sistema</a:t>
            </a:r>
            <a:r>
              <a:rPr lang="en-GB" altLang="zh-CN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GB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GB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59736" y="1274188"/>
            <a:ext cx="5731510" cy="289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371600" y="88683"/>
            <a:ext cx="8977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</a:t>
            </a:r>
            <a:r>
              <a:rPr lang="en-GB" sz="2400" dirty="0" err="1" smtClean="0"/>
              <a:t>seconda</a:t>
            </a:r>
            <a:r>
              <a:rPr lang="en-GB" sz="2400" dirty="0" smtClean="0"/>
              <a:t> del </a:t>
            </a:r>
            <a:r>
              <a:rPr lang="en-GB" sz="2400" dirty="0" err="1" smtClean="0"/>
              <a:t>metodo</a:t>
            </a:r>
            <a:r>
              <a:rPr lang="en-GB" sz="2400" dirty="0" smtClean="0"/>
              <a:t> di </a:t>
            </a:r>
            <a:r>
              <a:rPr lang="en-GB" sz="2400" dirty="0" err="1" smtClean="0"/>
              <a:t>produzione</a:t>
            </a:r>
            <a:r>
              <a:rPr lang="en-GB" sz="2400" dirty="0" smtClean="0"/>
              <a:t>, le </a:t>
            </a:r>
            <a:r>
              <a:rPr lang="en-GB" sz="2400" dirty="0" err="1" smtClean="0"/>
              <a:t>necessità</a:t>
            </a:r>
            <a:r>
              <a:rPr lang="en-GB" sz="2400" dirty="0" smtClean="0"/>
              <a:t> </a:t>
            </a:r>
            <a:r>
              <a:rPr lang="en-GB" sz="2400" dirty="0" err="1" smtClean="0"/>
              <a:t>richieste</a:t>
            </a:r>
            <a:r>
              <a:rPr lang="en-GB" sz="2400" dirty="0" smtClean="0"/>
              <a:t> al </a:t>
            </a:r>
            <a:r>
              <a:rPr lang="en-GB" sz="2400" dirty="0" err="1" smtClean="0"/>
              <a:t>sistema</a:t>
            </a:r>
            <a:r>
              <a:rPr lang="en-GB" sz="2400" dirty="0" smtClean="0"/>
              <a:t> di storage </a:t>
            </a:r>
            <a:r>
              <a:rPr lang="en-GB" sz="2400" dirty="0" err="1" smtClean="0"/>
              <a:t>possono</a:t>
            </a:r>
            <a:r>
              <a:rPr lang="en-GB" sz="2400" dirty="0" smtClean="0"/>
              <a:t> </a:t>
            </a:r>
            <a:r>
              <a:rPr lang="en-GB" sz="2400" dirty="0" err="1" smtClean="0"/>
              <a:t>cambiare</a:t>
            </a:r>
            <a:r>
              <a:rPr lang="en-GB" sz="2400" dirty="0" smtClean="0"/>
              <a:t>. </a:t>
            </a:r>
            <a:r>
              <a:rPr lang="en-GB" sz="2400" dirty="0" err="1" smtClean="0"/>
              <a:t>Può</a:t>
            </a:r>
            <a:r>
              <a:rPr lang="en-GB" sz="2400" dirty="0" smtClean="0"/>
              <a:t> </a:t>
            </a:r>
            <a:r>
              <a:rPr lang="en-GB" sz="2400" dirty="0" err="1" smtClean="0"/>
              <a:t>essere</a:t>
            </a:r>
            <a:r>
              <a:rPr lang="en-GB" sz="2400" dirty="0" smtClean="0"/>
              <a:t> utile </a:t>
            </a:r>
            <a:r>
              <a:rPr lang="en-GB" sz="2400" dirty="0" err="1" smtClean="0"/>
              <a:t>osservare</a:t>
            </a:r>
            <a:r>
              <a:rPr lang="en-GB" sz="2400" dirty="0" smtClean="0"/>
              <a:t> </a:t>
            </a:r>
            <a:r>
              <a:rPr lang="en-GB" sz="2400" dirty="0" err="1" smtClean="0"/>
              <a:t>il</a:t>
            </a:r>
            <a:r>
              <a:rPr lang="en-GB" sz="2400" dirty="0" smtClean="0"/>
              <a:t> </a:t>
            </a:r>
            <a:r>
              <a:rPr lang="en-GB" sz="2400" dirty="0" err="1" smtClean="0"/>
              <a:t>ciclo</a:t>
            </a:r>
            <a:r>
              <a:rPr lang="en-GB" sz="2400" dirty="0" smtClean="0"/>
              <a:t> di vita </a:t>
            </a:r>
            <a:r>
              <a:rPr lang="en-GB" sz="2400" dirty="0" err="1" smtClean="0"/>
              <a:t>dell’idrogeno</a:t>
            </a:r>
            <a:r>
              <a:rPr lang="en-GB" sz="2400" dirty="0" smtClean="0"/>
              <a:t> </a:t>
            </a:r>
            <a:r>
              <a:rPr lang="en-GB" sz="2400" dirty="0" err="1" smtClean="0"/>
              <a:t>quando</a:t>
            </a:r>
            <a:r>
              <a:rPr lang="en-GB" sz="2400" dirty="0" smtClean="0"/>
              <a:t> </a:t>
            </a:r>
            <a:r>
              <a:rPr lang="en-GB" sz="2400" dirty="0" err="1" smtClean="0"/>
              <a:t>viene</a:t>
            </a:r>
            <a:r>
              <a:rPr lang="en-GB" sz="2400" dirty="0" smtClean="0"/>
              <a:t> </a:t>
            </a:r>
            <a:r>
              <a:rPr lang="en-GB" sz="2400" dirty="0" err="1" smtClean="0"/>
              <a:t>prodotto</a:t>
            </a:r>
            <a:r>
              <a:rPr lang="en-GB" sz="2400" dirty="0" smtClean="0"/>
              <a:t> da </a:t>
            </a:r>
            <a:r>
              <a:rPr lang="en-GB" sz="2400" dirty="0" err="1" smtClean="0"/>
              <a:t>fonte</a:t>
            </a:r>
            <a:r>
              <a:rPr lang="en-GB" sz="2400" dirty="0" smtClean="0"/>
              <a:t> </a:t>
            </a:r>
            <a:r>
              <a:rPr lang="en-GB" sz="2400" dirty="0" err="1" smtClean="0"/>
              <a:t>rinnovabile</a:t>
            </a:r>
            <a:r>
              <a:rPr lang="en-GB" sz="2400" dirty="0" smtClean="0"/>
              <a:t>. </a:t>
            </a:r>
            <a:endParaRPr lang="en-GB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390969" y="2461725"/>
            <a:ext cx="1179528" cy="600164"/>
          </a:xfrm>
          <a:prstGeom prst="rect">
            <a:avLst/>
          </a:prstGeom>
          <a:solidFill>
            <a:srgbClr val="B7EE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 err="1" smtClean="0"/>
              <a:t>Fonte</a:t>
            </a:r>
            <a:r>
              <a:rPr lang="en-GB" sz="1100" dirty="0" smtClean="0"/>
              <a:t> </a:t>
            </a:r>
            <a:r>
              <a:rPr lang="en-GB" sz="1100" dirty="0" err="1"/>
              <a:t>energetica</a:t>
            </a:r>
            <a:r>
              <a:rPr lang="en-GB" sz="1100" dirty="0"/>
              <a:t> </a:t>
            </a:r>
            <a:r>
              <a:rPr lang="en-GB" sz="1100" dirty="0" err="1"/>
              <a:t>rinnovabile</a:t>
            </a:r>
            <a:r>
              <a:rPr lang="en-GB" sz="1100" dirty="0"/>
              <a:t> </a:t>
            </a:r>
          </a:p>
          <a:p>
            <a:pPr algn="ctr"/>
            <a:r>
              <a:rPr lang="en-GB" sz="1100" dirty="0" err="1"/>
              <a:t>prim</a:t>
            </a:r>
            <a:r>
              <a:rPr lang="en-GB" sz="1100" dirty="0" err="1" smtClean="0"/>
              <a:t>aria</a:t>
            </a:r>
            <a:endParaRPr lang="en-GB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4038126" y="2546363"/>
            <a:ext cx="905093" cy="430887"/>
          </a:xfrm>
          <a:prstGeom prst="rect">
            <a:avLst/>
          </a:prstGeom>
          <a:solidFill>
            <a:srgbClr val="B7EE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 err="1" smtClean="0"/>
              <a:t>Produzione</a:t>
            </a:r>
            <a:endParaRPr lang="en-GB" sz="1100" dirty="0" smtClean="0"/>
          </a:p>
          <a:p>
            <a:pPr algn="ctr"/>
            <a:r>
              <a:rPr lang="en-GB" sz="1100" dirty="0" smtClean="0"/>
              <a:t>H2</a:t>
            </a:r>
            <a:endParaRPr lang="en-GB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3622749" y="1692001"/>
            <a:ext cx="905093" cy="261610"/>
          </a:xfrm>
          <a:prstGeom prst="rect">
            <a:avLst/>
          </a:prstGeom>
          <a:solidFill>
            <a:srgbClr val="B7EE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 err="1" smtClean="0"/>
              <a:t>Idrogeno</a:t>
            </a:r>
            <a:endParaRPr lang="en-GB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6595862" y="1713596"/>
            <a:ext cx="905093" cy="261610"/>
          </a:xfrm>
          <a:prstGeom prst="rect">
            <a:avLst/>
          </a:prstGeom>
          <a:solidFill>
            <a:srgbClr val="B7EE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 err="1" smtClean="0"/>
              <a:t>Idrogeno</a:t>
            </a:r>
            <a:endParaRPr lang="en-GB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4943219" y="1503557"/>
            <a:ext cx="1257783" cy="261610"/>
          </a:xfrm>
          <a:prstGeom prst="rect">
            <a:avLst/>
          </a:prstGeom>
          <a:solidFill>
            <a:srgbClr val="B7EE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 err="1" smtClean="0"/>
              <a:t>Trasporto</a:t>
            </a:r>
            <a:endParaRPr lang="en-GB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6180335" y="2576791"/>
            <a:ext cx="905093" cy="430887"/>
          </a:xfrm>
          <a:prstGeom prst="rect">
            <a:avLst/>
          </a:prstGeom>
          <a:solidFill>
            <a:srgbClr val="B7EE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 err="1" smtClean="0"/>
              <a:t>Utilizzo</a:t>
            </a:r>
            <a:endParaRPr lang="en-GB" sz="1100" dirty="0" smtClean="0"/>
          </a:p>
          <a:p>
            <a:pPr algn="ctr"/>
            <a:r>
              <a:rPr lang="en-GB" sz="1100" dirty="0" smtClean="0"/>
              <a:t>H2</a:t>
            </a:r>
            <a:endParaRPr lang="en-GB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5119563" y="3743272"/>
            <a:ext cx="905093" cy="261610"/>
          </a:xfrm>
          <a:prstGeom prst="rect">
            <a:avLst/>
          </a:prstGeom>
          <a:solidFill>
            <a:srgbClr val="B7EE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 err="1" smtClean="0"/>
              <a:t>Ambiente</a:t>
            </a:r>
            <a:endParaRPr lang="en-GB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4858776" y="3255721"/>
            <a:ext cx="521574" cy="261610"/>
          </a:xfrm>
          <a:prstGeom prst="rect">
            <a:avLst/>
          </a:prstGeom>
          <a:solidFill>
            <a:srgbClr val="B7EE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O</a:t>
            </a:r>
            <a:r>
              <a:rPr lang="en-GB" sz="1100" baseline="-25000" dirty="0" smtClean="0"/>
              <a:t>2</a:t>
            </a:r>
            <a:endParaRPr lang="en-GB" sz="11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5758155" y="3247012"/>
            <a:ext cx="430545" cy="261610"/>
          </a:xfrm>
          <a:prstGeom prst="rect">
            <a:avLst/>
          </a:prstGeom>
          <a:solidFill>
            <a:srgbClr val="B7EE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O</a:t>
            </a:r>
            <a:r>
              <a:rPr lang="en-GB" sz="1100" baseline="-25000" dirty="0" smtClean="0"/>
              <a:t>2</a:t>
            </a:r>
            <a:endParaRPr lang="en-GB" sz="1100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3987304" y="3570002"/>
            <a:ext cx="521574" cy="261610"/>
          </a:xfrm>
          <a:prstGeom prst="rect">
            <a:avLst/>
          </a:prstGeom>
          <a:solidFill>
            <a:srgbClr val="B7EE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H</a:t>
            </a:r>
            <a:r>
              <a:rPr lang="en-GB" sz="1100" baseline="-25000" dirty="0" smtClean="0"/>
              <a:t>2</a:t>
            </a:r>
            <a:r>
              <a:rPr lang="en-GB" sz="1100" dirty="0" smtClean="0"/>
              <a:t>O</a:t>
            </a:r>
            <a:endParaRPr lang="en-GB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6614314" y="3517331"/>
            <a:ext cx="521574" cy="261610"/>
          </a:xfrm>
          <a:prstGeom prst="rect">
            <a:avLst/>
          </a:prstGeom>
          <a:solidFill>
            <a:srgbClr val="B7EE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H</a:t>
            </a:r>
            <a:r>
              <a:rPr lang="en-GB" sz="1100" baseline="-25000" dirty="0" smtClean="0"/>
              <a:t>2</a:t>
            </a:r>
            <a:r>
              <a:rPr lang="en-GB" sz="1100" dirty="0" smtClean="0"/>
              <a:t>O</a:t>
            </a:r>
            <a:endParaRPr lang="en-GB" sz="1100" dirty="0"/>
          </a:p>
        </p:txBody>
      </p:sp>
      <p:sp>
        <p:nvSpPr>
          <p:cNvPr id="29" name="TextBox 28"/>
          <p:cNvSpPr txBox="1"/>
          <p:nvPr/>
        </p:nvSpPr>
        <p:spPr>
          <a:xfrm>
            <a:off x="7230398" y="2549772"/>
            <a:ext cx="624733" cy="430887"/>
          </a:xfrm>
          <a:prstGeom prst="rect">
            <a:avLst/>
          </a:prstGeom>
          <a:solidFill>
            <a:srgbClr val="B7EE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 err="1" smtClean="0"/>
              <a:t>Energia</a:t>
            </a:r>
            <a:r>
              <a:rPr lang="en-GB" sz="1100" dirty="0" smtClean="0"/>
              <a:t> </a:t>
            </a:r>
          </a:p>
          <a:p>
            <a:pPr algn="ctr"/>
            <a:r>
              <a:rPr lang="en-GB" sz="1100" dirty="0" smtClean="0"/>
              <a:t>utile</a:t>
            </a:r>
            <a:endParaRPr lang="en-GB" sz="1100" dirty="0"/>
          </a:p>
        </p:txBody>
      </p:sp>
      <p:sp>
        <p:nvSpPr>
          <p:cNvPr id="30" name="Rectangle 29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760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54676" y="12684"/>
            <a:ext cx="10850880" cy="2191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GB" sz="2400" dirty="0" smtClean="0">
                <a:ea typeface="Times New Roman" panose="02020603050405020304" pitchFamily="18" charset="0"/>
              </a:rPr>
              <a:t>Qui è </a:t>
            </a:r>
            <a:r>
              <a:rPr lang="en-GB" sz="2400" dirty="0" err="1" smtClean="0">
                <a:ea typeface="Times New Roman" panose="02020603050405020304" pitchFamily="18" charset="0"/>
              </a:rPr>
              <a:t>riportato</a:t>
            </a:r>
            <a:r>
              <a:rPr lang="en-GB" sz="2400" dirty="0" smtClean="0">
                <a:ea typeface="Times New Roman" panose="02020603050405020304" pitchFamily="18" charset="0"/>
              </a:rPr>
              <a:t> lo schema </a:t>
            </a:r>
            <a:r>
              <a:rPr lang="en-GB" sz="2400" dirty="0" err="1" smtClean="0">
                <a:ea typeface="Times New Roman" panose="02020603050405020304" pitchFamily="18" charset="0"/>
              </a:rPr>
              <a:t>tipico</a:t>
            </a:r>
            <a:r>
              <a:rPr lang="en-GB" sz="2400" dirty="0" smtClean="0">
                <a:ea typeface="Times New Roman" panose="02020603050405020304" pitchFamily="18" charset="0"/>
              </a:rPr>
              <a:t> di </a:t>
            </a:r>
            <a:r>
              <a:rPr lang="en-GB" sz="2400" dirty="0" err="1" smtClean="0">
                <a:ea typeface="Times New Roman" panose="02020603050405020304" pitchFamily="18" charset="0"/>
              </a:rPr>
              <a:t>una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cella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elettrolitica</a:t>
            </a:r>
            <a:r>
              <a:rPr lang="en-GB" sz="2400" dirty="0" smtClean="0">
                <a:ea typeface="Times New Roman" panose="02020603050405020304" pitchFamily="18" charset="0"/>
              </a:rPr>
              <a:t>. </a:t>
            </a:r>
            <a:r>
              <a:rPr lang="en-GB" sz="2400" dirty="0" err="1" smtClean="0">
                <a:ea typeface="Times New Roman" panose="02020603050405020304" pitchFamily="18" charset="0"/>
              </a:rPr>
              <a:t>L’uso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congiunto</a:t>
            </a:r>
            <a:r>
              <a:rPr lang="en-GB" sz="2400" dirty="0" smtClean="0">
                <a:ea typeface="Times New Roman" panose="02020603050405020304" pitchFamily="18" charset="0"/>
              </a:rPr>
              <a:t> di </a:t>
            </a:r>
            <a:r>
              <a:rPr lang="en-GB" sz="2400" dirty="0" err="1" smtClean="0">
                <a:ea typeface="Times New Roman" panose="02020603050405020304" pitchFamily="18" charset="0"/>
              </a:rPr>
              <a:t>fonti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energetiche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rinnovabili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ed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elettrolizzatori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permette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l’accumulo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energetico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dell’energia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prodotta</a:t>
            </a:r>
            <a:r>
              <a:rPr lang="en-GB" sz="2400" dirty="0" smtClean="0">
                <a:ea typeface="Times New Roman" panose="02020603050405020304" pitchFamily="18" charset="0"/>
              </a:rPr>
              <a:t> in </a:t>
            </a:r>
            <a:r>
              <a:rPr lang="en-GB" sz="2400" dirty="0" err="1" smtClean="0">
                <a:ea typeface="Times New Roman" panose="02020603050405020304" pitchFamily="18" charset="0"/>
              </a:rPr>
              <a:t>eccesso</a:t>
            </a:r>
            <a:r>
              <a:rPr lang="en-GB" sz="2400" dirty="0" smtClean="0">
                <a:ea typeface="Times New Roman" panose="02020603050405020304" pitchFamily="18" charset="0"/>
              </a:rPr>
              <a:t> in forma </a:t>
            </a:r>
            <a:r>
              <a:rPr lang="en-GB" sz="2400" dirty="0" err="1" smtClean="0">
                <a:ea typeface="Times New Roman" panose="02020603050405020304" pitchFamily="18" charset="0"/>
              </a:rPr>
              <a:t>chimica</a:t>
            </a:r>
            <a:r>
              <a:rPr lang="en-GB" sz="2400" dirty="0" smtClean="0">
                <a:ea typeface="Times New Roman" panose="02020603050405020304" pitchFamily="18" charset="0"/>
              </a:rPr>
              <a:t>, </a:t>
            </a:r>
            <a:r>
              <a:rPr lang="en-GB" sz="2400" dirty="0" err="1" smtClean="0">
                <a:ea typeface="Times New Roman" panose="02020603050405020304" pitchFamily="18" charset="0"/>
              </a:rPr>
              <a:t>ovvero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producendo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idrogeno</a:t>
            </a:r>
            <a:r>
              <a:rPr lang="en-GB" sz="2400" dirty="0" smtClean="0">
                <a:ea typeface="Times New Roman" panose="02020603050405020304" pitchFamily="18" charset="0"/>
              </a:rPr>
              <a:t>. </a:t>
            </a:r>
            <a:r>
              <a:rPr lang="en-GB" sz="2400" dirty="0" err="1" smtClean="0">
                <a:ea typeface="Times New Roman" panose="02020603050405020304" pitchFamily="18" charset="0"/>
              </a:rPr>
              <a:t>Quest’ultimo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può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essere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utilizzato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nei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momenti</a:t>
            </a:r>
            <a:r>
              <a:rPr lang="en-GB" sz="2400" dirty="0" smtClean="0">
                <a:ea typeface="Times New Roman" panose="02020603050405020304" pitchFamily="18" charset="0"/>
              </a:rPr>
              <a:t> in cui le </a:t>
            </a:r>
            <a:r>
              <a:rPr lang="en-GB" sz="2400" dirty="0" err="1" smtClean="0">
                <a:ea typeface="Times New Roman" panose="02020603050405020304" pitchFamily="18" charset="0"/>
              </a:rPr>
              <a:t>rinnovabili</a:t>
            </a:r>
            <a:r>
              <a:rPr lang="en-GB" sz="2400" dirty="0" smtClean="0">
                <a:ea typeface="Times New Roman" panose="02020603050405020304" pitchFamily="18" charset="0"/>
              </a:rPr>
              <a:t> non </a:t>
            </a:r>
            <a:r>
              <a:rPr lang="en-GB" sz="2400" dirty="0" err="1" smtClean="0">
                <a:ea typeface="Times New Roman" panose="02020603050405020304" pitchFamily="18" charset="0"/>
              </a:rPr>
              <a:t>producono</a:t>
            </a:r>
            <a:r>
              <a:rPr lang="en-GB" sz="2400" dirty="0" smtClean="0">
                <a:ea typeface="Times New Roman" panose="02020603050405020304" pitchFamily="18" charset="0"/>
              </a:rPr>
              <a:t> per </a:t>
            </a:r>
            <a:r>
              <a:rPr lang="en-GB" sz="2400" dirty="0" err="1" smtClean="0">
                <a:ea typeface="Times New Roman" panose="02020603050405020304" pitchFamily="18" charset="0"/>
              </a:rPr>
              <a:t>soddisfare</a:t>
            </a:r>
            <a:r>
              <a:rPr lang="en-GB" sz="2400" dirty="0" smtClean="0">
                <a:ea typeface="Times New Roman" panose="02020603050405020304" pitchFamily="18" charset="0"/>
              </a:rPr>
              <a:t> I le </a:t>
            </a:r>
            <a:r>
              <a:rPr lang="en-GB" sz="2400" dirty="0" err="1" smtClean="0">
                <a:ea typeface="Times New Roman" panose="02020603050405020304" pitchFamily="18" charset="0"/>
              </a:rPr>
              <a:t>richieste</a:t>
            </a:r>
            <a:r>
              <a:rPr lang="en-GB" sz="2400" dirty="0" smtClean="0">
                <a:ea typeface="Times New Roman" panose="02020603050405020304" pitchFamily="18" charset="0"/>
              </a:rPr>
              <a:t> di </a:t>
            </a:r>
            <a:r>
              <a:rPr lang="en-GB" sz="2400" dirty="0" err="1" smtClean="0">
                <a:ea typeface="Times New Roman" panose="02020603050405020304" pitchFamily="18" charset="0"/>
              </a:rPr>
              <a:t>potenza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della</a:t>
            </a:r>
            <a:r>
              <a:rPr lang="en-GB" sz="2400" dirty="0" smtClean="0">
                <a:ea typeface="Times New Roman" panose="02020603050405020304" pitchFamily="18" charset="0"/>
              </a:rPr>
              <a:t> rete. </a:t>
            </a:r>
          </a:p>
        </p:txBody>
      </p:sp>
      <p:pic>
        <p:nvPicPr>
          <p:cNvPr id="16" name="Picture 15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72025" y="2107474"/>
            <a:ext cx="5522619" cy="376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6127" y="3325359"/>
            <a:ext cx="1499746" cy="20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20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3502" y="152005"/>
            <a:ext cx="10956173" cy="5496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GB" sz="2400" dirty="0" err="1" smtClean="0">
                <a:ea typeface="Times New Roman" panose="02020603050405020304" pitchFamily="18" charset="0"/>
              </a:rPr>
              <a:t>L’idrogeno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può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essere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accumulato</a:t>
            </a:r>
            <a:r>
              <a:rPr lang="en-GB" sz="2400" dirty="0" smtClean="0">
                <a:ea typeface="Times New Roman" panose="02020603050405020304" pitchFamily="18" charset="0"/>
              </a:rPr>
              <a:t> come gas </a:t>
            </a:r>
            <a:r>
              <a:rPr lang="en-GB" sz="2400" dirty="0" err="1" smtClean="0">
                <a:ea typeface="Times New Roman" panose="02020603050405020304" pitchFamily="18" charset="0"/>
              </a:rPr>
              <a:t>compresso</a:t>
            </a:r>
            <a:r>
              <a:rPr lang="en-GB" sz="2400" dirty="0" smtClean="0">
                <a:ea typeface="Times New Roman" panose="02020603050405020304" pitchFamily="18" charset="0"/>
              </a:rPr>
              <a:t>, </a:t>
            </a:r>
            <a:r>
              <a:rPr lang="en-GB" sz="2400" dirty="0" err="1" smtClean="0">
                <a:ea typeface="Times New Roman" panose="02020603050405020304" pitchFamily="18" charset="0"/>
              </a:rPr>
              <a:t>liquefatto</a:t>
            </a:r>
            <a:r>
              <a:rPr lang="en-GB" sz="2400" dirty="0" smtClean="0">
                <a:ea typeface="Times New Roman" panose="02020603050405020304" pitchFamily="18" charset="0"/>
              </a:rPr>
              <a:t> o in </a:t>
            </a:r>
            <a:r>
              <a:rPr lang="en-GB" sz="2400" dirty="0" err="1" smtClean="0">
                <a:ea typeface="Times New Roman" panose="02020603050405020304" pitchFamily="18" charset="0"/>
              </a:rPr>
              <a:t>mezzi</a:t>
            </a:r>
            <a:r>
              <a:rPr lang="en-GB" sz="2400" dirty="0" smtClean="0">
                <a:ea typeface="Times New Roman" panose="02020603050405020304" pitchFamily="18" charset="0"/>
              </a:rPr>
              <a:t> di </a:t>
            </a:r>
            <a:r>
              <a:rPr lang="en-GB" sz="2400" dirty="0" err="1" smtClean="0">
                <a:ea typeface="Times New Roman" panose="02020603050405020304" pitchFamily="18" charset="0"/>
              </a:rPr>
              <a:t>accumulo</a:t>
            </a:r>
            <a:r>
              <a:rPr lang="en-GB" sz="2400" dirty="0" smtClean="0">
                <a:ea typeface="Times New Roman" panose="02020603050405020304" pitchFamily="18" charset="0"/>
              </a:rPr>
              <a:t> solidi (legato </a:t>
            </a:r>
            <a:r>
              <a:rPr lang="en-GB" sz="2400" dirty="0" err="1" smtClean="0">
                <a:ea typeface="Times New Roman" panose="02020603050405020304" pitchFamily="18" charset="0"/>
              </a:rPr>
              <a:t>chimicamente</a:t>
            </a:r>
            <a:r>
              <a:rPr lang="en-GB" sz="2400" dirty="0" smtClean="0">
                <a:ea typeface="Times New Roman" panose="02020603050405020304" pitchFamily="18" charset="0"/>
              </a:rPr>
              <a:t> ad </a:t>
            </a:r>
            <a:r>
              <a:rPr lang="en-GB" sz="2400" dirty="0" err="1" smtClean="0">
                <a:ea typeface="Times New Roman" panose="02020603050405020304" pitchFamily="18" charset="0"/>
              </a:rPr>
              <a:t>altre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molecole</a:t>
            </a:r>
            <a:r>
              <a:rPr lang="en-GB" sz="2400" dirty="0" smtClean="0">
                <a:ea typeface="Times New Roman" panose="02020603050405020304" pitchFamily="18" charset="0"/>
              </a:rPr>
              <a:t>). La </a:t>
            </a:r>
            <a:r>
              <a:rPr lang="en-GB" sz="2400" dirty="0" err="1" smtClean="0">
                <a:ea typeface="Times New Roman" panose="02020603050405020304" pitchFamily="18" charset="0"/>
              </a:rPr>
              <a:t>distribuzione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può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essere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relativamente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semplice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poichè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l’idrogeno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può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essere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immesso</a:t>
            </a:r>
            <a:r>
              <a:rPr lang="en-GB" sz="2400" dirty="0" smtClean="0">
                <a:ea typeface="Times New Roman" panose="02020603050405020304" pitchFamily="18" charset="0"/>
              </a:rPr>
              <a:t> in </a:t>
            </a:r>
            <a:r>
              <a:rPr lang="en-GB" sz="2400" dirty="0" err="1" smtClean="0">
                <a:ea typeface="Times New Roman" panose="02020603050405020304" pitchFamily="18" charset="0"/>
              </a:rPr>
              <a:t>tubazioni</a:t>
            </a:r>
            <a:r>
              <a:rPr lang="en-GB" sz="2400" dirty="0" smtClean="0">
                <a:ea typeface="Times New Roman" panose="02020603050405020304" pitchFamily="18" charset="0"/>
              </a:rPr>
              <a:t> di </a:t>
            </a:r>
            <a:r>
              <a:rPr lang="en-GB" sz="2400" dirty="0" err="1" smtClean="0">
                <a:ea typeface="Times New Roman" panose="02020603050405020304" pitchFamily="18" charset="0"/>
              </a:rPr>
              <a:t>distribuzione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fino</a:t>
            </a:r>
            <a:r>
              <a:rPr lang="en-GB" sz="2400" dirty="0" smtClean="0">
                <a:ea typeface="Times New Roman" panose="02020603050405020304" pitchFamily="18" charset="0"/>
              </a:rPr>
              <a:t> al </a:t>
            </a:r>
            <a:r>
              <a:rPr lang="en-GB" sz="2400" dirty="0" err="1" smtClean="0">
                <a:ea typeface="Times New Roman" panose="02020603050405020304" pitchFamily="18" charset="0"/>
              </a:rPr>
              <a:t>punto</a:t>
            </a:r>
            <a:r>
              <a:rPr lang="en-GB" sz="2400" dirty="0" smtClean="0">
                <a:ea typeface="Times New Roman" panose="02020603050405020304" pitchFamily="18" charset="0"/>
              </a:rPr>
              <a:t> di </a:t>
            </a:r>
            <a:r>
              <a:rPr lang="en-GB" sz="2400" dirty="0" err="1" smtClean="0">
                <a:ea typeface="Times New Roman" panose="02020603050405020304" pitchFamily="18" charset="0"/>
              </a:rPr>
              <a:t>utilizzo</a:t>
            </a:r>
            <a:r>
              <a:rPr lang="en-GB" sz="2400" dirty="0" smtClean="0">
                <a:ea typeface="Times New Roman" panose="02020603050405020304" pitchFamily="18" charset="0"/>
              </a:rPr>
              <a:t>.  </a:t>
            </a:r>
            <a:endParaRPr lang="en-GB" sz="2400" dirty="0"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GB" sz="2400" dirty="0" err="1" smtClean="0">
                <a:ea typeface="Times New Roman" panose="02020603050405020304" pitchFamily="18" charset="0"/>
              </a:rPr>
              <a:t>Negli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ultimi</a:t>
            </a:r>
            <a:r>
              <a:rPr lang="en-GB" sz="2400" dirty="0" smtClean="0">
                <a:ea typeface="Times New Roman" panose="02020603050405020304" pitchFamily="18" charset="0"/>
              </a:rPr>
              <a:t> 20 </a:t>
            </a:r>
            <a:r>
              <a:rPr lang="en-GB" sz="2400" dirty="0" err="1" smtClean="0">
                <a:ea typeface="Times New Roman" panose="02020603050405020304" pitchFamily="18" charset="0"/>
              </a:rPr>
              <a:t>anni</a:t>
            </a:r>
            <a:r>
              <a:rPr lang="en-GB" sz="2400" dirty="0" smtClean="0">
                <a:ea typeface="Times New Roman" panose="02020603050405020304" pitchFamily="18" charset="0"/>
              </a:rPr>
              <a:t>, </a:t>
            </a:r>
            <a:r>
              <a:rPr lang="en-GB" sz="2400" dirty="0" err="1" smtClean="0">
                <a:ea typeface="Times New Roman" panose="02020603050405020304" pitchFamily="18" charset="0"/>
              </a:rPr>
              <a:t>sono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stati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prodotti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miliardi</a:t>
            </a:r>
            <a:r>
              <a:rPr lang="en-GB" sz="2400" dirty="0" smtClean="0">
                <a:ea typeface="Times New Roman" panose="02020603050405020304" pitchFamily="18" charset="0"/>
              </a:rPr>
              <a:t> di </a:t>
            </a:r>
            <a:r>
              <a:rPr lang="en-GB" sz="2400" dirty="0" err="1" smtClean="0">
                <a:ea typeface="Times New Roman" panose="02020603050405020304" pitchFamily="18" charset="0"/>
              </a:rPr>
              <a:t>metri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cubi</a:t>
            </a:r>
            <a:r>
              <a:rPr lang="en-GB" sz="2400" dirty="0" smtClean="0">
                <a:ea typeface="Times New Roman" panose="02020603050405020304" pitchFamily="18" charset="0"/>
              </a:rPr>
              <a:t> di H2 e </a:t>
            </a:r>
            <a:r>
              <a:rPr lang="en-GB" sz="2400" dirty="0" err="1" smtClean="0">
                <a:ea typeface="Times New Roman" panose="02020603050405020304" pitchFamily="18" charset="0"/>
              </a:rPr>
              <a:t>accumulati</a:t>
            </a:r>
            <a:r>
              <a:rPr lang="en-GB" sz="2400" dirty="0" smtClean="0">
                <a:ea typeface="Times New Roman" panose="02020603050405020304" pitchFamily="18" charset="0"/>
              </a:rPr>
              <a:t> in </a:t>
            </a:r>
            <a:r>
              <a:rPr lang="en-GB" sz="2400" dirty="0" err="1" smtClean="0">
                <a:ea typeface="Times New Roman" panose="02020603050405020304" pitchFamily="18" charset="0"/>
              </a:rPr>
              <a:t>sistemi</a:t>
            </a:r>
            <a:r>
              <a:rPr lang="en-GB" sz="2400" dirty="0" smtClean="0">
                <a:ea typeface="Times New Roman" panose="02020603050405020304" pitchFamily="18" charset="0"/>
              </a:rPr>
              <a:t> di </a:t>
            </a:r>
            <a:r>
              <a:rPr lang="en-GB" sz="2400" dirty="0" err="1" smtClean="0">
                <a:ea typeface="Times New Roman" panose="02020603050405020304" pitchFamily="18" charset="0"/>
              </a:rPr>
              <a:t>accumulo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intermedi</a:t>
            </a:r>
            <a:r>
              <a:rPr lang="en-GB" sz="2400" dirty="0" smtClean="0">
                <a:ea typeface="Times New Roman" panose="02020603050405020304" pitchFamily="18" charset="0"/>
              </a:rPr>
              <a:t> per </a:t>
            </a:r>
            <a:r>
              <a:rPr lang="en-GB" sz="2400" dirty="0" err="1" smtClean="0">
                <a:ea typeface="Times New Roman" panose="02020603050405020304" pitchFamily="18" charset="0"/>
              </a:rPr>
              <a:t>l’utilizzo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nel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settore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chimico</a:t>
            </a:r>
            <a:r>
              <a:rPr lang="en-GB" sz="2400" dirty="0" smtClean="0">
                <a:ea typeface="Times New Roman" panose="02020603050405020304" pitchFamily="18" charset="0"/>
              </a:rPr>
              <a:t> e </a:t>
            </a:r>
            <a:r>
              <a:rPr lang="en-GB" sz="2400" dirty="0" err="1" smtClean="0">
                <a:ea typeface="Times New Roman" panose="02020603050405020304" pitchFamily="18" charset="0"/>
              </a:rPr>
              <a:t>aerospaziale</a:t>
            </a:r>
            <a:r>
              <a:rPr lang="en-GB" sz="2400" dirty="0" smtClean="0">
                <a:ea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GB" sz="2400" dirty="0" smtClean="0">
                <a:ea typeface="Times New Roman" panose="02020603050405020304" pitchFamily="18" charset="0"/>
              </a:rPr>
              <a:t>Uno </a:t>
            </a:r>
            <a:r>
              <a:rPr lang="en-GB" sz="2400" dirty="0" err="1" smtClean="0">
                <a:ea typeface="Times New Roman" panose="02020603050405020304" pitchFamily="18" charset="0"/>
              </a:rPr>
              <a:t>degli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ostacoli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principali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nello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stabilimento</a:t>
            </a:r>
            <a:r>
              <a:rPr lang="en-GB" sz="2400" dirty="0" smtClean="0">
                <a:ea typeface="Times New Roman" panose="02020603050405020304" pitchFamily="18" charset="0"/>
              </a:rPr>
              <a:t> di </a:t>
            </a:r>
            <a:r>
              <a:rPr lang="en-GB" sz="2400" dirty="0" err="1" smtClean="0">
                <a:ea typeface="Times New Roman" panose="02020603050405020304" pitchFamily="18" charset="0"/>
              </a:rPr>
              <a:t>un’economia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basata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sull’idrogeno</a:t>
            </a:r>
            <a:r>
              <a:rPr lang="en-GB" sz="2400" dirty="0" smtClean="0">
                <a:ea typeface="Times New Roman" panose="02020603050405020304" pitchFamily="18" charset="0"/>
              </a:rPr>
              <a:t> è la </a:t>
            </a:r>
            <a:r>
              <a:rPr lang="en-GB" sz="2400" dirty="0" err="1" smtClean="0">
                <a:ea typeface="Times New Roman" panose="02020603050405020304" pitchFamily="18" charset="0"/>
              </a:rPr>
              <a:t>ricerca</a:t>
            </a:r>
            <a:r>
              <a:rPr lang="en-GB" sz="2400" dirty="0" smtClean="0">
                <a:ea typeface="Times New Roman" panose="02020603050405020304" pitchFamily="18" charset="0"/>
              </a:rPr>
              <a:t> di un </a:t>
            </a:r>
            <a:r>
              <a:rPr lang="en-GB" sz="2400" dirty="0" err="1" smtClean="0">
                <a:ea typeface="Times New Roman" panose="02020603050405020304" pitchFamily="18" charset="0"/>
              </a:rPr>
              <a:t>metodo</a:t>
            </a:r>
            <a:r>
              <a:rPr lang="en-GB" sz="2400" dirty="0" smtClean="0">
                <a:ea typeface="Times New Roman" panose="02020603050405020304" pitchFamily="18" charset="0"/>
              </a:rPr>
              <a:t> di </a:t>
            </a:r>
            <a:r>
              <a:rPr lang="en-GB" sz="2400" dirty="0" err="1" smtClean="0">
                <a:ea typeface="Times New Roman" panose="02020603050405020304" pitchFamily="18" charset="0"/>
              </a:rPr>
              <a:t>accumulo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dell’idrogeno</a:t>
            </a:r>
            <a:r>
              <a:rPr lang="en-GB" sz="2400" dirty="0" smtClean="0">
                <a:ea typeface="Times New Roman" panose="02020603050405020304" pitchFamily="18" charset="0"/>
              </a:rPr>
              <a:t> in </a:t>
            </a:r>
            <a:r>
              <a:rPr lang="en-GB" sz="2400" dirty="0" err="1" smtClean="0">
                <a:ea typeface="Times New Roman" panose="02020603050405020304" pitchFamily="18" charset="0"/>
              </a:rPr>
              <a:t>modo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sicuro</a:t>
            </a:r>
            <a:r>
              <a:rPr lang="en-GB" sz="2400" dirty="0" smtClean="0">
                <a:ea typeface="Times New Roman" panose="02020603050405020304" pitchFamily="18" charset="0"/>
              </a:rPr>
              <a:t>, </a:t>
            </a:r>
            <a:r>
              <a:rPr lang="en-GB" sz="2400" dirty="0" err="1" smtClean="0">
                <a:ea typeface="Times New Roman" panose="02020603050405020304" pitchFamily="18" charset="0"/>
              </a:rPr>
              <a:t>compatto</a:t>
            </a:r>
            <a:r>
              <a:rPr lang="en-GB" sz="2400" dirty="0" smtClean="0">
                <a:ea typeface="Times New Roman" panose="02020603050405020304" pitchFamily="18" charset="0"/>
              </a:rPr>
              <a:t>, </a:t>
            </a:r>
            <a:r>
              <a:rPr lang="en-GB" sz="2400" dirty="0" err="1" smtClean="0">
                <a:ea typeface="Times New Roman" panose="02020603050405020304" pitchFamily="18" charset="0"/>
              </a:rPr>
              <a:t>affidabile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ed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efficiente</a:t>
            </a:r>
            <a:r>
              <a:rPr lang="en-GB" sz="2400" dirty="0" smtClean="0">
                <a:ea typeface="Times New Roman" panose="02020603050405020304" pitchFamily="18" charset="0"/>
              </a:rPr>
              <a:t>. Il DoE (Department of Energy, USA) ha </a:t>
            </a:r>
            <a:r>
              <a:rPr lang="en-GB" sz="2400" dirty="0" err="1" smtClean="0">
                <a:ea typeface="Times New Roman" panose="02020603050405020304" pitchFamily="18" charset="0"/>
              </a:rPr>
              <a:t>pubblicato</a:t>
            </a:r>
            <a:r>
              <a:rPr lang="en-GB" sz="2400" dirty="0" smtClean="0">
                <a:ea typeface="Times New Roman" panose="02020603050405020304" pitchFamily="18" charset="0"/>
              </a:rPr>
              <a:t> un </a:t>
            </a:r>
            <a:r>
              <a:rPr lang="en-GB" sz="2400" dirty="0" err="1" smtClean="0">
                <a:ea typeface="Times New Roman" panose="02020603050405020304" pitchFamily="18" charset="0"/>
              </a:rPr>
              <a:t>articolo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che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sottolinea</a:t>
            </a:r>
            <a:r>
              <a:rPr lang="en-GB" sz="2400" dirty="0" smtClean="0">
                <a:ea typeface="Times New Roman" panose="02020603050405020304" pitchFamily="18" charset="0"/>
              </a:rPr>
              <a:t> come </a:t>
            </a:r>
            <a:r>
              <a:rPr lang="en-GB" sz="2400" dirty="0" err="1" smtClean="0">
                <a:ea typeface="Times New Roman" panose="02020603050405020304" pitchFamily="18" charset="0"/>
              </a:rPr>
              <a:t>l’idrogeno</a:t>
            </a:r>
            <a:r>
              <a:rPr lang="en-GB" sz="2400" dirty="0" smtClean="0">
                <a:ea typeface="Times New Roman" panose="02020603050405020304" pitchFamily="18" charset="0"/>
              </a:rPr>
              <a:t>, per </a:t>
            </a:r>
            <a:r>
              <a:rPr lang="en-GB" sz="2400" dirty="0" err="1" smtClean="0">
                <a:ea typeface="Times New Roman" panose="02020603050405020304" pitchFamily="18" charset="0"/>
              </a:rPr>
              <a:t>diventare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competitivo</a:t>
            </a:r>
            <a:r>
              <a:rPr lang="en-GB" sz="2400" dirty="0">
                <a:ea typeface="Times New Roman" panose="02020603050405020304" pitchFamily="18" charset="0"/>
              </a:rPr>
              <a:t> </a:t>
            </a:r>
            <a:r>
              <a:rPr lang="en-GB" sz="2400" dirty="0" smtClean="0">
                <a:ea typeface="Times New Roman" panose="02020603050405020304" pitchFamily="18" charset="0"/>
              </a:rPr>
              <a:t>con le </a:t>
            </a:r>
            <a:r>
              <a:rPr lang="en-GB" sz="2400" dirty="0" err="1" smtClean="0">
                <a:ea typeface="Times New Roman" panose="02020603050405020304" pitchFamily="18" charset="0"/>
              </a:rPr>
              <a:t>tecnologie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attuali</a:t>
            </a:r>
            <a:r>
              <a:rPr lang="en-GB" sz="2400" dirty="0" smtClean="0">
                <a:ea typeface="Times New Roman" panose="02020603050405020304" pitchFamily="18" charset="0"/>
              </a:rPr>
              <a:t>, </a:t>
            </a:r>
            <a:r>
              <a:rPr lang="en-GB" sz="2400" dirty="0" err="1" smtClean="0">
                <a:ea typeface="Times New Roman" panose="02020603050405020304" pitchFamily="18" charset="0"/>
              </a:rPr>
              <a:t>deve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raggiungere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un’autonomia</a:t>
            </a:r>
            <a:r>
              <a:rPr lang="en-GB" sz="2400" dirty="0" smtClean="0">
                <a:ea typeface="Times New Roman" panose="02020603050405020304" pitchFamily="18" charset="0"/>
              </a:rPr>
              <a:t> di 300 </a:t>
            </a:r>
            <a:r>
              <a:rPr lang="en-GB" sz="2400" dirty="0" err="1" smtClean="0">
                <a:ea typeface="Times New Roman" panose="02020603050405020304" pitchFamily="18" charset="0"/>
              </a:rPr>
              <a:t>miglia</a:t>
            </a:r>
            <a:r>
              <a:rPr lang="en-GB" sz="2400" dirty="0" smtClean="0">
                <a:ea typeface="Times New Roman" panose="02020603050405020304" pitchFamily="18" charset="0"/>
              </a:rPr>
              <a:t>. Le </a:t>
            </a:r>
            <a:r>
              <a:rPr lang="en-GB" sz="2400" dirty="0" err="1" smtClean="0">
                <a:ea typeface="Times New Roman" panose="02020603050405020304" pitchFamily="18" charset="0"/>
              </a:rPr>
              <a:t>proprietà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fisiche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dell’idrogeno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rendono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questo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obiettivo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una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sfida</a:t>
            </a:r>
            <a:r>
              <a:rPr lang="en-GB" sz="2400" dirty="0" smtClean="0">
                <a:ea typeface="Times New Roman" panose="02020603050405020304" pitchFamily="18" charset="0"/>
              </a:rPr>
              <a:t> non </a:t>
            </a:r>
            <a:r>
              <a:rPr lang="en-GB" sz="2400" dirty="0" err="1" smtClean="0">
                <a:ea typeface="Times New Roman" panose="02020603050405020304" pitchFamily="18" charset="0"/>
              </a:rPr>
              <a:t>banale</a:t>
            </a:r>
            <a:r>
              <a:rPr lang="en-GB" sz="2400" dirty="0" smtClean="0">
                <a:ea typeface="Times New Roman" panose="02020603050405020304" pitchFamily="18" charset="0"/>
              </a:rPr>
              <a:t>. </a:t>
            </a:r>
            <a:endParaRPr lang="en-GB" sz="2400" dirty="0"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119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5046" y="59580"/>
            <a:ext cx="1100051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GB" sz="2400" dirty="0" smtClean="0">
                <a:ea typeface="Times New Roman" panose="02020603050405020304" pitchFamily="18" charset="0"/>
              </a:rPr>
              <a:t>Le </a:t>
            </a:r>
            <a:r>
              <a:rPr lang="en-GB" sz="2400" dirty="0" err="1" smtClean="0">
                <a:ea typeface="Times New Roman" panose="02020603050405020304" pitchFamily="18" charset="0"/>
              </a:rPr>
              <a:t>tecnologie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più</a:t>
            </a:r>
            <a:r>
              <a:rPr lang="en-GB" sz="2400" dirty="0" smtClean="0">
                <a:ea typeface="Times New Roman" panose="02020603050405020304" pitchFamily="18" charset="0"/>
              </a:rPr>
              <a:t> diffuse per </a:t>
            </a:r>
            <a:r>
              <a:rPr lang="en-GB" sz="2400" dirty="0" err="1" smtClean="0">
                <a:ea typeface="Times New Roman" panose="02020603050405020304" pitchFamily="18" charset="0"/>
              </a:rPr>
              <a:t>l’accumulo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sono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contenitori</a:t>
            </a:r>
            <a:r>
              <a:rPr lang="en-GB" sz="2400" dirty="0" smtClean="0">
                <a:ea typeface="Times New Roman" panose="02020603050405020304" pitchFamily="18" charset="0"/>
              </a:rPr>
              <a:t> in </a:t>
            </a:r>
            <a:r>
              <a:rPr lang="en-GB" sz="2400" dirty="0" err="1" smtClean="0">
                <a:ea typeface="Times New Roman" panose="02020603050405020304" pitchFamily="18" charset="0"/>
              </a:rPr>
              <a:t>pressione</a:t>
            </a:r>
            <a:r>
              <a:rPr lang="en-GB" sz="2400" dirty="0" smtClean="0">
                <a:ea typeface="Times New Roman" panose="02020603050405020304" pitchFamily="18" charset="0"/>
              </a:rPr>
              <a:t>, </a:t>
            </a:r>
            <a:r>
              <a:rPr lang="en-GB" sz="2400" dirty="0" err="1" smtClean="0">
                <a:ea typeface="Times New Roman" panose="02020603050405020304" pitchFamily="18" charset="0"/>
              </a:rPr>
              <a:t>categorizzati</a:t>
            </a:r>
            <a:r>
              <a:rPr lang="en-GB" sz="2400" dirty="0" smtClean="0">
                <a:ea typeface="Times New Roman" panose="02020603050405020304" pitchFamily="18" charset="0"/>
              </a:rPr>
              <a:t> in 4 </a:t>
            </a:r>
            <a:r>
              <a:rPr lang="en-GB" sz="2400" dirty="0" err="1" smtClean="0">
                <a:ea typeface="Times New Roman" panose="02020603050405020304" pitchFamily="18" charset="0"/>
              </a:rPr>
              <a:t>gruppi</a:t>
            </a:r>
            <a:r>
              <a:rPr lang="en-GB" sz="2400" dirty="0" smtClean="0">
                <a:ea typeface="Times New Roman" panose="02020603050405020304" pitchFamily="18" charset="0"/>
              </a:rPr>
              <a:t> in base </a:t>
            </a:r>
            <a:r>
              <a:rPr lang="en-GB" sz="2400" dirty="0" err="1" smtClean="0">
                <a:ea typeface="Times New Roman" panose="02020603050405020304" pitchFamily="18" charset="0"/>
              </a:rPr>
              <a:t>ai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materiali</a:t>
            </a:r>
            <a:r>
              <a:rPr lang="en-GB" sz="2400" dirty="0" smtClean="0">
                <a:ea typeface="Times New Roman" panose="02020603050405020304" pitchFamily="18" charset="0"/>
              </a:rPr>
              <a:t> e la </a:t>
            </a:r>
            <a:r>
              <a:rPr lang="en-GB" sz="2400" dirty="0" err="1" smtClean="0">
                <a:ea typeface="Times New Roman" panose="02020603050405020304" pitchFamily="18" charset="0"/>
              </a:rPr>
              <a:t>pressione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operativa</a:t>
            </a:r>
            <a:r>
              <a:rPr lang="en-GB" sz="2400" dirty="0" smtClean="0">
                <a:ea typeface="Times New Roman" panose="02020603050405020304" pitchFamily="18" charset="0"/>
              </a:rPr>
              <a:t>.  </a:t>
            </a:r>
            <a:endParaRPr lang="en-GB" sz="2400" dirty="0">
              <a:ea typeface="Times New Roman" panose="02020603050405020304" pitchFamily="18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03349" y="901067"/>
            <a:ext cx="7556040" cy="232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7214" y="5626280"/>
            <a:ext cx="6661267" cy="286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 i="1" dirty="0" smtClean="0"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Quattro tipi </a:t>
            </a:r>
            <a:r>
              <a:rPr lang="en-GB" sz="1200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principali</a:t>
            </a:r>
            <a:r>
              <a:rPr lang="en-GB" sz="1200" i="1" dirty="0" smtClean="0"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 di </a:t>
            </a:r>
            <a:r>
              <a:rPr lang="en-GB" sz="1200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contenitori</a:t>
            </a:r>
            <a:r>
              <a:rPr lang="en-GB" sz="1200" i="1" dirty="0" smtClean="0"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 ad </a:t>
            </a:r>
            <a:r>
              <a:rPr lang="en-GB" sz="1200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alta</a:t>
            </a:r>
            <a:r>
              <a:rPr lang="en-GB" sz="1200" i="1" dirty="0" smtClean="0"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 </a:t>
            </a:r>
            <a:r>
              <a:rPr lang="en-GB" sz="1200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pressione</a:t>
            </a:r>
            <a:r>
              <a:rPr lang="en-GB" sz="1200" i="1" dirty="0" smtClean="0"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 per </a:t>
            </a:r>
            <a:r>
              <a:rPr lang="en-GB" sz="1200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l’accumulo</a:t>
            </a:r>
            <a:r>
              <a:rPr lang="en-GB" sz="1200" i="1" dirty="0" smtClean="0"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 di H2 </a:t>
            </a:r>
            <a:r>
              <a:rPr lang="en-GB" sz="1200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gassoso</a:t>
            </a:r>
            <a:r>
              <a:rPr lang="en-GB" sz="1200" i="1" dirty="0" smtClean="0"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. </a:t>
            </a:r>
            <a:endParaRPr lang="en-GB" sz="1200" i="1" dirty="0">
              <a:latin typeface="Arial" panose="020B0604020202020204" pitchFamily="34" charset="0"/>
              <a:ea typeface="Times New Roman" panose="02020603050405020304" pitchFamily="18" charset="0"/>
              <a:cs typeface="FreeSan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08710" y="3246100"/>
            <a:ext cx="19322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Type III: </a:t>
            </a:r>
            <a:r>
              <a:rPr lang="en-GB" sz="1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evoluzione</a:t>
            </a:r>
            <a:r>
              <a:rPr lang="en-GB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del Type II, </a:t>
            </a:r>
            <a:r>
              <a:rPr lang="en-GB" sz="1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sostituisco</a:t>
            </a:r>
            <a:r>
              <a:rPr lang="en-GB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l’avvolgimento</a:t>
            </a:r>
            <a:r>
              <a:rPr lang="en-GB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esterno</a:t>
            </a:r>
            <a:r>
              <a:rPr lang="en-GB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con </a:t>
            </a:r>
            <a:r>
              <a:rPr lang="en-GB" sz="1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polimeri</a:t>
            </a:r>
            <a:r>
              <a:rPr lang="en-GB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rinforzati</a:t>
            </a:r>
            <a:r>
              <a:rPr lang="en-GB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in </a:t>
            </a:r>
            <a:r>
              <a:rPr lang="en-GB" sz="1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fibra</a:t>
            </a:r>
            <a:r>
              <a:rPr lang="en-GB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di </a:t>
            </a:r>
            <a:r>
              <a:rPr lang="en-GB" sz="1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carbonio</a:t>
            </a:r>
            <a:r>
              <a:rPr lang="en-GB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(CFRP). </a:t>
            </a:r>
            <a:endParaRPr lang="en-GB" sz="14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23359" y="3230152"/>
            <a:ext cx="16372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Type II: </a:t>
            </a:r>
            <a:r>
              <a:rPr lang="en-GB" sz="1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il</a:t>
            </a:r>
            <a:r>
              <a:rPr lang="en-GB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centro</a:t>
            </a:r>
            <a:r>
              <a:rPr lang="en-GB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è </a:t>
            </a:r>
            <a:r>
              <a:rPr lang="en-GB" sz="1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una</a:t>
            </a:r>
            <a:r>
              <a:rPr lang="en-GB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bombola</a:t>
            </a:r>
            <a:r>
              <a:rPr lang="en-GB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Type I </a:t>
            </a:r>
            <a:r>
              <a:rPr lang="en-GB" sz="1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racchiusa</a:t>
            </a:r>
            <a:r>
              <a:rPr lang="en-GB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in un </a:t>
            </a:r>
            <a:r>
              <a:rPr lang="en-GB" sz="1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avvolgimento</a:t>
            </a:r>
            <a:r>
              <a:rPr lang="en-GB" sz="1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polimerico</a:t>
            </a:r>
            <a:r>
              <a:rPr lang="en-GB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rinforzato</a:t>
            </a:r>
            <a:r>
              <a:rPr lang="en-GB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da </a:t>
            </a:r>
            <a:r>
              <a:rPr lang="en-GB" sz="1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fibra</a:t>
            </a:r>
            <a:r>
              <a:rPr lang="en-GB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di </a:t>
            </a:r>
            <a:r>
              <a:rPr lang="en-GB" sz="1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vetro</a:t>
            </a:r>
            <a:r>
              <a:rPr lang="en-GB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 (GFRP) </a:t>
            </a:r>
            <a:endParaRPr lang="en-GB" sz="1400" dirty="0"/>
          </a:p>
        </p:txBody>
      </p:sp>
      <p:sp>
        <p:nvSpPr>
          <p:cNvPr id="20" name="Rectangle 19"/>
          <p:cNvSpPr/>
          <p:nvPr/>
        </p:nvSpPr>
        <p:spPr>
          <a:xfrm>
            <a:off x="2247040" y="3246100"/>
            <a:ext cx="1632628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GB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Type I: </a:t>
            </a:r>
            <a:r>
              <a:rPr lang="en-GB" sz="1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bombole</a:t>
            </a:r>
            <a:r>
              <a:rPr lang="en-GB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in </a:t>
            </a:r>
            <a:r>
              <a:rPr lang="en-GB" sz="1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metallo</a:t>
            </a:r>
            <a:r>
              <a:rPr lang="en-GB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GB" sz="1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acciaio</a:t>
            </a:r>
            <a:r>
              <a:rPr lang="en-GB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en-GB" sz="1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alluminio</a:t>
            </a:r>
            <a:r>
              <a:rPr lang="en-GB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). </a:t>
            </a:r>
            <a:endParaRPr lang="en-GB" sz="14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79944" y="3230152"/>
            <a:ext cx="1713953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GB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Type IV: </a:t>
            </a:r>
            <a:r>
              <a:rPr lang="en-GB" sz="1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modello</a:t>
            </a:r>
            <a:r>
              <a:rPr lang="en-GB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più</a:t>
            </a:r>
            <a:r>
              <a:rPr lang="en-GB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moderno</a:t>
            </a:r>
            <a:r>
              <a:rPr lang="en-GB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, con parte </a:t>
            </a:r>
            <a:r>
              <a:rPr lang="en-GB" sz="1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centrale</a:t>
            </a:r>
            <a:r>
              <a:rPr lang="en-GB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in </a:t>
            </a:r>
            <a:r>
              <a:rPr lang="en-GB" sz="1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plastica</a:t>
            </a:r>
            <a:r>
              <a:rPr lang="en-GB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GB" sz="1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polietilene</a:t>
            </a:r>
            <a:r>
              <a:rPr lang="en-GB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en-GB" sz="1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poliammide</a:t>
            </a:r>
            <a:r>
              <a:rPr lang="en-GB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), </a:t>
            </a:r>
            <a:r>
              <a:rPr lang="en-GB" sz="1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avvolto</a:t>
            </a:r>
            <a:r>
              <a:rPr lang="en-GB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in </a:t>
            </a:r>
            <a:r>
              <a:rPr lang="en-GB" sz="1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polimero</a:t>
            </a:r>
            <a:r>
              <a:rPr lang="en-GB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rinforzato</a:t>
            </a:r>
            <a:r>
              <a:rPr lang="en-GB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da </a:t>
            </a:r>
            <a:r>
              <a:rPr lang="en-GB" sz="1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fibra</a:t>
            </a:r>
            <a:r>
              <a:rPr lang="en-GB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di </a:t>
            </a:r>
            <a:r>
              <a:rPr lang="en-GB" sz="1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carbonio</a:t>
            </a:r>
            <a:r>
              <a:rPr lang="en-GB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(CFRP).</a:t>
            </a:r>
            <a:endParaRPr lang="en-GB" sz="14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840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9596" y="172091"/>
            <a:ext cx="11316392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GB" sz="2400" dirty="0" err="1" smtClean="0">
                <a:ea typeface="Times New Roman" panose="02020603050405020304" pitchFamily="18" charset="0"/>
              </a:rPr>
              <a:t>L’idrogeno</a:t>
            </a:r>
            <a:r>
              <a:rPr lang="en-GB" sz="2400" dirty="0" smtClean="0">
                <a:ea typeface="Times New Roman" panose="02020603050405020304" pitchFamily="18" charset="0"/>
              </a:rPr>
              <a:t> è </a:t>
            </a:r>
            <a:r>
              <a:rPr lang="en-GB" sz="2400" dirty="0" err="1" smtClean="0">
                <a:ea typeface="Times New Roman" panose="02020603050405020304" pitchFamily="18" charset="0"/>
              </a:rPr>
              <a:t>comunemente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conservato</a:t>
            </a:r>
            <a:r>
              <a:rPr lang="en-GB" sz="2400" dirty="0" smtClean="0">
                <a:ea typeface="Times New Roman" panose="02020603050405020304" pitchFamily="18" charset="0"/>
              </a:rPr>
              <a:t> ad </a:t>
            </a:r>
            <a:r>
              <a:rPr lang="en-GB" sz="2400" dirty="0" err="1" smtClean="0">
                <a:ea typeface="Times New Roman" panose="02020603050405020304" pitchFamily="18" charset="0"/>
              </a:rPr>
              <a:t>alta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pressione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tra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i</a:t>
            </a:r>
            <a:r>
              <a:rPr lang="en-GB" sz="2400" dirty="0" smtClean="0">
                <a:ea typeface="Times New Roman" panose="02020603050405020304" pitchFamily="18" charset="0"/>
              </a:rPr>
              <a:t> 35 </a:t>
            </a:r>
            <a:r>
              <a:rPr lang="en-GB" sz="2400" dirty="0">
                <a:ea typeface="Times New Roman" panose="02020603050405020304" pitchFamily="18" charset="0"/>
              </a:rPr>
              <a:t>and 70 </a:t>
            </a:r>
            <a:r>
              <a:rPr lang="en-GB" sz="2400" dirty="0" err="1" smtClean="0">
                <a:ea typeface="Times New Roman" panose="02020603050405020304" pitchFamily="18" charset="0"/>
              </a:rPr>
              <a:t>Mpa</a:t>
            </a:r>
            <a:r>
              <a:rPr lang="en-GB" sz="2400" dirty="0" smtClean="0">
                <a:ea typeface="Times New Roman" panose="02020603050405020304" pitchFamily="18" charset="0"/>
              </a:rPr>
              <a:t> (350-700 bar). </a:t>
            </a:r>
            <a:r>
              <a:rPr lang="en-GB" sz="2400" dirty="0" err="1" smtClean="0">
                <a:ea typeface="Times New Roman" panose="02020603050405020304" pitchFamily="18" charset="0"/>
              </a:rPr>
              <a:t>Aumentare</a:t>
            </a:r>
            <a:r>
              <a:rPr lang="en-GB" sz="2400" dirty="0" smtClean="0">
                <a:ea typeface="Times New Roman" panose="02020603050405020304" pitchFamily="18" charset="0"/>
              </a:rPr>
              <a:t> la </a:t>
            </a:r>
            <a:r>
              <a:rPr lang="en-GB" sz="2400" dirty="0" err="1" smtClean="0">
                <a:ea typeface="Times New Roman" panose="02020603050405020304" pitchFamily="18" charset="0"/>
              </a:rPr>
              <a:t>pressione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porterebbe</a:t>
            </a:r>
            <a:r>
              <a:rPr lang="en-GB" sz="2400" dirty="0" smtClean="0">
                <a:ea typeface="Times New Roman" panose="02020603050405020304" pitchFamily="18" charset="0"/>
              </a:rPr>
              <a:t> a </a:t>
            </a:r>
            <a:r>
              <a:rPr lang="en-GB" sz="2400" dirty="0" err="1" smtClean="0">
                <a:ea typeface="Times New Roman" panose="02020603050405020304" pitchFamily="18" charset="0"/>
              </a:rPr>
              <a:t>contenitori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più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compatti</a:t>
            </a:r>
            <a:r>
              <a:rPr lang="en-GB" sz="2400" dirty="0" smtClean="0">
                <a:ea typeface="Times New Roman" panose="02020603050405020304" pitchFamily="18" charset="0"/>
              </a:rPr>
              <a:t> ma </a:t>
            </a:r>
            <a:r>
              <a:rPr lang="en-GB" sz="2400" dirty="0" err="1" smtClean="0">
                <a:ea typeface="Times New Roman" panose="02020603050405020304" pitchFamily="18" charset="0"/>
              </a:rPr>
              <a:t>sistemi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pià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pesanti</a:t>
            </a:r>
            <a:r>
              <a:rPr lang="en-GB" sz="2400" dirty="0" smtClean="0">
                <a:ea typeface="Times New Roman" panose="02020603050405020304" pitchFamily="18" charset="0"/>
              </a:rPr>
              <a:t>. </a:t>
            </a:r>
            <a:r>
              <a:rPr lang="en-GB" sz="2400" dirty="0" err="1" smtClean="0">
                <a:ea typeface="Times New Roman" panose="02020603050405020304" pitchFamily="18" charset="0"/>
              </a:rPr>
              <a:t>L’energia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necessaria</a:t>
            </a:r>
            <a:r>
              <a:rPr lang="en-GB" sz="2400" dirty="0" smtClean="0">
                <a:ea typeface="Times New Roman" panose="02020603050405020304" pitchFamily="18" charset="0"/>
              </a:rPr>
              <a:t> a </a:t>
            </a:r>
            <a:r>
              <a:rPr lang="en-GB" sz="2400" dirty="0" err="1" smtClean="0">
                <a:ea typeface="Times New Roman" panose="02020603050405020304" pitchFamily="18" charset="0"/>
              </a:rPr>
              <a:t>comprimere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l’idrogeno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alla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pressione</a:t>
            </a:r>
            <a:r>
              <a:rPr lang="en-GB" sz="2400" dirty="0" smtClean="0">
                <a:ea typeface="Times New Roman" panose="02020603050405020304" pitchFamily="18" charset="0"/>
              </a:rPr>
              <a:t> di </a:t>
            </a:r>
            <a:r>
              <a:rPr lang="en-GB" sz="2400" dirty="0" err="1" smtClean="0">
                <a:ea typeface="Times New Roman" panose="02020603050405020304" pitchFamily="18" charset="0"/>
              </a:rPr>
              <a:t>stoccaggio</a:t>
            </a:r>
            <a:r>
              <a:rPr lang="en-GB" sz="2400" dirty="0" smtClean="0">
                <a:ea typeface="Times New Roman" panose="02020603050405020304" pitchFamily="18" charset="0"/>
              </a:rPr>
              <a:t> è circa </a:t>
            </a:r>
            <a:r>
              <a:rPr lang="en-GB" sz="2400" dirty="0" err="1" smtClean="0">
                <a:ea typeface="Times New Roman" panose="02020603050405020304" pitchFamily="18" charset="0"/>
              </a:rPr>
              <a:t>il</a:t>
            </a:r>
            <a:r>
              <a:rPr lang="en-GB" sz="2400" dirty="0" smtClean="0">
                <a:ea typeface="Times New Roman" panose="02020603050405020304" pitchFamily="18" charset="0"/>
              </a:rPr>
              <a:t> 2,1% del </a:t>
            </a:r>
            <a:r>
              <a:rPr lang="en-GB" sz="2400" dirty="0" err="1" smtClean="0">
                <a:ea typeface="Times New Roman" panose="02020603050405020304" pitchFamily="18" charset="0"/>
              </a:rPr>
              <a:t>contenuto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energetico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della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bombola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stessa</a:t>
            </a:r>
            <a:r>
              <a:rPr lang="en-GB" sz="2400" dirty="0" smtClean="0">
                <a:ea typeface="Times New Roman" panose="02020603050405020304" pitchFamily="18" charset="0"/>
              </a:rPr>
              <a:t>. Questa </a:t>
            </a:r>
            <a:r>
              <a:rPr lang="en-GB" sz="2400" dirty="0" err="1" smtClean="0">
                <a:ea typeface="Times New Roman" panose="02020603050405020304" pitchFamily="18" charset="0"/>
              </a:rPr>
              <a:t>spesa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energetica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rende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il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sistema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globalmente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meno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efficiente</a:t>
            </a:r>
            <a:r>
              <a:rPr lang="en-GB" sz="2400" dirty="0" smtClean="0">
                <a:ea typeface="Times New Roman" panose="02020603050405020304" pitchFamily="18" charset="0"/>
              </a:rPr>
              <a:t> di </a:t>
            </a:r>
            <a:r>
              <a:rPr lang="en-GB" sz="2400" dirty="0" err="1" smtClean="0">
                <a:ea typeface="Times New Roman" panose="02020603050405020304" pitchFamily="18" charset="0"/>
              </a:rPr>
              <a:t>altri</a:t>
            </a:r>
            <a:r>
              <a:rPr lang="en-GB" sz="2400" dirty="0" smtClean="0">
                <a:ea typeface="Times New Roman" panose="02020603050405020304" pitchFamily="18" charset="0"/>
              </a:rPr>
              <a:t> in cui non è </a:t>
            </a:r>
            <a:r>
              <a:rPr lang="en-GB" sz="2400" dirty="0" err="1" smtClean="0">
                <a:ea typeface="Times New Roman" panose="02020603050405020304" pitchFamily="18" charset="0"/>
              </a:rPr>
              <a:t>necessario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il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lavoro</a:t>
            </a:r>
            <a:r>
              <a:rPr lang="en-GB" sz="2400" dirty="0" smtClean="0">
                <a:ea typeface="Times New Roman" panose="02020603050405020304" pitchFamily="18" charset="0"/>
              </a:rPr>
              <a:t> di </a:t>
            </a:r>
            <a:r>
              <a:rPr lang="en-GB" sz="2400" dirty="0" err="1" smtClean="0">
                <a:ea typeface="Times New Roman" panose="02020603050405020304" pitchFamily="18" charset="0"/>
              </a:rPr>
              <a:t>compressione</a:t>
            </a:r>
            <a:r>
              <a:rPr lang="en-GB" sz="2400" dirty="0" smtClean="0">
                <a:ea typeface="Times New Roman" panose="02020603050405020304" pitchFamily="18" charset="0"/>
              </a:rPr>
              <a:t>. Un </a:t>
            </a:r>
            <a:r>
              <a:rPr lang="en-GB" sz="2400" dirty="0" err="1" smtClean="0">
                <a:ea typeface="Times New Roman" panose="02020603050405020304" pitchFamily="18" charset="0"/>
              </a:rPr>
              <a:t>altro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svantaggio</a:t>
            </a:r>
            <a:r>
              <a:rPr lang="en-GB" sz="2400" dirty="0" smtClean="0">
                <a:ea typeface="Times New Roman" panose="02020603050405020304" pitchFamily="18" charset="0"/>
              </a:rPr>
              <a:t> di </a:t>
            </a:r>
            <a:r>
              <a:rPr lang="en-GB" sz="2400" dirty="0" err="1" smtClean="0">
                <a:ea typeface="Times New Roman" panose="02020603050405020304" pitchFamily="18" charset="0"/>
              </a:rPr>
              <a:t>questo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metodo</a:t>
            </a:r>
            <a:r>
              <a:rPr lang="en-GB" sz="2400" dirty="0" smtClean="0">
                <a:ea typeface="Times New Roman" panose="02020603050405020304" pitchFamily="18" charset="0"/>
              </a:rPr>
              <a:t> di storage è </a:t>
            </a:r>
            <a:r>
              <a:rPr lang="en-GB" sz="2400" dirty="0" err="1" smtClean="0">
                <a:ea typeface="Times New Roman" panose="02020603050405020304" pitchFamily="18" charset="0"/>
              </a:rPr>
              <a:t>il</a:t>
            </a:r>
            <a:r>
              <a:rPr lang="en-GB" sz="2400" dirty="0" smtClean="0">
                <a:ea typeface="Times New Roman" panose="02020603050405020304" pitchFamily="18" charset="0"/>
              </a:rPr>
              <a:t> peso e la </a:t>
            </a:r>
            <a:r>
              <a:rPr lang="en-GB" sz="2400" dirty="0" err="1" smtClean="0">
                <a:ea typeface="Times New Roman" panose="02020603050405020304" pitchFamily="18" charset="0"/>
              </a:rPr>
              <a:t>taglia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della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bombola</a:t>
            </a:r>
            <a:r>
              <a:rPr lang="en-GB" sz="2400" dirty="0" smtClean="0">
                <a:ea typeface="Times New Roman" panose="02020603050405020304" pitchFamily="18" charset="0"/>
              </a:rPr>
              <a:t>, </a:t>
            </a:r>
            <a:r>
              <a:rPr lang="en-GB" sz="2400" dirty="0" err="1" smtClean="0">
                <a:ea typeface="Times New Roman" panose="02020603050405020304" pitchFamily="18" charset="0"/>
              </a:rPr>
              <a:t>che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possono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risultare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ea typeface="Times New Roman" panose="02020603050405020304" pitchFamily="18" charset="0"/>
              </a:rPr>
              <a:t>problematici</a:t>
            </a:r>
            <a:r>
              <a:rPr lang="en-GB" sz="2400" dirty="0" smtClean="0">
                <a:ea typeface="Times New Roman" panose="02020603050405020304" pitchFamily="18" charset="0"/>
              </a:rPr>
              <a:t> per </a:t>
            </a:r>
            <a:r>
              <a:rPr lang="en-GB" sz="2400" dirty="0" err="1" smtClean="0">
                <a:ea typeface="Times New Roman" panose="02020603050405020304" pitchFamily="18" charset="0"/>
              </a:rPr>
              <a:t>applicazioni</a:t>
            </a:r>
            <a:r>
              <a:rPr lang="en-GB" sz="2400" dirty="0" smtClean="0">
                <a:ea typeface="Times New Roman" panose="02020603050405020304" pitchFamily="18" charset="0"/>
              </a:rPr>
              <a:t> automotive. </a:t>
            </a:r>
            <a:endParaRPr lang="en-GB" sz="2400" dirty="0">
              <a:ea typeface="Times New Roman" panose="02020603050405020304" pitchFamily="18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02037" y="4050052"/>
            <a:ext cx="5731510" cy="182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868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980</Words>
  <Application>Microsoft Office PowerPoint</Application>
  <PresentationFormat>Widescreen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等线</vt:lpstr>
      <vt:lpstr>FreeSans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Laura Currid</cp:lastModifiedBy>
  <cp:revision>25</cp:revision>
  <dcterms:created xsi:type="dcterms:W3CDTF">2019-06-26T09:21:34Z</dcterms:created>
  <dcterms:modified xsi:type="dcterms:W3CDTF">2019-11-07T13:04:00Z</dcterms:modified>
</cp:coreProperties>
</file>