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4" r:id="rId38"/>
    <p:sldId id="292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/>
    <p:restoredTop sz="94646"/>
  </p:normalViewPr>
  <p:slideViewPr>
    <p:cSldViewPr snapToGrid="0" snapToObjects="1">
      <p:cViewPr varScale="1">
        <p:scale>
          <a:sx n="109" d="100"/>
          <a:sy n="109" d="100"/>
        </p:scale>
        <p:origin x="7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1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55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4E4D4A-C7B4-0A4F-B336-7568CF39A4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826369-A491-FF49-B2BE-064E0024F40D}"/>
              </a:ext>
            </a:extLst>
          </p:cNvPr>
          <p:cNvSpPr txBox="1"/>
          <p:nvPr userDrawn="1"/>
        </p:nvSpPr>
        <p:spPr>
          <a:xfrm>
            <a:off x="743706" y="6250219"/>
            <a:ext cx="1960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C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created by</a:t>
            </a:r>
          </a:p>
        </p:txBody>
      </p:sp>
    </p:spTree>
    <p:extLst>
      <p:ext uri="{BB962C8B-B14F-4D97-AF65-F5344CB8AC3E}">
        <p14:creationId xmlns:p14="http://schemas.microsoft.com/office/powerpoint/2010/main" val="35655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2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26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4.jpeg"/><Relationship Id="rId5" Type="http://schemas.openxmlformats.org/officeDocument/2006/relationships/image" Target="../media/image7.png"/><Relationship Id="rId10" Type="http://schemas.openxmlformats.org/officeDocument/2006/relationships/image" Target="../media/image23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9.jp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2.jpeg"/><Relationship Id="rId5" Type="http://schemas.openxmlformats.org/officeDocument/2006/relationships/image" Target="../media/image7.png"/><Relationship Id="rId10" Type="http://schemas.openxmlformats.org/officeDocument/2006/relationships/image" Target="../media/image3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openxmlformats.org/officeDocument/2006/relationships/image" Target="../media/image7.png"/><Relationship Id="rId10" Type="http://schemas.openxmlformats.org/officeDocument/2006/relationships/image" Target="../media/image35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9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44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2.jpeg"/><Relationship Id="rId5" Type="http://schemas.openxmlformats.org/officeDocument/2006/relationships/image" Target="../media/image7.png"/><Relationship Id="rId10" Type="http://schemas.openxmlformats.org/officeDocument/2006/relationships/image" Target="../media/image4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4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4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48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49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50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53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hyperlink" Target="V6%20Toyota%20SORA%20FC%20bus%20Assembly%20Plant.mp4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5.png"/><Relationship Id="rId5" Type="http://schemas.openxmlformats.org/officeDocument/2006/relationships/image" Target="../media/image7.png"/><Relationship Id="rId10" Type="http://schemas.openxmlformats.org/officeDocument/2006/relationships/image" Target="../media/image54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5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57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8.jpeg"/><Relationship Id="rId5" Type="http://schemas.openxmlformats.org/officeDocument/2006/relationships/image" Target="../media/image7.png"/><Relationship Id="rId10" Type="http://schemas.openxmlformats.org/officeDocument/2006/relationships/hyperlink" Target="https://www.google.be/url?sa=i&amp;rct=j&amp;q=&amp;esrc=s&amp;source=images&amp;cd=&amp;ved=2ahUKEwiOkvmcvYHgAhWIzqQKHZbiAMUQjRx6BAgBEAU&amp;url=https://www.bnsf.com/communities/environmental/fuel.html&amp;psig=AOvVaw1csvEt0pmd50-EdKGbmJWA&amp;ust=1548248743837722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0.png"/><Relationship Id="rId5" Type="http://schemas.openxmlformats.org/officeDocument/2006/relationships/image" Target="../media/image7.png"/><Relationship Id="rId10" Type="http://schemas.openxmlformats.org/officeDocument/2006/relationships/image" Target="../media/image59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1.png"/><Relationship Id="rId5" Type="http://schemas.openxmlformats.org/officeDocument/2006/relationships/image" Target="../media/image7.png"/><Relationship Id="rId10" Type="http://schemas.openxmlformats.org/officeDocument/2006/relationships/image" Target="../media/image59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e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62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3.png"/><Relationship Id="rId5" Type="http://schemas.openxmlformats.org/officeDocument/2006/relationships/image" Target="../media/image7.png"/><Relationship Id="rId10" Type="http://schemas.openxmlformats.org/officeDocument/2006/relationships/hyperlink" Target="https://c1cleantechnicacom-wpengine.netdna-ssl.com/files/2018/04/Vitovalor-PT2-Fuel-Cell-e1525108526362.png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4.png"/><Relationship Id="rId5" Type="http://schemas.openxmlformats.org/officeDocument/2006/relationships/image" Target="../media/image7.png"/><Relationship Id="rId10" Type="http://schemas.openxmlformats.org/officeDocument/2006/relationships/hyperlink" Target="https://c1cleantechnicacom-wpengine.netdna-ssl.com/files/2018/04/vitovalor-e1525108577458.png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68.jpeg"/><Relationship Id="rId18" Type="http://schemas.openxmlformats.org/officeDocument/2006/relationships/hyperlink" Target="https://auto.pege.org/2006-hannover/formel-zero_print.jpg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67.jpeg"/><Relationship Id="rId17" Type="http://schemas.openxmlformats.org/officeDocument/2006/relationships/image" Target="../media/image72.png"/><Relationship Id="rId2" Type="http://schemas.openxmlformats.org/officeDocument/2006/relationships/image" Target="../media/image6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6.jpeg"/><Relationship Id="rId5" Type="http://schemas.openxmlformats.org/officeDocument/2006/relationships/image" Target="../media/image7.png"/><Relationship Id="rId15" Type="http://schemas.openxmlformats.org/officeDocument/2006/relationships/image" Target="../media/image70.png"/><Relationship Id="rId10" Type="http://schemas.openxmlformats.org/officeDocument/2006/relationships/image" Target="../media/image65.jpeg"/><Relationship Id="rId19" Type="http://schemas.openxmlformats.org/officeDocument/2006/relationships/image" Target="../media/image73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5.png"/><Relationship Id="rId5" Type="http://schemas.openxmlformats.org/officeDocument/2006/relationships/image" Target="../media/image7.png"/><Relationship Id="rId10" Type="http://schemas.openxmlformats.org/officeDocument/2006/relationships/image" Target="../media/image74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7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80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8.png"/><Relationship Id="rId5" Type="http://schemas.openxmlformats.org/officeDocument/2006/relationships/image" Target="../media/image7.png"/><Relationship Id="rId10" Type="http://schemas.openxmlformats.org/officeDocument/2006/relationships/image" Target="../media/image7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8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2.png"/><Relationship Id="rId5" Type="http://schemas.openxmlformats.org/officeDocument/2006/relationships/image" Target="../media/image7.png"/><Relationship Id="rId10" Type="http://schemas.openxmlformats.org/officeDocument/2006/relationships/image" Target="../media/image8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8.jpe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9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20.jp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BAC356-1C44-F44B-B830-43C409DA0D87}"/>
              </a:ext>
            </a:extLst>
          </p:cNvPr>
          <p:cNvSpPr txBox="1">
            <a:spLocks/>
          </p:cNvSpPr>
          <p:nvPr/>
        </p:nvSpPr>
        <p:spPr>
          <a:xfrm>
            <a:off x="2600634" y="6260486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00ACA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&lt;Partner logo&gt;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EB3AC-D2CD-9040-93EF-FB25EB2C1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4E6FDB-7A33-184B-BFA9-D72881DB13F0}"/>
              </a:ext>
            </a:extLst>
          </p:cNvPr>
          <p:cNvSpPr txBox="1">
            <a:spLocks/>
          </p:cNvSpPr>
          <p:nvPr/>
        </p:nvSpPr>
        <p:spPr>
          <a:xfrm>
            <a:off x="779208" y="1980148"/>
            <a:ext cx="6064044" cy="7557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ACA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t-IT" b="1" dirty="0" smtClean="0"/>
              <a:t>Applicazioni dell’idrogeno</a:t>
            </a:r>
            <a:endParaRPr lang="it-IT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553EABC-DF2E-8044-9EB9-8629F76FF197}"/>
              </a:ext>
            </a:extLst>
          </p:cNvPr>
          <p:cNvSpPr txBox="1">
            <a:spLocks/>
          </p:cNvSpPr>
          <p:nvPr/>
        </p:nvSpPr>
        <p:spPr>
          <a:xfrm>
            <a:off x="838199" y="2879027"/>
            <a:ext cx="5362803" cy="1828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sz="2400" dirty="0" smtClean="0"/>
          </a:p>
          <a:p>
            <a:pPr marL="0" indent="0">
              <a:buNone/>
            </a:pPr>
            <a:endParaRPr lang="it-IT" sz="2400" dirty="0" smtClean="0"/>
          </a:p>
          <a:p>
            <a:pPr marL="0" indent="0">
              <a:buNone/>
            </a:pPr>
            <a:r>
              <a:rPr lang="it-IT" sz="2400" dirty="0" smtClean="0"/>
              <a:t>Informazioni aggiuntive per I docenti</a:t>
            </a:r>
            <a:endParaRPr lang="it-IT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85300E-B0BF-4E44-9488-125A96BBBF49}"/>
              </a:ext>
            </a:extLst>
          </p:cNvPr>
          <p:cNvSpPr txBox="1"/>
          <p:nvPr/>
        </p:nvSpPr>
        <p:spPr>
          <a:xfrm>
            <a:off x="743706" y="6250219"/>
            <a:ext cx="1960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C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created by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5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Image 9" descr="Figure_10_U5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2" y="971436"/>
            <a:ext cx="8360229" cy="4383024"/>
          </a:xfrm>
          <a:prstGeom prst="rect">
            <a:avLst/>
          </a:prstGeom>
        </p:spPr>
      </p:pic>
      <p:sp>
        <p:nvSpPr>
          <p:cNvPr id="16" name="ZoneTexte 11"/>
          <p:cNvSpPr txBox="1"/>
          <p:nvPr/>
        </p:nvSpPr>
        <p:spPr>
          <a:xfrm>
            <a:off x="171744" y="5507941"/>
            <a:ext cx="2026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Fonte: </a:t>
            </a:r>
            <a:r>
              <a:rPr lang="fr-BE" sz="1200" dirty="0"/>
              <a:t>Audi - </a:t>
            </a:r>
            <a:r>
              <a:rPr lang="fr-BE" sz="1200" dirty="0" err="1"/>
              <a:t>Educam</a:t>
            </a:r>
            <a:endParaRPr lang="fr-BE" sz="1200" dirty="0"/>
          </a:p>
        </p:txBody>
      </p:sp>
      <p:sp>
        <p:nvSpPr>
          <p:cNvPr id="17" name="Accolade ouvrante 16"/>
          <p:cNvSpPr/>
          <p:nvPr/>
        </p:nvSpPr>
        <p:spPr>
          <a:xfrm>
            <a:off x="5036613" y="4972818"/>
            <a:ext cx="360040" cy="8906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ZoneTexte 17"/>
          <p:cNvSpPr txBox="1"/>
          <p:nvPr/>
        </p:nvSpPr>
        <p:spPr>
          <a:xfrm>
            <a:off x="5063683" y="4584610"/>
            <a:ext cx="414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Potrebbe</a:t>
            </a:r>
            <a:r>
              <a:rPr lang="fr-BE" dirty="0" smtClean="0"/>
              <a:t> </a:t>
            </a:r>
            <a:r>
              <a:rPr lang="fr-BE" dirty="0" err="1" smtClean="0"/>
              <a:t>essere</a:t>
            </a:r>
            <a:r>
              <a:rPr lang="fr-BE" dirty="0" smtClean="0"/>
              <a:t> </a:t>
            </a:r>
            <a:r>
              <a:rPr lang="fr-BE" dirty="0" err="1" smtClean="0"/>
              <a:t>uno</a:t>
            </a:r>
            <a:r>
              <a:rPr lang="fr-BE" dirty="0" smtClean="0"/>
              <a:t> </a:t>
            </a:r>
            <a:r>
              <a:rPr lang="fr-BE" dirty="0" err="1" smtClean="0"/>
              <a:t>chassis</a:t>
            </a:r>
            <a:r>
              <a:rPr lang="fr-BE" dirty="0" smtClean="0"/>
              <a:t> standard…</a:t>
            </a:r>
            <a:endParaRPr lang="fr-BE" dirty="0"/>
          </a:p>
        </p:txBody>
      </p:sp>
      <p:sp>
        <p:nvSpPr>
          <p:cNvPr id="19" name="ZoneTexte 18"/>
          <p:cNvSpPr txBox="1"/>
          <p:nvPr/>
        </p:nvSpPr>
        <p:spPr>
          <a:xfrm>
            <a:off x="5281518" y="4944650"/>
            <a:ext cx="3901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dirty="0"/>
              <a:t>  </a:t>
            </a:r>
            <a:r>
              <a:rPr lang="en-GB" dirty="0" err="1" smtClean="0"/>
              <a:t>Serbatoio</a:t>
            </a:r>
            <a:r>
              <a:rPr lang="en-GB" dirty="0" smtClean="0"/>
              <a:t> e </a:t>
            </a:r>
            <a:r>
              <a:rPr lang="en-GB" dirty="0" err="1" smtClean="0"/>
              <a:t>Batteria</a:t>
            </a:r>
            <a:r>
              <a:rPr lang="en-GB" dirty="0" smtClean="0"/>
              <a:t> AT </a:t>
            </a:r>
            <a:r>
              <a:rPr lang="en-GB" dirty="0" err="1" smtClean="0"/>
              <a:t>sul</a:t>
            </a:r>
            <a:r>
              <a:rPr lang="en-GB" dirty="0" smtClean="0"/>
              <a:t> retro</a:t>
            </a:r>
            <a:endParaRPr lang="en-GB" dirty="0"/>
          </a:p>
          <a:p>
            <a:pPr>
              <a:buFontTx/>
              <a:buChar char="-"/>
            </a:pPr>
            <a:r>
              <a:rPr lang="en-GB" dirty="0"/>
              <a:t>  </a:t>
            </a:r>
            <a:r>
              <a:rPr lang="en-GB" dirty="0" err="1" smtClean="0"/>
              <a:t>Posizione</a:t>
            </a:r>
            <a:r>
              <a:rPr lang="en-GB" dirty="0" smtClean="0"/>
              <a:t> </a:t>
            </a:r>
            <a:r>
              <a:rPr lang="en-GB" dirty="0" err="1" smtClean="0"/>
              <a:t>centrale</a:t>
            </a:r>
            <a:r>
              <a:rPr lang="en-GB" dirty="0" smtClean="0"/>
              <a:t> per la Fuel </a:t>
            </a:r>
            <a:r>
              <a:rPr lang="en-GB" dirty="0"/>
              <a:t>Cell</a:t>
            </a:r>
          </a:p>
          <a:p>
            <a:pPr>
              <a:buFontTx/>
              <a:buChar char="-"/>
            </a:pPr>
            <a:r>
              <a:rPr lang="en-GB" dirty="0"/>
              <a:t>  Inverter &amp; e-Motor </a:t>
            </a:r>
            <a:r>
              <a:rPr lang="en-GB" dirty="0" err="1"/>
              <a:t>sul</a:t>
            </a:r>
            <a:r>
              <a:rPr lang="en-GB" dirty="0"/>
              <a:t> </a:t>
            </a:r>
            <a:r>
              <a:rPr lang="en-GB" dirty="0" err="1" smtClean="0"/>
              <a:t>fronte</a:t>
            </a:r>
            <a:endParaRPr lang="en-GB" dirty="0"/>
          </a:p>
        </p:txBody>
      </p:sp>
      <p:sp>
        <p:nvSpPr>
          <p:cNvPr id="20" name="ZoneTexte 19"/>
          <p:cNvSpPr txBox="1"/>
          <p:nvPr/>
        </p:nvSpPr>
        <p:spPr>
          <a:xfrm>
            <a:off x="529596" y="144854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566786" y="556643"/>
            <a:ext cx="278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Il </a:t>
            </a:r>
            <a:r>
              <a:rPr lang="en-GB" dirty="0" err="1" smtClean="0"/>
              <a:t>concetto</a:t>
            </a:r>
            <a:r>
              <a:rPr lang="en-GB" dirty="0" smtClean="0"/>
              <a:t> AUDI FCV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264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2" descr="http://www.tisztajovo.hu/media/2013/02/hyundai-ix35-hydrogen-fuel-cell-electric-vehicle-photo-333881-s-1280x78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105" y="1128488"/>
            <a:ext cx="7002148" cy="4277578"/>
          </a:xfrm>
          <a:prstGeom prst="rect">
            <a:avLst/>
          </a:prstGeom>
          <a:noFill/>
        </p:spPr>
      </p:pic>
      <p:sp>
        <p:nvSpPr>
          <p:cNvPr id="16" name="ZoneTexte 15"/>
          <p:cNvSpPr txBox="1"/>
          <p:nvPr/>
        </p:nvSpPr>
        <p:spPr>
          <a:xfrm>
            <a:off x="1770182" y="5396774"/>
            <a:ext cx="619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Another standard for a SUV, the fuel cell is located under the </a:t>
            </a:r>
            <a:r>
              <a:rPr lang="en-GB" sz="1600" dirty="0" smtClean="0"/>
              <a:t>bonnet</a:t>
            </a:r>
            <a:endParaRPr lang="en-GB" sz="1600" dirty="0"/>
          </a:p>
        </p:txBody>
      </p:sp>
      <p:sp>
        <p:nvSpPr>
          <p:cNvPr id="17" name="ZoneTexte 13"/>
          <p:cNvSpPr txBox="1"/>
          <p:nvPr/>
        </p:nvSpPr>
        <p:spPr>
          <a:xfrm>
            <a:off x="1095145" y="4037914"/>
            <a:ext cx="10350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Fuel cell</a:t>
            </a:r>
          </a:p>
        </p:txBody>
      </p:sp>
      <p:cxnSp>
        <p:nvCxnSpPr>
          <p:cNvPr id="18" name="Connecteur droit avec flèche 2"/>
          <p:cNvCxnSpPr/>
          <p:nvPr/>
        </p:nvCxnSpPr>
        <p:spPr>
          <a:xfrm flipV="1">
            <a:off x="1612683" y="2533286"/>
            <a:ext cx="1942978" cy="15046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"/>
          <p:cNvSpPr txBox="1"/>
          <p:nvPr/>
        </p:nvSpPr>
        <p:spPr>
          <a:xfrm>
            <a:off x="-4681" y="5705132"/>
            <a:ext cx="1810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Fonte: </a:t>
            </a:r>
            <a:r>
              <a:rPr lang="en-GB" sz="1200" dirty="0"/>
              <a:t>autocarhire.com</a:t>
            </a:r>
          </a:p>
        </p:txBody>
      </p:sp>
      <p:sp>
        <p:nvSpPr>
          <p:cNvPr id="20" name="ZoneTexte 3"/>
          <p:cNvSpPr txBox="1"/>
          <p:nvPr/>
        </p:nvSpPr>
        <p:spPr>
          <a:xfrm>
            <a:off x="1014097" y="664109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 </a:t>
            </a:r>
            <a:r>
              <a:rPr lang="en-GB" dirty="0" err="1" smtClean="0"/>
              <a:t>altro</a:t>
            </a:r>
            <a:r>
              <a:rPr lang="en-GB" dirty="0" smtClean="0"/>
              <a:t> chassis design </a:t>
            </a:r>
            <a:r>
              <a:rPr lang="en-GB" dirty="0" err="1" smtClean="0"/>
              <a:t>proposto</a:t>
            </a:r>
            <a:r>
              <a:rPr lang="en-GB" dirty="0" smtClean="0"/>
              <a:t> </a:t>
            </a:r>
            <a:r>
              <a:rPr lang="en-GB" dirty="0" err="1" smtClean="0"/>
              <a:t>dalla</a:t>
            </a:r>
            <a:r>
              <a:rPr lang="en-GB" dirty="0" smtClean="0"/>
              <a:t> </a:t>
            </a:r>
            <a:r>
              <a:rPr lang="en-GB" dirty="0"/>
              <a:t>Hyundai </a:t>
            </a:r>
            <a:r>
              <a:rPr lang="en-GB" dirty="0" smtClean="0"/>
              <a:t>con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/>
              <a:t>IX35 FCV</a:t>
            </a:r>
          </a:p>
        </p:txBody>
      </p:sp>
      <p:sp>
        <p:nvSpPr>
          <p:cNvPr id="21" name="ZoneTexte 16"/>
          <p:cNvSpPr txBox="1"/>
          <p:nvPr/>
        </p:nvSpPr>
        <p:spPr>
          <a:xfrm>
            <a:off x="425179" y="259004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246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2"/>
          <p:cNvSpPr txBox="1"/>
          <p:nvPr/>
        </p:nvSpPr>
        <p:spPr>
          <a:xfrm>
            <a:off x="395092" y="395372"/>
            <a:ext cx="423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Altre</a:t>
            </a:r>
            <a:r>
              <a:rPr lang="en-GB" dirty="0"/>
              <a:t> </a:t>
            </a:r>
            <a:r>
              <a:rPr lang="en-GB" dirty="0" err="1"/>
              <a:t>immagini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smtClean="0"/>
              <a:t>Hyundai </a:t>
            </a:r>
            <a:r>
              <a:rPr lang="en-GB" dirty="0"/>
              <a:t>IX 35 FCV</a:t>
            </a:r>
          </a:p>
        </p:txBody>
      </p:sp>
      <p:pic>
        <p:nvPicPr>
          <p:cNvPr id="16" name="Ima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127" y="804768"/>
            <a:ext cx="3840000" cy="2542933"/>
          </a:xfrm>
          <a:prstGeom prst="rect">
            <a:avLst/>
          </a:prstGeom>
        </p:spPr>
      </p:pic>
      <p:pic>
        <p:nvPicPr>
          <p:cNvPr id="17" name="Imag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88" y="3347940"/>
            <a:ext cx="3840000" cy="2160000"/>
          </a:xfrm>
          <a:prstGeom prst="rect">
            <a:avLst/>
          </a:prstGeom>
        </p:spPr>
      </p:pic>
      <p:pic>
        <p:nvPicPr>
          <p:cNvPr id="18" name="Imag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89" y="786450"/>
            <a:ext cx="3840000" cy="2561250"/>
          </a:xfrm>
          <a:prstGeom prst="rect">
            <a:avLst/>
          </a:prstGeom>
        </p:spPr>
      </p:pic>
      <p:pic>
        <p:nvPicPr>
          <p:cNvPr id="19" name="Imag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4127" y="3347940"/>
            <a:ext cx="3840000" cy="2160000"/>
          </a:xfrm>
          <a:prstGeom prst="rect">
            <a:avLst/>
          </a:prstGeom>
        </p:spPr>
      </p:pic>
      <p:sp>
        <p:nvSpPr>
          <p:cNvPr id="20" name="ZoneTexte 2"/>
          <p:cNvSpPr txBox="1"/>
          <p:nvPr/>
        </p:nvSpPr>
        <p:spPr>
          <a:xfrm>
            <a:off x="-12234" y="5579949"/>
            <a:ext cx="3395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Fonte: </a:t>
            </a:r>
            <a:r>
              <a:rPr lang="fr-BE" sz="1200" dirty="0" err="1"/>
              <a:t>Waterstoffnet</a:t>
            </a:r>
            <a:r>
              <a:rPr lang="fr-BE" sz="1200" dirty="0"/>
              <a:t> @ campus </a:t>
            </a:r>
            <a:r>
              <a:rPr lang="fr-BE" sz="1200" dirty="0" err="1"/>
              <a:t>francorchamps</a:t>
            </a:r>
            <a:endParaRPr lang="fr-BE" sz="1200" dirty="0"/>
          </a:p>
        </p:txBody>
      </p:sp>
      <p:sp>
        <p:nvSpPr>
          <p:cNvPr id="21" name="ZoneTexte 14"/>
          <p:cNvSpPr txBox="1"/>
          <p:nvPr/>
        </p:nvSpPr>
        <p:spPr>
          <a:xfrm>
            <a:off x="345618" y="144854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641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2"/>
          <p:cNvSpPr txBox="1"/>
          <p:nvPr/>
        </p:nvSpPr>
        <p:spPr>
          <a:xfrm>
            <a:off x="407326" y="413011"/>
            <a:ext cx="4139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Altre</a:t>
            </a:r>
            <a:r>
              <a:rPr lang="en-GB" dirty="0" smtClean="0"/>
              <a:t> </a:t>
            </a:r>
            <a:r>
              <a:rPr lang="en-GB" dirty="0" err="1" smtClean="0"/>
              <a:t>immagini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Hyundai </a:t>
            </a:r>
            <a:r>
              <a:rPr lang="en-GB" dirty="0"/>
              <a:t>IX 35 FCV</a:t>
            </a:r>
          </a:p>
        </p:txBody>
      </p:sp>
      <p:sp>
        <p:nvSpPr>
          <p:cNvPr id="16" name="ZoneTexte 2"/>
          <p:cNvSpPr txBox="1"/>
          <p:nvPr/>
        </p:nvSpPr>
        <p:spPr>
          <a:xfrm>
            <a:off x="0" y="5381564"/>
            <a:ext cx="5483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Fonte: </a:t>
            </a:r>
            <a:r>
              <a:rPr lang="fr-BE" sz="1200" dirty="0"/>
              <a:t>Hyundai emergency </a:t>
            </a:r>
            <a:r>
              <a:rPr lang="fr-BE" sz="1200" dirty="0" err="1"/>
              <a:t>response</a:t>
            </a:r>
            <a:r>
              <a:rPr lang="fr-BE" sz="1200" dirty="0"/>
              <a:t> guide</a:t>
            </a:r>
          </a:p>
          <a:p>
            <a:r>
              <a:rPr lang="fr-BE" sz="1200" dirty="0" smtClean="0"/>
              <a:t>Fonte: </a:t>
            </a:r>
            <a:r>
              <a:rPr lang="fr-BE" sz="1200" dirty="0"/>
              <a:t>https://h2tools.org/sites/default/files/ix35%20FCEV%20ERG_Eng.pdf</a:t>
            </a:r>
          </a:p>
        </p:txBody>
      </p:sp>
      <p:sp>
        <p:nvSpPr>
          <p:cNvPr id="17" name="ZoneTexte 14"/>
          <p:cNvSpPr txBox="1"/>
          <p:nvPr/>
        </p:nvSpPr>
        <p:spPr>
          <a:xfrm>
            <a:off x="357852" y="162493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1" y="968483"/>
            <a:ext cx="7320363" cy="42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1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2"/>
          <p:cNvSpPr txBox="1"/>
          <p:nvPr/>
        </p:nvSpPr>
        <p:spPr>
          <a:xfrm>
            <a:off x="2369121" y="706825"/>
            <a:ext cx="168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Hyundai NEXO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11175" y="4235218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/>
              <a:t>La </a:t>
            </a:r>
            <a:r>
              <a:rPr lang="it-IT" sz="1600" dirty="0"/>
              <a:t>nuova Hyundai NEXO si basa sullo stesso design del telaio del precedente IX 35 FCV, anche la pila a combustibile si trova sotto il cofano (SUV) e la batteria ad alta tensione è in una posizione centrale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17" name="AutoShape 2" descr="Hyundai Nexo cutaway"/>
          <p:cNvSpPr>
            <a:spLocks noChangeAspect="1" noChangeArrowheads="1"/>
          </p:cNvSpPr>
          <p:nvPr/>
        </p:nvSpPr>
        <p:spPr bwMode="auto">
          <a:xfrm>
            <a:off x="267171" y="-4824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095" y="3333154"/>
            <a:ext cx="3203848" cy="230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75" y="1131935"/>
            <a:ext cx="5716116" cy="3031274"/>
          </a:xfrm>
          <a:prstGeom prst="rect">
            <a:avLst/>
          </a:prstGeom>
        </p:spPr>
      </p:pic>
      <p:pic>
        <p:nvPicPr>
          <p:cNvPr id="20" name="Imag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847" y="994858"/>
            <a:ext cx="2483768" cy="1659985"/>
          </a:xfrm>
          <a:prstGeom prst="rect">
            <a:avLst/>
          </a:prstGeom>
        </p:spPr>
      </p:pic>
      <p:sp>
        <p:nvSpPr>
          <p:cNvPr id="21" name="ZoneTexte 2"/>
          <p:cNvSpPr txBox="1"/>
          <p:nvPr/>
        </p:nvSpPr>
        <p:spPr>
          <a:xfrm>
            <a:off x="239167" y="5531362"/>
            <a:ext cx="2118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Fonte: </a:t>
            </a:r>
            <a:r>
              <a:rPr lang="en-GB" sz="1200" dirty="0"/>
              <a:t>www.auto-data.net</a:t>
            </a:r>
          </a:p>
        </p:txBody>
      </p:sp>
      <p:sp>
        <p:nvSpPr>
          <p:cNvPr id="22" name="ZoneTexte 16"/>
          <p:cNvSpPr txBox="1"/>
          <p:nvPr/>
        </p:nvSpPr>
        <p:spPr>
          <a:xfrm>
            <a:off x="658361" y="168275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938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5"/>
          <p:cNvSpPr txBox="1"/>
          <p:nvPr/>
        </p:nvSpPr>
        <p:spPr>
          <a:xfrm>
            <a:off x="2699666" y="4643844"/>
            <a:ext cx="3130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 Fuel </a:t>
            </a:r>
            <a:r>
              <a:rPr lang="en-GB" dirty="0"/>
              <a:t>cell </a:t>
            </a:r>
            <a:r>
              <a:rPr lang="en-GB" dirty="0" smtClean="0"/>
              <a:t>sotto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cofano</a:t>
            </a:r>
            <a:endParaRPr lang="en-GB" dirty="0"/>
          </a:p>
          <a:p>
            <a:r>
              <a:rPr lang="en-GB" dirty="0" smtClean="0"/>
              <a:t>(</a:t>
            </a:r>
            <a:r>
              <a:rPr lang="en-GB" dirty="0" err="1" smtClean="0"/>
              <a:t>Un’eccezione</a:t>
            </a:r>
            <a:r>
              <a:rPr lang="en-GB" dirty="0" smtClean="0"/>
              <a:t> per la </a:t>
            </a:r>
            <a:r>
              <a:rPr lang="en-GB" dirty="0"/>
              <a:t>sedan </a:t>
            </a:r>
            <a:r>
              <a:rPr lang="en-GB" dirty="0" smtClean="0"/>
              <a:t>o un </a:t>
            </a:r>
            <a:r>
              <a:rPr lang="en-GB" dirty="0" err="1" smtClean="0"/>
              <a:t>nuovo</a:t>
            </a:r>
            <a:r>
              <a:rPr lang="en-GB" dirty="0" smtClean="0"/>
              <a:t> trend?)</a:t>
            </a:r>
            <a:endParaRPr lang="en-GB" dirty="0"/>
          </a:p>
        </p:txBody>
      </p:sp>
      <p:pic>
        <p:nvPicPr>
          <p:cNvPr id="16" name="Picture 2" descr="http://imagesvc.timeincapp.com/v3/foundry/image/?q=60&amp;url=https%3A%2F%2Fs3.amazonaws.com%2Fthe-drive-staging%2Fmessage-editor%252F1492469927379-cfc17_10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039" y="601084"/>
            <a:ext cx="7775523" cy="332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Résultat de recherche d'images pour &quot;honda clarity fuel cell 2018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155" y="3959255"/>
            <a:ext cx="2619672" cy="173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The fuel cell powertrai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348" y="3600711"/>
            <a:ext cx="2162576" cy="222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"/>
          <p:cNvSpPr txBox="1"/>
          <p:nvPr/>
        </p:nvSpPr>
        <p:spPr>
          <a:xfrm>
            <a:off x="3694818" y="5545541"/>
            <a:ext cx="2258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Fonte: </a:t>
            </a:r>
            <a:r>
              <a:rPr lang="en-GB" sz="1200" dirty="0"/>
              <a:t>automobilemag.com</a:t>
            </a:r>
          </a:p>
        </p:txBody>
      </p:sp>
      <p:sp>
        <p:nvSpPr>
          <p:cNvPr id="20" name="ZoneTexte 12"/>
          <p:cNvSpPr txBox="1"/>
          <p:nvPr/>
        </p:nvSpPr>
        <p:spPr>
          <a:xfrm>
            <a:off x="2927264" y="502139"/>
            <a:ext cx="250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Honda Clarity FCX 2017</a:t>
            </a:r>
          </a:p>
        </p:txBody>
      </p:sp>
      <p:sp>
        <p:nvSpPr>
          <p:cNvPr id="21" name="ZoneTexte 2"/>
          <p:cNvSpPr txBox="1"/>
          <p:nvPr/>
        </p:nvSpPr>
        <p:spPr>
          <a:xfrm>
            <a:off x="504038" y="827421"/>
            <a:ext cx="161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Disponibile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in USA </a:t>
            </a:r>
            <a:r>
              <a:rPr lang="en-GB" dirty="0"/>
              <a:t>!</a:t>
            </a:r>
          </a:p>
        </p:txBody>
      </p:sp>
      <p:cxnSp>
        <p:nvCxnSpPr>
          <p:cNvPr id="22" name="Connecteur droit avec flèche 6"/>
          <p:cNvCxnSpPr/>
          <p:nvPr/>
        </p:nvCxnSpPr>
        <p:spPr>
          <a:xfrm flipH="1" flipV="1">
            <a:off x="2508924" y="3275692"/>
            <a:ext cx="766806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7"/>
          <p:cNvSpPr txBox="1"/>
          <p:nvPr/>
        </p:nvSpPr>
        <p:spPr>
          <a:xfrm>
            <a:off x="3995810" y="378526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Batteria</a:t>
            </a:r>
            <a:r>
              <a:rPr lang="en-GB" dirty="0" smtClean="0"/>
              <a:t> di alto </a:t>
            </a:r>
            <a:r>
              <a:rPr lang="en-GB" dirty="0" err="1" smtClean="0"/>
              <a:t>voltaggio</a:t>
            </a:r>
            <a:endParaRPr lang="en-GB" dirty="0"/>
          </a:p>
        </p:txBody>
      </p:sp>
      <p:cxnSp>
        <p:nvCxnSpPr>
          <p:cNvPr id="24" name="Connecteur droit avec flèche 14"/>
          <p:cNvCxnSpPr/>
          <p:nvPr/>
        </p:nvCxnSpPr>
        <p:spPr>
          <a:xfrm flipH="1" flipV="1">
            <a:off x="4181616" y="3131676"/>
            <a:ext cx="642286" cy="653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19"/>
          <p:cNvCxnSpPr>
            <a:stCxn id="26" idx="0"/>
          </p:cNvCxnSpPr>
          <p:nvPr/>
        </p:nvCxnSpPr>
        <p:spPr>
          <a:xfrm flipH="1" flipV="1">
            <a:off x="6714857" y="2406081"/>
            <a:ext cx="1603234" cy="725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3"/>
          <p:cNvSpPr txBox="1"/>
          <p:nvPr/>
        </p:nvSpPr>
        <p:spPr>
          <a:xfrm>
            <a:off x="7452194" y="3131677"/>
            <a:ext cx="1731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Serbatoio</a:t>
            </a:r>
            <a:r>
              <a:rPr lang="fr-BE" dirty="0" smtClean="0"/>
              <a:t> in </a:t>
            </a:r>
            <a:r>
              <a:rPr lang="fr-BE" dirty="0" err="1" smtClean="0"/>
              <a:t>pressione</a:t>
            </a:r>
            <a:r>
              <a:rPr lang="fr-BE" dirty="0" smtClean="0"/>
              <a:t> di H</a:t>
            </a:r>
            <a:r>
              <a:rPr lang="fr-BE" baseline="-25000" dirty="0" smtClean="0"/>
              <a:t>2</a:t>
            </a:r>
            <a:endParaRPr lang="fr-BE" dirty="0"/>
          </a:p>
        </p:txBody>
      </p:sp>
      <p:sp>
        <p:nvSpPr>
          <p:cNvPr id="27" name="ZoneTexte 23"/>
          <p:cNvSpPr txBox="1"/>
          <p:nvPr/>
        </p:nvSpPr>
        <p:spPr>
          <a:xfrm>
            <a:off x="310548" y="144854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59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0"/>
          <p:cNvSpPr txBox="1"/>
          <p:nvPr/>
        </p:nvSpPr>
        <p:spPr>
          <a:xfrm>
            <a:off x="1521490" y="140294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sp>
        <p:nvSpPr>
          <p:cNvPr id="16" name="ZoneTexte 4"/>
          <p:cNvSpPr txBox="1"/>
          <p:nvPr/>
        </p:nvSpPr>
        <p:spPr>
          <a:xfrm>
            <a:off x="1521490" y="750852"/>
            <a:ext cx="8221766" cy="38318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Tutti i tipi di auto possono essere alimentati da un propulsore a idrogeno, comprese le auto da corsa come il seguente LMP (Le Mans * </a:t>
            </a:r>
            <a:r>
              <a:rPr lang="it-IT" dirty="0" err="1"/>
              <a:t>Prototype</a:t>
            </a:r>
            <a:r>
              <a:rPr lang="it-IT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 componenti sono distribuiti per bilanciare le masse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potenza del motore è enorme per ottenere prestazioni elevate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sistema di raffreddamento è molto importante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telaio è il più leggero possibile, utilizzando materiali compositi come il carbonio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L'altezza dell'auto è </a:t>
            </a:r>
            <a:r>
              <a:rPr lang="it-IT" dirty="0" smtClean="0"/>
              <a:t>la </a:t>
            </a:r>
            <a:r>
              <a:rPr lang="it-IT" dirty="0"/>
              <a:t>più </a:t>
            </a:r>
            <a:r>
              <a:rPr lang="it-IT" dirty="0" smtClean="0"/>
              <a:t>bassa possibile </a:t>
            </a:r>
            <a:r>
              <a:rPr lang="it-IT" dirty="0"/>
              <a:t>per ridurre la superficie anteriore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L’autonomia </a:t>
            </a:r>
            <a:r>
              <a:rPr lang="it-IT" dirty="0"/>
              <a:t>deve essere uguale a quello degli altri carburanti per poter competere nelle stesse condizioni</a:t>
            </a:r>
            <a:endParaRPr lang="en-GB" dirty="0"/>
          </a:p>
        </p:txBody>
      </p:sp>
      <p:sp>
        <p:nvSpPr>
          <p:cNvPr id="18" name="TextBox 16"/>
          <p:cNvSpPr txBox="1"/>
          <p:nvPr/>
        </p:nvSpPr>
        <p:spPr>
          <a:xfrm>
            <a:off x="1696769" y="5001703"/>
            <a:ext cx="605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* Una competizione automobilistica di 24 ore</a:t>
            </a:r>
            <a:endParaRPr lang="it-IT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16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5"/>
          <p:cNvSpPr txBox="1"/>
          <p:nvPr/>
        </p:nvSpPr>
        <p:spPr>
          <a:xfrm>
            <a:off x="558398" y="25721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Prodotto</a:t>
            </a:r>
            <a:r>
              <a:rPr lang="en-GB" dirty="0" smtClean="0">
                <a:solidFill>
                  <a:srgbClr val="FF0000"/>
                </a:solidFill>
              </a:rPr>
              <a:t> di </a:t>
            </a:r>
            <a:r>
              <a:rPr lang="en-GB" dirty="0" err="1" smtClean="0">
                <a:solidFill>
                  <a:srgbClr val="FF0000"/>
                </a:solidFill>
              </a:rPr>
              <a:t>nicchia</a:t>
            </a:r>
            <a:r>
              <a:rPr lang="en-GB" dirty="0" smtClean="0">
                <a:solidFill>
                  <a:srgbClr val="FF0000"/>
                </a:solidFill>
              </a:rPr>
              <a:t> da </a:t>
            </a:r>
            <a:r>
              <a:rPr lang="en-GB" dirty="0" err="1" smtClean="0">
                <a:solidFill>
                  <a:srgbClr val="FF0000"/>
                </a:solidFill>
              </a:rPr>
              <a:t>corsa</a:t>
            </a:r>
            <a:r>
              <a:rPr lang="en-GB" dirty="0" smtClean="0">
                <a:solidFill>
                  <a:srgbClr val="FF0000"/>
                </a:solidFill>
              </a:rPr>
              <a:t>: </a:t>
            </a:r>
            <a:r>
              <a:rPr lang="en-GB" dirty="0">
                <a:solidFill>
                  <a:srgbClr val="FF0000"/>
                </a:solidFill>
              </a:rPr>
              <a:t>Mission H24 by ACO</a:t>
            </a:r>
          </a:p>
        </p:txBody>
      </p:sp>
      <p:grpSp>
        <p:nvGrpSpPr>
          <p:cNvPr id="16" name="Groupe 3"/>
          <p:cNvGrpSpPr/>
          <p:nvPr/>
        </p:nvGrpSpPr>
        <p:grpSpPr>
          <a:xfrm>
            <a:off x="558398" y="658708"/>
            <a:ext cx="8039100" cy="4824536"/>
            <a:chOff x="511583" y="1052736"/>
            <a:chExt cx="8039100" cy="4824536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83" y="1052736"/>
              <a:ext cx="8039100" cy="469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012160" y="4509120"/>
              <a:ext cx="2538523" cy="136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9" name="ZoneTexte 4"/>
          <p:cNvSpPr txBox="1"/>
          <p:nvPr/>
        </p:nvSpPr>
        <p:spPr>
          <a:xfrm>
            <a:off x="486390" y="2893401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radiators</a:t>
            </a:r>
          </a:p>
        </p:txBody>
      </p:sp>
      <p:sp>
        <p:nvSpPr>
          <p:cNvPr id="20" name="ZoneTexte 26"/>
          <p:cNvSpPr txBox="1"/>
          <p:nvPr/>
        </p:nvSpPr>
        <p:spPr>
          <a:xfrm>
            <a:off x="5526950" y="4271452"/>
            <a:ext cx="576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tanks</a:t>
            </a:r>
          </a:p>
        </p:txBody>
      </p:sp>
      <p:sp>
        <p:nvSpPr>
          <p:cNvPr id="21" name="ZoneTexte 27"/>
          <p:cNvSpPr txBox="1"/>
          <p:nvPr/>
        </p:nvSpPr>
        <p:spPr>
          <a:xfrm>
            <a:off x="4230806" y="1084692"/>
            <a:ext cx="1514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Air compressor</a:t>
            </a:r>
          </a:p>
        </p:txBody>
      </p:sp>
      <p:cxnSp>
        <p:nvCxnSpPr>
          <p:cNvPr id="22" name="Connecteur droit 6"/>
          <p:cNvCxnSpPr/>
          <p:nvPr/>
        </p:nvCxnSpPr>
        <p:spPr>
          <a:xfrm>
            <a:off x="4725717" y="1429381"/>
            <a:ext cx="468052" cy="320526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8"/>
          <p:cNvCxnSpPr/>
          <p:nvPr/>
        </p:nvCxnSpPr>
        <p:spPr>
          <a:xfrm>
            <a:off x="1278478" y="3070977"/>
            <a:ext cx="527099" cy="317971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ZoneTexte 30"/>
          <p:cNvSpPr txBox="1"/>
          <p:nvPr/>
        </p:nvSpPr>
        <p:spPr>
          <a:xfrm>
            <a:off x="7183134" y="372924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humidifier</a:t>
            </a:r>
          </a:p>
        </p:txBody>
      </p:sp>
      <p:cxnSp>
        <p:nvCxnSpPr>
          <p:cNvPr id="25" name="Connecteur droit 12"/>
          <p:cNvCxnSpPr/>
          <p:nvPr/>
        </p:nvCxnSpPr>
        <p:spPr>
          <a:xfrm flipH="1" flipV="1">
            <a:off x="6463054" y="3047287"/>
            <a:ext cx="1080120" cy="7017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34"/>
          <p:cNvCxnSpPr>
            <a:endCxn id="20" idx="0"/>
          </p:cNvCxnSpPr>
          <p:nvPr/>
        </p:nvCxnSpPr>
        <p:spPr>
          <a:xfrm>
            <a:off x="5676442" y="3769007"/>
            <a:ext cx="138541" cy="502445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ZoneTexte 36"/>
          <p:cNvSpPr txBox="1"/>
          <p:nvPr/>
        </p:nvSpPr>
        <p:spPr>
          <a:xfrm>
            <a:off x="6300180" y="3945267"/>
            <a:ext cx="75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battery</a:t>
            </a:r>
          </a:p>
        </p:txBody>
      </p:sp>
      <p:cxnSp>
        <p:nvCxnSpPr>
          <p:cNvPr id="28" name="Connecteur droit 37"/>
          <p:cNvCxnSpPr/>
          <p:nvPr/>
        </p:nvCxnSpPr>
        <p:spPr>
          <a:xfrm>
            <a:off x="5598957" y="3070976"/>
            <a:ext cx="936104" cy="892424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41"/>
          <p:cNvCxnSpPr/>
          <p:nvPr/>
        </p:nvCxnSpPr>
        <p:spPr>
          <a:xfrm flipH="1" flipV="1">
            <a:off x="3628821" y="1749907"/>
            <a:ext cx="529977" cy="19888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ZoneTexte 46"/>
          <p:cNvSpPr txBox="1"/>
          <p:nvPr/>
        </p:nvSpPr>
        <p:spPr>
          <a:xfrm>
            <a:off x="3078678" y="1496995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Air intake</a:t>
            </a:r>
          </a:p>
        </p:txBody>
      </p:sp>
      <p:sp>
        <p:nvSpPr>
          <p:cNvPr id="31" name="ZoneTexte 42"/>
          <p:cNvSpPr txBox="1"/>
          <p:nvPr/>
        </p:nvSpPr>
        <p:spPr>
          <a:xfrm>
            <a:off x="6300179" y="4495779"/>
            <a:ext cx="2650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3 </a:t>
            </a:r>
            <a:r>
              <a:rPr lang="en-GB" u="sng" dirty="0" smtClean="0"/>
              <a:t>e </a:t>
            </a:r>
            <a:r>
              <a:rPr lang="en-GB" u="sng" dirty="0"/>
              <a:t>4 </a:t>
            </a:r>
            <a:r>
              <a:rPr lang="en-GB" u="sng" dirty="0" smtClean="0"/>
              <a:t>Modulo Fuel cell</a:t>
            </a:r>
            <a:endParaRPr lang="en-GB" u="sng" dirty="0"/>
          </a:p>
        </p:txBody>
      </p:sp>
      <p:sp>
        <p:nvSpPr>
          <p:cNvPr id="32" name="ZoneTexte 48"/>
          <p:cNvSpPr txBox="1"/>
          <p:nvPr/>
        </p:nvSpPr>
        <p:spPr>
          <a:xfrm>
            <a:off x="8191247" y="3298559"/>
            <a:ext cx="861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radiators</a:t>
            </a:r>
          </a:p>
        </p:txBody>
      </p:sp>
      <p:cxnSp>
        <p:nvCxnSpPr>
          <p:cNvPr id="33" name="Connecteur droit 49"/>
          <p:cNvCxnSpPr/>
          <p:nvPr/>
        </p:nvCxnSpPr>
        <p:spPr>
          <a:xfrm flipH="1" flipV="1">
            <a:off x="8047229" y="2524851"/>
            <a:ext cx="504056" cy="773708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ZoneTexte 55"/>
          <p:cNvSpPr txBox="1"/>
          <p:nvPr/>
        </p:nvSpPr>
        <p:spPr>
          <a:xfrm>
            <a:off x="7831206" y="871293"/>
            <a:ext cx="792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exhaust</a:t>
            </a:r>
          </a:p>
        </p:txBody>
      </p:sp>
      <p:cxnSp>
        <p:nvCxnSpPr>
          <p:cNvPr id="35" name="Connecteur droit 56"/>
          <p:cNvCxnSpPr/>
          <p:nvPr/>
        </p:nvCxnSpPr>
        <p:spPr>
          <a:xfrm flipH="1">
            <a:off x="7255141" y="1124205"/>
            <a:ext cx="926960" cy="680566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ZoneTexte 5"/>
          <p:cNvSpPr txBox="1"/>
          <p:nvPr/>
        </p:nvSpPr>
        <p:spPr>
          <a:xfrm>
            <a:off x="194302" y="5604270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Fonte: </a:t>
            </a:r>
            <a:r>
              <a:rPr lang="en-GB" sz="1200" dirty="0"/>
              <a:t>press conference </a:t>
            </a:r>
            <a:r>
              <a:rPr lang="en-GB" sz="1200" dirty="0" err="1"/>
              <a:t>greengt</a:t>
            </a:r>
            <a:r>
              <a:rPr lang="en-GB" sz="1200" dirty="0"/>
              <a:t> @ spa </a:t>
            </a:r>
            <a:r>
              <a:rPr lang="en-GB" sz="1200" dirty="0" err="1"/>
              <a:t>francorchamps</a:t>
            </a:r>
            <a:endParaRPr lang="en-GB" sz="1200" dirty="0"/>
          </a:p>
        </p:txBody>
      </p:sp>
      <p:cxnSp>
        <p:nvCxnSpPr>
          <p:cNvPr id="37" name="Connecteur droit 31"/>
          <p:cNvCxnSpPr/>
          <p:nvPr/>
        </p:nvCxnSpPr>
        <p:spPr>
          <a:xfrm>
            <a:off x="6031006" y="2524851"/>
            <a:ext cx="1297230" cy="1970928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ZoneTexte 10"/>
          <p:cNvSpPr txBox="1"/>
          <p:nvPr/>
        </p:nvSpPr>
        <p:spPr>
          <a:xfrm>
            <a:off x="558398" y="1411467"/>
            <a:ext cx="23398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dirty="0" smtClean="0"/>
              <a:t>Come </a:t>
            </a:r>
            <a:r>
              <a:rPr lang="fr-BE" dirty="0" err="1" smtClean="0"/>
              <a:t>funziona</a:t>
            </a:r>
            <a:r>
              <a:rPr lang="fr-BE" dirty="0" smtClean="0"/>
              <a:t>?</a:t>
            </a:r>
            <a:endParaRPr lang="fr-BE" dirty="0"/>
          </a:p>
        </p:txBody>
      </p:sp>
      <p:sp>
        <p:nvSpPr>
          <p:cNvPr id="39" name="Rectangle 3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46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18" y="4433761"/>
            <a:ext cx="2339752" cy="1562519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7079" y="97862"/>
            <a:ext cx="2808408" cy="181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4850" y="4433760"/>
            <a:ext cx="2278827" cy="156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2"/>
          <p:cNvSpPr txBox="1"/>
          <p:nvPr/>
        </p:nvSpPr>
        <p:spPr>
          <a:xfrm>
            <a:off x="5744183" y="5715817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Fonte: </a:t>
            </a:r>
            <a:r>
              <a:rPr lang="en-GB" sz="1200" dirty="0"/>
              <a:t>press conference </a:t>
            </a:r>
            <a:r>
              <a:rPr lang="en-GB" sz="1200" dirty="0" err="1"/>
              <a:t>greengt</a:t>
            </a:r>
            <a:r>
              <a:rPr lang="en-GB" sz="1200" dirty="0"/>
              <a:t> @ spa </a:t>
            </a:r>
            <a:r>
              <a:rPr lang="en-GB" sz="1200" dirty="0" err="1"/>
              <a:t>francorchamps</a:t>
            </a:r>
            <a:endParaRPr lang="en-GB" sz="1200" dirty="0"/>
          </a:p>
        </p:txBody>
      </p:sp>
      <p:sp>
        <p:nvSpPr>
          <p:cNvPr id="19" name="ZoneTexte 16"/>
          <p:cNvSpPr txBox="1"/>
          <p:nvPr/>
        </p:nvSpPr>
        <p:spPr>
          <a:xfrm>
            <a:off x="753747" y="44936"/>
            <a:ext cx="491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Niche product, racing: Mission H24 by ACO</a:t>
            </a:r>
          </a:p>
        </p:txBody>
      </p:sp>
      <p:sp>
        <p:nvSpPr>
          <p:cNvPr id="20" name="ZoneTexte 2"/>
          <p:cNvSpPr txBox="1"/>
          <p:nvPr/>
        </p:nvSpPr>
        <p:spPr>
          <a:xfrm>
            <a:off x="535354" y="805666"/>
            <a:ext cx="5940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Alcune</a:t>
            </a:r>
            <a:r>
              <a:rPr lang="en-GB" dirty="0" smtClean="0"/>
              <a:t> </a:t>
            </a:r>
            <a:r>
              <a:rPr lang="en-GB" dirty="0" err="1" smtClean="0"/>
              <a:t>caratteristiche</a:t>
            </a:r>
            <a:r>
              <a:rPr lang="en-GB" dirty="0" smtClean="0"/>
              <a:t> </a:t>
            </a:r>
            <a:r>
              <a:rPr lang="en-GB" dirty="0" err="1" smtClean="0"/>
              <a:t>tecniche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/>
              <a:t>LMPH2G Hydrogen</a:t>
            </a:r>
          </a:p>
        </p:txBody>
      </p:sp>
      <p:sp>
        <p:nvSpPr>
          <p:cNvPr id="21" name="ZoneTexte 3"/>
          <p:cNvSpPr txBox="1"/>
          <p:nvPr/>
        </p:nvSpPr>
        <p:spPr>
          <a:xfrm>
            <a:off x="739955" y="1385773"/>
            <a:ext cx="44269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 smtClean="0"/>
              <a:t>Telaio </a:t>
            </a:r>
            <a:r>
              <a:rPr lang="it-IT" sz="1600" dirty="0"/>
              <a:t>LMP in carbonio e acciaio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 smtClean="0"/>
              <a:t>Blocco FC </a:t>
            </a:r>
            <a:r>
              <a:rPr lang="it-IT" sz="1600" dirty="0"/>
              <a:t>di 4 pile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FC potenza totale di 250 kW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4 motori elettrici da 120 kW ciascuno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Giri motore </a:t>
            </a:r>
            <a:r>
              <a:rPr lang="it-IT" sz="1600" dirty="0" err="1"/>
              <a:t>max</a:t>
            </a:r>
            <a:r>
              <a:rPr lang="it-IT" sz="1600" dirty="0"/>
              <a:t>: 13000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Rapporto di trasmissione alle ruote: 1: 6.3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Serbatoio dell'idrogeno in materiali compositi</a:t>
            </a:r>
            <a:endParaRPr lang="en-GB" sz="1600" dirty="0"/>
          </a:p>
        </p:txBody>
      </p:sp>
      <p:sp>
        <p:nvSpPr>
          <p:cNvPr id="22" name="ZoneTexte 17"/>
          <p:cNvSpPr txBox="1"/>
          <p:nvPr/>
        </p:nvSpPr>
        <p:spPr>
          <a:xfrm>
            <a:off x="5467517" y="1957794"/>
            <a:ext cx="58060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 err="1" smtClean="0"/>
              <a:t>Serbatotio</a:t>
            </a:r>
            <a:r>
              <a:rPr lang="it-IT" sz="1600" dirty="0" smtClean="0"/>
              <a:t>: </a:t>
            </a:r>
            <a:r>
              <a:rPr lang="it-IT" sz="1600" dirty="0"/>
              <a:t>8,6 kg H2 a 700 bar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Batteria </a:t>
            </a:r>
            <a:r>
              <a:rPr lang="it-IT" sz="1600" dirty="0" smtClean="0"/>
              <a:t>AT </a:t>
            </a:r>
            <a:r>
              <a:rPr lang="it-IT" sz="1600" dirty="0"/>
              <a:t>agli ioni di litio da 2,4 kWh </a:t>
            </a:r>
            <a:r>
              <a:rPr lang="it-IT" sz="1600" dirty="0" smtClean="0"/>
              <a:t>e </a:t>
            </a:r>
            <a:r>
              <a:rPr lang="it-IT" sz="1600" dirty="0"/>
              <a:t>700 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Velocità massima: 300 km / 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Da 0 a 100 km / h in 3,4 secondi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Recupero di energia di </a:t>
            </a:r>
            <a:r>
              <a:rPr lang="it-IT" sz="1600" dirty="0" smtClean="0"/>
              <a:t>frenata (</a:t>
            </a:r>
            <a:r>
              <a:rPr lang="it-IT" sz="1600" dirty="0" err="1" smtClean="0"/>
              <a:t>max</a:t>
            </a:r>
            <a:r>
              <a:rPr lang="it-IT" sz="1600" dirty="0" smtClean="0"/>
              <a:t> </a:t>
            </a:r>
            <a:r>
              <a:rPr lang="it-IT" sz="1600" dirty="0"/>
              <a:t>250 kW)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Lunghezza: 4710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Larghezza: 1970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Altezza: 1070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Peso: 1420 kg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Autonomia </a:t>
            </a:r>
            <a:r>
              <a:rPr lang="it-IT" sz="1600" dirty="0" smtClean="0"/>
              <a:t>normale</a:t>
            </a:r>
            <a:endParaRPr lang="en-GB" sz="1600" dirty="0"/>
          </a:p>
        </p:txBody>
      </p:sp>
      <p:sp>
        <p:nvSpPr>
          <p:cNvPr id="23" name="Rectangle 22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0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0"/>
          <p:cNvSpPr txBox="1"/>
          <p:nvPr/>
        </p:nvSpPr>
        <p:spPr>
          <a:xfrm>
            <a:off x="458951" y="168192"/>
            <a:ext cx="656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Venicoli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elettrici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modificati</a:t>
            </a:r>
            <a:r>
              <a:rPr lang="en-GB" dirty="0" smtClean="0">
                <a:solidFill>
                  <a:srgbClr val="FF0000"/>
                </a:solidFill>
              </a:rPr>
              <a:t> con un hydrogen </a:t>
            </a:r>
            <a:r>
              <a:rPr lang="en-GB" dirty="0">
                <a:solidFill>
                  <a:srgbClr val="FF0000"/>
                </a:solidFill>
              </a:rPr>
              <a:t>FC range extender</a:t>
            </a:r>
          </a:p>
        </p:txBody>
      </p:sp>
      <p:sp>
        <p:nvSpPr>
          <p:cNvPr id="16" name="ZoneTexte 4"/>
          <p:cNvSpPr txBox="1"/>
          <p:nvPr/>
        </p:nvSpPr>
        <p:spPr>
          <a:xfrm>
            <a:off x="458951" y="788968"/>
            <a:ext cx="9368078" cy="507831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cella a combustibile a idrogeno è sostanzialmente un modo semplice per produrre elettricità. Funziona come un generatore di corrente e può essere collegato </a:t>
            </a:r>
            <a:r>
              <a:rPr lang="it-IT" dirty="0" smtClean="0"/>
              <a:t>ad </a:t>
            </a:r>
            <a:r>
              <a:rPr lang="it-IT" dirty="0"/>
              <a:t>una grande batteria per caricarla in modo </a:t>
            </a:r>
            <a:r>
              <a:rPr lang="it-IT" dirty="0" smtClean="0"/>
              <a:t>continuo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cella a combustibile svolge quindi il ruolo di estensore di </a:t>
            </a:r>
            <a:r>
              <a:rPr lang="it-IT" dirty="0" smtClean="0"/>
              <a:t>autonomia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Riduce la scarica della batteria durante la guida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Carica la batteria quando non viene utilizzato il gruppo propulsore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L’autonomia dell'auto </a:t>
            </a:r>
            <a:r>
              <a:rPr lang="it-IT" dirty="0"/>
              <a:t>elettrica è facilmente raddoppiata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In questo caso non è necessario utilizzare una grande cella a combustibile, una piccola pila da 5 a 10 kW è </a:t>
            </a:r>
            <a:r>
              <a:rPr lang="it-IT" dirty="0" smtClean="0"/>
              <a:t>in grado di fornire una potenza sufficiente </a:t>
            </a:r>
            <a:r>
              <a:rPr lang="it-IT" dirty="0">
                <a:solidFill>
                  <a:srgbClr val="FF0000"/>
                </a:solidFill>
              </a:rPr>
              <a:t>poiché l'energia principale proviene dalla batteria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Questa soluzione è ideale per le flotte </a:t>
            </a:r>
            <a:r>
              <a:rPr lang="it-IT" dirty="0" smtClean="0"/>
              <a:t>di veicoli quando </a:t>
            </a:r>
            <a:r>
              <a:rPr lang="it-IT" dirty="0"/>
              <a:t>il ciclo di guida è noto e ben definito in anticipo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19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1991544" y="283804"/>
            <a:ext cx="8362588" cy="568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Applicazioni dell’idrogeno e delle </a:t>
            </a:r>
            <a:r>
              <a:rPr lang="it-IT" dirty="0" err="1" smtClean="0"/>
              <a:t>fuel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endParaRPr lang="it-IT" sz="1400" dirty="0" smtClean="0"/>
          </a:p>
          <a:p>
            <a:r>
              <a:rPr lang="it-IT" dirty="0" smtClean="0"/>
              <a:t> </a:t>
            </a:r>
            <a:endParaRPr lang="it-IT" sz="1400" dirty="0" smtClean="0"/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it-IT" dirty="0" smtClean="0"/>
              <a:t>Autovettura che utilizza una </a:t>
            </a:r>
            <a:r>
              <a:rPr lang="it-IT" dirty="0" err="1" smtClean="0"/>
              <a:t>fuel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r>
              <a:rPr lang="it-IT" dirty="0" smtClean="0"/>
              <a:t> come produttore principale di energia (≈100 kW)</a:t>
            </a:r>
          </a:p>
          <a:p>
            <a:pPr lvl="1">
              <a:lnSpc>
                <a:spcPct val="130000"/>
              </a:lnSpc>
            </a:pPr>
            <a:r>
              <a:rPr lang="it-IT" dirty="0" smtClean="0"/>
              <a:t>1.1 Architetture dei FCV: Toyota, Hyundai, Honda, Mercedes, Audi…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it-IT" dirty="0" smtClean="0"/>
              <a:t>Autovetture con </a:t>
            </a:r>
            <a:r>
              <a:rPr lang="it-IT" dirty="0" err="1" smtClean="0"/>
              <a:t>fuel</a:t>
            </a:r>
            <a:r>
              <a:rPr lang="it-IT" dirty="0" smtClean="0"/>
              <a:t> </a:t>
            </a:r>
            <a:r>
              <a:rPr lang="it-IT" dirty="0" err="1" smtClean="0"/>
              <a:t>cell</a:t>
            </a:r>
            <a:r>
              <a:rPr lang="it-IT" dirty="0" smtClean="0"/>
              <a:t> di bassa potenza (≈10 kW): mercati di nicchia o </a:t>
            </a:r>
            <a:r>
              <a:rPr lang="it-IT" dirty="0" err="1" smtClean="0"/>
              <a:t>range</a:t>
            </a:r>
            <a:r>
              <a:rPr lang="it-IT" dirty="0" smtClean="0"/>
              <a:t> </a:t>
            </a:r>
            <a:r>
              <a:rPr lang="it-IT" dirty="0" err="1" smtClean="0"/>
              <a:t>extender</a:t>
            </a:r>
            <a:endParaRPr lang="it-IT" dirty="0" smtClean="0"/>
          </a:p>
          <a:p>
            <a:pPr lvl="1">
              <a:lnSpc>
                <a:spcPct val="130000"/>
              </a:lnSpc>
            </a:pPr>
            <a:r>
              <a:rPr lang="it-IT" dirty="0"/>
              <a:t>2.1 Architetture </a:t>
            </a:r>
            <a:r>
              <a:rPr lang="it-IT" dirty="0" smtClean="0"/>
              <a:t>dei FCV: </a:t>
            </a:r>
            <a:r>
              <a:rPr lang="it-IT" dirty="0" err="1" smtClean="0"/>
              <a:t>Symbio</a:t>
            </a:r>
            <a:r>
              <a:rPr lang="it-IT" dirty="0" smtClean="0"/>
              <a:t>, Micro </a:t>
            </a:r>
            <a:r>
              <a:rPr lang="it-IT" dirty="0" err="1" smtClean="0"/>
              <a:t>cab</a:t>
            </a:r>
            <a:r>
              <a:rPr lang="it-IT" dirty="0" smtClean="0"/>
              <a:t>, </a:t>
            </a:r>
            <a:r>
              <a:rPr lang="it-IT" dirty="0" err="1" smtClean="0"/>
              <a:t>Riversimple</a:t>
            </a:r>
            <a:r>
              <a:rPr lang="it-IT" dirty="0" smtClean="0"/>
              <a:t>…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it-IT" dirty="0" smtClean="0"/>
              <a:t>Movimentazione merci: Carrelli elevatori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it-IT" dirty="0" smtClean="0"/>
              <a:t>Autobus &amp; Pullman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it-IT" dirty="0" smtClean="0"/>
              <a:t>Ferrovie: treni ad idrogeno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it-IT" dirty="0" smtClean="0"/>
              <a:t>Industria spaziale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it-IT" dirty="0" smtClean="0"/>
              <a:t>Cogeneratore di potenza e calore (CHP) per il settore energetico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it-IT" dirty="0" smtClean="0"/>
              <a:t>Piccoli CHP per applicazioni domestiche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it-IT" dirty="0" smtClean="0"/>
              <a:t>Veicoli elettici leggeri quali biciclette, </a:t>
            </a:r>
            <a:r>
              <a:rPr lang="it-IT" dirty="0" err="1" smtClean="0"/>
              <a:t>scooters</a:t>
            </a:r>
            <a:r>
              <a:rPr lang="it-IT" dirty="0" smtClean="0"/>
              <a:t>, droni…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it-IT" dirty="0" smtClean="0"/>
              <a:t>Dimostrazioni didattiche</a:t>
            </a:r>
            <a:endParaRPr lang="it-IT" dirty="0"/>
          </a:p>
        </p:txBody>
      </p:sp>
      <p:sp>
        <p:nvSpPr>
          <p:cNvPr id="16" name="Rectangle 15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593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056" y="3922910"/>
            <a:ext cx="2375568" cy="19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0"/>
          <p:cNvSpPr txBox="1"/>
          <p:nvPr/>
        </p:nvSpPr>
        <p:spPr>
          <a:xfrm>
            <a:off x="873260" y="82022"/>
            <a:ext cx="656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Venicoli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modificati</a:t>
            </a:r>
            <a:r>
              <a:rPr lang="en-GB" dirty="0">
                <a:solidFill>
                  <a:srgbClr val="FF0000"/>
                </a:solidFill>
              </a:rPr>
              <a:t> con un hydrogen FC range extender</a:t>
            </a:r>
          </a:p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L’esempio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della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Renault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Kangoo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ZE Fuel Cell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Symbio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FC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Francia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6" y="898574"/>
            <a:ext cx="6997017" cy="282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"/>
          <p:cNvSpPr txBox="1"/>
          <p:nvPr/>
        </p:nvSpPr>
        <p:spPr>
          <a:xfrm>
            <a:off x="1506472" y="3653167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Kit « range extender » </a:t>
            </a:r>
            <a:r>
              <a:rPr lang="en-GB" sz="1400" dirty="0" smtClean="0"/>
              <a:t>di </a:t>
            </a:r>
            <a:r>
              <a:rPr lang="en-GB" sz="1400" dirty="0" err="1" smtClean="0"/>
              <a:t>Symbio</a:t>
            </a:r>
            <a:r>
              <a:rPr lang="en-GB" sz="1400" dirty="0" smtClean="0"/>
              <a:t> da </a:t>
            </a:r>
            <a:r>
              <a:rPr lang="en-GB" sz="1400" dirty="0" err="1" smtClean="0"/>
              <a:t>aggiungere</a:t>
            </a:r>
            <a:r>
              <a:rPr lang="en-GB" sz="1400" dirty="0" smtClean="0"/>
              <a:t> al Renault </a:t>
            </a:r>
            <a:r>
              <a:rPr lang="en-GB" sz="1400" dirty="0" err="1"/>
              <a:t>Kangoo</a:t>
            </a:r>
            <a:r>
              <a:rPr lang="en-GB" sz="1400" dirty="0"/>
              <a:t> ZE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840" y="4066927"/>
            <a:ext cx="1997817" cy="153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2"/>
          <p:cNvSpPr txBox="1"/>
          <p:nvPr/>
        </p:nvSpPr>
        <p:spPr>
          <a:xfrm>
            <a:off x="3343060" y="3994918"/>
            <a:ext cx="34199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Plug-in hybrid H</a:t>
            </a:r>
            <a:r>
              <a:rPr lang="en-GB" sz="1400" baseline="-25000" dirty="0"/>
              <a:t>2</a:t>
            </a:r>
          </a:p>
          <a:p>
            <a:r>
              <a:rPr lang="en-GB" sz="1400" dirty="0" err="1" smtClean="0"/>
              <a:t>Batteria</a:t>
            </a:r>
            <a:r>
              <a:rPr lang="en-GB" sz="1400" dirty="0" smtClean="0"/>
              <a:t> di 22 </a:t>
            </a:r>
            <a:r>
              <a:rPr lang="en-GB" sz="1400" dirty="0"/>
              <a:t>kWh</a:t>
            </a:r>
          </a:p>
          <a:p>
            <a:r>
              <a:rPr lang="en-GB" sz="1400" dirty="0" err="1" smtClean="0"/>
              <a:t>Serbatoio</a:t>
            </a:r>
            <a:r>
              <a:rPr lang="en-GB" sz="1400" dirty="0" smtClean="0"/>
              <a:t> H</a:t>
            </a:r>
            <a:r>
              <a:rPr lang="en-GB" sz="1400" baseline="-25000" dirty="0" smtClean="0"/>
              <a:t>2</a:t>
            </a:r>
            <a:r>
              <a:rPr lang="en-GB" sz="1400" dirty="0"/>
              <a:t>:</a:t>
            </a:r>
            <a:r>
              <a:rPr lang="en-GB" sz="1400" dirty="0" smtClean="0"/>
              <a:t> </a:t>
            </a:r>
            <a:r>
              <a:rPr lang="en-GB" sz="1400" dirty="0"/>
              <a:t>1,78 kg </a:t>
            </a:r>
            <a:r>
              <a:rPr lang="en-GB" sz="1400" dirty="0" smtClean="0"/>
              <a:t>o </a:t>
            </a:r>
            <a:r>
              <a:rPr lang="en-GB" sz="1400" dirty="0"/>
              <a:t>26 kWh</a:t>
            </a:r>
          </a:p>
          <a:p>
            <a:r>
              <a:rPr lang="en-GB" sz="1400" dirty="0"/>
              <a:t>Bonus: </a:t>
            </a:r>
            <a:r>
              <a:rPr lang="en-GB" sz="1400" dirty="0" err="1" smtClean="0"/>
              <a:t>calore</a:t>
            </a:r>
            <a:r>
              <a:rPr lang="en-GB" sz="1400" dirty="0" smtClean="0"/>
              <a:t> </a:t>
            </a:r>
            <a:r>
              <a:rPr lang="en-GB" sz="1400" dirty="0" err="1" smtClean="0"/>
              <a:t>prodotto</a:t>
            </a:r>
            <a:r>
              <a:rPr lang="en-GB" sz="1400" dirty="0" smtClean="0"/>
              <a:t> </a:t>
            </a:r>
            <a:r>
              <a:rPr lang="en-GB" sz="1400" dirty="0" err="1" smtClean="0"/>
              <a:t>dalla</a:t>
            </a:r>
            <a:r>
              <a:rPr lang="en-GB" sz="1400" dirty="0" smtClean="0"/>
              <a:t> fuel cell</a:t>
            </a:r>
            <a:endParaRPr lang="en-GB" sz="1400" dirty="0"/>
          </a:p>
          <a:p>
            <a:r>
              <a:rPr lang="en-GB" sz="1400" dirty="0"/>
              <a:t>Fuel cell </a:t>
            </a:r>
            <a:r>
              <a:rPr lang="en-GB" sz="1400" dirty="0" smtClean="0"/>
              <a:t>di 5 </a:t>
            </a:r>
            <a:r>
              <a:rPr lang="en-GB" sz="1400" dirty="0"/>
              <a:t>kW</a:t>
            </a:r>
          </a:p>
          <a:p>
            <a:r>
              <a:rPr lang="en-GB" sz="1400" dirty="0"/>
              <a:t>FC </a:t>
            </a:r>
            <a:r>
              <a:rPr lang="en-GB" sz="1400" dirty="0" smtClean="0"/>
              <a:t>parte </a:t>
            </a:r>
            <a:r>
              <a:rPr lang="en-GB" sz="1400" dirty="0" err="1" smtClean="0"/>
              <a:t>quando</a:t>
            </a:r>
            <a:r>
              <a:rPr lang="en-GB" sz="1400" dirty="0" smtClean="0"/>
              <a:t> lo SOC </a:t>
            </a:r>
            <a:r>
              <a:rPr lang="en-GB" sz="1400" dirty="0" err="1" smtClean="0"/>
              <a:t>della</a:t>
            </a:r>
            <a:r>
              <a:rPr lang="en-GB" sz="1400" dirty="0" smtClean="0"/>
              <a:t> </a:t>
            </a:r>
            <a:r>
              <a:rPr lang="en-GB" sz="1400" dirty="0" err="1" smtClean="0"/>
              <a:t>batteria</a:t>
            </a:r>
            <a:r>
              <a:rPr lang="en-GB" sz="1400" dirty="0" smtClean="0"/>
              <a:t> è 80</a:t>
            </a:r>
            <a:r>
              <a:rPr lang="en-GB" sz="1400" dirty="0"/>
              <a:t>%</a:t>
            </a:r>
          </a:p>
          <a:p>
            <a:r>
              <a:rPr lang="en-GB" sz="1400" dirty="0" err="1" smtClean="0"/>
              <a:t>Deisgn</a:t>
            </a:r>
            <a:r>
              <a:rPr lang="en-GB" sz="1400" dirty="0" smtClean="0"/>
              <a:t> </a:t>
            </a:r>
            <a:r>
              <a:rPr lang="en-GB" sz="1400" dirty="0" err="1" smtClean="0"/>
              <a:t>ideale</a:t>
            </a:r>
            <a:r>
              <a:rPr lang="en-GB" sz="1400" dirty="0" smtClean="0"/>
              <a:t> per un </a:t>
            </a:r>
            <a:r>
              <a:rPr lang="en-GB" sz="1400" dirty="0" err="1" smtClean="0"/>
              <a:t>ciclo</a:t>
            </a:r>
            <a:r>
              <a:rPr lang="en-GB" sz="1400" dirty="0" smtClean="0"/>
              <a:t> di </a:t>
            </a:r>
            <a:r>
              <a:rPr lang="en-GB" sz="1400" dirty="0" err="1" smtClean="0"/>
              <a:t>guida</a:t>
            </a:r>
            <a:r>
              <a:rPr lang="en-GB" sz="1400" dirty="0" smtClean="0"/>
              <a:t> </a:t>
            </a:r>
            <a:r>
              <a:rPr lang="en-GB" sz="1400" dirty="0" err="1" smtClean="0"/>
              <a:t>noto</a:t>
            </a:r>
            <a:endParaRPr lang="en-GB" sz="1400" dirty="0"/>
          </a:p>
        </p:txBody>
      </p:sp>
      <p:sp>
        <p:nvSpPr>
          <p:cNvPr id="21" name="ZoneTexte 3"/>
          <p:cNvSpPr txBox="1"/>
          <p:nvPr/>
        </p:nvSpPr>
        <p:spPr>
          <a:xfrm>
            <a:off x="462864" y="5579095"/>
            <a:ext cx="3455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Fonte: </a:t>
            </a:r>
            <a:r>
              <a:rPr lang="en-GB" sz="1400" dirty="0"/>
              <a:t>https://www.symbio.one/</a:t>
            </a:r>
          </a:p>
        </p:txBody>
      </p:sp>
      <p:sp>
        <p:nvSpPr>
          <p:cNvPr id="22" name="ZoneTexte 5"/>
          <p:cNvSpPr txBox="1"/>
          <p:nvPr/>
        </p:nvSpPr>
        <p:spPr>
          <a:xfrm>
            <a:off x="3305528" y="1159175"/>
            <a:ext cx="12961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Sistema di </a:t>
            </a:r>
            <a:r>
              <a:rPr lang="en-GB" sz="1400" dirty="0" err="1" smtClean="0"/>
              <a:t>raffredamento</a:t>
            </a:r>
            <a:endParaRPr lang="en-GB" sz="1400" dirty="0"/>
          </a:p>
        </p:txBody>
      </p:sp>
      <p:sp>
        <p:nvSpPr>
          <p:cNvPr id="23" name="ZoneTexte 16"/>
          <p:cNvSpPr txBox="1"/>
          <p:nvPr/>
        </p:nvSpPr>
        <p:spPr>
          <a:xfrm>
            <a:off x="2470008" y="2787926"/>
            <a:ext cx="14321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Filtro</a:t>
            </a:r>
            <a:r>
              <a:rPr lang="en-GB" sz="1400" dirty="0" smtClean="0"/>
              <a:t> </a:t>
            </a:r>
            <a:r>
              <a:rPr lang="en-GB" sz="1400" dirty="0" err="1" smtClean="0"/>
              <a:t>dell’aria</a:t>
            </a:r>
            <a:r>
              <a:rPr lang="en-GB" sz="1400" dirty="0" smtClean="0"/>
              <a:t> &amp; </a:t>
            </a:r>
            <a:r>
              <a:rPr lang="en-GB" sz="1400" dirty="0" err="1" smtClean="0"/>
              <a:t>compressore</a:t>
            </a:r>
            <a:endParaRPr lang="en-GB" sz="1400" dirty="0"/>
          </a:p>
        </p:txBody>
      </p:sp>
      <p:sp>
        <p:nvSpPr>
          <p:cNvPr id="24" name="ZoneTexte 17"/>
          <p:cNvSpPr txBox="1"/>
          <p:nvPr/>
        </p:nvSpPr>
        <p:spPr>
          <a:xfrm>
            <a:off x="4154768" y="2084677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Fuel cell</a:t>
            </a:r>
          </a:p>
        </p:txBody>
      </p:sp>
      <p:sp>
        <p:nvSpPr>
          <p:cNvPr id="25" name="ZoneTexte 19"/>
          <p:cNvSpPr txBox="1"/>
          <p:nvPr/>
        </p:nvSpPr>
        <p:spPr>
          <a:xfrm>
            <a:off x="7213391" y="1482326"/>
            <a:ext cx="10402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/>
              <a:t>Serbatoio</a:t>
            </a:r>
            <a:r>
              <a:rPr lang="en-GB" sz="1400" dirty="0" smtClean="0"/>
              <a:t> H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26" name="ZoneTexte 20"/>
          <p:cNvSpPr txBox="1"/>
          <p:nvPr/>
        </p:nvSpPr>
        <p:spPr>
          <a:xfrm>
            <a:off x="6691048" y="3066502"/>
            <a:ext cx="12961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/>
              <a:t>Presa</a:t>
            </a:r>
            <a:r>
              <a:rPr lang="en-GB" sz="1400" dirty="0" smtClean="0"/>
              <a:t> per </a:t>
            </a:r>
            <a:r>
              <a:rPr lang="en-GB" sz="1400" dirty="0" err="1" smtClean="0"/>
              <a:t>il</a:t>
            </a:r>
            <a:r>
              <a:rPr lang="en-GB" sz="1400" dirty="0" smtClean="0"/>
              <a:t> </a:t>
            </a:r>
            <a:r>
              <a:rPr lang="en-GB" sz="1400" dirty="0" err="1" smtClean="0"/>
              <a:t>rifornimento</a:t>
            </a:r>
            <a:endParaRPr lang="en-GB" sz="1400" dirty="0"/>
          </a:p>
        </p:txBody>
      </p:sp>
      <p:sp>
        <p:nvSpPr>
          <p:cNvPr id="27" name="Rectangle 2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8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Imag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997" y="944096"/>
            <a:ext cx="3243827" cy="2156800"/>
          </a:xfrm>
          <a:prstGeom prst="rect">
            <a:avLst/>
          </a:prstGeom>
        </p:spPr>
      </p:pic>
      <p:pic>
        <p:nvPicPr>
          <p:cNvPr id="16" name="Imag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52" y="3464673"/>
            <a:ext cx="2703060" cy="2027296"/>
          </a:xfrm>
          <a:prstGeom prst="rect">
            <a:avLst/>
          </a:prstGeom>
        </p:spPr>
      </p:pic>
      <p:pic>
        <p:nvPicPr>
          <p:cNvPr id="17" name="Imag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4" y="3464673"/>
            <a:ext cx="2703061" cy="2027296"/>
          </a:xfrm>
          <a:prstGeom prst="rect">
            <a:avLst/>
          </a:prstGeom>
        </p:spPr>
      </p:pic>
      <p:pic>
        <p:nvPicPr>
          <p:cNvPr id="18" name="Imag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893" y="193503"/>
            <a:ext cx="2286000" cy="1714500"/>
          </a:xfrm>
          <a:prstGeom prst="rect">
            <a:avLst/>
          </a:prstGeom>
        </p:spPr>
      </p:pic>
      <p:pic>
        <p:nvPicPr>
          <p:cNvPr id="19" name="Imag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10" y="3464673"/>
            <a:ext cx="2699676" cy="2024757"/>
          </a:xfrm>
          <a:prstGeom prst="rect">
            <a:avLst/>
          </a:prstGeom>
        </p:spPr>
      </p:pic>
      <p:cxnSp>
        <p:nvCxnSpPr>
          <p:cNvPr id="20" name="Connecteur droit avec flèche 23"/>
          <p:cNvCxnSpPr/>
          <p:nvPr/>
        </p:nvCxnSpPr>
        <p:spPr>
          <a:xfrm flipV="1">
            <a:off x="2874072" y="2567496"/>
            <a:ext cx="966978" cy="8971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4"/>
          <p:cNvCxnSpPr/>
          <p:nvPr/>
        </p:nvCxnSpPr>
        <p:spPr>
          <a:xfrm flipH="1" flipV="1">
            <a:off x="6289322" y="2788480"/>
            <a:ext cx="1296144" cy="12241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5"/>
          <p:cNvSpPr txBox="1"/>
          <p:nvPr/>
        </p:nvSpPr>
        <p:spPr>
          <a:xfrm>
            <a:off x="716738" y="160804"/>
            <a:ext cx="6076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Venicoli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modificati</a:t>
            </a:r>
            <a:r>
              <a:rPr lang="en-GB" dirty="0">
                <a:solidFill>
                  <a:srgbClr val="FF0000"/>
                </a:solidFill>
              </a:rPr>
              <a:t> con un hydrogen FC range extender</a:t>
            </a:r>
          </a:p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L’esempio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del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Microcab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Inghilterra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ZoneTexte 1"/>
          <p:cNvSpPr txBox="1"/>
          <p:nvPr/>
        </p:nvSpPr>
        <p:spPr>
          <a:xfrm>
            <a:off x="192658" y="5546271"/>
            <a:ext cx="2681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http://www.microcab.co.uk/</a:t>
            </a:r>
          </a:p>
        </p:txBody>
      </p:sp>
      <p:sp>
        <p:nvSpPr>
          <p:cNvPr id="24" name="ZoneTexte 4"/>
          <p:cNvSpPr txBox="1"/>
          <p:nvPr/>
        </p:nvSpPr>
        <p:spPr>
          <a:xfrm>
            <a:off x="7229342" y="5480209"/>
            <a:ext cx="1395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Motore</a:t>
            </a:r>
            <a:r>
              <a:rPr lang="en-GB" sz="1400" dirty="0" smtClean="0"/>
              <a:t> </a:t>
            </a:r>
            <a:r>
              <a:rPr lang="en-GB" sz="1400" dirty="0" err="1" smtClean="0"/>
              <a:t>elettrico</a:t>
            </a:r>
            <a:endParaRPr lang="en-GB" sz="1400" dirty="0"/>
          </a:p>
        </p:txBody>
      </p:sp>
      <p:sp>
        <p:nvSpPr>
          <p:cNvPr id="25" name="ZoneTexte 26"/>
          <p:cNvSpPr txBox="1"/>
          <p:nvPr/>
        </p:nvSpPr>
        <p:spPr>
          <a:xfrm>
            <a:off x="3982606" y="5508328"/>
            <a:ext cx="1874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La fuel </a:t>
            </a:r>
            <a:r>
              <a:rPr lang="en-GB" sz="1200" dirty="0"/>
              <a:t>cell </a:t>
            </a:r>
            <a:r>
              <a:rPr lang="en-GB" sz="1200" dirty="0" smtClean="0"/>
              <a:t>di  </a:t>
            </a:r>
            <a:r>
              <a:rPr lang="en-GB" sz="1200" dirty="0"/>
              <a:t>5 - 10 kW</a:t>
            </a:r>
          </a:p>
        </p:txBody>
      </p:sp>
      <p:sp>
        <p:nvSpPr>
          <p:cNvPr id="26" name="ZoneTexte 6"/>
          <p:cNvSpPr txBox="1"/>
          <p:nvPr/>
        </p:nvSpPr>
        <p:spPr>
          <a:xfrm>
            <a:off x="421055" y="916273"/>
            <a:ext cx="298386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Questo tipo di prodotto di nicchia è dedicato ai </a:t>
            </a:r>
            <a:r>
              <a:rPr lang="it-IT" sz="1400" dirty="0" smtClean="0"/>
              <a:t>tragitti brevi </a:t>
            </a:r>
            <a:r>
              <a:rPr lang="it-IT" sz="1400" dirty="0"/>
              <a:t>nelle città. È progettato per mantenere un volume interno massimo </a:t>
            </a:r>
            <a:r>
              <a:rPr lang="it-IT" sz="1400" dirty="0" smtClean="0"/>
              <a:t>destinato alle </a:t>
            </a:r>
            <a:r>
              <a:rPr lang="it-IT" sz="1400" dirty="0"/>
              <a:t>merci. La cella a combustibile e i serbatoi a pressione si trovano nella parte posteriore del veicolo, sotto il telaio e per motivi di sicurezza al di fuori del volume della vettura. Non esiste alcun collegamento tra il serbatoio dell'idrogeno e l'abitacolo</a:t>
            </a:r>
            <a:endParaRPr lang="en-GB" sz="1400" dirty="0"/>
          </a:p>
        </p:txBody>
      </p:sp>
      <p:sp>
        <p:nvSpPr>
          <p:cNvPr id="27" name="Rectangle 2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74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0"/>
          <p:cNvSpPr txBox="1"/>
          <p:nvPr/>
        </p:nvSpPr>
        <p:spPr>
          <a:xfrm>
            <a:off x="572903" y="209277"/>
            <a:ext cx="6563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Venicoli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modificati</a:t>
            </a:r>
            <a:r>
              <a:rPr lang="en-GB" dirty="0">
                <a:solidFill>
                  <a:srgbClr val="FF0000"/>
                </a:solidFill>
              </a:rPr>
              <a:t> con un hydrogen FC range extender</a:t>
            </a:r>
          </a:p>
        </p:txBody>
      </p:sp>
      <p:sp>
        <p:nvSpPr>
          <p:cNvPr id="16" name="ZoneTexte 4"/>
          <p:cNvSpPr txBox="1"/>
          <p:nvPr/>
        </p:nvSpPr>
        <p:spPr>
          <a:xfrm>
            <a:off x="572903" y="780176"/>
            <a:ext cx="9786286" cy="46628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cella a combustibile a idrogeno è sostanzialmente un modo semplice per produrre elettricità. Funziona come un generatore di corrente e può essere collegato ai </a:t>
            </a:r>
            <a:r>
              <a:rPr lang="it-IT" dirty="0" err="1"/>
              <a:t>supercondensatori</a:t>
            </a:r>
            <a:r>
              <a:rPr lang="it-IT" dirty="0"/>
              <a:t> per mantenerli carichi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cella a combustibile svolge quindi il ruolo di un caricatore permanente che fornisce una corrente nominale costante ai </a:t>
            </a:r>
            <a:r>
              <a:rPr lang="it-IT" dirty="0" err="1"/>
              <a:t>supercondensatori</a:t>
            </a:r>
            <a:r>
              <a:rPr lang="it-IT" dirty="0"/>
              <a:t>, tranne quando sono </a:t>
            </a:r>
            <a:r>
              <a:rPr lang="it-IT" dirty="0" smtClean="0"/>
              <a:t>carichi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massima potenza verrà erogata </a:t>
            </a:r>
            <a:r>
              <a:rPr lang="it-IT" dirty="0" smtClean="0"/>
              <a:t>al motore elettrico scaricando </a:t>
            </a:r>
            <a:r>
              <a:rPr lang="it-IT" dirty="0"/>
              <a:t>i </a:t>
            </a:r>
            <a:r>
              <a:rPr lang="it-IT" dirty="0" err="1"/>
              <a:t>supercondensatori</a:t>
            </a:r>
            <a:r>
              <a:rPr lang="it-IT" dirty="0"/>
              <a:t> che possono erogare correnti elevate in breve tempo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gamma dell'auto dipende solo dalla dimensione del serbatoio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In questo caso non è necessario utilizzare una grande cella a combustibile, una piccola pila di 10 kW è sufficiente per fornire energia significativa, potenza istantanea erogata dai </a:t>
            </a:r>
            <a:r>
              <a:rPr lang="it-IT" dirty="0" err="1"/>
              <a:t>supercondensatori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Questa soluzione è adatta per veicoli leggeri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1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5"/>
          <p:cNvSpPr txBox="1"/>
          <p:nvPr/>
        </p:nvSpPr>
        <p:spPr>
          <a:xfrm>
            <a:off x="836071" y="190126"/>
            <a:ext cx="7588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Veicolo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elettrico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che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utilizza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una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piccola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fuel cell</a:t>
            </a:r>
          </a:p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di RASA da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Riversimple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veicolo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elettrico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leggero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Inghilterra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ZoneTexte 1"/>
          <p:cNvSpPr txBox="1"/>
          <p:nvPr/>
        </p:nvSpPr>
        <p:spPr>
          <a:xfrm>
            <a:off x="439803" y="5580395"/>
            <a:ext cx="3160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Fonte: </a:t>
            </a:r>
            <a:r>
              <a:rPr lang="en-GB" sz="1400" dirty="0"/>
              <a:t>https://www.riversimple.com/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23" y="1264334"/>
            <a:ext cx="7519544" cy="414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2"/>
          <p:cNvSpPr txBox="1"/>
          <p:nvPr/>
        </p:nvSpPr>
        <p:spPr>
          <a:xfrm>
            <a:off x="8424881" y="357898"/>
            <a:ext cx="3341872" cy="160043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Veicolo </a:t>
            </a:r>
            <a:r>
              <a:rPr lang="it-IT" sz="1400" dirty="0"/>
              <a:t>ecologico e leggero progettato attorno a </a:t>
            </a:r>
            <a:r>
              <a:rPr lang="it-IT" sz="1400" dirty="0" smtClean="0"/>
              <a:t>un treno di potenza a </a:t>
            </a:r>
            <a:r>
              <a:rPr lang="it-IT" sz="1400" dirty="0"/>
              <a:t>celle a combustibile associata a </a:t>
            </a:r>
            <a:r>
              <a:rPr lang="it-IT" sz="1400" dirty="0" err="1"/>
              <a:t>supercondensatori</a:t>
            </a:r>
            <a:r>
              <a:rPr lang="it-IT" sz="1400" dirty="0"/>
              <a:t> per il recupero di energia in frenata. In questo caso, </a:t>
            </a:r>
            <a:r>
              <a:rPr lang="it-IT" sz="1400" dirty="0" smtClean="0"/>
              <a:t>la FC </a:t>
            </a:r>
            <a:r>
              <a:rPr lang="it-IT" sz="1400" dirty="0"/>
              <a:t>mantiene costantemente i </a:t>
            </a:r>
            <a:r>
              <a:rPr lang="it-IT" sz="1400" dirty="0" err="1"/>
              <a:t>supercondensatori</a:t>
            </a:r>
            <a:r>
              <a:rPr lang="it-IT" sz="1400" dirty="0"/>
              <a:t> al massimo stato di carica.</a:t>
            </a:r>
            <a:endParaRPr lang="en-GB" sz="1400" dirty="0"/>
          </a:p>
        </p:txBody>
      </p:sp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74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2"/>
          <p:cNvSpPr txBox="1"/>
          <p:nvPr/>
        </p:nvSpPr>
        <p:spPr>
          <a:xfrm>
            <a:off x="575853" y="328625"/>
            <a:ext cx="740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Veicolo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elettrico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che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usa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una</a:t>
            </a:r>
            <a:r>
              <a:rPr lang="en-GB" dirty="0" smtClean="0">
                <a:solidFill>
                  <a:srgbClr val="FF0000"/>
                </a:solidFill>
              </a:rPr>
              <a:t> fuel cell,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di un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carrello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elevatore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ZoneTexte 2"/>
          <p:cNvSpPr txBox="1"/>
          <p:nvPr/>
        </p:nvSpPr>
        <p:spPr>
          <a:xfrm>
            <a:off x="162614" y="785156"/>
            <a:ext cx="10023968" cy="46628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Molte aziende utilizzano carrelli elevatori per la movimentazione di materiale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Per l'industria alimentare o esclusivamente per uso interno è obbligatorio l'uso di carrelli elevatori elettrici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In questo caso vengono spesso utilizzati carrelli elevatori elettrici a batteria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portata di un carrello elevatore a batteria è limitata quando l'azienda lavora in 2 o 3 turni, metà dei carrelli elevatori viene quindi bloccata in modo permanente per caricare la batteria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 carrelli elevatori a idrogeno sono più redditizi in questo caso particolare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carrello elevatore a idrogeno si basa su una cella a combustibile inclusa in un </a:t>
            </a:r>
            <a:r>
              <a:rPr lang="it-IT" dirty="0" err="1"/>
              <a:t>powerpack</a:t>
            </a:r>
            <a:endParaRPr lang="it-IT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</a:t>
            </a:r>
            <a:r>
              <a:rPr lang="it-IT" dirty="0" err="1"/>
              <a:t>powerpack</a:t>
            </a:r>
            <a:r>
              <a:rPr lang="it-IT" dirty="0"/>
              <a:t> occupa lo stesso volume del pacco batterie al piombo acido classico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</a:t>
            </a:r>
            <a:r>
              <a:rPr lang="it-IT" dirty="0" err="1"/>
              <a:t>powerpack</a:t>
            </a:r>
            <a:r>
              <a:rPr lang="it-IT" dirty="0"/>
              <a:t> è più leggero del classico pacco batterie al piombo acido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Le prestazioni del carrello elevatore a idrogeno sono simili al modello </a:t>
            </a:r>
            <a:r>
              <a:rPr lang="it-IT" dirty="0" smtClean="0"/>
              <a:t>a batteria </a:t>
            </a:r>
            <a:r>
              <a:rPr lang="it-IT" dirty="0"/>
              <a:t>elettrica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92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Imagen 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47" y="1003892"/>
            <a:ext cx="7386399" cy="436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8"/>
          <p:cNvSpPr txBox="1"/>
          <p:nvPr/>
        </p:nvSpPr>
        <p:spPr>
          <a:xfrm>
            <a:off x="277162" y="5623437"/>
            <a:ext cx="1691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Fonte: </a:t>
            </a:r>
            <a:r>
              <a:rPr lang="fr-BE" sz="1200" dirty="0"/>
              <a:t>FHA </a:t>
            </a:r>
            <a:r>
              <a:rPr lang="fr-BE" sz="1200" dirty="0" err="1"/>
              <a:t>fundacion</a:t>
            </a:r>
            <a:endParaRPr lang="fr-BE" sz="1200" dirty="0"/>
          </a:p>
        </p:txBody>
      </p:sp>
      <p:sp>
        <p:nvSpPr>
          <p:cNvPr id="17" name="ZoneTexte 12"/>
          <p:cNvSpPr txBox="1"/>
          <p:nvPr/>
        </p:nvSpPr>
        <p:spPr>
          <a:xfrm>
            <a:off x="716738" y="248423"/>
            <a:ext cx="377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Veicolo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che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usa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una</a:t>
            </a:r>
            <a:r>
              <a:rPr lang="en-GB" dirty="0">
                <a:solidFill>
                  <a:srgbClr val="FF0000"/>
                </a:solidFill>
              </a:rPr>
              <a:t> fuel cell,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un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carrello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elevatore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ZoneTexte 1"/>
          <p:cNvSpPr txBox="1"/>
          <p:nvPr/>
        </p:nvSpPr>
        <p:spPr>
          <a:xfrm>
            <a:off x="3039908" y="5454160"/>
            <a:ext cx="4077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/>
              <a:t>Carrello</a:t>
            </a:r>
            <a:r>
              <a:rPr lang="fr-BE" sz="1600" dirty="0" smtClean="0"/>
              <a:t> </a:t>
            </a:r>
            <a:r>
              <a:rPr lang="fr-BE" sz="1600" dirty="0" err="1" smtClean="0"/>
              <a:t>elevatore</a:t>
            </a:r>
            <a:r>
              <a:rPr lang="fr-BE" sz="1600" dirty="0" smtClean="0"/>
              <a:t> &amp; </a:t>
            </a:r>
            <a:r>
              <a:rPr lang="fr-BE" sz="1600" dirty="0" err="1" smtClean="0"/>
              <a:t>powerpack</a:t>
            </a:r>
            <a:r>
              <a:rPr lang="fr-BE" sz="1600" dirty="0" smtClean="0"/>
              <a:t> ad </a:t>
            </a:r>
            <a:r>
              <a:rPr lang="fr-BE" sz="1600" dirty="0" err="1" smtClean="0"/>
              <a:t>idrogeno</a:t>
            </a:r>
            <a:endParaRPr lang="fr-BE" sz="1600" dirty="0"/>
          </a:p>
        </p:txBody>
      </p:sp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815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5 Imagen" descr="Brennstoffzelle_04_en copia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78" y="657563"/>
            <a:ext cx="5799136" cy="4505923"/>
          </a:xfrm>
          <a:prstGeom prst="rect">
            <a:avLst/>
          </a:prstGeom>
        </p:spPr>
      </p:pic>
      <p:sp>
        <p:nvSpPr>
          <p:cNvPr id="16" name="ZoneTexte 1"/>
          <p:cNvSpPr txBox="1"/>
          <p:nvPr/>
        </p:nvSpPr>
        <p:spPr>
          <a:xfrm>
            <a:off x="1640639" y="5122058"/>
            <a:ext cx="7305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Vista 3D </a:t>
            </a:r>
            <a:r>
              <a:rPr lang="fr-BE" dirty="0" err="1" smtClean="0"/>
              <a:t>dello</a:t>
            </a:r>
            <a:r>
              <a:rPr lang="fr-BE" dirty="0" smtClean="0"/>
              <a:t> </a:t>
            </a:r>
            <a:r>
              <a:rPr lang="fr-BE" dirty="0" err="1" smtClean="0"/>
              <a:t>schema</a:t>
            </a:r>
            <a:r>
              <a:rPr lang="fr-BE" dirty="0" smtClean="0"/>
              <a:t> di un </a:t>
            </a:r>
            <a:r>
              <a:rPr lang="fr-BE" dirty="0" err="1" smtClean="0"/>
              <a:t>powerpack</a:t>
            </a:r>
            <a:r>
              <a:rPr lang="fr-BE" dirty="0" smtClean="0"/>
              <a:t> ad </a:t>
            </a:r>
            <a:r>
              <a:rPr lang="fr-BE" dirty="0" err="1" smtClean="0"/>
              <a:t>idrogeno</a:t>
            </a:r>
            <a:r>
              <a:rPr lang="fr-BE" dirty="0" smtClean="0"/>
              <a:t> per i </a:t>
            </a:r>
            <a:r>
              <a:rPr lang="fr-BE" dirty="0" err="1" smtClean="0"/>
              <a:t>carrelli</a:t>
            </a:r>
            <a:r>
              <a:rPr lang="fr-BE" dirty="0" smtClean="0"/>
              <a:t> </a:t>
            </a:r>
            <a:r>
              <a:rPr lang="fr-BE" dirty="0" err="1" smtClean="0"/>
              <a:t>elevatori</a:t>
            </a:r>
            <a:endParaRPr lang="fr-BE" dirty="0"/>
          </a:p>
        </p:txBody>
      </p:sp>
      <p:sp>
        <p:nvSpPr>
          <p:cNvPr id="17" name="ZoneTexte 2"/>
          <p:cNvSpPr txBox="1"/>
          <p:nvPr/>
        </p:nvSpPr>
        <p:spPr>
          <a:xfrm>
            <a:off x="285955" y="5565140"/>
            <a:ext cx="1691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Fonte: </a:t>
            </a:r>
            <a:r>
              <a:rPr lang="fr-BE" sz="1200" dirty="0"/>
              <a:t>FHA </a:t>
            </a:r>
            <a:r>
              <a:rPr lang="fr-BE" sz="1200" dirty="0" err="1"/>
              <a:t>fundacion</a:t>
            </a:r>
            <a:endParaRPr lang="fr-BE" sz="1200" dirty="0"/>
          </a:p>
        </p:txBody>
      </p:sp>
      <p:sp>
        <p:nvSpPr>
          <p:cNvPr id="18" name="ZoneTexte 12"/>
          <p:cNvSpPr txBox="1"/>
          <p:nvPr/>
        </p:nvSpPr>
        <p:spPr>
          <a:xfrm>
            <a:off x="725531" y="190126"/>
            <a:ext cx="3700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Veicolo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che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usa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una</a:t>
            </a:r>
            <a:r>
              <a:rPr lang="en-GB" dirty="0">
                <a:solidFill>
                  <a:srgbClr val="FF0000"/>
                </a:solidFill>
              </a:rPr>
              <a:t> fuel cell,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un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carrello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elevatore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65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9"/>
          <p:cNvSpPr txBox="1"/>
          <p:nvPr/>
        </p:nvSpPr>
        <p:spPr>
          <a:xfrm>
            <a:off x="1007901" y="214353"/>
            <a:ext cx="578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Veicolo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elettrico</a:t>
            </a:r>
            <a:r>
              <a:rPr lang="en-GB" dirty="0" smtClean="0">
                <a:solidFill>
                  <a:srgbClr val="FF0000"/>
                </a:solidFill>
              </a:rPr>
              <a:t> a </a:t>
            </a:r>
            <a:r>
              <a:rPr lang="en-GB" dirty="0">
                <a:solidFill>
                  <a:srgbClr val="FF0000"/>
                </a:solidFill>
              </a:rPr>
              <a:t>fuel cell,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dell’autobus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ZoneTexte 1"/>
          <p:cNvSpPr txBox="1"/>
          <p:nvPr/>
        </p:nvSpPr>
        <p:spPr>
          <a:xfrm>
            <a:off x="1007901" y="825807"/>
            <a:ext cx="9399415" cy="46628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Un autobus è un buon esempio dell'applicazione di celle a combustibile a idrogeno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Un autobus di solito funziona in città e centri urbani dove l'inquinamento deve essere evitato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C'è molto spazio per la posizione dei componenti dell'idrogeno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 serbatoi di idrogeno possono essere facilmente posizionati sul tetto, questo posto è ben ventilato e non vi è alcun collegamento con l'abitacolo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modulo della cella a combustibile si trova anche sul tetto ed è composto da un numero diverso di pile di celle a combustibile a seconda della potenza necessaria. Uno </a:t>
            </a:r>
            <a:r>
              <a:rPr lang="it-IT" dirty="0" err="1"/>
              <a:t>stack</a:t>
            </a:r>
            <a:r>
              <a:rPr lang="it-IT" dirty="0"/>
              <a:t> in grado di erogare circa 100 kW.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resto della catena cinematica: batterie, elettronica di potenza e motori elettrici sono posizionati il ​​più in basso possibile per abbassare il baricentro del veicolo Il riempimento dei serbatoi viene eseguito in pochi minuti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01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40" y="912257"/>
            <a:ext cx="7706728" cy="4776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ZoneTexte 9"/>
          <p:cNvSpPr txBox="1"/>
          <p:nvPr/>
        </p:nvSpPr>
        <p:spPr>
          <a:xfrm>
            <a:off x="929848" y="181089"/>
            <a:ext cx="3484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Veicolo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elettrico</a:t>
            </a:r>
            <a:r>
              <a:rPr lang="en-GB" dirty="0">
                <a:solidFill>
                  <a:srgbClr val="FF0000"/>
                </a:solidFill>
              </a:rPr>
              <a:t> a fuel cell,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dell’autobus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ZoneTexte 1"/>
          <p:cNvSpPr txBox="1"/>
          <p:nvPr/>
        </p:nvSpPr>
        <p:spPr>
          <a:xfrm>
            <a:off x="6790464" y="49521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Primi</a:t>
            </a:r>
            <a:r>
              <a:rPr lang="fr-BE" dirty="0" smtClean="0"/>
              <a:t> </a:t>
            </a:r>
            <a:r>
              <a:rPr lang="fr-BE" dirty="0" err="1" smtClean="0"/>
              <a:t>prototipi</a:t>
            </a:r>
            <a:r>
              <a:rPr lang="fr-BE" dirty="0" smtClean="0"/>
              <a:t>: </a:t>
            </a:r>
            <a:r>
              <a:rPr lang="fr-BE" dirty="0"/>
              <a:t>2005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2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2" descr="Fuel Ce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1" y="1089610"/>
            <a:ext cx="7848872" cy="441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"/>
          <p:cNvSpPr txBox="1"/>
          <p:nvPr/>
        </p:nvSpPr>
        <p:spPr>
          <a:xfrm>
            <a:off x="13773" y="5606370"/>
            <a:ext cx="628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Fonte: </a:t>
            </a:r>
            <a:r>
              <a:rPr lang="en-GB" sz="1400" dirty="0"/>
              <a:t>https://www.vanhool.be/fr/transport-public/agamma/hybrid-fuel-cell</a:t>
            </a:r>
          </a:p>
        </p:txBody>
      </p:sp>
      <p:sp>
        <p:nvSpPr>
          <p:cNvPr id="17" name="ZoneTexte 11"/>
          <p:cNvSpPr txBox="1"/>
          <p:nvPr/>
        </p:nvSpPr>
        <p:spPr>
          <a:xfrm>
            <a:off x="489861" y="190126"/>
            <a:ext cx="3412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Veicolo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elettrico</a:t>
            </a:r>
            <a:r>
              <a:rPr lang="en-GB" dirty="0">
                <a:solidFill>
                  <a:srgbClr val="FF0000"/>
                </a:solidFill>
              </a:rPr>
              <a:t> a fuel cell,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dell’autobus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ZoneTexte 2"/>
          <p:cNvSpPr txBox="1"/>
          <p:nvPr/>
        </p:nvSpPr>
        <p:spPr>
          <a:xfrm>
            <a:off x="2318029" y="108961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Serbatoi</a:t>
            </a:r>
            <a:r>
              <a:rPr lang="en-GB" sz="1400" dirty="0" smtClean="0"/>
              <a:t> di </a:t>
            </a:r>
            <a:r>
              <a:rPr lang="en-GB" sz="1400" dirty="0" err="1" smtClean="0"/>
              <a:t>idrogeno</a:t>
            </a:r>
            <a:endParaRPr lang="en-GB" sz="1400" dirty="0"/>
          </a:p>
        </p:txBody>
      </p:sp>
      <p:cxnSp>
        <p:nvCxnSpPr>
          <p:cNvPr id="19" name="Connecteur droit avec flèche 5"/>
          <p:cNvCxnSpPr/>
          <p:nvPr/>
        </p:nvCxnSpPr>
        <p:spPr>
          <a:xfrm flipH="1">
            <a:off x="2196033" y="1612830"/>
            <a:ext cx="266013" cy="219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7"/>
          <p:cNvSpPr txBox="1"/>
          <p:nvPr/>
        </p:nvSpPr>
        <p:spPr>
          <a:xfrm>
            <a:off x="3758189" y="135122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Modulo Fuel Cell</a:t>
            </a:r>
            <a:endParaRPr lang="en-GB" sz="1400" dirty="0"/>
          </a:p>
        </p:txBody>
      </p:sp>
      <p:cxnSp>
        <p:nvCxnSpPr>
          <p:cNvPr id="21" name="Connecteur droit avec flèche 13"/>
          <p:cNvCxnSpPr/>
          <p:nvPr/>
        </p:nvCxnSpPr>
        <p:spPr>
          <a:xfrm flipH="1">
            <a:off x="4190237" y="1874440"/>
            <a:ext cx="108012" cy="583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16"/>
          <p:cNvSpPr txBox="1"/>
          <p:nvPr/>
        </p:nvSpPr>
        <p:spPr>
          <a:xfrm>
            <a:off x="2534053" y="4837364"/>
            <a:ext cx="1053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Pacco</a:t>
            </a:r>
            <a:r>
              <a:rPr lang="en-GB" sz="1400" dirty="0" smtClean="0"/>
              <a:t> </a:t>
            </a:r>
            <a:r>
              <a:rPr lang="en-GB" sz="1400" dirty="0" err="1" smtClean="0"/>
              <a:t>batterie</a:t>
            </a:r>
            <a:endParaRPr lang="en-GB" sz="1400" dirty="0"/>
          </a:p>
        </p:txBody>
      </p:sp>
      <p:cxnSp>
        <p:nvCxnSpPr>
          <p:cNvPr id="23" name="Connecteur droit avec flèche 15"/>
          <p:cNvCxnSpPr/>
          <p:nvPr/>
        </p:nvCxnSpPr>
        <p:spPr>
          <a:xfrm flipV="1">
            <a:off x="3038110" y="4424480"/>
            <a:ext cx="550143" cy="412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19"/>
          <p:cNvSpPr txBox="1"/>
          <p:nvPr/>
        </p:nvSpPr>
        <p:spPr>
          <a:xfrm>
            <a:off x="4406261" y="72027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Versione</a:t>
            </a:r>
            <a:r>
              <a:rPr lang="en-GB" dirty="0" smtClean="0"/>
              <a:t> </a:t>
            </a:r>
            <a:r>
              <a:rPr lang="en-GB" dirty="0" err="1" smtClean="0"/>
              <a:t>moderna</a:t>
            </a:r>
            <a:r>
              <a:rPr lang="en-GB" dirty="0" smtClean="0"/>
              <a:t> </a:t>
            </a:r>
            <a:r>
              <a:rPr lang="en-GB" dirty="0" err="1" smtClean="0"/>
              <a:t>dell’autobus</a:t>
            </a:r>
            <a:r>
              <a:rPr lang="en-GB" dirty="0" smtClean="0"/>
              <a:t> ad </a:t>
            </a:r>
            <a:r>
              <a:rPr lang="en-GB" dirty="0" err="1" smtClean="0"/>
              <a:t>idrogeno</a:t>
            </a:r>
            <a:r>
              <a:rPr lang="en-GB" dirty="0" smtClean="0"/>
              <a:t>: </a:t>
            </a:r>
            <a:r>
              <a:rPr lang="en-GB" dirty="0"/>
              <a:t>2019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15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8"/>
          <p:cNvSpPr txBox="1"/>
          <p:nvPr/>
        </p:nvSpPr>
        <p:spPr>
          <a:xfrm>
            <a:off x="137854" y="144854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Primi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veicoli</a:t>
            </a:r>
            <a:r>
              <a:rPr lang="en-GB" dirty="0" smtClean="0">
                <a:solidFill>
                  <a:srgbClr val="FF0000"/>
                </a:solidFill>
              </a:rPr>
              <a:t> &amp; </a:t>
            </a:r>
            <a:r>
              <a:rPr lang="en-GB" dirty="0" err="1" smtClean="0">
                <a:solidFill>
                  <a:srgbClr val="FF0000"/>
                </a:solidFill>
              </a:rPr>
              <a:t>prototipi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– chassis design</a:t>
            </a:r>
          </a:p>
        </p:txBody>
      </p:sp>
      <p:sp>
        <p:nvSpPr>
          <p:cNvPr id="16" name="ZoneTexte 1"/>
          <p:cNvSpPr txBox="1"/>
          <p:nvPr/>
        </p:nvSpPr>
        <p:spPr>
          <a:xfrm>
            <a:off x="559935" y="655413"/>
            <a:ext cx="8064896" cy="507831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Le </a:t>
            </a:r>
            <a:r>
              <a:rPr lang="it-IT" dirty="0"/>
              <a:t>auto a idrogeno </a:t>
            </a:r>
            <a:r>
              <a:rPr lang="it-IT" dirty="0" smtClean="0"/>
              <a:t>assomigliano a tutte le altre </a:t>
            </a:r>
            <a:r>
              <a:rPr lang="it-IT" dirty="0"/>
              <a:t>macchine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Le prestazioni delle auto a idrogeno sono simili alle altre auto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Le auto a idrogeno sono veicoli </a:t>
            </a:r>
            <a:r>
              <a:rPr lang="it-IT" dirty="0" smtClean="0"/>
              <a:t>ibridi: </a:t>
            </a:r>
            <a:r>
              <a:rPr lang="it-IT" dirty="0"/>
              <a:t>una grande cella a combustibile e una piccola batteria ad alta tensione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motore eroga una potenza massima di circa 100 kW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cella a combustibile eroga una potenza massima di circa 100 kW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consumo di carburante di un'auto a idrogeno è di circa 1 kg H2 per 100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L'idrogeno viene generalmente immagazzinato in serbatoi a pressione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 serbatoi possono immagazzinare almeno 5 kg di idrogeno </a:t>
            </a:r>
            <a:r>
              <a:rPr lang="it-IT" dirty="0" smtClean="0"/>
              <a:t>per un periodo di </a:t>
            </a:r>
            <a:r>
              <a:rPr lang="it-IT" dirty="0"/>
              <a:t>guida di almeno 500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livello di sicurezza delle auto a idrogeno è lo stesso di altre auto che usano carburanti convenzionali come benzina o </a:t>
            </a:r>
            <a:r>
              <a:rPr lang="it-IT" dirty="0" smtClean="0"/>
              <a:t>diesel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348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1"/>
          <p:cNvSpPr txBox="1"/>
          <p:nvPr/>
        </p:nvSpPr>
        <p:spPr>
          <a:xfrm>
            <a:off x="802604" y="293484"/>
            <a:ext cx="3412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Veicolo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elettrico</a:t>
            </a:r>
            <a:r>
              <a:rPr lang="en-GB" dirty="0">
                <a:solidFill>
                  <a:srgbClr val="FF0000"/>
                </a:solidFill>
              </a:rPr>
              <a:t> a fuel cell,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dell’autobus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2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27" y="616648"/>
            <a:ext cx="4115557" cy="230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4"/>
          <p:cNvSpPr txBox="1"/>
          <p:nvPr/>
        </p:nvSpPr>
        <p:spPr>
          <a:xfrm>
            <a:off x="5868440" y="2915260"/>
            <a:ext cx="3191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 smtClean="0"/>
              <a:t>Autobus</a:t>
            </a:r>
            <a:r>
              <a:rPr lang="en-GB" sz="1400" dirty="0" smtClean="0"/>
              <a:t> ad </a:t>
            </a:r>
            <a:r>
              <a:rPr lang="en-GB" sz="1400" dirty="0" err="1" smtClean="0"/>
              <a:t>idrogeno</a:t>
            </a:r>
            <a:r>
              <a:rPr lang="en-GB" sz="1400" dirty="0" smtClean="0"/>
              <a:t> da SORA </a:t>
            </a:r>
            <a:r>
              <a:rPr lang="en-GB" sz="1400" dirty="0"/>
              <a:t>by Toyota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26" y="3338238"/>
            <a:ext cx="4172506" cy="233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3" y="3338238"/>
            <a:ext cx="4163758" cy="233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7"/>
          <p:cNvSpPr txBox="1"/>
          <p:nvPr/>
        </p:nvSpPr>
        <p:spPr>
          <a:xfrm>
            <a:off x="385011" y="1048952"/>
            <a:ext cx="44047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C'è molto spazio in un autobus per individuare i componenti del sistema a idrogeno come le celle a combustibile e i serbatoi a pressione. I componenti di questo bus sono identici a quelli utilizzati nella Toyota Mirai.</a:t>
            </a:r>
          </a:p>
          <a:p>
            <a:pPr algn="just"/>
            <a:endParaRPr lang="it-IT" sz="1400" dirty="0"/>
          </a:p>
          <a:p>
            <a:pPr algn="just"/>
            <a:r>
              <a:rPr lang="it-IT" sz="1400" dirty="0"/>
              <a:t>La posizione migliore per i componenti dell'idrogeno è sul tetto del veicolo, c'è abbastanza spazio, presa d'aria, buona ventilazione ed è fuori dall'area passeggeri</a:t>
            </a:r>
            <a:r>
              <a:rPr lang="en-GB" sz="1400" dirty="0" smtClean="0"/>
              <a:t>.</a:t>
            </a:r>
            <a:endParaRPr lang="en-GB" sz="1400" dirty="0"/>
          </a:p>
        </p:txBody>
      </p:sp>
      <p:sp>
        <p:nvSpPr>
          <p:cNvPr id="21" name="ZoneTexte 2"/>
          <p:cNvSpPr txBox="1"/>
          <p:nvPr/>
        </p:nvSpPr>
        <p:spPr>
          <a:xfrm>
            <a:off x="6663220" y="56574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Le 4 fuel </a:t>
            </a:r>
            <a:r>
              <a:rPr lang="fr-BE" sz="1400" dirty="0" err="1" smtClean="0"/>
              <a:t>cell</a:t>
            </a:r>
            <a:endParaRPr lang="fr-BE" sz="1400" dirty="0"/>
          </a:p>
        </p:txBody>
      </p:sp>
      <p:sp>
        <p:nvSpPr>
          <p:cNvPr id="22" name="ZoneTexte 3"/>
          <p:cNvSpPr txBox="1"/>
          <p:nvPr/>
        </p:nvSpPr>
        <p:spPr>
          <a:xfrm>
            <a:off x="1334628" y="5657465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I 10 </a:t>
            </a:r>
            <a:r>
              <a:rPr lang="fr-BE" sz="1400" dirty="0" err="1" smtClean="0"/>
              <a:t>serbatoi</a:t>
            </a:r>
            <a:r>
              <a:rPr lang="fr-BE" sz="1400" dirty="0" smtClean="0"/>
              <a:t> </a:t>
            </a:r>
            <a:r>
              <a:rPr lang="fr-BE" sz="1400" dirty="0" err="1" smtClean="0"/>
              <a:t>copositi</a:t>
            </a:r>
            <a:r>
              <a:rPr lang="fr-BE" sz="1400" dirty="0" smtClean="0"/>
              <a:t> in </a:t>
            </a:r>
            <a:r>
              <a:rPr lang="fr-BE" sz="1400" dirty="0" err="1" smtClean="0"/>
              <a:t>pressione</a:t>
            </a:r>
            <a:endParaRPr lang="fr-BE" sz="1400" dirty="0"/>
          </a:p>
        </p:txBody>
      </p:sp>
      <p:sp>
        <p:nvSpPr>
          <p:cNvPr id="23" name="ZoneTexte 18"/>
          <p:cNvSpPr txBox="1"/>
          <p:nvPr/>
        </p:nvSpPr>
        <p:spPr>
          <a:xfrm>
            <a:off x="5151051" y="256864"/>
            <a:ext cx="526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Versione</a:t>
            </a:r>
            <a:r>
              <a:rPr lang="en-GB" dirty="0" smtClean="0"/>
              <a:t> </a:t>
            </a:r>
            <a:r>
              <a:rPr lang="en-GB" dirty="0" err="1" smtClean="0"/>
              <a:t>moderna</a:t>
            </a:r>
            <a:r>
              <a:rPr lang="en-GB" dirty="0" smtClean="0"/>
              <a:t> di un </a:t>
            </a:r>
            <a:r>
              <a:rPr lang="en-GB" dirty="0" err="1" smtClean="0"/>
              <a:t>autobus</a:t>
            </a:r>
            <a:r>
              <a:rPr lang="en-GB" dirty="0" smtClean="0"/>
              <a:t> ad </a:t>
            </a:r>
            <a:r>
              <a:rPr lang="en-GB" dirty="0" err="1" smtClean="0"/>
              <a:t>idrogeno</a:t>
            </a:r>
            <a:r>
              <a:rPr lang="en-GB" dirty="0" smtClean="0"/>
              <a:t>: </a:t>
            </a:r>
            <a:r>
              <a:rPr lang="en-GB" dirty="0"/>
              <a:t>2019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554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1"/>
          <p:cNvSpPr txBox="1"/>
          <p:nvPr/>
        </p:nvSpPr>
        <p:spPr>
          <a:xfrm>
            <a:off x="503845" y="92517"/>
            <a:ext cx="6796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Veicolo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elettrico</a:t>
            </a:r>
            <a:r>
              <a:rPr lang="en-GB" dirty="0">
                <a:solidFill>
                  <a:srgbClr val="FF0000"/>
                </a:solidFill>
              </a:rPr>
              <a:t> a fuel </a:t>
            </a:r>
            <a:r>
              <a:rPr lang="en-GB" dirty="0" smtClean="0">
                <a:solidFill>
                  <a:srgbClr val="FF0000"/>
                </a:solidFill>
              </a:rPr>
              <a:t>cell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del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treno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ad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idrogeno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ZoneTexte 1"/>
          <p:cNvSpPr txBox="1"/>
          <p:nvPr/>
        </p:nvSpPr>
        <p:spPr>
          <a:xfrm>
            <a:off x="503845" y="732878"/>
            <a:ext cx="9879408" cy="507831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Le celle a combustibile a idrogeno possono anche essere utilizzate per alimentare un treno elettrico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È interessante utilizzarli quando è difficile installare un'infrastruttura elettrica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Nessuna infrastruttura è più sicura per persone e animali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L'architettura di un treno è simile a quella di un autobus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 serbatoi di idrogeno si trovano sul tetto, questo posto è ben ventilato e non vi è alcun collegamento con l'abitacolo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modulo della cella a combustibile si trova anche sul tetto. Il numero di pile </a:t>
            </a:r>
            <a:r>
              <a:rPr lang="it-IT" dirty="0" smtClean="0"/>
              <a:t>a </a:t>
            </a:r>
            <a:r>
              <a:rPr lang="it-IT" dirty="0"/>
              <a:t>combustibile dipende dalla potenza necessaria.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resto della catena cinematica: batterie, elettronica di potenza e motori elettrici sono posizionati il ​​più in basso possibile per abbassare il baricentro del veicolo.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Una stazione di rifornimento deve essere costruita sul percorso ferroviario, generalmente presso la stazione del capolinea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70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4" descr="Large preview of file Coradia iLint 201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t="5348" r="16810" b="6057"/>
          <a:stretch/>
        </p:blipFill>
        <p:spPr bwMode="auto">
          <a:xfrm>
            <a:off x="1055440" y="1542438"/>
            <a:ext cx="3392905" cy="336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3"/>
          <p:cNvSpPr txBox="1"/>
          <p:nvPr/>
        </p:nvSpPr>
        <p:spPr>
          <a:xfrm>
            <a:off x="3359695" y="918237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CORADIA </a:t>
            </a:r>
            <a:r>
              <a:rPr lang="en-GB" dirty="0" err="1"/>
              <a:t>iLINT</a:t>
            </a:r>
            <a:r>
              <a:rPr lang="en-GB" dirty="0"/>
              <a:t> </a:t>
            </a:r>
            <a:r>
              <a:rPr lang="en-GB" dirty="0" err="1" smtClean="0"/>
              <a:t>treno</a:t>
            </a:r>
            <a:r>
              <a:rPr lang="en-GB" dirty="0" smtClean="0"/>
              <a:t> ad </a:t>
            </a:r>
            <a:r>
              <a:rPr lang="en-GB" dirty="0" err="1" smtClean="0"/>
              <a:t>idrogeno</a:t>
            </a:r>
            <a:endParaRPr lang="en-GB" dirty="0"/>
          </a:p>
        </p:txBody>
      </p:sp>
      <p:sp>
        <p:nvSpPr>
          <p:cNvPr id="17" name="ZoneTexte 4"/>
          <p:cNvSpPr txBox="1"/>
          <p:nvPr/>
        </p:nvSpPr>
        <p:spPr>
          <a:xfrm>
            <a:off x="479375" y="5516297"/>
            <a:ext cx="6264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Fonte: </a:t>
            </a:r>
            <a:r>
              <a:rPr lang="en-GB" sz="1400" dirty="0"/>
              <a:t>https://www.alstom.com/coradia-ilint-worlds-1st-hydrogen-powered-train</a:t>
            </a:r>
          </a:p>
        </p:txBody>
      </p:sp>
      <p:sp>
        <p:nvSpPr>
          <p:cNvPr id="18" name="ZoneTexte 11"/>
          <p:cNvSpPr txBox="1"/>
          <p:nvPr/>
        </p:nvSpPr>
        <p:spPr>
          <a:xfrm>
            <a:off x="955464" y="118895"/>
            <a:ext cx="3075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Veicolo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elettrico</a:t>
            </a:r>
            <a:r>
              <a:rPr lang="en-GB" dirty="0">
                <a:solidFill>
                  <a:srgbClr val="FF0000"/>
                </a:solidFill>
              </a:rPr>
              <a:t> a fuel cell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treno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idrogeno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542438"/>
            <a:ext cx="4250767" cy="336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17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2" descr="Coradia iLint chart from Team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3" y="1335928"/>
            <a:ext cx="7248511" cy="407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2"/>
          <p:cNvSpPr txBox="1"/>
          <p:nvPr/>
        </p:nvSpPr>
        <p:spPr>
          <a:xfrm>
            <a:off x="82389" y="5606370"/>
            <a:ext cx="6264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Fonte: </a:t>
            </a:r>
            <a:r>
              <a:rPr lang="en-GB" sz="1400" dirty="0"/>
              <a:t>https://www.alstom.com/coradia-ilint-worlds-1st-hydrogen-powered-train</a:t>
            </a:r>
          </a:p>
        </p:txBody>
      </p:sp>
      <p:sp>
        <p:nvSpPr>
          <p:cNvPr id="17" name="ZoneTexte 7"/>
          <p:cNvSpPr txBox="1"/>
          <p:nvPr/>
        </p:nvSpPr>
        <p:spPr>
          <a:xfrm>
            <a:off x="3106725" y="86429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CORADIA </a:t>
            </a:r>
            <a:r>
              <a:rPr lang="en-GB" dirty="0" err="1"/>
              <a:t>iLINT</a:t>
            </a:r>
            <a:r>
              <a:rPr lang="en-GB" dirty="0"/>
              <a:t> </a:t>
            </a:r>
            <a:r>
              <a:rPr lang="en-GB" dirty="0" err="1"/>
              <a:t>treno</a:t>
            </a:r>
            <a:r>
              <a:rPr lang="en-GB" dirty="0"/>
              <a:t> ad </a:t>
            </a:r>
            <a:r>
              <a:rPr lang="en-GB" dirty="0" err="1"/>
              <a:t>idrogeno</a:t>
            </a:r>
            <a:endParaRPr lang="en-GB" dirty="0"/>
          </a:p>
        </p:txBody>
      </p:sp>
      <p:sp>
        <p:nvSpPr>
          <p:cNvPr id="18" name="ZoneTexte 11"/>
          <p:cNvSpPr txBox="1"/>
          <p:nvPr/>
        </p:nvSpPr>
        <p:spPr>
          <a:xfrm>
            <a:off x="558477" y="208968"/>
            <a:ext cx="320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Veicolo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elettrico</a:t>
            </a:r>
            <a:r>
              <a:rPr lang="en-GB" dirty="0">
                <a:solidFill>
                  <a:srgbClr val="FF0000"/>
                </a:solidFill>
              </a:rPr>
              <a:t> a fuel cell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treno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idrogeno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01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2" descr="Zillertal4-B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607" y="1449650"/>
            <a:ext cx="5087711" cy="38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3"/>
          <p:cNvSpPr txBox="1"/>
          <p:nvPr/>
        </p:nvSpPr>
        <p:spPr>
          <a:xfrm>
            <a:off x="337366" y="5626115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Fonte: </a:t>
            </a:r>
            <a:r>
              <a:rPr lang="en-GB" sz="1400" dirty="0"/>
              <a:t>https://www.molinari-rail.com/it/projects/zillertalbahn-hydrogen-train/</a:t>
            </a:r>
          </a:p>
        </p:txBody>
      </p:sp>
      <p:sp>
        <p:nvSpPr>
          <p:cNvPr id="17" name="ZoneTexte 4"/>
          <p:cNvSpPr txBox="1"/>
          <p:nvPr/>
        </p:nvSpPr>
        <p:spPr>
          <a:xfrm>
            <a:off x="3095591" y="1008310"/>
            <a:ext cx="4295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Progetto</a:t>
            </a:r>
            <a:r>
              <a:rPr lang="en-GB" dirty="0" smtClean="0"/>
              <a:t> di un </a:t>
            </a:r>
            <a:r>
              <a:rPr lang="en-GB" dirty="0" err="1" smtClean="0"/>
              <a:t>treno</a:t>
            </a:r>
            <a:r>
              <a:rPr lang="en-GB" dirty="0" smtClean="0"/>
              <a:t> ad </a:t>
            </a:r>
            <a:r>
              <a:rPr lang="en-GB" dirty="0" err="1" smtClean="0"/>
              <a:t>idrogeno</a:t>
            </a:r>
            <a:r>
              <a:rPr lang="en-GB" dirty="0" smtClean="0"/>
              <a:t> in Austria</a:t>
            </a:r>
            <a:endParaRPr lang="en-GB" dirty="0"/>
          </a:p>
        </p:txBody>
      </p:sp>
      <p:sp>
        <p:nvSpPr>
          <p:cNvPr id="18" name="ZoneTexte 12"/>
          <p:cNvSpPr txBox="1"/>
          <p:nvPr/>
        </p:nvSpPr>
        <p:spPr>
          <a:xfrm>
            <a:off x="813455" y="208968"/>
            <a:ext cx="3289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Veicolo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elettrico</a:t>
            </a:r>
            <a:r>
              <a:rPr lang="en-GB" dirty="0">
                <a:solidFill>
                  <a:srgbClr val="FF0000"/>
                </a:solidFill>
              </a:rPr>
              <a:t> a fuel cell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treno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idrogeno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666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2" descr="Résultat de recherche d'images pour &quot;hydrogen trains&quot;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97" y="1737682"/>
            <a:ext cx="492257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2"/>
          <p:cNvSpPr txBox="1"/>
          <p:nvPr/>
        </p:nvSpPr>
        <p:spPr>
          <a:xfrm>
            <a:off x="467797" y="5606370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Fonte: </a:t>
            </a:r>
            <a:r>
              <a:rPr lang="en-GB" sz="1400" dirty="0"/>
              <a:t>https://www.bnsf.com/communities/environmental/fuel.html</a:t>
            </a:r>
          </a:p>
        </p:txBody>
      </p:sp>
      <p:sp>
        <p:nvSpPr>
          <p:cNvPr id="17" name="ZoneTexte 4"/>
          <p:cNvSpPr txBox="1"/>
          <p:nvPr/>
        </p:nvSpPr>
        <p:spPr>
          <a:xfrm>
            <a:off x="3370401" y="1008310"/>
            <a:ext cx="335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Lcomotiva</a:t>
            </a:r>
            <a:r>
              <a:rPr lang="en-GB" dirty="0" smtClean="0"/>
              <a:t> ad </a:t>
            </a:r>
            <a:r>
              <a:rPr lang="en-GB" dirty="0" err="1" smtClean="0"/>
              <a:t>idrogeno</a:t>
            </a:r>
            <a:r>
              <a:rPr lang="en-GB" dirty="0" smtClean="0"/>
              <a:t> da BNSF</a:t>
            </a:r>
            <a:endParaRPr lang="en-GB" dirty="0"/>
          </a:p>
        </p:txBody>
      </p:sp>
      <p:sp>
        <p:nvSpPr>
          <p:cNvPr id="18" name="ZoneTexte 12"/>
          <p:cNvSpPr txBox="1"/>
          <p:nvPr/>
        </p:nvSpPr>
        <p:spPr>
          <a:xfrm>
            <a:off x="894161" y="208968"/>
            <a:ext cx="3772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Veicolo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elettrico</a:t>
            </a:r>
            <a:r>
              <a:rPr lang="en-GB" dirty="0">
                <a:solidFill>
                  <a:srgbClr val="FF0000"/>
                </a:solidFill>
              </a:rPr>
              <a:t> a fuel cell 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treno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idrogeno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33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0"/>
          <p:cNvSpPr txBox="1"/>
          <p:nvPr/>
        </p:nvSpPr>
        <p:spPr>
          <a:xfrm>
            <a:off x="442564" y="347467"/>
            <a:ext cx="377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</a:rPr>
              <a:t>Applicazioni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areospaziali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ZoneTexte 1"/>
          <p:cNvSpPr txBox="1"/>
          <p:nvPr/>
        </p:nvSpPr>
        <p:spPr>
          <a:xfrm>
            <a:off x="567478" y="887395"/>
            <a:ext cx="9021690" cy="38318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 primi sviluppi e l'uso delle celle a combustibile a idrogeno sono stati realizzati per applicazioni spaziali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In questo caso l'idrogeno e l'ossigeno vengono utilizzati direttamente per produrre elettricità e acqua poiché non c'è aria nello spazio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Questa soluzione è più leggera dell'uso delle batterie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Una cella a combustibile può fornire più energia per un determinato volume, quindi i serbatoi devono essere dimensionati correttamente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Per alcune astronavi come l'Arianne, l'idrogeno e l'ossigeno vengono utilizzati anche per la propulsione del secondo stadio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380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Image 32" descr="sigle_campus_alpha_ppt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82" y="995919"/>
            <a:ext cx="27241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9" y="798278"/>
            <a:ext cx="8345982" cy="4957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5515345" y="385526"/>
            <a:ext cx="3708721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/>
              <a:t>1962 – 1966: Space program GEMINI</a:t>
            </a:r>
          </a:p>
        </p:txBody>
      </p:sp>
      <p:sp>
        <p:nvSpPr>
          <p:cNvPr id="18" name="ZoneTexte 10"/>
          <p:cNvSpPr txBox="1"/>
          <p:nvPr/>
        </p:nvSpPr>
        <p:spPr>
          <a:xfrm>
            <a:off x="699153" y="162801"/>
            <a:ext cx="3772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Applicazioni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areospaziali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6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Image 32" descr="sigle_campus_alpha_ppt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54" y="995919"/>
            <a:ext cx="272415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096917" y="328787"/>
            <a:ext cx="2619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1981 : The space shuttle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93" y="755412"/>
            <a:ext cx="8061266" cy="5012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ZoneTexte 11"/>
          <p:cNvSpPr txBox="1"/>
          <p:nvPr/>
        </p:nvSpPr>
        <p:spPr>
          <a:xfrm>
            <a:off x="295325" y="162801"/>
            <a:ext cx="329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Applicazioni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areospaziali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08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1"/>
          <p:cNvSpPr txBox="1"/>
          <p:nvPr/>
        </p:nvSpPr>
        <p:spPr>
          <a:xfrm>
            <a:off x="647861" y="250456"/>
            <a:ext cx="8592392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GB" dirty="0" err="1" smtClean="0">
                <a:solidFill>
                  <a:srgbClr val="FF0000"/>
                </a:solidFill>
              </a:rPr>
              <a:t>Cogenerazione</a:t>
            </a:r>
            <a:r>
              <a:rPr lang="en-GB" dirty="0" smtClean="0">
                <a:solidFill>
                  <a:srgbClr val="FF0000"/>
                </a:solidFill>
              </a:rPr>
              <a:t> di </a:t>
            </a:r>
            <a:r>
              <a:rPr lang="en-GB" dirty="0" err="1" smtClean="0">
                <a:solidFill>
                  <a:srgbClr val="FF0000"/>
                </a:solidFill>
              </a:rPr>
              <a:t>energia</a:t>
            </a:r>
            <a:r>
              <a:rPr lang="en-GB" dirty="0" smtClean="0">
                <a:solidFill>
                  <a:srgbClr val="FF0000"/>
                </a:solidFill>
              </a:rPr>
              <a:t> e </a:t>
            </a:r>
            <a:r>
              <a:rPr lang="en-GB" dirty="0" err="1" smtClean="0">
                <a:solidFill>
                  <a:srgbClr val="FF0000"/>
                </a:solidFill>
              </a:rPr>
              <a:t>calore</a:t>
            </a:r>
            <a:r>
              <a:rPr lang="en-GB" dirty="0" smtClean="0">
                <a:solidFill>
                  <a:srgbClr val="FF0000"/>
                </a:solidFill>
              </a:rPr>
              <a:t> (CHP</a:t>
            </a:r>
            <a:r>
              <a:rPr lang="en-GB" dirty="0">
                <a:solidFill>
                  <a:srgbClr val="FF0000"/>
                </a:solidFill>
              </a:rPr>
              <a:t>) </a:t>
            </a:r>
            <a:r>
              <a:rPr lang="en-GB" dirty="0" smtClean="0">
                <a:solidFill>
                  <a:srgbClr val="FF0000"/>
                </a:solidFill>
              </a:rPr>
              <a:t> per </a:t>
            </a:r>
            <a:r>
              <a:rPr lang="en-GB" dirty="0" err="1" smtClean="0">
                <a:solidFill>
                  <a:srgbClr val="FF0000"/>
                </a:solidFill>
              </a:rPr>
              <a:t>il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settore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energetico</a:t>
            </a:r>
            <a:r>
              <a:rPr lang="en-GB" dirty="0" smtClean="0">
                <a:solidFill>
                  <a:srgbClr val="FF0000"/>
                </a:solidFill>
              </a:rPr>
              <a:t> e </a:t>
            </a:r>
            <a:r>
              <a:rPr lang="en-GB" dirty="0" err="1" smtClean="0">
                <a:solidFill>
                  <a:srgbClr val="FF0000"/>
                </a:solidFill>
              </a:rPr>
              <a:t>residenziale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ZoneTexte 1"/>
          <p:cNvSpPr txBox="1"/>
          <p:nvPr/>
        </p:nvSpPr>
        <p:spPr>
          <a:xfrm>
            <a:off x="647861" y="898529"/>
            <a:ext cx="8700676" cy="503535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CHP significa che valorizziamo elettricità e calore nello stesso posto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L'efficienza della cella a combustibile è di circa il 60%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cella a combustibile quindi produce il 40% di calore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Se valorizziamo entrambi, l'efficienza teorica è del 100%!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Per applicazioni fisse il carburante è generalmente gas naturale (metano CH4)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gas naturale CH4 viene trasformato in idrogeno H2 e anidride carbonica CO2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L'idrogeno viene quindi utilizzato nella cella a combustibile per produrre elettricità e calore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Questo principio può essere utilizzato su scale diverse; per il settore energetico in un impianto di produzione di energia o per case personali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Diverse tecnologie come SOFC (celle a combustibile a </a:t>
            </a:r>
            <a:r>
              <a:rPr lang="it-IT" dirty="0" smtClean="0"/>
              <a:t>ossidi solidi) </a:t>
            </a:r>
            <a:r>
              <a:rPr lang="it-IT" dirty="0"/>
              <a:t>o MCFC (celle a combustibile a </a:t>
            </a:r>
            <a:r>
              <a:rPr lang="it-IT" dirty="0" smtClean="0"/>
              <a:t>carbonati fusi) </a:t>
            </a:r>
            <a:r>
              <a:rPr lang="it-IT" dirty="0"/>
              <a:t>funzionano tutte a temperature elevate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381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8"/>
          <p:cNvSpPr txBox="1"/>
          <p:nvPr/>
        </p:nvSpPr>
        <p:spPr>
          <a:xfrm>
            <a:off x="1978690" y="514186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pic>
        <p:nvPicPr>
          <p:cNvPr id="16" name="Image 12" descr="Figure_8_U2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04" y="563940"/>
            <a:ext cx="3323928" cy="500930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321100"/>
              </p:ext>
            </p:extLst>
          </p:nvPr>
        </p:nvGraphicFramePr>
        <p:xfrm>
          <a:off x="1031744" y="1283085"/>
          <a:ext cx="968001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909">
                  <a:extLst>
                    <a:ext uri="{9D8B030D-6E8A-4147-A177-3AD203B41FA5}">
                      <a16:colId xmlns:a16="http://schemas.microsoft.com/office/drawing/2014/main" val="2955638238"/>
                    </a:ext>
                  </a:extLst>
                </a:gridCol>
                <a:gridCol w="1607097">
                  <a:extLst>
                    <a:ext uri="{9D8B030D-6E8A-4147-A177-3AD203B41FA5}">
                      <a16:colId xmlns:a16="http://schemas.microsoft.com/office/drawing/2014/main" val="652881667"/>
                    </a:ext>
                  </a:extLst>
                </a:gridCol>
                <a:gridCol w="1936003">
                  <a:extLst>
                    <a:ext uri="{9D8B030D-6E8A-4147-A177-3AD203B41FA5}">
                      <a16:colId xmlns:a16="http://schemas.microsoft.com/office/drawing/2014/main" val="2306116536"/>
                    </a:ext>
                  </a:extLst>
                </a:gridCol>
                <a:gridCol w="1936003">
                  <a:extLst>
                    <a:ext uri="{9D8B030D-6E8A-4147-A177-3AD203B41FA5}">
                      <a16:colId xmlns:a16="http://schemas.microsoft.com/office/drawing/2014/main" val="2903107868"/>
                    </a:ext>
                  </a:extLst>
                </a:gridCol>
                <a:gridCol w="1936003">
                  <a:extLst>
                    <a:ext uri="{9D8B030D-6E8A-4147-A177-3AD203B41FA5}">
                      <a16:colId xmlns:a16="http://schemas.microsoft.com/office/drawing/2014/main" val="2283089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Characteristichr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Toyota </a:t>
                      </a:r>
                      <a:r>
                        <a:rPr lang="en-GB" dirty="0" err="1" smtClean="0"/>
                        <a:t>Mirai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Hyundai ix35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Honda Clarity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Mercedes</a:t>
                      </a:r>
                      <a:r>
                        <a:rPr lang="en-GB" baseline="0" dirty="0" smtClean="0"/>
                        <a:t> B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889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Potenza del </a:t>
                      </a:r>
                      <a:r>
                        <a:rPr lang="en-GB" sz="1400" dirty="0" err="1" smtClean="0"/>
                        <a:t>Motore</a:t>
                      </a:r>
                      <a:r>
                        <a:rPr lang="en-GB" sz="1400" dirty="0" smtClean="0"/>
                        <a:t> (kW)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130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100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335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Potenza Fuel Cell (kW)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100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80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62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err="1" smtClean="0"/>
                        <a:t>Energia</a:t>
                      </a:r>
                      <a:r>
                        <a:rPr lang="en-GB" sz="1400" dirty="0" smtClean="0"/>
                        <a:t> </a:t>
                      </a:r>
                      <a:r>
                        <a:rPr lang="en-GB" sz="1400" dirty="0" err="1" smtClean="0"/>
                        <a:t>della</a:t>
                      </a:r>
                      <a:r>
                        <a:rPr lang="en-GB" sz="1400" dirty="0" smtClean="0"/>
                        <a:t> </a:t>
                      </a:r>
                      <a:r>
                        <a:rPr lang="en-GB" sz="1400" dirty="0" err="1" smtClean="0"/>
                        <a:t>batteria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dirty="0" smtClean="0"/>
                        <a:t>(</a:t>
                      </a:r>
                      <a:r>
                        <a:rPr lang="en-GB" sz="1400" dirty="0" err="1" smtClean="0"/>
                        <a:t>kW.h</a:t>
                      </a:r>
                      <a:r>
                        <a:rPr lang="en-GB" sz="1400" dirty="0" smtClean="0"/>
                        <a:t>)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0.95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1.7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1.4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85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Massa H</a:t>
                      </a:r>
                      <a:r>
                        <a:rPr lang="en-GB" sz="1400" baseline="-25000" dirty="0" smtClean="0"/>
                        <a:t>2 </a:t>
                      </a:r>
                      <a:r>
                        <a:rPr lang="en-GB" sz="1400" baseline="0" dirty="0" smtClean="0"/>
                        <a:t> (kg)</a:t>
                      </a:r>
                      <a:endParaRPr lang="en-GB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5.8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5.6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5.5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007606"/>
                  </a:ext>
                </a:extLst>
              </a:tr>
            </a:tbl>
          </a:graphicData>
        </a:graphic>
      </p:graphicFrame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7876680" y="3237227"/>
            <a:ext cx="268381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Small production: 3000/year</a:t>
            </a:r>
          </a:p>
        </p:txBody>
      </p:sp>
      <p:pic>
        <p:nvPicPr>
          <p:cNvPr id="19" name="Picture 2" descr="http://www.telegraph.co.uk/cars/images/toyota/mirai/Toyota-Mirai-front-large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4" y="3575781"/>
            <a:ext cx="2601511" cy="1730727"/>
          </a:xfrm>
          <a:prstGeom prst="rect">
            <a:avLst/>
          </a:prstGeom>
          <a:noFill/>
        </p:spPr>
      </p:pic>
      <p:pic>
        <p:nvPicPr>
          <p:cNvPr id="20" name="Picture 4" descr="http://www.fleeteurope.com/sites/default/files/field/image/hyundai-ix35-fuel-cell.hyfive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506" y="3578315"/>
            <a:ext cx="2483226" cy="1728193"/>
          </a:xfrm>
          <a:prstGeom prst="rect">
            <a:avLst/>
          </a:prstGeom>
          <a:noFill/>
        </p:spPr>
      </p:pic>
      <p:pic>
        <p:nvPicPr>
          <p:cNvPr id="21" name="Picture 2" descr="Honda Clarity Fuel Cell (2017). 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51" y="3572126"/>
            <a:ext cx="2315596" cy="17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blogcdn.com/www.engadget.com/media/2011/06/mercedes-benz-f-cell-630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068" y="3579902"/>
            <a:ext cx="2604691" cy="1728192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91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72587" y="2287839"/>
            <a:ext cx="338115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altLang="fr-FR" sz="1400" dirty="0" err="1" smtClean="0">
                <a:solidFill>
                  <a:srgbClr val="000000"/>
                </a:solidFill>
              </a:rPr>
              <a:t>Storia</a:t>
            </a:r>
            <a:r>
              <a:rPr lang="en-GB" altLang="fr-FR" sz="1400" dirty="0" smtClean="0">
                <a:solidFill>
                  <a:srgbClr val="000000"/>
                </a:solidFill>
              </a:rPr>
              <a:t> </a:t>
            </a:r>
            <a:r>
              <a:rPr lang="en-GB" altLang="fr-FR" sz="1400" dirty="0" err="1" smtClean="0">
                <a:solidFill>
                  <a:srgbClr val="000000"/>
                </a:solidFill>
              </a:rPr>
              <a:t>degli</a:t>
            </a:r>
            <a:r>
              <a:rPr lang="en-GB" altLang="fr-FR" sz="1400" dirty="0" smtClean="0">
                <a:solidFill>
                  <a:srgbClr val="000000"/>
                </a:solidFill>
              </a:rPr>
              <a:t> </a:t>
            </a:r>
            <a:r>
              <a:rPr lang="en-GB" altLang="fr-FR" sz="1400" dirty="0" err="1" smtClean="0">
                <a:solidFill>
                  <a:srgbClr val="000000"/>
                </a:solidFill>
              </a:rPr>
              <a:t>impianti</a:t>
            </a:r>
            <a:r>
              <a:rPr lang="en-GB" altLang="fr-FR" sz="1400" dirty="0" smtClean="0">
                <a:solidFill>
                  <a:srgbClr val="000000"/>
                </a:solidFill>
              </a:rPr>
              <a:t> a carbonate </a:t>
            </a:r>
            <a:r>
              <a:rPr lang="en-GB" altLang="fr-FR" sz="1400" dirty="0" err="1" smtClean="0">
                <a:solidFill>
                  <a:srgbClr val="000000"/>
                </a:solidFill>
              </a:rPr>
              <a:t>fusi</a:t>
            </a:r>
            <a:endParaRPr lang="en-GB" altLang="fr-FR" sz="1400" dirty="0"/>
          </a:p>
          <a:p>
            <a:pPr eaLnBrk="0" hangingPunct="0"/>
            <a:endParaRPr lang="en-GB" altLang="fr-FR" sz="1400" dirty="0">
              <a:solidFill>
                <a:srgbClr val="000000"/>
              </a:solidFill>
            </a:endParaRPr>
          </a:p>
          <a:p>
            <a:pPr eaLnBrk="0" hangingPunct="0"/>
            <a:r>
              <a:rPr lang="en-GB" altLang="fr-FR" sz="1400" dirty="0" err="1" smtClean="0">
                <a:solidFill>
                  <a:srgbClr val="000000"/>
                </a:solidFill>
              </a:rPr>
              <a:t>Impianto</a:t>
            </a:r>
            <a:r>
              <a:rPr lang="en-GB" altLang="fr-FR" sz="1400" dirty="0" smtClean="0">
                <a:solidFill>
                  <a:srgbClr val="000000"/>
                </a:solidFill>
              </a:rPr>
              <a:t> M-C </a:t>
            </a:r>
            <a:r>
              <a:rPr lang="en-GB" altLang="fr-FR" sz="1400" dirty="0">
                <a:solidFill>
                  <a:srgbClr val="000000"/>
                </a:solidFill>
              </a:rPr>
              <a:t>Power's </a:t>
            </a:r>
            <a:r>
              <a:rPr lang="en-GB" altLang="fr-FR" sz="1400" dirty="0" smtClean="0">
                <a:solidFill>
                  <a:srgbClr val="000000"/>
                </a:solidFill>
              </a:rPr>
              <a:t>a carbonate </a:t>
            </a:r>
            <a:r>
              <a:rPr lang="en-GB" altLang="fr-FR" sz="1400" dirty="0" err="1" smtClean="0">
                <a:solidFill>
                  <a:srgbClr val="000000"/>
                </a:solidFill>
              </a:rPr>
              <a:t>fusi</a:t>
            </a:r>
            <a:r>
              <a:rPr lang="en-GB" altLang="fr-FR" sz="1400" dirty="0" smtClean="0">
                <a:solidFill>
                  <a:srgbClr val="000000"/>
                </a:solidFill>
              </a:rPr>
              <a:t> a San </a:t>
            </a:r>
            <a:r>
              <a:rPr lang="en-GB" altLang="fr-FR" sz="1400" dirty="0">
                <a:solidFill>
                  <a:srgbClr val="000000"/>
                </a:solidFill>
              </a:rPr>
              <a:t>Diego, California, 1997.</a:t>
            </a:r>
            <a:br>
              <a:rPr lang="en-GB" altLang="fr-FR" sz="1400" dirty="0">
                <a:solidFill>
                  <a:srgbClr val="000000"/>
                </a:solidFill>
              </a:rPr>
            </a:br>
            <a:endParaRPr lang="en-GB" altLang="fr-FR" sz="1400" dirty="0">
              <a:solidFill>
                <a:srgbClr val="000000"/>
              </a:solidFill>
            </a:endParaRPr>
          </a:p>
          <a:p>
            <a:pPr eaLnBrk="0" hangingPunct="0"/>
            <a:r>
              <a:rPr lang="en-GB" altLang="fr-FR" sz="1400" dirty="0" err="1" smtClean="0">
                <a:solidFill>
                  <a:srgbClr val="000000"/>
                </a:solidFill>
              </a:rPr>
              <a:t>Immagini</a:t>
            </a:r>
            <a:r>
              <a:rPr lang="en-GB" altLang="fr-FR" sz="1400" dirty="0" smtClean="0">
                <a:solidFill>
                  <a:srgbClr val="000000"/>
                </a:solidFill>
              </a:rPr>
              <a:t> dal National </a:t>
            </a:r>
            <a:r>
              <a:rPr lang="en-GB" altLang="fr-FR" sz="1400" dirty="0">
                <a:solidFill>
                  <a:srgbClr val="000000"/>
                </a:solidFill>
              </a:rPr>
              <a:t>Energy Technology Laboratory </a:t>
            </a:r>
            <a:endParaRPr lang="en-GB" altLang="fr-FR" sz="1400" dirty="0"/>
          </a:p>
        </p:txBody>
      </p:sp>
      <p:pic>
        <p:nvPicPr>
          <p:cNvPr id="16" name="Picture 2" descr="photo of molten carbonate fuel cell power plant, 1997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746" y="1259695"/>
            <a:ext cx="5396040" cy="376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4"/>
          <p:cNvSpPr txBox="1"/>
          <p:nvPr/>
        </p:nvSpPr>
        <p:spPr>
          <a:xfrm>
            <a:off x="513211" y="5632439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Fonte: </a:t>
            </a:r>
            <a:r>
              <a:rPr lang="en-GB" sz="1400" dirty="0"/>
              <a:t>http://americanhistory.si.edu/fuelcells/mc/mcfc3.htm</a:t>
            </a:r>
          </a:p>
        </p:txBody>
      </p:sp>
      <p:sp>
        <p:nvSpPr>
          <p:cNvPr id="18" name="ZoneTexte 11"/>
          <p:cNvSpPr txBox="1"/>
          <p:nvPr/>
        </p:nvSpPr>
        <p:spPr>
          <a:xfrm>
            <a:off x="989299" y="179575"/>
            <a:ext cx="6353616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GB" dirty="0" err="1">
                <a:solidFill>
                  <a:srgbClr val="FF0000"/>
                </a:solidFill>
              </a:rPr>
              <a:t>Cogenerazione</a:t>
            </a:r>
            <a:r>
              <a:rPr lang="en-GB" dirty="0">
                <a:solidFill>
                  <a:srgbClr val="FF0000"/>
                </a:solidFill>
              </a:rPr>
              <a:t> di </a:t>
            </a:r>
            <a:r>
              <a:rPr lang="en-GB" dirty="0" err="1">
                <a:solidFill>
                  <a:srgbClr val="FF0000"/>
                </a:solidFill>
              </a:rPr>
              <a:t>energia</a:t>
            </a:r>
            <a:r>
              <a:rPr lang="en-GB" dirty="0">
                <a:solidFill>
                  <a:srgbClr val="FF0000"/>
                </a:solidFill>
              </a:rPr>
              <a:t> e </a:t>
            </a:r>
            <a:r>
              <a:rPr lang="en-GB" dirty="0" err="1">
                <a:solidFill>
                  <a:srgbClr val="FF0000"/>
                </a:solidFill>
              </a:rPr>
              <a:t>calore</a:t>
            </a:r>
            <a:r>
              <a:rPr lang="en-GB" dirty="0">
                <a:solidFill>
                  <a:srgbClr val="FF0000"/>
                </a:solidFill>
              </a:rPr>
              <a:t> (</a:t>
            </a:r>
            <a:r>
              <a:rPr lang="en-GB" dirty="0" smtClean="0">
                <a:solidFill>
                  <a:srgbClr val="FF0000"/>
                </a:solidFill>
              </a:rPr>
              <a:t>CHP) per </a:t>
            </a:r>
            <a:r>
              <a:rPr lang="en-GB" dirty="0" err="1" smtClean="0">
                <a:solidFill>
                  <a:srgbClr val="FF0000"/>
                </a:solidFill>
              </a:rPr>
              <a:t>il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settore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energetico</a:t>
            </a:r>
            <a:endParaRPr lang="en-GB" dirty="0" smtClean="0">
              <a:solidFill>
                <a:srgbClr val="FF0000"/>
              </a:solidFill>
            </a:endParaRPr>
          </a:p>
          <a:p>
            <a:pPr lvl="0">
              <a:lnSpc>
                <a:spcPct val="130000"/>
              </a:lnSpc>
            </a:pP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di un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impianto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potenza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578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3" descr="https://c1cleantechnicacom-wpengine.netdna-ssl.com/files/2018/04/Vitovalor-PT2-Fuel-Cell-570x332.pn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430" y="1385817"/>
            <a:ext cx="542925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3"/>
          <p:cNvSpPr txBox="1"/>
          <p:nvPr/>
        </p:nvSpPr>
        <p:spPr>
          <a:xfrm>
            <a:off x="1858390" y="4583581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Esempio di cella a combustibile privata </a:t>
            </a:r>
            <a:r>
              <a:rPr lang="it-IT" dirty="0" smtClean="0"/>
              <a:t>dimensionata per </a:t>
            </a:r>
            <a:r>
              <a:rPr lang="it-IT" dirty="0"/>
              <a:t>il riscaldamento di una casa normale</a:t>
            </a:r>
            <a:endParaRPr lang="en-GB" dirty="0"/>
          </a:p>
        </p:txBody>
      </p:sp>
      <p:sp>
        <p:nvSpPr>
          <p:cNvPr id="17" name="ZoneTexte 4"/>
          <p:cNvSpPr txBox="1"/>
          <p:nvPr/>
        </p:nvSpPr>
        <p:spPr>
          <a:xfrm>
            <a:off x="346222" y="548386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Fonte: </a:t>
            </a:r>
            <a:r>
              <a:rPr lang="en-GB" sz="1200" dirty="0" err="1"/>
              <a:t>Viessmann</a:t>
            </a:r>
            <a:endParaRPr lang="en-GB" sz="1200" dirty="0"/>
          </a:p>
        </p:txBody>
      </p:sp>
      <p:sp>
        <p:nvSpPr>
          <p:cNvPr id="18" name="ZoneTexte 1"/>
          <p:cNvSpPr txBox="1"/>
          <p:nvPr/>
        </p:nvSpPr>
        <p:spPr>
          <a:xfrm>
            <a:off x="346222" y="5688859"/>
            <a:ext cx="806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Fonte: </a:t>
            </a:r>
            <a:r>
              <a:rPr lang="en-GB" sz="1200" dirty="0"/>
              <a:t>https://cleantechnica.com/2018/04/30/viessmanns-new-vitovalor-pt2-fuel-cell-reduces-energy-costs-emissions/</a:t>
            </a:r>
          </a:p>
        </p:txBody>
      </p:sp>
      <p:sp>
        <p:nvSpPr>
          <p:cNvPr id="19" name="ZoneTexte 12"/>
          <p:cNvSpPr txBox="1"/>
          <p:nvPr/>
        </p:nvSpPr>
        <p:spPr>
          <a:xfrm>
            <a:off x="772433" y="125432"/>
            <a:ext cx="6249534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GB" dirty="0" err="1">
                <a:solidFill>
                  <a:srgbClr val="FF0000"/>
                </a:solidFill>
              </a:rPr>
              <a:t>Cogenerazione</a:t>
            </a:r>
            <a:r>
              <a:rPr lang="en-GB" dirty="0">
                <a:solidFill>
                  <a:srgbClr val="FF0000"/>
                </a:solidFill>
              </a:rPr>
              <a:t> di </a:t>
            </a:r>
            <a:r>
              <a:rPr lang="en-GB" dirty="0" err="1">
                <a:solidFill>
                  <a:srgbClr val="FF0000"/>
                </a:solidFill>
              </a:rPr>
              <a:t>energia</a:t>
            </a:r>
            <a:r>
              <a:rPr lang="en-GB" dirty="0">
                <a:solidFill>
                  <a:srgbClr val="FF0000"/>
                </a:solidFill>
              </a:rPr>
              <a:t> e </a:t>
            </a:r>
            <a:r>
              <a:rPr lang="en-GB" dirty="0" err="1">
                <a:solidFill>
                  <a:srgbClr val="FF0000"/>
                </a:solidFill>
              </a:rPr>
              <a:t>calore</a:t>
            </a:r>
            <a:r>
              <a:rPr lang="en-GB" dirty="0">
                <a:solidFill>
                  <a:srgbClr val="FF0000"/>
                </a:solidFill>
              </a:rPr>
              <a:t> (CHP) per </a:t>
            </a:r>
            <a:r>
              <a:rPr lang="en-GB" dirty="0" err="1">
                <a:solidFill>
                  <a:srgbClr val="FF0000"/>
                </a:solidFill>
              </a:rPr>
              <a:t>il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settore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energetico</a:t>
            </a:r>
            <a:endParaRPr lang="en-GB" dirty="0">
              <a:solidFill>
                <a:srgbClr val="FF0000"/>
              </a:solidFill>
            </a:endParaRPr>
          </a:p>
          <a:p>
            <a:pPr lvl="0">
              <a:lnSpc>
                <a:spcPct val="130000"/>
              </a:lnSpc>
            </a:pP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Esempio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un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impianto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potenza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138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3"/>
          <p:cNvSpPr txBox="1"/>
          <p:nvPr/>
        </p:nvSpPr>
        <p:spPr>
          <a:xfrm>
            <a:off x="1664436" y="5143225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Esempio </a:t>
            </a:r>
            <a:r>
              <a:rPr lang="it-IT" dirty="0"/>
              <a:t>di cella a combustibile privata </a:t>
            </a:r>
            <a:r>
              <a:rPr lang="it-IT" dirty="0" smtClean="0"/>
              <a:t>dimensionata </a:t>
            </a:r>
            <a:r>
              <a:rPr lang="it-IT" dirty="0"/>
              <a:t>per il riscaldamento di una casa normale</a:t>
            </a:r>
            <a:endParaRPr lang="en-GB" dirty="0"/>
          </a:p>
        </p:txBody>
      </p:sp>
      <p:sp>
        <p:nvSpPr>
          <p:cNvPr id="16" name="ZoneTexte 4"/>
          <p:cNvSpPr txBox="1"/>
          <p:nvPr/>
        </p:nvSpPr>
        <p:spPr>
          <a:xfrm>
            <a:off x="247295" y="5588183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Fonte: </a:t>
            </a:r>
            <a:r>
              <a:rPr lang="en-GB" sz="1400" dirty="0" err="1"/>
              <a:t>Viessmann</a:t>
            </a:r>
            <a:endParaRPr lang="en-GB" sz="1400" dirty="0"/>
          </a:p>
        </p:txBody>
      </p:sp>
      <p:pic>
        <p:nvPicPr>
          <p:cNvPr id="17" name="Picture 3" descr="https://c1cleantechnicacom-wpengine.netdna-ssl.com/files/2018/04/vitovalor-570x435.pn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85" y="999849"/>
            <a:ext cx="542925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1"/>
          <p:cNvSpPr txBox="1"/>
          <p:nvPr/>
        </p:nvSpPr>
        <p:spPr>
          <a:xfrm>
            <a:off x="700364" y="111957"/>
            <a:ext cx="6321603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en-GB" dirty="0" err="1">
                <a:solidFill>
                  <a:srgbClr val="FF0000"/>
                </a:solidFill>
              </a:rPr>
              <a:t>Cogenerazione</a:t>
            </a:r>
            <a:r>
              <a:rPr lang="en-GB" dirty="0">
                <a:solidFill>
                  <a:srgbClr val="FF0000"/>
                </a:solidFill>
              </a:rPr>
              <a:t> di </a:t>
            </a:r>
            <a:r>
              <a:rPr lang="en-GB" dirty="0" err="1">
                <a:solidFill>
                  <a:srgbClr val="FF0000"/>
                </a:solidFill>
              </a:rPr>
              <a:t>energia</a:t>
            </a:r>
            <a:r>
              <a:rPr lang="en-GB" dirty="0">
                <a:solidFill>
                  <a:srgbClr val="FF0000"/>
                </a:solidFill>
              </a:rPr>
              <a:t> e </a:t>
            </a:r>
            <a:r>
              <a:rPr lang="en-GB" dirty="0" err="1">
                <a:solidFill>
                  <a:srgbClr val="FF0000"/>
                </a:solidFill>
              </a:rPr>
              <a:t>calore</a:t>
            </a:r>
            <a:r>
              <a:rPr lang="en-GB" dirty="0">
                <a:solidFill>
                  <a:srgbClr val="FF0000"/>
                </a:solidFill>
              </a:rPr>
              <a:t> (CHP) per </a:t>
            </a:r>
            <a:r>
              <a:rPr lang="en-GB" dirty="0" err="1">
                <a:solidFill>
                  <a:srgbClr val="FF0000"/>
                </a:solidFill>
              </a:rPr>
              <a:t>il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settore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energetico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Piccoli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impianti</a:t>
            </a:r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CHP </a:t>
            </a:r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domestici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736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8"/>
          <p:cNvSpPr txBox="1"/>
          <p:nvPr/>
        </p:nvSpPr>
        <p:spPr>
          <a:xfrm>
            <a:off x="258696" y="177733"/>
            <a:ext cx="5428569" cy="42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dirty="0">
                <a:solidFill>
                  <a:srgbClr val="FF0000"/>
                </a:solidFill>
              </a:rPr>
              <a:t>Veicoli elettrici leggeri come biciclette, scooter, kart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ZoneTexte 2"/>
          <p:cNvSpPr txBox="1"/>
          <p:nvPr/>
        </p:nvSpPr>
        <p:spPr>
          <a:xfrm>
            <a:off x="258696" y="825806"/>
            <a:ext cx="9053746" cy="46628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mobilità dolce è una soluzione quotidiana per alcune persone che vivono nei centri urbani vicino al loro posto di lavoro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In questo caso, queste persone potrebbero andare a lavorare con un veicolo elettrico leggero come una bicicletta, uno scooter o un tre ruote.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Questo tipo di veicolo può essere facilmente alimentato da una cella a combustibile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In questo caso, i componenti </a:t>
            </a:r>
            <a:r>
              <a:rPr lang="it-IT" dirty="0" smtClean="0"/>
              <a:t>all'idrogeno </a:t>
            </a:r>
            <a:r>
              <a:rPr lang="it-IT" dirty="0"/>
              <a:t>sono piccoli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potenza della cella a combustibile è compresa tra 250 W e 3 kW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Il serbatoio dell'idrogeno occupa un volume di pochi litri ad una pressione massima di 200 bar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La capacità di guida del veicolo è migliorata dall'uso di una batteria aggiuntiva agli ioni di litio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33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060443" y="5415154"/>
            <a:ext cx="63447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1980 – 2000 : </a:t>
            </a:r>
            <a:r>
              <a:rPr lang="it-IT" sz="1400" dirty="0" smtClean="0">
                <a:solidFill>
                  <a:srgbClr val="FF0000"/>
                </a:solidFill>
              </a:rPr>
              <a:t>I </a:t>
            </a:r>
            <a:r>
              <a:rPr lang="it-IT" sz="1400" dirty="0">
                <a:solidFill>
                  <a:srgbClr val="FF0000"/>
                </a:solidFill>
              </a:rPr>
              <a:t>prototipi di laboratorio testano la tecnologia dell'idrogeno con tutti i tipi di applicazioni elettriche. Ha senso in tutti i casi?</a:t>
            </a:r>
            <a:endParaRPr lang="en-GB" sz="1400" dirty="0">
              <a:solidFill>
                <a:srgbClr val="FF0000"/>
              </a:solidFill>
            </a:endParaRPr>
          </a:p>
        </p:txBody>
      </p:sp>
      <p:grpSp>
        <p:nvGrpSpPr>
          <p:cNvPr id="16" name="Groupe 1"/>
          <p:cNvGrpSpPr/>
          <p:nvPr/>
        </p:nvGrpSpPr>
        <p:grpSpPr>
          <a:xfrm>
            <a:off x="1124339" y="911864"/>
            <a:ext cx="7821440" cy="4486009"/>
            <a:chOff x="206944" y="1175239"/>
            <a:chExt cx="8725142" cy="5062073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944" y="1181313"/>
              <a:ext cx="2152650" cy="152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500" y="1175239"/>
              <a:ext cx="2160748" cy="152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100" y="2816522"/>
              <a:ext cx="2736850" cy="2052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2917258"/>
              <a:ext cx="2086447" cy="1447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2780928"/>
              <a:ext cx="2940050" cy="2078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600" y="4810149"/>
              <a:ext cx="3060700" cy="142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5350" y="4507954"/>
              <a:ext cx="2541588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336" y="1182520"/>
              <a:ext cx="2104128" cy="152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 descr="Formula Zero instead of formula 1 for innovation&#10;Finally, a new racing sport series with innovation. The formula 1 had been innovative once in the autoconstruction, but in the present, many new technologies has not to be used in formula 1 race cars.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886" y="1178033"/>
              <a:ext cx="2035200" cy="152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ZoneTexte 18"/>
          <p:cNvSpPr txBox="1"/>
          <p:nvPr/>
        </p:nvSpPr>
        <p:spPr>
          <a:xfrm>
            <a:off x="952355" y="104437"/>
            <a:ext cx="5428569" cy="78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it-IT" dirty="0">
                <a:solidFill>
                  <a:srgbClr val="FF0000"/>
                </a:solidFill>
              </a:rPr>
              <a:t>Veicoli elettrici leggeri come biciclette, scooter, kart</a:t>
            </a:r>
          </a:p>
          <a:p>
            <a:pPr lvl="0">
              <a:lnSpc>
                <a:spcPct val="130000"/>
              </a:lnSpc>
            </a:pPr>
            <a:r>
              <a:rPr lang="it-IT" dirty="0"/>
              <a:t>Una grande varietà di esempi e possibilità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25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0"/>
          <p:cNvSpPr txBox="1"/>
          <p:nvPr/>
        </p:nvSpPr>
        <p:spPr>
          <a:xfrm>
            <a:off x="728841" y="153198"/>
            <a:ext cx="6293126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it-IT" dirty="0">
                <a:solidFill>
                  <a:srgbClr val="FF0000"/>
                </a:solidFill>
              </a:rPr>
              <a:t>Veicoli elettrici leggeri come biciclette, scooter, kart</a:t>
            </a: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esempio di prodotto di nicchia a 3 ruote per l'eco-mobilità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ZoneTexte 3"/>
          <p:cNvSpPr txBox="1"/>
          <p:nvPr/>
        </p:nvSpPr>
        <p:spPr>
          <a:xfrm>
            <a:off x="2917049" y="4842838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3 </a:t>
            </a:r>
            <a:r>
              <a:rPr lang="en-GB" sz="1600" dirty="0" err="1" smtClean="0"/>
              <a:t>ruote</a:t>
            </a:r>
            <a:r>
              <a:rPr lang="en-GB" sz="1600" dirty="0" smtClean="0"/>
              <a:t> ad </a:t>
            </a:r>
            <a:r>
              <a:rPr lang="en-GB" sz="1600" dirty="0" err="1" smtClean="0"/>
              <a:t>idrogeno</a:t>
            </a:r>
            <a:r>
              <a:rPr lang="en-GB" sz="1600" dirty="0" smtClean="0"/>
              <a:t> </a:t>
            </a:r>
            <a:r>
              <a:rPr lang="en-GB" sz="1600" dirty="0" err="1" smtClean="0"/>
              <a:t>prodotto</a:t>
            </a:r>
            <a:r>
              <a:rPr lang="en-GB" sz="1600" dirty="0" smtClean="0"/>
              <a:t> da un piccolo team</a:t>
            </a:r>
            <a:endParaRPr lang="en-GB" sz="1600" dirty="0"/>
          </a:p>
        </p:txBody>
      </p:sp>
      <p:sp>
        <p:nvSpPr>
          <p:cNvPr id="17" name="ZoneTexte 4"/>
          <p:cNvSpPr txBox="1"/>
          <p:nvPr/>
        </p:nvSpPr>
        <p:spPr>
          <a:xfrm>
            <a:off x="217257" y="5625807"/>
            <a:ext cx="6228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Fonte: </a:t>
            </a:r>
            <a:r>
              <a:rPr lang="en-GB" sz="1400" dirty="0"/>
              <a:t>https://www.youtube.com/watch?v=8rO3h5LrctM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01" y="1305327"/>
            <a:ext cx="4551378" cy="311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33" y="1305327"/>
            <a:ext cx="2861174" cy="311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5"/>
          <p:cNvSpPr txBox="1"/>
          <p:nvPr/>
        </p:nvSpPr>
        <p:spPr>
          <a:xfrm>
            <a:off x="5761365" y="4401671"/>
            <a:ext cx="2863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FC &amp; </a:t>
            </a:r>
            <a:r>
              <a:rPr lang="en-GB" sz="1400" dirty="0" err="1" smtClean="0"/>
              <a:t>serbatoio</a:t>
            </a:r>
            <a:r>
              <a:rPr lang="en-GB" sz="1400" dirty="0" smtClean="0"/>
              <a:t> </a:t>
            </a:r>
            <a:r>
              <a:rPr lang="en-GB" sz="1400" dirty="0" err="1" smtClean="0"/>
              <a:t>posizionati</a:t>
            </a:r>
            <a:r>
              <a:rPr lang="en-GB" sz="1400" dirty="0" smtClean="0"/>
              <a:t> </a:t>
            </a:r>
            <a:r>
              <a:rPr lang="en-GB" sz="1400" dirty="0" err="1" smtClean="0"/>
              <a:t>sul</a:t>
            </a:r>
            <a:r>
              <a:rPr lang="en-GB" sz="1400" dirty="0" smtClean="0"/>
              <a:t> </a:t>
            </a:r>
            <a:r>
              <a:rPr lang="en-GB" sz="1400" dirty="0" err="1" smtClean="0"/>
              <a:t>fronte</a:t>
            </a:r>
            <a:endParaRPr lang="en-GB" sz="1400" dirty="0"/>
          </a:p>
        </p:txBody>
      </p:sp>
      <p:sp>
        <p:nvSpPr>
          <p:cNvPr id="21" name="ZoneTexte 17"/>
          <p:cNvSpPr txBox="1"/>
          <p:nvPr/>
        </p:nvSpPr>
        <p:spPr>
          <a:xfrm>
            <a:off x="1580097" y="4401671"/>
            <a:ext cx="2417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Un </a:t>
            </a:r>
            <a:r>
              <a:rPr lang="en-GB" sz="1400" dirty="0" err="1" smtClean="0"/>
              <a:t>tre</a:t>
            </a:r>
            <a:r>
              <a:rPr lang="en-GB" sz="1400" dirty="0" smtClean="0"/>
              <a:t> </a:t>
            </a:r>
            <a:r>
              <a:rPr lang="en-GB" sz="1400" dirty="0" err="1" smtClean="0"/>
              <a:t>ruote</a:t>
            </a:r>
            <a:r>
              <a:rPr lang="en-GB" sz="1400" dirty="0" smtClean="0"/>
              <a:t> per la </a:t>
            </a:r>
            <a:r>
              <a:rPr lang="en-GB" sz="1400" dirty="0" err="1" smtClean="0"/>
              <a:t>città</a:t>
            </a: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15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14" y="1363361"/>
            <a:ext cx="7643469" cy="360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2"/>
          <p:cNvSpPr txBox="1"/>
          <p:nvPr/>
        </p:nvSpPr>
        <p:spPr>
          <a:xfrm>
            <a:off x="514052" y="5683842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Fonte: </a:t>
            </a:r>
            <a:r>
              <a:rPr lang="en-GB" sz="1400" dirty="0"/>
              <a:t>https://www.pragma-industries.com/fr/products/light-mobility/</a:t>
            </a:r>
          </a:p>
        </p:txBody>
      </p:sp>
      <p:sp>
        <p:nvSpPr>
          <p:cNvPr id="17" name="ZoneTexte 10"/>
          <p:cNvSpPr txBox="1"/>
          <p:nvPr/>
        </p:nvSpPr>
        <p:spPr>
          <a:xfrm>
            <a:off x="918132" y="283241"/>
            <a:ext cx="5428569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it-IT" dirty="0">
                <a:solidFill>
                  <a:srgbClr val="FF0000"/>
                </a:solidFill>
              </a:rPr>
              <a:t>Veicoli elettrici leggeri come biciclette, scooter, kart</a:t>
            </a: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prima bicicletta a idrogeno commercializzata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ZoneTexte 3"/>
          <p:cNvSpPr txBox="1"/>
          <p:nvPr/>
        </p:nvSpPr>
        <p:spPr>
          <a:xfrm>
            <a:off x="1954212" y="4963761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Bicicletta a idrogeno prodotta dalla società </a:t>
            </a:r>
            <a:r>
              <a:rPr lang="it-IT" sz="1600" dirty="0" err="1"/>
              <a:t>Pragma</a:t>
            </a:r>
            <a:r>
              <a:rPr lang="it-IT" sz="1600" dirty="0"/>
              <a:t> (Francia)</a:t>
            </a:r>
            <a:endParaRPr lang="en-GB" sz="1600" dirty="0"/>
          </a:p>
        </p:txBody>
      </p:sp>
      <p:sp>
        <p:nvSpPr>
          <p:cNvPr id="19" name="Rectangle 18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2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"/>
          <p:cNvSpPr txBox="1"/>
          <p:nvPr/>
        </p:nvSpPr>
        <p:spPr>
          <a:xfrm>
            <a:off x="296345" y="5704163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Fonte: </a:t>
            </a:r>
            <a:r>
              <a:rPr lang="fr-BE" sz="1400" dirty="0"/>
              <a:t>https://www.pragma-industries.com/fr/products/light-mobility/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6" b="8627"/>
          <a:stretch/>
        </p:blipFill>
        <p:spPr bwMode="auto">
          <a:xfrm>
            <a:off x="1209673" y="2993315"/>
            <a:ext cx="7223576" cy="25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1"/>
          <p:cNvSpPr txBox="1"/>
          <p:nvPr/>
        </p:nvSpPr>
        <p:spPr>
          <a:xfrm>
            <a:off x="5692368" y="755356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Bicicletta a idrogeno prodotta dalla società </a:t>
            </a:r>
            <a:r>
              <a:rPr lang="it-IT" sz="1600" dirty="0" err="1"/>
              <a:t>Pragma</a:t>
            </a:r>
            <a:r>
              <a:rPr lang="it-IT" sz="1600" dirty="0"/>
              <a:t> (Francia) e relativa stazione di rifornimento di </a:t>
            </a:r>
            <a:r>
              <a:rPr lang="it-IT" sz="1600" dirty="0" err="1"/>
              <a:t>Atawey</a:t>
            </a:r>
            <a:r>
              <a:rPr lang="it-IT" sz="1600" dirty="0"/>
              <a:t> (Francia).</a:t>
            </a:r>
            <a:endParaRPr lang="en-GB" sz="16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5" y="1043387"/>
            <a:ext cx="378815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77" y="1694999"/>
            <a:ext cx="1797968" cy="134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10" y="1694998"/>
            <a:ext cx="1928198" cy="134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10"/>
          <p:cNvSpPr txBox="1"/>
          <p:nvPr/>
        </p:nvSpPr>
        <p:spPr>
          <a:xfrm>
            <a:off x="918132" y="283241"/>
            <a:ext cx="5428569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</a:pPr>
            <a:r>
              <a:rPr lang="it-IT" dirty="0">
                <a:solidFill>
                  <a:srgbClr val="FF0000"/>
                </a:solidFill>
              </a:rPr>
              <a:t>Veicoli elettrici leggeri come biciclette, scooter, kart</a:t>
            </a: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prima bicicletta a idrogeno commercializzata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8185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"/>
          <p:cNvSpPr txBox="1"/>
          <p:nvPr/>
        </p:nvSpPr>
        <p:spPr>
          <a:xfrm>
            <a:off x="505555" y="477393"/>
            <a:ext cx="4896544" cy="42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dirty="0">
                <a:solidFill>
                  <a:srgbClr val="FF0000"/>
                </a:solidFill>
              </a:rPr>
              <a:t>Alcuni esempi di attrezzature didattiche disponibili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ZoneTexte 2"/>
          <p:cNvSpPr txBox="1"/>
          <p:nvPr/>
        </p:nvSpPr>
        <p:spPr>
          <a:xfrm>
            <a:off x="562024" y="1340768"/>
            <a:ext cx="8136904" cy="216982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Non esitate a usare dimostrazioni per aumentare l'interesse degli studenti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L'attrezzatura didattica è ora disponibile sul mercato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Se non si dispone di </a:t>
            </a:r>
            <a:r>
              <a:rPr lang="it-IT" dirty="0" smtClean="0"/>
              <a:t>risorse per </a:t>
            </a:r>
            <a:r>
              <a:rPr lang="it-IT" dirty="0"/>
              <a:t>l'acquisto di attrezzature, è possibile collaborare con università (visita) o centri di formazione (partenariato) a seconda della politica regionale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25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3"/>
          <p:cNvSpPr txBox="1"/>
          <p:nvPr/>
        </p:nvSpPr>
        <p:spPr>
          <a:xfrm>
            <a:off x="751384" y="65541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https://www.horizoneducational.com/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32" y="760074"/>
            <a:ext cx="3659882" cy="169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4"/>
          <p:cNvSpPr txBox="1"/>
          <p:nvPr/>
        </p:nvSpPr>
        <p:spPr>
          <a:xfrm>
            <a:off x="823392" y="244632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http://heliocentrisacademia.com/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832" y="2527620"/>
            <a:ext cx="3659882" cy="133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5"/>
          <p:cNvSpPr txBox="1"/>
          <p:nvPr/>
        </p:nvSpPr>
        <p:spPr>
          <a:xfrm>
            <a:off x="823392" y="381447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https://www.pragma-industries.com/fr/products/education/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7" b="6753"/>
          <a:stretch/>
        </p:blipFill>
        <p:spPr bwMode="auto">
          <a:xfrm>
            <a:off x="1327449" y="4183804"/>
            <a:ext cx="6603881" cy="164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1"/>
          <p:cNvSpPr txBox="1"/>
          <p:nvPr/>
        </p:nvSpPr>
        <p:spPr>
          <a:xfrm>
            <a:off x="417632" y="152077"/>
            <a:ext cx="4896544" cy="42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>
                <a:solidFill>
                  <a:srgbClr val="FF0000"/>
                </a:solidFill>
              </a:rPr>
              <a:t>Alcuni esempi di attrezzature didattiche disponibili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91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0"/>
          <p:cNvSpPr txBox="1"/>
          <p:nvPr/>
        </p:nvSpPr>
        <p:spPr>
          <a:xfrm>
            <a:off x="315617" y="144854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sp>
        <p:nvSpPr>
          <p:cNvPr id="16" name="ZoneTexte 4"/>
          <p:cNvSpPr txBox="1"/>
          <p:nvPr/>
        </p:nvSpPr>
        <p:spPr>
          <a:xfrm>
            <a:off x="403065" y="667545"/>
            <a:ext cx="8221766" cy="507831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Tutti </a:t>
            </a:r>
            <a:r>
              <a:rPr lang="it-IT" dirty="0"/>
              <a:t>i tipi di auto possono essere alimentati da </a:t>
            </a:r>
            <a:r>
              <a:rPr lang="it-IT" dirty="0" smtClean="0"/>
              <a:t>treno di potenza ad </a:t>
            </a:r>
            <a:r>
              <a:rPr lang="it-IT" dirty="0"/>
              <a:t>idrogeno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Esempi sono </a:t>
            </a:r>
            <a:r>
              <a:rPr lang="it-IT" dirty="0" smtClean="0"/>
              <a:t>Berlina, </a:t>
            </a:r>
            <a:r>
              <a:rPr lang="it-IT" dirty="0"/>
              <a:t>Station Wagon e SUV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Sembra esserci un design standard per </a:t>
            </a:r>
            <a:r>
              <a:rPr lang="it-IT" dirty="0" smtClean="0"/>
              <a:t>Berlina o </a:t>
            </a:r>
            <a:r>
              <a:rPr lang="it-IT" dirty="0"/>
              <a:t>Station Wagon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Serbatoi a pressione nella parte posteriore del veicolo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Batteria ad alta tensione nella parte posteriore del veicolo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Cella a combustibile in posizione centrale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Motore elettrico davanti al veicolo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Inverter sopra il motore elettrico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Con il miglioramento della tecnologia, la cella a combustibile diventa sempre più compatta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Rimane una possibilità futura di posizionare l'FC sotto il cofano in un SEDAN come nelle automobili che utilizzano motori a combustione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8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0"/>
          <p:cNvSpPr txBox="1"/>
          <p:nvPr/>
        </p:nvSpPr>
        <p:spPr>
          <a:xfrm>
            <a:off x="211436" y="232832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sp>
        <p:nvSpPr>
          <p:cNvPr id="16" name="ZoneTexte 14"/>
          <p:cNvSpPr txBox="1"/>
          <p:nvPr/>
        </p:nvSpPr>
        <p:spPr>
          <a:xfrm>
            <a:off x="4683886" y="1418180"/>
            <a:ext cx="328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HONDA (FCX concept V1 &amp; V2)</a:t>
            </a:r>
          </a:p>
        </p:txBody>
      </p:sp>
      <p:pic>
        <p:nvPicPr>
          <p:cNvPr id="17" name="Image 12" descr="Figure_7_U5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8622" y="2288846"/>
            <a:ext cx="8320092" cy="2074810"/>
          </a:xfrm>
          <a:prstGeom prst="rect">
            <a:avLst/>
          </a:prstGeom>
        </p:spPr>
      </p:pic>
      <p:sp>
        <p:nvSpPr>
          <p:cNvPr id="18" name="ZoneTexte 3"/>
          <p:cNvSpPr txBox="1"/>
          <p:nvPr/>
        </p:nvSpPr>
        <p:spPr>
          <a:xfrm>
            <a:off x="2783632" y="485753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Sarà</a:t>
            </a:r>
            <a:r>
              <a:rPr lang="en-GB" dirty="0" smtClean="0"/>
              <a:t> </a:t>
            </a:r>
            <a:r>
              <a:rPr lang="en-GB" dirty="0" err="1" smtClean="0"/>
              <a:t>uno</a:t>
            </a:r>
            <a:r>
              <a:rPr lang="en-GB" dirty="0" smtClean="0"/>
              <a:t> standard?</a:t>
            </a:r>
            <a:endParaRPr lang="en-GB" dirty="0"/>
          </a:p>
        </p:txBody>
      </p:sp>
      <p:sp>
        <p:nvSpPr>
          <p:cNvPr id="19" name="ZoneTexte 13"/>
          <p:cNvSpPr txBox="1"/>
          <p:nvPr/>
        </p:nvSpPr>
        <p:spPr>
          <a:xfrm>
            <a:off x="5447929" y="4554614"/>
            <a:ext cx="3901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dirty="0"/>
              <a:t> </a:t>
            </a:r>
            <a:r>
              <a:rPr lang="en-GB" dirty="0" err="1"/>
              <a:t>Serbatoio</a:t>
            </a:r>
            <a:r>
              <a:rPr lang="en-GB" dirty="0"/>
              <a:t> e </a:t>
            </a:r>
            <a:r>
              <a:rPr lang="en-GB" dirty="0" err="1"/>
              <a:t>Batteria</a:t>
            </a:r>
            <a:r>
              <a:rPr lang="en-GB" dirty="0"/>
              <a:t> AT </a:t>
            </a:r>
            <a:r>
              <a:rPr lang="en-GB" dirty="0" err="1"/>
              <a:t>sul</a:t>
            </a:r>
            <a:r>
              <a:rPr lang="en-GB" dirty="0"/>
              <a:t> retro</a:t>
            </a:r>
          </a:p>
          <a:p>
            <a:pPr>
              <a:buFontTx/>
              <a:buChar char="-"/>
            </a:pPr>
            <a:r>
              <a:rPr lang="en-GB" dirty="0"/>
              <a:t>  </a:t>
            </a:r>
            <a:r>
              <a:rPr lang="en-GB" dirty="0" err="1"/>
              <a:t>Posizione</a:t>
            </a:r>
            <a:r>
              <a:rPr lang="en-GB" dirty="0"/>
              <a:t> </a:t>
            </a:r>
            <a:r>
              <a:rPr lang="en-GB" dirty="0" err="1"/>
              <a:t>centrale</a:t>
            </a:r>
            <a:r>
              <a:rPr lang="en-GB" dirty="0"/>
              <a:t> per la Fuel Cell</a:t>
            </a:r>
          </a:p>
          <a:p>
            <a:pPr>
              <a:buFontTx/>
              <a:buChar char="-"/>
            </a:pPr>
            <a:r>
              <a:rPr lang="en-GB" dirty="0"/>
              <a:t>  Inverter &amp; e-Motor </a:t>
            </a:r>
            <a:r>
              <a:rPr lang="en-GB" dirty="0" err="1"/>
              <a:t>sul</a:t>
            </a:r>
            <a:r>
              <a:rPr lang="en-GB" dirty="0"/>
              <a:t> </a:t>
            </a:r>
            <a:r>
              <a:rPr lang="en-GB" dirty="0" err="1"/>
              <a:t>fronte</a:t>
            </a:r>
            <a:endParaRPr lang="en-GB" dirty="0"/>
          </a:p>
        </p:txBody>
      </p:sp>
      <p:sp>
        <p:nvSpPr>
          <p:cNvPr id="20" name="Accolade ouvrante 2"/>
          <p:cNvSpPr/>
          <p:nvPr/>
        </p:nvSpPr>
        <p:spPr>
          <a:xfrm>
            <a:off x="5159896" y="4580492"/>
            <a:ext cx="360040" cy="8906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ZoneTexte 1"/>
          <p:cNvSpPr txBox="1"/>
          <p:nvPr/>
        </p:nvSpPr>
        <p:spPr>
          <a:xfrm>
            <a:off x="0" y="5675049"/>
            <a:ext cx="1882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Fonte: </a:t>
            </a:r>
            <a:r>
              <a:rPr lang="en-GB" sz="1200" dirty="0"/>
              <a:t>Honda - </a:t>
            </a:r>
            <a:r>
              <a:rPr lang="en-GB" sz="1200" dirty="0" err="1"/>
              <a:t>Educam</a:t>
            </a:r>
            <a:endParaRPr lang="en-GB" sz="1200" dirty="0"/>
          </a:p>
        </p:txBody>
      </p:sp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4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24"/>
          <p:cNvSpPr txBox="1"/>
          <p:nvPr/>
        </p:nvSpPr>
        <p:spPr>
          <a:xfrm>
            <a:off x="211437" y="175463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pic>
        <p:nvPicPr>
          <p:cNvPr id="16" name="Image 15" descr="MIRAI_Toyota_Fuel_Cell_System(TFCS)-01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021" y="1040464"/>
            <a:ext cx="7803555" cy="4687747"/>
          </a:xfrm>
          <a:prstGeom prst="rect">
            <a:avLst/>
          </a:prstGeom>
        </p:spPr>
      </p:pic>
      <p:pic>
        <p:nvPicPr>
          <p:cNvPr id="17" name="Image 13" descr="mir1411_25_s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021" y="688844"/>
            <a:ext cx="2812648" cy="1122744"/>
          </a:xfrm>
          <a:prstGeom prst="rect">
            <a:avLst/>
          </a:prstGeom>
        </p:spPr>
      </p:pic>
      <p:sp>
        <p:nvSpPr>
          <p:cNvPr id="18" name="ZoneTexte 1"/>
          <p:cNvSpPr txBox="1"/>
          <p:nvPr/>
        </p:nvSpPr>
        <p:spPr>
          <a:xfrm>
            <a:off x="6770359" y="4026305"/>
            <a:ext cx="110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Fuel </a:t>
            </a:r>
            <a:r>
              <a:rPr lang="fr-BE" dirty="0" err="1"/>
              <a:t>cell</a:t>
            </a:r>
            <a:endParaRPr lang="fr-BE" dirty="0"/>
          </a:p>
        </p:txBody>
      </p:sp>
      <p:cxnSp>
        <p:nvCxnSpPr>
          <p:cNvPr id="19" name="Connecteur droit avec flèche 3"/>
          <p:cNvCxnSpPr/>
          <p:nvPr/>
        </p:nvCxnSpPr>
        <p:spPr>
          <a:xfrm flipH="1" flipV="1">
            <a:off x="4943219" y="3930226"/>
            <a:ext cx="1823162" cy="2095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8"/>
          <p:cNvSpPr txBox="1"/>
          <p:nvPr/>
        </p:nvSpPr>
        <p:spPr>
          <a:xfrm>
            <a:off x="5572110" y="4377925"/>
            <a:ext cx="490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Potrebbe</a:t>
            </a:r>
            <a:r>
              <a:rPr lang="fr-BE" dirty="0" smtClean="0"/>
              <a:t> </a:t>
            </a:r>
            <a:r>
              <a:rPr lang="fr-BE" dirty="0" err="1" smtClean="0"/>
              <a:t>essere</a:t>
            </a:r>
            <a:r>
              <a:rPr lang="fr-BE" dirty="0" smtClean="0"/>
              <a:t> </a:t>
            </a:r>
            <a:r>
              <a:rPr lang="fr-BE" dirty="0" err="1" smtClean="0"/>
              <a:t>uno</a:t>
            </a:r>
            <a:r>
              <a:rPr lang="fr-BE" dirty="0" smtClean="0"/>
              <a:t> standard per </a:t>
            </a:r>
            <a:r>
              <a:rPr lang="fr-BE" dirty="0" err="1" smtClean="0"/>
              <a:t>una</a:t>
            </a:r>
            <a:r>
              <a:rPr lang="fr-BE" dirty="0" smtClean="0"/>
              <a:t> </a:t>
            </a:r>
            <a:r>
              <a:rPr lang="fr-BE" dirty="0" err="1" smtClean="0"/>
              <a:t>Berlina</a:t>
            </a:r>
            <a:endParaRPr lang="fr-BE" dirty="0"/>
          </a:p>
        </p:txBody>
      </p:sp>
      <p:sp>
        <p:nvSpPr>
          <p:cNvPr id="21" name="ZoneTexte 20"/>
          <p:cNvSpPr txBox="1"/>
          <p:nvPr/>
        </p:nvSpPr>
        <p:spPr>
          <a:xfrm>
            <a:off x="5927712" y="4727449"/>
            <a:ext cx="3901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dirty="0"/>
              <a:t> </a:t>
            </a:r>
            <a:r>
              <a:rPr lang="en-GB" dirty="0" err="1"/>
              <a:t>Serbatoio</a:t>
            </a:r>
            <a:r>
              <a:rPr lang="en-GB" dirty="0"/>
              <a:t> e </a:t>
            </a:r>
            <a:r>
              <a:rPr lang="en-GB" dirty="0" err="1"/>
              <a:t>Batteria</a:t>
            </a:r>
            <a:r>
              <a:rPr lang="en-GB" dirty="0"/>
              <a:t> AT </a:t>
            </a:r>
            <a:r>
              <a:rPr lang="en-GB" dirty="0" err="1"/>
              <a:t>sul</a:t>
            </a:r>
            <a:r>
              <a:rPr lang="en-GB" dirty="0"/>
              <a:t> retro</a:t>
            </a:r>
          </a:p>
          <a:p>
            <a:pPr>
              <a:buFontTx/>
              <a:buChar char="-"/>
            </a:pPr>
            <a:r>
              <a:rPr lang="en-GB" dirty="0"/>
              <a:t>  </a:t>
            </a:r>
            <a:r>
              <a:rPr lang="en-GB" dirty="0" err="1"/>
              <a:t>Posizione</a:t>
            </a:r>
            <a:r>
              <a:rPr lang="en-GB" dirty="0"/>
              <a:t> </a:t>
            </a:r>
            <a:r>
              <a:rPr lang="en-GB" dirty="0" err="1"/>
              <a:t>centrale</a:t>
            </a:r>
            <a:r>
              <a:rPr lang="en-GB" dirty="0"/>
              <a:t> per la Fuel Cell</a:t>
            </a:r>
          </a:p>
          <a:p>
            <a:pPr>
              <a:buFontTx/>
              <a:buChar char="-"/>
            </a:pPr>
            <a:r>
              <a:rPr lang="en-GB" dirty="0"/>
              <a:t>  Inverter &amp; e-Motor </a:t>
            </a:r>
            <a:r>
              <a:rPr lang="en-GB" dirty="0" err="1"/>
              <a:t>sul</a:t>
            </a:r>
            <a:r>
              <a:rPr lang="en-GB" dirty="0"/>
              <a:t> </a:t>
            </a:r>
            <a:r>
              <a:rPr lang="en-GB" dirty="0" err="1"/>
              <a:t>fronte</a:t>
            </a:r>
            <a:endParaRPr lang="en-GB" dirty="0"/>
          </a:p>
        </p:txBody>
      </p:sp>
      <p:sp>
        <p:nvSpPr>
          <p:cNvPr id="22" name="Accolade ouvrante 21"/>
          <p:cNvSpPr/>
          <p:nvPr/>
        </p:nvSpPr>
        <p:spPr>
          <a:xfrm>
            <a:off x="5572110" y="4723704"/>
            <a:ext cx="360040" cy="8906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ZoneTexte 16"/>
          <p:cNvSpPr txBox="1"/>
          <p:nvPr/>
        </p:nvSpPr>
        <p:spPr>
          <a:xfrm>
            <a:off x="0" y="5650779"/>
            <a:ext cx="2026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Fonte: </a:t>
            </a:r>
            <a:r>
              <a:rPr lang="fr-BE" sz="1200" dirty="0"/>
              <a:t>Toyota TME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707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pic>
        <p:nvPicPr>
          <p:cNvPr id="15" name="Image 9" descr="Figure_11_U5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808" y="1165418"/>
            <a:ext cx="6803136" cy="3663696"/>
          </a:xfrm>
          <a:prstGeom prst="rect">
            <a:avLst/>
          </a:prstGeom>
        </p:spPr>
      </p:pic>
      <p:sp>
        <p:nvSpPr>
          <p:cNvPr id="16" name="ZoneTexte 12"/>
          <p:cNvSpPr txBox="1"/>
          <p:nvPr/>
        </p:nvSpPr>
        <p:spPr>
          <a:xfrm>
            <a:off x="3513911" y="655232"/>
            <a:ext cx="285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MERCEDES B-class Fuel Cell</a:t>
            </a:r>
          </a:p>
        </p:txBody>
      </p:sp>
      <p:sp>
        <p:nvSpPr>
          <p:cNvPr id="17" name="ZoneTexte 11"/>
          <p:cNvSpPr txBox="1"/>
          <p:nvPr/>
        </p:nvSpPr>
        <p:spPr>
          <a:xfrm>
            <a:off x="0" y="5715128"/>
            <a:ext cx="2026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Fonte: </a:t>
            </a:r>
            <a:r>
              <a:rPr lang="fr-BE" sz="1200" dirty="0"/>
              <a:t>Mercedes - </a:t>
            </a:r>
            <a:r>
              <a:rPr lang="fr-BE" sz="1200" dirty="0" err="1"/>
              <a:t>Educam</a:t>
            </a:r>
            <a:endParaRPr lang="fr-BE" sz="1200" dirty="0"/>
          </a:p>
        </p:txBody>
      </p:sp>
      <p:sp>
        <p:nvSpPr>
          <p:cNvPr id="18" name="Accolade ouvrante 14"/>
          <p:cNvSpPr/>
          <p:nvPr/>
        </p:nvSpPr>
        <p:spPr>
          <a:xfrm>
            <a:off x="1733179" y="4825320"/>
            <a:ext cx="360040" cy="8906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6"/>
          <p:cNvSpPr txBox="1"/>
          <p:nvPr/>
        </p:nvSpPr>
        <p:spPr>
          <a:xfrm>
            <a:off x="5786004" y="5089357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Potrebbe</a:t>
            </a:r>
            <a:r>
              <a:rPr lang="fr-BE" dirty="0" smtClean="0"/>
              <a:t> </a:t>
            </a:r>
            <a:r>
              <a:rPr lang="fr-BE" dirty="0" err="1" smtClean="0"/>
              <a:t>essere</a:t>
            </a:r>
            <a:r>
              <a:rPr lang="fr-BE" dirty="0" smtClean="0"/>
              <a:t> </a:t>
            </a:r>
            <a:r>
              <a:rPr lang="fr-BE" dirty="0" err="1" smtClean="0"/>
              <a:t>uno</a:t>
            </a:r>
            <a:r>
              <a:rPr lang="fr-BE" dirty="0" smtClean="0"/>
              <a:t> standard per le </a:t>
            </a:r>
            <a:r>
              <a:rPr lang="fr-BE" dirty="0" err="1" smtClean="0"/>
              <a:t>taglie</a:t>
            </a:r>
            <a:r>
              <a:rPr lang="fr-BE" dirty="0" smtClean="0"/>
              <a:t> </a:t>
            </a:r>
            <a:r>
              <a:rPr lang="fr-BE" dirty="0" err="1" smtClean="0"/>
              <a:t>medie</a:t>
            </a:r>
            <a:endParaRPr lang="fr-BE" dirty="0"/>
          </a:p>
        </p:txBody>
      </p:sp>
      <p:sp>
        <p:nvSpPr>
          <p:cNvPr id="20" name="ZoneTexte 19"/>
          <p:cNvSpPr txBox="1"/>
          <p:nvPr/>
        </p:nvSpPr>
        <p:spPr>
          <a:xfrm>
            <a:off x="1978084" y="4797152"/>
            <a:ext cx="3901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dirty="0"/>
              <a:t> </a:t>
            </a:r>
            <a:r>
              <a:rPr lang="en-GB" dirty="0" err="1"/>
              <a:t>Serbatoio</a:t>
            </a:r>
            <a:r>
              <a:rPr lang="en-GB" dirty="0"/>
              <a:t> e </a:t>
            </a:r>
            <a:r>
              <a:rPr lang="en-GB" dirty="0" err="1"/>
              <a:t>Batteria</a:t>
            </a:r>
            <a:r>
              <a:rPr lang="en-GB" dirty="0"/>
              <a:t> AT </a:t>
            </a:r>
            <a:r>
              <a:rPr lang="en-GB" dirty="0" err="1"/>
              <a:t>sul</a:t>
            </a:r>
            <a:r>
              <a:rPr lang="en-GB" dirty="0"/>
              <a:t> retro</a:t>
            </a:r>
          </a:p>
          <a:p>
            <a:pPr>
              <a:buFontTx/>
              <a:buChar char="-"/>
            </a:pPr>
            <a:r>
              <a:rPr lang="en-GB" dirty="0"/>
              <a:t>  </a:t>
            </a:r>
            <a:r>
              <a:rPr lang="en-GB" dirty="0" err="1"/>
              <a:t>Posizione</a:t>
            </a:r>
            <a:r>
              <a:rPr lang="en-GB" dirty="0"/>
              <a:t> </a:t>
            </a:r>
            <a:r>
              <a:rPr lang="en-GB" dirty="0" err="1"/>
              <a:t>centrale</a:t>
            </a:r>
            <a:r>
              <a:rPr lang="en-GB" dirty="0"/>
              <a:t> per la Fuel Cell</a:t>
            </a:r>
          </a:p>
          <a:p>
            <a:pPr>
              <a:buFontTx/>
              <a:buChar char="-"/>
            </a:pPr>
            <a:r>
              <a:rPr lang="en-GB" dirty="0"/>
              <a:t>  Inverter &amp; e-Motor </a:t>
            </a:r>
            <a:r>
              <a:rPr lang="en-GB" dirty="0" err="1"/>
              <a:t>sul</a:t>
            </a:r>
            <a:r>
              <a:rPr lang="en-GB" dirty="0"/>
              <a:t> </a:t>
            </a:r>
            <a:r>
              <a:rPr lang="en-GB" dirty="0" err="1"/>
              <a:t>fronte</a:t>
            </a:r>
            <a:endParaRPr lang="en-GB" dirty="0"/>
          </a:p>
        </p:txBody>
      </p:sp>
      <p:sp>
        <p:nvSpPr>
          <p:cNvPr id="21" name="ZoneTexte 20"/>
          <p:cNvSpPr txBox="1"/>
          <p:nvPr/>
        </p:nvSpPr>
        <p:spPr>
          <a:xfrm>
            <a:off x="154359" y="157878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800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25" y="6286460"/>
            <a:ext cx="735766" cy="304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15" y="6275904"/>
            <a:ext cx="314291" cy="312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6263774"/>
            <a:ext cx="415527" cy="318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19" y="6392409"/>
            <a:ext cx="1257783" cy="186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50" y="6258824"/>
            <a:ext cx="500017" cy="347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15" y="6288683"/>
            <a:ext cx="316081" cy="3160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944" y="6255170"/>
            <a:ext cx="644887" cy="3543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779" y="6292504"/>
            <a:ext cx="881250" cy="308438"/>
          </a:xfrm>
          <a:prstGeom prst="rect">
            <a:avLst/>
          </a:prstGeom>
        </p:spPr>
      </p:pic>
      <p:sp>
        <p:nvSpPr>
          <p:cNvPr id="15" name="ZoneTexte 12"/>
          <p:cNvSpPr txBox="1"/>
          <p:nvPr/>
        </p:nvSpPr>
        <p:spPr>
          <a:xfrm>
            <a:off x="3310172" y="424813"/>
            <a:ext cx="218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Il </a:t>
            </a:r>
            <a:r>
              <a:rPr lang="en-GB" dirty="0" err="1"/>
              <a:t>concetto</a:t>
            </a:r>
            <a:r>
              <a:rPr lang="en-GB" dirty="0"/>
              <a:t> AUDI FCV</a:t>
            </a:r>
          </a:p>
        </p:txBody>
      </p:sp>
      <p:sp>
        <p:nvSpPr>
          <p:cNvPr id="16" name="ZoneTexte 11"/>
          <p:cNvSpPr txBox="1"/>
          <p:nvPr/>
        </p:nvSpPr>
        <p:spPr>
          <a:xfrm>
            <a:off x="-84870" y="5376111"/>
            <a:ext cx="2026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Fonte: </a:t>
            </a:r>
            <a:r>
              <a:rPr lang="fr-BE" sz="1200" dirty="0"/>
              <a:t>Audi - </a:t>
            </a:r>
            <a:r>
              <a:rPr lang="fr-BE" sz="1200" dirty="0" err="1"/>
              <a:t>Educam</a:t>
            </a:r>
            <a:endParaRPr lang="fr-BE" sz="1200" dirty="0"/>
          </a:p>
        </p:txBody>
      </p:sp>
      <p:pic>
        <p:nvPicPr>
          <p:cNvPr id="17" name="Imag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9"/>
          <a:stretch/>
        </p:blipFill>
        <p:spPr>
          <a:xfrm>
            <a:off x="157285" y="695591"/>
            <a:ext cx="8419723" cy="4510955"/>
          </a:xfrm>
          <a:prstGeom prst="rect">
            <a:avLst/>
          </a:prstGeom>
        </p:spPr>
      </p:pic>
      <p:sp>
        <p:nvSpPr>
          <p:cNvPr id="18" name="Accolade ouvrante 16"/>
          <p:cNvSpPr/>
          <p:nvPr/>
        </p:nvSpPr>
        <p:spPr>
          <a:xfrm>
            <a:off x="4779999" y="4687908"/>
            <a:ext cx="360040" cy="89061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/>
          <p:cNvSpPr txBox="1"/>
          <p:nvPr/>
        </p:nvSpPr>
        <p:spPr>
          <a:xfrm>
            <a:off x="4779999" y="4236911"/>
            <a:ext cx="5269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Potrebbe</a:t>
            </a:r>
            <a:r>
              <a:rPr lang="fr-BE" dirty="0" smtClean="0"/>
              <a:t> </a:t>
            </a:r>
            <a:r>
              <a:rPr lang="fr-BE" dirty="0" err="1" smtClean="0"/>
              <a:t>divenire</a:t>
            </a:r>
            <a:r>
              <a:rPr lang="fr-BE" dirty="0" smtClean="0"/>
              <a:t> </a:t>
            </a:r>
            <a:r>
              <a:rPr lang="fr-BE" dirty="0" err="1" smtClean="0"/>
              <a:t>uno</a:t>
            </a:r>
            <a:r>
              <a:rPr lang="fr-BE" dirty="0" smtClean="0"/>
              <a:t> standard per le station </a:t>
            </a:r>
            <a:r>
              <a:rPr lang="fr-BE" dirty="0"/>
              <a:t>wagon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024904" y="4659740"/>
            <a:ext cx="3901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GB" dirty="0"/>
              <a:t>  </a:t>
            </a:r>
            <a:r>
              <a:rPr lang="en-GB" dirty="0" err="1" smtClean="0"/>
              <a:t>Serbatoio</a:t>
            </a:r>
            <a:r>
              <a:rPr lang="en-GB" dirty="0" smtClean="0"/>
              <a:t> e </a:t>
            </a:r>
            <a:r>
              <a:rPr lang="en-GB" dirty="0" err="1" smtClean="0"/>
              <a:t>Batteria</a:t>
            </a:r>
            <a:r>
              <a:rPr lang="en-GB" dirty="0" smtClean="0"/>
              <a:t> AT </a:t>
            </a:r>
            <a:r>
              <a:rPr lang="en-GB" dirty="0" err="1" smtClean="0"/>
              <a:t>sul</a:t>
            </a:r>
            <a:r>
              <a:rPr lang="en-GB" dirty="0" smtClean="0"/>
              <a:t> </a:t>
            </a:r>
            <a:r>
              <a:rPr lang="en-GB" dirty="0" err="1" smtClean="0"/>
              <a:t>reto</a:t>
            </a:r>
            <a:endParaRPr lang="en-GB" dirty="0"/>
          </a:p>
          <a:p>
            <a:pPr>
              <a:buFontTx/>
              <a:buChar char="-"/>
            </a:pPr>
            <a:r>
              <a:rPr lang="en-GB" dirty="0"/>
              <a:t>  </a:t>
            </a:r>
            <a:r>
              <a:rPr lang="en-GB" dirty="0" err="1" smtClean="0"/>
              <a:t>Posizione</a:t>
            </a:r>
            <a:r>
              <a:rPr lang="en-GB" dirty="0" smtClean="0"/>
              <a:t> </a:t>
            </a:r>
            <a:r>
              <a:rPr lang="en-GB" dirty="0" err="1" smtClean="0"/>
              <a:t>centrale</a:t>
            </a:r>
            <a:r>
              <a:rPr lang="en-GB" dirty="0" smtClean="0"/>
              <a:t> per la Fuel </a:t>
            </a:r>
            <a:r>
              <a:rPr lang="en-GB" dirty="0"/>
              <a:t>Cell</a:t>
            </a:r>
          </a:p>
          <a:p>
            <a:pPr>
              <a:buFontTx/>
              <a:buChar char="-"/>
            </a:pPr>
            <a:r>
              <a:rPr lang="en-GB" dirty="0"/>
              <a:t>  Inverter &amp; </a:t>
            </a:r>
            <a:r>
              <a:rPr lang="en-GB" dirty="0" smtClean="0"/>
              <a:t>e-Motor </a:t>
            </a:r>
            <a:r>
              <a:rPr lang="en-GB" dirty="0" err="1" smtClean="0"/>
              <a:t>sul</a:t>
            </a:r>
            <a:r>
              <a:rPr lang="en-GB" dirty="0" smtClean="0"/>
              <a:t> </a:t>
            </a:r>
            <a:r>
              <a:rPr lang="en-GB" dirty="0" err="1" smtClean="0"/>
              <a:t>fronte</a:t>
            </a:r>
            <a:endParaRPr lang="en-GB" dirty="0"/>
          </a:p>
        </p:txBody>
      </p:sp>
      <p:sp>
        <p:nvSpPr>
          <p:cNvPr id="21" name="ZoneTexte 20"/>
          <p:cNvSpPr txBox="1"/>
          <p:nvPr/>
        </p:nvSpPr>
        <p:spPr>
          <a:xfrm>
            <a:off x="272982" y="13024"/>
            <a:ext cx="428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Primi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veicoli</a:t>
            </a:r>
            <a:r>
              <a:rPr lang="en-GB" dirty="0">
                <a:solidFill>
                  <a:srgbClr val="FF0000"/>
                </a:solidFill>
              </a:rPr>
              <a:t> &amp; </a:t>
            </a:r>
            <a:r>
              <a:rPr lang="en-GB" dirty="0" err="1">
                <a:solidFill>
                  <a:srgbClr val="FF0000"/>
                </a:solidFill>
              </a:rPr>
              <a:t>prototipi</a:t>
            </a:r>
            <a:r>
              <a:rPr lang="en-GB" dirty="0">
                <a:solidFill>
                  <a:srgbClr val="FF0000"/>
                </a:solidFill>
              </a:rPr>
              <a:t> – chassis design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36750" y="6625611"/>
            <a:ext cx="150073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Ultimo aggiornamento </a:t>
            </a:r>
            <a:r>
              <a:rPr lang="en-GB" sz="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07.11.19</a:t>
            </a:r>
            <a:endParaRPr lang="en-GB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321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3151</Words>
  <Application>Microsoft Office PowerPoint</Application>
  <PresentationFormat>Widescreen</PresentationFormat>
  <Paragraphs>388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Laura Currid</cp:lastModifiedBy>
  <cp:revision>84</cp:revision>
  <dcterms:created xsi:type="dcterms:W3CDTF">2019-06-26T09:21:34Z</dcterms:created>
  <dcterms:modified xsi:type="dcterms:W3CDTF">2019-11-07T12:59:31Z</dcterms:modified>
</cp:coreProperties>
</file>