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hyperlink" Target="https://www.youtube.com/watch?v=XdJZWgBDn_I&amp;feature=youtu.be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c1cleantechnicacom-wpengine.netdna-ssl.com/files/2018/04/Vitovalor-PT2-Fuel-Cell-e1525108526362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jpeg"/><Relationship Id="rId10" Type="http://schemas.openxmlformats.org/officeDocument/2006/relationships/hyperlink" Target="https://c1cleantechnicacom-wpengine.netdna-ssl.com/files/2018/04/vitovalor-e1525108577458.pn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20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Applicazioni</a:t>
            </a:r>
            <a:r>
              <a:rPr lang="en-US" b="1" dirty="0" smtClean="0"/>
              <a:t> </a:t>
            </a:r>
            <a:r>
              <a:rPr lang="en-US" b="1" dirty="0" err="1" smtClean="0"/>
              <a:t>dell’idrogeno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200" y="2879027"/>
            <a:ext cx="3873910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Powerpoint</a:t>
            </a:r>
            <a:r>
              <a:rPr lang="en-US" sz="2400" dirty="0" smtClean="0"/>
              <a:t> per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studenti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0046" y="9564"/>
            <a:ext cx="8154785" cy="5073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Applicazioni dell'idrogeno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L'industria ha usato l'idrogeno in sicurezza per decenni nelle seguenti applicazioni</a:t>
            </a:r>
            <a:r>
              <a:rPr lang="it-IT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Raffinazione </a:t>
            </a: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petrolio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Purificazione del vetro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Produzione di semiconduttori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Applicazioni aerospaziali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Produzione di fertilizzanti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Saldatura, ricottura e trattamento termico di metalli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Farmaceutico</a:t>
            </a:r>
            <a:endParaRPr lang="it-IT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refrigerante nei generatori di centrali elettriche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l'idrogenazione di acidi grassi insaturi in olio vegetale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Εικόνα 1" descr="Photo: Fuel Cell Diagram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04" y="629497"/>
            <a:ext cx="2857500" cy="34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74680" y="5071100"/>
            <a:ext cx="9966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rgbClr val="FF0000"/>
                </a:solidFill>
              </a:rPr>
              <a:t>Come </a:t>
            </a:r>
            <a:r>
              <a:rPr lang="it-IT" sz="3000" dirty="0">
                <a:solidFill>
                  <a:srgbClr val="FF0000"/>
                </a:solidFill>
              </a:rPr>
              <a:t>si possono applicare le celle a combustibile a idrogeno per risolvere i bisogni energetici moderni</a:t>
            </a:r>
            <a:r>
              <a:rPr lang="en-GB" sz="30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60269" y="512264"/>
            <a:ext cx="9861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Le </a:t>
            </a:r>
            <a:r>
              <a:rPr lang="it-IT" sz="2400" dirty="0"/>
              <a:t>celle a combustibile possono essere utilizzate in una varietà di applicazioni, che possono essere classificate in tre gruppi</a:t>
            </a:r>
            <a:r>
              <a:rPr lang="en-GB" sz="2400" dirty="0" smtClean="0"/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5019" y="1820487"/>
            <a:ext cx="336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– </a:t>
            </a:r>
            <a:r>
              <a:rPr lang="en-GB" dirty="0" err="1" smtClean="0"/>
              <a:t>Generatori</a:t>
            </a:r>
            <a:r>
              <a:rPr lang="en-GB" dirty="0" smtClean="0"/>
              <a:t> </a:t>
            </a:r>
            <a:r>
              <a:rPr lang="en-GB" dirty="0" err="1" smtClean="0"/>
              <a:t>portatili</a:t>
            </a:r>
            <a:r>
              <a:rPr lang="en-GB" dirty="0" smtClean="0"/>
              <a:t> di </a:t>
            </a:r>
            <a:r>
              <a:rPr lang="en-GB" dirty="0" err="1" smtClean="0"/>
              <a:t>energia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4144248" y="1820487"/>
            <a:ext cx="3636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 – </a:t>
            </a:r>
            <a:r>
              <a:rPr lang="en-GB" dirty="0" err="1" smtClean="0"/>
              <a:t>Produzione</a:t>
            </a:r>
            <a:r>
              <a:rPr lang="en-GB" dirty="0" smtClean="0"/>
              <a:t> </a:t>
            </a:r>
            <a:r>
              <a:rPr lang="en-GB" dirty="0" err="1" smtClean="0"/>
              <a:t>stazionaria</a:t>
            </a:r>
            <a:r>
              <a:rPr lang="en-GB" dirty="0" smtClean="0"/>
              <a:t> di </a:t>
            </a:r>
            <a:r>
              <a:rPr lang="en-GB" dirty="0" err="1" smtClean="0"/>
              <a:t>energia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897134" y="1820487"/>
            <a:ext cx="42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– </a:t>
            </a:r>
            <a:r>
              <a:rPr lang="en-GB" dirty="0" err="1" smtClean="0"/>
              <a:t>Energia</a:t>
            </a:r>
            <a:r>
              <a:rPr lang="en-GB" dirty="0" smtClean="0"/>
              <a:t> per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trasporti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07027" y="3238463"/>
            <a:ext cx="1078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 smtClean="0">
                <a:solidFill>
                  <a:srgbClr val="FF0000"/>
                </a:solidFill>
              </a:rPr>
              <a:t>Puoi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pensare</a:t>
            </a:r>
            <a:r>
              <a:rPr lang="en-GB" sz="4800" dirty="0" smtClean="0">
                <a:solidFill>
                  <a:srgbClr val="FF0000"/>
                </a:solidFill>
              </a:rPr>
              <a:t> ad un </a:t>
            </a:r>
            <a:r>
              <a:rPr lang="en-GB" sz="4800" dirty="0" err="1" smtClean="0">
                <a:solidFill>
                  <a:srgbClr val="FF0000"/>
                </a:solidFill>
              </a:rPr>
              <a:t>esempio</a:t>
            </a:r>
            <a:r>
              <a:rPr lang="en-GB" sz="4800" dirty="0" smtClean="0">
                <a:solidFill>
                  <a:srgbClr val="FF0000"/>
                </a:solidFill>
              </a:rPr>
              <a:t> per </a:t>
            </a:r>
            <a:r>
              <a:rPr lang="en-GB" sz="4800" dirty="0" err="1" smtClean="0">
                <a:solidFill>
                  <a:srgbClr val="FF0000"/>
                </a:solidFill>
              </a:rPr>
              <a:t>ciascuno</a:t>
            </a:r>
            <a:r>
              <a:rPr lang="en-GB" sz="4800" dirty="0" smtClean="0">
                <a:solidFill>
                  <a:srgbClr val="FF0000"/>
                </a:solidFill>
              </a:rPr>
              <a:t>?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34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7804" y="4540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1 – </a:t>
            </a:r>
            <a:r>
              <a:rPr lang="en-GB" b="1" dirty="0" err="1" smtClean="0"/>
              <a:t>Produzione</a:t>
            </a:r>
            <a:r>
              <a:rPr lang="en-GB" b="1" dirty="0" smtClean="0"/>
              <a:t> </a:t>
            </a:r>
            <a:r>
              <a:rPr lang="en-GB" b="1" dirty="0" err="1" smtClean="0"/>
              <a:t>portatile</a:t>
            </a:r>
            <a:r>
              <a:rPr lang="en-GB" b="1" dirty="0" smtClean="0"/>
              <a:t> di </a:t>
            </a:r>
            <a:r>
              <a:rPr lang="en-GB" b="1" dirty="0" err="1" smtClean="0"/>
              <a:t>energia</a:t>
            </a:r>
            <a:endParaRPr lang="en-GB" b="1" dirty="0"/>
          </a:p>
          <a:p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1055715" y="1318736"/>
            <a:ext cx="9567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 </a:t>
            </a:r>
            <a:r>
              <a:rPr lang="it-IT" dirty="0"/>
              <a:t>sistemi compatti e portatili a celle a combustibile possono essere utilizzati per ricaricare le batterie o alimentare direttamente </a:t>
            </a:r>
            <a:r>
              <a:rPr lang="it-IT" dirty="0" smtClean="0"/>
              <a:t>i dispositivi elettronici </a:t>
            </a:r>
            <a:r>
              <a:rPr lang="it-IT" dirty="0"/>
              <a:t>(come laptop e </a:t>
            </a:r>
            <a:r>
              <a:rPr lang="it-IT" dirty="0" err="1"/>
              <a:t>smartphone</a:t>
            </a:r>
            <a:r>
              <a:rPr lang="it-IT" dirty="0"/>
              <a:t>). Le celle a combustibile portatili possono anche fornire energia di backup off-the-</a:t>
            </a:r>
            <a:r>
              <a:rPr lang="it-IT" dirty="0" err="1"/>
              <a:t>grid</a:t>
            </a:r>
            <a:r>
              <a:rPr lang="it-IT" dirty="0"/>
              <a:t> (in località remote, ad esempio) o energia in movimento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7" name="Picture 16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82" y="2799138"/>
            <a:ext cx="2162175" cy="10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18625" y="4100451"/>
            <a:ext cx="1046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</a:rPr>
              <a:t>Riesci a pensare ad altre possibili applicazioni di una </a:t>
            </a:r>
            <a:r>
              <a:rPr lang="it-IT" sz="4800" dirty="0" err="1" smtClean="0">
                <a:solidFill>
                  <a:srgbClr val="FF0000"/>
                </a:solidFill>
              </a:rPr>
              <a:t>fuel</a:t>
            </a:r>
            <a:r>
              <a:rPr lang="it-IT" sz="4800" dirty="0" smtClean="0">
                <a:solidFill>
                  <a:srgbClr val="FF0000"/>
                </a:solidFill>
              </a:rPr>
              <a:t> </a:t>
            </a:r>
            <a:r>
              <a:rPr lang="it-IT" sz="4800" dirty="0" err="1" smtClean="0">
                <a:solidFill>
                  <a:srgbClr val="FF0000"/>
                </a:solidFill>
              </a:rPr>
              <a:t>cell</a:t>
            </a:r>
            <a:r>
              <a:rPr lang="it-IT" sz="4800" dirty="0" smtClean="0">
                <a:solidFill>
                  <a:srgbClr val="FF0000"/>
                </a:solidFill>
              </a:rPr>
              <a:t> portatile?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it-IT" dirty="0"/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9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0162" y="152074"/>
            <a:ext cx="3712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2 - </a:t>
            </a:r>
            <a:r>
              <a:rPr lang="en-GB" b="1" dirty="0" err="1"/>
              <a:t>Produzione</a:t>
            </a:r>
            <a:r>
              <a:rPr lang="en-GB" b="1" dirty="0"/>
              <a:t> </a:t>
            </a:r>
            <a:r>
              <a:rPr lang="en-GB" b="1" dirty="0" err="1" smtClean="0"/>
              <a:t>stazionaria</a:t>
            </a:r>
            <a:r>
              <a:rPr lang="en-GB" b="1" dirty="0" smtClean="0"/>
              <a:t> di </a:t>
            </a:r>
            <a:r>
              <a:rPr lang="en-GB" b="1" dirty="0" err="1"/>
              <a:t>energia</a:t>
            </a:r>
            <a:r>
              <a:rPr lang="en-GB" b="1" dirty="0"/>
              <a:t>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35021" y="509632"/>
            <a:ext cx="10456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Le </a:t>
            </a:r>
            <a:r>
              <a:rPr lang="it-IT" dirty="0"/>
              <a:t>celle a combustibile </a:t>
            </a:r>
            <a:r>
              <a:rPr lang="it-IT" dirty="0" smtClean="0"/>
              <a:t>stazionarie possono </a:t>
            </a:r>
            <a:r>
              <a:rPr lang="it-IT" dirty="0"/>
              <a:t>essere una parte importante della generazione distribuita e sono spesso utilizzate come energia primaria o di </a:t>
            </a:r>
            <a:r>
              <a:rPr lang="it-IT" dirty="0" smtClean="0"/>
              <a:t>backup per </a:t>
            </a:r>
            <a:r>
              <a:rPr lang="it-IT" dirty="0"/>
              <a:t>grandi infrastrutture energetiche. Sono altamente efficienti: il 50 </a:t>
            </a:r>
            <a:r>
              <a:rPr lang="it-IT" dirty="0" smtClean="0"/>
              <a:t>percento di </a:t>
            </a:r>
            <a:r>
              <a:rPr lang="it-IT" dirty="0" err="1" smtClean="0"/>
              <a:t>effiicienza</a:t>
            </a:r>
            <a:r>
              <a:rPr lang="it-IT" dirty="0" smtClean="0"/>
              <a:t> </a:t>
            </a:r>
            <a:r>
              <a:rPr lang="it-IT" dirty="0"/>
              <a:t>per la produzione di elettricità e oltre il 90 percento con recupero di calore (inoltre non sono necessarie lunghe linee di trasmissione, con la loro perdita di potenza associata).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853544" y="1589835"/>
            <a:ext cx="6831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Ci </a:t>
            </a:r>
            <a:r>
              <a:rPr lang="en-GB" sz="3200" dirty="0" err="1" smtClean="0"/>
              <a:t>sono</a:t>
            </a:r>
            <a:r>
              <a:rPr lang="en-GB" sz="3200" dirty="0" smtClean="0"/>
              <a:t> </a:t>
            </a:r>
            <a:r>
              <a:rPr lang="en-GB" sz="3200" dirty="0" err="1" smtClean="0"/>
              <a:t>tre</a:t>
            </a:r>
            <a:r>
              <a:rPr lang="en-GB" sz="3200" dirty="0" smtClean="0"/>
              <a:t> </a:t>
            </a:r>
            <a:r>
              <a:rPr lang="en-GB" sz="3200" dirty="0" err="1" smtClean="0"/>
              <a:t>usi</a:t>
            </a:r>
            <a:r>
              <a:rPr lang="en-GB" sz="3200" dirty="0" smtClean="0"/>
              <a:t> </a:t>
            </a:r>
            <a:r>
              <a:rPr lang="en-GB" sz="3200" dirty="0" err="1" smtClean="0"/>
              <a:t>principali</a:t>
            </a:r>
            <a:r>
              <a:rPr lang="en-GB" sz="3200" dirty="0" smtClean="0"/>
              <a:t> </a:t>
            </a:r>
            <a:r>
              <a:rPr lang="en-GB" sz="3200" dirty="0" err="1" smtClean="0"/>
              <a:t>delle</a:t>
            </a:r>
            <a:r>
              <a:rPr lang="en-GB" sz="3200" dirty="0" smtClean="0"/>
              <a:t> </a:t>
            </a:r>
            <a:r>
              <a:rPr lang="en-GB" sz="3200" dirty="0"/>
              <a:t>fuel cells: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6034" y="2143833"/>
            <a:ext cx="3356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err="1" smtClean="0"/>
              <a:t>Cogenerazione</a:t>
            </a:r>
            <a:r>
              <a:rPr lang="en-GB" dirty="0" smtClean="0"/>
              <a:t> di </a:t>
            </a:r>
            <a:r>
              <a:rPr lang="en-GB" dirty="0" err="1" smtClean="0"/>
              <a:t>energia</a:t>
            </a:r>
            <a:r>
              <a:rPr lang="en-GB" dirty="0" smtClean="0"/>
              <a:t> e </a:t>
            </a:r>
            <a:r>
              <a:rPr lang="en-GB" dirty="0" err="1" smtClean="0"/>
              <a:t>calore</a:t>
            </a:r>
            <a:endParaRPr lang="en-GB" dirty="0" smtClean="0"/>
          </a:p>
          <a:p>
            <a:pPr algn="ctr"/>
            <a:r>
              <a:rPr lang="en-GB" dirty="0" smtClean="0"/>
              <a:t>(</a:t>
            </a:r>
            <a:r>
              <a:rPr lang="en-GB" dirty="0"/>
              <a:t>CHP)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72827" y="2132059"/>
            <a:ext cx="2058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err="1" smtClean="0"/>
              <a:t>Gruppi</a:t>
            </a:r>
            <a:r>
              <a:rPr lang="en-GB" dirty="0" smtClean="0"/>
              <a:t> di </a:t>
            </a:r>
            <a:r>
              <a:rPr lang="en-GB" dirty="0" err="1" smtClean="0"/>
              <a:t>continuità</a:t>
            </a:r>
            <a:endParaRPr lang="en-GB" dirty="0" smtClean="0"/>
          </a:p>
          <a:p>
            <a:pPr algn="ctr"/>
            <a:r>
              <a:rPr lang="en-GB" dirty="0" smtClean="0"/>
              <a:t>(</a:t>
            </a:r>
            <a:r>
              <a:rPr lang="en-GB" dirty="0"/>
              <a:t>UPS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8089230" y="2154296"/>
            <a:ext cx="290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Impianti</a:t>
            </a:r>
            <a:r>
              <a:rPr lang="en-GB" dirty="0" smtClean="0"/>
              <a:t> di Potenza </a:t>
            </a:r>
            <a:r>
              <a:rPr lang="en-GB" dirty="0" err="1" smtClean="0"/>
              <a:t>primaria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06310" y="2781667"/>
            <a:ext cx="34608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00" dirty="0" smtClean="0"/>
              <a:t>Questi dispositivi </a:t>
            </a:r>
            <a:r>
              <a:rPr lang="it-IT" sz="1000" dirty="0"/>
              <a:t>utilizzano sia il calore che l'elettricità generata dalla cella a combustibile per massimizzare l'efficienza del combustibile (il calore, che viene disperso in altri sistemi, può essere utilizzato per riscaldare l'acqua e / o fornire il riscaldamento degli ambienti di un edificio, ad esempio).</a:t>
            </a:r>
            <a:endParaRPr lang="en-GB" sz="1000" dirty="0"/>
          </a:p>
        </p:txBody>
      </p:sp>
      <p:sp>
        <p:nvSpPr>
          <p:cNvPr id="22" name="Rectangle 21"/>
          <p:cNvSpPr/>
          <p:nvPr/>
        </p:nvSpPr>
        <p:spPr>
          <a:xfrm>
            <a:off x="4338931" y="2772339"/>
            <a:ext cx="30951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Fonti di alimentazione ininterrotta che vengono utilizzate principalmente come alimentazione di backup durante le interruzioni della rete. Possono sostituire i generatori di emergenza alimentati a diesel in strutture critiche come ospedali e server farm</a:t>
            </a:r>
            <a:r>
              <a:rPr lang="en-GB" sz="1000" dirty="0" smtClean="0"/>
              <a:t>. </a:t>
            </a:r>
            <a:endParaRPr lang="en-GB" sz="1000" dirty="0"/>
          </a:p>
        </p:txBody>
      </p:sp>
      <p:sp>
        <p:nvSpPr>
          <p:cNvPr id="23" name="Rectangle 22"/>
          <p:cNvSpPr/>
          <p:nvPr/>
        </p:nvSpPr>
        <p:spPr>
          <a:xfrm>
            <a:off x="7925874" y="2793166"/>
            <a:ext cx="2921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Grandi unità fisse che possono essere utilizzate per generare energia per le strutture o per la rete.</a:t>
            </a:r>
            <a:endParaRPr lang="en-GB" sz="1000" dirty="0"/>
          </a:p>
        </p:txBody>
      </p:sp>
      <p:pic>
        <p:nvPicPr>
          <p:cNvPr id="24" name="Picture 3" descr="https://c1cleantechnicacom-wpengine.netdna-ssl.com/files/2018/04/vitovalor-570x435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5513"/>
            <a:ext cx="2636423" cy="201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https://c1cleantechnicacom-wpengine.netdna-ssl.com/files/2018/04/Vitovalor-PT2-Fuel-Cell-570x332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82" y="4588423"/>
            <a:ext cx="2384896" cy="138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17" y="4148721"/>
            <a:ext cx="2495550" cy="1828800"/>
          </a:xfrm>
          <a:prstGeom prst="rect">
            <a:avLst/>
          </a:prstGeom>
        </p:spPr>
      </p:pic>
      <p:pic>
        <p:nvPicPr>
          <p:cNvPr id="27" name="Picture 2" descr="photo of molten carbonate fuel cell power plant, 1997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944" y="4342095"/>
            <a:ext cx="2323636" cy="16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3340" y="-14684"/>
            <a:ext cx="277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3 – </a:t>
            </a:r>
            <a:r>
              <a:rPr lang="en-GB" b="1" dirty="0" err="1" smtClean="0"/>
              <a:t>Energia</a:t>
            </a:r>
            <a:r>
              <a:rPr lang="en-GB" b="1" dirty="0" smtClean="0"/>
              <a:t> per </a:t>
            </a:r>
            <a:r>
              <a:rPr lang="en-GB" b="1" dirty="0" err="1" smtClean="0"/>
              <a:t>il</a:t>
            </a:r>
            <a:r>
              <a:rPr lang="en-GB" b="1" dirty="0" smtClean="0"/>
              <a:t> </a:t>
            </a:r>
            <a:r>
              <a:rPr lang="en-GB" b="1" dirty="0" err="1" smtClean="0"/>
              <a:t>trasporto</a:t>
            </a:r>
            <a:r>
              <a:rPr lang="en-GB" b="1" dirty="0" smtClean="0"/>
              <a:t>.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95626" y="230933"/>
            <a:ext cx="11610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Le Fuel cell </a:t>
            </a:r>
            <a:r>
              <a:rPr lang="en-GB" dirty="0" err="1" smtClean="0"/>
              <a:t>possono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utilizzate</a:t>
            </a:r>
            <a:r>
              <a:rPr lang="en-GB" dirty="0" smtClean="0"/>
              <a:t> per </a:t>
            </a:r>
            <a:r>
              <a:rPr lang="en-GB" dirty="0" err="1" smtClean="0"/>
              <a:t>alimentare</a:t>
            </a:r>
            <a:r>
              <a:rPr lang="en-GB" dirty="0" smtClean="0"/>
              <a:t> </a:t>
            </a:r>
            <a:r>
              <a:rPr lang="en-GB" dirty="0"/>
              <a:t>scooters, </a:t>
            </a:r>
            <a:r>
              <a:rPr lang="en-GB" dirty="0" err="1" smtClean="0"/>
              <a:t>carrelli</a:t>
            </a:r>
            <a:r>
              <a:rPr lang="en-GB" dirty="0" smtClean="0"/>
              <a:t> </a:t>
            </a:r>
            <a:r>
              <a:rPr lang="en-GB" dirty="0" err="1" smtClean="0"/>
              <a:t>elevatori</a:t>
            </a:r>
            <a:r>
              <a:rPr lang="en-GB" dirty="0" smtClean="0"/>
              <a:t>, </a:t>
            </a:r>
            <a:r>
              <a:rPr lang="en-GB" dirty="0" err="1" smtClean="0"/>
              <a:t>autobus</a:t>
            </a:r>
            <a:r>
              <a:rPr lang="en-GB" dirty="0" smtClean="0"/>
              <a:t>, </a:t>
            </a:r>
            <a:r>
              <a:rPr lang="en-GB" dirty="0" err="1" smtClean="0"/>
              <a:t>treni</a:t>
            </a:r>
            <a:r>
              <a:rPr lang="en-GB" dirty="0" smtClean="0"/>
              <a:t>, </a:t>
            </a:r>
            <a:r>
              <a:rPr lang="en-GB" dirty="0" err="1" smtClean="0"/>
              <a:t>navi</a:t>
            </a:r>
            <a:r>
              <a:rPr lang="en-GB" dirty="0" smtClean="0"/>
              <a:t>, </a:t>
            </a:r>
            <a:r>
              <a:rPr lang="en-GB" dirty="0" err="1" smtClean="0"/>
              <a:t>veivoli</a:t>
            </a:r>
            <a:r>
              <a:rPr lang="en-GB" dirty="0" smtClean="0"/>
              <a:t> e </a:t>
            </a:r>
            <a:r>
              <a:rPr lang="en-GB" dirty="0" err="1" smtClean="0"/>
              <a:t>automobili</a:t>
            </a:r>
            <a:r>
              <a:rPr lang="en-GB" dirty="0" smtClean="0"/>
              <a:t>. </a:t>
            </a:r>
          </a:p>
          <a:p>
            <a:endParaRPr lang="en-GB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51722" y="556418"/>
            <a:ext cx="1157210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it-IT" sz="1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Stanno emergendo nuovi mercati per </a:t>
            </a:r>
            <a:r>
              <a:rPr lang="it-IT" sz="1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trasporti industriali </a:t>
            </a:r>
            <a:r>
              <a:rPr lang="it-IT" sz="1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(ad esempio carrelli elevatori) e autovetture alimentate a celle a combustibile a idrogeno. Stazioni di rifornimento di idrogeno interne ed esterne sono state costruite a supporto di questi veicoli. Una cella a combustibile è un dispositivo che combina idrogeno con ossigeno dall'aria in una reazione elettrochimica per creare elettricità, che può alimentare un motore elettrico e spingere un veicolo. Le celle a combustibile sono due volte più efficienti dal punto di vista energetico rispetto ai motori a combustione e l'idrogeno utilizzato per alimentarle può provenire da una varietà di fonti, comprese le risorse di energia rinnovabile. Una cella a combustibile a idrogeno emette solo calore e acqua, senza produrre inquinanti atmosferici o gas a effetto serra.</a:t>
            </a:r>
            <a:endParaRPr lang="en-GB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" y="1293308"/>
            <a:ext cx="7464091" cy="4626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4" descr="Large preview of file Coradia iLint 201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4" t="5348" r="16810" b="6057"/>
          <a:stretch/>
        </p:blipFill>
        <p:spPr bwMode="auto">
          <a:xfrm>
            <a:off x="0" y="3289214"/>
            <a:ext cx="2726038" cy="27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telegraph.co.uk/cars/images/toyota/mirai/Toyota-Mirai-front-large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25" y="3168649"/>
            <a:ext cx="4135255" cy="2751093"/>
          </a:xfrm>
          <a:prstGeom prst="rect">
            <a:avLst/>
          </a:prstGeom>
          <a:noFill/>
        </p:spPr>
      </p:pic>
      <p:pic>
        <p:nvPicPr>
          <p:cNvPr id="21" name="Imagen 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44" y="1321478"/>
            <a:ext cx="3475830" cy="245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3" descr="PowerEdge C Series Forklift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65" y="1326345"/>
            <a:ext cx="2421467" cy="231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Εικόνα 2" descr="Honda Carity FCX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52" y="3634695"/>
            <a:ext cx="3010274" cy="228187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5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4927" y="329577"/>
            <a:ext cx="110553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4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celle a combustibile a idrogeno sono più pulite ed efficienti dei tradizionali motori a combustione e centrali elettriche. L'idrogeno e le celle a combustibile possono anche essere utilizzate in applicazioni mobili per alimentare veicoli e centraline mobili.</a:t>
            </a:r>
          </a:p>
          <a:p>
            <a:pPr algn="ctr" fontAlgn="base"/>
            <a:r>
              <a:rPr lang="it-IT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Riesci a pensare a 3 principali vantaggi e svantaggi di una transizione immediate alle celle a combustibile ad idrogeno?</a:t>
            </a:r>
          </a:p>
          <a:p>
            <a:pPr algn="ctr" fontAlgn="base"/>
            <a:endParaRPr lang="it-IT" sz="4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base"/>
            <a:r>
              <a:rPr lang="it-IT" sz="4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Dividetevi in gruppi e dibattete</a:t>
            </a:r>
            <a:endParaRPr lang="it-IT" sz="4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5528" y="834149"/>
            <a:ext cx="52758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sz="2400" noProof="1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 vantaggi</a:t>
            </a:r>
          </a:p>
          <a:p>
            <a:pPr algn="ctr" fontAlgn="base"/>
            <a:endParaRPr lang="it-IT" sz="2400" noProof="1" smtClean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noProof="1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Riduzione delle emissioni di gas serra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noProof="1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Alta affidabilità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noProof="1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Flessibilità nell'installazione e nel funzionamento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noProof="1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Ridotta domanda di petrolio dall’estero</a:t>
            </a:r>
            <a:endParaRPr lang="it-IT" sz="2400" noProof="1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77841" y="834149"/>
            <a:ext cx="64756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sz="24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 svantaggi</a:t>
            </a:r>
          </a:p>
          <a:p>
            <a:pPr algn="ctr" fontAlgn="base"/>
            <a:endParaRPr lang="it-IT" sz="2400" dirty="0" smtClean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maggior parte è attualmente prodotta da combustibili fossili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Disponibilità limitata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costo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Problemi </a:t>
            </a:r>
            <a:r>
              <a:rPr lang="it-IT" sz="2400" smtClean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accumulo</a:t>
            </a:r>
            <a:endParaRPr lang="it-IT" sz="2400" dirty="0" smtClean="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it-IT" sz="2400" b="0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1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707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18</cp:revision>
  <dcterms:created xsi:type="dcterms:W3CDTF">2019-06-26T09:21:34Z</dcterms:created>
  <dcterms:modified xsi:type="dcterms:W3CDTF">2019-11-07T13:00:20Z</dcterms:modified>
</cp:coreProperties>
</file>