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76" r:id="rId4"/>
    <p:sldId id="275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B8C8-1865-4C85-9EA0-0940242439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98C7-63F3-4C1A-A6C1-BB89F9DA9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98C7-63F3-4C1A-A6C1-BB89F9DA91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1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youtube.com/watch?time_continue=40&amp;v=dWZCJntPYUk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hyperlink" Target="https://www.youtube.com/watch?v=HjqRifqUav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youtube.com/watch?v=-vgIIs0CGqw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hyperlink" Target="https://www.energy.gov/eere/fuelcells/hydrogen-pipelines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Distribuzione</a:t>
            </a:r>
            <a:endParaRPr lang="it-I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6183768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Informazioni aggiuntive per gli insegnanti</a:t>
            </a:r>
            <a:endParaRPr lang="it-I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Navi cisterna per l’idrogeno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6"/>
            <a:ext cx="4334400" cy="4321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Nei prossimi anni navi cisterne per l’idrogeno potrebbero trasportare grandi quantità di idrogeno attraverso il mare basandosi sulla tecnologia del gas naturale liquido (GNL).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9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00" y="1383592"/>
            <a:ext cx="5013982" cy="36800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31944" y="525841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https://www.flickr.com/photos/141766965@N06/27092075444/in/album-72157667139345124/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3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Navi cisterna per l’idrogeno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i="1" dirty="0" smtClean="0">
                <a:solidFill>
                  <a:schemeClr val="accent6"/>
                </a:solidFill>
              </a:rPr>
              <a:t>“I sistemi di contenimento del carico  […] posso accumulare </a:t>
            </a:r>
            <a:r>
              <a:rPr lang="it-IT" sz="1800" i="1" dirty="0" err="1" smtClean="0">
                <a:solidFill>
                  <a:schemeClr val="accent6"/>
                </a:solidFill>
              </a:rPr>
              <a:t>boil</a:t>
            </a:r>
            <a:r>
              <a:rPr lang="it-IT" sz="1800" i="1" dirty="0" smtClean="0">
                <a:solidFill>
                  <a:schemeClr val="accent6"/>
                </a:solidFill>
              </a:rPr>
              <a:t>-off gas fino a 21 giorni di navigazione. Dal momento che le temperature di liquefazione dell’idrogeno sono minori – meno 253°C – di quelle del GNL e l’idrogeno è a più alto rischio di evaporazione, vengono utilizzati isolamenti sotto vuoto per minimizzare gli scambi termici con l’esterno.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i="1" dirty="0" smtClean="0">
                <a:solidFill>
                  <a:schemeClr val="accent6"/>
                </a:solidFill>
              </a:rPr>
              <a:t>Le navi sono lunghe circa 116 m e possono ospitare fino a due cisterne da 1250 m</a:t>
            </a:r>
            <a:r>
              <a:rPr lang="it-IT" sz="1800" i="1" baseline="30000" dirty="0" smtClean="0">
                <a:solidFill>
                  <a:schemeClr val="accent6"/>
                </a:solidFill>
              </a:rPr>
              <a:t>3</a:t>
            </a:r>
            <a:r>
              <a:rPr lang="it-IT" sz="1800" i="1" dirty="0" smtClean="0">
                <a:solidFill>
                  <a:schemeClr val="accent6"/>
                </a:solidFill>
              </a:rPr>
              <a:t>. L’Idrogeno non viene utilizzato per la propulsione della nave. Il sistema di propulsione è costituito generalmente da motori diesel..”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Fonte: https://www.lngworldshipping.com/news/view,kawasaki-ship-designs-support-japans-hydrogensociety-plans_46421.htm</a:t>
            </a:r>
          </a:p>
          <a:p>
            <a:endParaRPr lang="it-IT" sz="1800" dirty="0"/>
          </a:p>
        </p:txBody>
      </p:sp>
      <p:sp>
        <p:nvSpPr>
          <p:cNvPr id="19" name="ZoneTexte 6"/>
          <p:cNvSpPr txBox="1"/>
          <p:nvPr/>
        </p:nvSpPr>
        <p:spPr>
          <a:xfrm>
            <a:off x="3919200" y="4221000"/>
            <a:ext cx="688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1.250 m</a:t>
            </a:r>
            <a:r>
              <a:rPr lang="fr-FR" b="1" baseline="30000" dirty="0" smtClean="0">
                <a:solidFill>
                  <a:srgbClr val="C00000"/>
                </a:solidFill>
              </a:rPr>
              <a:t>3</a:t>
            </a:r>
            <a:r>
              <a:rPr lang="fr-FR" b="1" dirty="0" smtClean="0">
                <a:solidFill>
                  <a:srgbClr val="C00000"/>
                </a:solidFill>
              </a:rPr>
              <a:t> di </a:t>
            </a:r>
            <a:r>
              <a:rPr lang="fr-FR" b="1" dirty="0" err="1" smtClean="0">
                <a:solidFill>
                  <a:srgbClr val="C00000"/>
                </a:solidFill>
              </a:rPr>
              <a:t>idrogeno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liquido</a:t>
            </a:r>
            <a:r>
              <a:rPr lang="fr-FR" b="1" dirty="0" smtClean="0">
                <a:solidFill>
                  <a:srgbClr val="C00000"/>
                </a:solidFill>
              </a:rPr>
              <a:t> a 70,85 kg/m</a:t>
            </a:r>
            <a:r>
              <a:rPr lang="fr-FR" b="1" baseline="30000" dirty="0" smtClean="0">
                <a:solidFill>
                  <a:srgbClr val="C00000"/>
                </a:solidFill>
              </a:rPr>
              <a:t>3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88.6 t H2  2.9 </a:t>
            </a:r>
            <a:r>
              <a:rPr lang="fr-FR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GWh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9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 </a:t>
            </a:r>
            <a:r>
              <a:rPr lang="fr-FR" dirty="0" err="1" smtClean="0"/>
              <a:t>poi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56719" y="129147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Tutte le seguenti tecnologie caratterizzano l’utilizzo </a:t>
            </a:r>
            <a:r>
              <a:rPr lang="it-IT" sz="2400" b="1" dirty="0" smtClean="0">
                <a:solidFill>
                  <a:srgbClr val="EE5E38"/>
                </a:solidFill>
              </a:rPr>
              <a:t>presente</a:t>
            </a:r>
            <a:r>
              <a:rPr lang="it-IT" sz="2400" dirty="0" smtClean="0"/>
              <a:t> dell’idrogeno:</a:t>
            </a:r>
          </a:p>
          <a:p>
            <a:pPr lvl="1"/>
            <a:r>
              <a:rPr lang="it-IT" sz="2000" dirty="0" smtClean="0"/>
              <a:t>Produzione centralizzata in grandi impianti</a:t>
            </a:r>
          </a:p>
          <a:p>
            <a:pPr lvl="1"/>
            <a:r>
              <a:rPr lang="it-IT" sz="2000" dirty="0" smtClean="0"/>
              <a:t>Enorme consumo nelle raffinerie e nelle industrie chimiche</a:t>
            </a:r>
          </a:p>
          <a:p>
            <a:pPr lvl="1"/>
            <a:r>
              <a:rPr lang="it-IT" sz="2000" dirty="0" smtClean="0"/>
              <a:t>Meno del 10% trasportato</a:t>
            </a:r>
          </a:p>
          <a:p>
            <a:pPr marL="534988" lvl="1" indent="0">
              <a:buFont typeface="Arial" panose="020B0604020202020204" pitchFamily="34" charset="0"/>
              <a:buNone/>
            </a:pPr>
            <a:r>
              <a:rPr lang="it-IT" sz="2000" dirty="0" smtClean="0">
                <a:sym typeface="Wingdings" panose="05000000000000000000" pitchFamily="2" charset="2"/>
              </a:rPr>
              <a:t>	</a:t>
            </a:r>
            <a:r>
              <a:rPr lang="it-IT" sz="2000" b="1" dirty="0" smtClean="0">
                <a:solidFill>
                  <a:srgbClr val="EE5E38"/>
                </a:solidFill>
                <a:sym typeface="Wingdings" panose="05000000000000000000" pitchFamily="2" charset="2"/>
              </a:rPr>
              <a:t>Altamente centralizzato</a:t>
            </a:r>
            <a:endParaRPr lang="it-IT" sz="2000" b="1" dirty="0" smtClean="0">
              <a:solidFill>
                <a:srgbClr val="EE5E38"/>
              </a:solidFill>
            </a:endParaRPr>
          </a:p>
          <a:p>
            <a:pPr marL="457200" lvl="1" indent="0">
              <a:buNone/>
            </a:pPr>
            <a:endParaRPr lang="it-IT" sz="2000" dirty="0" smtClean="0"/>
          </a:p>
          <a:p>
            <a:r>
              <a:rPr lang="it-IT" sz="2400" dirty="0" smtClean="0"/>
              <a:t>Energia e idrogeno per la</a:t>
            </a:r>
            <a:r>
              <a:rPr lang="it-IT" sz="2400" b="1" dirty="0" smtClean="0">
                <a:solidFill>
                  <a:srgbClr val="EE5E38"/>
                </a:solidFill>
              </a:rPr>
              <a:t> transizione energetica</a:t>
            </a:r>
          </a:p>
          <a:p>
            <a:pPr lvl="1"/>
            <a:r>
              <a:rPr lang="it-IT" sz="2000" dirty="0" smtClean="0"/>
              <a:t>L’idrogeno verrà prodotto sempre più da fonte energetica rinnovabile (principalmente elettricità ma anche calore, biomassa, luce) da sistemi di piccola taglia</a:t>
            </a:r>
          </a:p>
          <a:p>
            <a:pPr lvl="1"/>
            <a:r>
              <a:rPr lang="it-IT" sz="2000" dirty="0" smtClean="0"/>
              <a:t>Utilizzi «emergenti» quali mobilità/trasporti richiedono la distribuzione dell’idrogeno nei territori tramite stazioni di rifornimento</a:t>
            </a:r>
          </a:p>
          <a:p>
            <a:pPr marL="534988" lvl="1" indent="0">
              <a:buFont typeface="Arial" panose="020B0604020202020204" pitchFamily="34" charset="0"/>
              <a:buNone/>
            </a:pPr>
            <a:r>
              <a:rPr lang="it-IT" sz="2000" dirty="0" smtClean="0">
                <a:sym typeface="Wingdings" panose="05000000000000000000" pitchFamily="2" charset="2"/>
              </a:rPr>
              <a:t> </a:t>
            </a:r>
            <a:r>
              <a:rPr lang="it-IT" sz="2000" b="1" dirty="0" smtClean="0">
                <a:solidFill>
                  <a:srgbClr val="EE5E38"/>
                </a:solidFill>
                <a:sym typeface="Wingdings" panose="05000000000000000000" pitchFamily="2" charset="2"/>
              </a:rPr>
              <a:t>Altamente de-centralizzato</a:t>
            </a:r>
            <a:endParaRPr lang="it-IT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Stazioni di rifornimento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153686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Attualmente nelle autovetture l’idrogeno è accumulato in forma gassosa in serbatoi in pressioni da 350 o 700 bar.</a:t>
            </a:r>
          </a:p>
          <a:p>
            <a:r>
              <a:rPr lang="it-IT" dirty="0" smtClean="0"/>
              <a:t>Riempire I serbatoi richiede:</a:t>
            </a:r>
          </a:p>
          <a:p>
            <a:pPr lvl="1"/>
            <a:r>
              <a:rPr lang="it-IT" dirty="0" smtClean="0"/>
              <a:t>La produzione di idrogeno</a:t>
            </a:r>
          </a:p>
          <a:p>
            <a:pPr lvl="1"/>
            <a:r>
              <a:rPr lang="it-IT" dirty="0" smtClean="0"/>
              <a:t>Filtraggio e deumidificazione</a:t>
            </a:r>
          </a:p>
          <a:p>
            <a:pPr lvl="1"/>
            <a:r>
              <a:rPr lang="it-IT" dirty="0" smtClean="0"/>
              <a:t>Accumulo in tampone a bassa pressione</a:t>
            </a:r>
          </a:p>
          <a:p>
            <a:pPr lvl="1"/>
            <a:r>
              <a:rPr lang="it-IT" dirty="0" smtClean="0"/>
              <a:t>Compressione e raffreddamento</a:t>
            </a:r>
          </a:p>
          <a:p>
            <a:pPr marL="457200" lvl="1" indent="0">
              <a:buNone/>
            </a:pPr>
            <a:endParaRPr lang="it-IT" sz="36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Perché il raffreddamento? </a:t>
            </a:r>
          </a:p>
        </p:txBody>
      </p:sp>
      <p:graphicFrame>
        <p:nvGraphicFramePr>
          <p:cNvPr id="19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80076"/>
              </p:ext>
            </p:extLst>
          </p:nvPr>
        </p:nvGraphicFramePr>
        <p:xfrm>
          <a:off x="6888175" y="2454624"/>
          <a:ext cx="453600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825">
                  <a:extLst>
                    <a:ext uri="{9D8B030D-6E8A-4147-A177-3AD203B41FA5}">
                      <a16:colId xmlns:a16="http://schemas.microsoft.com/office/drawing/2014/main" val="2535122962"/>
                    </a:ext>
                  </a:extLst>
                </a:gridCol>
                <a:gridCol w="1696453">
                  <a:extLst>
                    <a:ext uri="{9D8B030D-6E8A-4147-A177-3AD203B41FA5}">
                      <a16:colId xmlns:a16="http://schemas.microsoft.com/office/drawing/2014/main" val="887957239"/>
                    </a:ext>
                  </a:extLst>
                </a:gridCol>
                <a:gridCol w="1726723">
                  <a:extLst>
                    <a:ext uri="{9D8B030D-6E8A-4147-A177-3AD203B41FA5}">
                      <a16:colId xmlns:a16="http://schemas.microsoft.com/office/drawing/2014/main" val="2169012624"/>
                    </a:ext>
                  </a:extLst>
                </a:gridCol>
              </a:tblGrid>
              <a:tr h="50860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Densità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energetica</a:t>
                      </a:r>
                      <a:r>
                        <a:rPr lang="fr-FR" sz="1400" dirty="0" smtClean="0"/>
                        <a:t> in peso (kWh/kg)</a:t>
                      </a:r>
                      <a:endParaRPr lang="fr-FR" sz="1400" dirty="0"/>
                    </a:p>
                  </a:txBody>
                  <a:tcPr>
                    <a:solidFill>
                      <a:srgbClr val="E95E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Densità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energetica</a:t>
                      </a:r>
                      <a:r>
                        <a:rPr lang="fr-FR" sz="1400" dirty="0" smtClean="0"/>
                        <a:t> in volume(kWh/m3)</a:t>
                      </a:r>
                      <a:endParaRPr lang="fr-FR" sz="1400" dirty="0"/>
                    </a:p>
                  </a:txBody>
                  <a:tcPr>
                    <a:solidFill>
                      <a:srgbClr val="E95E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25611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H</a:t>
                      </a:r>
                      <a:r>
                        <a:rPr lang="fr-FR" sz="1400" b="1" baseline="-25000" dirty="0" smtClean="0"/>
                        <a:t>2</a:t>
                      </a:r>
                      <a:r>
                        <a:rPr lang="fr-FR" sz="1200" b="1" baseline="0" dirty="0" smtClean="0"/>
                        <a:t> @ STP</a:t>
                      </a:r>
                      <a:endParaRPr lang="fr-FR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33.3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2.99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44585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r>
                        <a:rPr lang="fr-F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 @ 350 bar</a:t>
                      </a:r>
                      <a:endParaRPr lang="fr-F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33.3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750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10400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 @ 700 bar</a:t>
                      </a:r>
                      <a:endParaRPr lang="fr-F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33.3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1300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2623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Stazioni di rifornimento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47666" y="130052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Perché l’idrogeno va raffreddato? </a:t>
            </a:r>
          </a:p>
          <a:p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928110" y="1932337"/>
            <a:ext cx="928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“</a:t>
            </a:r>
            <a:r>
              <a:rPr lang="it-IT" sz="2000" i="1" dirty="0" smtClean="0">
                <a:solidFill>
                  <a:schemeClr val="accent6"/>
                </a:solidFill>
              </a:rPr>
              <a:t>Quando il gas viene compresso si riscalda. Quando viene rilasciato, si raffredda. Il risultato è che il gas nel serbatoio del veicolo e significativamente più caldo di quando è stato rifornito dalla stazione di rifornimento. Senza delle misure compensative, le temperature potrebbero superare I 100°C quando il rifornimento viene fatto nei tempi attesi di pochi minuti. </a:t>
            </a:r>
          </a:p>
          <a:p>
            <a:endParaRPr lang="it-IT" sz="2000" i="1" dirty="0" smtClean="0">
              <a:solidFill>
                <a:schemeClr val="accent6"/>
              </a:solidFill>
            </a:endParaRPr>
          </a:p>
          <a:p>
            <a:r>
              <a:rPr lang="it-IT" sz="2000" i="1" dirty="0" smtClean="0">
                <a:solidFill>
                  <a:schemeClr val="accent6"/>
                </a:solidFill>
              </a:rPr>
              <a:t>Attualmente la massima temperatura ammessa per il serbatoio è 85°C. La conseguenza è che devono essere prese misure compensative per evitare che il limite di temperatura venga superato. Questo viene fatto </a:t>
            </a:r>
            <a:r>
              <a:rPr lang="it-IT" sz="2000" i="1" dirty="0" err="1" smtClean="0">
                <a:solidFill>
                  <a:schemeClr val="accent6"/>
                </a:solidFill>
              </a:rPr>
              <a:t>pre</a:t>
            </a:r>
            <a:r>
              <a:rPr lang="it-IT" sz="2000" i="1" dirty="0" smtClean="0">
                <a:solidFill>
                  <a:schemeClr val="accent6"/>
                </a:solidFill>
              </a:rPr>
              <a:t> raffreddando il gas fino a -40 °C </a:t>
            </a:r>
            <a:r>
              <a:rPr lang="it-IT" sz="2000" dirty="0" smtClean="0"/>
              <a:t>“</a:t>
            </a:r>
          </a:p>
          <a:p>
            <a:endParaRPr lang="it-IT" sz="2000" dirty="0" smtClean="0"/>
          </a:p>
          <a:p>
            <a:r>
              <a:rPr lang="it-IT" sz="2000" dirty="0" smtClean="0"/>
              <a:t>Fonte: SAE J2601 – The Worldwide Standard for </a:t>
            </a:r>
            <a:r>
              <a:rPr lang="it-IT" sz="2000" dirty="0" err="1" smtClean="0"/>
              <a:t>Hydrogen</a:t>
            </a:r>
            <a:r>
              <a:rPr lang="it-IT" sz="2000" dirty="0" smtClean="0"/>
              <a:t> </a:t>
            </a:r>
            <a:r>
              <a:rPr lang="it-IT" sz="2000" dirty="0" err="1" smtClean="0"/>
              <a:t>Fuelling</a:t>
            </a:r>
            <a:r>
              <a:rPr lang="it-IT" sz="2000" dirty="0" smtClean="0"/>
              <a:t> </a:t>
            </a:r>
            <a:r>
              <a:rPr lang="it-IT" sz="2000" dirty="0" err="1" smtClean="0"/>
              <a:t>Stations</a:t>
            </a:r>
            <a:r>
              <a:rPr lang="it-IT" sz="2000" dirty="0" smtClean="0"/>
              <a:t>, David </a:t>
            </a:r>
            <a:r>
              <a:rPr lang="it-IT" sz="2000" dirty="0" err="1" smtClean="0"/>
              <a:t>Wenger</a:t>
            </a:r>
            <a:r>
              <a:rPr lang="it-IT" sz="2000" dirty="0" smtClean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Stazione di rifornimento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9248627" y="3456425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4390" y="2126153"/>
            <a:ext cx="257437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1.  </a:t>
            </a:r>
            <a:r>
              <a:rPr lang="it-IT" sz="1200" b="1" dirty="0" smtClean="0"/>
              <a:t>Fonte di idrogeno</a:t>
            </a:r>
          </a:p>
          <a:p>
            <a:r>
              <a:rPr lang="it-IT" sz="1100" dirty="0" smtClean="0"/>
              <a:t>H</a:t>
            </a:r>
            <a:r>
              <a:rPr lang="it-IT" sz="1100" baseline="-25000" dirty="0" smtClean="0"/>
              <a:t>2</a:t>
            </a:r>
            <a:r>
              <a:rPr lang="it-IT" sz="1100" dirty="0" smtClean="0"/>
              <a:t> gassoso è accumulato in bombole a 200 bar</a:t>
            </a:r>
            <a:endParaRPr lang="it-IT" sz="1200" dirty="0" smtClean="0"/>
          </a:p>
          <a:p>
            <a:r>
              <a:rPr lang="it-IT" sz="1200" dirty="0" smtClean="0"/>
              <a:t>2.  </a:t>
            </a:r>
            <a:r>
              <a:rPr lang="it-IT" sz="1200" b="1" dirty="0" smtClean="0"/>
              <a:t>Fase di compressione</a:t>
            </a:r>
          </a:p>
          <a:p>
            <a:r>
              <a:rPr lang="it-IT" sz="1100" dirty="0" smtClean="0"/>
              <a:t>H</a:t>
            </a:r>
            <a:r>
              <a:rPr lang="it-IT" sz="1100" baseline="-25000" dirty="0" smtClean="0"/>
              <a:t>2</a:t>
            </a:r>
            <a:r>
              <a:rPr lang="it-IT" sz="1100" dirty="0" smtClean="0"/>
              <a:t> e compresso t 350 o 700 bar</a:t>
            </a:r>
          </a:p>
          <a:p>
            <a:r>
              <a:rPr lang="it-IT" sz="1200" dirty="0" smtClean="0"/>
              <a:t>3.  </a:t>
            </a:r>
            <a:r>
              <a:rPr lang="it-IT" sz="1200" b="1" dirty="0" smtClean="0"/>
              <a:t>Buffers</a:t>
            </a:r>
          </a:p>
          <a:p>
            <a:r>
              <a:rPr lang="it-IT" sz="1100" dirty="0" smtClean="0"/>
              <a:t>Stoccaggio di H</a:t>
            </a:r>
            <a:r>
              <a:rPr lang="it-IT" sz="1100" baseline="-25000" dirty="0" smtClean="0"/>
              <a:t>2</a:t>
            </a:r>
            <a:r>
              <a:rPr lang="it-IT" sz="1100" dirty="0" smtClean="0"/>
              <a:t> ad alta pressione</a:t>
            </a:r>
            <a:endParaRPr lang="it-IT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24390" y="3497074"/>
            <a:ext cx="2580904" cy="167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4.  </a:t>
            </a:r>
            <a:r>
              <a:rPr lang="it-IT" sz="1200" b="1" dirty="0" smtClean="0"/>
              <a:t>Scambiatore di calore</a:t>
            </a:r>
          </a:p>
          <a:p>
            <a:r>
              <a:rPr lang="it-IT" sz="1100" dirty="0" smtClean="0"/>
              <a:t>H</a:t>
            </a:r>
            <a:r>
              <a:rPr lang="it-IT" sz="1100" baseline="-25000" dirty="0" smtClean="0"/>
              <a:t>2</a:t>
            </a:r>
            <a:r>
              <a:rPr lang="it-IT" sz="1100" dirty="0" smtClean="0"/>
              <a:t> è raffreddato a -40°C prima del rifornimento</a:t>
            </a:r>
            <a:endParaRPr lang="it-IT" sz="1200" dirty="0" smtClean="0"/>
          </a:p>
          <a:p>
            <a:r>
              <a:rPr lang="it-IT" sz="1200" dirty="0" smtClean="0"/>
              <a:t>5.  </a:t>
            </a:r>
            <a:r>
              <a:rPr lang="it-IT" sz="1200" b="1" dirty="0" smtClean="0"/>
              <a:t>Dispenser</a:t>
            </a:r>
          </a:p>
          <a:p>
            <a:r>
              <a:rPr lang="it-IT" sz="1100" dirty="0" smtClean="0"/>
              <a:t>H</a:t>
            </a:r>
            <a:r>
              <a:rPr lang="it-IT" sz="1100" baseline="-25000" dirty="0" smtClean="0"/>
              <a:t>2</a:t>
            </a:r>
            <a:r>
              <a:rPr lang="it-IT" sz="1100" dirty="0" smtClean="0"/>
              <a:t> è trasferito nel serbatoio del cliente</a:t>
            </a:r>
          </a:p>
          <a:p>
            <a:r>
              <a:rPr lang="it-IT" sz="1200" dirty="0" smtClean="0"/>
              <a:t>6.  </a:t>
            </a:r>
            <a:r>
              <a:rPr lang="it-IT" sz="1200" b="1" dirty="0" smtClean="0"/>
              <a:t>Sistema di raffreddamento</a:t>
            </a:r>
          </a:p>
          <a:p>
            <a:r>
              <a:rPr lang="it-IT" sz="1100" dirty="0" smtClean="0"/>
              <a:t>Fornisce lo scambiatore di calore con il liquido refrigerante</a:t>
            </a:r>
          </a:p>
          <a:p>
            <a:r>
              <a:rPr lang="it-IT" sz="1200" dirty="0" smtClean="0"/>
              <a:t>7</a:t>
            </a:r>
            <a:r>
              <a:rPr lang="it-IT" sz="1100" dirty="0" smtClean="0"/>
              <a:t>.  </a:t>
            </a:r>
            <a:r>
              <a:rPr lang="it-IT" sz="1200" b="1" dirty="0" smtClean="0"/>
              <a:t>Gestione generale dell’unità</a:t>
            </a:r>
            <a:endParaRPr lang="it-IT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24390" y="1372071"/>
            <a:ext cx="341161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Come funziona?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Stazione di rifornimento</a:t>
            </a:r>
            <a:endParaRPr lang="it-IT" dirty="0"/>
          </a:p>
        </p:txBody>
      </p:sp>
      <p:grpSp>
        <p:nvGrpSpPr>
          <p:cNvPr id="20" name="Groupe 22"/>
          <p:cNvGrpSpPr/>
          <p:nvPr/>
        </p:nvGrpSpPr>
        <p:grpSpPr>
          <a:xfrm>
            <a:off x="3216001" y="1768128"/>
            <a:ext cx="6966050" cy="3458037"/>
            <a:chOff x="2998648" y="2440445"/>
            <a:chExt cx="6161666" cy="305873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42"/>
            <a:stretch/>
          </p:blipFill>
          <p:spPr bwMode="auto">
            <a:xfrm>
              <a:off x="2998648" y="2493000"/>
              <a:ext cx="6161666" cy="300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9"/>
            <p:cNvSpPr/>
            <p:nvPr/>
          </p:nvSpPr>
          <p:spPr>
            <a:xfrm>
              <a:off x="3040312" y="2440445"/>
              <a:ext cx="2099465" cy="718496"/>
            </a:xfrm>
            <a:custGeom>
              <a:avLst/>
              <a:gdLst>
                <a:gd name="connsiteX0" fmla="*/ 0 w 5958589"/>
                <a:gd name="connsiteY0" fmla="*/ 0 h 1870990"/>
                <a:gd name="connsiteX1" fmla="*/ 5958589 w 5958589"/>
                <a:gd name="connsiteY1" fmla="*/ 0 h 1870990"/>
                <a:gd name="connsiteX2" fmla="*/ 5958589 w 5958589"/>
                <a:gd name="connsiteY2" fmla="*/ 1870990 h 1870990"/>
                <a:gd name="connsiteX3" fmla="*/ 0 w 5958589"/>
                <a:gd name="connsiteY3" fmla="*/ 1870990 h 1870990"/>
                <a:gd name="connsiteX4" fmla="*/ 0 w 5958589"/>
                <a:gd name="connsiteY4" fmla="*/ 0 h 1870990"/>
                <a:gd name="connsiteX0" fmla="*/ 0 w 5958589"/>
                <a:gd name="connsiteY0" fmla="*/ 0 h 1870990"/>
                <a:gd name="connsiteX1" fmla="*/ 5958589 w 5958589"/>
                <a:gd name="connsiteY1" fmla="*/ 0 h 1870990"/>
                <a:gd name="connsiteX2" fmla="*/ 5958589 w 5958589"/>
                <a:gd name="connsiteY2" fmla="*/ 1870990 h 1870990"/>
                <a:gd name="connsiteX3" fmla="*/ 474784 w 5958589"/>
                <a:gd name="connsiteY3" fmla="*/ 1633597 h 1870990"/>
                <a:gd name="connsiteX4" fmla="*/ 0 w 5958589"/>
                <a:gd name="connsiteY4" fmla="*/ 0 h 1870990"/>
                <a:gd name="connsiteX0" fmla="*/ 0 w 5958589"/>
                <a:gd name="connsiteY0" fmla="*/ 0 h 1870990"/>
                <a:gd name="connsiteX1" fmla="*/ 5958589 w 5958589"/>
                <a:gd name="connsiteY1" fmla="*/ 0 h 1870990"/>
                <a:gd name="connsiteX2" fmla="*/ 5958589 w 5958589"/>
                <a:gd name="connsiteY2" fmla="*/ 1870990 h 1870990"/>
                <a:gd name="connsiteX3" fmla="*/ 43961 w 5958589"/>
                <a:gd name="connsiteY3" fmla="*/ 1835820 h 1870990"/>
                <a:gd name="connsiteX4" fmla="*/ 0 w 5958589"/>
                <a:gd name="connsiteY4" fmla="*/ 0 h 1870990"/>
                <a:gd name="connsiteX0" fmla="*/ 0 w 5958589"/>
                <a:gd name="connsiteY0" fmla="*/ 0 h 1870990"/>
                <a:gd name="connsiteX1" fmla="*/ 3189012 w 5958589"/>
                <a:gd name="connsiteY1" fmla="*/ 17585 h 1870990"/>
                <a:gd name="connsiteX2" fmla="*/ 5958589 w 5958589"/>
                <a:gd name="connsiteY2" fmla="*/ 1870990 h 1870990"/>
                <a:gd name="connsiteX3" fmla="*/ 43961 w 5958589"/>
                <a:gd name="connsiteY3" fmla="*/ 1835820 h 1870990"/>
                <a:gd name="connsiteX4" fmla="*/ 0 w 5958589"/>
                <a:gd name="connsiteY4" fmla="*/ 0 h 1870990"/>
                <a:gd name="connsiteX0" fmla="*/ 0 w 3189012"/>
                <a:gd name="connsiteY0" fmla="*/ 0 h 1835820"/>
                <a:gd name="connsiteX1" fmla="*/ 3189012 w 3189012"/>
                <a:gd name="connsiteY1" fmla="*/ 17585 h 1835820"/>
                <a:gd name="connsiteX2" fmla="*/ 2775774 w 3189012"/>
                <a:gd name="connsiteY2" fmla="*/ 754366 h 1835820"/>
                <a:gd name="connsiteX3" fmla="*/ 43961 w 3189012"/>
                <a:gd name="connsiteY3" fmla="*/ 1835820 h 1835820"/>
                <a:gd name="connsiteX4" fmla="*/ 0 w 3189012"/>
                <a:gd name="connsiteY4" fmla="*/ 0 h 1835820"/>
                <a:gd name="connsiteX0" fmla="*/ 0 w 3329690"/>
                <a:gd name="connsiteY0" fmla="*/ 0 h 1835820"/>
                <a:gd name="connsiteX1" fmla="*/ 3189012 w 3329690"/>
                <a:gd name="connsiteY1" fmla="*/ 17585 h 1835820"/>
                <a:gd name="connsiteX2" fmla="*/ 3329690 w 3329690"/>
                <a:gd name="connsiteY2" fmla="*/ 1352243 h 1835820"/>
                <a:gd name="connsiteX3" fmla="*/ 43961 w 3329690"/>
                <a:gd name="connsiteY3" fmla="*/ 1835820 h 1835820"/>
                <a:gd name="connsiteX4" fmla="*/ 0 w 3329690"/>
                <a:gd name="connsiteY4" fmla="*/ 0 h 1835820"/>
                <a:gd name="connsiteX0" fmla="*/ 17585 w 3347275"/>
                <a:gd name="connsiteY0" fmla="*/ 0 h 2125966"/>
                <a:gd name="connsiteX1" fmla="*/ 3206597 w 3347275"/>
                <a:gd name="connsiteY1" fmla="*/ 17585 h 2125966"/>
                <a:gd name="connsiteX2" fmla="*/ 3347275 w 3347275"/>
                <a:gd name="connsiteY2" fmla="*/ 1352243 h 2125966"/>
                <a:gd name="connsiteX3" fmla="*/ 0 w 3347275"/>
                <a:gd name="connsiteY3" fmla="*/ 2125966 h 2125966"/>
                <a:gd name="connsiteX4" fmla="*/ 17585 w 3347275"/>
                <a:gd name="connsiteY4" fmla="*/ 0 h 2125966"/>
                <a:gd name="connsiteX0" fmla="*/ 31101 w 3347275"/>
                <a:gd name="connsiteY0" fmla="*/ 1288116 h 2108381"/>
                <a:gd name="connsiteX1" fmla="*/ 3206597 w 3347275"/>
                <a:gd name="connsiteY1" fmla="*/ 0 h 2108381"/>
                <a:gd name="connsiteX2" fmla="*/ 3347275 w 3347275"/>
                <a:gd name="connsiteY2" fmla="*/ 1334658 h 2108381"/>
                <a:gd name="connsiteX3" fmla="*/ 0 w 3347275"/>
                <a:gd name="connsiteY3" fmla="*/ 2108381 h 2108381"/>
                <a:gd name="connsiteX4" fmla="*/ 31101 w 3347275"/>
                <a:gd name="connsiteY4" fmla="*/ 1288116 h 2108381"/>
                <a:gd name="connsiteX0" fmla="*/ 31101 w 3347275"/>
                <a:gd name="connsiteY0" fmla="*/ 0 h 820265"/>
                <a:gd name="connsiteX1" fmla="*/ 1598225 w 3347275"/>
                <a:gd name="connsiteY1" fmla="*/ 72561 h 820265"/>
                <a:gd name="connsiteX2" fmla="*/ 3347275 w 3347275"/>
                <a:gd name="connsiteY2" fmla="*/ 46542 h 820265"/>
                <a:gd name="connsiteX3" fmla="*/ 0 w 3347275"/>
                <a:gd name="connsiteY3" fmla="*/ 820265 h 820265"/>
                <a:gd name="connsiteX4" fmla="*/ 31101 w 3347275"/>
                <a:gd name="connsiteY4" fmla="*/ 0 h 820265"/>
                <a:gd name="connsiteX0" fmla="*/ 31101 w 1598225"/>
                <a:gd name="connsiteY0" fmla="*/ 0 h 820265"/>
                <a:gd name="connsiteX1" fmla="*/ 1598225 w 1598225"/>
                <a:gd name="connsiteY1" fmla="*/ 72561 h 820265"/>
                <a:gd name="connsiteX2" fmla="*/ 1272611 w 1598225"/>
                <a:gd name="connsiteY2" fmla="*/ 479484 h 820265"/>
                <a:gd name="connsiteX3" fmla="*/ 0 w 1598225"/>
                <a:gd name="connsiteY3" fmla="*/ 820265 h 820265"/>
                <a:gd name="connsiteX4" fmla="*/ 31101 w 1598225"/>
                <a:gd name="connsiteY4" fmla="*/ 0 h 820265"/>
                <a:gd name="connsiteX0" fmla="*/ 0 w 1567124"/>
                <a:gd name="connsiteY0" fmla="*/ 0 h 545380"/>
                <a:gd name="connsiteX1" fmla="*/ 1567124 w 1567124"/>
                <a:gd name="connsiteY1" fmla="*/ 72561 h 545380"/>
                <a:gd name="connsiteX2" fmla="*/ 1241510 w 1567124"/>
                <a:gd name="connsiteY2" fmla="*/ 479484 h 545380"/>
                <a:gd name="connsiteX3" fmla="*/ 117572 w 1567124"/>
                <a:gd name="connsiteY3" fmla="*/ 545380 h 545380"/>
                <a:gd name="connsiteX4" fmla="*/ 0 w 1567124"/>
                <a:gd name="connsiteY4" fmla="*/ 0 h 54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124" h="545380">
                  <a:moveTo>
                    <a:pt x="0" y="0"/>
                  </a:moveTo>
                  <a:lnTo>
                    <a:pt x="1567124" y="72561"/>
                  </a:lnTo>
                  <a:lnTo>
                    <a:pt x="1241510" y="479484"/>
                  </a:lnTo>
                  <a:lnTo>
                    <a:pt x="117572" y="545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3"/>
          <p:cNvSpPr txBox="1"/>
          <p:nvPr/>
        </p:nvSpPr>
        <p:spPr>
          <a:xfrm>
            <a:off x="3432000" y="1861937"/>
            <a:ext cx="189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Fonte: Air Liquide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2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Stazione di rifornimento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155431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Sito della Toyota, </a:t>
            </a:r>
            <a:r>
              <a:rPr lang="it-IT" dirty="0" err="1" smtClean="0"/>
              <a:t>Zaventem</a:t>
            </a:r>
            <a:r>
              <a:rPr lang="it-IT" dirty="0" smtClean="0"/>
              <a:t>, </a:t>
            </a:r>
            <a:r>
              <a:rPr lang="it-IT" dirty="0" err="1" smtClean="0"/>
              <a:t>Belgium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7" name="ZoneTexte 9"/>
          <p:cNvSpPr txBox="1"/>
          <p:nvPr/>
        </p:nvSpPr>
        <p:spPr>
          <a:xfrm>
            <a:off x="2856016" y="5665639"/>
            <a:ext cx="6569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Fonte: </a:t>
            </a:r>
            <a:r>
              <a:rPr lang="fr-BE" sz="1200" dirty="0"/>
              <a:t>https://fr.toyota.be/world-of-toyota/articles-news-events/2016/station-hydrogene.json</a:t>
            </a:r>
          </a:p>
        </p:txBody>
      </p:sp>
      <p:pic>
        <p:nvPicPr>
          <p:cNvPr id="18" name="Picture 2" descr="la première station publique à hydrogène bientôt en belgiq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6" y="2138798"/>
            <a:ext cx="4924287" cy="2687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667" y="2126192"/>
            <a:ext cx="2676676" cy="3568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669"/>
          <a:stretch/>
        </p:blipFill>
        <p:spPr bwMode="auto">
          <a:xfrm>
            <a:off x="8905723" y="2117884"/>
            <a:ext cx="2731511" cy="199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ZoneTexte 15"/>
          <p:cNvSpPr txBox="1"/>
          <p:nvPr/>
        </p:nvSpPr>
        <p:spPr>
          <a:xfrm>
            <a:off x="782785" y="4961187"/>
            <a:ext cx="515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Stazione di rifornimento con 3 punti di ricarica:</a:t>
            </a:r>
          </a:p>
          <a:p>
            <a:pPr algn="ctr"/>
            <a:r>
              <a:rPr lang="it-IT" sz="1600" dirty="0" smtClean="0"/>
              <a:t>camion/autobus 350 bar ; auto 350 and 700 bar</a:t>
            </a:r>
            <a:endParaRPr lang="it-IT" sz="1600" dirty="0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2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Stazione</a:t>
            </a:r>
            <a:r>
              <a:rPr lang="fr-FR" dirty="0"/>
              <a:t> di </a:t>
            </a:r>
            <a:r>
              <a:rPr lang="it-IT" dirty="0" smtClean="0"/>
              <a:t>rifornimento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Su </a:t>
            </a:r>
            <a:r>
              <a:rPr lang="it-IT" dirty="0" err="1" smtClean="0"/>
              <a:t>Youtube</a:t>
            </a:r>
            <a:r>
              <a:rPr lang="it-IT" dirty="0" smtClean="0"/>
              <a:t> : </a:t>
            </a:r>
          </a:p>
          <a:p>
            <a:pPr lvl="1"/>
            <a:r>
              <a:rPr lang="it-IT" b="1" dirty="0" smtClean="0"/>
              <a:t>Toyota Mirai: Spiegazione del rifornimento di idrogeno </a:t>
            </a:r>
            <a:r>
              <a:rPr lang="it-IT" dirty="0" smtClean="0">
                <a:hlinkClick r:id="rId11"/>
              </a:rPr>
              <a:t>https://www.youtube.com/watch?v=-vgIIs0CGqw</a:t>
            </a:r>
            <a:r>
              <a:rPr lang="it-IT" dirty="0" smtClean="0"/>
              <a:t>  </a:t>
            </a:r>
          </a:p>
          <a:p>
            <a:pPr lvl="1"/>
            <a:r>
              <a:rPr lang="it-IT" b="1" dirty="0" smtClean="0"/>
              <a:t>ITM </a:t>
            </a:r>
            <a:r>
              <a:rPr lang="it-IT" b="1" dirty="0" err="1" smtClean="0"/>
              <a:t>Power</a:t>
            </a:r>
            <a:r>
              <a:rPr lang="it-IT" b="1" dirty="0" smtClean="0"/>
              <a:t> Guida al rifornimento dell’idrogeno </a:t>
            </a:r>
            <a:r>
              <a:rPr lang="it-IT" dirty="0" smtClean="0">
                <a:hlinkClick r:id="rId12"/>
              </a:rPr>
              <a:t>https://www.youtube.com/watch?v=HjqRifqUav0</a:t>
            </a:r>
            <a:endParaRPr lang="it-IT" dirty="0" smtClean="0"/>
          </a:p>
          <a:p>
            <a:pPr lvl="1"/>
            <a:r>
              <a:rPr lang="it-IT" b="1" dirty="0" smtClean="0"/>
              <a:t>WEH Componenti per il rifornimento di idrogeno </a:t>
            </a:r>
            <a:r>
              <a:rPr lang="fr-FR" dirty="0" smtClean="0">
                <a:hlinkClick r:id="rId13"/>
              </a:rPr>
              <a:t>https://</a:t>
            </a:r>
            <a:r>
              <a:rPr lang="it-IT" dirty="0" smtClean="0">
                <a:hlinkClick r:id="rId13"/>
              </a:rPr>
              <a:t>www.youtube.com/watch?time_continue=40&amp;v=dWZCJntPYUk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196361" y="1135064"/>
            <a:ext cx="11462401" cy="453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 seconda delle applicazioni, ci sono diversi limiti nella gestione dell’idrogeno: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solidFill>
                  <a:srgbClr val="E95E38"/>
                </a:solidFill>
                <a:sym typeface="Wingdings" panose="05000000000000000000" pitchFamily="2" charset="2"/>
              </a:rPr>
              <a:t> </a:t>
            </a:r>
            <a:r>
              <a:rPr lang="it-IT" b="1" dirty="0" smtClean="0">
                <a:solidFill>
                  <a:srgbClr val="E95E38"/>
                </a:solidFill>
                <a:sym typeface="Wingdings" panose="05000000000000000000" pitchFamily="2" charset="2"/>
              </a:rPr>
              <a:t>Come si può trasportare e distribuire in applicazioni così differenti tra loro?</a:t>
            </a:r>
            <a:endParaRPr lang="it-IT" b="1" dirty="0" smtClean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24962" y="8731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Qual è il problema? </a:t>
            </a:r>
            <a:endParaRPr lang="it-IT" dirty="0"/>
          </a:p>
        </p:txBody>
      </p:sp>
      <p:graphicFrame>
        <p:nvGraphicFramePr>
          <p:cNvPr id="19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49140"/>
              </p:ext>
            </p:extLst>
          </p:nvPr>
        </p:nvGraphicFramePr>
        <p:xfrm>
          <a:off x="430673" y="2134098"/>
          <a:ext cx="1099377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521">
                  <a:extLst>
                    <a:ext uri="{9D8B030D-6E8A-4147-A177-3AD203B41FA5}">
                      <a16:colId xmlns:a16="http://schemas.microsoft.com/office/drawing/2014/main" val="1753010211"/>
                    </a:ext>
                  </a:extLst>
                </a:gridCol>
                <a:gridCol w="2694254">
                  <a:extLst>
                    <a:ext uri="{9D8B030D-6E8A-4147-A177-3AD203B41FA5}">
                      <a16:colId xmlns:a16="http://schemas.microsoft.com/office/drawing/2014/main" val="2636825133"/>
                    </a:ext>
                  </a:extLst>
                </a:gridCol>
                <a:gridCol w="5832000">
                  <a:extLst>
                    <a:ext uri="{9D8B030D-6E8A-4147-A177-3AD203B41FA5}">
                      <a16:colId xmlns:a16="http://schemas.microsoft.com/office/drawing/2014/main" val="786044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Velocità</a:t>
                      </a:r>
                      <a:r>
                        <a:rPr lang="fr-FR" dirty="0" smtClean="0"/>
                        <a:t> di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distribuzione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(kg/h)</a:t>
                      </a:r>
                      <a:endParaRPr lang="fr-FR" dirty="0"/>
                    </a:p>
                  </a:txBody>
                  <a:tcPr>
                    <a:solidFill>
                      <a:srgbClr val="E95E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Commenti</a:t>
                      </a:r>
                      <a:endParaRPr lang="fr-FR" dirty="0"/>
                    </a:p>
                  </a:txBody>
                  <a:tcPr>
                    <a:solidFill>
                      <a:srgbClr val="E95E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4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Autoveicoli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Applicazioni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mobili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dirty="0" err="1" smtClean="0">
                          <a:sym typeface="Wingdings" panose="05000000000000000000" pitchFamily="2" charset="2"/>
                        </a:rPr>
                        <a:t>limiti</a:t>
                      </a:r>
                      <a:r>
                        <a:rPr lang="fr-FR" dirty="0" smtClean="0">
                          <a:sym typeface="Wingdings" panose="05000000000000000000" pitchFamily="2" charset="2"/>
                        </a:rPr>
                        <a:t> di peso e volume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8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err="1" smtClean="0"/>
                        <a:t>Elettrolizzatore</a:t>
                      </a:r>
                      <a:r>
                        <a:rPr lang="fr-FR" baseline="0" dirty="0" smtClean="0"/>
                        <a:t> 10 MW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Grandi </a:t>
                      </a:r>
                      <a:r>
                        <a:rPr lang="fr-FR" dirty="0" err="1" smtClean="0"/>
                        <a:t>elettrolizzatori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disponibili</a:t>
                      </a:r>
                      <a:r>
                        <a:rPr lang="fr-FR" dirty="0" smtClean="0"/>
                        <a:t> dal</a:t>
                      </a:r>
                      <a:r>
                        <a:rPr lang="fr-FR" baseline="0" dirty="0" smtClean="0"/>
                        <a:t>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5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Elettrolizzatore</a:t>
                      </a:r>
                      <a:r>
                        <a:rPr lang="fr-FR" baseline="0" dirty="0" smtClean="0"/>
                        <a:t> 100 MW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Nel</a:t>
                      </a:r>
                      <a:r>
                        <a:rPr lang="fr-FR" dirty="0" smtClean="0"/>
                        <a:t> 2019, solo in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progetto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6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Raffinerie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30.000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Attualmente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prodotto</a:t>
                      </a:r>
                      <a:r>
                        <a:rPr lang="fr-FR" dirty="0" smtClean="0"/>
                        <a:t> dal reforming </a:t>
                      </a:r>
                      <a:r>
                        <a:rPr lang="fr-FR" dirty="0" err="1" smtClean="0"/>
                        <a:t>degli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idrocarburi</a:t>
                      </a:r>
                      <a:r>
                        <a:rPr lang="fr-FR" dirty="0" smtClean="0"/>
                        <a:t> in grandi </a:t>
                      </a:r>
                      <a:r>
                        <a:rPr lang="fr-FR" dirty="0" err="1" smtClean="0"/>
                        <a:t>impianti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chimici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6017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0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Proprietà fisiche dell’idrogeno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17884" y="135350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In condizioni standard (STP), in confronto con altri combustibili, l’idrogeno ha alta densità energetica gravimetrica (per unità di peso) ma basse densità energetica volumetrica (per unità di volume)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rgbClr val="E95E38"/>
                </a:solidFill>
                <a:sym typeface="Wingdings" panose="05000000000000000000" pitchFamily="2" charset="2"/>
              </a:rPr>
              <a:t> Come si può risolvere il problema della bassa densità energetica in volume?</a:t>
            </a:r>
            <a:endParaRPr lang="it-IT" b="1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9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46260"/>
              </p:ext>
            </p:extLst>
          </p:nvPr>
        </p:nvGraphicFramePr>
        <p:xfrm>
          <a:off x="2496001" y="2660494"/>
          <a:ext cx="754240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35">
                  <a:extLst>
                    <a:ext uri="{9D8B030D-6E8A-4147-A177-3AD203B41FA5}">
                      <a16:colId xmlns:a16="http://schemas.microsoft.com/office/drawing/2014/main" val="2535122962"/>
                    </a:ext>
                  </a:extLst>
                </a:gridCol>
                <a:gridCol w="2514135">
                  <a:extLst>
                    <a:ext uri="{9D8B030D-6E8A-4147-A177-3AD203B41FA5}">
                      <a16:colId xmlns:a16="http://schemas.microsoft.com/office/drawing/2014/main" val="887957239"/>
                    </a:ext>
                  </a:extLst>
                </a:gridCol>
                <a:gridCol w="2514135">
                  <a:extLst>
                    <a:ext uri="{9D8B030D-6E8A-4147-A177-3AD203B41FA5}">
                      <a16:colId xmlns:a16="http://schemas.microsoft.com/office/drawing/2014/main" val="2169012624"/>
                    </a:ext>
                  </a:extLst>
                </a:gridCol>
              </a:tblGrid>
              <a:tr h="508602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Densità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energetica</a:t>
                      </a:r>
                      <a:r>
                        <a:rPr lang="fr-FR" sz="1800" dirty="0" smtClean="0"/>
                        <a:t> in peso (kWh/kg)</a:t>
                      </a:r>
                      <a:endParaRPr lang="fr-FR" sz="1800" dirty="0"/>
                    </a:p>
                  </a:txBody>
                  <a:tcPr>
                    <a:solidFill>
                      <a:srgbClr val="E95E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Densità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energetica</a:t>
                      </a:r>
                      <a:r>
                        <a:rPr lang="fr-FR" sz="1800" dirty="0" smtClean="0"/>
                        <a:t> in volume (kWh/m3)</a:t>
                      </a:r>
                      <a:endParaRPr lang="fr-FR" sz="1800" dirty="0"/>
                    </a:p>
                  </a:txBody>
                  <a:tcPr>
                    <a:solidFill>
                      <a:srgbClr val="E95E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25611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Idrogeno</a:t>
                      </a:r>
                      <a:r>
                        <a:rPr lang="fr-FR" sz="1800" b="1" dirty="0" smtClean="0"/>
                        <a:t> (H</a:t>
                      </a:r>
                      <a:r>
                        <a:rPr lang="fr-FR" sz="1800" b="1" baseline="-25000" dirty="0" smtClean="0"/>
                        <a:t>2</a:t>
                      </a:r>
                      <a:r>
                        <a:rPr lang="fr-FR" sz="1600" b="1" baseline="0" dirty="0" smtClean="0"/>
                        <a:t>) @STP</a:t>
                      </a:r>
                      <a:endParaRPr lang="fr-FR" sz="1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33.3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2.99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44585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Metano</a:t>
                      </a:r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(CH</a:t>
                      </a:r>
                      <a:r>
                        <a:rPr lang="fr-FR" sz="1800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 @STP</a:t>
                      </a:r>
                      <a:endParaRPr lang="fr-F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15.4</a:t>
                      </a:r>
                      <a:endParaRPr lang="fr-F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10.5</a:t>
                      </a:r>
                      <a:endParaRPr lang="fr-F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10400"/>
                  </a:ext>
                </a:extLst>
              </a:tr>
              <a:tr h="294666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Benzina</a:t>
                      </a:r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E85</a:t>
                      </a:r>
                      <a:endParaRPr lang="fr-F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9.19</a:t>
                      </a:r>
                      <a:endParaRPr lang="fr-F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7125</a:t>
                      </a:r>
                      <a:endParaRPr lang="fr-FR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2623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284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Trasporto e distribuzione dell’idrogeno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169017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Attualmente l’idrogeno è principalmente prodotto dal </a:t>
            </a:r>
            <a:r>
              <a:rPr lang="it-IT" dirty="0" err="1" smtClean="0"/>
              <a:t>reforming</a:t>
            </a:r>
            <a:r>
              <a:rPr lang="it-IT" dirty="0" smtClean="0"/>
              <a:t> degli idrocarburi in grandi impianti chimici</a:t>
            </a:r>
          </a:p>
          <a:p>
            <a:endParaRPr lang="it-IT" dirty="0" smtClean="0"/>
          </a:p>
          <a:p>
            <a:r>
              <a:rPr lang="it-IT" dirty="0" smtClean="0"/>
              <a:t>A causa di una produzione concentrate in pochi siti l’idrogeno può avere le seguenti destinazioni:</a:t>
            </a:r>
          </a:p>
          <a:p>
            <a:pPr lvl="1"/>
            <a:r>
              <a:rPr lang="it-IT" dirty="0" smtClean="0"/>
              <a:t>Consumo sul posto </a:t>
            </a:r>
            <a:r>
              <a:rPr lang="it-IT" sz="1800" dirty="0" smtClean="0"/>
              <a:t>(55 Mt/y per un consumo totale di 60 Mt)</a:t>
            </a:r>
            <a:endParaRPr lang="it-IT" dirty="0" smtClean="0"/>
          </a:p>
          <a:p>
            <a:pPr lvl="1"/>
            <a:r>
              <a:rPr lang="it-IT" dirty="0" smtClean="0"/>
              <a:t>Trasporto su tubazioni (</a:t>
            </a:r>
            <a:r>
              <a:rPr lang="it-IT" dirty="0" err="1" smtClean="0"/>
              <a:t>idrogenodotti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Trasporto su gomma </a:t>
            </a:r>
            <a:r>
              <a:rPr lang="it-IT" sz="1800" dirty="0" smtClean="0"/>
              <a:t>(in forma gassosa o liquida)</a:t>
            </a:r>
            <a:endParaRPr lang="it-IT" sz="18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2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Idrogenodotti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09600" y="1412877"/>
            <a:ext cx="10972800" cy="3941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i="1" dirty="0" smtClean="0">
                <a:solidFill>
                  <a:schemeClr val="accent6"/>
                </a:solidFill>
              </a:rPr>
              <a:t>“ Il trasporto dell’idrogeno gassoso attraverso le condutture esistenti è </a:t>
            </a:r>
            <a:r>
              <a:rPr lang="it-IT" sz="1800" b="1" i="1" dirty="0" smtClean="0">
                <a:solidFill>
                  <a:srgbClr val="C00000"/>
                </a:solidFill>
              </a:rPr>
              <a:t>un’opzione a basso costo per distribuire grandi quantità di idrogeno</a:t>
            </a:r>
            <a:r>
              <a:rPr lang="it-IT" sz="1800" i="1" dirty="0" smtClean="0">
                <a:solidFill>
                  <a:schemeClr val="accent6"/>
                </a:solidFill>
              </a:rPr>
              <a:t>. L’ostacolo maggiore allo sviluppo di una infrastruttura di </a:t>
            </a:r>
            <a:r>
              <a:rPr lang="it-IT" sz="1800" i="1" dirty="0" err="1" smtClean="0">
                <a:solidFill>
                  <a:schemeClr val="accent6"/>
                </a:solidFill>
              </a:rPr>
              <a:t>idrogenodotti</a:t>
            </a:r>
            <a:r>
              <a:rPr lang="it-IT" sz="1800" i="1" dirty="0" smtClean="0">
                <a:solidFill>
                  <a:schemeClr val="accent6"/>
                </a:solidFill>
              </a:rPr>
              <a:t> è l’alto costo di investimento iniziale. La ricerca è attualmente focalizzata nel superare le barriere tecniche legate alle condutture di trasmissione, in particolare:</a:t>
            </a:r>
          </a:p>
          <a:p>
            <a:r>
              <a:rPr lang="it-IT" sz="1800" i="1" dirty="0" smtClean="0">
                <a:solidFill>
                  <a:schemeClr val="accent6"/>
                </a:solidFill>
              </a:rPr>
              <a:t>Il rischio di </a:t>
            </a:r>
            <a:r>
              <a:rPr lang="it-IT" sz="1800" i="1" dirty="0" err="1" smtClean="0">
                <a:solidFill>
                  <a:schemeClr val="accent6"/>
                </a:solidFill>
              </a:rPr>
              <a:t>infragilimento</a:t>
            </a:r>
            <a:r>
              <a:rPr lang="it-IT" sz="1800" i="1" dirty="0" smtClean="0">
                <a:solidFill>
                  <a:schemeClr val="accent6"/>
                </a:solidFill>
              </a:rPr>
              <a:t> sia delle tubazioni in acciaio che delle saldature causato dall’idrogeno</a:t>
            </a:r>
          </a:p>
          <a:p>
            <a:r>
              <a:rPr lang="it-IT" sz="1800" i="1" dirty="0" smtClean="0">
                <a:solidFill>
                  <a:schemeClr val="accent6"/>
                </a:solidFill>
              </a:rPr>
              <a:t>Il rischio di perdite per permeazione dell’idrogeno</a:t>
            </a:r>
          </a:p>
          <a:p>
            <a:r>
              <a:rPr lang="it-IT" sz="1800" i="1" dirty="0" smtClean="0">
                <a:solidFill>
                  <a:schemeClr val="accent6"/>
                </a:solidFill>
              </a:rPr>
              <a:t>La necessità di tecnologie più economiche, più affidabili e più durevoli per la compressione dell’idrogeno.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800" i="1" dirty="0" smtClean="0">
                <a:solidFill>
                  <a:schemeClr val="accent6"/>
                </a:solidFill>
              </a:rPr>
              <a:t> Una potenziale soluzione prevede l'utilizzo di tubazioni in polimero rinforzato con fibre (FRP). I costi di istallazione per le tubazioni in FRP hanno un costo inferire del 20% rispetto a quelle in acciaio perché le tubazioni in FRP sono disponibili in tagli molto più lunghi rispetto a quelle in acciaio e le saldature sono ridotte al minimo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it-IT" sz="1800" dirty="0" smtClean="0"/>
              <a:t>Fonte: US </a:t>
            </a:r>
            <a:r>
              <a:rPr lang="it-IT" sz="1800" dirty="0" err="1" smtClean="0"/>
              <a:t>Dept</a:t>
            </a:r>
            <a:r>
              <a:rPr lang="it-IT" sz="1800" dirty="0" smtClean="0"/>
              <a:t>. of Energy - </a:t>
            </a:r>
            <a:r>
              <a:rPr lang="it-IT" sz="1800" dirty="0" smtClean="0">
                <a:hlinkClick r:id="rId10"/>
              </a:rPr>
              <a:t>https://www.energy.gov/eere/fuelcells/hydrogen-pipelines</a:t>
            </a:r>
            <a:r>
              <a:rPr lang="it-IT" sz="1800" dirty="0" smtClean="0"/>
              <a:t>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it-IT" sz="1800" i="1" dirty="0" smtClean="0">
                <a:solidFill>
                  <a:schemeClr val="accent6"/>
                </a:solidFill>
              </a:rPr>
              <a:t>“grandi volumi” </a:t>
            </a:r>
            <a:r>
              <a:rPr lang="it-IT" sz="1800" dirty="0" smtClean="0"/>
              <a:t>: &gt;10.000 m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/h sotto i 100 bar (tipicamente 40 o 70 bar)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800" i="1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2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Idrogenodotti</a:t>
            </a:r>
            <a:endParaRPr lang="fr-FR" dirty="0"/>
          </a:p>
        </p:txBody>
      </p:sp>
      <p:pic>
        <p:nvPicPr>
          <p:cNvPr id="18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1372569"/>
            <a:ext cx="8071505" cy="4174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8832000" y="1412876"/>
            <a:ext cx="2750400" cy="4248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i="1" dirty="0" smtClean="0"/>
              <a:t>Esempio di un </a:t>
            </a:r>
            <a:r>
              <a:rPr lang="it-IT" sz="1600" i="1" dirty="0" err="1" smtClean="0"/>
              <a:t>idrogenodotto</a:t>
            </a:r>
            <a:r>
              <a:rPr lang="it-IT" sz="1600" i="1" dirty="0" smtClean="0"/>
              <a:t> di proprietà ed utilizzato da Air Liquide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i="1" dirty="0" smtClean="0"/>
              <a:t>240 km, capacità annuale di 250 Milioni di Nm</a:t>
            </a:r>
            <a:r>
              <a:rPr lang="it-IT" sz="1600" i="1" baseline="30000" dirty="0" smtClean="0"/>
              <a:t>3</a:t>
            </a:r>
            <a:r>
              <a:rPr lang="it-IT" sz="1600" i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 smtClean="0"/>
              <a:t>3000 km di condutture di idrogeno esistenti in Europa, Nord America, Cina, Giappone e Singapore.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  <p:sp>
        <p:nvSpPr>
          <p:cNvPr id="20" name="ZoneTexte 10"/>
          <p:cNvSpPr txBox="1"/>
          <p:nvPr/>
        </p:nvSpPr>
        <p:spPr>
          <a:xfrm>
            <a:off x="2569901" y="5640560"/>
            <a:ext cx="5192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Fonte : </a:t>
            </a:r>
            <a:r>
              <a:rPr lang="en-US" sz="1400" dirty="0"/>
              <a:t>IMPACT OF HIGH CAPACITY CGH2-TRAILERS, Project </a:t>
            </a:r>
            <a:r>
              <a:rPr lang="en-US" sz="1400" dirty="0" err="1"/>
              <a:t>DeliverHy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6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Trasporto di idrogeno su strada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14310" y="110465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i="1" dirty="0" smtClean="0">
                <a:solidFill>
                  <a:schemeClr val="accent6"/>
                </a:solidFill>
              </a:rPr>
              <a:t>“Flotte di camion sono utilizzate attualmente dalle industrie che producono gas tecnici per trasportare vessel di idrogeno gassoso compresso per </a:t>
            </a:r>
            <a:r>
              <a:rPr lang="it-IT" sz="1600" b="1" i="1" dirty="0" smtClean="0">
                <a:solidFill>
                  <a:srgbClr val="C00000"/>
                </a:solidFill>
              </a:rPr>
              <a:t>distanze ridotte (200-300 km) e piccolo utilizzi ( da 1 a 50 m3/h) </a:t>
            </a:r>
            <a:r>
              <a:rPr lang="it-IT" sz="1600" i="1" dirty="0" smtClean="0">
                <a:solidFill>
                  <a:schemeClr val="accent6"/>
                </a:solidFill>
              </a:rPr>
              <a:t>dal sito centralizzato di produzione.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i="1" dirty="0" smtClean="0">
                <a:solidFill>
                  <a:schemeClr val="accent6"/>
                </a:solidFill>
              </a:rPr>
              <a:t>Sui rimorchi sono installati single bombole, gruppi multi-bombola o grandi vessel (Figura 5)”</a:t>
            </a:r>
            <a:endParaRPr lang="it-IT" sz="1600" i="1" dirty="0">
              <a:solidFill>
                <a:schemeClr val="accent6"/>
              </a:solidFill>
            </a:endParaRPr>
          </a:p>
        </p:txBody>
      </p:sp>
      <p:pic>
        <p:nvPicPr>
          <p:cNvPr id="19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85" y="2464268"/>
            <a:ext cx="9355944" cy="3155756"/>
          </a:xfrm>
          <a:prstGeom prst="rect">
            <a:avLst/>
          </a:prstGeom>
        </p:spPr>
      </p:pic>
      <p:sp>
        <p:nvSpPr>
          <p:cNvPr id="20" name="ZoneTexte 7"/>
          <p:cNvSpPr txBox="1"/>
          <p:nvPr/>
        </p:nvSpPr>
        <p:spPr>
          <a:xfrm>
            <a:off x="4512000" y="2401223"/>
            <a:ext cx="626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 </a:t>
            </a:r>
            <a:r>
              <a:rPr lang="fr-FR" sz="1400" dirty="0"/>
              <a:t>: </a:t>
            </a:r>
            <a:r>
              <a:rPr lang="en-US" sz="1400" dirty="0"/>
              <a:t>IMPACT OF HIGH CAPACITY CGH2-TRAILERS, Project </a:t>
            </a:r>
            <a:r>
              <a:rPr lang="en-US" sz="1400" dirty="0" err="1"/>
              <a:t>DeliverHy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2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504092" y="4266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Trasporto di idrogeno su strada</a:t>
            </a:r>
            <a:endParaRPr lang="it-IT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4092" y="188717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i="1" dirty="0" smtClean="0">
                <a:solidFill>
                  <a:schemeClr val="accent6"/>
                </a:solidFill>
              </a:rPr>
              <a:t>“Le pressioni di stoccaggio variano dai 200 ai 300 bar e I rimorchi possono caricare dai 2000 ai 6200 Nm3 di H</a:t>
            </a:r>
            <a:r>
              <a:rPr lang="it-IT" sz="2000" i="1" baseline="-25000" dirty="0" smtClean="0">
                <a:solidFill>
                  <a:schemeClr val="accent6"/>
                </a:solidFill>
              </a:rPr>
              <a:t>2</a:t>
            </a:r>
            <a:r>
              <a:rPr lang="it-IT" sz="2000" i="1" dirty="0" smtClean="0">
                <a:solidFill>
                  <a:schemeClr val="accent6"/>
                </a:solidFill>
              </a:rPr>
              <a:t> per ogni camion soggetto alla limitazione di peso di 40 tonnellate. La quantità di idrogeno trasportato è relativamente piccolo (da 180 a 540 kg, a seconda dal numero di gruppi bombole o vessel), che rappresenta ~ </a:t>
            </a:r>
            <a:r>
              <a:rPr lang="it-IT" sz="2000" b="1" i="1" dirty="0" smtClean="0">
                <a:solidFill>
                  <a:srgbClr val="C00000"/>
                </a:solidFill>
              </a:rPr>
              <a:t>1 to 2 % della massa totale del camion.</a:t>
            </a:r>
            <a:endParaRPr lang="it-IT" sz="2000" i="1" dirty="0" smtClean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i="1" dirty="0" smtClean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i="1" dirty="0" smtClean="0">
                <a:solidFill>
                  <a:schemeClr val="accent6"/>
                </a:solidFill>
              </a:rPr>
              <a:t> Gli attuali rimorchi </a:t>
            </a:r>
            <a:r>
              <a:rPr lang="it-IT" sz="2000" i="1" dirty="0" err="1" smtClean="0">
                <a:solidFill>
                  <a:schemeClr val="accent6"/>
                </a:solidFill>
              </a:rPr>
              <a:t>utilization</a:t>
            </a:r>
            <a:r>
              <a:rPr lang="it-IT" sz="2000" i="1" dirty="0" smtClean="0">
                <a:solidFill>
                  <a:schemeClr val="accent6"/>
                </a:solidFill>
              </a:rPr>
              <a:t> bombole di tipo I (tutto metallo).”</a:t>
            </a:r>
            <a:endParaRPr lang="it-IT" sz="2000" i="1" dirty="0">
              <a:solidFill>
                <a:schemeClr val="accent6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463233" y="3130167"/>
            <a:ext cx="516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fonte: </a:t>
            </a:r>
            <a:r>
              <a:rPr lang="en-US" sz="1400" dirty="0"/>
              <a:t>IMPACT OF HIGH CAPACITY CGH2-TRAILERS, Project </a:t>
            </a:r>
            <a:r>
              <a:rPr lang="en-US" sz="1400" dirty="0" err="1"/>
              <a:t>DeliverHy</a:t>
            </a:r>
            <a:endParaRPr lang="fr-FR" sz="1400" dirty="0"/>
          </a:p>
        </p:txBody>
      </p:sp>
      <p:sp>
        <p:nvSpPr>
          <p:cNvPr id="20" name="ZoneTexte 7"/>
          <p:cNvSpPr txBox="1"/>
          <p:nvPr/>
        </p:nvSpPr>
        <p:spPr>
          <a:xfrm>
            <a:off x="6687737" y="4037737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Da 180 a 540 kg H2</a:t>
            </a:r>
            <a:r>
              <a:rPr lang="fr-FR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 da 5.9 a 17.8 MWh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7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Trasporto</a:t>
            </a:r>
            <a:r>
              <a:rPr lang="fr-FR" dirty="0"/>
              <a:t> di </a:t>
            </a:r>
            <a:r>
              <a:rPr lang="fr-FR" dirty="0" err="1"/>
              <a:t>idrogeno</a:t>
            </a:r>
            <a:r>
              <a:rPr lang="fr-FR" dirty="0"/>
              <a:t> su </a:t>
            </a:r>
            <a:r>
              <a:rPr lang="fr-FR" dirty="0" err="1"/>
              <a:t>strada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 smtClean="0">
                <a:solidFill>
                  <a:schemeClr val="accent6"/>
                </a:solidFill>
              </a:rPr>
              <a:t>“In Nord America, gran parte </a:t>
            </a:r>
            <a:r>
              <a:rPr lang="en-US" sz="2000" i="1" dirty="0" err="1" smtClean="0">
                <a:solidFill>
                  <a:schemeClr val="accent6"/>
                </a:solidFill>
              </a:rPr>
              <a:t>dell’idrogeno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prodotto</a:t>
            </a:r>
            <a:r>
              <a:rPr lang="en-US" sz="2000" i="1" dirty="0" smtClean="0">
                <a:solidFill>
                  <a:schemeClr val="accent6"/>
                </a:solidFill>
              </a:rPr>
              <a:t> è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distribuito</a:t>
            </a:r>
            <a:r>
              <a:rPr lang="en-US" sz="2000" b="1" i="1" dirty="0" smtClean="0">
                <a:solidFill>
                  <a:srgbClr val="C00000"/>
                </a:solidFill>
              </a:rPr>
              <a:t> in forma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liquida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</a:rPr>
              <a:t>al </a:t>
            </a:r>
            <a:r>
              <a:rPr lang="en-US" sz="2000" i="1" dirty="0" err="1" smtClean="0">
                <a:solidFill>
                  <a:schemeClr val="accent6"/>
                </a:solidFill>
              </a:rPr>
              <a:t>cliente</a:t>
            </a:r>
            <a:r>
              <a:rPr lang="en-US" sz="2000" i="1" dirty="0" smtClean="0">
                <a:solidFill>
                  <a:schemeClr val="accent6"/>
                </a:solidFill>
              </a:rPr>
              <a:t> finale. Questa </a:t>
            </a:r>
            <a:r>
              <a:rPr lang="en-US" sz="2000" i="1" dirty="0" err="1" smtClean="0">
                <a:solidFill>
                  <a:schemeClr val="accent6"/>
                </a:solidFill>
              </a:rPr>
              <a:t>soluzione</a:t>
            </a:r>
            <a:r>
              <a:rPr lang="en-US" sz="2000" i="1" dirty="0" smtClean="0">
                <a:solidFill>
                  <a:schemeClr val="accent6"/>
                </a:solidFill>
              </a:rPr>
              <a:t> è </a:t>
            </a:r>
            <a:r>
              <a:rPr lang="en-US" sz="2000" i="1" dirty="0" err="1" smtClean="0">
                <a:solidFill>
                  <a:schemeClr val="accent6"/>
                </a:solidFill>
              </a:rPr>
              <a:t>giustificata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dalla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grande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distanza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tra</a:t>
            </a:r>
            <a:r>
              <a:rPr lang="en-US" sz="2000" i="1" dirty="0" smtClean="0">
                <a:solidFill>
                  <a:schemeClr val="accent6"/>
                </a:solidFill>
              </a:rPr>
              <a:t> la </a:t>
            </a:r>
            <a:r>
              <a:rPr lang="en-US" sz="2000" i="1" dirty="0" err="1" smtClean="0">
                <a:solidFill>
                  <a:schemeClr val="accent6"/>
                </a:solidFill>
              </a:rPr>
              <a:t>produzione</a:t>
            </a:r>
            <a:r>
              <a:rPr lang="en-US" sz="2000" i="1" dirty="0" smtClean="0">
                <a:solidFill>
                  <a:schemeClr val="accent6"/>
                </a:solidFill>
              </a:rPr>
              <a:t> e </a:t>
            </a:r>
            <a:r>
              <a:rPr lang="en-US" sz="2000" i="1" dirty="0" err="1" smtClean="0">
                <a:solidFill>
                  <a:schemeClr val="accent6"/>
                </a:solidFill>
              </a:rPr>
              <a:t>il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cliente</a:t>
            </a:r>
            <a:r>
              <a:rPr lang="en-US" sz="2000" i="1" dirty="0" smtClean="0">
                <a:solidFill>
                  <a:schemeClr val="accent6"/>
                </a:solidFill>
              </a:rPr>
              <a:t> (300 – 500 km a </a:t>
            </a:r>
            <a:r>
              <a:rPr lang="en-US" sz="2000" i="1" dirty="0" err="1" smtClean="0">
                <a:solidFill>
                  <a:schemeClr val="accent6"/>
                </a:solidFill>
              </a:rPr>
              <a:t>seconda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della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densità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dei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siti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produttivi</a:t>
            </a:r>
            <a:r>
              <a:rPr lang="en-US" sz="2000" i="1" dirty="0" smtClean="0">
                <a:solidFill>
                  <a:schemeClr val="accent6"/>
                </a:solidFill>
              </a:rPr>
              <a:t> e </a:t>
            </a:r>
            <a:r>
              <a:rPr lang="en-US" sz="2000" i="1" dirty="0" err="1" smtClean="0">
                <a:solidFill>
                  <a:schemeClr val="accent6"/>
                </a:solidFill>
              </a:rPr>
              <a:t>degli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utilizzatori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finali</a:t>
            </a:r>
            <a:r>
              <a:rPr lang="en-US" sz="2000" i="1" dirty="0" smtClean="0">
                <a:solidFill>
                  <a:schemeClr val="accent6"/>
                </a:solidFill>
              </a:rPr>
              <a:t>), e dal </a:t>
            </a:r>
            <a:r>
              <a:rPr lang="en-US" sz="2000" i="1" dirty="0" err="1" smtClean="0">
                <a:solidFill>
                  <a:schemeClr val="accent6"/>
                </a:solidFill>
              </a:rPr>
              <a:t>fatto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che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grandi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unità</a:t>
            </a:r>
            <a:r>
              <a:rPr lang="en-US" sz="2000" i="1" dirty="0" smtClean="0">
                <a:solidFill>
                  <a:schemeClr val="accent6"/>
                </a:solidFill>
              </a:rPr>
              <a:t> di </a:t>
            </a:r>
            <a:r>
              <a:rPr lang="en-US" sz="2000" i="1" dirty="0" err="1" smtClean="0">
                <a:solidFill>
                  <a:schemeClr val="accent6"/>
                </a:solidFill>
              </a:rPr>
              <a:t>liquefazione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costruite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negli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anni</a:t>
            </a:r>
            <a:r>
              <a:rPr lang="en-US" sz="2000" i="1" dirty="0" smtClean="0">
                <a:solidFill>
                  <a:schemeClr val="accent6"/>
                </a:solidFill>
              </a:rPr>
              <a:t> ‘70 per le </a:t>
            </a:r>
            <a:r>
              <a:rPr lang="en-US" sz="2000" i="1" dirty="0" err="1" smtClean="0">
                <a:solidFill>
                  <a:schemeClr val="accent6"/>
                </a:solidFill>
              </a:rPr>
              <a:t>necessità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della</a:t>
            </a:r>
            <a:r>
              <a:rPr lang="en-US" sz="2000" i="1" dirty="0" smtClean="0">
                <a:solidFill>
                  <a:schemeClr val="accent6"/>
                </a:solidFill>
              </a:rPr>
              <a:t> NASA </a:t>
            </a:r>
            <a:r>
              <a:rPr lang="en-US" sz="2000" i="1" dirty="0" err="1" smtClean="0">
                <a:solidFill>
                  <a:schemeClr val="accent6"/>
                </a:solidFill>
              </a:rPr>
              <a:t>sono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disponibili</a:t>
            </a:r>
            <a:r>
              <a:rPr lang="en-US" sz="2000" i="1" dirty="0" smtClean="0">
                <a:solidFill>
                  <a:schemeClr val="accent6"/>
                </a:solidFill>
              </a:rPr>
              <a:t> a basso </a:t>
            </a:r>
            <a:r>
              <a:rPr lang="en-US" sz="2000" i="1" dirty="0" err="1" smtClean="0">
                <a:solidFill>
                  <a:schemeClr val="accent6"/>
                </a:solidFill>
              </a:rPr>
              <a:t>costo</a:t>
            </a:r>
            <a:r>
              <a:rPr lang="en-US" sz="2000" i="1" dirty="0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i="1" dirty="0" smtClean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 smtClean="0">
                <a:solidFill>
                  <a:schemeClr val="accent6"/>
                </a:solidFill>
              </a:rPr>
              <a:t>In Europa, </a:t>
            </a:r>
            <a:r>
              <a:rPr lang="en-US" sz="2000" i="1" dirty="0" err="1" smtClean="0">
                <a:solidFill>
                  <a:schemeClr val="accent6"/>
                </a:solidFill>
              </a:rPr>
              <a:t>quattro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siti</a:t>
            </a:r>
            <a:r>
              <a:rPr lang="en-US" sz="2000" i="1" dirty="0" smtClean="0">
                <a:solidFill>
                  <a:schemeClr val="accent6"/>
                </a:solidFill>
              </a:rPr>
              <a:t> di </a:t>
            </a:r>
            <a:r>
              <a:rPr lang="en-US" sz="2000" i="1" dirty="0" err="1" smtClean="0">
                <a:solidFill>
                  <a:schemeClr val="accent6"/>
                </a:solidFill>
              </a:rPr>
              <a:t>liquefazione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sono</a:t>
            </a:r>
            <a:r>
              <a:rPr lang="en-US" sz="2000" i="1" dirty="0" smtClean="0">
                <a:solidFill>
                  <a:schemeClr val="accent6"/>
                </a:solidFill>
              </a:rPr>
              <a:t> in </a:t>
            </a:r>
            <a:r>
              <a:rPr lang="en-US" sz="2000" i="1" dirty="0" err="1" smtClean="0">
                <a:solidFill>
                  <a:schemeClr val="accent6"/>
                </a:solidFill>
              </a:rPr>
              <a:t>funzione</a:t>
            </a:r>
            <a:r>
              <a:rPr lang="en-US" sz="2000" i="1" dirty="0" smtClean="0">
                <a:solidFill>
                  <a:schemeClr val="accent6"/>
                </a:solidFill>
              </a:rPr>
              <a:t> in Germania, </a:t>
            </a:r>
            <a:r>
              <a:rPr lang="en-US" sz="2000" i="1" dirty="0" err="1" smtClean="0">
                <a:solidFill>
                  <a:schemeClr val="accent6"/>
                </a:solidFill>
              </a:rPr>
              <a:t>Paesi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Bassi</a:t>
            </a:r>
            <a:r>
              <a:rPr lang="en-US" sz="2000" i="1" dirty="0" smtClean="0">
                <a:solidFill>
                  <a:schemeClr val="accent6"/>
                </a:solidFill>
              </a:rPr>
              <a:t> e </a:t>
            </a:r>
            <a:r>
              <a:rPr lang="en-US" sz="2000" i="1" dirty="0" err="1" smtClean="0">
                <a:solidFill>
                  <a:schemeClr val="accent6"/>
                </a:solidFill>
              </a:rPr>
              <a:t>Francia</a:t>
            </a:r>
            <a:r>
              <a:rPr lang="en-US" sz="2000" i="1" dirty="0" smtClean="0">
                <a:solidFill>
                  <a:schemeClr val="accent6"/>
                </a:solidFill>
              </a:rPr>
              <a:t> per </a:t>
            </a:r>
            <a:r>
              <a:rPr lang="en-US" sz="2000" i="1" dirty="0" err="1" smtClean="0">
                <a:solidFill>
                  <a:schemeClr val="accent6"/>
                </a:solidFill>
              </a:rPr>
              <a:t>una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capacità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tra</a:t>
            </a:r>
            <a:r>
              <a:rPr lang="en-US" sz="2000" i="1" dirty="0" smtClean="0">
                <a:solidFill>
                  <a:schemeClr val="accent6"/>
                </a:solidFill>
              </a:rPr>
              <a:t> le 5 e le 10 </a:t>
            </a:r>
            <a:r>
              <a:rPr lang="en-US" sz="2000" i="1" dirty="0" err="1" smtClean="0">
                <a:solidFill>
                  <a:schemeClr val="accent6"/>
                </a:solidFill>
              </a:rPr>
              <a:t>tonnellate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giornaliere</a:t>
            </a:r>
            <a:r>
              <a:rPr lang="en-US" sz="2000" i="1" dirty="0" smtClean="0">
                <a:solidFill>
                  <a:schemeClr val="accent6"/>
                </a:solidFill>
              </a:rPr>
              <a:t> per </a:t>
            </a:r>
            <a:r>
              <a:rPr lang="en-US" sz="2000" i="1" dirty="0" err="1" smtClean="0">
                <a:solidFill>
                  <a:schemeClr val="accent6"/>
                </a:solidFill>
              </a:rPr>
              <a:t>unità</a:t>
            </a:r>
            <a:r>
              <a:rPr lang="en-US" sz="2000" i="1" dirty="0" smtClean="0">
                <a:solidFill>
                  <a:schemeClr val="accent6"/>
                </a:solidFill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</a:rPr>
              <a:t>produttiva</a:t>
            </a:r>
            <a:r>
              <a:rPr lang="en-US" sz="2000" i="1" dirty="0" smtClean="0">
                <a:solidFill>
                  <a:schemeClr val="accent6"/>
                </a:solidFill>
              </a:rPr>
              <a:t>”</a:t>
            </a:r>
            <a:endParaRPr lang="fr-FR" sz="2000" i="1" dirty="0">
              <a:solidFill>
                <a:schemeClr val="accent6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5448000" y="4149000"/>
            <a:ext cx="5192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Fonte: </a:t>
            </a:r>
            <a:r>
              <a:rPr lang="en-US" sz="1400" dirty="0"/>
              <a:t>IMPACT OF HIGH CAPACITY CGH2-TRAILERS, Project </a:t>
            </a:r>
            <a:r>
              <a:rPr lang="en-US" sz="1400" dirty="0" err="1"/>
              <a:t>DeliverHy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1411</Words>
  <Application>Microsoft Office PowerPoint</Application>
  <PresentationFormat>Widescreen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61</cp:revision>
  <dcterms:created xsi:type="dcterms:W3CDTF">2019-06-26T09:21:34Z</dcterms:created>
  <dcterms:modified xsi:type="dcterms:W3CDTF">2019-11-07T13:35:53Z</dcterms:modified>
</cp:coreProperties>
</file>