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58" r:id="rId4"/>
    <p:sldId id="259" r:id="rId5"/>
    <p:sldId id="261" r:id="rId6"/>
    <p:sldId id="270" r:id="rId7"/>
    <p:sldId id="271" r:id="rId8"/>
    <p:sldId id="272" r:id="rId9"/>
    <p:sldId id="273" r:id="rId10"/>
    <p:sldId id="269" r:id="rId11"/>
    <p:sldId id="274" r:id="rId12"/>
    <p:sldId id="268" r:id="rId13"/>
    <p:sldId id="275" r:id="rId14"/>
    <p:sldId id="267" r:id="rId15"/>
    <p:sldId id="276" r:id="rId16"/>
    <p:sldId id="289" r:id="rId17"/>
    <p:sldId id="288" r:id="rId18"/>
    <p:sldId id="287" r:id="rId19"/>
    <p:sldId id="286" r:id="rId20"/>
    <p:sldId id="285" r:id="rId21"/>
    <p:sldId id="284" r:id="rId22"/>
    <p:sldId id="283" r:id="rId23"/>
    <p:sldId id="282" r:id="rId24"/>
    <p:sldId id="28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C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4646"/>
  </p:normalViewPr>
  <p:slideViewPr>
    <p:cSldViewPr snapToGrid="0" snapToObjects="1">
      <p:cViewPr varScale="1">
        <p:scale>
          <a:sx n="109" d="100"/>
          <a:sy n="109" d="100"/>
        </p:scale>
        <p:origin x="56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0510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55552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44E4D4A-C7B4-0A4F-B336-7568CF39A4C2}"/>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BF826369-A491-FF49-B2BE-064E0024F40D}"/>
              </a:ext>
            </a:extLst>
          </p:cNvPr>
          <p:cNvSpPr txBox="1"/>
          <p:nvPr userDrawn="1"/>
        </p:nvSpPr>
        <p:spPr>
          <a:xfrm>
            <a:off x="743706" y="6250219"/>
            <a:ext cx="1960165" cy="338554"/>
          </a:xfrm>
          <a:prstGeom prst="rect">
            <a:avLst/>
          </a:prstGeom>
          <a:noFill/>
        </p:spPr>
        <p:txBody>
          <a:bodyPr wrap="square" rtlCol="0">
            <a:spAutoFit/>
          </a:bodyPr>
          <a:lstStyle/>
          <a:p>
            <a:r>
              <a:rPr lang="en-US" sz="1600" dirty="0">
                <a:solidFill>
                  <a:srgbClr val="00ACAF"/>
                </a:solidFill>
                <a:latin typeface="Arial" panose="020B0604020202020204" pitchFamily="34" charset="0"/>
                <a:cs typeface="Arial" panose="020B0604020202020204" pitchFamily="34" charset="0"/>
              </a:rPr>
              <a:t>Content created by</a:t>
            </a:r>
          </a:p>
        </p:txBody>
      </p:sp>
    </p:spTree>
    <p:extLst>
      <p:ext uri="{BB962C8B-B14F-4D97-AF65-F5344CB8AC3E}">
        <p14:creationId xmlns:p14="http://schemas.microsoft.com/office/powerpoint/2010/main" val="356556377"/>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jpg"/></Relationships>
</file>

<file path=ppt/slides/_rels/slide10.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30.jpe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29.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8.jpeg"/><Relationship Id="rId5" Type="http://schemas.openxmlformats.org/officeDocument/2006/relationships/image" Target="../media/image7.png"/><Relationship Id="rId10" Type="http://schemas.openxmlformats.org/officeDocument/2006/relationships/image" Target="../media/image20.jpe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31.jpeg"/></Relationships>
</file>

<file path=ppt/slides/_rels/slide11.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35.jpe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34.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33.jpeg"/><Relationship Id="rId5" Type="http://schemas.openxmlformats.org/officeDocument/2006/relationships/image" Target="../media/image7.png"/><Relationship Id="rId10" Type="http://schemas.openxmlformats.org/officeDocument/2006/relationships/image" Target="../media/image32.jpeg"/><Relationship Id="rId4" Type="http://schemas.openxmlformats.org/officeDocument/2006/relationships/image" Target="../media/image5.jpe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3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37.jpeg"/><Relationship Id="rId5" Type="http://schemas.openxmlformats.org/officeDocument/2006/relationships/image" Target="../media/image7.png"/><Relationship Id="rId10" Type="http://schemas.openxmlformats.org/officeDocument/2006/relationships/image" Target="../media/image36.jpeg"/><Relationship Id="rId4" Type="http://schemas.openxmlformats.org/officeDocument/2006/relationships/image" Target="../media/image5.jpe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slide" Target="slide3.xml"/><Relationship Id="rId4" Type="http://schemas.openxmlformats.org/officeDocument/2006/relationships/image" Target="../media/image5.jpe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slide" Target="slide3.xml"/><Relationship Id="rId4" Type="http://schemas.openxmlformats.org/officeDocument/2006/relationships/image" Target="../media/image5.jpe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slide" Target="slide3.xml"/><Relationship Id="rId4" Type="http://schemas.openxmlformats.org/officeDocument/2006/relationships/image" Target="../media/image5.jpeg"/><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slide" Target="slide3.xml"/><Relationship Id="rId4" Type="http://schemas.openxmlformats.org/officeDocument/2006/relationships/image" Target="../media/image5.jpeg"/><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slide" Target="slide3.xml"/><Relationship Id="rId4" Type="http://schemas.openxmlformats.org/officeDocument/2006/relationships/image" Target="../media/image5.jpeg"/><Relationship Id="rId9" Type="http://schemas.openxmlformats.org/officeDocument/2006/relationships/image" Target="../media/image10.png"/></Relationships>
</file>

<file path=ppt/slides/_rels/slide18.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slide" Target="slide3.xml"/><Relationship Id="rId4" Type="http://schemas.openxmlformats.org/officeDocument/2006/relationships/image" Target="../media/image5.jpeg"/><Relationship Id="rId9"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slide" Target="slide3.xml"/><Relationship Id="rId4" Type="http://schemas.openxmlformats.org/officeDocument/2006/relationships/image" Target="../media/image5.jpe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slide" Target="slide3.xml"/><Relationship Id="rId4" Type="http://schemas.openxmlformats.org/officeDocument/2006/relationships/image" Target="../media/image5.jpeg"/><Relationship Id="rId9"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slide" Target="slide3.xml"/><Relationship Id="rId4" Type="http://schemas.openxmlformats.org/officeDocument/2006/relationships/image" Target="../media/image5.jpeg"/><Relationship Id="rId9" Type="http://schemas.openxmlformats.org/officeDocument/2006/relationships/image" Target="../media/image10.png"/></Relationships>
</file>

<file path=ppt/slides/_rels/slide2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slide" Target="slide3.xml"/><Relationship Id="rId4" Type="http://schemas.openxmlformats.org/officeDocument/2006/relationships/image" Target="../media/image5.jpeg"/><Relationship Id="rId9" Type="http://schemas.openxmlformats.org/officeDocument/2006/relationships/image" Target="../media/image10.png"/></Relationships>
</file>

<file path=ppt/slides/_rels/slide2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slide" Target="slide3.xml"/><Relationship Id="rId4" Type="http://schemas.openxmlformats.org/officeDocument/2006/relationships/image" Target="../media/image5.jpeg"/><Relationship Id="rId9" Type="http://schemas.openxmlformats.org/officeDocument/2006/relationships/image" Target="../media/image10.png"/></Relationships>
</file>

<file path=ppt/slides/_rels/slide2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slide" Target="slide3.xml"/><Relationship Id="rId4" Type="http://schemas.openxmlformats.org/officeDocument/2006/relationships/image" Target="../media/image5.jpe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slide" Target="slide15.xml"/><Relationship Id="rId18" Type="http://schemas.openxmlformats.org/officeDocument/2006/relationships/slide" Target="slide20.xml"/><Relationship Id="rId3" Type="http://schemas.openxmlformats.org/officeDocument/2006/relationships/image" Target="../media/image4.jpg"/><Relationship Id="rId21" Type="http://schemas.openxmlformats.org/officeDocument/2006/relationships/slide" Target="slide23.xml"/><Relationship Id="rId7" Type="http://schemas.openxmlformats.org/officeDocument/2006/relationships/image" Target="../media/image8.png"/><Relationship Id="rId12" Type="http://schemas.openxmlformats.org/officeDocument/2006/relationships/slide" Target="slide14.xml"/><Relationship Id="rId17" Type="http://schemas.openxmlformats.org/officeDocument/2006/relationships/slide" Target="slide18.xml"/><Relationship Id="rId2" Type="http://schemas.openxmlformats.org/officeDocument/2006/relationships/image" Target="../media/image6.png"/><Relationship Id="rId16" Type="http://schemas.openxmlformats.org/officeDocument/2006/relationships/slide" Target="slide19.xml"/><Relationship Id="rId20" Type="http://schemas.openxmlformats.org/officeDocument/2006/relationships/slide" Target="slide22.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slide" Target="slide13.xml"/><Relationship Id="rId5" Type="http://schemas.openxmlformats.org/officeDocument/2006/relationships/image" Target="../media/image7.png"/><Relationship Id="rId15" Type="http://schemas.openxmlformats.org/officeDocument/2006/relationships/slide" Target="slide17.xml"/><Relationship Id="rId10" Type="http://schemas.openxmlformats.org/officeDocument/2006/relationships/image" Target="../media/image11.jpg"/><Relationship Id="rId19" Type="http://schemas.openxmlformats.org/officeDocument/2006/relationships/slide" Target="slide21.xml"/><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slide" Target="slide16.xml"/><Relationship Id="rId22" Type="http://schemas.openxmlformats.org/officeDocument/2006/relationships/slide" Target="slide24.xml"/></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15.jpe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14.jpeg"/><Relationship Id="rId17" Type="http://schemas.openxmlformats.org/officeDocument/2006/relationships/image" Target="../media/image19.jpeg"/><Relationship Id="rId2" Type="http://schemas.openxmlformats.org/officeDocument/2006/relationships/image" Target="../media/image6.png"/><Relationship Id="rId16"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3.jpe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jpe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23.jpe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22.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1.jpeg"/><Relationship Id="rId5" Type="http://schemas.openxmlformats.org/officeDocument/2006/relationships/image" Target="../media/image7.png"/><Relationship Id="rId10" Type="http://schemas.openxmlformats.org/officeDocument/2006/relationships/image" Target="../media/image20.jpe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24.jpeg"/></Relationships>
</file>

<file path=ppt/slides/_rels/slide8.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27.pn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0.jpeg"/><Relationship Id="rId5" Type="http://schemas.openxmlformats.org/officeDocument/2006/relationships/image" Target="../media/image7.png"/><Relationship Id="rId10" Type="http://schemas.openxmlformats.org/officeDocument/2006/relationships/image" Target="../media/image25.jpeg"/><Relationship Id="rId4" Type="http://schemas.openxmlformats.org/officeDocument/2006/relationships/image" Target="../media/image5.jpe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71BAC356-1C44-F44B-B830-43C409DA0D87}"/>
              </a:ext>
            </a:extLst>
          </p:cNvPr>
          <p:cNvSpPr txBox="1">
            <a:spLocks/>
          </p:cNvSpPr>
          <p:nvPr/>
        </p:nvSpPr>
        <p:spPr>
          <a:xfrm>
            <a:off x="2600634" y="6260486"/>
            <a:ext cx="4114800" cy="365125"/>
          </a:xfrm>
          <a:prstGeom prst="rect">
            <a:avLst/>
          </a:prstGeom>
        </p:spPr>
        <p:txBody>
          <a:bodyPr/>
          <a:lstStyle>
            <a:defPPr>
              <a:defRPr lang="en-US"/>
            </a:defPPr>
            <a:lvl1pPr marL="0" algn="l" defTabSz="914400" rtl="0" eaLnBrk="1" latinLnBrk="0" hangingPunct="1">
              <a:defRPr sz="1600" kern="1200">
                <a:solidFill>
                  <a:srgbClr val="00ACAF"/>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&lt;Partner logo&gt;</a:t>
            </a:r>
          </a:p>
        </p:txBody>
      </p:sp>
      <p:pic>
        <p:nvPicPr>
          <p:cNvPr id="6" name="Picture 5">
            <a:extLst>
              <a:ext uri="{FF2B5EF4-FFF2-40B4-BE49-F238E27FC236}">
                <a16:creationId xmlns:a16="http://schemas.microsoft.com/office/drawing/2014/main" id="{154EB3AC-D2CD-9040-93EF-FB25EB2C1CBE}"/>
              </a:ext>
            </a:extLst>
          </p:cNvPr>
          <p:cNvPicPr>
            <a:picLocks noChangeAspect="1"/>
          </p:cNvPicPr>
          <p:nvPr/>
        </p:nvPicPr>
        <p:blipFill>
          <a:blip r:embed="rId2"/>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B74E6FDB-7A33-184B-BFA9-D72881DB13F0}"/>
              </a:ext>
            </a:extLst>
          </p:cNvPr>
          <p:cNvSpPr txBox="1">
            <a:spLocks/>
          </p:cNvSpPr>
          <p:nvPr/>
        </p:nvSpPr>
        <p:spPr>
          <a:xfrm>
            <a:off x="779208" y="1980148"/>
            <a:ext cx="6064044" cy="755752"/>
          </a:xfrm>
          <a:prstGeom prst="rect">
            <a:avLst/>
          </a:prstGeom>
        </p:spPr>
        <p:txBody>
          <a:bodyPr/>
          <a:lstStyle>
            <a:lvl1pPr algn="l" defTabSz="914400" rtl="0" eaLnBrk="1" latinLnBrk="0" hangingPunct="1">
              <a:lnSpc>
                <a:spcPct val="90000"/>
              </a:lnSpc>
              <a:spcBef>
                <a:spcPct val="0"/>
              </a:spcBef>
              <a:buNone/>
              <a:defRPr sz="3600" kern="1200">
                <a:solidFill>
                  <a:srgbClr val="00ACAF"/>
                </a:solidFill>
                <a:latin typeface="Arial" panose="020B0604020202020204" pitchFamily="34" charset="0"/>
                <a:ea typeface="+mj-ea"/>
                <a:cs typeface="Arial" panose="020B0604020202020204" pitchFamily="34" charset="0"/>
              </a:defRPr>
            </a:lvl1pPr>
          </a:lstStyle>
          <a:p>
            <a:r>
              <a:rPr lang="it-IT" b="1" dirty="0" smtClean="0"/>
              <a:t>Distribuzione</a:t>
            </a:r>
            <a:endParaRPr lang="it-IT" b="1" dirty="0"/>
          </a:p>
        </p:txBody>
      </p:sp>
      <p:sp>
        <p:nvSpPr>
          <p:cNvPr id="8" name="Content Placeholder 2">
            <a:extLst>
              <a:ext uri="{FF2B5EF4-FFF2-40B4-BE49-F238E27FC236}">
                <a16:creationId xmlns:a16="http://schemas.microsoft.com/office/drawing/2014/main" id="{B553EABC-DF2E-8044-9EB9-8629F76FF197}"/>
              </a:ext>
            </a:extLst>
          </p:cNvPr>
          <p:cNvSpPr txBox="1">
            <a:spLocks/>
          </p:cNvSpPr>
          <p:nvPr/>
        </p:nvSpPr>
        <p:spPr>
          <a:xfrm>
            <a:off x="324326" y="2867823"/>
            <a:ext cx="9237786" cy="18287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it-IT" sz="2400" dirty="0" smtClean="0"/>
          </a:p>
          <a:p>
            <a:pPr marL="0" indent="0">
              <a:buNone/>
            </a:pPr>
            <a:endParaRPr lang="it-IT" sz="2400" dirty="0" smtClean="0"/>
          </a:p>
          <a:p>
            <a:pPr marL="0" indent="0">
              <a:buNone/>
            </a:pPr>
            <a:r>
              <a:rPr lang="it-IT" sz="2400" dirty="0" err="1" smtClean="0"/>
              <a:t>Powerpoint</a:t>
            </a:r>
            <a:r>
              <a:rPr lang="it-IT" sz="2400" dirty="0" smtClean="0"/>
              <a:t> per Studenti</a:t>
            </a:r>
          </a:p>
          <a:p>
            <a:pPr marL="0" indent="0">
              <a:buNone/>
            </a:pPr>
            <a:r>
              <a:rPr lang="it-IT" sz="1800" dirty="0" smtClean="0"/>
              <a:t>Portare l’idrogeno da dove viene fatto a dove viene utilizzato e il caso della produzione distribuita.</a:t>
            </a:r>
            <a:endParaRPr lang="it-IT" sz="1800" dirty="0"/>
          </a:p>
        </p:txBody>
      </p:sp>
      <p:sp>
        <p:nvSpPr>
          <p:cNvPr id="9" name="TextBox 8">
            <a:extLst>
              <a:ext uri="{FF2B5EF4-FFF2-40B4-BE49-F238E27FC236}">
                <a16:creationId xmlns:a16="http://schemas.microsoft.com/office/drawing/2014/main" id="{5C85300E-B0BF-4E44-9488-125A96BBBF49}"/>
              </a:ext>
            </a:extLst>
          </p:cNvPr>
          <p:cNvSpPr txBox="1"/>
          <p:nvPr/>
        </p:nvSpPr>
        <p:spPr>
          <a:xfrm>
            <a:off x="743706" y="6250219"/>
            <a:ext cx="1960165" cy="338554"/>
          </a:xfrm>
          <a:prstGeom prst="rect">
            <a:avLst/>
          </a:prstGeom>
          <a:noFill/>
        </p:spPr>
        <p:txBody>
          <a:bodyPr wrap="square" rtlCol="0">
            <a:spAutoFit/>
          </a:bodyPr>
          <a:lstStyle/>
          <a:p>
            <a:r>
              <a:rPr lang="en-US" sz="1600" dirty="0">
                <a:solidFill>
                  <a:srgbClr val="00ACAF"/>
                </a:solidFill>
                <a:latin typeface="Arial" panose="020B0604020202020204" pitchFamily="34" charset="0"/>
                <a:cs typeface="Arial" panose="020B0604020202020204" pitchFamily="34" charset="0"/>
              </a:rPr>
              <a:t>Content created by</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9" name="Rectangle 18"/>
          <p:cNvSpPr/>
          <p:nvPr/>
        </p:nvSpPr>
        <p:spPr>
          <a:xfrm>
            <a:off x="10636750" y="6625611"/>
            <a:ext cx="1500732" cy="200055"/>
          </a:xfrm>
          <a:prstGeom prst="rect">
            <a:avLst/>
          </a:prstGeom>
        </p:spPr>
        <p:txBody>
          <a:bodyPr wrap="none">
            <a:spAutoFit/>
          </a:bodyPr>
          <a:lstStyle/>
          <a:p>
            <a:pPr>
              <a:spcAft>
                <a:spcPts val="0"/>
              </a:spcAft>
            </a:pPr>
            <a:r>
              <a:rPr lang="en-GB" sz="700" dirty="0">
                <a:latin typeface="Arial" panose="020B0604020202020204" pitchFamily="34" charset="0"/>
                <a:ea typeface="Calibri" panose="020F0502020204030204" pitchFamily="34" charset="0"/>
                <a:cs typeface="Times New Roman" panose="02020603050405020304" pitchFamily="18" charset="0"/>
              </a:rPr>
              <a:t>Ultimo aggiornamento </a:t>
            </a:r>
            <a:r>
              <a:rPr lang="en-GB" sz="700" dirty="0" err="1">
                <a:latin typeface="Arial" panose="020B0604020202020204" pitchFamily="34" charset="0"/>
                <a:ea typeface="Calibri" panose="020F0502020204030204" pitchFamily="34" charset="0"/>
                <a:cs typeface="Times New Roman" panose="02020603050405020304" pitchFamily="18" charset="0"/>
              </a:rPr>
              <a:t>il</a:t>
            </a:r>
            <a:r>
              <a:rPr lang="en-GB" sz="700" dirty="0">
                <a:latin typeface="Arial" panose="020B0604020202020204" pitchFamily="34" charset="0"/>
                <a:ea typeface="Calibri" panose="020F0502020204030204" pitchFamily="34" charset="0"/>
                <a:cs typeface="Times New Roman" panose="02020603050405020304" pitchFamily="18" charset="0"/>
              </a:rPr>
              <a:t> 07.11.19</a:t>
            </a:r>
            <a:endParaRPr lang="en-GB" sz="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56540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26" name="Image 32" descr="sigle_campus_alpha_ppt.jp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92951" y="1081347"/>
            <a:ext cx="2724150" cy="4105275"/>
          </a:xfrm>
          <a:prstGeom prst="rect">
            <a:avLst/>
          </a:prstGeom>
          <a:noFill/>
          <a:ln w="9525">
            <a:noFill/>
            <a:miter lim="800000"/>
            <a:headEnd/>
            <a:tailEnd/>
          </a:ln>
        </p:spPr>
      </p:pic>
      <p:pic>
        <p:nvPicPr>
          <p:cNvPr id="27" name="Image 32" descr="sigle_campus_alpha_ppt.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192951" y="845986"/>
            <a:ext cx="27241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ZoneTexte 15"/>
          <p:cNvSpPr txBox="1"/>
          <p:nvPr/>
        </p:nvSpPr>
        <p:spPr>
          <a:xfrm>
            <a:off x="389674" y="543516"/>
            <a:ext cx="4176464" cy="369332"/>
          </a:xfrm>
          <a:prstGeom prst="rect">
            <a:avLst/>
          </a:prstGeom>
          <a:noFill/>
        </p:spPr>
        <p:txBody>
          <a:bodyPr wrap="square" rtlCol="0">
            <a:spAutoFit/>
          </a:bodyPr>
          <a:lstStyle/>
          <a:p>
            <a:r>
              <a:rPr lang="en-GB" dirty="0" err="1" smtClean="0"/>
              <a:t>Sito</a:t>
            </a:r>
            <a:r>
              <a:rPr lang="en-GB" dirty="0" smtClean="0"/>
              <a:t> di </a:t>
            </a:r>
            <a:r>
              <a:rPr lang="en-GB" dirty="0" err="1"/>
              <a:t>Colruyt</a:t>
            </a:r>
            <a:r>
              <a:rPr lang="en-GB" dirty="0"/>
              <a:t> in Halle, </a:t>
            </a:r>
            <a:r>
              <a:rPr lang="en-GB" dirty="0" err="1" smtClean="0"/>
              <a:t>Belgio</a:t>
            </a:r>
            <a:endParaRPr lang="en-GB" dirty="0"/>
          </a:p>
        </p:txBody>
      </p:sp>
      <p:pic>
        <p:nvPicPr>
          <p:cNvPr id="29" name="Imag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75246" y="984856"/>
            <a:ext cx="3360373" cy="2520280"/>
          </a:xfrm>
          <a:prstGeom prst="rect">
            <a:avLst/>
          </a:prstGeom>
        </p:spPr>
      </p:pic>
      <p:pic>
        <p:nvPicPr>
          <p:cNvPr id="30" name="Image 3"/>
          <p:cNvPicPr>
            <a:picLocks noChangeAspect="1"/>
          </p:cNvPicPr>
          <p:nvPr/>
        </p:nvPicPr>
        <p:blipFill rotWithShape="1">
          <a:blip r:embed="rId12" cstate="print">
            <a:extLst>
              <a:ext uri="{28A0092B-C50C-407E-A947-70E740481C1C}">
                <a14:useLocalDpi xmlns:a14="http://schemas.microsoft.com/office/drawing/2010/main" val="0"/>
              </a:ext>
            </a:extLst>
          </a:blip>
          <a:srcRect t="33663"/>
          <a:stretch/>
        </p:blipFill>
        <p:spPr>
          <a:xfrm>
            <a:off x="444630" y="3865177"/>
            <a:ext cx="1933815" cy="1710447"/>
          </a:xfrm>
          <a:prstGeom prst="rect">
            <a:avLst/>
          </a:prstGeom>
        </p:spPr>
      </p:pic>
      <p:pic>
        <p:nvPicPr>
          <p:cNvPr id="31" name="Imag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892810" y="3865176"/>
            <a:ext cx="2393408" cy="1795056"/>
          </a:xfrm>
          <a:prstGeom prst="rect">
            <a:avLst/>
          </a:prstGeom>
        </p:spPr>
      </p:pic>
      <p:pic>
        <p:nvPicPr>
          <p:cNvPr id="32" name="Imag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638330" y="797953"/>
            <a:ext cx="3078956" cy="4105275"/>
          </a:xfrm>
          <a:prstGeom prst="rect">
            <a:avLst/>
          </a:prstGeom>
        </p:spPr>
      </p:pic>
      <p:sp>
        <p:nvSpPr>
          <p:cNvPr id="33" name="ZoneTexte 20"/>
          <p:cNvSpPr txBox="1"/>
          <p:nvPr/>
        </p:nvSpPr>
        <p:spPr>
          <a:xfrm>
            <a:off x="389673" y="192768"/>
            <a:ext cx="6286699" cy="369332"/>
          </a:xfrm>
          <a:prstGeom prst="rect">
            <a:avLst/>
          </a:prstGeom>
          <a:noFill/>
        </p:spPr>
        <p:txBody>
          <a:bodyPr wrap="square" rtlCol="0">
            <a:spAutoFit/>
          </a:bodyPr>
          <a:lstStyle/>
          <a:p>
            <a:r>
              <a:rPr lang="it-IT" dirty="0"/>
              <a:t>Stazione di rifornimento che raggiunge gli standard ISO</a:t>
            </a:r>
          </a:p>
        </p:txBody>
      </p:sp>
      <p:sp>
        <p:nvSpPr>
          <p:cNvPr id="34" name="ZoneTexte 1"/>
          <p:cNvSpPr txBox="1"/>
          <p:nvPr/>
        </p:nvSpPr>
        <p:spPr>
          <a:xfrm>
            <a:off x="5718266" y="4908490"/>
            <a:ext cx="3096344" cy="738664"/>
          </a:xfrm>
          <a:prstGeom prst="rect">
            <a:avLst/>
          </a:prstGeom>
          <a:noFill/>
        </p:spPr>
        <p:txBody>
          <a:bodyPr wrap="square" rtlCol="0">
            <a:spAutoFit/>
          </a:bodyPr>
          <a:lstStyle/>
          <a:p>
            <a:r>
              <a:rPr lang="it-IT" sz="1400" dirty="0" smtClean="0"/>
              <a:t>Semplice giuda all’uso del dispenser, facile come per gli alti sistemi di distribuzione</a:t>
            </a:r>
            <a:endParaRPr lang="it-IT" sz="1400" dirty="0"/>
          </a:p>
        </p:txBody>
      </p:sp>
      <p:sp>
        <p:nvSpPr>
          <p:cNvPr id="35" name="ZoneTexte 4"/>
          <p:cNvSpPr txBox="1"/>
          <p:nvPr/>
        </p:nvSpPr>
        <p:spPr>
          <a:xfrm>
            <a:off x="2189875" y="3516170"/>
            <a:ext cx="1830980" cy="276999"/>
          </a:xfrm>
          <a:prstGeom prst="rect">
            <a:avLst/>
          </a:prstGeom>
          <a:noFill/>
        </p:spPr>
        <p:txBody>
          <a:bodyPr wrap="square" rtlCol="0">
            <a:spAutoFit/>
          </a:bodyPr>
          <a:lstStyle/>
          <a:p>
            <a:r>
              <a:rPr lang="en-GB" sz="1200" dirty="0" err="1" smtClean="0"/>
              <a:t>Distributore</a:t>
            </a:r>
            <a:r>
              <a:rPr lang="en-GB" sz="1200" dirty="0" smtClean="0"/>
              <a:t> </a:t>
            </a:r>
            <a:r>
              <a:rPr lang="en-GB" sz="1200" dirty="0" err="1" smtClean="0"/>
              <a:t>pubblico</a:t>
            </a:r>
            <a:endParaRPr lang="en-GB" sz="1200" dirty="0"/>
          </a:p>
        </p:txBody>
      </p:sp>
      <p:sp>
        <p:nvSpPr>
          <p:cNvPr id="36" name="ZoneTexte 5"/>
          <p:cNvSpPr txBox="1"/>
          <p:nvPr/>
        </p:nvSpPr>
        <p:spPr>
          <a:xfrm>
            <a:off x="182606" y="5619657"/>
            <a:ext cx="2710204" cy="276999"/>
          </a:xfrm>
          <a:prstGeom prst="rect">
            <a:avLst/>
          </a:prstGeom>
          <a:noFill/>
        </p:spPr>
        <p:txBody>
          <a:bodyPr wrap="square" rtlCol="0">
            <a:spAutoFit/>
          </a:bodyPr>
          <a:lstStyle/>
          <a:p>
            <a:r>
              <a:rPr lang="en-GB" sz="1200" dirty="0" err="1" smtClean="0"/>
              <a:t>Comunicatore</a:t>
            </a:r>
            <a:r>
              <a:rPr lang="en-GB" sz="1200" dirty="0" smtClean="0"/>
              <a:t> IR </a:t>
            </a:r>
            <a:r>
              <a:rPr lang="en-GB" sz="1200" dirty="0" err="1" smtClean="0"/>
              <a:t>nel</a:t>
            </a:r>
            <a:r>
              <a:rPr lang="en-GB" sz="1200" dirty="0" smtClean="0"/>
              <a:t> </a:t>
            </a:r>
            <a:r>
              <a:rPr lang="en-GB" sz="1200" dirty="0" err="1" smtClean="0"/>
              <a:t>manico</a:t>
            </a:r>
            <a:r>
              <a:rPr lang="en-GB" sz="1200" dirty="0" smtClean="0"/>
              <a:t> </a:t>
            </a:r>
            <a:r>
              <a:rPr lang="en-GB" sz="1200" dirty="0" err="1" smtClean="0"/>
              <a:t>della</a:t>
            </a:r>
            <a:r>
              <a:rPr lang="en-GB" sz="1200" dirty="0" smtClean="0"/>
              <a:t> </a:t>
            </a:r>
            <a:r>
              <a:rPr lang="en-GB" sz="1200" dirty="0" err="1" smtClean="0"/>
              <a:t>pistola</a:t>
            </a:r>
            <a:endParaRPr lang="en-GB" sz="1200" dirty="0"/>
          </a:p>
        </p:txBody>
      </p:sp>
      <p:sp>
        <p:nvSpPr>
          <p:cNvPr id="21" name="Rectangle 20"/>
          <p:cNvSpPr/>
          <p:nvPr/>
        </p:nvSpPr>
        <p:spPr>
          <a:xfrm>
            <a:off x="10636750" y="6625611"/>
            <a:ext cx="1500732" cy="200055"/>
          </a:xfrm>
          <a:prstGeom prst="rect">
            <a:avLst/>
          </a:prstGeom>
        </p:spPr>
        <p:txBody>
          <a:bodyPr wrap="none">
            <a:spAutoFit/>
          </a:bodyPr>
          <a:lstStyle/>
          <a:p>
            <a:pPr>
              <a:spcAft>
                <a:spcPts val="0"/>
              </a:spcAft>
            </a:pPr>
            <a:r>
              <a:rPr lang="en-GB" sz="700" dirty="0">
                <a:latin typeface="Arial" panose="020B0604020202020204" pitchFamily="34" charset="0"/>
                <a:ea typeface="Calibri" panose="020F0502020204030204" pitchFamily="34" charset="0"/>
                <a:cs typeface="Times New Roman" panose="02020603050405020304" pitchFamily="18" charset="0"/>
              </a:rPr>
              <a:t>Ultimo aggiornamento </a:t>
            </a:r>
            <a:r>
              <a:rPr lang="en-GB" sz="700" dirty="0" err="1">
                <a:latin typeface="Arial" panose="020B0604020202020204" pitchFamily="34" charset="0"/>
                <a:ea typeface="Calibri" panose="020F0502020204030204" pitchFamily="34" charset="0"/>
                <a:cs typeface="Times New Roman" panose="02020603050405020304" pitchFamily="18" charset="0"/>
              </a:rPr>
              <a:t>il</a:t>
            </a:r>
            <a:r>
              <a:rPr lang="en-GB" sz="700" dirty="0">
                <a:latin typeface="Arial" panose="020B0604020202020204" pitchFamily="34" charset="0"/>
                <a:ea typeface="Calibri" panose="020F0502020204030204" pitchFamily="34" charset="0"/>
                <a:cs typeface="Times New Roman" panose="02020603050405020304" pitchFamily="18" charset="0"/>
              </a:rPr>
              <a:t> 07.11.19</a:t>
            </a:r>
            <a:endParaRPr lang="en-GB" sz="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27617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Imag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1356" y="967145"/>
            <a:ext cx="2339752" cy="1754814"/>
          </a:xfrm>
          <a:prstGeom prst="rect">
            <a:avLst/>
          </a:prstGeom>
        </p:spPr>
      </p:pic>
      <p:pic>
        <p:nvPicPr>
          <p:cNvPr id="16" name="Image 4"/>
          <p:cNvPicPr>
            <a:picLocks noChangeAspect="1"/>
          </p:cNvPicPr>
          <p:nvPr/>
        </p:nvPicPr>
        <p:blipFill rotWithShape="1">
          <a:blip r:embed="rId11" cstate="print">
            <a:extLst>
              <a:ext uri="{28A0092B-C50C-407E-A947-70E740481C1C}">
                <a14:useLocalDpi xmlns:a14="http://schemas.microsoft.com/office/drawing/2010/main" val="0"/>
              </a:ext>
            </a:extLst>
          </a:blip>
          <a:srcRect l="12043" t="19920" r="18227" b="11275"/>
          <a:stretch/>
        </p:blipFill>
        <p:spPr>
          <a:xfrm>
            <a:off x="461356" y="3446038"/>
            <a:ext cx="2384680" cy="1764792"/>
          </a:xfrm>
          <a:prstGeom prst="rect">
            <a:avLst/>
          </a:prstGeom>
        </p:spPr>
      </p:pic>
      <p:pic>
        <p:nvPicPr>
          <p:cNvPr id="17" name="Image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557950" y="968784"/>
            <a:ext cx="3219822" cy="4293096"/>
          </a:xfrm>
          <a:prstGeom prst="rect">
            <a:avLst/>
          </a:prstGeom>
        </p:spPr>
      </p:pic>
      <p:pic>
        <p:nvPicPr>
          <p:cNvPr id="18" name="Image 8"/>
          <p:cNvPicPr>
            <a:picLocks noChangeAspect="1"/>
          </p:cNvPicPr>
          <p:nvPr/>
        </p:nvPicPr>
        <p:blipFill rotWithShape="1">
          <a:blip r:embed="rId13" cstate="print">
            <a:extLst>
              <a:ext uri="{28A0092B-C50C-407E-A947-70E740481C1C}">
                <a14:useLocalDpi xmlns:a14="http://schemas.microsoft.com/office/drawing/2010/main" val="0"/>
              </a:ext>
            </a:extLst>
          </a:blip>
          <a:srcRect l="2889" t="7361" r="11245" b="7067"/>
          <a:stretch/>
        </p:blipFill>
        <p:spPr>
          <a:xfrm>
            <a:off x="3161149" y="993690"/>
            <a:ext cx="2174713" cy="2889674"/>
          </a:xfrm>
          <a:prstGeom prst="rect">
            <a:avLst/>
          </a:prstGeom>
        </p:spPr>
      </p:pic>
      <p:sp>
        <p:nvSpPr>
          <p:cNvPr id="19" name="ZoneTexte 20"/>
          <p:cNvSpPr txBox="1"/>
          <p:nvPr/>
        </p:nvSpPr>
        <p:spPr>
          <a:xfrm>
            <a:off x="424844" y="458088"/>
            <a:ext cx="4176464" cy="369332"/>
          </a:xfrm>
          <a:prstGeom prst="rect">
            <a:avLst/>
          </a:prstGeom>
          <a:noFill/>
        </p:spPr>
        <p:txBody>
          <a:bodyPr wrap="square" rtlCol="0">
            <a:spAutoFit/>
          </a:bodyPr>
          <a:lstStyle/>
          <a:p>
            <a:r>
              <a:rPr lang="en-GB" dirty="0" err="1" smtClean="0"/>
              <a:t>Sito</a:t>
            </a:r>
            <a:r>
              <a:rPr lang="en-GB" dirty="0" smtClean="0"/>
              <a:t> di </a:t>
            </a:r>
            <a:r>
              <a:rPr lang="en-GB" dirty="0" err="1"/>
              <a:t>Colruyt</a:t>
            </a:r>
            <a:r>
              <a:rPr lang="en-GB" dirty="0"/>
              <a:t> in Halle, </a:t>
            </a:r>
            <a:r>
              <a:rPr lang="en-GB" dirty="0" err="1" smtClean="0"/>
              <a:t>Belgio</a:t>
            </a:r>
            <a:endParaRPr lang="en-GB" dirty="0"/>
          </a:p>
        </p:txBody>
      </p:sp>
      <p:sp>
        <p:nvSpPr>
          <p:cNvPr id="20" name="ZoneTexte 21"/>
          <p:cNvSpPr txBox="1"/>
          <p:nvPr/>
        </p:nvSpPr>
        <p:spPr>
          <a:xfrm>
            <a:off x="424844" y="107340"/>
            <a:ext cx="5963430" cy="369332"/>
          </a:xfrm>
          <a:prstGeom prst="rect">
            <a:avLst/>
          </a:prstGeom>
          <a:noFill/>
        </p:spPr>
        <p:txBody>
          <a:bodyPr wrap="square" rtlCol="0">
            <a:spAutoFit/>
          </a:bodyPr>
          <a:lstStyle/>
          <a:p>
            <a:r>
              <a:rPr lang="it-IT" dirty="0"/>
              <a:t>Stazione di rifornimento che raggiunge gli standard ISO</a:t>
            </a:r>
          </a:p>
        </p:txBody>
      </p:sp>
      <p:sp>
        <p:nvSpPr>
          <p:cNvPr id="21" name="ZoneTexte 2"/>
          <p:cNvSpPr txBox="1"/>
          <p:nvPr/>
        </p:nvSpPr>
        <p:spPr>
          <a:xfrm>
            <a:off x="5681428" y="5272752"/>
            <a:ext cx="3003798" cy="738664"/>
          </a:xfrm>
          <a:prstGeom prst="rect">
            <a:avLst/>
          </a:prstGeom>
          <a:noFill/>
        </p:spPr>
        <p:txBody>
          <a:bodyPr wrap="square" rtlCol="0">
            <a:spAutoFit/>
          </a:bodyPr>
          <a:lstStyle/>
          <a:p>
            <a:r>
              <a:rPr lang="it-IT" sz="1400" dirty="0" smtClean="0"/>
              <a:t>Grandi accumuli a 700 bar nell’edificio tecnico della stazione, pronti per la distribuzione</a:t>
            </a:r>
            <a:endParaRPr lang="it-IT" sz="1400" dirty="0"/>
          </a:p>
        </p:txBody>
      </p:sp>
      <p:sp>
        <p:nvSpPr>
          <p:cNvPr id="22" name="ZoneTexte 3"/>
          <p:cNvSpPr txBox="1"/>
          <p:nvPr/>
        </p:nvSpPr>
        <p:spPr>
          <a:xfrm>
            <a:off x="3337204" y="3923764"/>
            <a:ext cx="1840168" cy="738664"/>
          </a:xfrm>
          <a:prstGeom prst="rect">
            <a:avLst/>
          </a:prstGeom>
          <a:noFill/>
        </p:spPr>
        <p:txBody>
          <a:bodyPr wrap="square" rtlCol="0">
            <a:spAutoFit/>
          </a:bodyPr>
          <a:lstStyle/>
          <a:p>
            <a:r>
              <a:rPr lang="it-IT" sz="1400" dirty="0" smtClean="0"/>
              <a:t>Cosa fare in caso di emergenza scritto nel linguaggio locale.</a:t>
            </a:r>
            <a:endParaRPr lang="it-IT" sz="1400" dirty="0"/>
          </a:p>
        </p:txBody>
      </p:sp>
      <p:sp>
        <p:nvSpPr>
          <p:cNvPr id="23" name="ZoneTexte 6"/>
          <p:cNvSpPr txBox="1"/>
          <p:nvPr/>
        </p:nvSpPr>
        <p:spPr>
          <a:xfrm>
            <a:off x="650259" y="5247401"/>
            <a:ext cx="2232248" cy="307777"/>
          </a:xfrm>
          <a:prstGeom prst="rect">
            <a:avLst/>
          </a:prstGeom>
          <a:noFill/>
        </p:spPr>
        <p:txBody>
          <a:bodyPr wrap="square" rtlCol="0">
            <a:spAutoFit/>
          </a:bodyPr>
          <a:lstStyle/>
          <a:p>
            <a:r>
              <a:rPr lang="it-IT" sz="1400" dirty="0" smtClean="0"/>
              <a:t>Pittogrammi di sicurezza</a:t>
            </a:r>
            <a:endParaRPr lang="it-IT" sz="1400" dirty="0"/>
          </a:p>
        </p:txBody>
      </p:sp>
      <p:sp>
        <p:nvSpPr>
          <p:cNvPr id="24" name="ZoneTexte 7"/>
          <p:cNvSpPr txBox="1"/>
          <p:nvPr/>
        </p:nvSpPr>
        <p:spPr>
          <a:xfrm>
            <a:off x="712876" y="2699629"/>
            <a:ext cx="1944216" cy="461665"/>
          </a:xfrm>
          <a:prstGeom prst="rect">
            <a:avLst/>
          </a:prstGeom>
          <a:noFill/>
        </p:spPr>
        <p:txBody>
          <a:bodyPr wrap="square" rtlCol="0">
            <a:spAutoFit/>
          </a:bodyPr>
          <a:lstStyle/>
          <a:p>
            <a:r>
              <a:rPr lang="it-IT" sz="1200" dirty="0" smtClean="0"/>
              <a:t>Edificio tecnico vicino al dispenser</a:t>
            </a:r>
            <a:endParaRPr lang="it-IT" sz="1200" dirty="0"/>
          </a:p>
        </p:txBody>
      </p:sp>
      <p:sp>
        <p:nvSpPr>
          <p:cNvPr id="25" name="Rectangle 24"/>
          <p:cNvSpPr/>
          <p:nvPr/>
        </p:nvSpPr>
        <p:spPr>
          <a:xfrm>
            <a:off x="10636750" y="6625611"/>
            <a:ext cx="1500732" cy="200055"/>
          </a:xfrm>
          <a:prstGeom prst="rect">
            <a:avLst/>
          </a:prstGeom>
        </p:spPr>
        <p:txBody>
          <a:bodyPr wrap="none">
            <a:spAutoFit/>
          </a:bodyPr>
          <a:lstStyle/>
          <a:p>
            <a:pPr>
              <a:spcAft>
                <a:spcPts val="0"/>
              </a:spcAft>
            </a:pPr>
            <a:r>
              <a:rPr lang="en-GB" sz="700" dirty="0">
                <a:latin typeface="Arial" panose="020B0604020202020204" pitchFamily="34" charset="0"/>
                <a:ea typeface="Calibri" panose="020F0502020204030204" pitchFamily="34" charset="0"/>
                <a:cs typeface="Times New Roman" panose="02020603050405020304" pitchFamily="18" charset="0"/>
              </a:rPr>
              <a:t>Ultimo aggiornamento </a:t>
            </a:r>
            <a:r>
              <a:rPr lang="en-GB" sz="700" dirty="0" err="1">
                <a:latin typeface="Arial" panose="020B0604020202020204" pitchFamily="34" charset="0"/>
                <a:ea typeface="Calibri" panose="020F0502020204030204" pitchFamily="34" charset="0"/>
                <a:cs typeface="Times New Roman" panose="02020603050405020304" pitchFamily="18" charset="0"/>
              </a:rPr>
              <a:t>il</a:t>
            </a:r>
            <a:r>
              <a:rPr lang="en-GB" sz="700" dirty="0">
                <a:latin typeface="Arial" panose="020B0604020202020204" pitchFamily="34" charset="0"/>
                <a:ea typeface="Calibri" panose="020F0502020204030204" pitchFamily="34" charset="0"/>
                <a:cs typeface="Times New Roman" panose="02020603050405020304" pitchFamily="18" charset="0"/>
              </a:rPr>
              <a:t> 07.11.19</a:t>
            </a:r>
            <a:endParaRPr lang="en-GB" sz="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59148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7" name="Rectangle 16"/>
          <p:cNvSpPr/>
          <p:nvPr/>
        </p:nvSpPr>
        <p:spPr>
          <a:xfrm>
            <a:off x="9248627" y="3383273"/>
            <a:ext cx="1065309" cy="190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chemeClr val="bg1"/>
                </a:solidFill>
              </a:ln>
              <a:solidFill>
                <a:schemeClr val="bg1"/>
              </a:solidFill>
            </a:endParaRPr>
          </a:p>
        </p:txBody>
      </p:sp>
      <p:sp>
        <p:nvSpPr>
          <p:cNvPr id="25" name="Rectangle 24"/>
          <p:cNvSpPr/>
          <p:nvPr/>
        </p:nvSpPr>
        <p:spPr>
          <a:xfrm>
            <a:off x="8112554" y="3198607"/>
            <a:ext cx="1065309" cy="190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chemeClr val="bg1"/>
                </a:solidFill>
              </a:ln>
              <a:solidFill>
                <a:schemeClr val="bg1"/>
              </a:solidFill>
            </a:endParaRPr>
          </a:p>
        </p:txBody>
      </p:sp>
      <p:sp>
        <p:nvSpPr>
          <p:cNvPr id="26" name="ZoneTexte 13"/>
          <p:cNvSpPr txBox="1"/>
          <p:nvPr/>
        </p:nvSpPr>
        <p:spPr>
          <a:xfrm>
            <a:off x="385193" y="5529426"/>
            <a:ext cx="5294814" cy="523220"/>
          </a:xfrm>
          <a:prstGeom prst="rect">
            <a:avLst/>
          </a:prstGeom>
          <a:noFill/>
        </p:spPr>
        <p:txBody>
          <a:bodyPr wrap="square" rtlCol="0">
            <a:spAutoFit/>
          </a:bodyPr>
          <a:lstStyle/>
          <a:p>
            <a:r>
              <a:rPr lang="fr-BE" sz="1400" dirty="0" smtClean="0"/>
              <a:t>Fonte: </a:t>
            </a:r>
            <a:r>
              <a:rPr lang="fr-BE" sz="1400" dirty="0"/>
              <a:t>https://fr.toyota.be/world-of-toyota/articles-news-events/2016/station-hydrogene.json</a:t>
            </a:r>
          </a:p>
        </p:txBody>
      </p:sp>
      <p:pic>
        <p:nvPicPr>
          <p:cNvPr id="27" name="Picture 2" descr="la première station publique à hydrogène bientôt en belgiqu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9737" y="1924646"/>
            <a:ext cx="4924287" cy="2687840"/>
          </a:xfrm>
          <a:prstGeom prst="rect">
            <a:avLst/>
          </a:prstGeom>
          <a:noFill/>
          <a:extLst>
            <a:ext uri="{909E8E84-426E-40DD-AFC4-6F175D3DCCD1}">
              <a14:hiddenFill xmlns:a14="http://schemas.microsoft.com/office/drawing/2010/main">
                <a:solidFill>
                  <a:srgbClr val="FFFFFF"/>
                </a:solidFill>
              </a14:hiddenFill>
            </a:ext>
          </a:extLst>
        </p:spPr>
      </p:pic>
      <p:sp>
        <p:nvSpPr>
          <p:cNvPr id="28" name="ZoneTexte 19"/>
          <p:cNvSpPr txBox="1"/>
          <p:nvPr/>
        </p:nvSpPr>
        <p:spPr>
          <a:xfrm>
            <a:off x="783464" y="714903"/>
            <a:ext cx="3542125" cy="369332"/>
          </a:xfrm>
          <a:prstGeom prst="rect">
            <a:avLst/>
          </a:prstGeom>
          <a:noFill/>
        </p:spPr>
        <p:txBody>
          <a:bodyPr wrap="square" rtlCol="0">
            <a:spAutoFit/>
          </a:bodyPr>
          <a:lstStyle/>
          <a:p>
            <a:r>
              <a:rPr lang="fr-BE" dirty="0" err="1" smtClean="0"/>
              <a:t>Sito</a:t>
            </a:r>
            <a:r>
              <a:rPr lang="fr-BE" dirty="0" smtClean="0"/>
              <a:t> di Toyota</a:t>
            </a:r>
            <a:r>
              <a:rPr lang="fr-BE" dirty="0"/>
              <a:t>, Zaventem, </a:t>
            </a:r>
            <a:r>
              <a:rPr lang="fr-BE" dirty="0" err="1" smtClean="0"/>
              <a:t>Belgio</a:t>
            </a:r>
            <a:endParaRPr lang="fr-BE" dirty="0"/>
          </a:p>
        </p:txBody>
      </p:sp>
      <p:pic>
        <p:nvPicPr>
          <p:cNvPr id="29" name="Image 1"/>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216259" y="2267722"/>
            <a:ext cx="2676676" cy="3568901"/>
          </a:xfrm>
          <a:prstGeom prst="rect">
            <a:avLst/>
          </a:prstGeom>
        </p:spPr>
      </p:pic>
      <p:pic>
        <p:nvPicPr>
          <p:cNvPr id="30" name="Picture 5"/>
          <p:cNvPicPr>
            <a:picLocks noChangeAspect="1" noChangeArrowheads="1"/>
          </p:cNvPicPr>
          <p:nvPr/>
        </p:nvPicPr>
        <p:blipFill rotWithShape="1">
          <a:blip r:embed="rId12">
            <a:extLst>
              <a:ext uri="{28A0092B-C50C-407E-A947-70E740481C1C}">
                <a14:useLocalDpi xmlns:a14="http://schemas.microsoft.com/office/drawing/2010/main" val="0"/>
              </a:ext>
            </a:extLst>
          </a:blip>
          <a:srcRect r="50000" b="7669"/>
          <a:stretch/>
        </p:blipFill>
        <p:spPr bwMode="auto">
          <a:xfrm>
            <a:off x="6188857" y="168174"/>
            <a:ext cx="2731511" cy="1996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ZoneTexte 20"/>
          <p:cNvSpPr txBox="1"/>
          <p:nvPr/>
        </p:nvSpPr>
        <p:spPr>
          <a:xfrm>
            <a:off x="783463" y="292006"/>
            <a:ext cx="5405394" cy="369332"/>
          </a:xfrm>
          <a:prstGeom prst="rect">
            <a:avLst/>
          </a:prstGeom>
          <a:noFill/>
        </p:spPr>
        <p:txBody>
          <a:bodyPr wrap="square" rtlCol="0">
            <a:spAutoFit/>
          </a:bodyPr>
          <a:lstStyle/>
          <a:p>
            <a:r>
              <a:rPr lang="it-IT" dirty="0"/>
              <a:t>Stazione di rifornimento che raggiunge gli standard ISO</a:t>
            </a:r>
          </a:p>
        </p:txBody>
      </p:sp>
      <p:sp>
        <p:nvSpPr>
          <p:cNvPr id="32" name="ZoneTexte 2"/>
          <p:cNvSpPr txBox="1"/>
          <p:nvPr/>
        </p:nvSpPr>
        <p:spPr>
          <a:xfrm>
            <a:off x="1431535" y="4612487"/>
            <a:ext cx="3919800" cy="830997"/>
          </a:xfrm>
          <a:prstGeom prst="rect">
            <a:avLst/>
          </a:prstGeom>
          <a:noFill/>
        </p:spPr>
        <p:txBody>
          <a:bodyPr wrap="square" rtlCol="0">
            <a:spAutoFit/>
          </a:bodyPr>
          <a:lstStyle/>
          <a:p>
            <a:pPr algn="ctr"/>
            <a:r>
              <a:rPr lang="it-IT" sz="1600" dirty="0" smtClean="0"/>
              <a:t>Stazione di rifornimento con tre erogatori:</a:t>
            </a:r>
          </a:p>
          <a:p>
            <a:pPr algn="ctr"/>
            <a:r>
              <a:rPr lang="it-IT" sz="1600" dirty="0" smtClean="0"/>
              <a:t>Camion/autobus 350 bar;</a:t>
            </a:r>
          </a:p>
          <a:p>
            <a:pPr algn="ctr"/>
            <a:r>
              <a:rPr lang="it-IT" sz="1600" dirty="0" smtClean="0"/>
              <a:t>autovetture 350 e 700 bar</a:t>
            </a:r>
            <a:endParaRPr lang="it-IT" sz="1600" dirty="0"/>
          </a:p>
        </p:txBody>
      </p:sp>
      <p:sp>
        <p:nvSpPr>
          <p:cNvPr id="19" name="Rectangle 18"/>
          <p:cNvSpPr/>
          <p:nvPr/>
        </p:nvSpPr>
        <p:spPr>
          <a:xfrm>
            <a:off x="10636750" y="6625611"/>
            <a:ext cx="1500732" cy="200055"/>
          </a:xfrm>
          <a:prstGeom prst="rect">
            <a:avLst/>
          </a:prstGeom>
        </p:spPr>
        <p:txBody>
          <a:bodyPr wrap="none">
            <a:spAutoFit/>
          </a:bodyPr>
          <a:lstStyle/>
          <a:p>
            <a:pPr>
              <a:spcAft>
                <a:spcPts val="0"/>
              </a:spcAft>
            </a:pPr>
            <a:r>
              <a:rPr lang="en-GB" sz="700" dirty="0">
                <a:latin typeface="Arial" panose="020B0604020202020204" pitchFamily="34" charset="0"/>
                <a:ea typeface="Calibri" panose="020F0502020204030204" pitchFamily="34" charset="0"/>
                <a:cs typeface="Times New Roman" panose="02020603050405020304" pitchFamily="18" charset="0"/>
              </a:rPr>
              <a:t>Ultimo aggiornamento </a:t>
            </a:r>
            <a:r>
              <a:rPr lang="en-GB" sz="700" dirty="0" err="1">
                <a:latin typeface="Arial" panose="020B0604020202020204" pitchFamily="34" charset="0"/>
                <a:ea typeface="Calibri" panose="020F0502020204030204" pitchFamily="34" charset="0"/>
                <a:cs typeface="Times New Roman" panose="02020603050405020304" pitchFamily="18" charset="0"/>
              </a:rPr>
              <a:t>il</a:t>
            </a:r>
            <a:r>
              <a:rPr lang="en-GB" sz="700" dirty="0">
                <a:latin typeface="Arial" panose="020B0604020202020204" pitchFamily="34" charset="0"/>
                <a:ea typeface="Calibri" panose="020F0502020204030204" pitchFamily="34" charset="0"/>
                <a:cs typeface="Times New Roman" panose="02020603050405020304" pitchFamily="18" charset="0"/>
              </a:rPr>
              <a:t> 07.11.19</a:t>
            </a:r>
            <a:endParaRPr lang="en-GB" sz="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4907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2162908" y="1362775"/>
            <a:ext cx="6000829" cy="3416320"/>
          </a:xfrm>
          <a:prstGeom prst="rect">
            <a:avLst/>
          </a:prstGeom>
        </p:spPr>
        <p:txBody>
          <a:bodyPr wrap="square">
            <a:spAutoFit/>
          </a:bodyPr>
          <a:lstStyle/>
          <a:p>
            <a:pPr algn="ctr"/>
            <a:r>
              <a:rPr lang="it-IT" sz="2400" b="1" dirty="0" smtClean="0">
                <a:solidFill>
                  <a:srgbClr val="000000"/>
                </a:solidFill>
                <a:latin typeface="futura-pt-bold"/>
              </a:rPr>
              <a:t>Stoccaggio CO₂</a:t>
            </a:r>
          </a:p>
          <a:p>
            <a:r>
              <a:rPr lang="it-IT" sz="2400" dirty="0" smtClean="0">
                <a:solidFill>
                  <a:srgbClr val="333333"/>
                </a:solidFill>
                <a:latin typeface="Helvetica Neue"/>
              </a:rPr>
              <a:t>Una infrastruttura CCUS a basso costo è un’opportunità per riutilizzare i siti di estrazione di olio e gas presenti in prossimità di Liverpool. La capacità di stoccaggio della CO2 è stimata in 130 milioni di tonnellate. E’ anche disponibile una maggiore capacità di stoccaggio nell’area limitrofa.</a:t>
            </a:r>
            <a:endParaRPr lang="it-IT" sz="2400" b="0" i="0" dirty="0">
              <a:solidFill>
                <a:srgbClr val="333333"/>
              </a:solidFill>
              <a:effectLst/>
              <a:latin typeface="Helvetica Neue"/>
            </a:endParaRPr>
          </a:p>
        </p:txBody>
      </p:sp>
      <p:sp>
        <p:nvSpPr>
          <p:cNvPr id="16" name="Curved Right Arrow 15"/>
          <p:cNvSpPr/>
          <p:nvPr/>
        </p:nvSpPr>
        <p:spPr>
          <a:xfrm rot="11426123">
            <a:off x="9152313" y="2851265"/>
            <a:ext cx="872836" cy="151291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TextBox 16"/>
          <p:cNvSpPr txBox="1"/>
          <p:nvPr/>
        </p:nvSpPr>
        <p:spPr>
          <a:xfrm>
            <a:off x="8736676" y="2701603"/>
            <a:ext cx="1704110" cy="2308324"/>
          </a:xfrm>
          <a:prstGeom prst="rect">
            <a:avLst/>
          </a:prstGeom>
          <a:noFill/>
        </p:spPr>
        <p:txBody>
          <a:bodyPr wrap="square" rtlCol="0">
            <a:spAutoFit/>
          </a:bodyPr>
          <a:lstStyle/>
          <a:p>
            <a:endParaRPr lang="it-IT" dirty="0" smtClean="0"/>
          </a:p>
          <a:p>
            <a:endParaRPr lang="it-IT" dirty="0" smtClean="0"/>
          </a:p>
          <a:p>
            <a:endParaRPr lang="it-IT" dirty="0" smtClean="0"/>
          </a:p>
          <a:p>
            <a:endParaRPr lang="it-IT" dirty="0" smtClean="0"/>
          </a:p>
          <a:p>
            <a:endParaRPr lang="it-IT" dirty="0" smtClean="0"/>
          </a:p>
          <a:p>
            <a:endParaRPr lang="it-IT" dirty="0" smtClean="0"/>
          </a:p>
          <a:p>
            <a:r>
              <a:rPr lang="it-IT" dirty="0" smtClean="0">
                <a:hlinkClick r:id="rId10" action="ppaction://hlinksldjump"/>
              </a:rPr>
              <a:t>Torna alla mappa </a:t>
            </a:r>
            <a:endParaRPr lang="it-IT" dirty="0"/>
          </a:p>
        </p:txBody>
      </p:sp>
      <p:sp>
        <p:nvSpPr>
          <p:cNvPr id="18" name="Rectangle 17"/>
          <p:cNvSpPr/>
          <p:nvPr/>
        </p:nvSpPr>
        <p:spPr>
          <a:xfrm>
            <a:off x="10636750" y="6625611"/>
            <a:ext cx="1500732" cy="200055"/>
          </a:xfrm>
          <a:prstGeom prst="rect">
            <a:avLst/>
          </a:prstGeom>
        </p:spPr>
        <p:txBody>
          <a:bodyPr wrap="none">
            <a:spAutoFit/>
          </a:bodyPr>
          <a:lstStyle/>
          <a:p>
            <a:pPr>
              <a:spcAft>
                <a:spcPts val="0"/>
              </a:spcAft>
            </a:pPr>
            <a:r>
              <a:rPr lang="en-GB" sz="700" dirty="0">
                <a:latin typeface="Arial" panose="020B0604020202020204" pitchFamily="34" charset="0"/>
                <a:ea typeface="Calibri" panose="020F0502020204030204" pitchFamily="34" charset="0"/>
                <a:cs typeface="Times New Roman" panose="02020603050405020304" pitchFamily="18" charset="0"/>
              </a:rPr>
              <a:t>Ultimo aggiornamento </a:t>
            </a:r>
            <a:r>
              <a:rPr lang="en-GB" sz="700" dirty="0" err="1">
                <a:latin typeface="Arial" panose="020B0604020202020204" pitchFamily="34" charset="0"/>
                <a:ea typeface="Calibri" panose="020F0502020204030204" pitchFamily="34" charset="0"/>
                <a:cs typeface="Times New Roman" panose="02020603050405020304" pitchFamily="18" charset="0"/>
              </a:rPr>
              <a:t>il</a:t>
            </a:r>
            <a:r>
              <a:rPr lang="en-GB" sz="700" dirty="0">
                <a:latin typeface="Arial" panose="020B0604020202020204" pitchFamily="34" charset="0"/>
                <a:ea typeface="Calibri" panose="020F0502020204030204" pitchFamily="34" charset="0"/>
                <a:cs typeface="Times New Roman" panose="02020603050405020304" pitchFamily="18" charset="0"/>
              </a:rPr>
              <a:t> 07.11.19</a:t>
            </a:r>
            <a:endParaRPr lang="en-GB" sz="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56926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8703425" y="2784730"/>
            <a:ext cx="1704110" cy="2308324"/>
          </a:xfrm>
          <a:prstGeom prst="rect">
            <a:avLst/>
          </a:prstGeom>
          <a:noFill/>
        </p:spPr>
        <p:txBody>
          <a:bodyPr wrap="square" rtlCol="0">
            <a:spAutoFit/>
          </a:bodyPr>
          <a:lstStyle/>
          <a:p>
            <a:endParaRPr lang="en-GB" dirty="0" smtClean="0"/>
          </a:p>
          <a:p>
            <a:endParaRPr lang="en-GB" dirty="0"/>
          </a:p>
          <a:p>
            <a:endParaRPr lang="en-GB" dirty="0" smtClean="0"/>
          </a:p>
          <a:p>
            <a:endParaRPr lang="en-GB" dirty="0"/>
          </a:p>
          <a:p>
            <a:endParaRPr lang="en-GB" dirty="0" smtClean="0"/>
          </a:p>
          <a:p>
            <a:endParaRPr lang="en-GB" dirty="0"/>
          </a:p>
          <a:p>
            <a:r>
              <a:rPr lang="it-IT" dirty="0">
                <a:hlinkClick r:id="rId10" action="ppaction://hlinksldjump"/>
              </a:rPr>
              <a:t>Torna alla mappa </a:t>
            </a:r>
            <a:endParaRPr lang="it-IT" dirty="0"/>
          </a:p>
        </p:txBody>
      </p:sp>
      <p:sp>
        <p:nvSpPr>
          <p:cNvPr id="16" name="Curved Right Arrow 15"/>
          <p:cNvSpPr/>
          <p:nvPr/>
        </p:nvSpPr>
        <p:spPr>
          <a:xfrm rot="11426123">
            <a:off x="9152313" y="2851265"/>
            <a:ext cx="872836" cy="151291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Rectangle 16"/>
          <p:cNvSpPr/>
          <p:nvPr/>
        </p:nvSpPr>
        <p:spPr>
          <a:xfrm>
            <a:off x="2524110" y="1967190"/>
            <a:ext cx="6096000" cy="2308324"/>
          </a:xfrm>
          <a:prstGeom prst="rect">
            <a:avLst/>
          </a:prstGeom>
        </p:spPr>
        <p:txBody>
          <a:bodyPr>
            <a:spAutoFit/>
          </a:bodyPr>
          <a:lstStyle/>
          <a:p>
            <a:pPr algn="ctr"/>
            <a:r>
              <a:rPr lang="it-IT" sz="2400" b="1" dirty="0" smtClean="0">
                <a:solidFill>
                  <a:srgbClr val="000000"/>
                </a:solidFill>
                <a:latin typeface="futura-pt-bold"/>
              </a:rPr>
              <a:t>Futuro trasporto navale della CO₂</a:t>
            </a:r>
          </a:p>
          <a:p>
            <a:pPr algn="ctr"/>
            <a:endParaRPr lang="it-IT" sz="2400" b="1" dirty="0" smtClean="0">
              <a:solidFill>
                <a:srgbClr val="000000"/>
              </a:solidFill>
              <a:latin typeface="futura-pt-bold"/>
            </a:endParaRPr>
          </a:p>
          <a:p>
            <a:r>
              <a:rPr lang="it-IT" sz="2400" dirty="0" smtClean="0">
                <a:solidFill>
                  <a:srgbClr val="333333"/>
                </a:solidFill>
                <a:latin typeface="Helvetica Neue"/>
              </a:rPr>
              <a:t>Il trasporto navale potrebbe offrire una soluzione flessibile per permettere il trasporto di CO2 ad un altro cluster industrial, per esempio, il sud del Galles.</a:t>
            </a:r>
            <a:endParaRPr lang="it-IT" sz="2400" b="0" i="0" dirty="0">
              <a:solidFill>
                <a:srgbClr val="333333"/>
              </a:solidFill>
              <a:effectLst/>
              <a:latin typeface="Helvetica Neue"/>
            </a:endParaRPr>
          </a:p>
        </p:txBody>
      </p:sp>
      <p:sp>
        <p:nvSpPr>
          <p:cNvPr id="18" name="Rectangle 17"/>
          <p:cNvSpPr/>
          <p:nvPr/>
        </p:nvSpPr>
        <p:spPr>
          <a:xfrm>
            <a:off x="10636750" y="6625611"/>
            <a:ext cx="1500732" cy="200055"/>
          </a:xfrm>
          <a:prstGeom prst="rect">
            <a:avLst/>
          </a:prstGeom>
        </p:spPr>
        <p:txBody>
          <a:bodyPr wrap="none">
            <a:spAutoFit/>
          </a:bodyPr>
          <a:lstStyle/>
          <a:p>
            <a:pPr>
              <a:spcAft>
                <a:spcPts val="0"/>
              </a:spcAft>
            </a:pPr>
            <a:r>
              <a:rPr lang="en-GB" sz="700" dirty="0">
                <a:latin typeface="Arial" panose="020B0604020202020204" pitchFamily="34" charset="0"/>
                <a:ea typeface="Calibri" panose="020F0502020204030204" pitchFamily="34" charset="0"/>
                <a:cs typeface="Times New Roman" panose="02020603050405020304" pitchFamily="18" charset="0"/>
              </a:rPr>
              <a:t>Ultimo aggiornamento </a:t>
            </a:r>
            <a:r>
              <a:rPr lang="en-GB" sz="700" dirty="0" err="1">
                <a:latin typeface="Arial" panose="020B0604020202020204" pitchFamily="34" charset="0"/>
                <a:ea typeface="Calibri" panose="020F0502020204030204" pitchFamily="34" charset="0"/>
                <a:cs typeface="Times New Roman" panose="02020603050405020304" pitchFamily="18" charset="0"/>
              </a:rPr>
              <a:t>il</a:t>
            </a:r>
            <a:r>
              <a:rPr lang="en-GB" sz="700" dirty="0">
                <a:latin typeface="Arial" panose="020B0604020202020204" pitchFamily="34" charset="0"/>
                <a:ea typeface="Calibri" panose="020F0502020204030204" pitchFamily="34" charset="0"/>
                <a:cs typeface="Times New Roman" panose="02020603050405020304" pitchFamily="18" charset="0"/>
              </a:rPr>
              <a:t> 07.11.19</a:t>
            </a:r>
            <a:endParaRPr lang="en-GB" sz="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19015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Curved Right Arrow 14"/>
          <p:cNvSpPr/>
          <p:nvPr/>
        </p:nvSpPr>
        <p:spPr>
          <a:xfrm rot="11426123">
            <a:off x="9152313" y="2851265"/>
            <a:ext cx="872836" cy="151291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Box 15"/>
          <p:cNvSpPr txBox="1"/>
          <p:nvPr/>
        </p:nvSpPr>
        <p:spPr>
          <a:xfrm>
            <a:off x="8736676" y="2701603"/>
            <a:ext cx="1704110" cy="2308324"/>
          </a:xfrm>
          <a:prstGeom prst="rect">
            <a:avLst/>
          </a:prstGeom>
          <a:noFill/>
        </p:spPr>
        <p:txBody>
          <a:bodyPr wrap="square" rtlCol="0">
            <a:spAutoFit/>
          </a:bodyPr>
          <a:lstStyle/>
          <a:p>
            <a:endParaRPr lang="en-GB" dirty="0" smtClean="0"/>
          </a:p>
          <a:p>
            <a:endParaRPr lang="en-GB" dirty="0"/>
          </a:p>
          <a:p>
            <a:endParaRPr lang="en-GB" dirty="0" smtClean="0"/>
          </a:p>
          <a:p>
            <a:endParaRPr lang="en-GB" dirty="0"/>
          </a:p>
          <a:p>
            <a:endParaRPr lang="en-GB" dirty="0" smtClean="0"/>
          </a:p>
          <a:p>
            <a:endParaRPr lang="en-GB" dirty="0"/>
          </a:p>
          <a:p>
            <a:r>
              <a:rPr lang="it-IT" dirty="0">
                <a:hlinkClick r:id="rId10" action="ppaction://hlinksldjump"/>
              </a:rPr>
              <a:t>Torna alla mappa </a:t>
            </a:r>
            <a:endParaRPr lang="it-IT" dirty="0"/>
          </a:p>
        </p:txBody>
      </p:sp>
      <p:sp>
        <p:nvSpPr>
          <p:cNvPr id="17" name="Rectangle 16"/>
          <p:cNvSpPr/>
          <p:nvPr/>
        </p:nvSpPr>
        <p:spPr>
          <a:xfrm>
            <a:off x="2497756" y="1116872"/>
            <a:ext cx="6096000" cy="4154984"/>
          </a:xfrm>
          <a:prstGeom prst="rect">
            <a:avLst/>
          </a:prstGeom>
        </p:spPr>
        <p:txBody>
          <a:bodyPr>
            <a:spAutoFit/>
          </a:bodyPr>
          <a:lstStyle/>
          <a:p>
            <a:pPr algn="ctr"/>
            <a:r>
              <a:rPr lang="it-IT" sz="2400" b="1" dirty="0" smtClean="0">
                <a:solidFill>
                  <a:srgbClr val="000000"/>
                </a:solidFill>
                <a:latin typeface="futura-pt-bold"/>
              </a:rPr>
              <a:t>Future fonti di Idrogeno</a:t>
            </a:r>
          </a:p>
          <a:p>
            <a:r>
              <a:rPr lang="it-IT" sz="2400" dirty="0" smtClean="0">
                <a:solidFill>
                  <a:srgbClr val="333333"/>
                </a:solidFill>
                <a:latin typeface="Helvetica Neue"/>
              </a:rPr>
              <a:t>Le fonti energetiche della regione offrono un potenziale per la futura produzione di idrogeno 100% rinnovabile. Il potenziale di connessione all’infrastruttura dell’idrogeno potrebbe anche incoraggiare investimenti in progetti energetici regionali (e.g. eolico, solare, maree e biomasse). Questa soluzione potrebbe aiutare ad assorbire la sovrapproduzione di energia dalle fonti rinnovabili.</a:t>
            </a:r>
            <a:endParaRPr lang="it-IT" sz="2400" b="0" i="0" dirty="0">
              <a:solidFill>
                <a:srgbClr val="333333"/>
              </a:solidFill>
              <a:effectLst/>
              <a:latin typeface="Helvetica Neue"/>
            </a:endParaRPr>
          </a:p>
        </p:txBody>
      </p:sp>
      <p:sp>
        <p:nvSpPr>
          <p:cNvPr id="18" name="Rectangle 17"/>
          <p:cNvSpPr/>
          <p:nvPr/>
        </p:nvSpPr>
        <p:spPr>
          <a:xfrm>
            <a:off x="10636750" y="6625611"/>
            <a:ext cx="1500732" cy="200055"/>
          </a:xfrm>
          <a:prstGeom prst="rect">
            <a:avLst/>
          </a:prstGeom>
        </p:spPr>
        <p:txBody>
          <a:bodyPr wrap="none">
            <a:spAutoFit/>
          </a:bodyPr>
          <a:lstStyle/>
          <a:p>
            <a:pPr>
              <a:spcAft>
                <a:spcPts val="0"/>
              </a:spcAft>
            </a:pPr>
            <a:r>
              <a:rPr lang="en-GB" sz="700" dirty="0">
                <a:latin typeface="Arial" panose="020B0604020202020204" pitchFamily="34" charset="0"/>
                <a:ea typeface="Calibri" panose="020F0502020204030204" pitchFamily="34" charset="0"/>
                <a:cs typeface="Times New Roman" panose="02020603050405020304" pitchFamily="18" charset="0"/>
              </a:rPr>
              <a:t>Ultimo aggiornamento </a:t>
            </a:r>
            <a:r>
              <a:rPr lang="en-GB" sz="700" dirty="0" err="1">
                <a:latin typeface="Arial" panose="020B0604020202020204" pitchFamily="34" charset="0"/>
                <a:ea typeface="Calibri" panose="020F0502020204030204" pitchFamily="34" charset="0"/>
                <a:cs typeface="Times New Roman" panose="02020603050405020304" pitchFamily="18" charset="0"/>
              </a:rPr>
              <a:t>il</a:t>
            </a:r>
            <a:r>
              <a:rPr lang="en-GB" sz="700" dirty="0">
                <a:latin typeface="Arial" panose="020B0604020202020204" pitchFamily="34" charset="0"/>
                <a:ea typeface="Calibri" panose="020F0502020204030204" pitchFamily="34" charset="0"/>
                <a:cs typeface="Times New Roman" panose="02020603050405020304" pitchFamily="18" charset="0"/>
              </a:rPr>
              <a:t> 07.11.19</a:t>
            </a:r>
            <a:endParaRPr lang="en-GB" sz="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78718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Curved Right Arrow 14"/>
          <p:cNvSpPr/>
          <p:nvPr/>
        </p:nvSpPr>
        <p:spPr>
          <a:xfrm rot="11426123">
            <a:off x="9152313" y="2851265"/>
            <a:ext cx="872836" cy="151291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Box 15"/>
          <p:cNvSpPr txBox="1"/>
          <p:nvPr/>
        </p:nvSpPr>
        <p:spPr>
          <a:xfrm>
            <a:off x="8736676" y="2701603"/>
            <a:ext cx="1704110" cy="2308324"/>
          </a:xfrm>
          <a:prstGeom prst="rect">
            <a:avLst/>
          </a:prstGeom>
          <a:noFill/>
        </p:spPr>
        <p:txBody>
          <a:bodyPr wrap="square" rtlCol="0">
            <a:spAutoFit/>
          </a:bodyPr>
          <a:lstStyle/>
          <a:p>
            <a:endParaRPr lang="en-GB" dirty="0" smtClean="0"/>
          </a:p>
          <a:p>
            <a:endParaRPr lang="en-GB" dirty="0"/>
          </a:p>
          <a:p>
            <a:endParaRPr lang="en-GB" dirty="0" smtClean="0"/>
          </a:p>
          <a:p>
            <a:endParaRPr lang="en-GB" dirty="0"/>
          </a:p>
          <a:p>
            <a:endParaRPr lang="en-GB" dirty="0" smtClean="0"/>
          </a:p>
          <a:p>
            <a:endParaRPr lang="en-GB" dirty="0"/>
          </a:p>
          <a:p>
            <a:r>
              <a:rPr lang="it-IT" dirty="0">
                <a:hlinkClick r:id="rId10" action="ppaction://hlinksldjump"/>
              </a:rPr>
              <a:t>Torna alla mappa </a:t>
            </a:r>
            <a:endParaRPr lang="it-IT" dirty="0"/>
          </a:p>
        </p:txBody>
      </p:sp>
      <p:sp>
        <p:nvSpPr>
          <p:cNvPr id="17" name="Rectangle 16"/>
          <p:cNvSpPr/>
          <p:nvPr/>
        </p:nvSpPr>
        <p:spPr>
          <a:xfrm>
            <a:off x="2528831" y="1531930"/>
            <a:ext cx="6096000" cy="3046988"/>
          </a:xfrm>
          <a:prstGeom prst="rect">
            <a:avLst/>
          </a:prstGeom>
        </p:spPr>
        <p:txBody>
          <a:bodyPr>
            <a:spAutoFit/>
          </a:bodyPr>
          <a:lstStyle/>
          <a:p>
            <a:pPr algn="ctr"/>
            <a:r>
              <a:rPr lang="it-IT" sz="2400" b="1" dirty="0" smtClean="0">
                <a:solidFill>
                  <a:srgbClr val="000000"/>
                </a:solidFill>
                <a:latin typeface="futura-pt-bold"/>
              </a:rPr>
              <a:t>Treni ad idrogeno</a:t>
            </a:r>
          </a:p>
          <a:p>
            <a:r>
              <a:rPr lang="it-IT" sz="2400" dirty="0" smtClean="0">
                <a:solidFill>
                  <a:srgbClr val="333333"/>
                </a:solidFill>
                <a:latin typeface="Helvetica Neue"/>
              </a:rPr>
              <a:t>Altri progetti nel Nord Ovest stanno esplorando la possibilità di introdurre treni ad idrogeno nel futuro. La realizzazione di una infrastruttura di idrogeno accessibile tramite </a:t>
            </a:r>
            <a:r>
              <a:rPr lang="it-IT" sz="2400" dirty="0" err="1" smtClean="0">
                <a:solidFill>
                  <a:srgbClr val="333333"/>
                </a:solidFill>
                <a:latin typeface="Helvetica Neue"/>
              </a:rPr>
              <a:t>HyNet</a:t>
            </a:r>
            <a:r>
              <a:rPr lang="it-IT" sz="2400" dirty="0" smtClean="0">
                <a:solidFill>
                  <a:srgbClr val="333333"/>
                </a:solidFill>
                <a:latin typeface="Helvetica Neue"/>
              </a:rPr>
              <a:t> potrebbe aiutare all’introduzione di idrogeno nella rete ferroviaria della Gran Bretagna.</a:t>
            </a:r>
            <a:endParaRPr lang="it-IT" sz="2400" b="0" i="0" dirty="0">
              <a:solidFill>
                <a:srgbClr val="333333"/>
              </a:solidFill>
              <a:effectLst/>
              <a:latin typeface="Helvetica Neue"/>
            </a:endParaRPr>
          </a:p>
        </p:txBody>
      </p:sp>
      <p:sp>
        <p:nvSpPr>
          <p:cNvPr id="18" name="Rectangle 17"/>
          <p:cNvSpPr/>
          <p:nvPr/>
        </p:nvSpPr>
        <p:spPr>
          <a:xfrm>
            <a:off x="10636750" y="6625611"/>
            <a:ext cx="1500732" cy="200055"/>
          </a:xfrm>
          <a:prstGeom prst="rect">
            <a:avLst/>
          </a:prstGeom>
        </p:spPr>
        <p:txBody>
          <a:bodyPr wrap="none">
            <a:spAutoFit/>
          </a:bodyPr>
          <a:lstStyle/>
          <a:p>
            <a:pPr>
              <a:spcAft>
                <a:spcPts val="0"/>
              </a:spcAft>
            </a:pPr>
            <a:r>
              <a:rPr lang="en-GB" sz="700" dirty="0">
                <a:latin typeface="Arial" panose="020B0604020202020204" pitchFamily="34" charset="0"/>
                <a:ea typeface="Calibri" panose="020F0502020204030204" pitchFamily="34" charset="0"/>
                <a:cs typeface="Times New Roman" panose="02020603050405020304" pitchFamily="18" charset="0"/>
              </a:rPr>
              <a:t>Ultimo aggiornamento </a:t>
            </a:r>
            <a:r>
              <a:rPr lang="en-GB" sz="700" dirty="0" err="1">
                <a:latin typeface="Arial" panose="020B0604020202020204" pitchFamily="34" charset="0"/>
                <a:ea typeface="Calibri" panose="020F0502020204030204" pitchFamily="34" charset="0"/>
                <a:cs typeface="Times New Roman" panose="02020603050405020304" pitchFamily="18" charset="0"/>
              </a:rPr>
              <a:t>il</a:t>
            </a:r>
            <a:r>
              <a:rPr lang="en-GB" sz="700" dirty="0">
                <a:latin typeface="Arial" panose="020B0604020202020204" pitchFamily="34" charset="0"/>
                <a:ea typeface="Calibri" panose="020F0502020204030204" pitchFamily="34" charset="0"/>
                <a:cs typeface="Times New Roman" panose="02020603050405020304" pitchFamily="18" charset="0"/>
              </a:rPr>
              <a:t> 07.11.19</a:t>
            </a:r>
            <a:endParaRPr lang="en-GB" sz="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75238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Curved Right Arrow 14"/>
          <p:cNvSpPr/>
          <p:nvPr/>
        </p:nvSpPr>
        <p:spPr>
          <a:xfrm rot="11426123">
            <a:off x="9152313" y="2851265"/>
            <a:ext cx="872836" cy="151291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Box 15"/>
          <p:cNvSpPr txBox="1"/>
          <p:nvPr/>
        </p:nvSpPr>
        <p:spPr>
          <a:xfrm>
            <a:off x="8736676" y="2701603"/>
            <a:ext cx="1704110" cy="2308324"/>
          </a:xfrm>
          <a:prstGeom prst="rect">
            <a:avLst/>
          </a:prstGeom>
          <a:noFill/>
        </p:spPr>
        <p:txBody>
          <a:bodyPr wrap="square" rtlCol="0">
            <a:spAutoFit/>
          </a:bodyPr>
          <a:lstStyle/>
          <a:p>
            <a:endParaRPr lang="en-GB" dirty="0" smtClean="0"/>
          </a:p>
          <a:p>
            <a:endParaRPr lang="en-GB" dirty="0"/>
          </a:p>
          <a:p>
            <a:endParaRPr lang="en-GB" dirty="0" smtClean="0"/>
          </a:p>
          <a:p>
            <a:endParaRPr lang="en-GB" dirty="0"/>
          </a:p>
          <a:p>
            <a:endParaRPr lang="en-GB" dirty="0" smtClean="0"/>
          </a:p>
          <a:p>
            <a:endParaRPr lang="en-GB" dirty="0"/>
          </a:p>
          <a:p>
            <a:r>
              <a:rPr lang="it-IT" dirty="0">
                <a:hlinkClick r:id="rId10" action="ppaction://hlinksldjump"/>
              </a:rPr>
              <a:t>Torna alla mappa </a:t>
            </a:r>
            <a:endParaRPr lang="it-IT" dirty="0"/>
          </a:p>
        </p:txBody>
      </p:sp>
      <p:sp>
        <p:nvSpPr>
          <p:cNvPr id="17" name="Rectangle 16"/>
          <p:cNvSpPr/>
          <p:nvPr/>
        </p:nvSpPr>
        <p:spPr>
          <a:xfrm>
            <a:off x="2089638" y="1685940"/>
            <a:ext cx="6096000" cy="3416320"/>
          </a:xfrm>
          <a:prstGeom prst="rect">
            <a:avLst/>
          </a:prstGeom>
        </p:spPr>
        <p:txBody>
          <a:bodyPr>
            <a:spAutoFit/>
          </a:bodyPr>
          <a:lstStyle/>
          <a:p>
            <a:pPr algn="ctr"/>
            <a:r>
              <a:rPr lang="it-IT" sz="2400" b="1" dirty="0" smtClean="0">
                <a:solidFill>
                  <a:srgbClr val="000000"/>
                </a:solidFill>
                <a:latin typeface="futura-pt-bold"/>
              </a:rPr>
              <a:t>Rifornimento di idrogeno</a:t>
            </a:r>
          </a:p>
          <a:p>
            <a:r>
              <a:rPr lang="it-IT" sz="2400" dirty="0" smtClean="0">
                <a:solidFill>
                  <a:srgbClr val="333333"/>
                </a:solidFill>
                <a:latin typeface="Helvetica Neue"/>
              </a:rPr>
              <a:t>Un’infrastruttura di distribuzione dell’idrogeno via condotte può facilitare il punti di rifornimento per il trasporto in tutto il Nord Ovest. Questa soluzione aiuterà a ridurre le emissioni inquinanti dal settore del trasporto, compresi treni e autobus, contribuendo alla pulizia dell’aria per Liverpool, Manchester e le aree circostanti.</a:t>
            </a:r>
            <a:endParaRPr lang="it-IT" sz="2400" b="0" i="0" dirty="0">
              <a:solidFill>
                <a:srgbClr val="333333"/>
              </a:solidFill>
              <a:effectLst/>
              <a:latin typeface="Helvetica Neue"/>
            </a:endParaRPr>
          </a:p>
        </p:txBody>
      </p:sp>
      <p:sp>
        <p:nvSpPr>
          <p:cNvPr id="18" name="Rectangle 17"/>
          <p:cNvSpPr/>
          <p:nvPr/>
        </p:nvSpPr>
        <p:spPr>
          <a:xfrm>
            <a:off x="10636750" y="6625611"/>
            <a:ext cx="1500732" cy="200055"/>
          </a:xfrm>
          <a:prstGeom prst="rect">
            <a:avLst/>
          </a:prstGeom>
        </p:spPr>
        <p:txBody>
          <a:bodyPr wrap="none">
            <a:spAutoFit/>
          </a:bodyPr>
          <a:lstStyle/>
          <a:p>
            <a:pPr>
              <a:spcAft>
                <a:spcPts val="0"/>
              </a:spcAft>
            </a:pPr>
            <a:r>
              <a:rPr lang="en-GB" sz="700" dirty="0">
                <a:latin typeface="Arial" panose="020B0604020202020204" pitchFamily="34" charset="0"/>
                <a:ea typeface="Calibri" panose="020F0502020204030204" pitchFamily="34" charset="0"/>
                <a:cs typeface="Times New Roman" panose="02020603050405020304" pitchFamily="18" charset="0"/>
              </a:rPr>
              <a:t>Ultimo aggiornamento </a:t>
            </a:r>
            <a:r>
              <a:rPr lang="en-GB" sz="700" dirty="0" err="1">
                <a:latin typeface="Arial" panose="020B0604020202020204" pitchFamily="34" charset="0"/>
                <a:ea typeface="Calibri" panose="020F0502020204030204" pitchFamily="34" charset="0"/>
                <a:cs typeface="Times New Roman" panose="02020603050405020304" pitchFamily="18" charset="0"/>
              </a:rPr>
              <a:t>il</a:t>
            </a:r>
            <a:r>
              <a:rPr lang="en-GB" sz="700" dirty="0">
                <a:latin typeface="Arial" panose="020B0604020202020204" pitchFamily="34" charset="0"/>
                <a:ea typeface="Calibri" panose="020F0502020204030204" pitchFamily="34" charset="0"/>
                <a:cs typeface="Times New Roman" panose="02020603050405020304" pitchFamily="18" charset="0"/>
              </a:rPr>
              <a:t> 07.11.19</a:t>
            </a:r>
            <a:endParaRPr lang="en-GB" sz="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096438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Curved Right Arrow 14"/>
          <p:cNvSpPr/>
          <p:nvPr/>
        </p:nvSpPr>
        <p:spPr>
          <a:xfrm rot="11426123">
            <a:off x="9152313" y="2851265"/>
            <a:ext cx="872836" cy="151291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Box 15"/>
          <p:cNvSpPr txBox="1"/>
          <p:nvPr/>
        </p:nvSpPr>
        <p:spPr>
          <a:xfrm>
            <a:off x="8736676" y="2701603"/>
            <a:ext cx="1704110" cy="2308324"/>
          </a:xfrm>
          <a:prstGeom prst="rect">
            <a:avLst/>
          </a:prstGeom>
          <a:noFill/>
        </p:spPr>
        <p:txBody>
          <a:bodyPr wrap="square" rtlCol="0">
            <a:spAutoFit/>
          </a:bodyPr>
          <a:lstStyle/>
          <a:p>
            <a:endParaRPr lang="en-GB" dirty="0" smtClean="0"/>
          </a:p>
          <a:p>
            <a:endParaRPr lang="en-GB" dirty="0" smtClean="0"/>
          </a:p>
          <a:p>
            <a:endParaRPr lang="en-GB" dirty="0" smtClean="0"/>
          </a:p>
          <a:p>
            <a:endParaRPr lang="en-GB" dirty="0"/>
          </a:p>
          <a:p>
            <a:endParaRPr lang="en-GB" dirty="0" smtClean="0"/>
          </a:p>
          <a:p>
            <a:endParaRPr lang="en-GB" dirty="0"/>
          </a:p>
          <a:p>
            <a:r>
              <a:rPr lang="it-IT" dirty="0">
                <a:hlinkClick r:id="rId10" action="ppaction://hlinksldjump"/>
              </a:rPr>
              <a:t>Torna alla mappa </a:t>
            </a:r>
            <a:endParaRPr lang="it-IT" dirty="0"/>
          </a:p>
        </p:txBody>
      </p:sp>
      <p:sp>
        <p:nvSpPr>
          <p:cNvPr id="17" name="Rectangle 16"/>
          <p:cNvSpPr/>
          <p:nvPr/>
        </p:nvSpPr>
        <p:spPr>
          <a:xfrm>
            <a:off x="2497756" y="1096668"/>
            <a:ext cx="6096000" cy="4524315"/>
          </a:xfrm>
          <a:prstGeom prst="rect">
            <a:avLst/>
          </a:prstGeom>
        </p:spPr>
        <p:txBody>
          <a:bodyPr>
            <a:spAutoFit/>
          </a:bodyPr>
          <a:lstStyle/>
          <a:p>
            <a:pPr algn="ctr"/>
            <a:r>
              <a:rPr lang="it-IT" sz="2400" b="1" dirty="0" smtClean="0">
                <a:solidFill>
                  <a:srgbClr val="000000"/>
                </a:solidFill>
                <a:latin typeface="futura-pt-bold"/>
              </a:rPr>
              <a:t>Produzione di energia del futuro</a:t>
            </a:r>
          </a:p>
          <a:p>
            <a:r>
              <a:rPr lang="it-IT" sz="2400" dirty="0" smtClean="0">
                <a:solidFill>
                  <a:srgbClr val="333333"/>
                </a:solidFill>
                <a:latin typeface="Helvetica Neue"/>
              </a:rPr>
              <a:t>Le fonti energetiche rinnovabili della regione offrono il potenziale per la produzione futura del 100% idrogeno rinnovabile</a:t>
            </a:r>
            <a:r>
              <a:rPr lang="it-IT" sz="2400" dirty="0">
                <a:solidFill>
                  <a:srgbClr val="333333"/>
                </a:solidFill>
                <a:latin typeface="Helvetica Neue"/>
              </a:rPr>
              <a:t>. Il potenziale di connessione all’infrastruttura dell’idrogeno potrebbe anche incoraggiare investimenti in progetti energetici regionali (e.g. eolico, solare, maree e biomasse). Questa soluzione potrebbe aiutare ad assorbire la sovrapproduzione di energia dalle fonti rinnovabili.</a:t>
            </a:r>
          </a:p>
        </p:txBody>
      </p:sp>
      <p:sp>
        <p:nvSpPr>
          <p:cNvPr id="18" name="Rectangle 17"/>
          <p:cNvSpPr/>
          <p:nvPr/>
        </p:nvSpPr>
        <p:spPr>
          <a:xfrm>
            <a:off x="10636750" y="6625611"/>
            <a:ext cx="1500732" cy="200055"/>
          </a:xfrm>
          <a:prstGeom prst="rect">
            <a:avLst/>
          </a:prstGeom>
        </p:spPr>
        <p:txBody>
          <a:bodyPr wrap="none">
            <a:spAutoFit/>
          </a:bodyPr>
          <a:lstStyle/>
          <a:p>
            <a:pPr>
              <a:spcAft>
                <a:spcPts val="0"/>
              </a:spcAft>
            </a:pPr>
            <a:r>
              <a:rPr lang="en-GB" sz="700" dirty="0">
                <a:latin typeface="Arial" panose="020B0604020202020204" pitchFamily="34" charset="0"/>
                <a:ea typeface="Calibri" panose="020F0502020204030204" pitchFamily="34" charset="0"/>
                <a:cs typeface="Times New Roman" panose="02020603050405020304" pitchFamily="18" charset="0"/>
              </a:rPr>
              <a:t>Ultimo aggiornamento </a:t>
            </a:r>
            <a:r>
              <a:rPr lang="en-GB" sz="700" dirty="0" err="1">
                <a:latin typeface="Arial" panose="020B0604020202020204" pitchFamily="34" charset="0"/>
                <a:ea typeface="Calibri" panose="020F0502020204030204" pitchFamily="34" charset="0"/>
                <a:cs typeface="Times New Roman" panose="02020603050405020304" pitchFamily="18" charset="0"/>
              </a:rPr>
              <a:t>il</a:t>
            </a:r>
            <a:r>
              <a:rPr lang="en-GB" sz="700" dirty="0">
                <a:latin typeface="Arial" panose="020B0604020202020204" pitchFamily="34" charset="0"/>
                <a:ea typeface="Calibri" panose="020F0502020204030204" pitchFamily="34" charset="0"/>
                <a:cs typeface="Times New Roman" panose="02020603050405020304" pitchFamily="18" charset="0"/>
              </a:rPr>
              <a:t> 07.11.19</a:t>
            </a:r>
            <a:endParaRPr lang="en-GB" sz="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07114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Curved Right Arrow 14"/>
          <p:cNvSpPr/>
          <p:nvPr/>
        </p:nvSpPr>
        <p:spPr>
          <a:xfrm rot="11426123">
            <a:off x="9152313" y="2851265"/>
            <a:ext cx="872836" cy="151291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Box 15"/>
          <p:cNvSpPr txBox="1"/>
          <p:nvPr/>
        </p:nvSpPr>
        <p:spPr>
          <a:xfrm>
            <a:off x="8736676" y="2701603"/>
            <a:ext cx="1704110" cy="2308324"/>
          </a:xfrm>
          <a:prstGeom prst="rect">
            <a:avLst/>
          </a:prstGeom>
          <a:noFill/>
        </p:spPr>
        <p:txBody>
          <a:bodyPr wrap="square" rtlCol="0">
            <a:spAutoFit/>
          </a:bodyPr>
          <a:lstStyle/>
          <a:p>
            <a:endParaRPr lang="en-GB" dirty="0" smtClean="0"/>
          </a:p>
          <a:p>
            <a:endParaRPr lang="en-GB" dirty="0"/>
          </a:p>
          <a:p>
            <a:endParaRPr lang="en-GB" dirty="0" smtClean="0"/>
          </a:p>
          <a:p>
            <a:endParaRPr lang="en-GB" dirty="0"/>
          </a:p>
          <a:p>
            <a:endParaRPr lang="en-GB" dirty="0" smtClean="0"/>
          </a:p>
          <a:p>
            <a:endParaRPr lang="en-GB" dirty="0"/>
          </a:p>
          <a:p>
            <a:r>
              <a:rPr lang="it-IT" dirty="0">
                <a:hlinkClick r:id="rId10" action="ppaction://hlinksldjump"/>
              </a:rPr>
              <a:t>Torna alla mappa </a:t>
            </a:r>
            <a:endParaRPr lang="it-IT" dirty="0"/>
          </a:p>
        </p:txBody>
      </p:sp>
      <p:sp>
        <p:nvSpPr>
          <p:cNvPr id="17" name="Rectangle 16"/>
          <p:cNvSpPr/>
          <p:nvPr/>
        </p:nvSpPr>
        <p:spPr>
          <a:xfrm>
            <a:off x="2497756" y="1780291"/>
            <a:ext cx="6096000" cy="3785652"/>
          </a:xfrm>
          <a:prstGeom prst="rect">
            <a:avLst/>
          </a:prstGeom>
        </p:spPr>
        <p:txBody>
          <a:bodyPr>
            <a:spAutoFit/>
          </a:bodyPr>
          <a:lstStyle/>
          <a:p>
            <a:pPr algn="ctr"/>
            <a:r>
              <a:rPr lang="it-IT" sz="2400" b="1" dirty="0" smtClean="0">
                <a:solidFill>
                  <a:srgbClr val="000000"/>
                </a:solidFill>
                <a:latin typeface="futura-pt-bold"/>
              </a:rPr>
              <a:t>Utilizzatori industriali di gas</a:t>
            </a:r>
          </a:p>
          <a:p>
            <a:r>
              <a:rPr lang="it-IT" sz="2400" dirty="0" err="1" smtClean="0">
                <a:solidFill>
                  <a:srgbClr val="333333"/>
                </a:solidFill>
                <a:latin typeface="Helvetica Neue"/>
              </a:rPr>
              <a:t>HyNet</a:t>
            </a:r>
            <a:r>
              <a:rPr lang="it-IT" sz="2400" dirty="0" smtClean="0">
                <a:solidFill>
                  <a:srgbClr val="333333"/>
                </a:solidFill>
                <a:latin typeface="Helvetica Neue"/>
              </a:rPr>
              <a:t> fornirà idrogeno a 10-15 principali utilizzatori di gas con una rete di idrogeno al 100%. Questo produrrà una riduzione materiale nelle emissioni di anidride carbonica. La riduzione di CO2 industriale ridurrà l’esposizione ai relativi costi dovuto all’uso del gas naturale e, conseguentemente, aiuterà a mantenere l’occupazione dei lavoratori.</a:t>
            </a:r>
            <a:endParaRPr lang="it-IT" sz="2400" i="0" dirty="0">
              <a:solidFill>
                <a:srgbClr val="333333"/>
              </a:solidFill>
              <a:effectLst/>
              <a:latin typeface="Helvetica Neue"/>
            </a:endParaRPr>
          </a:p>
        </p:txBody>
      </p:sp>
      <p:sp>
        <p:nvSpPr>
          <p:cNvPr id="18" name="Rectangle 17"/>
          <p:cNvSpPr/>
          <p:nvPr/>
        </p:nvSpPr>
        <p:spPr>
          <a:xfrm>
            <a:off x="10636750" y="6625611"/>
            <a:ext cx="1500732" cy="200055"/>
          </a:xfrm>
          <a:prstGeom prst="rect">
            <a:avLst/>
          </a:prstGeom>
        </p:spPr>
        <p:txBody>
          <a:bodyPr wrap="none">
            <a:spAutoFit/>
          </a:bodyPr>
          <a:lstStyle/>
          <a:p>
            <a:pPr>
              <a:spcAft>
                <a:spcPts val="0"/>
              </a:spcAft>
            </a:pPr>
            <a:r>
              <a:rPr lang="en-GB" sz="700" dirty="0">
                <a:latin typeface="Arial" panose="020B0604020202020204" pitchFamily="34" charset="0"/>
                <a:ea typeface="Calibri" panose="020F0502020204030204" pitchFamily="34" charset="0"/>
                <a:cs typeface="Times New Roman" panose="02020603050405020304" pitchFamily="18" charset="0"/>
              </a:rPr>
              <a:t>Ultimo aggiornamento </a:t>
            </a:r>
            <a:r>
              <a:rPr lang="en-GB" sz="700" dirty="0" err="1">
                <a:latin typeface="Arial" panose="020B0604020202020204" pitchFamily="34" charset="0"/>
                <a:ea typeface="Calibri" panose="020F0502020204030204" pitchFamily="34" charset="0"/>
                <a:cs typeface="Times New Roman" panose="02020603050405020304" pitchFamily="18" charset="0"/>
              </a:rPr>
              <a:t>il</a:t>
            </a:r>
            <a:r>
              <a:rPr lang="en-GB" sz="700" dirty="0">
                <a:latin typeface="Arial" panose="020B0604020202020204" pitchFamily="34" charset="0"/>
                <a:ea typeface="Calibri" panose="020F0502020204030204" pitchFamily="34" charset="0"/>
                <a:cs typeface="Times New Roman" panose="02020603050405020304" pitchFamily="18" charset="0"/>
              </a:rPr>
              <a:t> 07.11.19</a:t>
            </a:r>
            <a:endParaRPr lang="en-GB" sz="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30554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290945" y="803718"/>
            <a:ext cx="11430000" cy="5078313"/>
          </a:xfrm>
          <a:prstGeom prst="rect">
            <a:avLst/>
          </a:prstGeom>
        </p:spPr>
        <p:txBody>
          <a:bodyPr wrap="square">
            <a:spAutoFit/>
          </a:bodyPr>
          <a:lstStyle/>
          <a:p>
            <a:r>
              <a:rPr lang="it-IT" dirty="0" err="1" smtClean="0">
                <a:solidFill>
                  <a:srgbClr val="212529"/>
                </a:solidFill>
                <a:latin typeface="aktiv-grotesk"/>
              </a:rPr>
              <a:t>HyNet</a:t>
            </a:r>
            <a:r>
              <a:rPr lang="it-IT" dirty="0" smtClean="0">
                <a:solidFill>
                  <a:srgbClr val="212529"/>
                </a:solidFill>
                <a:latin typeface="aktiv-grotesk"/>
              </a:rPr>
              <a:t> North West è un’opportunità significativa di crescita nel settore green per la Gran Bretagna. </a:t>
            </a:r>
          </a:p>
          <a:p>
            <a:endParaRPr lang="it-IT" dirty="0" smtClean="0">
              <a:solidFill>
                <a:srgbClr val="212529"/>
              </a:solidFill>
              <a:latin typeface="aktiv-grotesk"/>
            </a:endParaRPr>
          </a:p>
          <a:p>
            <a:r>
              <a:rPr lang="it-IT" dirty="0" smtClean="0">
                <a:solidFill>
                  <a:srgbClr val="212529"/>
                </a:solidFill>
                <a:latin typeface="aktiv-grotesk"/>
              </a:rPr>
              <a:t>E’ un progetto di distribuzione a basso costo che raccoglie la sfida di ridurre le emissioni di carbonio dalle industrie, dal riscaldamento e dal trasporto.</a:t>
            </a:r>
          </a:p>
          <a:p>
            <a:endParaRPr lang="it-IT" dirty="0" smtClean="0">
              <a:solidFill>
                <a:srgbClr val="212529"/>
              </a:solidFill>
              <a:latin typeface="aktiv-grotesk"/>
            </a:endParaRPr>
          </a:p>
          <a:p>
            <a:r>
              <a:rPr lang="it-IT" dirty="0" err="1" smtClean="0">
                <a:solidFill>
                  <a:srgbClr val="212529"/>
                </a:solidFill>
                <a:latin typeface="aktiv-grotesk"/>
              </a:rPr>
              <a:t>HyNet</a:t>
            </a:r>
            <a:r>
              <a:rPr lang="it-IT" dirty="0" smtClean="0">
                <a:solidFill>
                  <a:srgbClr val="212529"/>
                </a:solidFill>
                <a:latin typeface="aktiv-grotesk"/>
              </a:rPr>
              <a:t> è basato sulla produzione di idrogeno da gas. Il progetto include lo sviluppo di una nuova condotta per l’idrogeno e la creazione delle prima infrastruttura CCUS (carbon </a:t>
            </a:r>
            <a:r>
              <a:rPr lang="it-IT" dirty="0" err="1" smtClean="0">
                <a:solidFill>
                  <a:srgbClr val="212529"/>
                </a:solidFill>
                <a:latin typeface="aktiv-grotesk"/>
              </a:rPr>
              <a:t>capture</a:t>
            </a:r>
            <a:r>
              <a:rPr lang="it-IT" dirty="0" smtClean="0">
                <a:solidFill>
                  <a:srgbClr val="212529"/>
                </a:solidFill>
                <a:latin typeface="aktiv-grotesk"/>
              </a:rPr>
              <a:t> </a:t>
            </a:r>
            <a:r>
              <a:rPr lang="it-IT" dirty="0" err="1" smtClean="0">
                <a:solidFill>
                  <a:srgbClr val="212529"/>
                </a:solidFill>
                <a:latin typeface="aktiv-grotesk"/>
              </a:rPr>
              <a:t>utilization</a:t>
            </a:r>
            <a:r>
              <a:rPr lang="it-IT" dirty="0" smtClean="0">
                <a:solidFill>
                  <a:srgbClr val="212529"/>
                </a:solidFill>
                <a:latin typeface="aktiv-grotesk"/>
              </a:rPr>
              <a:t> and </a:t>
            </a:r>
            <a:r>
              <a:rPr lang="it-IT" dirty="0" err="1" smtClean="0">
                <a:solidFill>
                  <a:srgbClr val="212529"/>
                </a:solidFill>
                <a:latin typeface="aktiv-grotesk"/>
              </a:rPr>
              <a:t>storage</a:t>
            </a:r>
            <a:r>
              <a:rPr lang="it-IT" dirty="0" smtClean="0">
                <a:solidFill>
                  <a:srgbClr val="212529"/>
                </a:solidFill>
                <a:latin typeface="aktiv-grotesk"/>
              </a:rPr>
              <a:t> – cattura, utilizzo e stoccaggio della CO</a:t>
            </a:r>
            <a:r>
              <a:rPr lang="it-IT" baseline="-25000" dirty="0" smtClean="0">
                <a:solidFill>
                  <a:srgbClr val="212529"/>
                </a:solidFill>
                <a:latin typeface="aktiv-grotesk"/>
              </a:rPr>
              <a:t>2</a:t>
            </a:r>
            <a:r>
              <a:rPr lang="it-IT" dirty="0" smtClean="0">
                <a:solidFill>
                  <a:srgbClr val="212529"/>
                </a:solidFill>
                <a:latin typeface="aktiv-grotesk"/>
              </a:rPr>
              <a:t>) della Gran Bretagna. La CCUS è una tecnologia vitale per raggiungere i grandi risparmi di emissioni per raggiungere gli obiettivi 2050.</a:t>
            </a:r>
          </a:p>
          <a:p>
            <a:endParaRPr lang="it-IT" dirty="0" smtClean="0">
              <a:solidFill>
                <a:srgbClr val="212529"/>
              </a:solidFill>
              <a:latin typeface="aktiv-grotesk"/>
            </a:endParaRPr>
          </a:p>
          <a:p>
            <a:r>
              <a:rPr lang="it-IT" dirty="0" smtClean="0">
                <a:solidFill>
                  <a:srgbClr val="212529"/>
                </a:solidFill>
                <a:latin typeface="aktiv-grotesk"/>
              </a:rPr>
              <a:t>Accelerare lo sviluppo e la diffusione della tecnologia dell’idrogeno e della CCUS attraverso </a:t>
            </a:r>
            <a:r>
              <a:rPr lang="it-IT" dirty="0" err="1" smtClean="0">
                <a:solidFill>
                  <a:srgbClr val="212529"/>
                </a:solidFill>
                <a:latin typeface="aktiv-grotesk"/>
              </a:rPr>
              <a:t>HyNet</a:t>
            </a:r>
            <a:r>
              <a:rPr lang="it-IT" dirty="0" smtClean="0">
                <a:solidFill>
                  <a:srgbClr val="212529"/>
                </a:solidFill>
                <a:latin typeface="aktiv-grotesk"/>
              </a:rPr>
              <a:t>, offrirà alla Gran Bretagna le capacità da esportare nella </a:t>
            </a:r>
            <a:r>
              <a:rPr lang="it-IT" dirty="0" err="1" smtClean="0">
                <a:solidFill>
                  <a:srgbClr val="212529"/>
                </a:solidFill>
                <a:latin typeface="aktiv-grotesk"/>
              </a:rPr>
              <a:t>low</a:t>
            </a:r>
            <a:r>
              <a:rPr lang="it-IT" dirty="0" smtClean="0">
                <a:solidFill>
                  <a:srgbClr val="212529"/>
                </a:solidFill>
                <a:latin typeface="aktiv-grotesk"/>
              </a:rPr>
              <a:t> carbon economy globale.</a:t>
            </a:r>
          </a:p>
          <a:p>
            <a:endParaRPr lang="it-IT" dirty="0" smtClean="0">
              <a:solidFill>
                <a:srgbClr val="212529"/>
              </a:solidFill>
              <a:latin typeface="aktiv-grotesk"/>
            </a:endParaRPr>
          </a:p>
          <a:p>
            <a:r>
              <a:rPr lang="it-IT" dirty="0" smtClean="0">
                <a:solidFill>
                  <a:srgbClr val="212529"/>
                </a:solidFill>
                <a:latin typeface="aktiv-grotesk"/>
              </a:rPr>
              <a:t>Il Nord Ovest dell’Inghilterra è il posto ideale per il progetto </a:t>
            </a:r>
            <a:r>
              <a:rPr lang="it-IT" dirty="0" err="1" smtClean="0">
                <a:solidFill>
                  <a:srgbClr val="212529"/>
                </a:solidFill>
                <a:latin typeface="aktiv-grotesk"/>
              </a:rPr>
              <a:t>HyNet</a:t>
            </a:r>
            <a:r>
              <a:rPr lang="it-IT" dirty="0" smtClean="0">
                <a:solidFill>
                  <a:srgbClr val="212529"/>
                </a:solidFill>
                <a:latin typeface="aktiv-grotesk"/>
              </a:rPr>
              <a:t>. La regione ha una grande storia di </a:t>
            </a:r>
            <a:r>
              <a:rPr lang="it-IT" dirty="0" err="1" smtClean="0">
                <a:solidFill>
                  <a:srgbClr val="212529"/>
                </a:solidFill>
                <a:latin typeface="aktiv-grotesk"/>
              </a:rPr>
              <a:t>innovaizone</a:t>
            </a:r>
            <a:r>
              <a:rPr lang="it-IT" dirty="0" smtClean="0">
                <a:solidFill>
                  <a:srgbClr val="212529"/>
                </a:solidFill>
                <a:latin typeface="aktiv-grotesk"/>
              </a:rPr>
              <a:t> e oggi, è fiorente di iniziativi per l’energia pulita. Da un punto di vista pratico, al concentrazione di </a:t>
            </a:r>
            <a:r>
              <a:rPr lang="it-IT" dirty="0" err="1" smtClean="0">
                <a:solidFill>
                  <a:srgbClr val="212529"/>
                </a:solidFill>
                <a:latin typeface="aktiv-grotesk"/>
              </a:rPr>
              <a:t>unindustria</a:t>
            </a:r>
            <a:r>
              <a:rPr lang="it-IT" dirty="0" smtClean="0">
                <a:solidFill>
                  <a:srgbClr val="212529"/>
                </a:solidFill>
                <a:latin typeface="aktiv-grotesk"/>
              </a:rPr>
              <a:t>, di competenze tecniche esistenti e una peculiarità geologica offre una opportunità unica per questo tipo di progetto. La nuova infrastruttura costruita da </a:t>
            </a:r>
            <a:r>
              <a:rPr lang="it-IT" dirty="0" err="1" smtClean="0">
                <a:solidFill>
                  <a:srgbClr val="212529"/>
                </a:solidFill>
                <a:latin typeface="aktiv-grotesk"/>
              </a:rPr>
              <a:t>HyNet</a:t>
            </a:r>
            <a:r>
              <a:rPr lang="it-IT" dirty="0" smtClean="0">
                <a:solidFill>
                  <a:srgbClr val="212529"/>
                </a:solidFill>
                <a:latin typeface="aktiv-grotesk"/>
              </a:rPr>
              <a:t> è facilmente estendibile oltre il progetto iniziale e può essere replicata per programmi simili in Gran Bretagna.</a:t>
            </a:r>
            <a:endParaRPr lang="it-IT" b="0" i="0" dirty="0">
              <a:solidFill>
                <a:srgbClr val="212529"/>
              </a:solidFill>
              <a:effectLst/>
              <a:latin typeface="aktiv-grotesk"/>
            </a:endParaRPr>
          </a:p>
        </p:txBody>
      </p:sp>
      <p:sp>
        <p:nvSpPr>
          <p:cNvPr id="16" name="TextBox 15"/>
          <p:cNvSpPr txBox="1"/>
          <p:nvPr/>
        </p:nvSpPr>
        <p:spPr>
          <a:xfrm>
            <a:off x="3740728" y="307571"/>
            <a:ext cx="5428324" cy="461665"/>
          </a:xfrm>
          <a:prstGeom prst="rect">
            <a:avLst/>
          </a:prstGeom>
          <a:noFill/>
        </p:spPr>
        <p:txBody>
          <a:bodyPr wrap="square" rtlCol="0">
            <a:spAutoFit/>
          </a:bodyPr>
          <a:lstStyle/>
          <a:p>
            <a:pPr algn="ctr"/>
            <a:r>
              <a:rPr lang="it-IT" sz="2400" u="sng" dirty="0" smtClean="0"/>
              <a:t>Caso Studio –  Il progetto </a:t>
            </a:r>
            <a:r>
              <a:rPr lang="it-IT" sz="2400" u="sng" dirty="0" err="1" smtClean="0"/>
              <a:t>HyNet</a:t>
            </a:r>
            <a:r>
              <a:rPr lang="it-IT" sz="2400" u="sng" dirty="0" smtClean="0"/>
              <a:t> </a:t>
            </a:r>
            <a:r>
              <a:rPr lang="it-IT" sz="2400" u="sng" dirty="0" err="1" smtClean="0"/>
              <a:t>Cadent</a:t>
            </a:r>
            <a:endParaRPr lang="it-IT" sz="2400" u="sng" dirty="0"/>
          </a:p>
        </p:txBody>
      </p:sp>
      <p:sp>
        <p:nvSpPr>
          <p:cNvPr id="17" name="Rectangle 16"/>
          <p:cNvSpPr/>
          <p:nvPr/>
        </p:nvSpPr>
        <p:spPr>
          <a:xfrm>
            <a:off x="10636750" y="6625611"/>
            <a:ext cx="1500732" cy="200055"/>
          </a:xfrm>
          <a:prstGeom prst="rect">
            <a:avLst/>
          </a:prstGeom>
        </p:spPr>
        <p:txBody>
          <a:bodyPr wrap="none">
            <a:spAutoFit/>
          </a:bodyPr>
          <a:lstStyle/>
          <a:p>
            <a:pPr>
              <a:spcAft>
                <a:spcPts val="0"/>
              </a:spcAft>
            </a:pPr>
            <a:r>
              <a:rPr lang="en-GB" sz="700" dirty="0">
                <a:latin typeface="Arial" panose="020B0604020202020204" pitchFamily="34" charset="0"/>
                <a:ea typeface="Calibri" panose="020F0502020204030204" pitchFamily="34" charset="0"/>
                <a:cs typeface="Times New Roman" panose="02020603050405020304" pitchFamily="18" charset="0"/>
              </a:rPr>
              <a:t>Ultimo aggiornamento </a:t>
            </a:r>
            <a:r>
              <a:rPr lang="en-GB" sz="700" dirty="0" err="1">
                <a:latin typeface="Arial" panose="020B0604020202020204" pitchFamily="34" charset="0"/>
                <a:ea typeface="Calibri" panose="020F0502020204030204" pitchFamily="34" charset="0"/>
                <a:cs typeface="Times New Roman" panose="02020603050405020304" pitchFamily="18" charset="0"/>
              </a:rPr>
              <a:t>il</a:t>
            </a:r>
            <a:r>
              <a:rPr lang="en-GB" sz="700" dirty="0">
                <a:latin typeface="Arial" panose="020B0604020202020204" pitchFamily="34" charset="0"/>
                <a:ea typeface="Calibri" panose="020F0502020204030204" pitchFamily="34" charset="0"/>
                <a:cs typeface="Times New Roman" panose="02020603050405020304" pitchFamily="18" charset="0"/>
              </a:rPr>
              <a:t> 07.11.19</a:t>
            </a:r>
            <a:endParaRPr lang="en-GB" sz="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65937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Curved Right Arrow 14"/>
          <p:cNvSpPr/>
          <p:nvPr/>
        </p:nvSpPr>
        <p:spPr>
          <a:xfrm rot="11426123">
            <a:off x="9152313" y="2851265"/>
            <a:ext cx="872836" cy="151291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Box 15"/>
          <p:cNvSpPr txBox="1"/>
          <p:nvPr/>
        </p:nvSpPr>
        <p:spPr>
          <a:xfrm>
            <a:off x="8736676" y="2701603"/>
            <a:ext cx="1704110" cy="2308324"/>
          </a:xfrm>
          <a:prstGeom prst="rect">
            <a:avLst/>
          </a:prstGeom>
          <a:noFill/>
        </p:spPr>
        <p:txBody>
          <a:bodyPr wrap="square" rtlCol="0">
            <a:spAutoFit/>
          </a:bodyPr>
          <a:lstStyle/>
          <a:p>
            <a:endParaRPr lang="en-GB" dirty="0" smtClean="0"/>
          </a:p>
          <a:p>
            <a:endParaRPr lang="en-GB" dirty="0"/>
          </a:p>
          <a:p>
            <a:endParaRPr lang="en-GB" dirty="0" smtClean="0"/>
          </a:p>
          <a:p>
            <a:endParaRPr lang="en-GB" dirty="0" smtClean="0"/>
          </a:p>
          <a:p>
            <a:endParaRPr lang="en-GB" dirty="0" smtClean="0"/>
          </a:p>
          <a:p>
            <a:endParaRPr lang="en-GB" dirty="0"/>
          </a:p>
          <a:p>
            <a:r>
              <a:rPr lang="it-IT" dirty="0">
                <a:hlinkClick r:id="rId10" action="ppaction://hlinksldjump"/>
              </a:rPr>
              <a:t>Torna alla mappa </a:t>
            </a:r>
            <a:endParaRPr lang="it-IT" dirty="0"/>
          </a:p>
        </p:txBody>
      </p:sp>
      <p:sp>
        <p:nvSpPr>
          <p:cNvPr id="17" name="Rectangle 16"/>
          <p:cNvSpPr/>
          <p:nvPr/>
        </p:nvSpPr>
        <p:spPr>
          <a:xfrm>
            <a:off x="2497756" y="1202177"/>
            <a:ext cx="6096000" cy="3785652"/>
          </a:xfrm>
          <a:prstGeom prst="rect">
            <a:avLst/>
          </a:prstGeom>
        </p:spPr>
        <p:txBody>
          <a:bodyPr>
            <a:spAutoFit/>
          </a:bodyPr>
          <a:lstStyle/>
          <a:p>
            <a:pPr algn="ctr"/>
            <a:r>
              <a:rPr lang="it-IT" sz="2400" b="1" dirty="0" smtClean="0">
                <a:solidFill>
                  <a:srgbClr val="000000"/>
                </a:solidFill>
                <a:latin typeface="futura-pt-bold"/>
              </a:rPr>
              <a:t>Produzione di idrogeno</a:t>
            </a:r>
          </a:p>
          <a:p>
            <a:r>
              <a:rPr lang="it-IT" sz="2400" dirty="0" err="1" smtClean="0">
                <a:solidFill>
                  <a:srgbClr val="333333"/>
                </a:solidFill>
                <a:latin typeface="Helvetica Neue"/>
              </a:rPr>
              <a:t>HyNet</a:t>
            </a:r>
            <a:r>
              <a:rPr lang="it-IT" sz="2400" dirty="0" smtClean="0">
                <a:solidFill>
                  <a:srgbClr val="333333"/>
                </a:solidFill>
                <a:latin typeface="Helvetica Neue"/>
              </a:rPr>
              <a:t> è basato sulla produzione di idrogeno da gas naturale. L’Idrogeno verrò prodotto in modo centralizzato utilizzando una tecnologia consolidata. Ci sono già fonti esistenti di idrogeno nella regione, il che significa che ci sono competenze di base per la produzione e l’utilizzo dell’idrogeno nonché risorse per la fase di dimostrazione iniziale.</a:t>
            </a:r>
            <a:endParaRPr lang="it-IT" sz="2400" b="0" i="0" dirty="0">
              <a:solidFill>
                <a:srgbClr val="333333"/>
              </a:solidFill>
              <a:effectLst/>
              <a:latin typeface="Helvetica Neue"/>
            </a:endParaRPr>
          </a:p>
        </p:txBody>
      </p:sp>
      <p:sp>
        <p:nvSpPr>
          <p:cNvPr id="18" name="Rectangle 17"/>
          <p:cNvSpPr/>
          <p:nvPr/>
        </p:nvSpPr>
        <p:spPr>
          <a:xfrm>
            <a:off x="10636750" y="6625611"/>
            <a:ext cx="1500732" cy="200055"/>
          </a:xfrm>
          <a:prstGeom prst="rect">
            <a:avLst/>
          </a:prstGeom>
        </p:spPr>
        <p:txBody>
          <a:bodyPr wrap="none">
            <a:spAutoFit/>
          </a:bodyPr>
          <a:lstStyle/>
          <a:p>
            <a:pPr>
              <a:spcAft>
                <a:spcPts val="0"/>
              </a:spcAft>
            </a:pPr>
            <a:r>
              <a:rPr lang="en-GB" sz="700" dirty="0">
                <a:latin typeface="Arial" panose="020B0604020202020204" pitchFamily="34" charset="0"/>
                <a:ea typeface="Calibri" panose="020F0502020204030204" pitchFamily="34" charset="0"/>
                <a:cs typeface="Times New Roman" panose="02020603050405020304" pitchFamily="18" charset="0"/>
              </a:rPr>
              <a:t>Ultimo aggiornamento </a:t>
            </a:r>
            <a:r>
              <a:rPr lang="en-GB" sz="700" dirty="0" err="1">
                <a:latin typeface="Arial" panose="020B0604020202020204" pitchFamily="34" charset="0"/>
                <a:ea typeface="Calibri" panose="020F0502020204030204" pitchFamily="34" charset="0"/>
                <a:cs typeface="Times New Roman" panose="02020603050405020304" pitchFamily="18" charset="0"/>
              </a:rPr>
              <a:t>il</a:t>
            </a:r>
            <a:r>
              <a:rPr lang="en-GB" sz="700" dirty="0">
                <a:latin typeface="Arial" panose="020B0604020202020204" pitchFamily="34" charset="0"/>
                <a:ea typeface="Calibri" panose="020F0502020204030204" pitchFamily="34" charset="0"/>
                <a:cs typeface="Times New Roman" panose="02020603050405020304" pitchFamily="18" charset="0"/>
              </a:rPr>
              <a:t> 07.11.19</a:t>
            </a:r>
            <a:endParaRPr lang="en-GB" sz="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97904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Curved Right Arrow 14"/>
          <p:cNvSpPr/>
          <p:nvPr/>
        </p:nvSpPr>
        <p:spPr>
          <a:xfrm rot="11426123">
            <a:off x="9152313" y="2851265"/>
            <a:ext cx="872836" cy="151291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Box 15"/>
          <p:cNvSpPr txBox="1"/>
          <p:nvPr/>
        </p:nvSpPr>
        <p:spPr>
          <a:xfrm>
            <a:off x="8736676" y="2701603"/>
            <a:ext cx="1704110" cy="2308324"/>
          </a:xfrm>
          <a:prstGeom prst="rect">
            <a:avLst/>
          </a:prstGeom>
          <a:noFill/>
        </p:spPr>
        <p:txBody>
          <a:bodyPr wrap="square" rtlCol="0">
            <a:spAutoFit/>
          </a:bodyPr>
          <a:lstStyle/>
          <a:p>
            <a:endParaRPr lang="en-GB" dirty="0" smtClean="0"/>
          </a:p>
          <a:p>
            <a:endParaRPr lang="en-GB" dirty="0"/>
          </a:p>
          <a:p>
            <a:endParaRPr lang="en-GB" dirty="0" smtClean="0"/>
          </a:p>
          <a:p>
            <a:endParaRPr lang="en-GB" dirty="0"/>
          </a:p>
          <a:p>
            <a:endParaRPr lang="en-GB" dirty="0" smtClean="0"/>
          </a:p>
          <a:p>
            <a:endParaRPr lang="en-GB" dirty="0"/>
          </a:p>
          <a:p>
            <a:r>
              <a:rPr lang="it-IT" dirty="0">
                <a:hlinkClick r:id="rId10" action="ppaction://hlinksldjump"/>
              </a:rPr>
              <a:t>Torna alla mappa </a:t>
            </a:r>
            <a:endParaRPr lang="it-IT" dirty="0"/>
          </a:p>
        </p:txBody>
      </p:sp>
      <p:sp>
        <p:nvSpPr>
          <p:cNvPr id="17" name="Rectangle 16"/>
          <p:cNvSpPr/>
          <p:nvPr/>
        </p:nvSpPr>
        <p:spPr>
          <a:xfrm>
            <a:off x="2206387" y="1505552"/>
            <a:ext cx="6096000" cy="3046988"/>
          </a:xfrm>
          <a:prstGeom prst="rect">
            <a:avLst/>
          </a:prstGeom>
        </p:spPr>
        <p:txBody>
          <a:bodyPr>
            <a:spAutoFit/>
          </a:bodyPr>
          <a:lstStyle/>
          <a:p>
            <a:pPr algn="ctr"/>
            <a:r>
              <a:rPr lang="it-IT" sz="2400" b="1" dirty="0" smtClean="0">
                <a:solidFill>
                  <a:srgbClr val="000000"/>
                </a:solidFill>
                <a:latin typeface="futura-pt-bold"/>
              </a:rPr>
              <a:t>Miscela di idrogeno</a:t>
            </a:r>
          </a:p>
          <a:p>
            <a:r>
              <a:rPr lang="it-IT" sz="2400" dirty="0" smtClean="0">
                <a:solidFill>
                  <a:srgbClr val="333333"/>
                </a:solidFill>
                <a:latin typeface="Helvetica Neue"/>
              </a:rPr>
              <a:t>Una miscela di idrogeno (fino a 20% in volume) e gas naturale potrebbe essere consegnata ai clienti nell’esistente rete di gas circostante. Questo aiuterebbe a ridurre le emissioni di anidride carbonica per il riscaldamento senza modificare gli impianti domestici.</a:t>
            </a:r>
            <a:endParaRPr lang="it-IT" sz="2400" b="0" i="0" dirty="0">
              <a:solidFill>
                <a:srgbClr val="333333"/>
              </a:solidFill>
              <a:effectLst/>
              <a:latin typeface="Helvetica Neue"/>
            </a:endParaRPr>
          </a:p>
        </p:txBody>
      </p:sp>
      <p:sp>
        <p:nvSpPr>
          <p:cNvPr id="18" name="Rectangle 17"/>
          <p:cNvSpPr/>
          <p:nvPr/>
        </p:nvSpPr>
        <p:spPr>
          <a:xfrm>
            <a:off x="10636750" y="6625611"/>
            <a:ext cx="1500732" cy="200055"/>
          </a:xfrm>
          <a:prstGeom prst="rect">
            <a:avLst/>
          </a:prstGeom>
        </p:spPr>
        <p:txBody>
          <a:bodyPr wrap="none">
            <a:spAutoFit/>
          </a:bodyPr>
          <a:lstStyle/>
          <a:p>
            <a:pPr>
              <a:spcAft>
                <a:spcPts val="0"/>
              </a:spcAft>
            </a:pPr>
            <a:r>
              <a:rPr lang="en-GB" sz="700" dirty="0">
                <a:latin typeface="Arial" panose="020B0604020202020204" pitchFamily="34" charset="0"/>
                <a:ea typeface="Calibri" panose="020F0502020204030204" pitchFamily="34" charset="0"/>
                <a:cs typeface="Times New Roman" panose="02020603050405020304" pitchFamily="18" charset="0"/>
              </a:rPr>
              <a:t>Ultimo aggiornamento </a:t>
            </a:r>
            <a:r>
              <a:rPr lang="en-GB" sz="700" dirty="0" err="1">
                <a:latin typeface="Arial" panose="020B0604020202020204" pitchFamily="34" charset="0"/>
                <a:ea typeface="Calibri" panose="020F0502020204030204" pitchFamily="34" charset="0"/>
                <a:cs typeface="Times New Roman" panose="02020603050405020304" pitchFamily="18" charset="0"/>
              </a:rPr>
              <a:t>il</a:t>
            </a:r>
            <a:r>
              <a:rPr lang="en-GB" sz="700" dirty="0">
                <a:latin typeface="Arial" panose="020B0604020202020204" pitchFamily="34" charset="0"/>
                <a:ea typeface="Calibri" panose="020F0502020204030204" pitchFamily="34" charset="0"/>
                <a:cs typeface="Times New Roman" panose="02020603050405020304" pitchFamily="18" charset="0"/>
              </a:rPr>
              <a:t> 07.11.19</a:t>
            </a:r>
            <a:endParaRPr lang="en-GB" sz="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74127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Curved Right Arrow 14"/>
          <p:cNvSpPr/>
          <p:nvPr/>
        </p:nvSpPr>
        <p:spPr>
          <a:xfrm rot="11426123">
            <a:off x="9152313" y="2851265"/>
            <a:ext cx="872836" cy="151291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Box 15"/>
          <p:cNvSpPr txBox="1"/>
          <p:nvPr/>
        </p:nvSpPr>
        <p:spPr>
          <a:xfrm>
            <a:off x="8736676" y="2701603"/>
            <a:ext cx="1704110" cy="2308324"/>
          </a:xfrm>
          <a:prstGeom prst="rect">
            <a:avLst/>
          </a:prstGeom>
          <a:noFill/>
        </p:spPr>
        <p:txBody>
          <a:bodyPr wrap="square" rtlCol="0">
            <a:spAutoFit/>
          </a:bodyPr>
          <a:lstStyle/>
          <a:p>
            <a:endParaRPr lang="en-GB" dirty="0" smtClean="0"/>
          </a:p>
          <a:p>
            <a:endParaRPr lang="en-GB" dirty="0" smtClean="0"/>
          </a:p>
          <a:p>
            <a:endParaRPr lang="en-GB" dirty="0" smtClean="0"/>
          </a:p>
          <a:p>
            <a:endParaRPr lang="en-GB" dirty="0"/>
          </a:p>
          <a:p>
            <a:endParaRPr lang="en-GB" dirty="0" smtClean="0"/>
          </a:p>
          <a:p>
            <a:endParaRPr lang="en-GB" dirty="0"/>
          </a:p>
          <a:p>
            <a:r>
              <a:rPr lang="it-IT" dirty="0">
                <a:hlinkClick r:id="rId10" action="ppaction://hlinksldjump"/>
              </a:rPr>
              <a:t>Torna alla mappa </a:t>
            </a:r>
            <a:endParaRPr lang="it-IT" dirty="0"/>
          </a:p>
        </p:txBody>
      </p:sp>
      <p:sp>
        <p:nvSpPr>
          <p:cNvPr id="17" name="Rectangle 16"/>
          <p:cNvSpPr/>
          <p:nvPr/>
        </p:nvSpPr>
        <p:spPr>
          <a:xfrm>
            <a:off x="2079321" y="1383729"/>
            <a:ext cx="6371515" cy="3785652"/>
          </a:xfrm>
          <a:prstGeom prst="rect">
            <a:avLst/>
          </a:prstGeom>
        </p:spPr>
        <p:txBody>
          <a:bodyPr wrap="square">
            <a:spAutoFit/>
          </a:bodyPr>
          <a:lstStyle/>
          <a:p>
            <a:pPr algn="ctr"/>
            <a:r>
              <a:rPr lang="it-IT" sz="2400" b="1" dirty="0" smtClean="0">
                <a:solidFill>
                  <a:srgbClr val="000000"/>
                </a:solidFill>
                <a:latin typeface="futura-pt-bold"/>
              </a:rPr>
              <a:t>Opportunità e competenze occupazionali</a:t>
            </a:r>
          </a:p>
          <a:p>
            <a:r>
              <a:rPr lang="it-IT" sz="2400" dirty="0" smtClean="0">
                <a:solidFill>
                  <a:srgbClr val="333333"/>
                </a:solidFill>
                <a:latin typeface="Helvetica Neue"/>
              </a:rPr>
              <a:t>Ridurre le emissioni di anidride carbonica dalle industrie ad alta intensità energetica aiuta a mettere in sicurezza il futuro dell’industria e della relativa occupazione. Basarsi sulle competenze tecniche presenti nel Nord Ovest può portare a una ricerca di frontiera e uno sviluppo di capacità nel settore dell’idrogeno; offrendo opportunità anche per l’esportazione all’estero.</a:t>
            </a:r>
            <a:endParaRPr lang="it-IT" sz="2400" b="0" i="0" dirty="0">
              <a:solidFill>
                <a:srgbClr val="333333"/>
              </a:solidFill>
              <a:effectLst/>
              <a:latin typeface="Helvetica Neue"/>
            </a:endParaRPr>
          </a:p>
        </p:txBody>
      </p:sp>
      <p:sp>
        <p:nvSpPr>
          <p:cNvPr id="18" name="Rectangle 17"/>
          <p:cNvSpPr/>
          <p:nvPr/>
        </p:nvSpPr>
        <p:spPr>
          <a:xfrm>
            <a:off x="10636750" y="6625611"/>
            <a:ext cx="1500732" cy="200055"/>
          </a:xfrm>
          <a:prstGeom prst="rect">
            <a:avLst/>
          </a:prstGeom>
        </p:spPr>
        <p:txBody>
          <a:bodyPr wrap="none">
            <a:spAutoFit/>
          </a:bodyPr>
          <a:lstStyle/>
          <a:p>
            <a:pPr>
              <a:spcAft>
                <a:spcPts val="0"/>
              </a:spcAft>
            </a:pPr>
            <a:r>
              <a:rPr lang="en-GB" sz="700" dirty="0">
                <a:latin typeface="Arial" panose="020B0604020202020204" pitchFamily="34" charset="0"/>
                <a:ea typeface="Calibri" panose="020F0502020204030204" pitchFamily="34" charset="0"/>
                <a:cs typeface="Times New Roman" panose="02020603050405020304" pitchFamily="18" charset="0"/>
              </a:rPr>
              <a:t>Ultimo aggiornamento </a:t>
            </a:r>
            <a:r>
              <a:rPr lang="en-GB" sz="700" dirty="0" err="1">
                <a:latin typeface="Arial" panose="020B0604020202020204" pitchFamily="34" charset="0"/>
                <a:ea typeface="Calibri" panose="020F0502020204030204" pitchFamily="34" charset="0"/>
                <a:cs typeface="Times New Roman" panose="02020603050405020304" pitchFamily="18" charset="0"/>
              </a:rPr>
              <a:t>il</a:t>
            </a:r>
            <a:r>
              <a:rPr lang="en-GB" sz="700" dirty="0">
                <a:latin typeface="Arial" panose="020B0604020202020204" pitchFamily="34" charset="0"/>
                <a:ea typeface="Calibri" panose="020F0502020204030204" pitchFamily="34" charset="0"/>
                <a:cs typeface="Times New Roman" panose="02020603050405020304" pitchFamily="18" charset="0"/>
              </a:rPr>
              <a:t> 07.11.19</a:t>
            </a:r>
            <a:endParaRPr lang="en-GB" sz="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97824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Curved Right Arrow 14"/>
          <p:cNvSpPr/>
          <p:nvPr/>
        </p:nvSpPr>
        <p:spPr>
          <a:xfrm rot="11426123">
            <a:off x="9152313" y="2851265"/>
            <a:ext cx="872836" cy="151291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Box 15"/>
          <p:cNvSpPr txBox="1"/>
          <p:nvPr/>
        </p:nvSpPr>
        <p:spPr>
          <a:xfrm>
            <a:off x="8736676" y="2701603"/>
            <a:ext cx="1704110" cy="2308324"/>
          </a:xfrm>
          <a:prstGeom prst="rect">
            <a:avLst/>
          </a:prstGeom>
          <a:noFill/>
        </p:spPr>
        <p:txBody>
          <a:bodyPr wrap="square" rtlCol="0">
            <a:spAutoFit/>
          </a:bodyPr>
          <a:lstStyle/>
          <a:p>
            <a:endParaRPr lang="en-GB" dirty="0" smtClean="0"/>
          </a:p>
          <a:p>
            <a:endParaRPr lang="en-GB" dirty="0"/>
          </a:p>
          <a:p>
            <a:endParaRPr lang="en-GB" dirty="0" smtClean="0"/>
          </a:p>
          <a:p>
            <a:endParaRPr lang="en-GB" dirty="0" smtClean="0"/>
          </a:p>
          <a:p>
            <a:endParaRPr lang="en-GB" dirty="0" smtClean="0"/>
          </a:p>
          <a:p>
            <a:endParaRPr lang="en-GB" dirty="0"/>
          </a:p>
          <a:p>
            <a:r>
              <a:rPr lang="it-IT" dirty="0">
                <a:hlinkClick r:id="rId10" action="ppaction://hlinksldjump"/>
              </a:rPr>
              <a:t>Torna alla mappa </a:t>
            </a:r>
            <a:endParaRPr lang="it-IT" dirty="0"/>
          </a:p>
        </p:txBody>
      </p:sp>
      <p:sp>
        <p:nvSpPr>
          <p:cNvPr id="17" name="Rectangle 16"/>
          <p:cNvSpPr/>
          <p:nvPr/>
        </p:nvSpPr>
        <p:spPr>
          <a:xfrm>
            <a:off x="2497756" y="1182415"/>
            <a:ext cx="6096000" cy="4154984"/>
          </a:xfrm>
          <a:prstGeom prst="rect">
            <a:avLst/>
          </a:prstGeom>
        </p:spPr>
        <p:txBody>
          <a:bodyPr>
            <a:spAutoFit/>
          </a:bodyPr>
          <a:lstStyle/>
          <a:p>
            <a:pPr algn="ctr"/>
            <a:r>
              <a:rPr lang="it-IT" sz="2400" b="1" dirty="0" smtClean="0">
                <a:solidFill>
                  <a:srgbClr val="000000"/>
                </a:solidFill>
                <a:latin typeface="futura-pt-bold"/>
              </a:rPr>
              <a:t>Stoccaggio future dell’idrogeno</a:t>
            </a:r>
          </a:p>
          <a:p>
            <a:r>
              <a:rPr lang="it-IT" sz="2400" dirty="0" smtClean="0">
                <a:solidFill>
                  <a:srgbClr val="333333"/>
                </a:solidFill>
                <a:latin typeface="Helvetica Neue"/>
              </a:rPr>
              <a:t>Per soddisfare le fluttuazioni nella richiesta di energia dalle utenze domestiche del futuro, sarà necessario lo stoccaggio di lungo periodo dell’idrogeno. Le caverne di sale nel bacino del Cheshire offrono un potenziale per lo stoccaggio del futuro e potrebbero ridurre il costo di sviluppo dei nuovi </a:t>
            </a:r>
            <a:r>
              <a:rPr lang="it-IT" sz="2400" dirty="0" err="1" smtClean="0">
                <a:solidFill>
                  <a:srgbClr val="333333"/>
                </a:solidFill>
                <a:latin typeface="Helvetica Neue"/>
              </a:rPr>
              <a:t>asset</a:t>
            </a:r>
            <a:r>
              <a:rPr lang="it-IT" sz="2400" dirty="0" smtClean="0">
                <a:solidFill>
                  <a:srgbClr val="333333"/>
                </a:solidFill>
                <a:latin typeface="Helvetica Neue"/>
              </a:rPr>
              <a:t>. Cinque caverne esistenti offrono una capacità di stoccaggio di 455 milioni di m³ di gas naturale.</a:t>
            </a:r>
            <a:endParaRPr lang="it-IT" sz="2400" b="0" i="0" dirty="0">
              <a:solidFill>
                <a:srgbClr val="333333"/>
              </a:solidFill>
              <a:effectLst/>
              <a:latin typeface="Helvetica Neue"/>
            </a:endParaRPr>
          </a:p>
        </p:txBody>
      </p:sp>
      <p:sp>
        <p:nvSpPr>
          <p:cNvPr id="18" name="Rectangle 17"/>
          <p:cNvSpPr/>
          <p:nvPr/>
        </p:nvSpPr>
        <p:spPr>
          <a:xfrm>
            <a:off x="10636750" y="6625611"/>
            <a:ext cx="1500732" cy="200055"/>
          </a:xfrm>
          <a:prstGeom prst="rect">
            <a:avLst/>
          </a:prstGeom>
        </p:spPr>
        <p:txBody>
          <a:bodyPr wrap="none">
            <a:spAutoFit/>
          </a:bodyPr>
          <a:lstStyle/>
          <a:p>
            <a:pPr>
              <a:spcAft>
                <a:spcPts val="0"/>
              </a:spcAft>
            </a:pPr>
            <a:r>
              <a:rPr lang="en-GB" sz="700" dirty="0">
                <a:latin typeface="Arial" panose="020B0604020202020204" pitchFamily="34" charset="0"/>
                <a:ea typeface="Calibri" panose="020F0502020204030204" pitchFamily="34" charset="0"/>
                <a:cs typeface="Times New Roman" panose="02020603050405020304" pitchFamily="18" charset="0"/>
              </a:rPr>
              <a:t>Ultimo aggiornamento </a:t>
            </a:r>
            <a:r>
              <a:rPr lang="en-GB" sz="700" dirty="0" err="1">
                <a:latin typeface="Arial" panose="020B0604020202020204" pitchFamily="34" charset="0"/>
                <a:ea typeface="Calibri" panose="020F0502020204030204" pitchFamily="34" charset="0"/>
                <a:cs typeface="Times New Roman" panose="02020603050405020304" pitchFamily="18" charset="0"/>
              </a:rPr>
              <a:t>il</a:t>
            </a:r>
            <a:r>
              <a:rPr lang="en-GB" sz="700" dirty="0">
                <a:latin typeface="Arial" panose="020B0604020202020204" pitchFamily="34" charset="0"/>
                <a:ea typeface="Calibri" panose="020F0502020204030204" pitchFamily="34" charset="0"/>
                <a:cs typeface="Times New Roman" panose="02020603050405020304" pitchFamily="18" charset="0"/>
              </a:rPr>
              <a:t> 07.11.19</a:t>
            </a:r>
            <a:endParaRPr lang="en-GB" sz="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35515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Curved Right Arrow 14"/>
          <p:cNvSpPr/>
          <p:nvPr/>
        </p:nvSpPr>
        <p:spPr>
          <a:xfrm rot="11426123">
            <a:off x="9152313" y="2851265"/>
            <a:ext cx="872836" cy="151291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Box 15"/>
          <p:cNvSpPr txBox="1"/>
          <p:nvPr/>
        </p:nvSpPr>
        <p:spPr>
          <a:xfrm>
            <a:off x="8736676" y="2701603"/>
            <a:ext cx="1704110" cy="2308324"/>
          </a:xfrm>
          <a:prstGeom prst="rect">
            <a:avLst/>
          </a:prstGeom>
          <a:noFill/>
        </p:spPr>
        <p:txBody>
          <a:bodyPr wrap="square" rtlCol="0">
            <a:spAutoFit/>
          </a:bodyPr>
          <a:lstStyle/>
          <a:p>
            <a:endParaRPr lang="en-GB" dirty="0" smtClean="0"/>
          </a:p>
          <a:p>
            <a:endParaRPr lang="en-GB" dirty="0"/>
          </a:p>
          <a:p>
            <a:endParaRPr lang="en-GB" dirty="0" smtClean="0"/>
          </a:p>
          <a:p>
            <a:endParaRPr lang="en-GB" dirty="0"/>
          </a:p>
          <a:p>
            <a:endParaRPr lang="en-GB" dirty="0" smtClean="0"/>
          </a:p>
          <a:p>
            <a:endParaRPr lang="en-GB" dirty="0"/>
          </a:p>
          <a:p>
            <a:r>
              <a:rPr lang="it-IT" dirty="0">
                <a:hlinkClick r:id="rId10" action="ppaction://hlinksldjump"/>
              </a:rPr>
              <a:t>Torna alla mappa </a:t>
            </a:r>
            <a:endParaRPr lang="it-IT" dirty="0"/>
          </a:p>
        </p:txBody>
      </p:sp>
      <p:sp>
        <p:nvSpPr>
          <p:cNvPr id="17" name="Rectangle 16"/>
          <p:cNvSpPr/>
          <p:nvPr/>
        </p:nvSpPr>
        <p:spPr>
          <a:xfrm>
            <a:off x="2354836" y="1639615"/>
            <a:ext cx="6096000" cy="3785652"/>
          </a:xfrm>
          <a:prstGeom prst="rect">
            <a:avLst/>
          </a:prstGeom>
        </p:spPr>
        <p:txBody>
          <a:bodyPr>
            <a:spAutoFit/>
          </a:bodyPr>
          <a:lstStyle/>
          <a:p>
            <a:pPr algn="ctr"/>
            <a:r>
              <a:rPr lang="it-IT" sz="2400" b="1" dirty="0" smtClean="0">
                <a:solidFill>
                  <a:srgbClr val="000000"/>
                </a:solidFill>
                <a:latin typeface="futura-pt-bold"/>
              </a:rPr>
              <a:t>Investimenti Interni</a:t>
            </a:r>
          </a:p>
          <a:p>
            <a:r>
              <a:rPr lang="it-IT" sz="2400" dirty="0" smtClean="0">
                <a:solidFill>
                  <a:srgbClr val="333333"/>
                </a:solidFill>
                <a:latin typeface="Helvetica Neue"/>
              </a:rPr>
              <a:t>La nuova infrastruttura di idrogeno creata per il progetto </a:t>
            </a:r>
            <a:r>
              <a:rPr lang="it-IT" sz="2400" dirty="0" err="1" smtClean="0">
                <a:solidFill>
                  <a:srgbClr val="333333"/>
                </a:solidFill>
                <a:latin typeface="Helvetica Neue"/>
              </a:rPr>
              <a:t>HyNet</a:t>
            </a:r>
            <a:r>
              <a:rPr lang="it-IT" sz="2400" dirty="0" smtClean="0">
                <a:solidFill>
                  <a:srgbClr val="333333"/>
                </a:solidFill>
                <a:latin typeface="Helvetica Neue"/>
              </a:rPr>
              <a:t> è facilmente estendibile nell’area circostante. Questo dovrebbe incoraggiare investimenti da parte di altre aziende intenzionate ad utilizzare l’infrastruttura. L’opportunità di connessione alla rete di idrogeno potrebbe anche attivare investimenti in </a:t>
            </a:r>
            <a:r>
              <a:rPr lang="it-IT" sz="2400" smtClean="0">
                <a:solidFill>
                  <a:srgbClr val="333333"/>
                </a:solidFill>
                <a:latin typeface="Helvetica Neue"/>
              </a:rPr>
              <a:t>altri progetti </a:t>
            </a:r>
            <a:r>
              <a:rPr lang="it-IT" sz="2400" dirty="0" smtClean="0">
                <a:solidFill>
                  <a:srgbClr val="333333"/>
                </a:solidFill>
                <a:latin typeface="Helvetica Neue"/>
              </a:rPr>
              <a:t>regionali per le energie rinnovabili.</a:t>
            </a:r>
            <a:endParaRPr lang="it-IT" sz="2400" b="0" i="0" dirty="0">
              <a:solidFill>
                <a:srgbClr val="333333"/>
              </a:solidFill>
              <a:effectLst/>
              <a:latin typeface="Helvetica Neue"/>
            </a:endParaRPr>
          </a:p>
        </p:txBody>
      </p:sp>
      <p:sp>
        <p:nvSpPr>
          <p:cNvPr id="18" name="Rectangle 17"/>
          <p:cNvSpPr/>
          <p:nvPr/>
        </p:nvSpPr>
        <p:spPr>
          <a:xfrm>
            <a:off x="10636750" y="6625611"/>
            <a:ext cx="1500732" cy="200055"/>
          </a:xfrm>
          <a:prstGeom prst="rect">
            <a:avLst/>
          </a:prstGeom>
        </p:spPr>
        <p:txBody>
          <a:bodyPr wrap="none">
            <a:spAutoFit/>
          </a:bodyPr>
          <a:lstStyle/>
          <a:p>
            <a:pPr>
              <a:spcAft>
                <a:spcPts val="0"/>
              </a:spcAft>
            </a:pPr>
            <a:r>
              <a:rPr lang="en-GB" sz="700" dirty="0">
                <a:latin typeface="Arial" panose="020B0604020202020204" pitchFamily="34" charset="0"/>
                <a:ea typeface="Calibri" panose="020F0502020204030204" pitchFamily="34" charset="0"/>
                <a:cs typeface="Times New Roman" panose="02020603050405020304" pitchFamily="18" charset="0"/>
              </a:rPr>
              <a:t>Ultimo aggiornamento </a:t>
            </a:r>
            <a:r>
              <a:rPr lang="en-GB" sz="700" dirty="0" err="1">
                <a:latin typeface="Arial" panose="020B0604020202020204" pitchFamily="34" charset="0"/>
                <a:ea typeface="Calibri" panose="020F0502020204030204" pitchFamily="34" charset="0"/>
                <a:cs typeface="Times New Roman" panose="02020603050405020304" pitchFamily="18" charset="0"/>
              </a:rPr>
              <a:t>il</a:t>
            </a:r>
            <a:r>
              <a:rPr lang="en-GB" sz="700" dirty="0">
                <a:latin typeface="Arial" panose="020B0604020202020204" pitchFamily="34" charset="0"/>
                <a:ea typeface="Calibri" panose="020F0502020204030204" pitchFamily="34" charset="0"/>
                <a:cs typeface="Times New Roman" panose="02020603050405020304" pitchFamily="18" charset="0"/>
              </a:rPr>
              <a:t> 07.11.19</a:t>
            </a:r>
            <a:endParaRPr lang="en-GB" sz="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96309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1602" y="0"/>
            <a:ext cx="10058400" cy="5657850"/>
          </a:xfrm>
          <a:prstGeom prst="rect">
            <a:avLst/>
          </a:prstGeom>
        </p:spPr>
      </p:pic>
      <p:sp>
        <p:nvSpPr>
          <p:cNvPr id="16" name="5-Point Star 15">
            <a:hlinkClick r:id="rId11" action="ppaction://hlinksldjump"/>
          </p:cNvPr>
          <p:cNvSpPr/>
          <p:nvPr/>
        </p:nvSpPr>
        <p:spPr>
          <a:xfrm>
            <a:off x="1111560" y="714895"/>
            <a:ext cx="182880" cy="157941"/>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7" name="5-Point Star 16">
            <a:hlinkClick r:id="rId12" action="ppaction://hlinksldjump"/>
          </p:cNvPr>
          <p:cNvSpPr/>
          <p:nvPr/>
        </p:nvSpPr>
        <p:spPr>
          <a:xfrm>
            <a:off x="2377865" y="468284"/>
            <a:ext cx="182880" cy="157941"/>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8" name="5-Point Star 17">
            <a:hlinkClick r:id="rId13" action="ppaction://hlinksldjump"/>
          </p:cNvPr>
          <p:cNvSpPr/>
          <p:nvPr/>
        </p:nvSpPr>
        <p:spPr>
          <a:xfrm>
            <a:off x="3342141" y="69273"/>
            <a:ext cx="182880" cy="157941"/>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9" name="5-Point Star 18">
            <a:hlinkClick r:id="rId14" action="ppaction://hlinksldjump"/>
          </p:cNvPr>
          <p:cNvSpPr/>
          <p:nvPr/>
        </p:nvSpPr>
        <p:spPr>
          <a:xfrm>
            <a:off x="6866738" y="389313"/>
            <a:ext cx="182880" cy="157941"/>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0" name="5-Point Star 19">
            <a:hlinkClick r:id="rId15" action="ppaction://hlinksldjump"/>
          </p:cNvPr>
          <p:cNvSpPr/>
          <p:nvPr/>
        </p:nvSpPr>
        <p:spPr>
          <a:xfrm>
            <a:off x="8612411" y="872836"/>
            <a:ext cx="182880" cy="157941"/>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1" name="5-Point Star 20">
            <a:hlinkClick r:id="rId16" action="ppaction://hlinksldjump"/>
          </p:cNvPr>
          <p:cNvSpPr/>
          <p:nvPr/>
        </p:nvSpPr>
        <p:spPr>
          <a:xfrm>
            <a:off x="3666338" y="1823259"/>
            <a:ext cx="182880" cy="157941"/>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2" name="5-Point Star 21">
            <a:hlinkClick r:id="rId17" action="ppaction://hlinksldjump"/>
          </p:cNvPr>
          <p:cNvSpPr/>
          <p:nvPr/>
        </p:nvSpPr>
        <p:spPr>
          <a:xfrm>
            <a:off x="2436054" y="2563092"/>
            <a:ext cx="182880" cy="157941"/>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3" name="5-Point Star 22">
            <a:hlinkClick r:id="rId18" action="ppaction://hlinksldjump"/>
          </p:cNvPr>
          <p:cNvSpPr/>
          <p:nvPr/>
        </p:nvSpPr>
        <p:spPr>
          <a:xfrm>
            <a:off x="5993902" y="2313710"/>
            <a:ext cx="182880" cy="157941"/>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4" name="5-Point Star 23">
            <a:hlinkClick r:id="rId19" action="ppaction://hlinksldjump"/>
          </p:cNvPr>
          <p:cNvSpPr/>
          <p:nvPr/>
        </p:nvSpPr>
        <p:spPr>
          <a:xfrm>
            <a:off x="9102862" y="2392680"/>
            <a:ext cx="182880" cy="157941"/>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5" name="5-Point Star 24">
            <a:hlinkClick r:id="rId20" action="ppaction://hlinksldjump"/>
          </p:cNvPr>
          <p:cNvSpPr/>
          <p:nvPr/>
        </p:nvSpPr>
        <p:spPr>
          <a:xfrm>
            <a:off x="2194985" y="3951317"/>
            <a:ext cx="182880" cy="157941"/>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6" name="5-Point Star 25">
            <a:hlinkClick r:id="rId21" action="ppaction://hlinksldjump"/>
          </p:cNvPr>
          <p:cNvSpPr/>
          <p:nvPr/>
        </p:nvSpPr>
        <p:spPr>
          <a:xfrm>
            <a:off x="6633982" y="3477492"/>
            <a:ext cx="182880" cy="157941"/>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7" name="5-Point Star 26">
            <a:hlinkClick r:id="rId22" action="ppaction://hlinksldjump"/>
          </p:cNvPr>
          <p:cNvSpPr/>
          <p:nvPr/>
        </p:nvSpPr>
        <p:spPr>
          <a:xfrm>
            <a:off x="8612411" y="4109258"/>
            <a:ext cx="182880" cy="157941"/>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8" name="TextBox 27"/>
          <p:cNvSpPr txBox="1"/>
          <p:nvPr/>
        </p:nvSpPr>
        <p:spPr>
          <a:xfrm>
            <a:off x="271973" y="5301543"/>
            <a:ext cx="10312519" cy="923330"/>
          </a:xfrm>
          <a:prstGeom prst="rect">
            <a:avLst/>
          </a:prstGeom>
          <a:noFill/>
        </p:spPr>
        <p:txBody>
          <a:bodyPr wrap="square" rtlCol="0">
            <a:spAutoFit/>
          </a:bodyPr>
          <a:lstStyle/>
          <a:p>
            <a:pPr algn="ctr"/>
            <a:r>
              <a:rPr lang="it-IT" dirty="0" err="1" smtClean="0"/>
              <a:t>HyNet</a:t>
            </a:r>
            <a:r>
              <a:rPr lang="it-IT" dirty="0" smtClean="0"/>
              <a:t> è basato sulla produzione di idrogeno da gas naturale. Comprende lo sviluppo di una nuova conduttura di idrogeno e la creazione della prima infrastruttura di CCUS della Gran Bretagna. </a:t>
            </a:r>
          </a:p>
          <a:p>
            <a:pPr algn="ctr"/>
            <a:r>
              <a:rPr lang="it-IT" dirty="0" smtClean="0">
                <a:solidFill>
                  <a:srgbClr val="FF0000"/>
                </a:solidFill>
              </a:rPr>
              <a:t>Clicca sulle stelle per più informazioni!</a:t>
            </a:r>
            <a:endParaRPr lang="it-IT" dirty="0">
              <a:solidFill>
                <a:srgbClr val="FF0000"/>
              </a:solidFill>
            </a:endParaRPr>
          </a:p>
        </p:txBody>
      </p:sp>
      <p:sp>
        <p:nvSpPr>
          <p:cNvPr id="29" name="Rectangle 28"/>
          <p:cNvSpPr/>
          <p:nvPr/>
        </p:nvSpPr>
        <p:spPr>
          <a:xfrm>
            <a:off x="10636750" y="6625611"/>
            <a:ext cx="1500732" cy="200055"/>
          </a:xfrm>
          <a:prstGeom prst="rect">
            <a:avLst/>
          </a:prstGeom>
        </p:spPr>
        <p:txBody>
          <a:bodyPr wrap="none">
            <a:spAutoFit/>
          </a:bodyPr>
          <a:lstStyle/>
          <a:p>
            <a:pPr>
              <a:spcAft>
                <a:spcPts val="0"/>
              </a:spcAft>
            </a:pPr>
            <a:r>
              <a:rPr lang="en-GB" sz="700" dirty="0">
                <a:latin typeface="Arial" panose="020B0604020202020204" pitchFamily="34" charset="0"/>
                <a:ea typeface="Calibri" panose="020F0502020204030204" pitchFamily="34" charset="0"/>
                <a:cs typeface="Times New Roman" panose="02020603050405020304" pitchFamily="18" charset="0"/>
              </a:rPr>
              <a:t>Ultimo aggiornamento </a:t>
            </a:r>
            <a:r>
              <a:rPr lang="en-GB" sz="700" dirty="0" err="1">
                <a:latin typeface="Arial" panose="020B0604020202020204" pitchFamily="34" charset="0"/>
                <a:ea typeface="Calibri" panose="020F0502020204030204" pitchFamily="34" charset="0"/>
                <a:cs typeface="Times New Roman" panose="02020603050405020304" pitchFamily="18" charset="0"/>
              </a:rPr>
              <a:t>il</a:t>
            </a:r>
            <a:r>
              <a:rPr lang="en-GB" sz="700" dirty="0">
                <a:latin typeface="Arial" panose="020B0604020202020204" pitchFamily="34" charset="0"/>
                <a:ea typeface="Calibri" panose="020F0502020204030204" pitchFamily="34" charset="0"/>
                <a:cs typeface="Times New Roman" panose="02020603050405020304" pitchFamily="18" charset="0"/>
              </a:rPr>
              <a:t> 07.11.19</a:t>
            </a:r>
            <a:endParaRPr lang="en-GB" sz="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68100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3"/>
          <p:cNvSpPr txBox="1"/>
          <p:nvPr/>
        </p:nvSpPr>
        <p:spPr>
          <a:xfrm>
            <a:off x="62322" y="1428601"/>
            <a:ext cx="10310400" cy="4247317"/>
          </a:xfrm>
          <a:prstGeom prst="rect">
            <a:avLst/>
          </a:prstGeom>
          <a:noFill/>
          <a:ln w="28575">
            <a:solidFill>
              <a:srgbClr val="00B050"/>
            </a:solidFill>
          </a:ln>
        </p:spPr>
        <p:txBody>
          <a:bodyPr wrap="square" rtlCol="0">
            <a:spAutoFit/>
          </a:bodyPr>
          <a:lstStyle/>
          <a:p>
            <a:pPr marL="285750" indent="-285750" algn="just">
              <a:buFont typeface="Arial" panose="020B0604020202020204" pitchFamily="34" charset="0"/>
              <a:buChar char="•"/>
            </a:pPr>
            <a:endParaRPr lang="it-IT" dirty="0" smtClean="0"/>
          </a:p>
          <a:p>
            <a:pPr marL="285750" indent="-285750" algn="just">
              <a:buFont typeface="Arial" panose="020B0604020202020204" pitchFamily="34" charset="0"/>
              <a:buChar char="•"/>
            </a:pPr>
            <a:r>
              <a:rPr lang="it-IT" dirty="0" smtClean="0"/>
              <a:t>Una stazione di rifornimento è fondamentalmente composta di due elementi: uno stoccaggio di idrogeno gassoso e un dispenser.</a:t>
            </a:r>
          </a:p>
          <a:p>
            <a:pPr marL="285750" indent="-285750" algn="just">
              <a:buFont typeface="Arial" panose="020B0604020202020204" pitchFamily="34" charset="0"/>
              <a:buChar char="•"/>
            </a:pPr>
            <a:endParaRPr lang="it-IT" dirty="0" smtClean="0"/>
          </a:p>
          <a:p>
            <a:pPr marL="285750" indent="-285750" algn="just">
              <a:buFont typeface="Arial" panose="020B0604020202020204" pitchFamily="34" charset="0"/>
              <a:buChar char="•"/>
            </a:pPr>
            <a:r>
              <a:rPr lang="it-IT" dirty="0" smtClean="0"/>
              <a:t>Lo stoccaggio di idrogeno gassoso è generalmente realizzato dalle classiche bombole in acciaio collegate in pacchi. I cilindri sono tutti collegato tra di loro in modo che ci sia una sola line di distribuzione per ogni pacco.</a:t>
            </a:r>
          </a:p>
          <a:p>
            <a:pPr marL="285750" indent="-285750" algn="just">
              <a:buFont typeface="Arial" panose="020B0604020202020204" pitchFamily="34" charset="0"/>
              <a:buChar char="•"/>
            </a:pPr>
            <a:endParaRPr lang="it-IT" dirty="0" smtClean="0"/>
          </a:p>
          <a:p>
            <a:pPr marL="285750" indent="-285750" algn="just">
              <a:buFont typeface="Arial" panose="020B0604020202020204" pitchFamily="34" charset="0"/>
              <a:buChar char="•"/>
            </a:pPr>
            <a:r>
              <a:rPr lang="it-IT" dirty="0" smtClean="0"/>
              <a:t>Il pacco di bombole è connesso ad un dispenser.</a:t>
            </a:r>
          </a:p>
          <a:p>
            <a:pPr marL="285750" indent="-285750" algn="just">
              <a:buFont typeface="Arial" panose="020B0604020202020204" pitchFamily="34" charset="0"/>
              <a:buChar char="•"/>
            </a:pPr>
            <a:endParaRPr lang="it-IT" dirty="0" smtClean="0"/>
          </a:p>
          <a:p>
            <a:pPr marL="285750" indent="-285750" algn="just">
              <a:buFont typeface="Arial" panose="020B0604020202020204" pitchFamily="34" charset="0"/>
              <a:buChar char="•"/>
            </a:pPr>
            <a:r>
              <a:rPr lang="it-IT" dirty="0" smtClean="0"/>
              <a:t>Il dispenser è fatto di tubi, uno dei quali connesso ad una pistola erogatrice.</a:t>
            </a:r>
          </a:p>
          <a:p>
            <a:pPr marL="285750" indent="-285750" algn="just">
              <a:buFont typeface="Arial" panose="020B0604020202020204" pitchFamily="34" charset="0"/>
              <a:buChar char="•"/>
            </a:pPr>
            <a:endParaRPr lang="it-IT" dirty="0" smtClean="0"/>
          </a:p>
          <a:p>
            <a:pPr marL="285750" indent="-285750" algn="just">
              <a:buFont typeface="Arial" panose="020B0604020202020204" pitchFamily="34" charset="0"/>
              <a:buChar char="•"/>
            </a:pPr>
            <a:r>
              <a:rPr lang="it-IT" dirty="0" smtClean="0"/>
              <a:t>Ci sono due funzioni principali realizzate dal dispenser:</a:t>
            </a:r>
          </a:p>
          <a:p>
            <a:pPr marL="742950" lvl="1" indent="-285750" algn="just">
              <a:buFont typeface="Arial" panose="020B0604020202020204" pitchFamily="34" charset="0"/>
              <a:buChar char="•"/>
            </a:pPr>
            <a:r>
              <a:rPr lang="it-IT" dirty="0" smtClean="0"/>
              <a:t>Connettere/chiudere la pressione per la pistola erogatrice</a:t>
            </a:r>
          </a:p>
          <a:p>
            <a:pPr marL="742950" lvl="1" indent="-285750" algn="just">
              <a:buFont typeface="Arial" panose="020B0604020202020204" pitchFamily="34" charset="0"/>
              <a:buChar char="•"/>
            </a:pPr>
            <a:r>
              <a:rPr lang="it-IT" dirty="0" smtClean="0"/>
              <a:t>Rilasciare la pressione e degassare le linee dopo l’operazione di rifornimento</a:t>
            </a:r>
          </a:p>
        </p:txBody>
      </p:sp>
      <p:sp>
        <p:nvSpPr>
          <p:cNvPr id="16" name="ZoneTexte 9"/>
          <p:cNvSpPr txBox="1"/>
          <p:nvPr/>
        </p:nvSpPr>
        <p:spPr>
          <a:xfrm>
            <a:off x="0" y="67566"/>
            <a:ext cx="11554690" cy="923330"/>
          </a:xfrm>
          <a:prstGeom prst="rect">
            <a:avLst/>
          </a:prstGeom>
          <a:noFill/>
        </p:spPr>
        <p:txBody>
          <a:bodyPr wrap="square" rtlCol="0">
            <a:spAutoFit/>
          </a:bodyPr>
          <a:lstStyle/>
          <a:p>
            <a:r>
              <a:rPr lang="it-IT" dirty="0" smtClean="0"/>
              <a:t>Quando l’infrastruttura dell’idrogeno sarà completata, ci saranno più stazioni di rifornimento dell’idrogeno che porteranno più persone ad usare veicoli a </a:t>
            </a:r>
            <a:r>
              <a:rPr lang="it-IT" dirty="0" err="1" smtClean="0"/>
              <a:t>fuel</a:t>
            </a:r>
            <a:r>
              <a:rPr lang="it-IT" dirty="0" smtClean="0"/>
              <a:t> </a:t>
            </a:r>
            <a:r>
              <a:rPr lang="it-IT" dirty="0" err="1" smtClean="0"/>
              <a:t>cell</a:t>
            </a:r>
            <a:r>
              <a:rPr lang="it-IT" dirty="0" smtClean="0"/>
              <a:t>. Questo porterà a stazioni di rifornimento differenti con nuovi standard di sicurezza che verranno implementati. Le slide successive mostrano le differenze.</a:t>
            </a:r>
            <a:endParaRPr lang="it-IT" dirty="0"/>
          </a:p>
        </p:txBody>
      </p:sp>
      <p:sp>
        <p:nvSpPr>
          <p:cNvPr id="17" name="ZoneTexte 1"/>
          <p:cNvSpPr txBox="1"/>
          <p:nvPr/>
        </p:nvSpPr>
        <p:spPr>
          <a:xfrm>
            <a:off x="2132658" y="900349"/>
            <a:ext cx="6169729" cy="369332"/>
          </a:xfrm>
          <a:prstGeom prst="rect">
            <a:avLst/>
          </a:prstGeom>
          <a:noFill/>
        </p:spPr>
        <p:txBody>
          <a:bodyPr wrap="square" rtlCol="0">
            <a:spAutoFit/>
          </a:bodyPr>
          <a:lstStyle/>
          <a:p>
            <a:r>
              <a:rPr lang="it-IT" dirty="0" smtClean="0"/>
              <a:t>Stazioni di rifornimento private, no produzione di H2 in situ</a:t>
            </a:r>
            <a:endParaRPr lang="it-IT" dirty="0"/>
          </a:p>
        </p:txBody>
      </p:sp>
      <p:sp>
        <p:nvSpPr>
          <p:cNvPr id="18" name="Rectangle 17"/>
          <p:cNvSpPr/>
          <p:nvPr/>
        </p:nvSpPr>
        <p:spPr>
          <a:xfrm>
            <a:off x="10636750" y="6625611"/>
            <a:ext cx="1500732" cy="200055"/>
          </a:xfrm>
          <a:prstGeom prst="rect">
            <a:avLst/>
          </a:prstGeom>
        </p:spPr>
        <p:txBody>
          <a:bodyPr wrap="none">
            <a:spAutoFit/>
          </a:bodyPr>
          <a:lstStyle/>
          <a:p>
            <a:pPr>
              <a:spcAft>
                <a:spcPts val="0"/>
              </a:spcAft>
            </a:pPr>
            <a:r>
              <a:rPr lang="en-GB" sz="700" dirty="0">
                <a:latin typeface="Arial" panose="020B0604020202020204" pitchFamily="34" charset="0"/>
                <a:ea typeface="Calibri" panose="020F0502020204030204" pitchFamily="34" charset="0"/>
                <a:cs typeface="Times New Roman" panose="02020603050405020304" pitchFamily="18" charset="0"/>
              </a:rPr>
              <a:t>Ultimo aggiornamento </a:t>
            </a:r>
            <a:r>
              <a:rPr lang="en-GB" sz="700" dirty="0" err="1">
                <a:latin typeface="Arial" panose="020B0604020202020204" pitchFamily="34" charset="0"/>
                <a:ea typeface="Calibri" panose="020F0502020204030204" pitchFamily="34" charset="0"/>
                <a:cs typeface="Times New Roman" panose="02020603050405020304" pitchFamily="18" charset="0"/>
              </a:rPr>
              <a:t>il</a:t>
            </a:r>
            <a:r>
              <a:rPr lang="en-GB" sz="700" dirty="0">
                <a:latin typeface="Arial" panose="020B0604020202020204" pitchFamily="34" charset="0"/>
                <a:ea typeface="Calibri" panose="020F0502020204030204" pitchFamily="34" charset="0"/>
                <a:cs typeface="Times New Roman" panose="02020603050405020304" pitchFamily="18" charset="0"/>
              </a:rPr>
              <a:t> 07.11.19</a:t>
            </a:r>
            <a:endParaRPr lang="en-GB" sz="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43257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Imag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50303" y="3849864"/>
            <a:ext cx="1561526" cy="2082035"/>
          </a:xfrm>
          <a:prstGeom prst="rect">
            <a:avLst/>
          </a:prstGeom>
        </p:spPr>
      </p:pic>
      <p:sp>
        <p:nvSpPr>
          <p:cNvPr id="16" name="Rectangle 15"/>
          <p:cNvSpPr/>
          <p:nvPr/>
        </p:nvSpPr>
        <p:spPr>
          <a:xfrm>
            <a:off x="8357530" y="2757909"/>
            <a:ext cx="1065309" cy="190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chemeClr val="bg1"/>
                </a:solidFill>
              </a:ln>
              <a:solidFill>
                <a:schemeClr val="bg1"/>
              </a:solidFill>
            </a:endParaRPr>
          </a:p>
        </p:txBody>
      </p:sp>
      <p:sp>
        <p:nvSpPr>
          <p:cNvPr id="17" name="ZoneTexte 11"/>
          <p:cNvSpPr txBox="1"/>
          <p:nvPr/>
        </p:nvSpPr>
        <p:spPr>
          <a:xfrm>
            <a:off x="1083943" y="116173"/>
            <a:ext cx="6732298" cy="369332"/>
          </a:xfrm>
          <a:prstGeom prst="rect">
            <a:avLst/>
          </a:prstGeom>
          <a:noFill/>
        </p:spPr>
        <p:txBody>
          <a:bodyPr wrap="square" rtlCol="0">
            <a:spAutoFit/>
          </a:bodyPr>
          <a:lstStyle/>
          <a:p>
            <a:r>
              <a:rPr lang="it-IT" dirty="0" smtClean="0"/>
              <a:t>Stazioni di rifornimento di idrogeno: tecnologia per stazioni semplici</a:t>
            </a:r>
            <a:endParaRPr lang="it-IT" dirty="0"/>
          </a:p>
        </p:txBody>
      </p:sp>
      <p:pic>
        <p:nvPicPr>
          <p:cNvPr id="18" name="Imag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147503" y="657456"/>
            <a:ext cx="3434960" cy="2576220"/>
          </a:xfrm>
          <a:prstGeom prst="rect">
            <a:avLst/>
          </a:prstGeom>
        </p:spPr>
      </p:pic>
      <p:pic>
        <p:nvPicPr>
          <p:cNvPr id="19" name="Imag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13903" y="657457"/>
            <a:ext cx="1928204" cy="2570939"/>
          </a:xfrm>
          <a:prstGeom prst="rect">
            <a:avLst/>
          </a:prstGeom>
        </p:spPr>
      </p:pic>
      <p:pic>
        <p:nvPicPr>
          <p:cNvPr id="20" name="Image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2341" y="4227160"/>
            <a:ext cx="2084414" cy="1563311"/>
          </a:xfrm>
          <a:prstGeom prst="rect">
            <a:avLst/>
          </a:prstGeom>
        </p:spPr>
      </p:pic>
      <p:pic>
        <p:nvPicPr>
          <p:cNvPr id="21" name="Image 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461703" y="3348192"/>
            <a:ext cx="2514600" cy="1885950"/>
          </a:xfrm>
          <a:prstGeom prst="rect">
            <a:avLst/>
          </a:prstGeom>
        </p:spPr>
      </p:pic>
      <p:pic>
        <p:nvPicPr>
          <p:cNvPr id="22" name="Image 1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33403" y="3348193"/>
            <a:ext cx="1449060" cy="1086795"/>
          </a:xfrm>
          <a:prstGeom prst="rect">
            <a:avLst/>
          </a:prstGeom>
        </p:spPr>
      </p:pic>
      <p:pic>
        <p:nvPicPr>
          <p:cNvPr id="23" name="Image 1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767003" y="657456"/>
            <a:ext cx="2743200" cy="3657600"/>
          </a:xfrm>
          <a:prstGeom prst="rect">
            <a:avLst/>
          </a:prstGeom>
        </p:spPr>
      </p:pic>
      <p:pic>
        <p:nvPicPr>
          <p:cNvPr id="24" name="Image 1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133403" y="4629339"/>
            <a:ext cx="1449060" cy="1086795"/>
          </a:xfrm>
          <a:prstGeom prst="rect">
            <a:avLst/>
          </a:prstGeom>
        </p:spPr>
      </p:pic>
      <p:sp>
        <p:nvSpPr>
          <p:cNvPr id="25" name="Rectangle 24"/>
          <p:cNvSpPr/>
          <p:nvPr/>
        </p:nvSpPr>
        <p:spPr>
          <a:xfrm>
            <a:off x="10636750" y="6625611"/>
            <a:ext cx="1500732" cy="200055"/>
          </a:xfrm>
          <a:prstGeom prst="rect">
            <a:avLst/>
          </a:prstGeom>
        </p:spPr>
        <p:txBody>
          <a:bodyPr wrap="none">
            <a:spAutoFit/>
          </a:bodyPr>
          <a:lstStyle/>
          <a:p>
            <a:pPr>
              <a:spcAft>
                <a:spcPts val="0"/>
              </a:spcAft>
            </a:pPr>
            <a:r>
              <a:rPr lang="en-GB" sz="700" dirty="0">
                <a:latin typeface="Arial" panose="020B0604020202020204" pitchFamily="34" charset="0"/>
                <a:ea typeface="Calibri" panose="020F0502020204030204" pitchFamily="34" charset="0"/>
                <a:cs typeface="Times New Roman" panose="02020603050405020304" pitchFamily="18" charset="0"/>
              </a:rPr>
              <a:t>Ultimo aggiornamento </a:t>
            </a:r>
            <a:r>
              <a:rPr lang="en-GB" sz="700" dirty="0" err="1">
                <a:latin typeface="Arial" panose="020B0604020202020204" pitchFamily="34" charset="0"/>
                <a:ea typeface="Calibri" panose="020F0502020204030204" pitchFamily="34" charset="0"/>
                <a:cs typeface="Times New Roman" panose="02020603050405020304" pitchFamily="18" charset="0"/>
              </a:rPr>
              <a:t>il</a:t>
            </a:r>
            <a:r>
              <a:rPr lang="en-GB" sz="700" dirty="0">
                <a:latin typeface="Arial" panose="020B0604020202020204" pitchFamily="34" charset="0"/>
                <a:ea typeface="Calibri" panose="020F0502020204030204" pitchFamily="34" charset="0"/>
                <a:cs typeface="Times New Roman" panose="02020603050405020304" pitchFamily="18" charset="0"/>
              </a:rPr>
              <a:t> 07.11.19</a:t>
            </a:r>
            <a:endParaRPr lang="en-GB" sz="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53330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3"/>
          <p:cNvSpPr txBox="1"/>
          <p:nvPr/>
        </p:nvSpPr>
        <p:spPr>
          <a:xfrm>
            <a:off x="934797" y="895700"/>
            <a:ext cx="8136904" cy="3693319"/>
          </a:xfrm>
          <a:prstGeom prst="rect">
            <a:avLst/>
          </a:prstGeom>
          <a:noFill/>
          <a:ln w="28575">
            <a:solidFill>
              <a:srgbClr val="00B050"/>
            </a:solidFill>
          </a:ln>
        </p:spPr>
        <p:txBody>
          <a:bodyPr wrap="square" rtlCol="0">
            <a:spAutoFit/>
          </a:bodyPr>
          <a:lstStyle/>
          <a:p>
            <a:pPr marL="285750" indent="-285750" algn="just">
              <a:buFont typeface="Arial" panose="020B0604020202020204" pitchFamily="34" charset="0"/>
              <a:buChar char="•"/>
            </a:pPr>
            <a:endParaRPr lang="it-IT" dirty="0" smtClean="0"/>
          </a:p>
          <a:p>
            <a:pPr marL="285750" indent="-285750" algn="just">
              <a:buFont typeface="Arial" panose="020B0604020202020204" pitchFamily="34" charset="0"/>
              <a:buChar char="•"/>
            </a:pPr>
            <a:r>
              <a:rPr lang="it-IT" dirty="0"/>
              <a:t>Una stazione di rifornimento è fondamentalmente composta di due elementi: uno stoccaggio di idrogeno gassoso e un dispenser.</a:t>
            </a:r>
          </a:p>
          <a:p>
            <a:pPr algn="just"/>
            <a:endParaRPr lang="it-IT" dirty="0" smtClean="0"/>
          </a:p>
          <a:p>
            <a:pPr marL="285750" indent="-285750" algn="just">
              <a:buFont typeface="Arial" panose="020B0604020202020204" pitchFamily="34" charset="0"/>
              <a:buChar char="•"/>
            </a:pPr>
            <a:r>
              <a:rPr lang="it-IT" dirty="0" smtClean="0"/>
              <a:t>L’idrogeno rinnovabile è prodotto con un elettrolizzatore alimentato con energia verde proveniente da un pannello solare e da una turbina eolica.</a:t>
            </a:r>
          </a:p>
          <a:p>
            <a:pPr marL="285750" indent="-285750" algn="just">
              <a:buFont typeface="Arial" panose="020B0604020202020204" pitchFamily="34" charset="0"/>
              <a:buChar char="•"/>
            </a:pPr>
            <a:endParaRPr lang="it-IT" dirty="0" smtClean="0"/>
          </a:p>
          <a:p>
            <a:pPr marL="285750" indent="-285750" algn="just">
              <a:buFont typeface="Arial" panose="020B0604020202020204" pitchFamily="34" charset="0"/>
              <a:buChar char="•"/>
            </a:pPr>
            <a:r>
              <a:rPr lang="it-IT" dirty="0" smtClean="0"/>
              <a:t>Si possono realizzare container che ospitano:</a:t>
            </a:r>
          </a:p>
          <a:p>
            <a:pPr marL="1200150" lvl="2" indent="-285750" algn="just">
              <a:buFont typeface="Arial" panose="020B0604020202020204" pitchFamily="34" charset="0"/>
              <a:buChar char="•"/>
            </a:pPr>
            <a:r>
              <a:rPr lang="it-IT" dirty="0" smtClean="0"/>
              <a:t>U elettrolizzatore</a:t>
            </a:r>
          </a:p>
          <a:p>
            <a:pPr marL="1200150" lvl="2" indent="-285750" algn="just">
              <a:buFont typeface="Arial" panose="020B0604020202020204" pitchFamily="34" charset="0"/>
              <a:buChar char="•"/>
            </a:pPr>
            <a:r>
              <a:rPr lang="it-IT" dirty="0" smtClean="0"/>
              <a:t>Filtro e deumidificatore</a:t>
            </a:r>
          </a:p>
          <a:p>
            <a:pPr marL="1200150" lvl="2" indent="-285750" algn="just">
              <a:buFont typeface="Arial" panose="020B0604020202020204" pitchFamily="34" charset="0"/>
              <a:buChar char="•"/>
            </a:pPr>
            <a:r>
              <a:rPr lang="it-IT" dirty="0" smtClean="0"/>
              <a:t>Un compressore</a:t>
            </a:r>
            <a:endParaRPr lang="it-IT" dirty="0"/>
          </a:p>
          <a:p>
            <a:pPr marL="1200150" lvl="2" indent="-285750" algn="just">
              <a:buFont typeface="Arial" panose="020B0604020202020204" pitchFamily="34" charset="0"/>
              <a:buChar char="•"/>
            </a:pPr>
            <a:r>
              <a:rPr lang="it-IT" dirty="0" smtClean="0"/>
              <a:t>Un’area di stoccaggio</a:t>
            </a:r>
          </a:p>
          <a:p>
            <a:pPr marL="1200150" lvl="2" indent="-285750" algn="just">
              <a:buFont typeface="Arial" panose="020B0604020202020204" pitchFamily="34" charset="0"/>
              <a:buChar char="•"/>
            </a:pPr>
            <a:endParaRPr lang="it-IT" dirty="0"/>
          </a:p>
        </p:txBody>
      </p:sp>
      <p:sp>
        <p:nvSpPr>
          <p:cNvPr id="16" name="ZoneTexte 5"/>
          <p:cNvSpPr txBox="1"/>
          <p:nvPr/>
        </p:nvSpPr>
        <p:spPr>
          <a:xfrm>
            <a:off x="539262" y="5288188"/>
            <a:ext cx="1804987" cy="307777"/>
          </a:xfrm>
          <a:prstGeom prst="rect">
            <a:avLst/>
          </a:prstGeom>
          <a:noFill/>
        </p:spPr>
        <p:txBody>
          <a:bodyPr wrap="square" rtlCol="0">
            <a:spAutoFit/>
          </a:bodyPr>
          <a:lstStyle/>
          <a:p>
            <a:r>
              <a:rPr lang="it-IT" sz="1400" dirty="0" smtClean="0"/>
              <a:t>Fonte: </a:t>
            </a:r>
            <a:r>
              <a:rPr lang="it-IT" sz="1400" dirty="0" err="1" smtClean="0"/>
              <a:t>Knowhy</a:t>
            </a:r>
            <a:endParaRPr lang="it-IT" sz="1400" dirty="0"/>
          </a:p>
        </p:txBody>
      </p:sp>
      <p:sp>
        <p:nvSpPr>
          <p:cNvPr id="17" name="ZoneTexte 12"/>
          <p:cNvSpPr txBox="1"/>
          <p:nvPr/>
        </p:nvSpPr>
        <p:spPr>
          <a:xfrm>
            <a:off x="2151231" y="354994"/>
            <a:ext cx="6151156" cy="369332"/>
          </a:xfrm>
          <a:prstGeom prst="rect">
            <a:avLst/>
          </a:prstGeom>
          <a:noFill/>
        </p:spPr>
        <p:txBody>
          <a:bodyPr wrap="square" rtlCol="0">
            <a:spAutoFit/>
          </a:bodyPr>
          <a:lstStyle/>
          <a:p>
            <a:r>
              <a:rPr lang="it-IT" dirty="0" smtClean="0"/>
              <a:t>Stazioni di rifornimento private, con produzione di H2 in situ</a:t>
            </a:r>
            <a:endParaRPr lang="it-IT" dirty="0"/>
          </a:p>
        </p:txBody>
      </p:sp>
      <p:sp>
        <p:nvSpPr>
          <p:cNvPr id="18" name="Rectangle 17"/>
          <p:cNvSpPr/>
          <p:nvPr/>
        </p:nvSpPr>
        <p:spPr>
          <a:xfrm>
            <a:off x="10636750" y="6625611"/>
            <a:ext cx="1500732" cy="200055"/>
          </a:xfrm>
          <a:prstGeom prst="rect">
            <a:avLst/>
          </a:prstGeom>
        </p:spPr>
        <p:txBody>
          <a:bodyPr wrap="none">
            <a:spAutoFit/>
          </a:bodyPr>
          <a:lstStyle/>
          <a:p>
            <a:pPr>
              <a:spcAft>
                <a:spcPts val="0"/>
              </a:spcAft>
            </a:pPr>
            <a:r>
              <a:rPr lang="en-GB" sz="700" dirty="0">
                <a:latin typeface="Arial" panose="020B0604020202020204" pitchFamily="34" charset="0"/>
                <a:ea typeface="Calibri" panose="020F0502020204030204" pitchFamily="34" charset="0"/>
                <a:cs typeface="Times New Roman" panose="02020603050405020304" pitchFamily="18" charset="0"/>
              </a:rPr>
              <a:t>Ultimo aggiornamento </a:t>
            </a:r>
            <a:r>
              <a:rPr lang="en-GB" sz="700" dirty="0" err="1">
                <a:latin typeface="Arial" panose="020B0604020202020204" pitchFamily="34" charset="0"/>
                <a:ea typeface="Calibri" panose="020F0502020204030204" pitchFamily="34" charset="0"/>
                <a:cs typeface="Times New Roman" panose="02020603050405020304" pitchFamily="18" charset="0"/>
              </a:rPr>
              <a:t>il</a:t>
            </a:r>
            <a:r>
              <a:rPr lang="en-GB" sz="700" dirty="0">
                <a:latin typeface="Arial" panose="020B0604020202020204" pitchFamily="34" charset="0"/>
                <a:ea typeface="Calibri" panose="020F0502020204030204" pitchFamily="34" charset="0"/>
                <a:cs typeface="Times New Roman" panose="02020603050405020304" pitchFamily="18" charset="0"/>
              </a:rPr>
              <a:t> 07.11.19</a:t>
            </a:r>
            <a:endParaRPr lang="en-GB" sz="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40864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Image 32" descr="sigle_campus_alpha_ppt.jp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22813" y="1365251"/>
            <a:ext cx="2724150" cy="4105275"/>
          </a:xfrm>
          <a:prstGeom prst="rect">
            <a:avLst/>
          </a:prstGeom>
          <a:noFill/>
          <a:ln w="9525">
            <a:noFill/>
            <a:miter lim="800000"/>
            <a:headEnd/>
            <a:tailEnd/>
          </a:ln>
        </p:spPr>
      </p:pic>
      <p:pic>
        <p:nvPicPr>
          <p:cNvPr id="16" name="Image 32" descr="sigle_campus_alpha_ppt.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722813" y="1129890"/>
            <a:ext cx="27241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362233" y="3736770"/>
            <a:ext cx="2857097" cy="2142823"/>
          </a:xfrm>
          <a:prstGeom prst="rect">
            <a:avLst/>
          </a:prstGeom>
        </p:spPr>
      </p:pic>
      <p:pic>
        <p:nvPicPr>
          <p:cNvPr id="18" name="Image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496994" y="3736768"/>
            <a:ext cx="1607118" cy="2142824"/>
          </a:xfrm>
          <a:prstGeom prst="rect">
            <a:avLst/>
          </a:prstGeom>
        </p:spPr>
      </p:pic>
      <p:pic>
        <p:nvPicPr>
          <p:cNvPr id="19" name="Image 1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046384" y="1413888"/>
            <a:ext cx="3185520" cy="4247360"/>
          </a:xfrm>
          <a:prstGeom prst="rect">
            <a:avLst/>
          </a:prstGeom>
        </p:spPr>
      </p:pic>
      <p:pic>
        <p:nvPicPr>
          <p:cNvPr id="20" name="Image 1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931988" y="667513"/>
            <a:ext cx="3836420" cy="2877315"/>
          </a:xfrm>
          <a:prstGeom prst="rect">
            <a:avLst/>
          </a:prstGeom>
        </p:spPr>
      </p:pic>
      <p:sp>
        <p:nvSpPr>
          <p:cNvPr id="21" name="ZoneTexte 1"/>
          <p:cNvSpPr txBox="1"/>
          <p:nvPr/>
        </p:nvSpPr>
        <p:spPr>
          <a:xfrm>
            <a:off x="2329838" y="5679388"/>
            <a:ext cx="2683833" cy="369332"/>
          </a:xfrm>
          <a:prstGeom prst="rect">
            <a:avLst/>
          </a:prstGeom>
          <a:noFill/>
        </p:spPr>
        <p:txBody>
          <a:bodyPr wrap="square" rtlCol="0">
            <a:spAutoFit/>
          </a:bodyPr>
          <a:lstStyle/>
          <a:p>
            <a:r>
              <a:rPr lang="fr-BE" dirty="0"/>
              <a:t>EU Project Don Quichotte</a:t>
            </a:r>
          </a:p>
        </p:txBody>
      </p:sp>
      <p:sp>
        <p:nvSpPr>
          <p:cNvPr id="22" name="ZoneTexte 20"/>
          <p:cNvSpPr txBox="1"/>
          <p:nvPr/>
        </p:nvSpPr>
        <p:spPr>
          <a:xfrm>
            <a:off x="1991544" y="871996"/>
            <a:ext cx="3672408" cy="369332"/>
          </a:xfrm>
          <a:prstGeom prst="rect">
            <a:avLst/>
          </a:prstGeom>
          <a:noFill/>
        </p:spPr>
        <p:txBody>
          <a:bodyPr wrap="square" rtlCol="0">
            <a:spAutoFit/>
          </a:bodyPr>
          <a:lstStyle/>
          <a:p>
            <a:r>
              <a:rPr lang="it-IT" dirty="0" smtClean="0"/>
              <a:t>Sito di </a:t>
            </a:r>
            <a:r>
              <a:rPr lang="it-IT" dirty="0" err="1" smtClean="0"/>
              <a:t>Colruyt</a:t>
            </a:r>
            <a:r>
              <a:rPr lang="it-IT" dirty="0" smtClean="0"/>
              <a:t> in Halle, </a:t>
            </a:r>
            <a:r>
              <a:rPr lang="it-IT" dirty="0" err="1" smtClean="0"/>
              <a:t>Belgium</a:t>
            </a:r>
            <a:endParaRPr lang="it-IT" dirty="0"/>
          </a:p>
        </p:txBody>
      </p:sp>
      <p:sp>
        <p:nvSpPr>
          <p:cNvPr id="23" name="ZoneTexte 21"/>
          <p:cNvSpPr txBox="1"/>
          <p:nvPr/>
        </p:nvSpPr>
        <p:spPr>
          <a:xfrm>
            <a:off x="1991544" y="482057"/>
            <a:ext cx="6336704" cy="369332"/>
          </a:xfrm>
          <a:prstGeom prst="rect">
            <a:avLst/>
          </a:prstGeom>
          <a:noFill/>
        </p:spPr>
        <p:txBody>
          <a:bodyPr wrap="square" rtlCol="0">
            <a:spAutoFit/>
          </a:bodyPr>
          <a:lstStyle/>
          <a:p>
            <a:r>
              <a:rPr lang="it-IT" dirty="0" smtClean="0"/>
              <a:t>Stazioni di rifornimento di idrogeno</a:t>
            </a:r>
            <a:endParaRPr lang="it-IT" dirty="0"/>
          </a:p>
        </p:txBody>
      </p:sp>
      <p:sp>
        <p:nvSpPr>
          <p:cNvPr id="24" name="Rectangle 23"/>
          <p:cNvSpPr/>
          <p:nvPr/>
        </p:nvSpPr>
        <p:spPr>
          <a:xfrm>
            <a:off x="10636750" y="6625611"/>
            <a:ext cx="1500732" cy="200055"/>
          </a:xfrm>
          <a:prstGeom prst="rect">
            <a:avLst/>
          </a:prstGeom>
        </p:spPr>
        <p:txBody>
          <a:bodyPr wrap="none">
            <a:spAutoFit/>
          </a:bodyPr>
          <a:lstStyle/>
          <a:p>
            <a:pPr>
              <a:spcAft>
                <a:spcPts val="0"/>
              </a:spcAft>
            </a:pPr>
            <a:r>
              <a:rPr lang="en-GB" sz="700" dirty="0">
                <a:latin typeface="Arial" panose="020B0604020202020204" pitchFamily="34" charset="0"/>
                <a:ea typeface="Calibri" panose="020F0502020204030204" pitchFamily="34" charset="0"/>
                <a:cs typeface="Times New Roman" panose="02020603050405020304" pitchFamily="18" charset="0"/>
              </a:rPr>
              <a:t>Ultimo aggiornamento </a:t>
            </a:r>
            <a:r>
              <a:rPr lang="en-GB" sz="700" dirty="0" err="1">
                <a:latin typeface="Arial" panose="020B0604020202020204" pitchFamily="34" charset="0"/>
                <a:ea typeface="Calibri" panose="020F0502020204030204" pitchFamily="34" charset="0"/>
                <a:cs typeface="Times New Roman" panose="02020603050405020304" pitchFamily="18" charset="0"/>
              </a:rPr>
              <a:t>il</a:t>
            </a:r>
            <a:r>
              <a:rPr lang="en-GB" sz="700" dirty="0">
                <a:latin typeface="Arial" panose="020B0604020202020204" pitchFamily="34" charset="0"/>
                <a:ea typeface="Calibri" panose="020F0502020204030204" pitchFamily="34" charset="0"/>
                <a:cs typeface="Times New Roman" panose="02020603050405020304" pitchFamily="18" charset="0"/>
              </a:rPr>
              <a:t> 07.11.19</a:t>
            </a:r>
            <a:endParaRPr lang="en-GB" sz="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33247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3"/>
          <p:cNvSpPr txBox="1"/>
          <p:nvPr/>
        </p:nvSpPr>
        <p:spPr>
          <a:xfrm>
            <a:off x="934203" y="1532085"/>
            <a:ext cx="9550082" cy="3970318"/>
          </a:xfrm>
          <a:prstGeom prst="rect">
            <a:avLst/>
          </a:prstGeom>
          <a:noFill/>
          <a:ln w="28575">
            <a:solidFill>
              <a:srgbClr val="00B050"/>
            </a:solidFill>
          </a:ln>
        </p:spPr>
        <p:txBody>
          <a:bodyPr wrap="square" rtlCol="0">
            <a:spAutoFit/>
          </a:bodyPr>
          <a:lstStyle/>
          <a:p>
            <a:pPr marL="285750" indent="-285750" algn="just">
              <a:buFont typeface="Arial" panose="020B0604020202020204" pitchFamily="34" charset="0"/>
              <a:buChar char="•"/>
            </a:pPr>
            <a:endParaRPr lang="it-IT" dirty="0" smtClean="0"/>
          </a:p>
          <a:p>
            <a:pPr marL="285750" indent="-285750" algn="just">
              <a:buFont typeface="Arial" panose="020B0604020202020204" pitchFamily="34" charset="0"/>
              <a:buChar char="•"/>
            </a:pPr>
            <a:r>
              <a:rPr lang="it-IT" dirty="0" smtClean="0"/>
              <a:t>Una stazione di rifornimento pubblica può essere associata ad una produzione di idrogeno ma entrambe devono essere fisicamente separate. Non ci può essere accesso pubblico al sito di produzione.</a:t>
            </a:r>
          </a:p>
          <a:p>
            <a:pPr marL="285750" indent="-285750" algn="just">
              <a:buFont typeface="Arial" panose="020B0604020202020204" pitchFamily="34" charset="0"/>
              <a:buChar char="•"/>
            </a:pPr>
            <a:r>
              <a:rPr lang="it-IT" dirty="0" smtClean="0"/>
              <a:t>Una stazione di rifornimento pubblica limita l’utilizzo ai possessore di una carta di accesso RFID.</a:t>
            </a:r>
          </a:p>
          <a:p>
            <a:pPr marL="285750" indent="-285750" algn="just">
              <a:buFont typeface="Arial" panose="020B0604020202020204" pitchFamily="34" charset="0"/>
              <a:buChar char="•"/>
            </a:pPr>
            <a:r>
              <a:rPr lang="it-IT" dirty="0"/>
              <a:t>Una stazione di rifornimento pubblica </a:t>
            </a:r>
            <a:r>
              <a:rPr lang="it-IT" dirty="0" smtClean="0"/>
              <a:t>deve soddisfare tutti i criteri di sicurezza e raggiungere i massimi standard ISO.</a:t>
            </a:r>
          </a:p>
          <a:p>
            <a:pPr marL="285750" indent="-285750" algn="just">
              <a:buFont typeface="Arial" panose="020B0604020202020204" pitchFamily="34" charset="0"/>
              <a:buChar char="•"/>
            </a:pPr>
            <a:r>
              <a:rPr lang="it-IT" dirty="0" smtClean="0"/>
              <a:t>L’idrogeno è compresso e stoccato in grandi pacchi bombole da  350 o 700 bar.</a:t>
            </a:r>
          </a:p>
          <a:p>
            <a:pPr marL="285750" indent="-285750" algn="just">
              <a:buFont typeface="Arial" panose="020B0604020202020204" pitchFamily="34" charset="0"/>
              <a:buChar char="•"/>
            </a:pPr>
            <a:r>
              <a:rPr lang="it-IT" dirty="0" smtClean="0"/>
              <a:t>L’idrogeno è freddato a -40°C prima della consegna per mitigare il coefficiente negativo di Joule-Thompson. L’idrogeno aumenterà la sua temperatura durante l’espansione.</a:t>
            </a:r>
          </a:p>
          <a:p>
            <a:pPr marL="285750" indent="-285750" algn="just">
              <a:buFont typeface="Arial" panose="020B0604020202020204" pitchFamily="34" charset="0"/>
              <a:buChar char="•"/>
            </a:pPr>
            <a:r>
              <a:rPr lang="it-IT" dirty="0" smtClean="0"/>
              <a:t>Una comunicazione deve avvenire tra il veicolo e la stazione durante il processo di riempimento. Il processo si interromperà se la temperatura raggiunge nel serbatoio del veicolo gli 85°C. La comunicazione ad infrarossi e di solito utilizzata con questo scopo.</a:t>
            </a:r>
          </a:p>
          <a:p>
            <a:pPr marL="285750" indent="-285750" algn="just">
              <a:buFont typeface="Arial" panose="020B0604020202020204" pitchFamily="34" charset="0"/>
              <a:buChar char="•"/>
            </a:pPr>
            <a:endParaRPr lang="it-IT" dirty="0"/>
          </a:p>
        </p:txBody>
      </p:sp>
      <p:sp>
        <p:nvSpPr>
          <p:cNvPr id="16" name="ZoneTexte 5"/>
          <p:cNvSpPr txBox="1"/>
          <p:nvPr/>
        </p:nvSpPr>
        <p:spPr>
          <a:xfrm>
            <a:off x="867038" y="5586398"/>
            <a:ext cx="1804987" cy="307777"/>
          </a:xfrm>
          <a:prstGeom prst="rect">
            <a:avLst/>
          </a:prstGeom>
          <a:noFill/>
        </p:spPr>
        <p:txBody>
          <a:bodyPr wrap="square" rtlCol="0">
            <a:spAutoFit/>
          </a:bodyPr>
          <a:lstStyle/>
          <a:p>
            <a:r>
              <a:rPr lang="fr-BE" sz="1400" dirty="0" smtClean="0"/>
              <a:t>Fonte: </a:t>
            </a:r>
            <a:r>
              <a:rPr lang="fr-BE" sz="1400" dirty="0" err="1"/>
              <a:t>Knowhy</a:t>
            </a:r>
            <a:endParaRPr lang="fr-BE" sz="1400" dirty="0"/>
          </a:p>
        </p:txBody>
      </p:sp>
      <p:sp>
        <p:nvSpPr>
          <p:cNvPr id="17" name="ZoneTexte 9"/>
          <p:cNvSpPr txBox="1"/>
          <p:nvPr/>
        </p:nvSpPr>
        <p:spPr>
          <a:xfrm>
            <a:off x="1006211" y="385342"/>
            <a:ext cx="6336704" cy="369332"/>
          </a:xfrm>
          <a:prstGeom prst="rect">
            <a:avLst/>
          </a:prstGeom>
          <a:noFill/>
        </p:spPr>
        <p:txBody>
          <a:bodyPr wrap="square" rtlCol="0">
            <a:spAutoFit/>
          </a:bodyPr>
          <a:lstStyle/>
          <a:p>
            <a:r>
              <a:rPr lang="it-IT" dirty="0" smtClean="0"/>
              <a:t>Stazioni di rifornimento di idrogeno</a:t>
            </a:r>
            <a:endParaRPr lang="it-IT" dirty="0"/>
          </a:p>
        </p:txBody>
      </p:sp>
      <p:sp>
        <p:nvSpPr>
          <p:cNvPr id="18" name="ZoneTexte 12"/>
          <p:cNvSpPr txBox="1"/>
          <p:nvPr/>
        </p:nvSpPr>
        <p:spPr>
          <a:xfrm>
            <a:off x="1427967" y="946729"/>
            <a:ext cx="7697368" cy="369332"/>
          </a:xfrm>
          <a:prstGeom prst="rect">
            <a:avLst/>
          </a:prstGeom>
          <a:noFill/>
        </p:spPr>
        <p:txBody>
          <a:bodyPr wrap="square" rtlCol="0">
            <a:spAutoFit/>
          </a:bodyPr>
          <a:lstStyle/>
          <a:p>
            <a:r>
              <a:rPr lang="it-IT" dirty="0" smtClean="0"/>
              <a:t>Stazioni di rifornimento pubbliche, con o senza produzione di idrogeno in situ</a:t>
            </a:r>
            <a:endParaRPr lang="it-IT" dirty="0"/>
          </a:p>
        </p:txBody>
      </p:sp>
      <p:sp>
        <p:nvSpPr>
          <p:cNvPr id="19" name="Rectangle 18"/>
          <p:cNvSpPr/>
          <p:nvPr/>
        </p:nvSpPr>
        <p:spPr>
          <a:xfrm>
            <a:off x="10636750" y="6625611"/>
            <a:ext cx="1500732" cy="200055"/>
          </a:xfrm>
          <a:prstGeom prst="rect">
            <a:avLst/>
          </a:prstGeom>
        </p:spPr>
        <p:txBody>
          <a:bodyPr wrap="none">
            <a:spAutoFit/>
          </a:bodyPr>
          <a:lstStyle/>
          <a:p>
            <a:pPr>
              <a:spcAft>
                <a:spcPts val="0"/>
              </a:spcAft>
            </a:pPr>
            <a:r>
              <a:rPr lang="en-GB" sz="700" dirty="0">
                <a:latin typeface="Arial" panose="020B0604020202020204" pitchFamily="34" charset="0"/>
                <a:ea typeface="Calibri" panose="020F0502020204030204" pitchFamily="34" charset="0"/>
                <a:cs typeface="Times New Roman" panose="02020603050405020304" pitchFamily="18" charset="0"/>
              </a:rPr>
              <a:t>Ultimo aggiornamento </a:t>
            </a:r>
            <a:r>
              <a:rPr lang="en-GB" sz="700" dirty="0" err="1">
                <a:latin typeface="Arial" panose="020B0604020202020204" pitchFamily="34" charset="0"/>
                <a:ea typeface="Calibri" panose="020F0502020204030204" pitchFamily="34" charset="0"/>
                <a:cs typeface="Times New Roman" panose="02020603050405020304" pitchFamily="18" charset="0"/>
              </a:rPr>
              <a:t>il</a:t>
            </a:r>
            <a:r>
              <a:rPr lang="en-GB" sz="700" dirty="0">
                <a:latin typeface="Arial" panose="020B0604020202020204" pitchFamily="34" charset="0"/>
                <a:ea typeface="Calibri" panose="020F0502020204030204" pitchFamily="34" charset="0"/>
                <a:cs typeface="Times New Roman" panose="02020603050405020304" pitchFamily="18" charset="0"/>
              </a:rPr>
              <a:t> 07.11.19</a:t>
            </a:r>
            <a:endParaRPr lang="en-GB" sz="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727067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Image 23" descr="Figure_7_U3.jpg"/>
          <p:cNvPicPr>
            <a:picLocks noChangeAspect="1"/>
          </p:cNvPicPr>
          <p:nvPr/>
        </p:nvPicPr>
        <p:blipFill rotWithShape="1">
          <a:blip r:embed="rId10" cstate="email">
            <a:extLst>
              <a:ext uri="{28A0092B-C50C-407E-A947-70E740481C1C}">
                <a14:useLocalDpi xmlns:a14="http://schemas.microsoft.com/office/drawing/2010/main" val="0"/>
              </a:ext>
            </a:extLst>
          </a:blip>
          <a:srcRect l="61381"/>
          <a:stretch/>
        </p:blipFill>
        <p:spPr>
          <a:xfrm>
            <a:off x="7627055" y="3427031"/>
            <a:ext cx="1621051" cy="1346318"/>
          </a:xfrm>
          <a:prstGeom prst="rect">
            <a:avLst/>
          </a:prstGeom>
        </p:spPr>
      </p:pic>
      <p:pic>
        <p:nvPicPr>
          <p:cNvPr id="16" name="Image 32" descr="sigle_campus_alpha_ppt.jp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21551" y="787218"/>
            <a:ext cx="2724150" cy="4105275"/>
          </a:xfrm>
          <a:prstGeom prst="rect">
            <a:avLst/>
          </a:prstGeom>
          <a:noFill/>
          <a:ln w="9525">
            <a:noFill/>
            <a:miter lim="800000"/>
            <a:headEnd/>
            <a:tailEnd/>
          </a:ln>
        </p:spPr>
      </p:pic>
      <p:pic>
        <p:nvPicPr>
          <p:cNvPr id="17" name="Image 32" descr="sigle_campus_alpha_ppt.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421551" y="1274233"/>
            <a:ext cx="27241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7947365" y="3427032"/>
            <a:ext cx="1065309" cy="190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solidFill>
                  <a:schemeClr val="bg1"/>
                </a:solidFill>
              </a:ln>
              <a:solidFill>
                <a:schemeClr val="bg1"/>
              </a:solidFill>
            </a:endParaRPr>
          </a:p>
        </p:txBody>
      </p:sp>
      <p:pic>
        <p:nvPicPr>
          <p:cNvPr id="19" name="Picture 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728947" y="4695751"/>
            <a:ext cx="1502142" cy="1072958"/>
          </a:xfrm>
          <a:prstGeom prst="rect">
            <a:avLst/>
          </a:prstGeom>
          <a:noFill/>
          <a:ln w="9525">
            <a:noFill/>
            <a:miter lim="800000"/>
            <a:headEnd/>
            <a:tailEnd/>
          </a:ln>
        </p:spPr>
      </p:pic>
      <p:pic>
        <p:nvPicPr>
          <p:cNvPr id="20" name="Image 17" descr="Figure_7_U3.jpg"/>
          <p:cNvPicPr>
            <a:picLocks noChangeAspect="1"/>
          </p:cNvPicPr>
          <p:nvPr/>
        </p:nvPicPr>
        <p:blipFill rotWithShape="1">
          <a:blip r:embed="rId10" cstate="email">
            <a:extLst>
              <a:ext uri="{28A0092B-C50C-407E-A947-70E740481C1C}">
                <a14:useLocalDpi xmlns:a14="http://schemas.microsoft.com/office/drawing/2010/main" val="0"/>
              </a:ext>
            </a:extLst>
          </a:blip>
          <a:srcRect r="76599"/>
          <a:stretch/>
        </p:blipFill>
        <p:spPr>
          <a:xfrm>
            <a:off x="7729938" y="447280"/>
            <a:ext cx="1347316" cy="1846649"/>
          </a:xfrm>
          <a:prstGeom prst="rect">
            <a:avLst/>
          </a:prstGeom>
        </p:spPr>
      </p:pic>
      <p:sp>
        <p:nvSpPr>
          <p:cNvPr id="22" name="ZoneTexte 19"/>
          <p:cNvSpPr txBox="1"/>
          <p:nvPr/>
        </p:nvSpPr>
        <p:spPr>
          <a:xfrm>
            <a:off x="618274" y="447279"/>
            <a:ext cx="5903676" cy="369332"/>
          </a:xfrm>
          <a:prstGeom prst="rect">
            <a:avLst/>
          </a:prstGeom>
          <a:noFill/>
        </p:spPr>
        <p:txBody>
          <a:bodyPr wrap="square" rtlCol="0">
            <a:spAutoFit/>
          </a:bodyPr>
          <a:lstStyle/>
          <a:p>
            <a:r>
              <a:rPr lang="it-IT" dirty="0" smtClean="0"/>
              <a:t>Stazione di rifornimento che raggiunge gli standard ISO</a:t>
            </a:r>
            <a:endParaRPr lang="it-IT" dirty="0"/>
          </a:p>
        </p:txBody>
      </p:sp>
      <p:pic>
        <p:nvPicPr>
          <p:cNvPr id="23" name="Image 22" descr="Figure_7_U3.jpg"/>
          <p:cNvPicPr>
            <a:picLocks noChangeAspect="1"/>
          </p:cNvPicPr>
          <p:nvPr/>
        </p:nvPicPr>
        <p:blipFill rotWithShape="1">
          <a:blip r:embed="rId10" cstate="email">
            <a:extLst>
              <a:ext uri="{28A0092B-C50C-407E-A947-70E740481C1C}">
                <a14:useLocalDpi xmlns:a14="http://schemas.microsoft.com/office/drawing/2010/main" val="0"/>
              </a:ext>
            </a:extLst>
          </a:blip>
          <a:srcRect l="25345" r="37328"/>
          <a:stretch/>
        </p:blipFill>
        <p:spPr>
          <a:xfrm>
            <a:off x="7603395" y="2226444"/>
            <a:ext cx="1618748" cy="1390922"/>
          </a:xfrm>
          <a:prstGeom prst="rect">
            <a:avLst/>
          </a:prstGeom>
        </p:spPr>
      </p:pic>
      <p:pic>
        <p:nvPicPr>
          <p:cNvPr id="24"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8638" y="930761"/>
            <a:ext cx="7017241" cy="4969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ZoneTexte 1"/>
          <p:cNvSpPr txBox="1"/>
          <p:nvPr/>
        </p:nvSpPr>
        <p:spPr>
          <a:xfrm>
            <a:off x="403024" y="1671416"/>
            <a:ext cx="2574371" cy="1200329"/>
          </a:xfrm>
          <a:prstGeom prst="rect">
            <a:avLst/>
          </a:prstGeom>
          <a:solidFill>
            <a:schemeClr val="bg1"/>
          </a:solidFill>
        </p:spPr>
        <p:txBody>
          <a:bodyPr wrap="square" rtlCol="0">
            <a:spAutoFit/>
          </a:bodyPr>
          <a:lstStyle/>
          <a:p>
            <a:r>
              <a:rPr lang="it-IT" sz="1200" dirty="0" smtClean="0"/>
              <a:t>1.  </a:t>
            </a:r>
            <a:r>
              <a:rPr lang="it-IT" sz="1200" b="1" dirty="0" smtClean="0"/>
              <a:t>Fonte di idrogeno</a:t>
            </a:r>
          </a:p>
          <a:p>
            <a:r>
              <a:rPr lang="it-IT" sz="1100" dirty="0" smtClean="0"/>
              <a:t>H2 è staccato in bombole a 200 </a:t>
            </a:r>
            <a:r>
              <a:rPr lang="it-IT" sz="1200" dirty="0" smtClean="0"/>
              <a:t>bar</a:t>
            </a:r>
          </a:p>
          <a:p>
            <a:r>
              <a:rPr lang="it-IT" sz="1200" dirty="0" smtClean="0"/>
              <a:t>2.  </a:t>
            </a:r>
            <a:r>
              <a:rPr lang="it-IT" sz="1200" b="1" dirty="0" smtClean="0"/>
              <a:t>Fase di compressione</a:t>
            </a:r>
          </a:p>
          <a:p>
            <a:r>
              <a:rPr lang="it-IT" sz="1100" dirty="0" smtClean="0"/>
              <a:t>H2 è compresso a 350 o 700 bar</a:t>
            </a:r>
          </a:p>
          <a:p>
            <a:r>
              <a:rPr lang="it-IT" sz="1200" dirty="0" smtClean="0"/>
              <a:t>3.  </a:t>
            </a:r>
            <a:r>
              <a:rPr lang="it-IT" sz="1200" b="1" dirty="0" smtClean="0"/>
              <a:t>Tampone</a:t>
            </a:r>
          </a:p>
          <a:p>
            <a:r>
              <a:rPr lang="it-IT" sz="1100" dirty="0" smtClean="0"/>
              <a:t>Stoccaggio di H2 ad alta pressione</a:t>
            </a:r>
            <a:endParaRPr lang="it-IT" sz="1100" dirty="0"/>
          </a:p>
        </p:txBody>
      </p:sp>
      <p:sp>
        <p:nvSpPr>
          <p:cNvPr id="26" name="ZoneTexte 21"/>
          <p:cNvSpPr txBox="1"/>
          <p:nvPr/>
        </p:nvSpPr>
        <p:spPr>
          <a:xfrm>
            <a:off x="4806122" y="835314"/>
            <a:ext cx="2580904" cy="1708160"/>
          </a:xfrm>
          <a:prstGeom prst="rect">
            <a:avLst/>
          </a:prstGeom>
          <a:solidFill>
            <a:schemeClr val="bg1"/>
          </a:solidFill>
        </p:spPr>
        <p:txBody>
          <a:bodyPr wrap="square" rtlCol="0">
            <a:spAutoFit/>
          </a:bodyPr>
          <a:lstStyle/>
          <a:p>
            <a:r>
              <a:rPr lang="it-IT" sz="1200" dirty="0" smtClean="0"/>
              <a:t>4.  </a:t>
            </a:r>
            <a:r>
              <a:rPr lang="it-IT" sz="1200" b="1" dirty="0" smtClean="0"/>
              <a:t>Scambiatori di calore</a:t>
            </a:r>
          </a:p>
          <a:p>
            <a:r>
              <a:rPr lang="it-IT" sz="1100" dirty="0" smtClean="0"/>
              <a:t>H2 e freddato a -40°C prima della distribuzione</a:t>
            </a:r>
            <a:endParaRPr lang="it-IT" sz="1200" dirty="0" smtClean="0"/>
          </a:p>
          <a:p>
            <a:r>
              <a:rPr lang="it-IT" sz="1200" dirty="0" smtClean="0"/>
              <a:t>5.  </a:t>
            </a:r>
            <a:r>
              <a:rPr lang="it-IT" sz="1200" b="1" dirty="0" smtClean="0"/>
              <a:t>Dispenser</a:t>
            </a:r>
          </a:p>
          <a:p>
            <a:r>
              <a:rPr lang="it-IT" sz="1100" dirty="0" smtClean="0"/>
              <a:t>H2 è trasferito al serbatoio del veicolo</a:t>
            </a:r>
          </a:p>
          <a:p>
            <a:r>
              <a:rPr lang="it-IT" sz="1200" dirty="0" smtClean="0"/>
              <a:t>6.  </a:t>
            </a:r>
            <a:r>
              <a:rPr lang="it-IT" sz="1200" b="1" dirty="0" smtClean="0"/>
              <a:t>Sezione di raffreddamento</a:t>
            </a:r>
          </a:p>
          <a:p>
            <a:r>
              <a:rPr lang="it-IT" sz="1200" dirty="0" smtClean="0"/>
              <a:t>Alimento gli scambiatori di calore con il refrigerante</a:t>
            </a:r>
          </a:p>
          <a:p>
            <a:r>
              <a:rPr lang="it-IT" sz="1200" dirty="0" smtClean="0"/>
              <a:t>7</a:t>
            </a:r>
            <a:r>
              <a:rPr lang="it-IT" sz="1100" dirty="0" smtClean="0"/>
              <a:t>.  </a:t>
            </a:r>
            <a:r>
              <a:rPr lang="it-IT" sz="1200" b="1" dirty="0"/>
              <a:t>Unità generale di </a:t>
            </a:r>
            <a:r>
              <a:rPr lang="it-IT" sz="1200" b="1" dirty="0" smtClean="0"/>
              <a:t>gestione</a:t>
            </a:r>
            <a:endParaRPr lang="it-IT" sz="1200" b="1" dirty="0"/>
          </a:p>
        </p:txBody>
      </p:sp>
      <p:sp>
        <p:nvSpPr>
          <p:cNvPr id="27" name="ZoneTexte 2"/>
          <p:cNvSpPr txBox="1"/>
          <p:nvPr/>
        </p:nvSpPr>
        <p:spPr>
          <a:xfrm>
            <a:off x="421103" y="932481"/>
            <a:ext cx="3793846" cy="757130"/>
          </a:xfrm>
          <a:prstGeom prst="rect">
            <a:avLst/>
          </a:prstGeom>
          <a:solidFill>
            <a:schemeClr val="bg1"/>
          </a:solidFill>
        </p:spPr>
        <p:txBody>
          <a:bodyPr wrap="square" rtlCol="0">
            <a:spAutoFit/>
          </a:bodyPr>
          <a:lstStyle/>
          <a:p>
            <a:pPr>
              <a:lnSpc>
                <a:spcPct val="120000"/>
              </a:lnSpc>
            </a:pPr>
            <a:r>
              <a:rPr lang="it-IT" dirty="0" smtClean="0"/>
              <a:t>Come funziona?</a:t>
            </a:r>
          </a:p>
          <a:p>
            <a:pPr>
              <a:lnSpc>
                <a:spcPct val="120000"/>
              </a:lnSpc>
            </a:pPr>
            <a:r>
              <a:rPr lang="it-IT" dirty="0" smtClean="0"/>
              <a:t>Stazione di rifornimento di idrogeno</a:t>
            </a:r>
            <a:endParaRPr lang="it-IT" dirty="0"/>
          </a:p>
        </p:txBody>
      </p:sp>
      <p:sp>
        <p:nvSpPr>
          <p:cNvPr id="21" name="ZoneTexte 18"/>
          <p:cNvSpPr txBox="1"/>
          <p:nvPr/>
        </p:nvSpPr>
        <p:spPr>
          <a:xfrm>
            <a:off x="6800365" y="5697844"/>
            <a:ext cx="3026664" cy="307777"/>
          </a:xfrm>
          <a:prstGeom prst="rect">
            <a:avLst/>
          </a:prstGeom>
          <a:noFill/>
        </p:spPr>
        <p:txBody>
          <a:bodyPr wrap="square" rtlCol="0">
            <a:spAutoFit/>
          </a:bodyPr>
          <a:lstStyle/>
          <a:p>
            <a:r>
              <a:rPr lang="en-GB" sz="1400" dirty="0" smtClean="0"/>
              <a:t>Fonte: </a:t>
            </a:r>
            <a:r>
              <a:rPr lang="en-GB" sz="1400" dirty="0"/>
              <a:t>Linde, Air Liquide, WEH</a:t>
            </a:r>
          </a:p>
        </p:txBody>
      </p:sp>
      <p:sp>
        <p:nvSpPr>
          <p:cNvPr id="28" name="Rectangle 27"/>
          <p:cNvSpPr/>
          <p:nvPr/>
        </p:nvSpPr>
        <p:spPr>
          <a:xfrm>
            <a:off x="10636750" y="6625611"/>
            <a:ext cx="1500732" cy="200055"/>
          </a:xfrm>
          <a:prstGeom prst="rect">
            <a:avLst/>
          </a:prstGeom>
        </p:spPr>
        <p:txBody>
          <a:bodyPr wrap="none">
            <a:spAutoFit/>
          </a:bodyPr>
          <a:lstStyle/>
          <a:p>
            <a:pPr>
              <a:spcAft>
                <a:spcPts val="0"/>
              </a:spcAft>
            </a:pPr>
            <a:r>
              <a:rPr lang="en-GB" sz="700" dirty="0">
                <a:latin typeface="Arial" panose="020B0604020202020204" pitchFamily="34" charset="0"/>
                <a:ea typeface="Calibri" panose="020F0502020204030204" pitchFamily="34" charset="0"/>
                <a:cs typeface="Times New Roman" panose="02020603050405020304" pitchFamily="18" charset="0"/>
              </a:rPr>
              <a:t>Ultimo aggiornamento </a:t>
            </a:r>
            <a:r>
              <a:rPr lang="en-GB" sz="700" dirty="0" err="1">
                <a:latin typeface="Arial" panose="020B0604020202020204" pitchFamily="34" charset="0"/>
                <a:ea typeface="Calibri" panose="020F0502020204030204" pitchFamily="34" charset="0"/>
                <a:cs typeface="Times New Roman" panose="02020603050405020304" pitchFamily="18" charset="0"/>
              </a:rPr>
              <a:t>il</a:t>
            </a:r>
            <a:r>
              <a:rPr lang="en-GB" sz="700" dirty="0">
                <a:latin typeface="Arial" panose="020B0604020202020204" pitchFamily="34" charset="0"/>
                <a:ea typeface="Calibri" panose="020F0502020204030204" pitchFamily="34" charset="0"/>
                <a:cs typeface="Times New Roman" panose="02020603050405020304" pitchFamily="18" charset="0"/>
              </a:rPr>
              <a:t> 07.11.19</a:t>
            </a:r>
            <a:endParaRPr lang="en-GB" sz="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09661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4652</TotalTime>
  <Words>1747</Words>
  <Application>Microsoft Office PowerPoint</Application>
  <PresentationFormat>Widescreen</PresentationFormat>
  <Paragraphs>226</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aktiv-grotesk</vt:lpstr>
      <vt:lpstr>Arial</vt:lpstr>
      <vt:lpstr>Calibri</vt:lpstr>
      <vt:lpstr>futura-pt-bold</vt:lpstr>
      <vt:lpstr>Helvetica Neue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Laura Currid</cp:lastModifiedBy>
  <cp:revision>96</cp:revision>
  <dcterms:created xsi:type="dcterms:W3CDTF">2019-06-26T09:21:34Z</dcterms:created>
  <dcterms:modified xsi:type="dcterms:W3CDTF">2019-11-07T13:37:46Z</dcterms:modified>
</cp:coreProperties>
</file>