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303" r:id="rId5"/>
    <p:sldId id="302" r:id="rId6"/>
    <p:sldId id="301" r:id="rId7"/>
    <p:sldId id="300" r:id="rId8"/>
    <p:sldId id="299" r:id="rId9"/>
    <p:sldId id="298" r:id="rId10"/>
    <p:sldId id="297" r:id="rId11"/>
    <p:sldId id="296" r:id="rId12"/>
    <p:sldId id="295" r:id="rId13"/>
    <p:sldId id="294" r:id="rId14"/>
    <p:sldId id="293" r:id="rId15"/>
    <p:sldId id="292" r:id="rId16"/>
    <p:sldId id="291" r:id="rId17"/>
    <p:sldId id="290" r:id="rId18"/>
    <p:sldId id="289" r:id="rId19"/>
    <p:sldId id="288" r:id="rId20"/>
    <p:sldId id="287" r:id="rId21"/>
    <p:sldId id="286" r:id="rId22"/>
    <p:sldId id="285" r:id="rId23"/>
    <p:sldId id="284" r:id="rId24"/>
    <p:sldId id="283" r:id="rId25"/>
    <p:sldId id="282" r:id="rId26"/>
    <p:sldId id="281" r:id="rId27"/>
    <p:sldId id="280" r:id="rId28"/>
    <p:sldId id="279" r:id="rId29"/>
    <p:sldId id="278" r:id="rId30"/>
    <p:sldId id="277" r:id="rId31"/>
    <p:sldId id="276" r:id="rId32"/>
    <p:sldId id="275" r:id="rId33"/>
    <p:sldId id="274" r:id="rId34"/>
    <p:sldId id="273" r:id="rId35"/>
    <p:sldId id="272" r:id="rId36"/>
    <p:sldId id="271" r:id="rId37"/>
    <p:sldId id="270" r:id="rId38"/>
    <p:sldId id="269" r:id="rId39"/>
    <p:sldId id="268" r:id="rId40"/>
    <p:sldId id="267" r:id="rId41"/>
    <p:sldId id="266" r:id="rId42"/>
    <p:sldId id="265" r:id="rId43"/>
    <p:sldId id="264" r:id="rId44"/>
    <p:sldId id="260" r:id="rId45"/>
    <p:sldId id="261" r:id="rId46"/>
    <p:sldId id="263" r:id="rId47"/>
    <p:sldId id="262" r:id="rId48"/>
    <p:sldId id="25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irena.org/-/media/Files/IRENA/Agency/Publication/2018/Sep/IRENA_Hydrogen_from_renewable_power_2018.pdf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iea.org/hydrogen2019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openxmlformats.org/officeDocument/2006/relationships/image" Target="../media/image7.png"/><Relationship Id="rId10" Type="http://schemas.openxmlformats.org/officeDocument/2006/relationships/image" Target="../media/image2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28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9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hyperlink" Target="https://en.wikipedia.org/wiki/Causal_loop_diagram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3.png"/><Relationship Id="rId5" Type="http://schemas.openxmlformats.org/officeDocument/2006/relationships/image" Target="../media/image7.png"/><Relationship Id="rId10" Type="http://schemas.openxmlformats.org/officeDocument/2006/relationships/hyperlink" Target="https://www.lesechos.fr/idees-debats/cercle/edf-nucleaire-et-manipulation-du-marche-de-lelectricite-eclairage-economique-sur-une-affaire-electrique-132012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://www.h2mobility-kongress.de/programm/vortraege/H2-Infrastructure--Presentation-Oliver-Bishop-at-BMVI.pdf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3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hyperlink" Target="http://theconversation.com/faire-rouler-les-voitures-hydrogene-a-base-denergie-renouvelable-10853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://h2stations.org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3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iea.org/hydrogen2019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38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iea.org/hydrogen2019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39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40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4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3.jpeg"/><Relationship Id="rId5" Type="http://schemas.openxmlformats.org/officeDocument/2006/relationships/image" Target="../media/image7.png"/><Relationship Id="rId10" Type="http://schemas.openxmlformats.org/officeDocument/2006/relationships/image" Target="../media/image4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4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45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7.png"/><Relationship Id="rId5" Type="http://schemas.openxmlformats.org/officeDocument/2006/relationships/image" Target="../media/image7.png"/><Relationship Id="rId10" Type="http://schemas.openxmlformats.org/officeDocument/2006/relationships/image" Target="../media/image4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48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earthobservatory.nasa.gov/features/NightLights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runelikvern.online/tag/world-energy-consumption-2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hyperlink" Target="https://runelikvern.online/tag/world-energy-consumption-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8328578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err="1" smtClean="0"/>
              <a:t>Economia</a:t>
            </a:r>
            <a:r>
              <a:rPr lang="en-US" b="1" dirty="0" smtClean="0"/>
              <a:t> e </a:t>
            </a:r>
            <a:r>
              <a:rPr lang="en-US" b="1" dirty="0" err="1" smtClean="0"/>
              <a:t>occupazione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5144590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Informazioni</a:t>
            </a:r>
            <a:r>
              <a:rPr lang="en-US" sz="2400" dirty="0" smtClean="0"/>
              <a:t> extra per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Insegnanti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Emissioni</a:t>
            </a:r>
            <a:r>
              <a:rPr lang="en-US" dirty="0" smtClean="0"/>
              <a:t> di CO2 per </a:t>
            </a:r>
            <a:r>
              <a:rPr lang="en-US" dirty="0" err="1" smtClean="0"/>
              <a:t>settore</a:t>
            </a:r>
            <a:endParaRPr lang="en-US" dirty="0"/>
          </a:p>
        </p:txBody>
      </p:sp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70072"/>
            <a:ext cx="4829818" cy="4321175"/>
          </a:xfrm>
          <a:prstGeom prst="rect">
            <a:avLst/>
          </a:prstGeom>
        </p:spPr>
      </p:pic>
      <p:sp>
        <p:nvSpPr>
          <p:cNvPr id="19" name="ZoneTexte 7"/>
          <p:cNvSpPr txBox="1"/>
          <p:nvPr/>
        </p:nvSpPr>
        <p:spPr>
          <a:xfrm>
            <a:off x="5664000" y="1636443"/>
            <a:ext cx="591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IPCC 2014 (AR5)</a:t>
            </a:r>
          </a:p>
          <a:p>
            <a:endParaRPr lang="en-US" sz="2400" b="1" i="1" dirty="0" smtClean="0"/>
          </a:p>
          <a:p>
            <a:r>
              <a:rPr lang="en-US" sz="2400" i="1" dirty="0" smtClean="0"/>
              <a:t>“Le </a:t>
            </a:r>
            <a:r>
              <a:rPr lang="en-US" sz="2400" i="1" dirty="0" err="1" smtClean="0"/>
              <a:t>emissioni</a:t>
            </a:r>
            <a:r>
              <a:rPr lang="en-US" sz="2400" i="1" dirty="0" smtClean="0"/>
              <a:t> di CO2 da </a:t>
            </a:r>
            <a:r>
              <a:rPr lang="en-US" sz="2400" b="1" i="1" dirty="0" err="1" smtClean="0"/>
              <a:t>combustione</a:t>
            </a:r>
            <a:r>
              <a:rPr lang="en-US" sz="2400" b="1" i="1" dirty="0" smtClean="0"/>
              <a:t> di </a:t>
            </a:r>
            <a:r>
              <a:rPr lang="en-US" sz="2400" b="1" i="1" dirty="0" err="1" smtClean="0"/>
              <a:t>combustibili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fossili</a:t>
            </a:r>
            <a:r>
              <a:rPr lang="en-US" sz="2400" b="1" i="1" dirty="0" smtClean="0"/>
              <a:t> e </a:t>
            </a:r>
            <a:r>
              <a:rPr lang="en-US" sz="2400" b="1" i="1" dirty="0" err="1" smtClean="0"/>
              <a:t>processi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industriali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hanno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contribuito</a:t>
            </a:r>
            <a:r>
              <a:rPr lang="en-US" sz="2400" b="1" i="1" dirty="0" smtClean="0"/>
              <a:t> per </a:t>
            </a:r>
            <a:r>
              <a:rPr lang="en-US" sz="2400" b="1" i="1" dirty="0" err="1" smtClean="0"/>
              <a:t>il</a:t>
            </a:r>
            <a:r>
              <a:rPr lang="en-US" sz="2400" b="1" i="1" dirty="0" smtClean="0"/>
              <a:t> 78% al </a:t>
            </a:r>
            <a:r>
              <a:rPr lang="en-US" sz="2400" b="1" i="1" dirty="0" err="1" smtClean="0"/>
              <a:t>totale</a:t>
            </a:r>
            <a:r>
              <a:rPr lang="en-US" sz="2400" b="1" i="1" dirty="0" smtClean="0"/>
              <a:t> di </a:t>
            </a:r>
            <a:r>
              <a:rPr lang="en-US" sz="2400" b="1" i="1" dirty="0" err="1" smtClean="0"/>
              <a:t>emissioni</a:t>
            </a:r>
            <a:r>
              <a:rPr lang="en-US" sz="2400" b="1" i="1" dirty="0" smtClean="0"/>
              <a:t> di gas </a:t>
            </a:r>
            <a:r>
              <a:rPr lang="en-US" sz="2400" b="1" i="1" dirty="0" err="1" smtClean="0"/>
              <a:t>clima-alteranti</a:t>
            </a:r>
            <a:r>
              <a:rPr lang="en-US" sz="2400" b="1" i="1" dirty="0" smtClean="0"/>
              <a:t> (GHG) </a:t>
            </a:r>
            <a:r>
              <a:rPr lang="en-US" sz="2400" b="1" i="1" dirty="0" err="1" smtClean="0"/>
              <a:t>tra</a:t>
            </a:r>
            <a:r>
              <a:rPr lang="en-US" sz="2400" b="1" i="1" dirty="0" smtClean="0"/>
              <a:t> in 1970 e </a:t>
            </a:r>
            <a:r>
              <a:rPr lang="en-US" sz="2400" b="1" i="1" dirty="0" err="1" smtClean="0"/>
              <a:t>il</a:t>
            </a:r>
            <a:r>
              <a:rPr lang="en-US" sz="2400" b="1" i="1" dirty="0" smtClean="0"/>
              <a:t> 2010</a:t>
            </a:r>
            <a:r>
              <a:rPr lang="en-US" sz="2400" i="1" dirty="0" smtClean="0"/>
              <a:t>, con un </a:t>
            </a:r>
            <a:r>
              <a:rPr lang="en-US" sz="2400" i="1" dirty="0" err="1" smtClean="0"/>
              <a:t>contributo</a:t>
            </a:r>
            <a:r>
              <a:rPr lang="en-US" sz="2400" i="1" dirty="0" smtClean="0"/>
              <a:t> simile a </a:t>
            </a:r>
            <a:r>
              <a:rPr lang="en-US" sz="2400" i="1" dirty="0" err="1" smtClean="0"/>
              <a:t>livello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percentuale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nel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periodo</a:t>
            </a:r>
            <a:r>
              <a:rPr lang="en-US" sz="2400" i="1" dirty="0" smtClean="0"/>
              <a:t> 2000-2010”. </a:t>
            </a:r>
            <a:endParaRPr lang="en-US" sz="2400" i="1" dirty="0"/>
          </a:p>
          <a:p>
            <a:endParaRPr lang="en-US" sz="2400" b="1" i="1" dirty="0" smtClean="0"/>
          </a:p>
          <a:p>
            <a:r>
              <a:rPr lang="en-US" sz="2400" b="1" i="1" dirty="0" err="1" smtClean="0"/>
              <a:t>Combustibili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fossili</a:t>
            </a:r>
            <a:r>
              <a:rPr lang="en-US" sz="2400" b="1" i="1" dirty="0" smtClean="0"/>
              <a:t>= </a:t>
            </a:r>
            <a:r>
              <a:rPr lang="en-US" sz="2400" b="1" i="1" dirty="0" err="1" smtClean="0"/>
              <a:t>Lato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oscuro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della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Forza</a:t>
            </a:r>
            <a:endParaRPr lang="en-US" sz="2400" b="1" i="1" dirty="0"/>
          </a:p>
        </p:txBody>
      </p:sp>
      <p:pic>
        <p:nvPicPr>
          <p:cNvPr id="20" name="Imag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277" y="999809"/>
            <a:ext cx="1505414" cy="142455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28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/>
              <a:t>Quanto</a:t>
            </a:r>
            <a:r>
              <a:rPr lang="en-US" sz="4000" dirty="0" smtClean="0"/>
              <a:t> </a:t>
            </a:r>
            <a:r>
              <a:rPr lang="en-US" sz="4000" dirty="0" err="1" smtClean="0"/>
              <a:t>incide</a:t>
            </a:r>
            <a:r>
              <a:rPr lang="en-US" sz="4000" dirty="0" smtClean="0"/>
              <a:t> </a:t>
            </a:r>
            <a:r>
              <a:rPr lang="en-US" sz="4000" dirty="0" err="1" smtClean="0"/>
              <a:t>il</a:t>
            </a:r>
            <a:r>
              <a:rPr lang="en-US" sz="4000" dirty="0" smtClean="0"/>
              <a:t> </a:t>
            </a:r>
            <a:r>
              <a:rPr lang="en-US" sz="4000" dirty="0" err="1" smtClean="0"/>
              <a:t>settore</a:t>
            </a:r>
            <a:r>
              <a:rPr lang="en-US" sz="4000" dirty="0" smtClean="0"/>
              <a:t> </a:t>
            </a:r>
            <a:r>
              <a:rPr lang="en-US" sz="4000" dirty="0" err="1" smtClean="0"/>
              <a:t>energetico</a:t>
            </a:r>
            <a:r>
              <a:rPr lang="en-US" sz="4000" dirty="0" smtClean="0"/>
              <a:t> in termini di PIL?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ce réservé du contenu 2"/>
              <p:cNvSpPr txBox="1">
                <a:spLocks/>
              </p:cNvSpPr>
              <p:nvPr/>
            </p:nvSpPr>
            <p:spPr>
              <a:xfrm>
                <a:off x="609600" y="1412876"/>
                <a:ext cx="10972800" cy="453612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Secondo I </a:t>
                </a:r>
                <a:r>
                  <a:rPr lang="en-US" dirty="0" err="1" smtClean="0"/>
                  <a:t>dati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della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Banca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Mondiale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il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settore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energetico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nel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complesso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produzione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trasporto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distribuzione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ecc</a:t>
                </a:r>
                <a:r>
                  <a:rPr lang="en-US" dirty="0" smtClean="0"/>
                  <a:t>.) </a:t>
                </a:r>
                <a:r>
                  <a:rPr lang="en-US" dirty="0" err="1" smtClean="0"/>
                  <a:t>costituisce</a:t>
                </a:r>
                <a:r>
                  <a:rPr lang="en-US" dirty="0" smtClean="0"/>
                  <a:t> solo </a:t>
                </a:r>
                <a:r>
                  <a:rPr lang="en-US" dirty="0" err="1" smtClean="0"/>
                  <a:t>il</a:t>
                </a:r>
                <a:r>
                  <a:rPr lang="en-US" dirty="0" smtClean="0"/>
                  <a:t> 3-4% del PIL </a:t>
                </a:r>
                <a:r>
                  <a:rPr lang="en-US" dirty="0" err="1" smtClean="0"/>
                  <a:t>mondiale</a:t>
                </a:r>
                <a:r>
                  <a:rPr lang="en-US" dirty="0" smtClean="0"/>
                  <a:t> (circa 3000 </a:t>
                </a:r>
                <a:r>
                  <a:rPr lang="en-US" dirty="0" err="1" smtClean="0"/>
                  <a:t>miliardi</a:t>
                </a:r>
                <a:r>
                  <a:rPr lang="en-US" dirty="0" smtClean="0"/>
                  <a:t> di $)</a:t>
                </a:r>
              </a:p>
              <a:p>
                <a:r>
                  <a:rPr lang="en-US" dirty="0" err="1" smtClean="0"/>
                  <a:t>Però</a:t>
                </a:r>
                <a:r>
                  <a:rPr lang="en-US" dirty="0" smtClean="0"/>
                  <a:t> : </a:t>
                </a:r>
                <a:r>
                  <a:rPr lang="en-US" dirty="0" err="1" smtClean="0"/>
                  <a:t>Ogni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settore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dell’economia</a:t>
                </a:r>
                <a:r>
                  <a:rPr lang="en-US" dirty="0" smtClean="0"/>
                  <a:t> ha </a:t>
                </a:r>
                <a:r>
                  <a:rPr lang="en-US" dirty="0" err="1" smtClean="0"/>
                  <a:t>una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produzione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che</a:t>
                </a:r>
                <a:r>
                  <a:rPr lang="en-US" dirty="0" smtClean="0"/>
                  <a:t> è </a:t>
                </a:r>
                <a:r>
                  <a:rPr lang="en-US" dirty="0" err="1" smtClean="0"/>
                  <a:t>funzione</a:t>
                </a:r>
                <a:r>
                  <a:rPr lang="en-US" dirty="0" smtClean="0"/>
                  <a:t> di </a:t>
                </a:r>
                <a:r>
                  <a:rPr lang="en-US" dirty="0" err="1" smtClean="0"/>
                  <a:t>quattro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fattori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fondamentali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che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includono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l’energia</a:t>
                </a:r>
                <a:r>
                  <a:rPr lang="en-US" dirty="0" smtClean="0"/>
                  <a:t>: </a:t>
                </a:r>
                <a:endParaRPr lang="en-US" sz="23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i="1" dirty="0" smtClean="0"/>
                  <a:t>Dove K </a:t>
                </a:r>
                <a:r>
                  <a:rPr lang="en-US" sz="2400" i="1" dirty="0" err="1" smtClean="0"/>
                  <a:t>sono</a:t>
                </a:r>
                <a:r>
                  <a:rPr lang="en-US" sz="2400" i="1" dirty="0" smtClean="0"/>
                  <a:t> </a:t>
                </a:r>
                <a:r>
                  <a:rPr lang="en-US" sz="2400" i="1" dirty="0" err="1" smtClean="0"/>
                  <a:t>i</a:t>
                </a:r>
                <a:r>
                  <a:rPr lang="en-US" sz="2400" i="1" dirty="0" smtClean="0"/>
                  <a:t> </a:t>
                </a:r>
                <a:r>
                  <a:rPr lang="en-US" sz="2400" i="1" dirty="0" err="1" smtClean="0"/>
                  <a:t>beni</a:t>
                </a:r>
                <a:r>
                  <a:rPr lang="en-US" sz="2400" i="1" dirty="0" smtClean="0"/>
                  <a:t> </a:t>
                </a:r>
                <a:r>
                  <a:rPr lang="en-US" sz="2400" i="1" dirty="0" err="1" smtClean="0"/>
                  <a:t>capitali</a:t>
                </a:r>
                <a:r>
                  <a:rPr lang="en-US" sz="2400" i="1" dirty="0" smtClean="0"/>
                  <a:t> (</a:t>
                </a:r>
                <a:r>
                  <a:rPr lang="en-US" sz="2400" i="1" dirty="0" err="1" smtClean="0"/>
                  <a:t>motori</a:t>
                </a:r>
                <a:r>
                  <a:rPr lang="en-US" sz="2400" i="1" dirty="0" smtClean="0"/>
                  <a:t>, </a:t>
                </a:r>
                <a:r>
                  <a:rPr lang="en-US" sz="2400" i="1" dirty="0" err="1" smtClean="0"/>
                  <a:t>fabbriche</a:t>
                </a:r>
                <a:r>
                  <a:rPr lang="en-US" sz="2400" i="1" dirty="0" smtClean="0"/>
                  <a:t>), L è la </a:t>
                </a:r>
                <a:r>
                  <a:rPr lang="en-US" sz="2400" i="1" dirty="0" err="1" smtClean="0"/>
                  <a:t>forza</a:t>
                </a:r>
                <a:r>
                  <a:rPr lang="en-US" sz="2400" i="1" dirty="0" smtClean="0"/>
                  <a:t> </a:t>
                </a:r>
                <a:r>
                  <a:rPr lang="en-US" sz="2400" i="1" dirty="0" err="1" smtClean="0"/>
                  <a:t>lavoro</a:t>
                </a:r>
                <a:r>
                  <a:rPr lang="en-US" sz="2400" i="1" dirty="0" smtClean="0"/>
                  <a:t> (</a:t>
                </a:r>
                <a:r>
                  <a:rPr lang="en-US" sz="2400" i="1" dirty="0" err="1" smtClean="0"/>
                  <a:t>personale</a:t>
                </a:r>
                <a:r>
                  <a:rPr lang="en-US" sz="2400" i="1" dirty="0" smtClean="0"/>
                  <a:t>), E è </a:t>
                </a:r>
                <a:r>
                  <a:rPr lang="en-US" sz="2400" i="1" dirty="0" err="1" smtClean="0"/>
                  <a:t>l’energia</a:t>
                </a:r>
                <a:r>
                  <a:rPr lang="en-US" sz="2400" i="1" dirty="0" smtClean="0"/>
                  <a:t> e M </a:t>
                </a:r>
                <a:r>
                  <a:rPr lang="en-US" sz="2400" i="1" dirty="0" err="1" smtClean="0"/>
                  <a:t>sta</a:t>
                </a:r>
                <a:r>
                  <a:rPr lang="en-US" sz="2400" i="1" dirty="0" smtClean="0"/>
                  <a:t> per </a:t>
                </a:r>
                <a:r>
                  <a:rPr lang="en-US" sz="2400" i="1" dirty="0" err="1" smtClean="0"/>
                  <a:t>materiali</a:t>
                </a:r>
                <a:endParaRPr lang="en-US" sz="2400" i="1" dirty="0" smtClean="0"/>
              </a:p>
              <a:p>
                <a:r>
                  <a:rPr lang="en-US" dirty="0" smtClean="0"/>
                  <a:t>Uno shock </a:t>
                </a:r>
                <a:r>
                  <a:rPr lang="en-US" dirty="0" err="1" smtClean="0"/>
                  <a:t>nel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settore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energetico</a:t>
                </a:r>
                <a:r>
                  <a:rPr lang="en-US" dirty="0" smtClean="0"/>
                  <a:t> ha </a:t>
                </a:r>
                <a:r>
                  <a:rPr lang="en-US" dirty="0" err="1" smtClean="0"/>
                  <a:t>impatto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sull’intera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economia</a:t>
                </a:r>
                <a:r>
                  <a:rPr lang="en-US" dirty="0" smtClean="0"/>
                  <a:t> (ad </a:t>
                </a:r>
                <a:r>
                  <a:rPr lang="en-US" dirty="0" err="1" smtClean="0"/>
                  <a:t>esempio</a:t>
                </a:r>
                <a:r>
                  <a:rPr lang="en-US" dirty="0" smtClean="0"/>
                  <a:t> la </a:t>
                </a:r>
                <a:r>
                  <a:rPr lang="en-US" dirty="0" err="1" smtClean="0"/>
                  <a:t>crisi</a:t>
                </a:r>
                <a:r>
                  <a:rPr lang="en-US" dirty="0" smtClean="0"/>
                  <a:t> del </a:t>
                </a:r>
                <a:r>
                  <a:rPr lang="en-US" dirty="0" err="1" smtClean="0"/>
                  <a:t>petrolio</a:t>
                </a:r>
                <a:r>
                  <a:rPr lang="en-US" dirty="0" smtClean="0"/>
                  <a:t> del 1973-79)</a:t>
                </a:r>
              </a:p>
            </p:txBody>
          </p:sp>
        </mc:Choice>
        <mc:Fallback xmlns="">
          <p:sp>
            <p:nvSpPr>
              <p:cNvPr id="16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12876"/>
                <a:ext cx="10972800" cy="4536123"/>
              </a:xfrm>
              <a:prstGeom prst="rect">
                <a:avLst/>
              </a:prstGeom>
              <a:blipFill rotWithShape="0">
                <a:blip r:embed="rId10"/>
                <a:stretch>
                  <a:fillRect l="-1000" t="-22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1767007"/>
            <a:ext cx="66446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Cosa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possiamo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 dire del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settore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dell’idrogeno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 (H2)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?</a:t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48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Qual’è</a:t>
            </a:r>
            <a:r>
              <a:rPr lang="en-US" dirty="0" smtClean="0"/>
              <a:t> lo </a:t>
            </a:r>
            <a:r>
              <a:rPr lang="en-US" dirty="0" err="1" smtClean="0"/>
              <a:t>stato</a:t>
            </a:r>
            <a:r>
              <a:rPr lang="en-US" dirty="0" smtClean="0"/>
              <a:t> del </a:t>
            </a:r>
            <a:r>
              <a:rPr lang="en-US" dirty="0" err="1" smtClean="0"/>
              <a:t>settore</a:t>
            </a:r>
            <a:r>
              <a:rPr lang="en-US" dirty="0" smtClean="0"/>
              <a:t> </a:t>
            </a:r>
            <a:r>
              <a:rPr lang="en-US" dirty="0" err="1" smtClean="0"/>
              <a:t>dell’idrogeno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412876"/>
            <a:ext cx="10972800" cy="43211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L’attuale</a:t>
            </a:r>
            <a:r>
              <a:rPr lang="en-US" sz="2400" dirty="0" smtClean="0"/>
              <a:t> </a:t>
            </a:r>
            <a:r>
              <a:rPr lang="en-US" sz="2400" dirty="0" err="1" smtClean="0"/>
              <a:t>produzione</a:t>
            </a:r>
            <a:r>
              <a:rPr lang="en-US" sz="2400" dirty="0" smtClean="0"/>
              <a:t> </a:t>
            </a:r>
            <a:r>
              <a:rPr lang="en-US" sz="2400" dirty="0" err="1" smtClean="0"/>
              <a:t>mondiale</a:t>
            </a:r>
            <a:r>
              <a:rPr lang="en-US" sz="2400" dirty="0" smtClean="0"/>
              <a:t> di </a:t>
            </a:r>
            <a:r>
              <a:rPr lang="en-US" sz="2400" dirty="0" err="1" smtClean="0"/>
              <a:t>idrogeno</a:t>
            </a:r>
            <a:r>
              <a:rPr lang="en-US" sz="2400" dirty="0" smtClean="0"/>
              <a:t> è </a:t>
            </a:r>
            <a:r>
              <a:rPr lang="en-US" sz="2400" dirty="0" err="1" smtClean="0"/>
              <a:t>stimata</a:t>
            </a:r>
            <a:r>
              <a:rPr lang="en-US" sz="2400" dirty="0" smtClean="0"/>
              <a:t> in ~75 Mt </a:t>
            </a:r>
          </a:p>
          <a:p>
            <a:pPr lvl="1"/>
            <a:r>
              <a:rPr lang="en-US" sz="2000" b="1" dirty="0" err="1" smtClean="0"/>
              <a:t>Principalmente</a:t>
            </a:r>
            <a:r>
              <a:rPr lang="en-US" sz="2000" b="1" dirty="0" smtClean="0"/>
              <a:t> da steam reforming </a:t>
            </a:r>
            <a:r>
              <a:rPr lang="en-US" sz="2000" dirty="0" smtClean="0"/>
              <a:t>(Steam methane reforming + water gas shift). 10 t</a:t>
            </a:r>
            <a:r>
              <a:rPr lang="en-US" sz="2000" baseline="-25000" dirty="0" smtClean="0"/>
              <a:t>CO2</a:t>
            </a:r>
            <a:r>
              <a:rPr lang="en-US" sz="2000" dirty="0" smtClean="0"/>
              <a:t>/t</a:t>
            </a:r>
            <a:r>
              <a:rPr lang="en-US" sz="2000" baseline="-25000" dirty="0" smtClean="0"/>
              <a:t>H2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750 Mt di CO2 </a:t>
            </a:r>
            <a:r>
              <a:rPr lang="en-US" sz="2000" dirty="0" err="1" smtClean="0">
                <a:sym typeface="Wingdings" panose="05000000000000000000" pitchFamily="2" charset="2"/>
              </a:rPr>
              <a:t>emesse</a:t>
            </a:r>
            <a:r>
              <a:rPr lang="en-US" sz="2000" dirty="0" smtClean="0">
                <a:sym typeface="Wingdings" panose="05000000000000000000" pitchFamily="2" charset="2"/>
              </a:rPr>
              <a:t> per </a:t>
            </a:r>
            <a:r>
              <a:rPr lang="en-US" sz="2000" dirty="0" err="1" smtClean="0">
                <a:sym typeface="Wingdings" panose="05000000000000000000" pitchFamily="2" charset="2"/>
              </a:rPr>
              <a:t>produrre</a:t>
            </a:r>
            <a:r>
              <a:rPr lang="en-US" sz="2000" dirty="0" smtClean="0">
                <a:sym typeface="Wingdings" panose="05000000000000000000" pitchFamily="2" charset="2"/>
              </a:rPr>
              <a:t> H2 (1.8% </a:t>
            </a:r>
            <a:r>
              <a:rPr lang="en-US" sz="2000" dirty="0" err="1" smtClean="0">
                <a:sym typeface="Wingdings" panose="05000000000000000000" pitchFamily="2" charset="2"/>
              </a:rPr>
              <a:t>delle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emissioni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globali</a:t>
            </a:r>
            <a:r>
              <a:rPr lang="en-US" sz="2000" dirty="0" smtClean="0">
                <a:sym typeface="Wingdings" panose="05000000000000000000" pitchFamily="2" charset="2"/>
              </a:rPr>
              <a:t> di CO2 e l’</a:t>
            </a:r>
            <a:r>
              <a:rPr lang="en-US" sz="2000" dirty="0" smtClean="0"/>
              <a:t>1.8% </a:t>
            </a:r>
            <a:r>
              <a:rPr lang="en-US" sz="2000" dirty="0" err="1" smtClean="0"/>
              <a:t>della</a:t>
            </a:r>
            <a:r>
              <a:rPr lang="en-US" sz="2000" dirty="0" smtClean="0"/>
              <a:t> </a:t>
            </a:r>
            <a:r>
              <a:rPr lang="en-US" sz="2000" dirty="0" err="1" smtClean="0"/>
              <a:t>richiesta</a:t>
            </a:r>
            <a:r>
              <a:rPr lang="en-US" sz="2000" dirty="0" smtClean="0"/>
              <a:t> </a:t>
            </a:r>
            <a:r>
              <a:rPr lang="en-US" sz="2000" dirty="0" err="1" smtClean="0"/>
              <a:t>energetica</a:t>
            </a:r>
            <a:r>
              <a:rPr lang="en-US" sz="2000" dirty="0" smtClean="0"/>
              <a:t> </a:t>
            </a:r>
            <a:r>
              <a:rPr lang="en-US" sz="2000" dirty="0" err="1" smtClean="0"/>
              <a:t>mondiale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Il </a:t>
            </a:r>
            <a:r>
              <a:rPr lang="en-US" sz="2000" dirty="0" err="1" smtClean="0"/>
              <a:t>mercato</a:t>
            </a:r>
            <a:r>
              <a:rPr lang="en-US" sz="2000" dirty="0" smtClean="0"/>
              <a:t> </a:t>
            </a:r>
            <a:r>
              <a:rPr lang="en-US" sz="2000" dirty="0" err="1" smtClean="0"/>
              <a:t>annuale</a:t>
            </a:r>
            <a:r>
              <a:rPr lang="en-US" sz="2000" dirty="0" smtClean="0"/>
              <a:t> per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commercio</a:t>
            </a:r>
            <a:r>
              <a:rPr lang="en-US" sz="2000" dirty="0" smtClean="0"/>
              <a:t> </a:t>
            </a:r>
            <a:r>
              <a:rPr lang="en-US" sz="2000" dirty="0" err="1" smtClean="0"/>
              <a:t>dell’idrogeno</a:t>
            </a:r>
            <a:r>
              <a:rPr lang="en-US" sz="2000" dirty="0" smtClean="0"/>
              <a:t> è </a:t>
            </a:r>
            <a:r>
              <a:rPr lang="en-US" sz="2000" dirty="0" err="1" smtClean="0"/>
              <a:t>stimato</a:t>
            </a:r>
            <a:r>
              <a:rPr lang="en-US" sz="2000" dirty="0" smtClean="0"/>
              <a:t> in </a:t>
            </a:r>
            <a:r>
              <a:rPr lang="en-US" sz="2000" b="1" dirty="0" smtClean="0"/>
              <a:t>100 </a:t>
            </a:r>
            <a:r>
              <a:rPr lang="en-US" sz="2000" b="1" dirty="0" err="1" smtClean="0"/>
              <a:t>miliardi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dollari</a:t>
            </a:r>
            <a:r>
              <a:rPr lang="en-US" sz="2000" b="1" dirty="0" smtClean="0"/>
              <a:t> </a:t>
            </a:r>
            <a:r>
              <a:rPr lang="en-US" sz="2000" dirty="0" smtClean="0"/>
              <a:t>(3.3% </a:t>
            </a:r>
            <a:r>
              <a:rPr lang="en-US" sz="2000" dirty="0" err="1" smtClean="0"/>
              <a:t>della</a:t>
            </a:r>
            <a:r>
              <a:rPr lang="en-US" sz="2000" dirty="0" smtClean="0"/>
              <a:t> </a:t>
            </a:r>
            <a:r>
              <a:rPr lang="en-US" sz="2000" dirty="0" err="1" smtClean="0"/>
              <a:t>frazione</a:t>
            </a:r>
            <a:r>
              <a:rPr lang="en-US" sz="2000" dirty="0" smtClean="0"/>
              <a:t> del PIL </a:t>
            </a:r>
            <a:r>
              <a:rPr lang="en-US" sz="2000" dirty="0" err="1" smtClean="0"/>
              <a:t>mondiale</a:t>
            </a:r>
            <a:r>
              <a:rPr lang="en-US" sz="2000" dirty="0" smtClean="0"/>
              <a:t> </a:t>
            </a:r>
            <a:r>
              <a:rPr lang="en-US" sz="2000" dirty="0" err="1" smtClean="0"/>
              <a:t>legata</a:t>
            </a:r>
            <a:r>
              <a:rPr lang="en-US" sz="2000" dirty="0" smtClean="0"/>
              <a:t> al </a:t>
            </a:r>
            <a:r>
              <a:rPr lang="en-US" sz="2000" dirty="0" err="1" smtClean="0"/>
              <a:t>settore</a:t>
            </a:r>
            <a:r>
              <a:rPr lang="en-US" sz="2000" dirty="0" smtClean="0"/>
              <a:t> </a:t>
            </a:r>
            <a:r>
              <a:rPr lang="en-US" sz="2000" dirty="0" err="1" smtClean="0"/>
              <a:t>energetico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La </a:t>
            </a:r>
            <a:r>
              <a:rPr lang="en-US" sz="2400" dirty="0" err="1" smtClean="0"/>
              <a:t>richiesta</a:t>
            </a:r>
            <a:r>
              <a:rPr lang="en-US" sz="2400" dirty="0" smtClean="0"/>
              <a:t> di </a:t>
            </a:r>
            <a:r>
              <a:rPr lang="en-US" sz="2400" dirty="0" err="1" smtClean="0"/>
              <a:t>idrogeno</a:t>
            </a:r>
            <a:r>
              <a:rPr lang="en-US" sz="2400" dirty="0" smtClean="0"/>
              <a:t> </a:t>
            </a:r>
            <a:r>
              <a:rPr lang="en-US" sz="2400" dirty="0" err="1" smtClean="0"/>
              <a:t>globale</a:t>
            </a:r>
            <a:r>
              <a:rPr lang="en-US" sz="2400" dirty="0" smtClean="0"/>
              <a:t> è </a:t>
            </a:r>
            <a:r>
              <a:rPr lang="en-US" sz="2400" dirty="0" err="1" smtClean="0"/>
              <a:t>dovuta</a:t>
            </a:r>
            <a:r>
              <a:rPr lang="en-US" sz="2400" dirty="0" smtClean="0"/>
              <a:t> quasi </a:t>
            </a:r>
            <a:r>
              <a:rPr lang="en-US" sz="2400" dirty="0" err="1" smtClean="0"/>
              <a:t>interamente</a:t>
            </a:r>
            <a:r>
              <a:rPr lang="en-US" sz="2400" dirty="0" smtClean="0"/>
              <a:t> </a:t>
            </a:r>
            <a:r>
              <a:rPr lang="en-US" sz="2400" dirty="0" err="1" smtClean="0"/>
              <a:t>all’industria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err="1" smtClean="0"/>
              <a:t>Raffinerie</a:t>
            </a:r>
            <a:r>
              <a:rPr lang="en-US" sz="2000" dirty="0" smtClean="0"/>
              <a:t> di </a:t>
            </a:r>
            <a:r>
              <a:rPr lang="en-US" sz="2000" dirty="0" err="1" smtClean="0"/>
              <a:t>petrolio</a:t>
            </a:r>
            <a:r>
              <a:rPr lang="en-US" sz="2000" dirty="0" smtClean="0"/>
              <a:t>: </a:t>
            </a:r>
            <a:r>
              <a:rPr lang="en-US" sz="2000" dirty="0" err="1" smtClean="0"/>
              <a:t>erp</a:t>
            </a:r>
            <a:r>
              <a:rPr lang="en-US" sz="2000" dirty="0" smtClean="0"/>
              <a:t> </a:t>
            </a:r>
            <a:r>
              <a:rPr lang="en-US" sz="2000" dirty="0" err="1" smtClean="0"/>
              <a:t>rimuovere</a:t>
            </a:r>
            <a:r>
              <a:rPr lang="en-US" sz="2000" dirty="0" smtClean="0"/>
              <a:t> lo </a:t>
            </a:r>
            <a:r>
              <a:rPr lang="en-US" sz="2000" dirty="0" err="1" smtClean="0"/>
              <a:t>zolfo</a:t>
            </a:r>
            <a:r>
              <a:rPr lang="en-US" sz="2000" dirty="0" smtClean="0"/>
              <a:t> </a:t>
            </a:r>
            <a:r>
              <a:rPr lang="en-US" sz="2000" dirty="0" err="1" smtClean="0"/>
              <a:t>dai</a:t>
            </a:r>
            <a:r>
              <a:rPr lang="en-US" sz="2000" dirty="0" smtClean="0"/>
              <a:t> </a:t>
            </a:r>
            <a:r>
              <a:rPr lang="en-US" sz="2000" dirty="0" err="1" smtClean="0"/>
              <a:t>combustibili</a:t>
            </a:r>
            <a:r>
              <a:rPr lang="en-US" sz="2000" dirty="0"/>
              <a:t> </a:t>
            </a:r>
            <a:r>
              <a:rPr lang="en-US" sz="2000" dirty="0" err="1" smtClean="0"/>
              <a:t>ed</a:t>
            </a:r>
            <a:r>
              <a:rPr lang="en-US" sz="2000" dirty="0" smtClean="0"/>
              <a:t> </a:t>
            </a:r>
            <a:r>
              <a:rPr lang="en-US" sz="2000" dirty="0" err="1" smtClean="0"/>
              <a:t>evitare</a:t>
            </a:r>
            <a:r>
              <a:rPr lang="en-US" sz="2000" dirty="0" smtClean="0"/>
              <a:t> </a:t>
            </a:r>
            <a:r>
              <a:rPr lang="en-US" sz="2000" dirty="0" err="1" smtClean="0"/>
              <a:t>emissioni</a:t>
            </a:r>
            <a:r>
              <a:rPr lang="en-US" sz="2000" dirty="0" smtClean="0"/>
              <a:t> di Sox (50%) </a:t>
            </a:r>
          </a:p>
          <a:p>
            <a:pPr lvl="1"/>
            <a:r>
              <a:rPr lang="en-US" sz="2000" dirty="0" err="1" smtClean="0"/>
              <a:t>Produzione</a:t>
            </a:r>
            <a:r>
              <a:rPr lang="en-US" sz="2000" dirty="0" smtClean="0"/>
              <a:t> di </a:t>
            </a:r>
            <a:r>
              <a:rPr lang="en-US" sz="2000" dirty="0" err="1" smtClean="0"/>
              <a:t>ammoniaca</a:t>
            </a:r>
            <a:r>
              <a:rPr lang="en-US" sz="2000" dirty="0" smtClean="0"/>
              <a:t> (NH3): </a:t>
            </a:r>
            <a:r>
              <a:rPr lang="en-US" sz="2000" dirty="0" err="1" smtClean="0"/>
              <a:t>produzione</a:t>
            </a:r>
            <a:r>
              <a:rPr lang="en-US" sz="2000" dirty="0" smtClean="0"/>
              <a:t> di </a:t>
            </a:r>
            <a:r>
              <a:rPr lang="en-US" sz="2000" dirty="0" err="1" smtClean="0"/>
              <a:t>fertilizzanti</a:t>
            </a:r>
            <a:r>
              <a:rPr lang="en-US" sz="2000" dirty="0" smtClean="0"/>
              <a:t> (40%) </a:t>
            </a:r>
          </a:p>
          <a:p>
            <a:pPr lvl="1"/>
            <a:r>
              <a:rPr lang="en-US" sz="2000" dirty="0" err="1" smtClean="0"/>
              <a:t>Industria</a:t>
            </a:r>
            <a:r>
              <a:rPr lang="en-US" sz="2000" dirty="0" smtClean="0"/>
              <a:t> </a:t>
            </a:r>
            <a:r>
              <a:rPr lang="en-US" sz="2000" dirty="0" err="1" smtClean="0"/>
              <a:t>siderurgica</a:t>
            </a:r>
            <a:r>
              <a:rPr lang="en-US" sz="2000" dirty="0" smtClean="0"/>
              <a:t> e del </a:t>
            </a:r>
            <a:r>
              <a:rPr lang="en-US" sz="2000" dirty="0" err="1" smtClean="0"/>
              <a:t>vetro</a:t>
            </a:r>
            <a:r>
              <a:rPr lang="en-US" sz="2000" dirty="0" smtClean="0"/>
              <a:t>, </a:t>
            </a:r>
            <a:r>
              <a:rPr lang="en-US" sz="2000" dirty="0" err="1" smtClean="0"/>
              <a:t>farmaceutica</a:t>
            </a:r>
            <a:r>
              <a:rPr lang="en-US" sz="2000" dirty="0" smtClean="0"/>
              <a:t>, …</a:t>
            </a:r>
          </a:p>
          <a:p>
            <a:pPr marL="534988" lvl="1" indent="0" algn="r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bg2"/>
                </a:solidFill>
              </a:rPr>
              <a:t>Source: The future of Hydrogen, IEA, 2019</a:t>
            </a:r>
          </a:p>
          <a:p>
            <a:pPr lvl="1"/>
            <a:endParaRPr lang="en-US" sz="18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34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/>
              <a:t>Idrogeno</a:t>
            </a:r>
            <a:r>
              <a:rPr lang="en-US" sz="4000" dirty="0" smtClean="0"/>
              <a:t>: un versatile </a:t>
            </a:r>
            <a:r>
              <a:rPr lang="en-US" sz="4000" dirty="0" err="1" smtClean="0"/>
              <a:t>vettore</a:t>
            </a:r>
            <a:r>
              <a:rPr lang="en-US" sz="4000" dirty="0" smtClean="0"/>
              <a:t> </a:t>
            </a:r>
            <a:r>
              <a:rPr lang="en-US" sz="4000" dirty="0" err="1" smtClean="0"/>
              <a:t>energetico</a:t>
            </a:r>
            <a:r>
              <a:rPr lang="en-US" sz="4000" dirty="0" smtClean="0"/>
              <a:t> del </a:t>
            </a:r>
            <a:r>
              <a:rPr lang="en-US" sz="4000" dirty="0" err="1" smtClean="0"/>
              <a:t>futuro</a:t>
            </a:r>
            <a:endParaRPr lang="en-US" sz="4000" dirty="0"/>
          </a:p>
        </p:txBody>
      </p:sp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5594"/>
            <a:ext cx="8222400" cy="4502338"/>
          </a:xfrm>
          <a:prstGeom prst="rect">
            <a:avLst/>
          </a:prstGeom>
        </p:spPr>
      </p:pic>
      <p:sp>
        <p:nvSpPr>
          <p:cNvPr id="19" name="ZoneTexte 7"/>
          <p:cNvSpPr txBox="1"/>
          <p:nvPr/>
        </p:nvSpPr>
        <p:spPr>
          <a:xfrm>
            <a:off x="8976000" y="1518151"/>
            <a:ext cx="252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IRENA (2018):</a:t>
            </a:r>
          </a:p>
          <a:p>
            <a:endParaRPr lang="en-US" sz="2400" b="1" dirty="0" smtClean="0"/>
          </a:p>
          <a:p>
            <a:r>
              <a:rPr lang="en-US" sz="2400" dirty="0">
                <a:hlinkClick r:id="rId11"/>
              </a:rPr>
              <a:t>https://www.irena.org/-/media/Files/IRENA/Agency/Publication/2018/Sep/IRENA_Hydrogen_from_renewable_power_2018.pdf</a:t>
            </a:r>
            <a:endParaRPr lang="en-US" sz="24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63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</a:t>
            </a:r>
            <a:r>
              <a:rPr lang="en-US" dirty="0" err="1" smtClean="0"/>
              <a:t>domanda</a:t>
            </a:r>
            <a:r>
              <a:rPr lang="en-US" dirty="0" smtClean="0"/>
              <a:t> di </a:t>
            </a:r>
            <a:r>
              <a:rPr lang="en-US" dirty="0" err="1" smtClean="0"/>
              <a:t>idrogeno</a:t>
            </a:r>
            <a:r>
              <a:rPr lang="en-US" dirty="0" smtClean="0"/>
              <a:t> è in </a:t>
            </a:r>
            <a:r>
              <a:rPr lang="en-US" dirty="0" err="1" smtClean="0"/>
              <a:t>crescita</a:t>
            </a:r>
            <a:r>
              <a:rPr lang="en-US" dirty="0" smtClean="0"/>
              <a:t> dal 1975</a:t>
            </a:r>
            <a:endParaRPr lang="en-US" dirty="0"/>
          </a:p>
        </p:txBody>
      </p:sp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3" y="1499647"/>
            <a:ext cx="8642350" cy="4147880"/>
          </a:xfrm>
          <a:prstGeom prst="rect">
            <a:avLst/>
          </a:prstGeom>
        </p:spPr>
      </p:pic>
      <p:sp>
        <p:nvSpPr>
          <p:cNvPr id="19" name="ZoneTexte 7"/>
          <p:cNvSpPr txBox="1"/>
          <p:nvPr/>
        </p:nvSpPr>
        <p:spPr>
          <a:xfrm>
            <a:off x="9466340" y="2419425"/>
            <a:ext cx="2170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IEA (2019):</a:t>
            </a:r>
          </a:p>
          <a:p>
            <a:endParaRPr lang="en-US" sz="2400" b="1" dirty="0" smtClean="0"/>
          </a:p>
          <a:p>
            <a:r>
              <a:rPr lang="en-US" sz="2400" dirty="0">
                <a:hlinkClick r:id="rId11"/>
              </a:rPr>
              <a:t>https://www.iea.org/hydrogen2019/</a:t>
            </a:r>
            <a:endParaRPr lang="en-US" sz="24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8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Cosa</a:t>
            </a:r>
            <a:r>
              <a:rPr lang="en-US" sz="3600" dirty="0" smtClean="0"/>
              <a:t> </a:t>
            </a:r>
            <a:r>
              <a:rPr lang="en-US" sz="3600" dirty="0" err="1" smtClean="0"/>
              <a:t>c’è</a:t>
            </a:r>
            <a:r>
              <a:rPr lang="en-US" sz="3600" dirty="0" smtClean="0"/>
              <a:t> </a:t>
            </a:r>
            <a:r>
              <a:rPr lang="en-US" sz="3600" dirty="0" err="1" smtClean="0"/>
              <a:t>dietro</a:t>
            </a:r>
            <a:r>
              <a:rPr lang="en-US" sz="3600" dirty="0" smtClean="0"/>
              <a:t> </a:t>
            </a:r>
            <a:r>
              <a:rPr lang="en-US" sz="3600" dirty="0" err="1" smtClean="0"/>
              <a:t>il</a:t>
            </a:r>
            <a:r>
              <a:rPr lang="en-US" sz="3600" dirty="0" smtClean="0"/>
              <a:t> </a:t>
            </a:r>
            <a:r>
              <a:rPr lang="en-US" sz="3600" dirty="0" err="1" smtClean="0"/>
              <a:t>lato</a:t>
            </a:r>
            <a:r>
              <a:rPr lang="en-US" sz="3600" dirty="0" smtClean="0"/>
              <a:t> </a:t>
            </a:r>
            <a:r>
              <a:rPr lang="en-US" sz="3600" dirty="0" err="1" smtClean="0"/>
              <a:t>buono</a:t>
            </a:r>
            <a:r>
              <a:rPr lang="en-US" sz="3600" dirty="0" smtClean="0"/>
              <a:t> </a:t>
            </a:r>
            <a:r>
              <a:rPr lang="en-US" sz="3600" dirty="0" err="1" smtClean="0"/>
              <a:t>della</a:t>
            </a:r>
            <a:r>
              <a:rPr lang="en-US" sz="3600" dirty="0" smtClean="0"/>
              <a:t> </a:t>
            </a:r>
            <a:r>
              <a:rPr lang="en-US" sz="3600" dirty="0" err="1" smtClean="0"/>
              <a:t>Forza</a:t>
            </a:r>
            <a:r>
              <a:rPr lang="en-US" sz="3600" dirty="0" smtClean="0"/>
              <a:t> </a:t>
            </a:r>
            <a:r>
              <a:rPr lang="en-US" sz="3600" dirty="0" err="1" smtClean="0"/>
              <a:t>dell’idrogeno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412876"/>
            <a:ext cx="8726400" cy="4608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Dal 1975, </a:t>
            </a:r>
            <a:r>
              <a:rPr lang="en-US" dirty="0" err="1" smtClean="0"/>
              <a:t>l’incremento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domanda</a:t>
            </a:r>
            <a:r>
              <a:rPr lang="en-US" dirty="0" smtClean="0"/>
              <a:t> di H2 è legato </a:t>
            </a:r>
            <a:r>
              <a:rPr lang="en-US" dirty="0" err="1" smtClean="0"/>
              <a:t>principalmente</a:t>
            </a:r>
            <a:r>
              <a:rPr lang="en-US" dirty="0" smtClean="0"/>
              <a:t> </a:t>
            </a:r>
            <a:r>
              <a:rPr lang="en-US" dirty="0" err="1" smtClean="0"/>
              <a:t>all’aumento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suoi</a:t>
            </a:r>
            <a:r>
              <a:rPr lang="en-US" dirty="0" smtClean="0"/>
              <a:t> </a:t>
            </a:r>
            <a:r>
              <a:rPr lang="en-US" dirty="0" err="1" smtClean="0"/>
              <a:t>usi</a:t>
            </a:r>
            <a:r>
              <a:rPr lang="en-US" dirty="0" smtClean="0"/>
              <a:t> in </a:t>
            </a:r>
            <a:r>
              <a:rPr lang="en-US" dirty="0" err="1" smtClean="0"/>
              <a:t>campi</a:t>
            </a:r>
            <a:r>
              <a:rPr lang="en-US" dirty="0" smtClean="0"/>
              <a:t> </a:t>
            </a:r>
            <a:r>
              <a:rPr lang="en-US" dirty="0" err="1" smtClean="0"/>
              <a:t>industriali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producono</a:t>
            </a:r>
            <a:r>
              <a:rPr lang="en-US" dirty="0" smtClean="0"/>
              <a:t> </a:t>
            </a:r>
            <a:r>
              <a:rPr lang="en-US" dirty="0" err="1" smtClean="0"/>
              <a:t>inquinamento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Quali</a:t>
            </a:r>
            <a:r>
              <a:rPr lang="en-US" dirty="0" smtClean="0"/>
              <a:t> </a:t>
            </a:r>
            <a:r>
              <a:rPr lang="en-US" dirty="0" err="1" smtClean="0"/>
              <a:t>potrebbero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metodi</a:t>
            </a:r>
            <a:r>
              <a:rPr lang="en-US" dirty="0" smtClean="0"/>
              <a:t> per </a:t>
            </a:r>
            <a:r>
              <a:rPr lang="en-US" dirty="0" err="1" smtClean="0"/>
              <a:t>rendere</a:t>
            </a:r>
            <a:r>
              <a:rPr lang="en-US" dirty="0" smtClean="0"/>
              <a:t> </a:t>
            </a:r>
            <a:r>
              <a:rPr lang="en-US" dirty="0" err="1" smtClean="0"/>
              <a:t>l’idrogeno</a:t>
            </a:r>
            <a:r>
              <a:rPr lang="en-US" dirty="0" smtClean="0"/>
              <a:t> un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energetico</a:t>
            </a:r>
            <a:r>
              <a:rPr lang="en-US" dirty="0" smtClean="0"/>
              <a:t> non </a:t>
            </a:r>
            <a:r>
              <a:rPr lang="en-US" dirty="0" err="1" smtClean="0"/>
              <a:t>inquinante</a:t>
            </a:r>
            <a:r>
              <a:rPr lang="en-US" dirty="0" smtClean="0"/>
              <a:t>? </a:t>
            </a:r>
          </a:p>
          <a:p>
            <a:pPr lvl="1"/>
            <a:r>
              <a:rPr lang="en-US" sz="2300" dirty="0" smtClean="0"/>
              <a:t>Progresso </a:t>
            </a:r>
            <a:r>
              <a:rPr lang="en-US" sz="2300" dirty="0" err="1" smtClean="0"/>
              <a:t>tecnologico</a:t>
            </a:r>
            <a:r>
              <a:rPr lang="en-US" sz="2300" dirty="0" smtClean="0"/>
              <a:t> (e.g. </a:t>
            </a:r>
            <a:r>
              <a:rPr lang="en-US" sz="2300" dirty="0" err="1" smtClean="0"/>
              <a:t>riduzione</a:t>
            </a:r>
            <a:r>
              <a:rPr lang="en-US" sz="2300" dirty="0" smtClean="0"/>
              <a:t> </a:t>
            </a:r>
            <a:r>
              <a:rPr lang="en-US" sz="2300" dirty="0" err="1" smtClean="0"/>
              <a:t>dei</a:t>
            </a:r>
            <a:r>
              <a:rPr lang="en-US" sz="2300" dirty="0" smtClean="0"/>
              <a:t> </a:t>
            </a:r>
            <a:r>
              <a:rPr lang="en-US" sz="2300" dirty="0" err="1" smtClean="0"/>
              <a:t>costi</a:t>
            </a:r>
            <a:r>
              <a:rPr lang="en-US" sz="2300" dirty="0" smtClean="0"/>
              <a:t>)?</a:t>
            </a:r>
          </a:p>
          <a:p>
            <a:pPr lvl="1"/>
            <a:r>
              <a:rPr lang="en-US" sz="2300" dirty="0" err="1" smtClean="0"/>
              <a:t>Aumento</a:t>
            </a:r>
            <a:r>
              <a:rPr lang="en-US" sz="2300" dirty="0" smtClean="0"/>
              <a:t> </a:t>
            </a:r>
            <a:r>
              <a:rPr lang="en-US" sz="2300" dirty="0" err="1" smtClean="0"/>
              <a:t>delle</a:t>
            </a:r>
            <a:r>
              <a:rPr lang="en-US" sz="2300" dirty="0" smtClean="0"/>
              <a:t> </a:t>
            </a:r>
            <a:r>
              <a:rPr lang="en-US" sz="2300" dirty="0" err="1" smtClean="0"/>
              <a:t>energie</a:t>
            </a:r>
            <a:r>
              <a:rPr lang="en-US" sz="2300" dirty="0" smtClean="0"/>
              <a:t> </a:t>
            </a:r>
            <a:r>
              <a:rPr lang="en-US" sz="2300" dirty="0" err="1" smtClean="0"/>
              <a:t>rinnovabili</a:t>
            </a:r>
            <a:r>
              <a:rPr lang="en-US" sz="2300" dirty="0" smtClean="0"/>
              <a:t> (</a:t>
            </a:r>
            <a:r>
              <a:rPr lang="en-US" sz="2300" dirty="0" err="1" smtClean="0"/>
              <a:t>eolico</a:t>
            </a:r>
            <a:r>
              <a:rPr lang="en-US" sz="2300" dirty="0" smtClean="0"/>
              <a:t>, </a:t>
            </a:r>
            <a:r>
              <a:rPr lang="en-US" sz="2300" dirty="0" err="1" smtClean="0"/>
              <a:t>solare</a:t>
            </a:r>
            <a:r>
              <a:rPr lang="en-US" sz="2300" dirty="0" smtClean="0"/>
              <a:t>)?</a:t>
            </a:r>
          </a:p>
          <a:p>
            <a:pPr lvl="1"/>
            <a:r>
              <a:rPr lang="en-US" sz="2300" dirty="0" err="1" smtClean="0"/>
              <a:t>Un’evoluzione</a:t>
            </a:r>
            <a:r>
              <a:rPr lang="en-US" sz="2300" dirty="0" smtClean="0"/>
              <a:t> </a:t>
            </a:r>
            <a:r>
              <a:rPr lang="en-US" sz="2300" dirty="0" err="1" smtClean="0"/>
              <a:t>dei</a:t>
            </a:r>
            <a:r>
              <a:rPr lang="en-US" sz="2300" dirty="0" smtClean="0"/>
              <a:t> </a:t>
            </a:r>
            <a:r>
              <a:rPr lang="en-US" sz="2300" dirty="0" err="1" smtClean="0"/>
              <a:t>prezzi</a:t>
            </a:r>
            <a:r>
              <a:rPr lang="en-US" sz="2300" dirty="0" smtClean="0"/>
              <a:t> </a:t>
            </a:r>
            <a:r>
              <a:rPr lang="en-US" sz="2300" dirty="0" err="1" smtClean="0"/>
              <a:t>dell’elettricità</a:t>
            </a:r>
            <a:r>
              <a:rPr lang="en-US" sz="2300" dirty="0" smtClean="0"/>
              <a:t>?</a:t>
            </a:r>
          </a:p>
          <a:p>
            <a:pPr lvl="1"/>
            <a:r>
              <a:rPr lang="en-US" sz="2300" dirty="0" err="1" smtClean="0"/>
              <a:t>Tassazione</a:t>
            </a:r>
            <a:r>
              <a:rPr lang="en-US" sz="2300" dirty="0" smtClean="0"/>
              <a:t> di </a:t>
            </a:r>
            <a:r>
              <a:rPr lang="en-US" sz="2300" dirty="0" err="1" smtClean="0"/>
              <a:t>combustibili</a:t>
            </a:r>
            <a:r>
              <a:rPr lang="en-US" sz="2300" dirty="0" smtClean="0"/>
              <a:t> </a:t>
            </a:r>
            <a:r>
              <a:rPr lang="en-US" sz="2300" dirty="0" err="1" smtClean="0"/>
              <a:t>carboniosi</a:t>
            </a:r>
            <a:r>
              <a:rPr lang="en-US" sz="2300" dirty="0" smtClean="0"/>
              <a:t> </a:t>
            </a:r>
            <a:r>
              <a:rPr lang="en-US" sz="2300" dirty="0" err="1" smtClean="0"/>
              <a:t>ed</a:t>
            </a:r>
            <a:r>
              <a:rPr lang="en-US" sz="2300" dirty="0" smtClean="0"/>
              <a:t> </a:t>
            </a:r>
            <a:r>
              <a:rPr lang="en-US" sz="2300" dirty="0" err="1" smtClean="0"/>
              <a:t>emissioni</a:t>
            </a:r>
            <a:r>
              <a:rPr lang="en-US" sz="2300" dirty="0" smtClean="0"/>
              <a:t>?</a:t>
            </a:r>
          </a:p>
          <a:p>
            <a:pPr lvl="1"/>
            <a:r>
              <a:rPr lang="en-US" sz="2300" dirty="0" err="1" smtClean="0"/>
              <a:t>Nuove</a:t>
            </a:r>
            <a:r>
              <a:rPr lang="en-US" sz="2300" dirty="0" smtClean="0"/>
              <a:t> </a:t>
            </a:r>
            <a:r>
              <a:rPr lang="en-US" sz="2300" dirty="0" err="1" smtClean="0"/>
              <a:t>leggi</a:t>
            </a:r>
            <a:r>
              <a:rPr lang="en-US" sz="2300" dirty="0" smtClean="0"/>
              <a:t>? </a:t>
            </a:r>
            <a:r>
              <a:rPr lang="en-US" sz="2300" dirty="0" err="1" smtClean="0"/>
              <a:t>Obiettivi</a:t>
            </a:r>
            <a:r>
              <a:rPr lang="en-US" sz="2300" dirty="0" smtClean="0"/>
              <a:t> </a:t>
            </a:r>
            <a:r>
              <a:rPr lang="en-US" sz="2300" dirty="0" err="1" smtClean="0"/>
              <a:t>governativi</a:t>
            </a:r>
            <a:r>
              <a:rPr lang="en-US" sz="2300" dirty="0" smtClean="0"/>
              <a:t> per la </a:t>
            </a:r>
            <a:r>
              <a:rPr lang="en-US" sz="2300" dirty="0" err="1" smtClean="0"/>
              <a:t>transizione</a:t>
            </a:r>
            <a:r>
              <a:rPr lang="en-US" sz="2300" dirty="0" smtClean="0"/>
              <a:t> </a:t>
            </a:r>
            <a:r>
              <a:rPr lang="en-US" sz="2300" dirty="0" err="1" smtClean="0"/>
              <a:t>energetica</a:t>
            </a:r>
            <a:r>
              <a:rPr lang="en-US" sz="2300" dirty="0" smtClean="0"/>
              <a:t>?</a:t>
            </a:r>
          </a:p>
        </p:txBody>
      </p:sp>
      <p:grpSp>
        <p:nvGrpSpPr>
          <p:cNvPr id="19" name="Groupe 11"/>
          <p:cNvGrpSpPr/>
          <p:nvPr/>
        </p:nvGrpSpPr>
        <p:grpSpPr>
          <a:xfrm>
            <a:off x="9120000" y="2407375"/>
            <a:ext cx="2446273" cy="2477584"/>
            <a:chOff x="9120000" y="2407375"/>
            <a:chExt cx="2446273" cy="2477584"/>
          </a:xfrm>
        </p:grpSpPr>
        <p:pic>
          <p:nvPicPr>
            <p:cNvPr id="20" name="Imag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9791" y="3032356"/>
              <a:ext cx="1446691" cy="1447232"/>
            </a:xfrm>
            <a:prstGeom prst="ellipse">
              <a:avLst/>
            </a:prstGeom>
            <a:ln w="28575" cap="rnd">
              <a:solidFill>
                <a:schemeClr val="bg1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1" name="Ellipse 6"/>
            <p:cNvSpPr/>
            <p:nvPr/>
          </p:nvSpPr>
          <p:spPr>
            <a:xfrm>
              <a:off x="9120000" y="2541749"/>
              <a:ext cx="2446273" cy="23432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7"/>
            <p:cNvSpPr/>
            <p:nvPr/>
          </p:nvSpPr>
          <p:spPr>
            <a:xfrm>
              <a:off x="10377624" y="2407375"/>
              <a:ext cx="312355" cy="3337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16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29211" y="421761"/>
            <a:ext cx="878281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lang="it-IT" sz="48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Come stanno progredendo le tecnologie basate sull’idrogeno?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20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</a:t>
            </a:r>
            <a:r>
              <a:rPr lang="en-US" dirty="0" err="1" smtClean="0"/>
              <a:t>progresso</a:t>
            </a:r>
            <a:r>
              <a:rPr lang="en-US" dirty="0" smtClean="0"/>
              <a:t> </a:t>
            </a:r>
            <a:r>
              <a:rPr lang="en-US" dirty="0" err="1" smtClean="0"/>
              <a:t>tecnologico</a:t>
            </a:r>
            <a:r>
              <a:rPr lang="en-US" dirty="0" smtClean="0"/>
              <a:t> è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buona</a:t>
            </a:r>
            <a:r>
              <a:rPr lang="en-US" dirty="0" smtClean="0"/>
              <a:t> </a:t>
            </a:r>
            <a:r>
              <a:rPr lang="en-US" dirty="0" err="1" smtClean="0"/>
              <a:t>strada</a:t>
            </a:r>
            <a:endParaRPr lang="en-US" dirty="0" smtClean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8195749" y="1412876"/>
            <a:ext cx="3386651" cy="453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Durante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ultimi</a:t>
            </a:r>
            <a:r>
              <a:rPr lang="en-US" dirty="0" smtClean="0"/>
              <a:t> 10 </a:t>
            </a:r>
            <a:r>
              <a:rPr lang="en-US" dirty="0" err="1" smtClean="0"/>
              <a:t>anni</a:t>
            </a:r>
            <a:r>
              <a:rPr lang="en-US" dirty="0" smtClean="0"/>
              <a:t> I </a:t>
            </a:r>
            <a:r>
              <a:rPr lang="en-US" dirty="0" err="1" smtClean="0"/>
              <a:t>costi</a:t>
            </a:r>
            <a:r>
              <a:rPr lang="en-US" dirty="0" smtClean="0"/>
              <a:t> di </a:t>
            </a:r>
            <a:r>
              <a:rPr lang="en-US" dirty="0" err="1" smtClean="0"/>
              <a:t>elettrolizzatori</a:t>
            </a:r>
            <a:r>
              <a:rPr lang="en-US" dirty="0" smtClean="0"/>
              <a:t> e </a:t>
            </a:r>
            <a:r>
              <a:rPr lang="en-US" dirty="0" err="1" smtClean="0"/>
              <a:t>celle</a:t>
            </a:r>
            <a:r>
              <a:rPr lang="en-US" dirty="0" smtClean="0"/>
              <a:t> a </a:t>
            </a:r>
            <a:r>
              <a:rPr lang="en-US" dirty="0" err="1" smtClean="0"/>
              <a:t>combustibile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calati</a:t>
            </a:r>
            <a:r>
              <a:rPr lang="en-US" dirty="0" smtClean="0"/>
              <a:t> </a:t>
            </a:r>
            <a:r>
              <a:rPr lang="en-US" dirty="0" err="1" smtClean="0"/>
              <a:t>drasticamente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 smtClean="0"/>
              <a:t>Fonte</a:t>
            </a:r>
            <a:r>
              <a:rPr lang="en-US" sz="2400" b="1" dirty="0" smtClean="0"/>
              <a:t>: </a:t>
            </a:r>
            <a:r>
              <a:rPr lang="en-US" sz="2400" b="1" i="1" dirty="0" smtClean="0"/>
              <a:t>DOE Hydrogen and Fuel cells Program Record</a:t>
            </a:r>
          </a:p>
        </p:txBody>
      </p:sp>
      <p:pic>
        <p:nvPicPr>
          <p:cNvPr id="19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242" y="1184135"/>
            <a:ext cx="8352000" cy="475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8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2191" y="1398653"/>
            <a:ext cx="4749894" cy="340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Espace réservé du contenu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87" y="1398653"/>
            <a:ext cx="4739676" cy="337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8"/>
          <p:cNvSpPr txBox="1"/>
          <p:nvPr/>
        </p:nvSpPr>
        <p:spPr>
          <a:xfrm>
            <a:off x="7912729" y="5259134"/>
            <a:ext cx="246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Fonte</a:t>
            </a:r>
            <a:r>
              <a:rPr lang="en-US" sz="2400" b="1" dirty="0" smtClean="0"/>
              <a:t>: </a:t>
            </a:r>
            <a:r>
              <a:rPr lang="en-US" sz="2400" b="1" i="1" dirty="0" smtClean="0"/>
              <a:t>E4Tech</a:t>
            </a:r>
            <a:endParaRPr lang="en-US" sz="2400" b="1" i="1" dirty="0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</a:t>
            </a:r>
            <a:r>
              <a:rPr lang="en-US" dirty="0" err="1" smtClean="0"/>
              <a:t>progresso</a:t>
            </a:r>
            <a:r>
              <a:rPr lang="en-US" dirty="0" smtClean="0"/>
              <a:t> </a:t>
            </a:r>
            <a:r>
              <a:rPr lang="en-US" dirty="0" err="1" smtClean="0"/>
              <a:t>tecnologico</a:t>
            </a:r>
            <a:r>
              <a:rPr lang="en-US" dirty="0" smtClean="0"/>
              <a:t> è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buona</a:t>
            </a:r>
            <a:r>
              <a:rPr lang="en-US" dirty="0" smtClean="0"/>
              <a:t> </a:t>
            </a:r>
            <a:r>
              <a:rPr lang="en-US" dirty="0" err="1" smtClean="0"/>
              <a:t>strada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5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err="1" smtClean="0"/>
              <a:t>Sommario</a:t>
            </a:r>
            <a:endParaRPr lang="en-US" i="1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412876"/>
            <a:ext cx="10972800" cy="4321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i="1" dirty="0" err="1" smtClean="0"/>
              <a:t>Energia</a:t>
            </a:r>
            <a:r>
              <a:rPr lang="en-US" i="1" dirty="0" smtClean="0"/>
              <a:t> </a:t>
            </a:r>
            <a:r>
              <a:rPr lang="en-US" i="1" dirty="0" err="1" smtClean="0"/>
              <a:t>ed</a:t>
            </a:r>
            <a:r>
              <a:rPr lang="en-US" i="1" dirty="0" smtClean="0"/>
              <a:t> </a:t>
            </a:r>
            <a:r>
              <a:rPr lang="en-US" i="1" dirty="0" err="1" smtClean="0"/>
              <a:t>Economia</a:t>
            </a:r>
            <a:r>
              <a:rPr lang="en-US" i="1" dirty="0" smtClean="0"/>
              <a:t>: come </a:t>
            </a:r>
            <a:r>
              <a:rPr lang="en-US" i="1" dirty="0" err="1" smtClean="0"/>
              <a:t>sono</a:t>
            </a:r>
            <a:r>
              <a:rPr lang="en-US" i="1" dirty="0" smtClean="0"/>
              <a:t> </a:t>
            </a:r>
            <a:r>
              <a:rPr lang="en-US" i="1" dirty="0" err="1" smtClean="0"/>
              <a:t>collegate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 come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collegate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settore</a:t>
            </a:r>
            <a:r>
              <a:rPr lang="en-US" dirty="0" smtClean="0"/>
              <a:t> </a:t>
            </a:r>
            <a:r>
              <a:rPr lang="en-US" dirty="0" err="1" smtClean="0"/>
              <a:t>dell’idrogeno</a:t>
            </a:r>
            <a:r>
              <a:rPr lang="en-US" dirty="0" smtClean="0"/>
              <a:t> (H2)?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Come </a:t>
            </a:r>
            <a:r>
              <a:rPr lang="en-US" dirty="0" err="1" smtClean="0"/>
              <a:t>stanno</a:t>
            </a:r>
            <a:r>
              <a:rPr lang="en-US" dirty="0" smtClean="0"/>
              <a:t> </a:t>
            </a:r>
            <a:r>
              <a:rPr lang="en-US" dirty="0" err="1" smtClean="0"/>
              <a:t>progredendo</a:t>
            </a:r>
            <a:r>
              <a:rPr lang="en-US" dirty="0" smtClean="0"/>
              <a:t> le </a:t>
            </a:r>
            <a:r>
              <a:rPr lang="en-US" dirty="0" err="1" smtClean="0"/>
              <a:t>tecnologie</a:t>
            </a:r>
            <a:r>
              <a:rPr lang="en-US" dirty="0" smtClean="0"/>
              <a:t> </a:t>
            </a:r>
            <a:r>
              <a:rPr lang="en-US" dirty="0" err="1" smtClean="0"/>
              <a:t>basate</a:t>
            </a:r>
            <a:r>
              <a:rPr lang="en-US" dirty="0" smtClean="0"/>
              <a:t> </a:t>
            </a:r>
            <a:r>
              <a:rPr lang="en-US" dirty="0" err="1" smtClean="0"/>
              <a:t>sull’idrogeno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Perchè</a:t>
            </a:r>
            <a:r>
              <a:rPr lang="en-US" dirty="0" smtClean="0"/>
              <a:t> e come la </a:t>
            </a:r>
            <a:r>
              <a:rPr lang="en-US" dirty="0" err="1" smtClean="0"/>
              <a:t>transizione</a:t>
            </a:r>
            <a:r>
              <a:rPr lang="en-US" dirty="0" smtClean="0"/>
              <a:t> </a:t>
            </a:r>
            <a:r>
              <a:rPr lang="en-US" dirty="0" err="1" smtClean="0"/>
              <a:t>energetica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produzione</a:t>
            </a:r>
            <a:r>
              <a:rPr lang="en-US" dirty="0" smtClean="0"/>
              <a:t> di </a:t>
            </a:r>
            <a:r>
              <a:rPr lang="en-US" dirty="0" err="1" smtClean="0"/>
              <a:t>elettricità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favorire</a:t>
            </a:r>
            <a:r>
              <a:rPr lang="en-US" dirty="0" smtClean="0"/>
              <a:t> </a:t>
            </a:r>
            <a:r>
              <a:rPr lang="en-US" dirty="0" err="1" smtClean="0"/>
              <a:t>l’introduzione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tecnologie</a:t>
            </a:r>
            <a:r>
              <a:rPr lang="en-US" dirty="0" smtClean="0"/>
              <a:t> a </a:t>
            </a:r>
            <a:r>
              <a:rPr lang="en-US" dirty="0" err="1" smtClean="0"/>
              <a:t>idrogeno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Perchè</a:t>
            </a:r>
            <a:r>
              <a:rPr lang="en-US" dirty="0" smtClean="0"/>
              <a:t> è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tassare</a:t>
            </a:r>
            <a:r>
              <a:rPr lang="en-US" dirty="0" smtClean="0"/>
              <a:t> le </a:t>
            </a:r>
            <a:r>
              <a:rPr lang="en-US" dirty="0" err="1" smtClean="0"/>
              <a:t>emissioni</a:t>
            </a:r>
            <a:r>
              <a:rPr lang="en-US" dirty="0" smtClean="0"/>
              <a:t> di CO2? E come </a:t>
            </a:r>
            <a:r>
              <a:rPr lang="en-US" dirty="0" err="1" smtClean="0"/>
              <a:t>farlo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governi</a:t>
            </a:r>
            <a:r>
              <a:rPr lang="en-US" dirty="0" smtClean="0"/>
              <a:t> di </a:t>
            </a:r>
            <a:r>
              <a:rPr lang="en-US" dirty="0" err="1" smtClean="0"/>
              <a:t>supportare</a:t>
            </a:r>
            <a:r>
              <a:rPr lang="en-US" dirty="0" smtClean="0"/>
              <a:t> lo </a:t>
            </a:r>
            <a:r>
              <a:rPr lang="en-US" dirty="0" err="1" smtClean="0"/>
              <a:t>sviluppo</a:t>
            </a:r>
            <a:r>
              <a:rPr lang="en-US" dirty="0" smtClean="0"/>
              <a:t> </a:t>
            </a:r>
            <a:r>
              <a:rPr lang="en-US" dirty="0" err="1" smtClean="0"/>
              <a:t>dell’idrogeno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Quanto</a:t>
            </a:r>
            <a:r>
              <a:rPr lang="en-US" dirty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buone</a:t>
            </a:r>
            <a:r>
              <a:rPr lang="en-US" dirty="0" smtClean="0"/>
              <a:t> le </a:t>
            </a:r>
            <a:r>
              <a:rPr lang="en-US" dirty="0" err="1" smtClean="0"/>
              <a:t>prospettive</a:t>
            </a:r>
            <a:r>
              <a:rPr lang="en-US" dirty="0" smtClean="0"/>
              <a:t> per </a:t>
            </a:r>
            <a:r>
              <a:rPr lang="en-US" dirty="0" err="1" smtClean="0"/>
              <a:t>un’economia</a:t>
            </a:r>
            <a:r>
              <a:rPr lang="en-US" dirty="0" smtClean="0"/>
              <a:t> </a:t>
            </a:r>
            <a:r>
              <a:rPr lang="en-US" dirty="0" err="1" smtClean="0"/>
              <a:t>basata</a:t>
            </a:r>
            <a:r>
              <a:rPr lang="en-US" dirty="0" smtClean="0"/>
              <a:t> </a:t>
            </a:r>
            <a:r>
              <a:rPr lang="en-US" dirty="0" err="1" smtClean="0"/>
              <a:t>sull’idrogeno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5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53002" y="48860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it-IT" sz="4800" b="1" kern="0" dirty="0" err="1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Perchè</a:t>
            </a:r>
            <a:r>
              <a:rPr lang="it-IT" sz="48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 e come la transizione energetica nella produzione di elettricità può favorire l’introduzione delle tecnologie a idrogeno?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313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17113" y="74878"/>
            <a:ext cx="11796213" cy="666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 </a:t>
            </a:r>
            <a:r>
              <a:rPr lang="en-US" dirty="0" err="1" smtClean="0"/>
              <a:t>energie</a:t>
            </a:r>
            <a:r>
              <a:rPr lang="en-US" dirty="0" smtClean="0"/>
              <a:t> </a:t>
            </a:r>
            <a:r>
              <a:rPr lang="en-US" dirty="0" err="1" smtClean="0"/>
              <a:t>rinnovabili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incostanti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117114" y="1236028"/>
            <a:ext cx="5089608" cy="3471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Rinnovabili</a:t>
            </a:r>
            <a:r>
              <a:rPr lang="en-US" b="1" dirty="0" smtClean="0"/>
              <a:t> </a:t>
            </a:r>
            <a:r>
              <a:rPr lang="en-US" b="1" dirty="0" err="1" smtClean="0"/>
              <a:t>variabili</a:t>
            </a:r>
            <a:r>
              <a:rPr lang="en-US" b="1" dirty="0" smtClean="0"/>
              <a:t> (VRE)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 smtClean="0"/>
          </a:p>
          <a:p>
            <a:r>
              <a:rPr lang="en-US" dirty="0" err="1" smtClean="0"/>
              <a:t>Chiamate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b="1" dirty="0" err="1" smtClean="0"/>
              <a:t>fonti</a:t>
            </a:r>
            <a:r>
              <a:rPr lang="en-US" b="1" dirty="0" smtClean="0"/>
              <a:t> </a:t>
            </a:r>
            <a:r>
              <a:rPr lang="en-US" b="1" dirty="0" err="1" smtClean="0"/>
              <a:t>energetiche</a:t>
            </a:r>
            <a:r>
              <a:rPr lang="en-US" b="1" dirty="0" smtClean="0"/>
              <a:t> </a:t>
            </a:r>
            <a:r>
              <a:rPr lang="en-US" b="1" dirty="0" err="1" smtClean="0"/>
              <a:t>intermittenti</a:t>
            </a:r>
            <a:r>
              <a:rPr lang="en-US" dirty="0" smtClean="0"/>
              <a:t>, non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controllabili</a:t>
            </a:r>
            <a:r>
              <a:rPr lang="en-US" dirty="0" smtClean="0"/>
              <a:t>: non </a:t>
            </a:r>
            <a:r>
              <a:rPr lang="en-US" dirty="0" err="1" smtClean="0"/>
              <a:t>esistono</a:t>
            </a:r>
            <a:r>
              <a:rPr lang="en-US" dirty="0" smtClean="0"/>
              <a:t> </a:t>
            </a:r>
            <a:r>
              <a:rPr lang="en-US" dirty="0" err="1" smtClean="0"/>
              <a:t>interrutori</a:t>
            </a:r>
            <a:r>
              <a:rPr lang="en-US" dirty="0" smtClean="0"/>
              <a:t> per </a:t>
            </a:r>
            <a:r>
              <a:rPr lang="en-US" dirty="0" err="1" smtClean="0"/>
              <a:t>accendere</a:t>
            </a:r>
            <a:r>
              <a:rPr lang="en-US" dirty="0" smtClean="0"/>
              <a:t> o </a:t>
            </a:r>
            <a:r>
              <a:rPr lang="en-US" dirty="0" err="1" smtClean="0"/>
              <a:t>spegnere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sole 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vento</a:t>
            </a:r>
            <a:r>
              <a:rPr lang="en-US" dirty="0" smtClean="0"/>
              <a:t>…</a:t>
            </a:r>
            <a:endParaRPr lang="en-US" i="1" dirty="0" smtClean="0"/>
          </a:p>
        </p:txBody>
      </p:sp>
      <p:pic>
        <p:nvPicPr>
          <p:cNvPr id="19" name="Imag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797" y="1764711"/>
            <a:ext cx="2003240" cy="1569205"/>
          </a:xfrm>
          <a:prstGeom prst="rect">
            <a:avLst/>
          </a:prstGeom>
        </p:spPr>
      </p:pic>
      <p:sp>
        <p:nvSpPr>
          <p:cNvPr id="20" name="ZoneTexte 9"/>
          <p:cNvSpPr txBox="1"/>
          <p:nvPr/>
        </p:nvSpPr>
        <p:spPr>
          <a:xfrm>
            <a:off x="2292797" y="2042214"/>
            <a:ext cx="811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+</a:t>
            </a:r>
            <a:endParaRPr lang="en-US" sz="9600" b="1" dirty="0"/>
          </a:p>
        </p:txBody>
      </p:sp>
      <p:pic>
        <p:nvPicPr>
          <p:cNvPr id="21" name="Imag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" y="1596028"/>
            <a:ext cx="2003240" cy="2003240"/>
          </a:xfrm>
          <a:prstGeom prst="rect">
            <a:avLst/>
          </a:prstGeom>
        </p:spPr>
      </p:pic>
      <p:pic>
        <p:nvPicPr>
          <p:cNvPr id="22" name="Imag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7153" r="3825" b="15936"/>
          <a:stretch/>
        </p:blipFill>
        <p:spPr>
          <a:xfrm>
            <a:off x="6179513" y="1236028"/>
            <a:ext cx="4056189" cy="2197102"/>
          </a:xfrm>
          <a:prstGeom prst="rect">
            <a:avLst/>
          </a:prstGeom>
        </p:spPr>
      </p:pic>
      <p:pic>
        <p:nvPicPr>
          <p:cNvPr id="23" name="Image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1" t="5882" r="3289" b="14706"/>
          <a:stretch/>
        </p:blipFill>
        <p:spPr>
          <a:xfrm>
            <a:off x="6323513" y="3676045"/>
            <a:ext cx="4013661" cy="2257684"/>
          </a:xfrm>
          <a:prstGeom prst="rect">
            <a:avLst/>
          </a:prstGeom>
        </p:spPr>
      </p:pic>
      <p:sp>
        <p:nvSpPr>
          <p:cNvPr id="24" name="ZoneTexte 12"/>
          <p:cNvSpPr txBox="1"/>
          <p:nvPr/>
        </p:nvSpPr>
        <p:spPr>
          <a:xfrm>
            <a:off x="7647963" y="1236028"/>
            <a:ext cx="160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Energia</a:t>
            </a:r>
            <a:r>
              <a:rPr lang="en-US" b="1" dirty="0" smtClean="0"/>
              <a:t> </a:t>
            </a:r>
            <a:r>
              <a:rPr lang="en-US" b="1" dirty="0" err="1" smtClean="0"/>
              <a:t>solare</a:t>
            </a:r>
            <a:endParaRPr lang="en-US" b="1" dirty="0" smtClean="0"/>
          </a:p>
        </p:txBody>
      </p:sp>
      <p:sp>
        <p:nvSpPr>
          <p:cNvPr id="25" name="ZoneTexte 13"/>
          <p:cNvSpPr txBox="1"/>
          <p:nvPr/>
        </p:nvSpPr>
        <p:spPr>
          <a:xfrm>
            <a:off x="6323513" y="3611874"/>
            <a:ext cx="165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Energia</a:t>
            </a:r>
            <a:endParaRPr lang="en-US" b="1" dirty="0" smtClean="0"/>
          </a:p>
          <a:p>
            <a:r>
              <a:rPr lang="en-US" b="1" dirty="0" err="1" smtClean="0"/>
              <a:t>eolica</a:t>
            </a:r>
            <a:endParaRPr lang="en-US" b="1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92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20800" y="314961"/>
            <a:ext cx="117504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… e </a:t>
            </a:r>
            <a:r>
              <a:rPr lang="en-US" dirty="0" err="1" smtClean="0"/>
              <a:t>questo</a:t>
            </a:r>
            <a:r>
              <a:rPr lang="en-US" dirty="0" smtClean="0"/>
              <a:t> è un </a:t>
            </a:r>
            <a:r>
              <a:rPr lang="en-US" dirty="0" err="1" smtClean="0"/>
              <a:t>problema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mercato</a:t>
            </a:r>
            <a:r>
              <a:rPr lang="en-US" dirty="0" smtClean="0"/>
              <a:t> </a:t>
            </a:r>
            <a:r>
              <a:rPr lang="en-US" dirty="0" err="1" smtClean="0"/>
              <a:t>elettrico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412876"/>
            <a:ext cx="10972800" cy="453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Il </a:t>
            </a:r>
            <a:r>
              <a:rPr lang="en-US" dirty="0" err="1" smtClean="0"/>
              <a:t>mercato</a:t>
            </a:r>
            <a:r>
              <a:rPr lang="en-US" dirty="0" smtClean="0"/>
              <a:t> </a:t>
            </a:r>
            <a:r>
              <a:rPr lang="en-US" dirty="0" err="1" smtClean="0"/>
              <a:t>elettrico</a:t>
            </a:r>
            <a:r>
              <a:rPr lang="en-US" dirty="0" smtClean="0"/>
              <a:t> è molto </a:t>
            </a:r>
            <a:r>
              <a:rPr lang="en-US" dirty="0" err="1" smtClean="0"/>
              <a:t>peculiare</a:t>
            </a:r>
            <a:r>
              <a:rPr lang="en-US" dirty="0" smtClean="0"/>
              <a:t>: la </a:t>
            </a:r>
            <a:r>
              <a:rPr lang="en-US" dirty="0" err="1" smtClean="0"/>
              <a:t>fornitura</a:t>
            </a:r>
            <a:r>
              <a:rPr lang="en-US" dirty="0" smtClean="0"/>
              <a:t> di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uguale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domanda</a:t>
            </a:r>
            <a:r>
              <a:rPr lang="en-US" dirty="0" smtClean="0"/>
              <a:t>. </a:t>
            </a:r>
            <a:r>
              <a:rPr lang="en-US" dirty="0" err="1" smtClean="0"/>
              <a:t>Qualsiasi</a:t>
            </a:r>
            <a:r>
              <a:rPr lang="en-US" dirty="0" smtClean="0"/>
              <a:t> </a:t>
            </a:r>
            <a:r>
              <a:rPr lang="en-US" dirty="0" err="1" smtClean="0"/>
              <a:t>sbilanciamento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portare</a:t>
            </a:r>
            <a:r>
              <a:rPr lang="en-US" dirty="0" smtClean="0"/>
              <a:t> la rete a un blackout!</a:t>
            </a:r>
          </a:p>
          <a:p>
            <a:pPr lvl="1"/>
            <a:r>
              <a:rPr lang="en-US" dirty="0" smtClean="0"/>
              <a:t>Un </a:t>
            </a:r>
            <a:r>
              <a:rPr lang="en-US" dirty="0" err="1" smtClean="0"/>
              <a:t>esempio</a:t>
            </a:r>
            <a:r>
              <a:rPr lang="en-US" dirty="0" smtClean="0"/>
              <a:t> simile è </a:t>
            </a:r>
            <a:r>
              <a:rPr lang="en-US" dirty="0" err="1" smtClean="0"/>
              <a:t>quello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stanza di hotel o un </a:t>
            </a:r>
            <a:r>
              <a:rPr lang="en-US" dirty="0" err="1" smtClean="0"/>
              <a:t>biglietto</a:t>
            </a:r>
            <a:r>
              <a:rPr lang="en-US" dirty="0" smtClean="0"/>
              <a:t> </a:t>
            </a:r>
            <a:r>
              <a:rPr lang="en-US" dirty="0" err="1" smtClean="0"/>
              <a:t>aereo</a:t>
            </a:r>
            <a:r>
              <a:rPr lang="en-US" dirty="0" smtClean="0"/>
              <a:t>: se la stanza o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sedile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vuoti</a:t>
            </a:r>
            <a:r>
              <a:rPr lang="en-US" dirty="0" smtClean="0"/>
              <a:t>,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persi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L’aumento</a:t>
            </a:r>
            <a:r>
              <a:rPr lang="en-US" dirty="0" smtClean="0"/>
              <a:t> di </a:t>
            </a:r>
            <a:r>
              <a:rPr lang="en-US" dirty="0" err="1" smtClean="0"/>
              <a:t>rinnovabili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reta</a:t>
            </a:r>
            <a:r>
              <a:rPr lang="en-US" dirty="0" smtClean="0"/>
              <a:t> </a:t>
            </a:r>
            <a:r>
              <a:rPr lang="en-US" b="1" dirty="0" err="1" smtClean="0"/>
              <a:t>aumenta</a:t>
            </a:r>
            <a:r>
              <a:rPr lang="en-US" b="1" dirty="0" smtClean="0"/>
              <a:t> </a:t>
            </a:r>
            <a:r>
              <a:rPr lang="en-US" b="1" dirty="0" err="1" smtClean="0"/>
              <a:t>il</a:t>
            </a:r>
            <a:r>
              <a:rPr lang="en-US" b="1" dirty="0" smtClean="0"/>
              <a:t> </a:t>
            </a:r>
            <a:r>
              <a:rPr lang="en-US" b="1" dirty="0" err="1" smtClean="0"/>
              <a:t>fattore</a:t>
            </a:r>
            <a:r>
              <a:rPr lang="en-US" b="1" dirty="0" smtClean="0"/>
              <a:t> di </a:t>
            </a:r>
            <a:r>
              <a:rPr lang="en-US" b="1" dirty="0" err="1" smtClean="0"/>
              <a:t>incertezza</a:t>
            </a:r>
            <a:r>
              <a:rPr lang="en-US" b="1" dirty="0" smtClean="0"/>
              <a:t> </a:t>
            </a:r>
            <a:r>
              <a:rPr lang="en-US" dirty="0" err="1" smtClean="0"/>
              <a:t>lato</a:t>
            </a:r>
            <a:r>
              <a:rPr lang="en-US" dirty="0" smtClean="0"/>
              <a:t> </a:t>
            </a:r>
            <a:r>
              <a:rPr lang="en-US" dirty="0" err="1" smtClean="0"/>
              <a:t>fornitura</a:t>
            </a:r>
            <a:r>
              <a:rPr lang="en-US" dirty="0" smtClean="0"/>
              <a:t> </a:t>
            </a:r>
            <a:r>
              <a:rPr lang="en-US" dirty="0" err="1" smtClean="0"/>
              <a:t>quindi</a:t>
            </a:r>
            <a:r>
              <a:rPr lang="en-US" dirty="0" smtClean="0"/>
              <a:t> è </a:t>
            </a:r>
            <a:r>
              <a:rPr lang="en-US" b="1" dirty="0" err="1" smtClean="0"/>
              <a:t>richiesta</a:t>
            </a:r>
            <a:r>
              <a:rPr lang="en-US" b="1" dirty="0" smtClean="0"/>
              <a:t> </a:t>
            </a:r>
            <a:r>
              <a:rPr lang="en-US" b="1" dirty="0" err="1" smtClean="0"/>
              <a:t>maggiore</a:t>
            </a:r>
            <a:r>
              <a:rPr lang="en-US" b="1" dirty="0" smtClean="0"/>
              <a:t> </a:t>
            </a:r>
            <a:r>
              <a:rPr lang="en-US" b="1" dirty="0" err="1" smtClean="0"/>
              <a:t>flessibilità</a:t>
            </a:r>
            <a:r>
              <a:rPr lang="en-US" b="1" dirty="0" smtClean="0"/>
              <a:t> </a:t>
            </a:r>
            <a:r>
              <a:rPr lang="en-US" dirty="0" smtClean="0"/>
              <a:t>al </a:t>
            </a:r>
            <a:r>
              <a:rPr lang="en-US" dirty="0" err="1" smtClean="0"/>
              <a:t>sistema</a:t>
            </a:r>
            <a:r>
              <a:rPr lang="en-US" dirty="0" smtClean="0"/>
              <a:t>. </a:t>
            </a:r>
            <a:endParaRPr lang="en-US" b="1" dirty="0" smtClean="0"/>
          </a:p>
          <a:p>
            <a:r>
              <a:rPr lang="en-US" dirty="0" err="1" smtClean="0"/>
              <a:t>L’integrazione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rinnovabili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mercato</a:t>
            </a:r>
            <a:r>
              <a:rPr lang="en-US" dirty="0" smtClean="0"/>
              <a:t> </a:t>
            </a:r>
            <a:r>
              <a:rPr lang="en-US" dirty="0" err="1" smtClean="0"/>
              <a:t>elettrico</a:t>
            </a:r>
            <a:r>
              <a:rPr lang="en-US" dirty="0" smtClean="0"/>
              <a:t> ha un </a:t>
            </a:r>
            <a:r>
              <a:rPr lang="en-US" dirty="0" err="1" smtClean="0"/>
              <a:t>impatto</a:t>
            </a:r>
            <a:r>
              <a:rPr lang="en-US" dirty="0" smtClean="0"/>
              <a:t> non </a:t>
            </a:r>
            <a:r>
              <a:rPr lang="en-US" dirty="0" err="1" smtClean="0"/>
              <a:t>indifferente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prezzo</a:t>
            </a:r>
            <a:r>
              <a:rPr lang="en-US" dirty="0" smtClean="0"/>
              <a:t> </a:t>
            </a:r>
            <a:r>
              <a:rPr lang="en-US" dirty="0" err="1" smtClean="0"/>
              <a:t>dell’energia</a:t>
            </a:r>
            <a:r>
              <a:rPr lang="en-US" dirty="0" smtClean="0"/>
              <a:t>: è </a:t>
            </a:r>
            <a:r>
              <a:rPr lang="en-US" dirty="0" err="1" smtClean="0"/>
              <a:t>l’effetto</a:t>
            </a:r>
            <a:r>
              <a:rPr lang="en-US" dirty="0" smtClean="0"/>
              <a:t> </a:t>
            </a:r>
            <a:r>
              <a:rPr lang="en-US" b="1" dirty="0" err="1" smtClean="0"/>
              <a:t>ordine</a:t>
            </a:r>
            <a:r>
              <a:rPr lang="en-US" b="1" dirty="0" smtClean="0"/>
              <a:t> di </a:t>
            </a:r>
            <a:r>
              <a:rPr lang="en-US" b="1" dirty="0" err="1" smtClean="0"/>
              <a:t>merito</a:t>
            </a:r>
            <a:endParaRPr lang="en-US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76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84000" y="261000"/>
            <a:ext cx="120240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Qual’è</a:t>
            </a:r>
            <a:r>
              <a:rPr lang="en-US" dirty="0" smtClean="0"/>
              <a:t> la </a:t>
            </a:r>
            <a:r>
              <a:rPr lang="en-US" dirty="0" err="1" smtClean="0"/>
              <a:t>logica</a:t>
            </a:r>
            <a:r>
              <a:rPr lang="en-US" dirty="0" smtClean="0"/>
              <a:t> del </a:t>
            </a:r>
            <a:r>
              <a:rPr lang="en-US" dirty="0" err="1" smtClean="0"/>
              <a:t>mercato</a:t>
            </a:r>
            <a:r>
              <a:rPr lang="en-US" dirty="0" smtClean="0"/>
              <a:t> </a:t>
            </a:r>
            <a:r>
              <a:rPr lang="en-US" dirty="0" err="1" smtClean="0"/>
              <a:t>elettrico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609600" y="1412876"/>
            <a:ext cx="10972800" cy="4321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Il </a:t>
            </a:r>
            <a:r>
              <a:rPr lang="en-US" sz="3200" dirty="0" err="1" smtClean="0"/>
              <a:t>mercato</a:t>
            </a:r>
            <a:r>
              <a:rPr lang="en-US" sz="3200" dirty="0" smtClean="0"/>
              <a:t> </a:t>
            </a:r>
            <a:r>
              <a:rPr lang="en-US" sz="3200" dirty="0" err="1" smtClean="0"/>
              <a:t>elettrico</a:t>
            </a:r>
            <a:r>
              <a:rPr lang="en-US" sz="3200" dirty="0" smtClean="0"/>
              <a:t>, come </a:t>
            </a:r>
            <a:r>
              <a:rPr lang="en-US" sz="3200" dirty="0" err="1" smtClean="0"/>
              <a:t>tutti</a:t>
            </a:r>
            <a:r>
              <a:rPr lang="en-US" sz="3200" dirty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mercati</a:t>
            </a:r>
            <a:r>
              <a:rPr lang="en-US" sz="3200" dirty="0" smtClean="0"/>
              <a:t>, ha due </a:t>
            </a:r>
            <a:r>
              <a:rPr lang="en-US" sz="3200" dirty="0" err="1" smtClean="0"/>
              <a:t>lati</a:t>
            </a:r>
            <a:r>
              <a:rPr lang="en-US" sz="3200" dirty="0" smtClean="0"/>
              <a:t>:</a:t>
            </a:r>
          </a:p>
          <a:p>
            <a:pPr marL="706438" lvl="1" indent="-342900"/>
            <a:r>
              <a:rPr lang="en-US" sz="2700" b="1" dirty="0" err="1" smtClean="0"/>
              <a:t>L’offerta</a:t>
            </a:r>
            <a:r>
              <a:rPr lang="en-US" sz="2700" b="1" dirty="0" smtClean="0"/>
              <a:t> : </a:t>
            </a:r>
            <a:r>
              <a:rPr lang="en-US" sz="2700" dirty="0" err="1" smtClean="0"/>
              <a:t>l’elettricità</a:t>
            </a:r>
            <a:r>
              <a:rPr lang="en-US" sz="2700" dirty="0" smtClean="0"/>
              <a:t> è </a:t>
            </a:r>
            <a:r>
              <a:rPr lang="en-US" sz="2700" dirty="0" err="1" smtClean="0"/>
              <a:t>prodotta</a:t>
            </a:r>
            <a:r>
              <a:rPr lang="en-US" sz="2700" dirty="0" smtClean="0"/>
              <a:t> </a:t>
            </a:r>
            <a:r>
              <a:rPr lang="en-US" sz="2700" dirty="0" err="1" smtClean="0"/>
              <a:t>usando</a:t>
            </a:r>
            <a:r>
              <a:rPr lang="en-US" sz="2700" dirty="0" smtClean="0"/>
              <a:t> diverse </a:t>
            </a:r>
            <a:r>
              <a:rPr lang="en-US" sz="2700" dirty="0" err="1" smtClean="0"/>
              <a:t>tecnologie</a:t>
            </a:r>
            <a:r>
              <a:rPr lang="en-US" sz="2700" dirty="0" smtClean="0"/>
              <a:t> (</a:t>
            </a:r>
            <a:r>
              <a:rPr lang="en-US" sz="2700" dirty="0" err="1" smtClean="0"/>
              <a:t>nucleare</a:t>
            </a:r>
            <a:r>
              <a:rPr lang="en-US" sz="2700" dirty="0" smtClean="0"/>
              <a:t>, gas, </a:t>
            </a:r>
            <a:r>
              <a:rPr lang="en-US" sz="2700" dirty="0" err="1" smtClean="0"/>
              <a:t>carbone</a:t>
            </a:r>
            <a:r>
              <a:rPr lang="en-US" sz="2700" dirty="0" smtClean="0"/>
              <a:t>, </a:t>
            </a:r>
            <a:r>
              <a:rPr lang="en-US" sz="2700" dirty="0" err="1" smtClean="0"/>
              <a:t>ecc</a:t>
            </a:r>
            <a:r>
              <a:rPr lang="en-US" sz="2700" dirty="0" smtClean="0"/>
              <a:t>.). La </a:t>
            </a:r>
            <a:r>
              <a:rPr lang="en-US" sz="2700" dirty="0" err="1" smtClean="0"/>
              <a:t>più</a:t>
            </a:r>
            <a:r>
              <a:rPr lang="en-US" sz="2700" dirty="0" smtClean="0"/>
              <a:t> </a:t>
            </a:r>
            <a:r>
              <a:rPr lang="en-US" sz="2700" dirty="0" err="1" smtClean="0"/>
              <a:t>economica</a:t>
            </a:r>
            <a:r>
              <a:rPr lang="en-US" sz="2700" dirty="0" smtClean="0"/>
              <a:t> in termini di </a:t>
            </a:r>
            <a:r>
              <a:rPr lang="en-US" sz="2700" dirty="0" err="1" smtClean="0"/>
              <a:t>costo</a:t>
            </a:r>
            <a:r>
              <a:rPr lang="en-US" sz="2700" dirty="0" smtClean="0"/>
              <a:t> </a:t>
            </a:r>
            <a:r>
              <a:rPr lang="en-US" sz="2700" dirty="0" err="1" smtClean="0"/>
              <a:t>marginale</a:t>
            </a:r>
            <a:r>
              <a:rPr lang="en-US" sz="2700" dirty="0" smtClean="0"/>
              <a:t> </a:t>
            </a:r>
            <a:r>
              <a:rPr lang="en-US" sz="2700" b="1" dirty="0" smtClean="0"/>
              <a:t>c</a:t>
            </a:r>
            <a:r>
              <a:rPr lang="en-US" sz="2700" dirty="0" smtClean="0"/>
              <a:t> ( </a:t>
            </a:r>
            <a:r>
              <a:rPr lang="en-US" sz="2700" dirty="0" err="1" smtClean="0"/>
              <a:t>costo</a:t>
            </a:r>
            <a:r>
              <a:rPr lang="en-US" sz="2700" dirty="0" smtClean="0"/>
              <a:t> per </a:t>
            </a:r>
            <a:r>
              <a:rPr lang="en-US" sz="2700" dirty="0" err="1" smtClean="0"/>
              <a:t>produrre</a:t>
            </a:r>
            <a:r>
              <a:rPr lang="en-US" sz="2700" dirty="0" smtClean="0"/>
              <a:t> 1 </a:t>
            </a:r>
            <a:r>
              <a:rPr lang="en-US" sz="2700" dirty="0" err="1" smtClean="0"/>
              <a:t>MWh</a:t>
            </a:r>
            <a:r>
              <a:rPr lang="en-US" sz="2700" dirty="0" smtClean="0"/>
              <a:t>, </a:t>
            </a:r>
            <a:r>
              <a:rPr lang="en-US" sz="2700" dirty="0" err="1" smtClean="0"/>
              <a:t>legata</a:t>
            </a:r>
            <a:r>
              <a:rPr lang="en-US" sz="2700" dirty="0" smtClean="0"/>
              <a:t> al </a:t>
            </a:r>
            <a:r>
              <a:rPr lang="en-US" sz="2700" dirty="0" err="1" smtClean="0"/>
              <a:t>costo</a:t>
            </a:r>
            <a:r>
              <a:rPr lang="en-US" sz="2700" dirty="0" smtClean="0"/>
              <a:t> del </a:t>
            </a:r>
            <a:r>
              <a:rPr lang="en-US" sz="2700" dirty="0" err="1" smtClean="0"/>
              <a:t>combustibile</a:t>
            </a:r>
            <a:r>
              <a:rPr lang="en-US" sz="2700" dirty="0" smtClean="0"/>
              <a:t> </a:t>
            </a:r>
            <a:r>
              <a:rPr lang="en-US" sz="2700" dirty="0" err="1" smtClean="0"/>
              <a:t>utilizzato</a:t>
            </a:r>
            <a:r>
              <a:rPr lang="en-US" sz="2700" dirty="0" smtClean="0"/>
              <a:t>) ha </a:t>
            </a:r>
            <a:r>
              <a:rPr lang="en-US" sz="2700" dirty="0" err="1" smtClean="0"/>
              <a:t>priorità</a:t>
            </a:r>
            <a:r>
              <a:rPr lang="en-US" sz="2700" dirty="0" smtClean="0"/>
              <a:t> di </a:t>
            </a:r>
            <a:r>
              <a:rPr lang="en-US" sz="2700" dirty="0" err="1" smtClean="0"/>
              <a:t>dispacciamento</a:t>
            </a:r>
            <a:r>
              <a:rPr lang="en-US" sz="2700" dirty="0" smtClean="0"/>
              <a:t> e </a:t>
            </a:r>
            <a:r>
              <a:rPr lang="en-US" sz="2700" dirty="0" err="1" smtClean="0"/>
              <a:t>utilizzo</a:t>
            </a:r>
            <a:r>
              <a:rPr lang="en-US" sz="2700" dirty="0" smtClean="0"/>
              <a:t>: </a:t>
            </a:r>
            <a:r>
              <a:rPr lang="en-US" sz="2700" dirty="0" err="1" smtClean="0"/>
              <a:t>questo</a:t>
            </a:r>
            <a:r>
              <a:rPr lang="en-US" sz="2700" dirty="0" smtClean="0"/>
              <a:t> è </a:t>
            </a:r>
            <a:r>
              <a:rPr lang="en-US" sz="2700" b="1" dirty="0" err="1" smtClean="0"/>
              <a:t>l’ordine</a:t>
            </a:r>
            <a:r>
              <a:rPr lang="en-US" sz="2700" b="1" dirty="0" smtClean="0"/>
              <a:t> di </a:t>
            </a:r>
            <a:r>
              <a:rPr lang="en-US" sz="2700" b="1" dirty="0" err="1" smtClean="0"/>
              <a:t>merito</a:t>
            </a:r>
            <a:r>
              <a:rPr lang="en-US" sz="2700" b="1" dirty="0" smtClean="0"/>
              <a:t> </a:t>
            </a:r>
          </a:p>
          <a:p>
            <a:pPr marL="1114425" lvl="2" indent="-342900"/>
            <a:r>
              <a:rPr lang="en-US" sz="2600" dirty="0" smtClean="0"/>
              <a:t>N.B: Il </a:t>
            </a:r>
            <a:r>
              <a:rPr lang="en-US" sz="2600" dirty="0" err="1" smtClean="0"/>
              <a:t>combustibile</a:t>
            </a:r>
            <a:r>
              <a:rPr lang="en-US" sz="2600" dirty="0" smtClean="0"/>
              <a:t> per </a:t>
            </a:r>
            <a:r>
              <a:rPr lang="en-US" sz="2600" dirty="0" err="1" smtClean="0"/>
              <a:t>eolico</a:t>
            </a:r>
            <a:r>
              <a:rPr lang="en-US" sz="2600" dirty="0" smtClean="0"/>
              <a:t> e </a:t>
            </a:r>
            <a:r>
              <a:rPr lang="en-US" sz="2600" dirty="0" err="1" smtClean="0"/>
              <a:t>solare</a:t>
            </a:r>
            <a:r>
              <a:rPr lang="en-US" sz="2600" dirty="0" smtClean="0"/>
              <a:t> è gratis, </a:t>
            </a:r>
            <a:r>
              <a:rPr lang="en-US" sz="2600" dirty="0" err="1" smtClean="0"/>
              <a:t>quindi</a:t>
            </a:r>
            <a:r>
              <a:rPr lang="en-US" sz="2600" dirty="0" smtClean="0"/>
              <a:t> </a:t>
            </a:r>
            <a:r>
              <a:rPr lang="en-US" sz="2600" dirty="0" err="1" smtClean="0"/>
              <a:t>queste</a:t>
            </a:r>
            <a:r>
              <a:rPr lang="en-US" sz="2600" dirty="0" smtClean="0"/>
              <a:t> </a:t>
            </a:r>
            <a:r>
              <a:rPr lang="en-US" sz="2600" dirty="0" err="1" smtClean="0"/>
              <a:t>hanno</a:t>
            </a:r>
            <a:r>
              <a:rPr lang="en-US" sz="2600" dirty="0" smtClean="0"/>
              <a:t> </a:t>
            </a:r>
            <a:r>
              <a:rPr lang="en-US" sz="2600" dirty="0" err="1" smtClean="0"/>
              <a:t>priorità</a:t>
            </a:r>
            <a:r>
              <a:rPr lang="en-US" sz="2600" dirty="0" smtClean="0"/>
              <a:t> di </a:t>
            </a:r>
            <a:r>
              <a:rPr lang="en-US" sz="2600" dirty="0" err="1" smtClean="0"/>
              <a:t>dispacciamento</a:t>
            </a:r>
            <a:r>
              <a:rPr lang="en-US" sz="2600" dirty="0" smtClean="0"/>
              <a:t> </a:t>
            </a:r>
            <a:r>
              <a:rPr lang="en-US" sz="2600" dirty="0" err="1" smtClean="0"/>
              <a:t>sul</a:t>
            </a:r>
            <a:r>
              <a:rPr lang="en-US" sz="2600" dirty="0" smtClean="0"/>
              <a:t> </a:t>
            </a:r>
            <a:r>
              <a:rPr lang="en-US" sz="2600" dirty="0" err="1" smtClean="0"/>
              <a:t>mercato</a:t>
            </a:r>
            <a:r>
              <a:rPr lang="en-US" sz="2600" dirty="0" smtClean="0"/>
              <a:t>  </a:t>
            </a:r>
          </a:p>
          <a:p>
            <a:pPr marL="706438" lvl="1" indent="-342900"/>
            <a:r>
              <a:rPr lang="en-US" sz="2700" b="1" dirty="0" smtClean="0"/>
              <a:t>La </a:t>
            </a:r>
            <a:r>
              <a:rPr lang="en-US" sz="2700" b="1" dirty="0" err="1" smtClean="0"/>
              <a:t>domanda</a:t>
            </a:r>
            <a:r>
              <a:rPr lang="en-US" sz="2700" b="1" dirty="0" smtClean="0"/>
              <a:t>(Q): </a:t>
            </a:r>
            <a:r>
              <a:rPr lang="en-US" sz="2700" dirty="0" err="1" smtClean="0"/>
              <a:t>varia</a:t>
            </a:r>
            <a:r>
              <a:rPr lang="en-US" sz="2700" dirty="0" smtClean="0"/>
              <a:t> </a:t>
            </a:r>
            <a:r>
              <a:rPr lang="en-US" sz="2700" dirty="0" err="1" smtClean="0"/>
              <a:t>nel</a:t>
            </a:r>
            <a:r>
              <a:rPr lang="en-US" sz="2700" dirty="0" smtClean="0"/>
              <a:t> tempo (</a:t>
            </a:r>
            <a:r>
              <a:rPr lang="en-US" sz="2700" dirty="0" err="1" smtClean="0"/>
              <a:t>giorno</a:t>
            </a:r>
            <a:r>
              <a:rPr lang="en-US" sz="2700" dirty="0" smtClean="0"/>
              <a:t>, </a:t>
            </a:r>
            <a:r>
              <a:rPr lang="en-US" sz="2700" dirty="0" err="1" smtClean="0"/>
              <a:t>notte</a:t>
            </a:r>
            <a:r>
              <a:rPr lang="en-US" sz="2700" dirty="0" smtClean="0"/>
              <a:t>, estate, </a:t>
            </a:r>
            <a:r>
              <a:rPr lang="en-US" sz="2700" dirty="0" err="1" smtClean="0"/>
              <a:t>inverno</a:t>
            </a:r>
            <a:r>
              <a:rPr lang="en-US" sz="2700" dirty="0" smtClean="0"/>
              <a:t>)</a:t>
            </a:r>
            <a:br>
              <a:rPr lang="en-US" sz="2700" dirty="0" smtClean="0"/>
            </a:br>
            <a:r>
              <a:rPr lang="en-US" sz="2700" b="1" dirty="0" smtClean="0"/>
              <a:t>P(</a:t>
            </a:r>
            <a:r>
              <a:rPr lang="en-US" sz="2700" b="1" dirty="0" err="1" smtClean="0"/>
              <a:t>Q,t</a:t>
            </a:r>
            <a:r>
              <a:rPr lang="en-US" sz="2700" b="1" dirty="0" smtClean="0"/>
              <a:t>)</a:t>
            </a:r>
            <a:r>
              <a:rPr lang="en-US" sz="2700" dirty="0" smtClean="0"/>
              <a:t> è la </a:t>
            </a:r>
            <a:r>
              <a:rPr lang="en-US" sz="2700" b="1" dirty="0" err="1" smtClean="0"/>
              <a:t>curva</a:t>
            </a:r>
            <a:r>
              <a:rPr lang="en-US" sz="2700" b="1" dirty="0" smtClean="0"/>
              <a:t> di </a:t>
            </a:r>
            <a:r>
              <a:rPr lang="en-US" sz="2700" b="1" dirty="0" err="1" smtClean="0"/>
              <a:t>domanda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inversa</a:t>
            </a:r>
            <a:r>
              <a:rPr lang="en-US" sz="2700" b="1" dirty="0" smtClean="0"/>
              <a:t> </a:t>
            </a:r>
            <a:r>
              <a:rPr lang="en-US" sz="2700" dirty="0" smtClean="0"/>
              <a:t>(</a:t>
            </a:r>
            <a:r>
              <a:rPr lang="en-US" sz="2700" dirty="0" err="1" smtClean="0"/>
              <a:t>che</a:t>
            </a:r>
            <a:r>
              <a:rPr lang="en-US" sz="2700" dirty="0" smtClean="0"/>
              <a:t> </a:t>
            </a:r>
            <a:r>
              <a:rPr lang="en-US" sz="2700" dirty="0" err="1" smtClean="0"/>
              <a:t>descrive</a:t>
            </a:r>
            <a:r>
              <a:rPr lang="en-US" sz="2700" dirty="0" smtClean="0"/>
              <a:t> </a:t>
            </a:r>
            <a:r>
              <a:rPr lang="en-US" sz="2700" dirty="0" err="1" smtClean="0"/>
              <a:t>l’andamento</a:t>
            </a:r>
            <a:r>
              <a:rPr lang="en-US" sz="2700" dirty="0" smtClean="0"/>
              <a:t> del </a:t>
            </a:r>
            <a:r>
              <a:rPr lang="en-US" sz="2700" dirty="0" err="1" smtClean="0"/>
              <a:t>prezzo</a:t>
            </a:r>
            <a:r>
              <a:rPr lang="en-US" sz="2700" dirty="0" smtClean="0"/>
              <a:t> P in </a:t>
            </a:r>
            <a:r>
              <a:rPr lang="en-US" sz="2700" dirty="0" err="1" smtClean="0"/>
              <a:t>funzione</a:t>
            </a:r>
            <a:r>
              <a:rPr lang="en-US" sz="2700" dirty="0" smtClean="0"/>
              <a:t> </a:t>
            </a:r>
            <a:r>
              <a:rPr lang="en-US" sz="2700" dirty="0" err="1" smtClean="0"/>
              <a:t>della</a:t>
            </a:r>
            <a:r>
              <a:rPr lang="en-US" sz="2700" dirty="0" smtClean="0"/>
              <a:t> </a:t>
            </a:r>
            <a:r>
              <a:rPr lang="en-US" sz="2700" dirty="0" err="1" smtClean="0"/>
              <a:t>domanda</a:t>
            </a:r>
            <a:r>
              <a:rPr lang="en-US" sz="2700" dirty="0" smtClean="0"/>
              <a:t> Q</a:t>
            </a:r>
            <a:endParaRPr lang="en-US" sz="2700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97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65980" y="168722"/>
            <a:ext cx="11660260" cy="7160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Illustrazione</a:t>
            </a:r>
            <a:r>
              <a:rPr lang="en-US" dirty="0" smtClean="0"/>
              <a:t>: </a:t>
            </a:r>
            <a:r>
              <a:rPr lang="en-US" dirty="0" err="1" smtClean="0"/>
              <a:t>mercato</a:t>
            </a:r>
            <a:r>
              <a:rPr lang="en-US" dirty="0" smtClean="0"/>
              <a:t> </a:t>
            </a:r>
            <a:r>
              <a:rPr lang="en-US" dirty="0" err="1" smtClean="0"/>
              <a:t>energetico</a:t>
            </a:r>
            <a:r>
              <a:rPr lang="en-US" dirty="0" smtClean="0"/>
              <a:t> con 1 </a:t>
            </a:r>
            <a:r>
              <a:rPr lang="en-US" dirty="0" err="1" smtClean="0"/>
              <a:t>tecnologia</a:t>
            </a:r>
            <a:endParaRPr lang="en-US" dirty="0"/>
          </a:p>
        </p:txBody>
      </p:sp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1185872"/>
            <a:ext cx="6064600" cy="4363902"/>
          </a:xfrm>
          <a:prstGeom prst="rect">
            <a:avLst/>
          </a:prstGeom>
        </p:spPr>
      </p:pic>
      <p:sp>
        <p:nvSpPr>
          <p:cNvPr id="19" name="ZoneTexte 7"/>
          <p:cNvSpPr txBox="1"/>
          <p:nvPr/>
        </p:nvSpPr>
        <p:spPr>
          <a:xfrm>
            <a:off x="165982" y="1326633"/>
            <a:ext cx="37362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Mercato</a:t>
            </a:r>
            <a:r>
              <a:rPr lang="en-US" sz="2000" dirty="0" smtClean="0"/>
              <a:t> </a:t>
            </a:r>
            <a:r>
              <a:rPr lang="en-US" sz="2000" dirty="0" err="1" smtClean="0"/>
              <a:t>fittizio</a:t>
            </a:r>
            <a:r>
              <a:rPr lang="en-US" sz="2000" dirty="0" smtClean="0"/>
              <a:t> con </a:t>
            </a:r>
            <a:r>
              <a:rPr lang="en-US" sz="2000" dirty="0" err="1" smtClean="0"/>
              <a:t>una</a:t>
            </a:r>
            <a:r>
              <a:rPr lang="en-US" sz="2000" dirty="0" smtClean="0"/>
              <a:t> sola </a:t>
            </a:r>
            <a:r>
              <a:rPr lang="en-US" sz="2000" dirty="0" err="1" smtClean="0"/>
              <a:t>tecnologia</a:t>
            </a:r>
            <a:r>
              <a:rPr lang="en-US" sz="2000" dirty="0" smtClean="0"/>
              <a:t> </a:t>
            </a:r>
            <a:r>
              <a:rPr lang="en-US" sz="2000" dirty="0" err="1" smtClean="0"/>
              <a:t>produttiva</a:t>
            </a:r>
            <a:r>
              <a:rPr lang="en-US" sz="2000" dirty="0" smtClean="0"/>
              <a:t> di </a:t>
            </a:r>
            <a:r>
              <a:rPr lang="en-US" sz="2000" dirty="0" err="1" smtClean="0"/>
              <a:t>costo</a:t>
            </a:r>
            <a:r>
              <a:rPr lang="en-US" sz="2000" dirty="0" smtClean="0"/>
              <a:t> </a:t>
            </a:r>
            <a:r>
              <a:rPr lang="en-US" sz="2000" dirty="0" err="1" smtClean="0"/>
              <a:t>marginale</a:t>
            </a:r>
            <a:r>
              <a:rPr lang="en-US" sz="2000" dirty="0" smtClean="0"/>
              <a:t> c e </a:t>
            </a:r>
            <a:r>
              <a:rPr lang="en-US" sz="2000" dirty="0" err="1" smtClean="0"/>
              <a:t>capacità</a:t>
            </a:r>
            <a:r>
              <a:rPr lang="en-US" sz="2000" dirty="0" smtClean="0"/>
              <a:t> K</a:t>
            </a:r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 </a:t>
            </a:r>
            <a:r>
              <a:rPr lang="en-US" sz="2000" b="1" dirty="0" smtClean="0">
                <a:solidFill>
                  <a:srgbClr val="00B0F0"/>
                </a:solidFill>
              </a:rPr>
              <a:t>curve </a:t>
            </a:r>
            <a:r>
              <a:rPr lang="en-US" sz="2000" b="1" dirty="0" err="1" smtClean="0">
                <a:solidFill>
                  <a:srgbClr val="00B0F0"/>
                </a:solidFill>
              </a:rPr>
              <a:t>blu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/>
              <a:t>rappresentano</a:t>
            </a:r>
            <a:r>
              <a:rPr lang="en-US" sz="2000" dirty="0" smtClean="0"/>
              <a:t> I </a:t>
            </a:r>
            <a:r>
              <a:rPr lang="en-US" sz="2000" dirty="0" err="1" smtClean="0"/>
              <a:t>diversi</a:t>
            </a:r>
            <a:r>
              <a:rPr lang="en-US" sz="2000" dirty="0" smtClean="0"/>
              <a:t> </a:t>
            </a:r>
            <a:r>
              <a:rPr lang="en-US" sz="2000" dirty="0" err="1" smtClean="0"/>
              <a:t>stati</a:t>
            </a:r>
            <a:r>
              <a:rPr lang="en-US" sz="2000" dirty="0" smtClean="0"/>
              <a:t> di </a:t>
            </a:r>
            <a:r>
              <a:rPr lang="en-US" sz="2000" dirty="0" err="1" smtClean="0"/>
              <a:t>domanda</a:t>
            </a:r>
            <a:r>
              <a:rPr lang="en-US" sz="2000" dirty="0" smtClean="0"/>
              <a:t> (</a:t>
            </a:r>
            <a:r>
              <a:rPr lang="en-US" sz="2000" dirty="0" err="1" smtClean="0"/>
              <a:t>spostandosi</a:t>
            </a:r>
            <a:r>
              <a:rPr lang="en-US" sz="2000" dirty="0" smtClean="0"/>
              <a:t> a </a:t>
            </a:r>
            <a:r>
              <a:rPr lang="en-US" sz="2000" dirty="0" err="1" smtClean="0"/>
              <a:t>destra</a:t>
            </a:r>
            <a:r>
              <a:rPr lang="en-US" sz="2000" dirty="0" smtClean="0"/>
              <a:t> la </a:t>
            </a:r>
            <a:r>
              <a:rPr lang="en-US" sz="2000" dirty="0" err="1" smtClean="0"/>
              <a:t>domanda</a:t>
            </a:r>
            <a:r>
              <a:rPr lang="en-US" sz="2000" dirty="0" smtClean="0"/>
              <a:t> sale)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Il </a:t>
            </a:r>
            <a:r>
              <a:rPr lang="en-US" sz="2000" dirty="0" err="1" smtClean="0"/>
              <a:t>prezzo</a:t>
            </a:r>
            <a:r>
              <a:rPr lang="en-US" sz="2000" dirty="0" smtClean="0"/>
              <a:t> di </a:t>
            </a:r>
            <a:r>
              <a:rPr lang="en-US" sz="2000" dirty="0" err="1" smtClean="0"/>
              <a:t>mercato</a:t>
            </a:r>
            <a:r>
              <a:rPr lang="en-US" sz="2000" dirty="0" smtClean="0"/>
              <a:t> P è </a:t>
            </a:r>
            <a:r>
              <a:rPr lang="en-US" sz="2000" dirty="0" err="1" smtClean="0"/>
              <a:t>sempre</a:t>
            </a:r>
            <a:r>
              <a:rPr lang="en-US" sz="2000" dirty="0" smtClean="0"/>
              <a:t> </a:t>
            </a:r>
            <a:r>
              <a:rPr lang="en-US" sz="2000" dirty="0" err="1" smtClean="0"/>
              <a:t>uguale</a:t>
            </a:r>
            <a:r>
              <a:rPr lang="en-US" sz="2000" dirty="0" smtClean="0"/>
              <a:t> a c, </a:t>
            </a:r>
            <a:r>
              <a:rPr lang="en-US" sz="2000" dirty="0" err="1" smtClean="0"/>
              <a:t>tranne</a:t>
            </a:r>
            <a:r>
              <a:rPr lang="en-US" sz="2000" dirty="0" smtClean="0"/>
              <a:t> </a:t>
            </a:r>
            <a:r>
              <a:rPr lang="en-US" sz="2000" dirty="0" err="1" smtClean="0"/>
              <a:t>quando</a:t>
            </a:r>
            <a:r>
              <a:rPr lang="en-US" sz="2000" dirty="0" smtClean="0"/>
              <a:t> la </a:t>
            </a:r>
            <a:r>
              <a:rPr lang="en-US" sz="2000" dirty="0" err="1" smtClean="0"/>
              <a:t>domanda</a:t>
            </a:r>
            <a:r>
              <a:rPr lang="en-US" sz="2000" dirty="0" smtClean="0"/>
              <a:t> </a:t>
            </a:r>
            <a:r>
              <a:rPr lang="en-US" sz="2000" dirty="0" err="1" smtClean="0"/>
              <a:t>supera</a:t>
            </a:r>
            <a:r>
              <a:rPr lang="en-US" sz="2000" dirty="0" smtClean="0"/>
              <a:t> la </a:t>
            </a:r>
            <a:r>
              <a:rPr lang="en-US" sz="2000" dirty="0" err="1" smtClean="0"/>
              <a:t>massima</a:t>
            </a:r>
            <a:r>
              <a:rPr lang="en-US" sz="2000" dirty="0" smtClean="0"/>
              <a:t> </a:t>
            </a:r>
            <a:r>
              <a:rPr lang="en-US" sz="2000" dirty="0" err="1" smtClean="0"/>
              <a:t>capacità</a:t>
            </a:r>
            <a:r>
              <a:rPr lang="en-US" sz="2000" dirty="0" smtClean="0"/>
              <a:t> </a:t>
            </a:r>
            <a:r>
              <a:rPr lang="en-US" sz="2000" dirty="0" err="1" smtClean="0"/>
              <a:t>produttiva</a:t>
            </a:r>
            <a:r>
              <a:rPr lang="en-US" sz="2000" dirty="0" smtClean="0"/>
              <a:t> K (</a:t>
            </a:r>
            <a:r>
              <a:rPr lang="en-US" sz="2000" dirty="0" err="1" smtClean="0"/>
              <a:t>caso</a:t>
            </a:r>
            <a:r>
              <a:rPr lang="en-US" sz="2000" dirty="0" smtClean="0"/>
              <a:t> </a:t>
            </a:r>
            <a:r>
              <a:rPr lang="en-US" sz="2000" dirty="0" err="1" smtClean="0"/>
              <a:t>particolare</a:t>
            </a:r>
            <a:r>
              <a:rPr lang="en-US" sz="2000" dirty="0" smtClean="0"/>
              <a:t>, </a:t>
            </a:r>
            <a:r>
              <a:rPr lang="en-US" sz="2000" dirty="0" err="1" smtClean="0"/>
              <a:t>succede</a:t>
            </a:r>
            <a:r>
              <a:rPr lang="en-US" sz="2000" dirty="0" smtClean="0"/>
              <a:t> per </a:t>
            </a:r>
            <a:r>
              <a:rPr lang="en-US" sz="2000" dirty="0" err="1" smtClean="0"/>
              <a:t>poche</a:t>
            </a:r>
            <a:r>
              <a:rPr lang="en-US" sz="2000" dirty="0" smtClean="0"/>
              <a:t> ore molto </a:t>
            </a:r>
            <a:r>
              <a:rPr lang="en-US" sz="2000" dirty="0" err="1" smtClean="0"/>
              <a:t>fredde</a:t>
            </a:r>
            <a:r>
              <a:rPr lang="en-US" sz="2000" dirty="0" smtClean="0"/>
              <a:t> </a:t>
            </a:r>
            <a:r>
              <a:rPr lang="en-US" sz="2000" dirty="0" err="1" smtClean="0"/>
              <a:t>durante</a:t>
            </a:r>
            <a:r>
              <a:rPr lang="en-US" sz="2000" dirty="0" smtClean="0"/>
              <a:t> </a:t>
            </a:r>
            <a:r>
              <a:rPr lang="en-US" sz="2000" dirty="0" err="1" smtClean="0"/>
              <a:t>l’inverno</a:t>
            </a:r>
            <a:r>
              <a:rPr lang="en-US" sz="2000" dirty="0" smtClean="0"/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50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Espace réservé du contenu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9" b="6960"/>
          <a:stretch/>
        </p:blipFill>
        <p:spPr>
          <a:xfrm>
            <a:off x="208182" y="1131907"/>
            <a:ext cx="9648000" cy="4464001"/>
          </a:xfrm>
          <a:prstGeom prst="rect">
            <a:avLst/>
          </a:prstGeom>
        </p:spPr>
      </p:pic>
      <p:sp>
        <p:nvSpPr>
          <p:cNvPr id="16" name="ZoneTexte 7"/>
          <p:cNvSpPr txBox="1"/>
          <p:nvPr/>
        </p:nvSpPr>
        <p:spPr>
          <a:xfrm>
            <a:off x="1900182" y="4569872"/>
            <a:ext cx="102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Nucleare</a:t>
            </a:r>
            <a:endParaRPr lang="en-US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01782" y="168722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Mercato</a:t>
            </a:r>
            <a:r>
              <a:rPr lang="en-US" dirty="0" smtClean="0"/>
              <a:t> </a:t>
            </a:r>
            <a:r>
              <a:rPr lang="en-US" dirty="0" err="1" smtClean="0"/>
              <a:t>energetico</a:t>
            </a:r>
            <a:r>
              <a:rPr lang="en-US" dirty="0" smtClean="0"/>
              <a:t> con 3 </a:t>
            </a:r>
            <a:r>
              <a:rPr lang="en-US" dirty="0" err="1" smtClean="0"/>
              <a:t>tecnologie</a:t>
            </a:r>
            <a:endParaRPr lang="en-US" dirty="0"/>
          </a:p>
        </p:txBody>
      </p:sp>
      <p:sp>
        <p:nvSpPr>
          <p:cNvPr id="20" name="ZoneTexte 8"/>
          <p:cNvSpPr txBox="1"/>
          <p:nvPr/>
        </p:nvSpPr>
        <p:spPr>
          <a:xfrm>
            <a:off x="5180323" y="377787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21" name="ZoneTexte 9"/>
          <p:cNvSpPr txBox="1"/>
          <p:nvPr/>
        </p:nvSpPr>
        <p:spPr>
          <a:xfrm>
            <a:off x="6314108" y="2678670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Petrolio</a:t>
            </a:r>
            <a:endParaRPr lang="en-US" dirty="0"/>
          </a:p>
        </p:txBody>
      </p:sp>
      <p:sp>
        <p:nvSpPr>
          <p:cNvPr id="22" name="ZoneTexte 10"/>
          <p:cNvSpPr txBox="1"/>
          <p:nvPr/>
        </p:nvSpPr>
        <p:spPr>
          <a:xfrm>
            <a:off x="7444182" y="1376874"/>
            <a:ext cx="36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 </a:t>
            </a:r>
            <a:r>
              <a:rPr lang="en-US" sz="2000" dirty="0" err="1" smtClean="0"/>
              <a:t>tecnologie</a:t>
            </a:r>
            <a:r>
              <a:rPr lang="en-US" sz="2000" dirty="0" smtClean="0"/>
              <a:t> </a:t>
            </a:r>
            <a:r>
              <a:rPr lang="en-US" sz="2000" dirty="0" err="1" smtClean="0"/>
              <a:t>lato</a:t>
            </a:r>
            <a:r>
              <a:rPr lang="en-US" sz="2000" dirty="0" smtClean="0"/>
              <a:t> </a:t>
            </a:r>
            <a:r>
              <a:rPr lang="en-US" sz="2000" dirty="0" err="1" smtClean="0"/>
              <a:t>offerta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Nucleare</a:t>
            </a:r>
            <a:r>
              <a:rPr lang="en-US" sz="2000" dirty="0" smtClean="0"/>
              <a:t> (10€/MWh)</a:t>
            </a:r>
          </a:p>
          <a:p>
            <a:r>
              <a:rPr lang="en-US" sz="2000" dirty="0" smtClean="0"/>
              <a:t>- Gas (90€/MWh)</a:t>
            </a:r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Petrolio</a:t>
            </a:r>
            <a:r>
              <a:rPr lang="en-US" sz="2000" dirty="0" smtClean="0"/>
              <a:t> (120€/MWh)</a:t>
            </a:r>
          </a:p>
          <a:p>
            <a:endParaRPr lang="en-US" sz="2000" dirty="0" smtClean="0"/>
          </a:p>
          <a:p>
            <a:r>
              <a:rPr lang="en-US" sz="2000" dirty="0" smtClean="0"/>
              <a:t>(</a:t>
            </a:r>
            <a:r>
              <a:rPr lang="en-US" sz="2000" i="1" dirty="0" err="1" smtClean="0"/>
              <a:t>numeri</a:t>
            </a:r>
            <a:r>
              <a:rPr lang="en-US" sz="2000" i="1" dirty="0" smtClean="0"/>
              <a:t> solo di </a:t>
            </a:r>
            <a:r>
              <a:rPr lang="en-US" sz="2000" i="1" dirty="0" err="1" smtClean="0"/>
              <a:t>esempio</a:t>
            </a:r>
            <a:r>
              <a:rPr lang="en-US" sz="2000" i="1" dirty="0" smtClean="0"/>
              <a:t>)</a:t>
            </a:r>
          </a:p>
          <a:p>
            <a:endParaRPr lang="en-US" sz="2000" i="1" dirty="0"/>
          </a:p>
          <a:p>
            <a:r>
              <a:rPr lang="en-US" sz="2000" b="1" dirty="0" err="1" smtClean="0"/>
              <a:t>Prezzo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mercato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senza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rinnovabili</a:t>
            </a:r>
            <a:r>
              <a:rPr lang="en-US" sz="2000" b="1" dirty="0" smtClean="0"/>
              <a:t>: 90€/MWh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10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Espace réservé du contenu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" b="5242"/>
          <a:stretch/>
        </p:blipFill>
        <p:spPr>
          <a:xfrm>
            <a:off x="480000" y="1413000"/>
            <a:ext cx="9577638" cy="4413658"/>
          </a:xfrm>
          <a:prstGeom prst="rect">
            <a:avLst/>
          </a:prstGeom>
        </p:spPr>
      </p:pic>
      <p:sp>
        <p:nvSpPr>
          <p:cNvPr id="16" name="ZoneTexte 7"/>
          <p:cNvSpPr txBox="1"/>
          <p:nvPr/>
        </p:nvSpPr>
        <p:spPr>
          <a:xfrm>
            <a:off x="3720000" y="4673444"/>
            <a:ext cx="102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Nucleare</a:t>
            </a:r>
            <a:endParaRPr lang="en-US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/>
              <a:t>Mercato</a:t>
            </a:r>
            <a:r>
              <a:rPr lang="en-US" sz="4000" dirty="0" smtClean="0"/>
              <a:t> </a:t>
            </a:r>
            <a:r>
              <a:rPr lang="en-US" sz="4000" dirty="0" err="1" smtClean="0"/>
              <a:t>energetico</a:t>
            </a:r>
            <a:r>
              <a:rPr lang="en-US" sz="4000" dirty="0" smtClean="0"/>
              <a:t> con 3 </a:t>
            </a:r>
            <a:r>
              <a:rPr lang="en-US" sz="4000" dirty="0" err="1" smtClean="0"/>
              <a:t>tecnologie</a:t>
            </a:r>
            <a:r>
              <a:rPr lang="en-US" sz="4000" dirty="0" smtClean="0"/>
              <a:t> + </a:t>
            </a:r>
            <a:r>
              <a:rPr lang="en-US" sz="4000" dirty="0" err="1" smtClean="0"/>
              <a:t>rinnovabili</a:t>
            </a:r>
            <a:endParaRPr lang="en-US" sz="4000" dirty="0"/>
          </a:p>
        </p:txBody>
      </p:sp>
      <p:sp>
        <p:nvSpPr>
          <p:cNvPr id="20" name="ZoneTexte 8"/>
          <p:cNvSpPr txBox="1"/>
          <p:nvPr/>
        </p:nvSpPr>
        <p:spPr>
          <a:xfrm>
            <a:off x="7157254" y="390812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21" name="ZoneTexte 9"/>
          <p:cNvSpPr txBox="1"/>
          <p:nvPr/>
        </p:nvSpPr>
        <p:spPr>
          <a:xfrm>
            <a:off x="8487929" y="2881892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Petrolio</a:t>
            </a:r>
            <a:endParaRPr lang="en-US" dirty="0"/>
          </a:p>
        </p:txBody>
      </p:sp>
      <p:sp>
        <p:nvSpPr>
          <p:cNvPr id="22" name="ZoneTexte 10"/>
          <p:cNvSpPr txBox="1"/>
          <p:nvPr/>
        </p:nvSpPr>
        <p:spPr>
          <a:xfrm>
            <a:off x="7891900" y="1660960"/>
            <a:ext cx="38200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Nuovo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prezzo</a:t>
            </a:r>
            <a:r>
              <a:rPr lang="en-US" sz="2000" b="1" dirty="0" smtClean="0"/>
              <a:t> con </a:t>
            </a:r>
            <a:r>
              <a:rPr lang="en-US" sz="2000" b="1" dirty="0" err="1" smtClean="0"/>
              <a:t>rinnovabili</a:t>
            </a:r>
            <a:r>
              <a:rPr lang="en-US" sz="2000" b="1" dirty="0" smtClean="0"/>
              <a:t>: 10€/MWh</a:t>
            </a:r>
            <a:endParaRPr lang="en-US" sz="2000" b="1" dirty="0"/>
          </a:p>
        </p:txBody>
      </p:sp>
      <p:sp>
        <p:nvSpPr>
          <p:cNvPr id="23" name="Bulle ronde 2"/>
          <p:cNvSpPr/>
          <p:nvPr/>
        </p:nvSpPr>
        <p:spPr>
          <a:xfrm>
            <a:off x="1107008" y="2368846"/>
            <a:ext cx="2851755" cy="204054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La </a:t>
            </a:r>
            <a:r>
              <a:rPr lang="en-US" sz="2000" dirty="0" err="1" smtClean="0"/>
              <a:t>capatità</a:t>
            </a:r>
            <a:r>
              <a:rPr lang="en-US" sz="2000" dirty="0" smtClean="0"/>
              <a:t> Ki di </a:t>
            </a:r>
            <a:r>
              <a:rPr lang="en-US" sz="2000" dirty="0" err="1" smtClean="0"/>
              <a:t>rinnovabili</a:t>
            </a:r>
            <a:r>
              <a:rPr lang="en-US" sz="2000" dirty="0" smtClean="0"/>
              <a:t> </a:t>
            </a:r>
            <a:r>
              <a:rPr lang="en-US" sz="2000" dirty="0" err="1" smtClean="0"/>
              <a:t>entra</a:t>
            </a:r>
            <a:r>
              <a:rPr lang="en-US" sz="2000" dirty="0" smtClean="0"/>
              <a:t> </a:t>
            </a:r>
            <a:r>
              <a:rPr lang="en-US" sz="2000" dirty="0" err="1" smtClean="0"/>
              <a:t>nel</a:t>
            </a:r>
            <a:r>
              <a:rPr lang="en-US" sz="2000" dirty="0" smtClean="0"/>
              <a:t> </a:t>
            </a:r>
            <a:r>
              <a:rPr lang="en-US" sz="2000" dirty="0" err="1" smtClean="0"/>
              <a:t>mercato</a:t>
            </a:r>
            <a:r>
              <a:rPr lang="en-US" sz="2000" dirty="0" smtClean="0"/>
              <a:t>, </a:t>
            </a:r>
            <a:r>
              <a:rPr lang="el-GR" sz="2000" dirty="0" smtClean="0"/>
              <a:t>α</a:t>
            </a:r>
            <a:r>
              <a:rPr lang="en-US" sz="2000" dirty="0" smtClean="0"/>
              <a:t>(t) </a:t>
            </a:r>
            <a:r>
              <a:rPr lang="en-US" sz="2000" dirty="0" err="1" smtClean="0"/>
              <a:t>misura</a:t>
            </a:r>
            <a:r>
              <a:rPr lang="en-US" sz="2000" dirty="0" smtClean="0"/>
              <a:t> la </a:t>
            </a:r>
            <a:r>
              <a:rPr lang="en-US" sz="2000" dirty="0" err="1" smtClean="0"/>
              <a:t>variabilità</a:t>
            </a:r>
            <a:endParaRPr lang="en-US" sz="2000" dirty="0"/>
          </a:p>
        </p:txBody>
      </p:sp>
      <p:sp>
        <p:nvSpPr>
          <p:cNvPr id="24" name="Flèche droite 5"/>
          <p:cNvSpPr/>
          <p:nvPr/>
        </p:nvSpPr>
        <p:spPr>
          <a:xfrm>
            <a:off x="5088000" y="2774187"/>
            <a:ext cx="3312000" cy="113393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La </a:t>
            </a:r>
            <a:r>
              <a:rPr lang="en-US" sz="2000" dirty="0" err="1" smtClean="0"/>
              <a:t>curva</a:t>
            </a:r>
            <a:r>
              <a:rPr lang="en-US" sz="2000" dirty="0" smtClean="0"/>
              <a:t> di </a:t>
            </a:r>
            <a:r>
              <a:rPr lang="en-US" sz="2000" dirty="0" err="1" smtClean="0"/>
              <a:t>fornitura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sposta</a:t>
            </a:r>
            <a:r>
              <a:rPr lang="en-US" sz="2000" dirty="0" smtClean="0"/>
              <a:t> a </a:t>
            </a:r>
            <a:r>
              <a:rPr lang="en-US" sz="2000" dirty="0" err="1" smtClean="0"/>
              <a:t>destra</a:t>
            </a:r>
            <a:endParaRPr lang="en-US" sz="2000" dirty="0"/>
          </a:p>
        </p:txBody>
      </p:sp>
      <p:sp>
        <p:nvSpPr>
          <p:cNvPr id="25" name="Virage 11"/>
          <p:cNvSpPr/>
          <p:nvPr/>
        </p:nvSpPr>
        <p:spPr>
          <a:xfrm>
            <a:off x="5952001" y="1811492"/>
            <a:ext cx="1813112" cy="1113508"/>
          </a:xfrm>
          <a:prstGeom prst="ben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Effetto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ordine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di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merito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70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Effetto</a:t>
            </a:r>
            <a:r>
              <a:rPr lang="en-US" dirty="0" smtClean="0"/>
              <a:t> </a:t>
            </a:r>
            <a:r>
              <a:rPr lang="en-US" dirty="0" err="1" smtClean="0"/>
              <a:t>ordine</a:t>
            </a:r>
            <a:r>
              <a:rPr lang="en-US" dirty="0" smtClean="0"/>
              <a:t> di </a:t>
            </a:r>
            <a:r>
              <a:rPr lang="en-US" dirty="0" err="1" smtClean="0"/>
              <a:t>merito</a:t>
            </a:r>
            <a:r>
              <a:rPr lang="en-US" dirty="0" smtClean="0"/>
              <a:t>: </a:t>
            </a:r>
            <a:r>
              <a:rPr lang="en-US" dirty="0" err="1" smtClean="0"/>
              <a:t>avvantaggia</a:t>
            </a:r>
            <a:r>
              <a:rPr lang="en-US" dirty="0" smtClean="0"/>
              <a:t> l’H2 ?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412876"/>
            <a:ext cx="10972800" cy="453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L’effetto</a:t>
            </a:r>
            <a:r>
              <a:rPr lang="en-US" dirty="0" smtClean="0"/>
              <a:t> </a:t>
            </a:r>
            <a:r>
              <a:rPr lang="en-US" dirty="0" err="1" smtClean="0"/>
              <a:t>ordine</a:t>
            </a:r>
            <a:r>
              <a:rPr lang="en-US" dirty="0" smtClean="0"/>
              <a:t> di </a:t>
            </a:r>
            <a:r>
              <a:rPr lang="en-US" dirty="0" err="1" smtClean="0"/>
              <a:t>merito</a:t>
            </a:r>
            <a:r>
              <a:rPr lang="en-US" dirty="0" smtClean="0"/>
              <a:t> </a:t>
            </a:r>
            <a:r>
              <a:rPr lang="en-US" dirty="0" err="1" smtClean="0"/>
              <a:t>descrive</a:t>
            </a:r>
            <a:r>
              <a:rPr lang="en-US" dirty="0" smtClean="0"/>
              <a:t> </a:t>
            </a:r>
            <a:r>
              <a:rPr lang="en-US" dirty="0" err="1" smtClean="0"/>
              <a:t>l’impatto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rinnovabili</a:t>
            </a:r>
            <a:r>
              <a:rPr lang="en-US" dirty="0" smtClean="0"/>
              <a:t> sui </a:t>
            </a:r>
            <a:r>
              <a:rPr lang="en-US" dirty="0" err="1" smtClean="0"/>
              <a:t>prezzi</a:t>
            </a:r>
            <a:r>
              <a:rPr lang="en-US" dirty="0" smtClean="0"/>
              <a:t> del </a:t>
            </a:r>
            <a:r>
              <a:rPr lang="en-US" dirty="0" err="1" smtClean="0"/>
              <a:t>mercato</a:t>
            </a:r>
            <a:r>
              <a:rPr lang="en-US" dirty="0" smtClean="0"/>
              <a:t> </a:t>
            </a:r>
            <a:r>
              <a:rPr lang="en-US" dirty="0" err="1" smtClean="0"/>
              <a:t>elettrico</a:t>
            </a:r>
            <a:r>
              <a:rPr lang="en-US" dirty="0" smtClean="0"/>
              <a:t>: </a:t>
            </a:r>
          </a:p>
          <a:p>
            <a:pPr marL="992188" lvl="1" indent="-457200">
              <a:buFont typeface="+mj-lt"/>
              <a:buAutoNum type="arabicPeriod"/>
            </a:pPr>
            <a:r>
              <a:rPr lang="en-US" dirty="0" smtClean="0"/>
              <a:t>I </a:t>
            </a:r>
            <a:r>
              <a:rPr lang="en-US" dirty="0" err="1" smtClean="0"/>
              <a:t>prezzi</a:t>
            </a:r>
            <a:r>
              <a:rPr lang="en-US" dirty="0" smtClean="0"/>
              <a:t> </a:t>
            </a:r>
            <a:r>
              <a:rPr lang="en-US" dirty="0" err="1" smtClean="0"/>
              <a:t>calano</a:t>
            </a:r>
            <a:r>
              <a:rPr lang="en-US" dirty="0" smtClean="0"/>
              <a:t> (come </a:t>
            </a:r>
            <a:r>
              <a:rPr lang="en-US" dirty="0" err="1" smtClean="0"/>
              <a:t>visto</a:t>
            </a:r>
            <a:r>
              <a:rPr lang="en-US" dirty="0" smtClean="0"/>
              <a:t> in </a:t>
            </a:r>
            <a:r>
              <a:rPr lang="en-US" dirty="0" err="1" smtClean="0"/>
              <a:t>precedenza</a:t>
            </a:r>
            <a:r>
              <a:rPr lang="en-US" dirty="0" smtClean="0"/>
              <a:t>)</a:t>
            </a:r>
          </a:p>
          <a:p>
            <a:pPr marL="992188" lvl="1" indent="-457200">
              <a:buFont typeface="+mj-lt"/>
              <a:buAutoNum type="arabicPeriod"/>
            </a:pPr>
            <a:r>
              <a:rPr lang="en-US" dirty="0" err="1" smtClean="0"/>
              <a:t>Aumenta</a:t>
            </a:r>
            <a:r>
              <a:rPr lang="en-US" dirty="0" smtClean="0"/>
              <a:t> la </a:t>
            </a:r>
            <a:r>
              <a:rPr lang="en-US" dirty="0" err="1" smtClean="0"/>
              <a:t>volatilità</a:t>
            </a:r>
            <a:r>
              <a:rPr lang="en-US" dirty="0" smtClean="0"/>
              <a:t> del </a:t>
            </a:r>
            <a:r>
              <a:rPr lang="en-US" dirty="0" err="1" smtClean="0"/>
              <a:t>prezzo</a:t>
            </a:r>
            <a:r>
              <a:rPr lang="en-US" dirty="0" smtClean="0"/>
              <a:t> (</a:t>
            </a:r>
            <a:r>
              <a:rPr lang="en-US" dirty="0" err="1" smtClean="0"/>
              <a:t>aumenta</a:t>
            </a:r>
            <a:r>
              <a:rPr lang="en-US" dirty="0" smtClean="0"/>
              <a:t> </a:t>
            </a:r>
            <a:r>
              <a:rPr lang="en-US" dirty="0" err="1" smtClean="0"/>
              <a:t>all’aumentare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percentuale</a:t>
            </a:r>
            <a:r>
              <a:rPr lang="en-US" dirty="0" smtClean="0"/>
              <a:t> di </a:t>
            </a:r>
            <a:r>
              <a:rPr lang="en-US" dirty="0" err="1" smtClean="0"/>
              <a:t>rinnovabili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mercato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Conseguenze</a:t>
            </a:r>
            <a:r>
              <a:rPr lang="en-US" dirty="0" smtClean="0"/>
              <a:t> positive per lo </a:t>
            </a:r>
            <a:r>
              <a:rPr lang="en-US" dirty="0" err="1" smtClean="0"/>
              <a:t>sviluppo</a:t>
            </a:r>
            <a:r>
              <a:rPr lang="en-US" dirty="0" smtClean="0"/>
              <a:t> dell’H2 : </a:t>
            </a:r>
          </a:p>
          <a:p>
            <a:pPr marL="992188" lvl="1" indent="-457200">
              <a:buFont typeface="+mj-lt"/>
              <a:buAutoNum type="arabicPeriod"/>
            </a:pPr>
            <a:r>
              <a:rPr lang="en-US" dirty="0" err="1" smtClean="0"/>
              <a:t>L’elettrolisi</a:t>
            </a:r>
            <a:r>
              <a:rPr lang="en-US" dirty="0" smtClean="0"/>
              <a:t> è </a:t>
            </a:r>
            <a:r>
              <a:rPr lang="en-US" dirty="0" err="1" smtClean="0"/>
              <a:t>meno</a:t>
            </a:r>
            <a:r>
              <a:rPr lang="en-US" dirty="0" smtClean="0"/>
              <a:t> </a:t>
            </a:r>
            <a:r>
              <a:rPr lang="en-US" dirty="0" err="1" smtClean="0"/>
              <a:t>costosa</a:t>
            </a:r>
            <a:r>
              <a:rPr lang="en-US" dirty="0" smtClean="0"/>
              <a:t> (</a:t>
            </a:r>
            <a:r>
              <a:rPr lang="en-US" dirty="0" err="1" smtClean="0"/>
              <a:t>prezzo</a:t>
            </a:r>
            <a:r>
              <a:rPr lang="en-US" dirty="0" smtClean="0"/>
              <a:t> </a:t>
            </a:r>
            <a:r>
              <a:rPr lang="en-US" dirty="0" err="1" smtClean="0"/>
              <a:t>dell’elettricità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basso) </a:t>
            </a:r>
          </a:p>
          <a:p>
            <a:pPr marL="992188" lvl="1" indent="-457200">
              <a:buFont typeface="+mj-lt"/>
              <a:buAutoNum type="arabicPeriod"/>
            </a:pPr>
            <a:r>
              <a:rPr lang="en-US" dirty="0" err="1" smtClean="0"/>
              <a:t>Maggiori</a:t>
            </a:r>
            <a:r>
              <a:rPr lang="en-US" dirty="0" smtClean="0"/>
              <a:t> </a:t>
            </a:r>
            <a:r>
              <a:rPr lang="en-US" dirty="0" err="1" smtClean="0"/>
              <a:t>possibilità</a:t>
            </a:r>
            <a:r>
              <a:rPr lang="en-US" dirty="0" smtClean="0"/>
              <a:t> di </a:t>
            </a:r>
            <a:r>
              <a:rPr lang="en-US" dirty="0" err="1" smtClean="0"/>
              <a:t>gestione</a:t>
            </a:r>
            <a:r>
              <a:rPr lang="en-US" dirty="0" smtClean="0"/>
              <a:t> </a:t>
            </a:r>
            <a:r>
              <a:rPr lang="en-US" dirty="0" err="1" smtClean="0"/>
              <a:t>energetica</a:t>
            </a:r>
            <a:r>
              <a:rPr lang="en-US" dirty="0" smtClean="0"/>
              <a:t> (</a:t>
            </a:r>
            <a:r>
              <a:rPr lang="en-US" dirty="0" err="1" smtClean="0"/>
              <a:t>accumulare</a:t>
            </a:r>
            <a:r>
              <a:rPr lang="en-US" dirty="0" smtClean="0"/>
              <a:t>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prezzi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bassi</a:t>
            </a:r>
            <a:r>
              <a:rPr lang="en-US" dirty="0" smtClean="0"/>
              <a:t>, </a:t>
            </a:r>
            <a:r>
              <a:rPr lang="en-US" dirty="0" err="1" smtClean="0"/>
              <a:t>venderla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prezzo</a:t>
            </a:r>
            <a:r>
              <a:rPr lang="en-US" dirty="0" smtClean="0"/>
              <a:t> è alto)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84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28943" y="168722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Effetto</a:t>
            </a:r>
            <a:r>
              <a:rPr lang="en-US" dirty="0"/>
              <a:t> </a:t>
            </a:r>
            <a:r>
              <a:rPr lang="en-US" dirty="0" err="1"/>
              <a:t>ordine</a:t>
            </a:r>
            <a:r>
              <a:rPr lang="en-US" dirty="0"/>
              <a:t> di </a:t>
            </a:r>
            <a:r>
              <a:rPr lang="en-US" dirty="0" err="1"/>
              <a:t>merito</a:t>
            </a:r>
            <a:r>
              <a:rPr lang="en-US" dirty="0"/>
              <a:t>: </a:t>
            </a:r>
            <a:r>
              <a:rPr lang="en-US" dirty="0" err="1"/>
              <a:t>avvantaggia</a:t>
            </a:r>
            <a:r>
              <a:rPr lang="en-US" dirty="0"/>
              <a:t> l’H2 ?</a:t>
            </a: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328943" y="1257748"/>
            <a:ext cx="10972800" cy="4321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… in </a:t>
            </a:r>
            <a:r>
              <a:rPr lang="en-GB" dirty="0" err="1" smtClean="0"/>
              <a:t>altre</a:t>
            </a:r>
            <a:r>
              <a:rPr lang="en-GB" dirty="0" smtClean="0"/>
              <a:t> parole, </a:t>
            </a:r>
            <a:r>
              <a:rPr lang="en-GB" dirty="0" err="1" smtClean="0"/>
              <a:t>usando</a:t>
            </a:r>
            <a:r>
              <a:rPr lang="en-GB" dirty="0" smtClean="0"/>
              <a:t> un </a:t>
            </a:r>
            <a:r>
              <a:rPr lang="en-GB" dirty="0" smtClean="0">
                <a:hlinkClick r:id="rId10"/>
              </a:rPr>
              <a:t>Causal loop diagram</a:t>
            </a:r>
            <a:endParaRPr lang="en-GB" dirty="0"/>
          </a:p>
        </p:txBody>
      </p:sp>
      <p:grpSp>
        <p:nvGrpSpPr>
          <p:cNvPr id="19" name="Groupe 47"/>
          <p:cNvGrpSpPr/>
          <p:nvPr/>
        </p:nvGrpSpPr>
        <p:grpSpPr>
          <a:xfrm>
            <a:off x="964730" y="2029630"/>
            <a:ext cx="401250" cy="400100"/>
            <a:chOff x="7420328" y="1520847"/>
            <a:chExt cx="401250" cy="400100"/>
          </a:xfrm>
        </p:grpSpPr>
        <p:sp>
          <p:nvSpPr>
            <p:cNvPr id="20" name="Arc 19"/>
            <p:cNvSpPr/>
            <p:nvPr/>
          </p:nvSpPr>
          <p:spPr>
            <a:xfrm>
              <a:off x="7420328" y="1520847"/>
              <a:ext cx="401250" cy="400100"/>
            </a:xfrm>
            <a:prstGeom prst="arc">
              <a:avLst>
                <a:gd name="adj1" fmla="val 259636"/>
                <a:gd name="adj2" fmla="val 16540429"/>
              </a:avLst>
            </a:prstGeom>
            <a:ln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ZoneTexte 49"/>
            <p:cNvSpPr txBox="1"/>
            <p:nvPr/>
          </p:nvSpPr>
          <p:spPr>
            <a:xfrm>
              <a:off x="7466103" y="153623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1">
                      <a:lumMod val="75000"/>
                    </a:schemeClr>
                  </a:solidFill>
                </a:rPr>
                <a:t>B</a:t>
              </a:r>
            </a:p>
          </p:txBody>
        </p:sp>
      </p:grpSp>
      <p:grpSp>
        <p:nvGrpSpPr>
          <p:cNvPr id="22" name="Groupe 50"/>
          <p:cNvGrpSpPr/>
          <p:nvPr/>
        </p:nvGrpSpPr>
        <p:grpSpPr>
          <a:xfrm>
            <a:off x="964730" y="2555079"/>
            <a:ext cx="401250" cy="400100"/>
            <a:chOff x="8089459" y="1520847"/>
            <a:chExt cx="401250" cy="400100"/>
          </a:xfrm>
        </p:grpSpPr>
        <p:sp>
          <p:nvSpPr>
            <p:cNvPr id="23" name="Arc 22"/>
            <p:cNvSpPr/>
            <p:nvPr/>
          </p:nvSpPr>
          <p:spPr>
            <a:xfrm>
              <a:off x="8089459" y="1520847"/>
              <a:ext cx="401250" cy="400100"/>
            </a:xfrm>
            <a:prstGeom prst="arc">
              <a:avLst>
                <a:gd name="adj1" fmla="val 259636"/>
                <a:gd name="adj2" fmla="val 16540429"/>
              </a:avLst>
            </a:prstGeom>
            <a:ln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4" name="ZoneTexte 52"/>
            <p:cNvSpPr txBox="1"/>
            <p:nvPr/>
          </p:nvSpPr>
          <p:spPr>
            <a:xfrm>
              <a:off x="8135234" y="153623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FF0000"/>
                  </a:solidFill>
                </a:rPr>
                <a:t>R</a:t>
              </a:r>
              <a:endParaRPr lang="en-GB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e 74"/>
          <p:cNvGrpSpPr/>
          <p:nvPr/>
        </p:nvGrpSpPr>
        <p:grpSpPr>
          <a:xfrm>
            <a:off x="4685076" y="2207097"/>
            <a:ext cx="6220076" cy="3960914"/>
            <a:chOff x="1266498" y="2081451"/>
            <a:chExt cx="6220076" cy="3960914"/>
          </a:xfrm>
        </p:grpSpPr>
        <p:sp>
          <p:nvSpPr>
            <p:cNvPr id="26" name="ZoneTexte 36"/>
            <p:cNvSpPr txBox="1"/>
            <p:nvPr/>
          </p:nvSpPr>
          <p:spPr>
            <a:xfrm>
              <a:off x="1266498" y="3646091"/>
              <a:ext cx="12513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err="1" smtClean="0"/>
                <a:t>Energie</a:t>
              </a:r>
              <a:endParaRPr lang="en-GB" b="1" dirty="0" smtClean="0"/>
            </a:p>
            <a:p>
              <a:pPr algn="ctr"/>
              <a:r>
                <a:rPr lang="en-GB" b="1" dirty="0" err="1" smtClean="0"/>
                <a:t>Rinnovabili</a:t>
              </a:r>
              <a:endParaRPr lang="en-GB" b="1" dirty="0"/>
            </a:p>
          </p:txBody>
        </p:sp>
        <p:sp>
          <p:nvSpPr>
            <p:cNvPr id="27" name="ZoneTexte 37"/>
            <p:cNvSpPr txBox="1"/>
            <p:nvPr/>
          </p:nvSpPr>
          <p:spPr>
            <a:xfrm>
              <a:off x="3185392" y="2081451"/>
              <a:ext cx="14423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err="1" smtClean="0"/>
                <a:t>Prezzo</a:t>
              </a:r>
              <a:r>
                <a:rPr lang="en-GB" dirty="0" smtClean="0"/>
                <a:t> </a:t>
              </a:r>
              <a:r>
                <a:rPr lang="en-GB" dirty="0" err="1" smtClean="0"/>
                <a:t>medio</a:t>
              </a:r>
              <a:endParaRPr lang="en-GB" dirty="0" smtClean="0"/>
            </a:p>
            <a:p>
              <a:pPr algn="ctr"/>
              <a:r>
                <a:rPr lang="en-GB" dirty="0" err="1" smtClean="0"/>
                <a:t>dell’energia</a:t>
              </a:r>
              <a:endParaRPr lang="en-GB" dirty="0" smtClean="0"/>
            </a:p>
          </p:txBody>
        </p:sp>
        <p:sp>
          <p:nvSpPr>
            <p:cNvPr id="28" name="ZoneTexte 38"/>
            <p:cNvSpPr txBox="1"/>
            <p:nvPr/>
          </p:nvSpPr>
          <p:spPr>
            <a:xfrm>
              <a:off x="2950434" y="5119035"/>
              <a:ext cx="193258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err="1" smtClean="0"/>
                <a:t>Volatilità</a:t>
              </a:r>
              <a:r>
                <a:rPr lang="en-GB" dirty="0" smtClean="0"/>
                <a:t> del </a:t>
              </a:r>
            </a:p>
            <a:p>
              <a:pPr algn="ctr"/>
              <a:r>
                <a:rPr lang="en-GB" dirty="0" err="1" smtClean="0"/>
                <a:t>prezzo</a:t>
              </a:r>
              <a:r>
                <a:rPr lang="en-GB" dirty="0" smtClean="0"/>
                <a:t> </a:t>
              </a:r>
              <a:r>
                <a:rPr lang="en-GB" dirty="0" err="1" smtClean="0"/>
                <a:t>dell’energia</a:t>
              </a:r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29" name="Forme libre 39"/>
            <p:cNvSpPr/>
            <p:nvPr/>
          </p:nvSpPr>
          <p:spPr>
            <a:xfrm rot="10800000">
              <a:off x="2528861" y="2727782"/>
              <a:ext cx="1153161" cy="1048436"/>
            </a:xfrm>
            <a:custGeom>
              <a:avLst/>
              <a:gdLst>
                <a:gd name="connsiteX0" fmla="*/ 0 w 1662113"/>
                <a:gd name="connsiteY0" fmla="*/ 942882 h 942882"/>
                <a:gd name="connsiteX1" fmla="*/ 1443038 w 1662113"/>
                <a:gd name="connsiteY1" fmla="*/ 11813 h 942882"/>
                <a:gd name="connsiteX2" fmla="*/ 1616869 w 1662113"/>
                <a:gd name="connsiteY2" fmla="*/ 426151 h 942882"/>
                <a:gd name="connsiteX3" fmla="*/ 1662113 w 1662113"/>
                <a:gd name="connsiteY3" fmla="*/ 554738 h 942882"/>
                <a:gd name="connsiteX4" fmla="*/ 1662113 w 1662113"/>
                <a:gd name="connsiteY4" fmla="*/ 554738 h 942882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3" fmla="*/ 1662113 w 1662113"/>
                <a:gd name="connsiteY3" fmla="*/ 548507 h 936651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3038" h="931069">
                  <a:moveTo>
                    <a:pt x="0" y="931069"/>
                  </a:moveTo>
                  <a:cubicBezTo>
                    <a:pt x="177205" y="389533"/>
                    <a:pt x="613569" y="64691"/>
                    <a:pt x="1443038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orme libre 40"/>
            <p:cNvSpPr/>
            <p:nvPr/>
          </p:nvSpPr>
          <p:spPr>
            <a:xfrm rot="21431691" flipV="1">
              <a:off x="1927316" y="4320010"/>
              <a:ext cx="1153161" cy="1048436"/>
            </a:xfrm>
            <a:custGeom>
              <a:avLst/>
              <a:gdLst>
                <a:gd name="connsiteX0" fmla="*/ 0 w 1662113"/>
                <a:gd name="connsiteY0" fmla="*/ 942882 h 942882"/>
                <a:gd name="connsiteX1" fmla="*/ 1443038 w 1662113"/>
                <a:gd name="connsiteY1" fmla="*/ 11813 h 942882"/>
                <a:gd name="connsiteX2" fmla="*/ 1616869 w 1662113"/>
                <a:gd name="connsiteY2" fmla="*/ 426151 h 942882"/>
                <a:gd name="connsiteX3" fmla="*/ 1662113 w 1662113"/>
                <a:gd name="connsiteY3" fmla="*/ 554738 h 942882"/>
                <a:gd name="connsiteX4" fmla="*/ 1662113 w 1662113"/>
                <a:gd name="connsiteY4" fmla="*/ 554738 h 942882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3" fmla="*/ 1662113 w 1662113"/>
                <a:gd name="connsiteY3" fmla="*/ 548507 h 936651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3038" h="931069">
                  <a:moveTo>
                    <a:pt x="0" y="931069"/>
                  </a:moveTo>
                  <a:cubicBezTo>
                    <a:pt x="177205" y="389533"/>
                    <a:pt x="613569" y="64691"/>
                    <a:pt x="1443038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orme libre 41"/>
            <p:cNvSpPr/>
            <p:nvPr/>
          </p:nvSpPr>
          <p:spPr>
            <a:xfrm rot="10800000" flipV="1">
              <a:off x="2528861" y="4003390"/>
              <a:ext cx="1153161" cy="1048436"/>
            </a:xfrm>
            <a:custGeom>
              <a:avLst/>
              <a:gdLst>
                <a:gd name="connsiteX0" fmla="*/ 0 w 1662113"/>
                <a:gd name="connsiteY0" fmla="*/ 942882 h 942882"/>
                <a:gd name="connsiteX1" fmla="*/ 1443038 w 1662113"/>
                <a:gd name="connsiteY1" fmla="*/ 11813 h 942882"/>
                <a:gd name="connsiteX2" fmla="*/ 1616869 w 1662113"/>
                <a:gd name="connsiteY2" fmla="*/ 426151 h 942882"/>
                <a:gd name="connsiteX3" fmla="*/ 1662113 w 1662113"/>
                <a:gd name="connsiteY3" fmla="*/ 554738 h 942882"/>
                <a:gd name="connsiteX4" fmla="*/ 1662113 w 1662113"/>
                <a:gd name="connsiteY4" fmla="*/ 554738 h 942882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3" fmla="*/ 1662113 w 1662113"/>
                <a:gd name="connsiteY3" fmla="*/ 548507 h 936651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3038" h="931069">
                  <a:moveTo>
                    <a:pt x="0" y="931069"/>
                  </a:moveTo>
                  <a:cubicBezTo>
                    <a:pt x="177205" y="389533"/>
                    <a:pt x="613569" y="64691"/>
                    <a:pt x="1443038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orme libre 42"/>
            <p:cNvSpPr/>
            <p:nvPr/>
          </p:nvSpPr>
          <p:spPr>
            <a:xfrm rot="168309">
              <a:off x="1917145" y="2614008"/>
              <a:ext cx="1153161" cy="1048436"/>
            </a:xfrm>
            <a:custGeom>
              <a:avLst/>
              <a:gdLst>
                <a:gd name="connsiteX0" fmla="*/ 0 w 1662113"/>
                <a:gd name="connsiteY0" fmla="*/ 942882 h 942882"/>
                <a:gd name="connsiteX1" fmla="*/ 1443038 w 1662113"/>
                <a:gd name="connsiteY1" fmla="*/ 11813 h 942882"/>
                <a:gd name="connsiteX2" fmla="*/ 1616869 w 1662113"/>
                <a:gd name="connsiteY2" fmla="*/ 426151 h 942882"/>
                <a:gd name="connsiteX3" fmla="*/ 1662113 w 1662113"/>
                <a:gd name="connsiteY3" fmla="*/ 554738 h 942882"/>
                <a:gd name="connsiteX4" fmla="*/ 1662113 w 1662113"/>
                <a:gd name="connsiteY4" fmla="*/ 554738 h 942882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3" fmla="*/ 1662113 w 1662113"/>
                <a:gd name="connsiteY3" fmla="*/ 548507 h 936651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3038" h="931069">
                  <a:moveTo>
                    <a:pt x="0" y="931069"/>
                  </a:moveTo>
                  <a:cubicBezTo>
                    <a:pt x="177205" y="389533"/>
                    <a:pt x="613569" y="64691"/>
                    <a:pt x="1443038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43"/>
            <p:cNvSpPr txBox="1"/>
            <p:nvPr/>
          </p:nvSpPr>
          <p:spPr>
            <a:xfrm>
              <a:off x="2649332" y="233454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-</a:t>
              </a:r>
              <a:endParaRPr lang="en-GB" dirty="0"/>
            </a:p>
          </p:txBody>
        </p:sp>
        <p:sp>
          <p:nvSpPr>
            <p:cNvPr id="34" name="ZoneTexte 44"/>
            <p:cNvSpPr txBox="1"/>
            <p:nvPr/>
          </p:nvSpPr>
          <p:spPr>
            <a:xfrm>
              <a:off x="2626889" y="5284880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35" name="ZoneTexte 45"/>
            <p:cNvSpPr txBox="1"/>
            <p:nvPr/>
          </p:nvSpPr>
          <p:spPr>
            <a:xfrm>
              <a:off x="2649330" y="4011368"/>
              <a:ext cx="2551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-</a:t>
              </a:r>
              <a:endParaRPr lang="en-GB" dirty="0"/>
            </a:p>
          </p:txBody>
        </p:sp>
        <p:sp>
          <p:nvSpPr>
            <p:cNvPr id="36" name="ZoneTexte 46"/>
            <p:cNvSpPr txBox="1"/>
            <p:nvPr/>
          </p:nvSpPr>
          <p:spPr>
            <a:xfrm>
              <a:off x="2658134" y="3340843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grpSp>
          <p:nvGrpSpPr>
            <p:cNvPr id="37" name="Groupe 53"/>
            <p:cNvGrpSpPr/>
            <p:nvPr/>
          </p:nvGrpSpPr>
          <p:grpSpPr>
            <a:xfrm>
              <a:off x="2536906" y="2956961"/>
              <a:ext cx="401250" cy="400100"/>
              <a:chOff x="7420328" y="1520847"/>
              <a:chExt cx="401250" cy="400100"/>
            </a:xfrm>
          </p:grpSpPr>
          <p:sp>
            <p:nvSpPr>
              <p:cNvPr id="56" name="Arc 55"/>
              <p:cNvSpPr/>
              <p:nvPr/>
            </p:nvSpPr>
            <p:spPr>
              <a:xfrm>
                <a:off x="7420328" y="1520847"/>
                <a:ext cx="401250" cy="400100"/>
              </a:xfrm>
              <a:prstGeom prst="arc">
                <a:avLst>
                  <a:gd name="adj1" fmla="val 259636"/>
                  <a:gd name="adj2" fmla="val 16540429"/>
                </a:avLst>
              </a:prstGeom>
              <a:ln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" name="ZoneTexte 55"/>
              <p:cNvSpPr txBox="1"/>
              <p:nvPr/>
            </p:nvSpPr>
            <p:spPr>
              <a:xfrm>
                <a:off x="7466103" y="1536231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</a:p>
            </p:txBody>
          </p:sp>
        </p:grpSp>
        <p:grpSp>
          <p:nvGrpSpPr>
            <p:cNvPr id="38" name="Groupe 56"/>
            <p:cNvGrpSpPr/>
            <p:nvPr/>
          </p:nvGrpSpPr>
          <p:grpSpPr>
            <a:xfrm>
              <a:off x="2582681" y="4504984"/>
              <a:ext cx="401250" cy="400100"/>
              <a:chOff x="7420328" y="1520847"/>
              <a:chExt cx="401250" cy="400100"/>
            </a:xfrm>
          </p:grpSpPr>
          <p:sp>
            <p:nvSpPr>
              <p:cNvPr id="54" name="Arc 53"/>
              <p:cNvSpPr/>
              <p:nvPr/>
            </p:nvSpPr>
            <p:spPr>
              <a:xfrm>
                <a:off x="7420328" y="1520847"/>
                <a:ext cx="401250" cy="400100"/>
              </a:xfrm>
              <a:prstGeom prst="arc">
                <a:avLst>
                  <a:gd name="adj1" fmla="val 259636"/>
                  <a:gd name="adj2" fmla="val 16540429"/>
                </a:avLst>
              </a:prstGeom>
              <a:ln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" name="ZoneTexte 58"/>
              <p:cNvSpPr txBox="1"/>
              <p:nvPr/>
            </p:nvSpPr>
            <p:spPr>
              <a:xfrm>
                <a:off x="7466103" y="1536231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</a:p>
            </p:txBody>
          </p:sp>
        </p:grpSp>
        <p:sp>
          <p:nvSpPr>
            <p:cNvPr id="39" name="ZoneTexte 59"/>
            <p:cNvSpPr txBox="1"/>
            <p:nvPr/>
          </p:nvSpPr>
          <p:spPr>
            <a:xfrm>
              <a:off x="5279559" y="3616503"/>
              <a:ext cx="22070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err="1" smtClean="0"/>
                <a:t>Capacità</a:t>
              </a:r>
              <a:r>
                <a:rPr lang="en-GB" b="1" dirty="0" smtClean="0"/>
                <a:t> di </a:t>
              </a:r>
              <a:r>
                <a:rPr lang="en-GB" b="1" dirty="0" err="1" smtClean="0"/>
                <a:t>accumulo</a:t>
              </a:r>
              <a:endParaRPr lang="en-GB" b="1" dirty="0" smtClean="0"/>
            </a:p>
            <a:p>
              <a:pPr algn="ctr"/>
              <a:r>
                <a:rPr lang="en-GB" b="1" dirty="0" smtClean="0"/>
                <a:t>incl. H</a:t>
              </a:r>
              <a:r>
                <a:rPr lang="en-GB" b="1" baseline="-25000" dirty="0" smtClean="0"/>
                <a:t>2</a:t>
              </a:r>
              <a:endParaRPr lang="en-GB" b="1" baseline="-25000" dirty="0"/>
            </a:p>
          </p:txBody>
        </p:sp>
        <p:sp>
          <p:nvSpPr>
            <p:cNvPr id="40" name="Forme libre 60"/>
            <p:cNvSpPr/>
            <p:nvPr/>
          </p:nvSpPr>
          <p:spPr>
            <a:xfrm rot="16200000" flipV="1">
              <a:off x="4675637" y="4248396"/>
              <a:ext cx="1153161" cy="1048436"/>
            </a:xfrm>
            <a:custGeom>
              <a:avLst/>
              <a:gdLst>
                <a:gd name="connsiteX0" fmla="*/ 0 w 1662113"/>
                <a:gd name="connsiteY0" fmla="*/ 942882 h 942882"/>
                <a:gd name="connsiteX1" fmla="*/ 1443038 w 1662113"/>
                <a:gd name="connsiteY1" fmla="*/ 11813 h 942882"/>
                <a:gd name="connsiteX2" fmla="*/ 1616869 w 1662113"/>
                <a:gd name="connsiteY2" fmla="*/ 426151 h 942882"/>
                <a:gd name="connsiteX3" fmla="*/ 1662113 w 1662113"/>
                <a:gd name="connsiteY3" fmla="*/ 554738 h 942882"/>
                <a:gd name="connsiteX4" fmla="*/ 1662113 w 1662113"/>
                <a:gd name="connsiteY4" fmla="*/ 554738 h 942882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3" fmla="*/ 1662113 w 1662113"/>
                <a:gd name="connsiteY3" fmla="*/ 548507 h 936651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3038" h="931069">
                  <a:moveTo>
                    <a:pt x="0" y="931069"/>
                  </a:moveTo>
                  <a:cubicBezTo>
                    <a:pt x="177205" y="389533"/>
                    <a:pt x="613569" y="64691"/>
                    <a:pt x="1443038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61"/>
            <p:cNvSpPr txBox="1"/>
            <p:nvPr/>
          </p:nvSpPr>
          <p:spPr>
            <a:xfrm>
              <a:off x="5840236" y="4209032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42" name="Forme libre 62"/>
            <p:cNvSpPr/>
            <p:nvPr/>
          </p:nvSpPr>
          <p:spPr>
            <a:xfrm rot="5400000" flipV="1">
              <a:off x="4126090" y="4023793"/>
              <a:ext cx="1153161" cy="1048436"/>
            </a:xfrm>
            <a:custGeom>
              <a:avLst/>
              <a:gdLst>
                <a:gd name="connsiteX0" fmla="*/ 0 w 1662113"/>
                <a:gd name="connsiteY0" fmla="*/ 942882 h 942882"/>
                <a:gd name="connsiteX1" fmla="*/ 1443038 w 1662113"/>
                <a:gd name="connsiteY1" fmla="*/ 11813 h 942882"/>
                <a:gd name="connsiteX2" fmla="*/ 1616869 w 1662113"/>
                <a:gd name="connsiteY2" fmla="*/ 426151 h 942882"/>
                <a:gd name="connsiteX3" fmla="*/ 1662113 w 1662113"/>
                <a:gd name="connsiteY3" fmla="*/ 554738 h 942882"/>
                <a:gd name="connsiteX4" fmla="*/ 1662113 w 1662113"/>
                <a:gd name="connsiteY4" fmla="*/ 554738 h 942882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3" fmla="*/ 1662113 w 1662113"/>
                <a:gd name="connsiteY3" fmla="*/ 548507 h 936651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3038" h="931069">
                  <a:moveTo>
                    <a:pt x="0" y="931069"/>
                  </a:moveTo>
                  <a:cubicBezTo>
                    <a:pt x="177205" y="389533"/>
                    <a:pt x="613569" y="64691"/>
                    <a:pt x="1443038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63"/>
            <p:cNvSpPr txBox="1"/>
            <p:nvPr/>
          </p:nvSpPr>
          <p:spPr>
            <a:xfrm>
              <a:off x="3936295" y="4659562"/>
              <a:ext cx="2551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-</a:t>
              </a:r>
              <a:endParaRPr lang="en-GB" dirty="0"/>
            </a:p>
          </p:txBody>
        </p:sp>
        <p:grpSp>
          <p:nvGrpSpPr>
            <p:cNvPr id="44" name="Groupe 64"/>
            <p:cNvGrpSpPr/>
            <p:nvPr/>
          </p:nvGrpSpPr>
          <p:grpSpPr>
            <a:xfrm>
              <a:off x="4755032" y="4459512"/>
              <a:ext cx="401250" cy="400100"/>
              <a:chOff x="7420328" y="1520847"/>
              <a:chExt cx="401250" cy="400100"/>
            </a:xfrm>
          </p:grpSpPr>
          <p:sp>
            <p:nvSpPr>
              <p:cNvPr id="52" name="Arc 51"/>
              <p:cNvSpPr/>
              <p:nvPr/>
            </p:nvSpPr>
            <p:spPr>
              <a:xfrm>
                <a:off x="7420328" y="1520847"/>
                <a:ext cx="401250" cy="400100"/>
              </a:xfrm>
              <a:prstGeom prst="arc">
                <a:avLst>
                  <a:gd name="adj1" fmla="val 259636"/>
                  <a:gd name="adj2" fmla="val 16540429"/>
                </a:avLst>
              </a:prstGeom>
              <a:ln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" name="ZoneTexte 66"/>
              <p:cNvSpPr txBox="1"/>
              <p:nvPr/>
            </p:nvSpPr>
            <p:spPr>
              <a:xfrm>
                <a:off x="7466103" y="1536231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</a:p>
            </p:txBody>
          </p:sp>
        </p:grpSp>
        <p:sp>
          <p:nvSpPr>
            <p:cNvPr id="45" name="Forme libre 67"/>
            <p:cNvSpPr/>
            <p:nvPr/>
          </p:nvSpPr>
          <p:spPr>
            <a:xfrm rot="10800000" flipV="1">
              <a:off x="4715802" y="2568067"/>
              <a:ext cx="1153161" cy="1048436"/>
            </a:xfrm>
            <a:custGeom>
              <a:avLst/>
              <a:gdLst>
                <a:gd name="connsiteX0" fmla="*/ 0 w 1662113"/>
                <a:gd name="connsiteY0" fmla="*/ 942882 h 942882"/>
                <a:gd name="connsiteX1" fmla="*/ 1443038 w 1662113"/>
                <a:gd name="connsiteY1" fmla="*/ 11813 h 942882"/>
                <a:gd name="connsiteX2" fmla="*/ 1616869 w 1662113"/>
                <a:gd name="connsiteY2" fmla="*/ 426151 h 942882"/>
                <a:gd name="connsiteX3" fmla="*/ 1662113 w 1662113"/>
                <a:gd name="connsiteY3" fmla="*/ 554738 h 942882"/>
                <a:gd name="connsiteX4" fmla="*/ 1662113 w 1662113"/>
                <a:gd name="connsiteY4" fmla="*/ 554738 h 942882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3" fmla="*/ 1662113 w 1662113"/>
                <a:gd name="connsiteY3" fmla="*/ 548507 h 936651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3038" h="931069">
                  <a:moveTo>
                    <a:pt x="0" y="931069"/>
                  </a:moveTo>
                  <a:cubicBezTo>
                    <a:pt x="177205" y="389533"/>
                    <a:pt x="613569" y="64691"/>
                    <a:pt x="1443038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Forme libre 68"/>
            <p:cNvSpPr/>
            <p:nvPr/>
          </p:nvSpPr>
          <p:spPr>
            <a:xfrm flipV="1">
              <a:off x="4081826" y="2727783"/>
              <a:ext cx="1153161" cy="1048436"/>
            </a:xfrm>
            <a:custGeom>
              <a:avLst/>
              <a:gdLst>
                <a:gd name="connsiteX0" fmla="*/ 0 w 1662113"/>
                <a:gd name="connsiteY0" fmla="*/ 942882 h 942882"/>
                <a:gd name="connsiteX1" fmla="*/ 1443038 w 1662113"/>
                <a:gd name="connsiteY1" fmla="*/ 11813 h 942882"/>
                <a:gd name="connsiteX2" fmla="*/ 1616869 w 1662113"/>
                <a:gd name="connsiteY2" fmla="*/ 426151 h 942882"/>
                <a:gd name="connsiteX3" fmla="*/ 1662113 w 1662113"/>
                <a:gd name="connsiteY3" fmla="*/ 554738 h 942882"/>
                <a:gd name="connsiteX4" fmla="*/ 1662113 w 1662113"/>
                <a:gd name="connsiteY4" fmla="*/ 554738 h 942882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3" fmla="*/ 1662113 w 1662113"/>
                <a:gd name="connsiteY3" fmla="*/ 548507 h 936651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3038" h="931069">
                  <a:moveTo>
                    <a:pt x="0" y="931069"/>
                  </a:moveTo>
                  <a:cubicBezTo>
                    <a:pt x="177205" y="389533"/>
                    <a:pt x="613569" y="64691"/>
                    <a:pt x="1443038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69"/>
            <p:cNvSpPr txBox="1"/>
            <p:nvPr/>
          </p:nvSpPr>
          <p:spPr>
            <a:xfrm>
              <a:off x="4860137" y="3413453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48" name="ZoneTexte 70"/>
            <p:cNvSpPr txBox="1"/>
            <p:nvPr/>
          </p:nvSpPr>
          <p:spPr>
            <a:xfrm>
              <a:off x="4856199" y="2290648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grpSp>
          <p:nvGrpSpPr>
            <p:cNvPr id="49" name="Groupe 71"/>
            <p:cNvGrpSpPr/>
            <p:nvPr/>
          </p:nvGrpSpPr>
          <p:grpSpPr>
            <a:xfrm>
              <a:off x="4689241" y="2903799"/>
              <a:ext cx="401250" cy="400100"/>
              <a:chOff x="8089459" y="1520847"/>
              <a:chExt cx="401250" cy="400100"/>
            </a:xfrm>
          </p:grpSpPr>
          <p:sp>
            <p:nvSpPr>
              <p:cNvPr id="50" name="Arc 49"/>
              <p:cNvSpPr/>
              <p:nvPr/>
            </p:nvSpPr>
            <p:spPr>
              <a:xfrm>
                <a:off x="8089459" y="1520847"/>
                <a:ext cx="401250" cy="400100"/>
              </a:xfrm>
              <a:prstGeom prst="arc">
                <a:avLst>
                  <a:gd name="adj1" fmla="val 259636"/>
                  <a:gd name="adj2" fmla="val 16540429"/>
                </a:avLst>
              </a:prstGeom>
              <a:ln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ZoneTexte 73"/>
              <p:cNvSpPr txBox="1"/>
              <p:nvPr/>
            </p:nvSpPr>
            <p:spPr>
              <a:xfrm>
                <a:off x="8135234" y="1536231"/>
                <a:ext cx="3097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R</a:t>
                </a:r>
                <a:endParaRPr lang="en-GB" dirty="0" smtClean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8" name="ZoneTexte 75"/>
          <p:cNvSpPr txBox="1"/>
          <p:nvPr/>
        </p:nvSpPr>
        <p:spPr>
          <a:xfrm>
            <a:off x="1436164" y="2036753"/>
            <a:ext cx="226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Loop di </a:t>
            </a:r>
            <a:r>
              <a:rPr lang="en-GB" dirty="0" err="1" smtClean="0"/>
              <a:t>bilanciamento</a:t>
            </a:r>
            <a:endParaRPr lang="en-GB" dirty="0" smtClean="0"/>
          </a:p>
        </p:txBody>
      </p:sp>
      <p:sp>
        <p:nvSpPr>
          <p:cNvPr id="59" name="ZoneTexte 76"/>
          <p:cNvSpPr txBox="1"/>
          <p:nvPr/>
        </p:nvSpPr>
        <p:spPr>
          <a:xfrm>
            <a:off x="1601364" y="2551678"/>
            <a:ext cx="165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Loop di </a:t>
            </a:r>
            <a:r>
              <a:rPr lang="en-GB" dirty="0" err="1" smtClean="0"/>
              <a:t>rinforzo</a:t>
            </a:r>
            <a:endParaRPr lang="en-GB" dirty="0" smtClean="0"/>
          </a:p>
        </p:txBody>
      </p:sp>
      <p:sp>
        <p:nvSpPr>
          <p:cNvPr id="60" name="Rectangle 5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66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76086" y="20289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Accumulo</a:t>
            </a:r>
            <a:r>
              <a:rPr lang="en-US" dirty="0" smtClean="0"/>
              <a:t> di </a:t>
            </a:r>
            <a:r>
              <a:rPr lang="en-US" dirty="0" err="1" smtClean="0"/>
              <a:t>idrogeno</a:t>
            </a:r>
            <a:r>
              <a:rPr lang="en-US" dirty="0" smtClean="0"/>
              <a:t> e </a:t>
            </a:r>
            <a:r>
              <a:rPr lang="en-US" dirty="0" err="1" smtClean="0"/>
              <a:t>possibilità</a:t>
            </a:r>
            <a:r>
              <a:rPr lang="en-US" dirty="0" smtClean="0"/>
              <a:t> di </a:t>
            </a:r>
            <a:r>
              <a:rPr lang="en-US" dirty="0" err="1" smtClean="0"/>
              <a:t>gestione</a:t>
            </a:r>
            <a:endParaRPr lang="en-US" dirty="0"/>
          </a:p>
        </p:txBody>
      </p:sp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7" y="1109314"/>
            <a:ext cx="9144000" cy="4032125"/>
          </a:xfrm>
          <a:prstGeom prst="rect">
            <a:avLst/>
          </a:prstGeom>
        </p:spPr>
      </p:pic>
      <p:cxnSp>
        <p:nvCxnSpPr>
          <p:cNvPr id="19" name="Connecteur droit 12"/>
          <p:cNvCxnSpPr/>
          <p:nvPr/>
        </p:nvCxnSpPr>
        <p:spPr>
          <a:xfrm>
            <a:off x="567592" y="2731823"/>
            <a:ext cx="872289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4"/>
          <p:cNvCxnSpPr/>
          <p:nvPr/>
        </p:nvCxnSpPr>
        <p:spPr>
          <a:xfrm>
            <a:off x="567592" y="4663329"/>
            <a:ext cx="872289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15"/>
          <p:cNvSpPr txBox="1"/>
          <p:nvPr/>
        </p:nvSpPr>
        <p:spPr>
          <a:xfrm>
            <a:off x="8865793" y="2362491"/>
            <a:ext cx="2933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Tetto</a:t>
            </a:r>
            <a:r>
              <a:rPr lang="en-US" sz="2000" b="1" dirty="0" smtClean="0"/>
              <a:t> del </a:t>
            </a:r>
            <a:r>
              <a:rPr lang="en-US" sz="2000" b="1" dirty="0" err="1" smtClean="0"/>
              <a:t>prezzo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rilascio</a:t>
            </a:r>
            <a:endParaRPr lang="en-US" sz="2000" b="1" dirty="0"/>
          </a:p>
        </p:txBody>
      </p:sp>
      <p:sp>
        <p:nvSpPr>
          <p:cNvPr id="22" name="ZoneTexte 16"/>
          <p:cNvSpPr txBox="1"/>
          <p:nvPr/>
        </p:nvSpPr>
        <p:spPr>
          <a:xfrm>
            <a:off x="8865793" y="4247844"/>
            <a:ext cx="3205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Tetto</a:t>
            </a:r>
            <a:r>
              <a:rPr lang="en-US" sz="2000" b="1" dirty="0" smtClean="0"/>
              <a:t> del </a:t>
            </a:r>
            <a:r>
              <a:rPr lang="en-US" sz="2000" b="1" dirty="0" err="1" smtClean="0"/>
              <a:t>prezzo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accumulo</a:t>
            </a:r>
            <a:endParaRPr lang="en-US" sz="2000" b="1" dirty="0"/>
          </a:p>
        </p:txBody>
      </p:sp>
      <p:sp>
        <p:nvSpPr>
          <p:cNvPr id="23" name="ZoneTexte 21"/>
          <p:cNvSpPr txBox="1"/>
          <p:nvPr/>
        </p:nvSpPr>
        <p:spPr>
          <a:xfrm>
            <a:off x="45253" y="1492787"/>
            <a:ext cx="492443" cy="2312108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sz="2000" b="1" dirty="0" err="1" smtClean="0"/>
              <a:t>Prezzo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dell’elettricità</a:t>
            </a:r>
            <a:endParaRPr lang="en-US" sz="2000" b="1" dirty="0" smtClean="0"/>
          </a:p>
        </p:txBody>
      </p:sp>
      <p:sp>
        <p:nvSpPr>
          <p:cNvPr id="24" name="ZoneTexte 22"/>
          <p:cNvSpPr txBox="1"/>
          <p:nvPr/>
        </p:nvSpPr>
        <p:spPr>
          <a:xfrm>
            <a:off x="4528929" y="4933165"/>
            <a:ext cx="5761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Ore</a:t>
            </a:r>
            <a:endParaRPr lang="en-US" sz="2000" b="1" dirty="0"/>
          </a:p>
        </p:txBody>
      </p:sp>
      <p:sp>
        <p:nvSpPr>
          <p:cNvPr id="25" name="ZoneTexte 23"/>
          <p:cNvSpPr txBox="1"/>
          <p:nvPr/>
        </p:nvSpPr>
        <p:spPr>
          <a:xfrm>
            <a:off x="1405464" y="1176933"/>
            <a:ext cx="7118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L’effetto</a:t>
            </a:r>
            <a:r>
              <a:rPr lang="en-US" sz="2000" dirty="0" smtClean="0"/>
              <a:t> </a:t>
            </a:r>
            <a:r>
              <a:rPr lang="en-US" sz="2000" b="1" dirty="0" err="1" smtClean="0"/>
              <a:t>ordine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merito</a:t>
            </a:r>
            <a:r>
              <a:rPr lang="en-US" sz="2000" b="1" dirty="0" smtClean="0"/>
              <a:t> </a:t>
            </a:r>
            <a:r>
              <a:rPr lang="en-US" sz="2000" dirty="0" err="1" smtClean="0"/>
              <a:t>modifica</a:t>
            </a:r>
            <a:r>
              <a:rPr lang="en-US" sz="2000" dirty="0" smtClean="0"/>
              <a:t> la </a:t>
            </a:r>
            <a:r>
              <a:rPr lang="en-US" sz="2000" dirty="0" err="1" smtClean="0"/>
              <a:t>curva</a:t>
            </a:r>
            <a:r>
              <a:rPr lang="en-US" sz="2000" dirty="0" smtClean="0"/>
              <a:t> di </a:t>
            </a:r>
            <a:r>
              <a:rPr lang="en-US" sz="2000" dirty="0" err="1" smtClean="0"/>
              <a:t>prezzo</a:t>
            </a:r>
            <a:r>
              <a:rPr lang="en-US" sz="2000" dirty="0" smtClean="0"/>
              <a:t> </a:t>
            </a:r>
            <a:r>
              <a:rPr lang="en-US" sz="2000" dirty="0" err="1" smtClean="0"/>
              <a:t>decrescente</a:t>
            </a:r>
            <a:r>
              <a:rPr lang="en-US" sz="2000" dirty="0" smtClean="0"/>
              <a:t> </a:t>
            </a:r>
            <a:r>
              <a:rPr lang="en-US" sz="2000" dirty="0" err="1" smtClean="0"/>
              <a:t>dalla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verde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/>
              <a:t>alla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blu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più</a:t>
            </a:r>
            <a:r>
              <a:rPr lang="en-US" sz="2000" dirty="0" smtClean="0"/>
              <a:t> </a:t>
            </a:r>
            <a:r>
              <a:rPr lang="en-US" sz="2000" dirty="0" err="1" smtClean="0"/>
              <a:t>inclinata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 </a:t>
            </a:r>
            <a:r>
              <a:rPr lang="en-US" sz="2000" dirty="0" err="1" smtClean="0"/>
              <a:t>frecce</a:t>
            </a:r>
            <a:r>
              <a:rPr lang="en-US" sz="2000" dirty="0" smtClean="0"/>
              <a:t> </a:t>
            </a:r>
            <a:r>
              <a:rPr lang="en-US" sz="2000" dirty="0" err="1" smtClean="0"/>
              <a:t>mostrano</a:t>
            </a:r>
            <a:r>
              <a:rPr lang="en-US" sz="2000" dirty="0" smtClean="0"/>
              <a:t> come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periodi</a:t>
            </a:r>
            <a:r>
              <a:rPr lang="en-US" sz="2000" dirty="0" smtClean="0"/>
              <a:t> di </a:t>
            </a:r>
            <a:r>
              <a:rPr lang="en-US" sz="2000" dirty="0" err="1" smtClean="0"/>
              <a:t>accumulo</a:t>
            </a:r>
            <a:r>
              <a:rPr lang="en-US" sz="2000" dirty="0" smtClean="0"/>
              <a:t> o </a:t>
            </a:r>
            <a:r>
              <a:rPr lang="en-US" sz="2000" dirty="0" err="1" smtClean="0"/>
              <a:t>rilascio</a:t>
            </a:r>
            <a:r>
              <a:rPr lang="en-US" sz="2000" dirty="0" smtClean="0"/>
              <a:t> </a:t>
            </a:r>
            <a:r>
              <a:rPr lang="en-US" sz="2000" dirty="0" err="1" smtClean="0"/>
              <a:t>energetico</a:t>
            </a:r>
            <a:r>
              <a:rPr lang="en-US" sz="2000" dirty="0" smtClean="0"/>
              <a:t> </a:t>
            </a:r>
            <a:r>
              <a:rPr lang="en-US" sz="2000" dirty="0" err="1" smtClean="0"/>
              <a:t>varino</a:t>
            </a:r>
            <a:r>
              <a:rPr lang="en-US" sz="2000" dirty="0" smtClean="0"/>
              <a:t> a </a:t>
            </a:r>
            <a:r>
              <a:rPr lang="en-US" sz="2000" dirty="0" err="1" smtClean="0"/>
              <a:t>casua</a:t>
            </a:r>
            <a:r>
              <a:rPr lang="en-US" sz="2000" dirty="0" smtClean="0"/>
              <a:t> </a:t>
            </a:r>
            <a:r>
              <a:rPr lang="en-US" sz="2000" dirty="0" err="1" smtClean="0"/>
              <a:t>dell’effetto</a:t>
            </a:r>
            <a:r>
              <a:rPr lang="en-US" sz="2000" dirty="0" smtClean="0"/>
              <a:t> </a:t>
            </a:r>
            <a:r>
              <a:rPr lang="en-US" sz="2000" dirty="0" err="1" smtClean="0"/>
              <a:t>ordine</a:t>
            </a:r>
            <a:r>
              <a:rPr lang="en-US" sz="2000" dirty="0" smtClean="0"/>
              <a:t> di </a:t>
            </a:r>
            <a:r>
              <a:rPr lang="en-US" sz="2000" dirty="0" err="1" smtClean="0"/>
              <a:t>merito</a:t>
            </a:r>
            <a:endParaRPr lang="en-US" sz="2000" dirty="0" smtClean="0"/>
          </a:p>
        </p:txBody>
      </p:sp>
      <p:sp>
        <p:nvSpPr>
          <p:cNvPr id="26" name="Flèche droite 24"/>
          <p:cNvSpPr/>
          <p:nvPr/>
        </p:nvSpPr>
        <p:spPr>
          <a:xfrm>
            <a:off x="1154486" y="4894781"/>
            <a:ext cx="36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èche gauche 26"/>
          <p:cNvSpPr/>
          <p:nvPr/>
        </p:nvSpPr>
        <p:spPr>
          <a:xfrm>
            <a:off x="8343591" y="4894781"/>
            <a:ext cx="36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5844197" y="5180438"/>
            <a:ext cx="535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/>
              <a:t>Aumentano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periodi</a:t>
            </a:r>
            <a:r>
              <a:rPr lang="en-US" sz="2000" b="1" i="1" dirty="0" smtClean="0"/>
              <a:t> per </a:t>
            </a:r>
            <a:r>
              <a:rPr lang="en-US" sz="2000" b="1" i="1" dirty="0" err="1" smtClean="0"/>
              <a:t>accumulare</a:t>
            </a:r>
            <a:r>
              <a:rPr lang="en-US" sz="2000" b="1" i="1" dirty="0" smtClean="0"/>
              <a:t> (</a:t>
            </a:r>
            <a:r>
              <a:rPr lang="en-US" sz="2000" b="1" i="1" dirty="0" err="1" smtClean="0"/>
              <a:t>prezzi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bassi</a:t>
            </a:r>
            <a:r>
              <a:rPr lang="en-US" sz="2000" b="1" i="1" dirty="0" smtClean="0"/>
              <a:t>)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76085" y="5188224"/>
            <a:ext cx="4932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/>
              <a:t>Aumentoano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periodi</a:t>
            </a:r>
            <a:r>
              <a:rPr lang="en-US" sz="2000" b="1" i="1" dirty="0" smtClean="0"/>
              <a:t> per </a:t>
            </a:r>
            <a:r>
              <a:rPr lang="en-US" sz="2000" b="1" i="1" dirty="0" err="1" smtClean="0"/>
              <a:t>vendere</a:t>
            </a:r>
            <a:r>
              <a:rPr lang="en-US" sz="2000" b="1" i="1" dirty="0" smtClean="0"/>
              <a:t> (</a:t>
            </a:r>
            <a:r>
              <a:rPr lang="en-US" sz="2000" b="1" i="1" dirty="0" err="1" smtClean="0"/>
              <a:t>prezzi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alti</a:t>
            </a:r>
            <a:r>
              <a:rPr lang="en-US" sz="2000" b="1" i="1" dirty="0"/>
              <a:t>)</a:t>
            </a:r>
            <a:endParaRPr lang="en-US" sz="2000" b="1" i="1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9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250567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it-IT" sz="48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Energia ed Economia: come sono collegate?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71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409802" y="323850"/>
            <a:ext cx="115824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Caso</a:t>
            </a:r>
            <a:r>
              <a:rPr lang="en-US" dirty="0" smtClean="0"/>
              <a:t> studio: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 smtClean="0"/>
              <a:t>nucleare</a:t>
            </a:r>
            <a:r>
              <a:rPr lang="en-US" dirty="0" smtClean="0"/>
              <a:t> e </a:t>
            </a:r>
            <a:r>
              <a:rPr lang="en-US" dirty="0" err="1" smtClean="0"/>
              <a:t>prezzo</a:t>
            </a:r>
            <a:r>
              <a:rPr lang="en-US" dirty="0" smtClean="0"/>
              <a:t> </a:t>
            </a:r>
            <a:r>
              <a:rPr lang="en-US" dirty="0" err="1" smtClean="0"/>
              <a:t>dell’energia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412877"/>
            <a:ext cx="10972800" cy="2016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Per </a:t>
            </a:r>
            <a:r>
              <a:rPr lang="en-US" dirty="0" err="1" smtClean="0"/>
              <a:t>capire</a:t>
            </a:r>
            <a:r>
              <a:rPr lang="en-US" dirty="0" smtClean="0"/>
              <a:t> </a:t>
            </a:r>
            <a:r>
              <a:rPr lang="en-US" dirty="0" err="1" smtClean="0"/>
              <a:t>meglio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concetto</a:t>
            </a:r>
            <a:r>
              <a:rPr lang="en-US" dirty="0" smtClean="0"/>
              <a:t> di </a:t>
            </a:r>
            <a:r>
              <a:rPr lang="en-US" b="1" dirty="0" err="1" smtClean="0"/>
              <a:t>flessibilità</a:t>
            </a:r>
            <a:r>
              <a:rPr lang="en-US" b="1" dirty="0" smtClean="0"/>
              <a:t> </a:t>
            </a:r>
            <a:r>
              <a:rPr lang="en-US" b="1" dirty="0" err="1" smtClean="0"/>
              <a:t>della</a:t>
            </a:r>
            <a:r>
              <a:rPr lang="en-US" b="1" dirty="0" smtClean="0"/>
              <a:t> rete </a:t>
            </a:r>
            <a:r>
              <a:rPr lang="en-US" b="1" dirty="0" err="1" smtClean="0"/>
              <a:t>elettrica</a:t>
            </a:r>
            <a:r>
              <a:rPr lang="en-US" dirty="0" smtClean="0"/>
              <a:t>, la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importanza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contesto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transizione</a:t>
            </a:r>
            <a:r>
              <a:rPr lang="en-US" dirty="0" smtClean="0"/>
              <a:t> </a:t>
            </a:r>
            <a:r>
              <a:rPr lang="en-US" dirty="0" err="1" smtClean="0"/>
              <a:t>energetica</a:t>
            </a:r>
            <a:r>
              <a:rPr lang="en-US" dirty="0" smtClean="0"/>
              <a:t> e come </a:t>
            </a:r>
            <a:r>
              <a:rPr lang="en-US" dirty="0" err="1" smtClean="0"/>
              <a:t>l’idrogeno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aumentarla</a:t>
            </a:r>
            <a:r>
              <a:rPr lang="en-US" dirty="0" smtClean="0"/>
              <a:t>, è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consultare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seguente</a:t>
            </a:r>
            <a:r>
              <a:rPr lang="en-US" dirty="0" smtClean="0"/>
              <a:t> studio a </a:t>
            </a:r>
            <a:r>
              <a:rPr lang="en-US" dirty="0" err="1" smtClean="0"/>
              <a:t>riguardo</a:t>
            </a:r>
            <a:r>
              <a:rPr lang="en-US" dirty="0" smtClean="0"/>
              <a:t> </a:t>
            </a:r>
            <a:r>
              <a:rPr lang="en-US" dirty="0" err="1" smtClean="0"/>
              <a:t>dell’energia</a:t>
            </a:r>
            <a:r>
              <a:rPr lang="en-US" dirty="0" smtClean="0"/>
              <a:t> </a:t>
            </a:r>
            <a:r>
              <a:rPr lang="en-US" dirty="0" err="1" smtClean="0"/>
              <a:t>nucleare</a:t>
            </a:r>
            <a:r>
              <a:rPr lang="en-US" dirty="0" smtClean="0"/>
              <a:t> 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mercato</a:t>
            </a:r>
            <a:r>
              <a:rPr lang="en-US" dirty="0" smtClean="0"/>
              <a:t> </a:t>
            </a:r>
            <a:r>
              <a:rPr lang="en-US" dirty="0" err="1" smtClean="0"/>
              <a:t>elettrico</a:t>
            </a:r>
            <a:r>
              <a:rPr lang="en-US" dirty="0" smtClean="0"/>
              <a:t>.</a:t>
            </a:r>
          </a:p>
        </p:txBody>
      </p:sp>
      <p:pic>
        <p:nvPicPr>
          <p:cNvPr id="19" name="Image 5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13" y="3429001"/>
            <a:ext cx="8640000" cy="22285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61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9622" y="180497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it-IT" sz="4800" b="1" kern="0" dirty="0" err="1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Perchè</a:t>
            </a:r>
            <a:r>
              <a:rPr lang="it-IT" sz="48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 è importante tassare le emissioni di CO2? 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937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Carbon pricing: </a:t>
            </a:r>
            <a:r>
              <a:rPr lang="en-US" dirty="0" err="1" smtClean="0"/>
              <a:t>soluzione</a:t>
            </a:r>
            <a:r>
              <a:rPr lang="en-US" dirty="0" smtClean="0"/>
              <a:t> </a:t>
            </a:r>
            <a:r>
              <a:rPr lang="en-US" dirty="0" err="1" smtClean="0"/>
              <a:t>elegante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341000"/>
            <a:ext cx="10972800" cy="453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 un </a:t>
            </a:r>
            <a:r>
              <a:rPr lang="en-US" dirty="0" err="1" smtClean="0"/>
              <a:t>punto</a:t>
            </a:r>
            <a:r>
              <a:rPr lang="en-US" dirty="0" smtClean="0"/>
              <a:t> di vista </a:t>
            </a:r>
            <a:r>
              <a:rPr lang="en-US" dirty="0" err="1" smtClean="0"/>
              <a:t>economico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efficiente</a:t>
            </a:r>
            <a:r>
              <a:rPr lang="en-US" dirty="0" smtClean="0"/>
              <a:t> per </a:t>
            </a:r>
            <a:r>
              <a:rPr lang="en-US" dirty="0" err="1" smtClean="0"/>
              <a:t>mitigare</a:t>
            </a:r>
            <a:r>
              <a:rPr lang="en-US" dirty="0" smtClean="0"/>
              <a:t> I </a:t>
            </a:r>
            <a:r>
              <a:rPr lang="en-US" dirty="0" err="1" smtClean="0"/>
              <a:t>cambiamenti</a:t>
            </a:r>
            <a:r>
              <a:rPr lang="en-US" dirty="0" smtClean="0"/>
              <a:t> </a:t>
            </a:r>
            <a:r>
              <a:rPr lang="en-US" dirty="0" err="1" smtClean="0"/>
              <a:t>climatici</a:t>
            </a:r>
            <a:r>
              <a:rPr lang="en-US" dirty="0" smtClean="0"/>
              <a:t> e </a:t>
            </a:r>
            <a:r>
              <a:rPr lang="en-US" dirty="0" err="1" smtClean="0"/>
              <a:t>promuovere</a:t>
            </a:r>
            <a:r>
              <a:rPr lang="en-US" dirty="0" smtClean="0"/>
              <a:t> le </a:t>
            </a:r>
            <a:r>
              <a:rPr lang="en-US" dirty="0" err="1" smtClean="0"/>
              <a:t>energie</a:t>
            </a:r>
            <a:r>
              <a:rPr lang="en-US" dirty="0" smtClean="0"/>
              <a:t> </a:t>
            </a:r>
            <a:r>
              <a:rPr lang="en-US" dirty="0" err="1" smtClean="0"/>
              <a:t>rinnovabili</a:t>
            </a:r>
            <a:r>
              <a:rPr lang="en-US" dirty="0" smtClean="0"/>
              <a:t> è </a:t>
            </a:r>
            <a:r>
              <a:rPr lang="en-US" dirty="0" err="1" smtClean="0"/>
              <a:t>quello</a:t>
            </a:r>
            <a:r>
              <a:rPr lang="en-US" dirty="0" smtClean="0"/>
              <a:t> di </a:t>
            </a:r>
            <a:r>
              <a:rPr lang="en-US" dirty="0" err="1" smtClean="0"/>
              <a:t>tassare</a:t>
            </a:r>
            <a:r>
              <a:rPr lang="en-US" dirty="0" smtClean="0"/>
              <a:t> le </a:t>
            </a:r>
            <a:r>
              <a:rPr lang="en-US" dirty="0" err="1" smtClean="0"/>
              <a:t>emissioni</a:t>
            </a:r>
            <a:r>
              <a:rPr lang="en-US" dirty="0" smtClean="0"/>
              <a:t> </a:t>
            </a:r>
            <a:r>
              <a:rPr lang="en-US" dirty="0" err="1" smtClean="0"/>
              <a:t>carboniose</a:t>
            </a:r>
            <a:r>
              <a:rPr lang="en-US" dirty="0" smtClean="0"/>
              <a:t> e </a:t>
            </a:r>
            <a:r>
              <a:rPr lang="en-US" dirty="0" err="1" smtClean="0"/>
              <a:t>clima-alteranti</a:t>
            </a:r>
            <a:r>
              <a:rPr lang="en-US" dirty="0" smtClean="0"/>
              <a:t> (GHG)</a:t>
            </a:r>
          </a:p>
          <a:p>
            <a:pPr lvl="1"/>
            <a:r>
              <a:rPr lang="en-US" dirty="0" err="1" smtClean="0"/>
              <a:t>Vari</a:t>
            </a:r>
            <a:r>
              <a:rPr lang="en-US" dirty="0" smtClean="0"/>
              <a:t> </a:t>
            </a:r>
            <a:r>
              <a:rPr lang="en-US" dirty="0" err="1" smtClean="0"/>
              <a:t>strumenti</a:t>
            </a:r>
            <a:r>
              <a:rPr lang="en-US" dirty="0" smtClean="0"/>
              <a:t>: Carbon tax, </a:t>
            </a:r>
            <a:r>
              <a:rPr lang="en-US" dirty="0" err="1" smtClean="0"/>
              <a:t>mercato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emissioni</a:t>
            </a:r>
            <a:r>
              <a:rPr lang="en-US" dirty="0" smtClean="0"/>
              <a:t>, </a:t>
            </a:r>
            <a:r>
              <a:rPr lang="en-US" dirty="0" err="1" smtClean="0"/>
              <a:t>limiti</a:t>
            </a:r>
            <a:r>
              <a:rPr lang="en-US" dirty="0" smtClean="0"/>
              <a:t> di </a:t>
            </a:r>
            <a:r>
              <a:rPr lang="en-US" dirty="0" err="1" smtClean="0"/>
              <a:t>emissione</a:t>
            </a:r>
            <a:r>
              <a:rPr lang="en-US" dirty="0" smtClean="0"/>
              <a:t>, etc. </a:t>
            </a:r>
          </a:p>
          <a:p>
            <a:r>
              <a:rPr lang="en-US" dirty="0" err="1" smtClean="0"/>
              <a:t>Mercato</a:t>
            </a:r>
            <a:r>
              <a:rPr lang="en-US" dirty="0" smtClean="0"/>
              <a:t> </a:t>
            </a:r>
            <a:r>
              <a:rPr lang="en-US" dirty="0" err="1" smtClean="0"/>
              <a:t>globale</a:t>
            </a:r>
            <a:r>
              <a:rPr lang="en-US" dirty="0" smtClean="0"/>
              <a:t>? 1 ton di CO2 </a:t>
            </a:r>
            <a:r>
              <a:rPr lang="en-US" dirty="0" err="1" smtClean="0"/>
              <a:t>emessa</a:t>
            </a:r>
            <a:r>
              <a:rPr lang="en-US" dirty="0" smtClean="0"/>
              <a:t> in Italia ha lo </a:t>
            </a:r>
            <a:r>
              <a:rPr lang="en-US" dirty="0" err="1" smtClean="0"/>
              <a:t>stesso</a:t>
            </a:r>
            <a:r>
              <a:rPr lang="en-US" dirty="0" smtClean="0"/>
              <a:t> </a:t>
            </a:r>
            <a:r>
              <a:rPr lang="en-US" dirty="0" err="1" smtClean="0"/>
              <a:t>impatto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clima</a:t>
            </a:r>
            <a:r>
              <a:rPr lang="en-US" dirty="0" smtClean="0"/>
              <a:t> di 1 ton di CO2 </a:t>
            </a:r>
            <a:r>
              <a:rPr lang="en-US" dirty="0" err="1" smtClean="0"/>
              <a:t>emessa</a:t>
            </a:r>
            <a:r>
              <a:rPr lang="en-US" dirty="0" smtClean="0"/>
              <a:t> in </a:t>
            </a:r>
            <a:r>
              <a:rPr lang="en-US" dirty="0" err="1" smtClean="0"/>
              <a:t>Cina</a:t>
            </a:r>
            <a:r>
              <a:rPr lang="en-US" dirty="0" smtClean="0"/>
              <a:t>: </a:t>
            </a:r>
          </a:p>
          <a:p>
            <a:pPr lvl="1"/>
            <a:r>
              <a:rPr lang="en-US" b="1" dirty="0" smtClean="0"/>
              <a:t>Il </a:t>
            </a:r>
            <a:r>
              <a:rPr lang="en-US" b="1" dirty="0" err="1" smtClean="0"/>
              <a:t>prezzo</a:t>
            </a:r>
            <a:r>
              <a:rPr lang="en-US" b="1" dirty="0" smtClean="0"/>
              <a:t> </a:t>
            </a:r>
            <a:r>
              <a:rPr lang="en-US" b="1" dirty="0" err="1" smtClean="0"/>
              <a:t>dovrebbe</a:t>
            </a:r>
            <a:r>
              <a:rPr lang="en-US" b="1" dirty="0" smtClean="0"/>
              <a:t> </a:t>
            </a:r>
            <a:r>
              <a:rPr lang="en-US" b="1" dirty="0" err="1" smtClean="0"/>
              <a:t>essere</a:t>
            </a:r>
            <a:r>
              <a:rPr lang="en-US" b="1" dirty="0" smtClean="0"/>
              <a:t> </a:t>
            </a:r>
            <a:r>
              <a:rPr lang="en-US" b="1" dirty="0" err="1" smtClean="0"/>
              <a:t>globale</a:t>
            </a:r>
            <a:r>
              <a:rPr lang="en-US" b="1" dirty="0" smtClean="0"/>
              <a:t> e </a:t>
            </a:r>
            <a:r>
              <a:rPr lang="en-US" b="1" dirty="0" err="1" smtClean="0"/>
              <a:t>determinato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 un </a:t>
            </a:r>
            <a:r>
              <a:rPr lang="en-US" b="1" dirty="0" err="1" smtClean="0"/>
              <a:t>mercato</a:t>
            </a:r>
            <a:r>
              <a:rPr lang="en-US" b="1" dirty="0" smtClean="0"/>
              <a:t> </a:t>
            </a:r>
            <a:r>
              <a:rPr lang="en-US" b="1" dirty="0" err="1" smtClean="0"/>
              <a:t>globale</a:t>
            </a:r>
            <a:endParaRPr lang="en-US" b="1" dirty="0" smtClean="0"/>
          </a:p>
          <a:p>
            <a:pPr lvl="1"/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purtroppo</a:t>
            </a:r>
            <a:r>
              <a:rPr lang="en-US" dirty="0" smtClean="0"/>
              <a:t> è al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impossibile</a:t>
            </a:r>
            <a:r>
              <a:rPr lang="en-US" dirty="0" smtClean="0"/>
              <a:t> da </a:t>
            </a:r>
            <a:r>
              <a:rPr lang="en-US" dirty="0" err="1" smtClean="0"/>
              <a:t>implementare</a:t>
            </a:r>
            <a:r>
              <a:rPr lang="en-US" dirty="0" smtClean="0"/>
              <a:t> </a:t>
            </a:r>
            <a:r>
              <a:rPr lang="en-US" dirty="0" err="1" smtClean="0"/>
              <a:t>principalmente</a:t>
            </a:r>
            <a:r>
              <a:rPr lang="en-US" dirty="0" smtClean="0"/>
              <a:t> a </a:t>
            </a:r>
            <a:r>
              <a:rPr lang="en-US" dirty="0" err="1" smtClean="0"/>
              <a:t>causa</a:t>
            </a:r>
            <a:r>
              <a:rPr lang="en-US" dirty="0" smtClean="0"/>
              <a:t> di </a:t>
            </a:r>
            <a:r>
              <a:rPr lang="en-US" dirty="0" err="1" smtClean="0"/>
              <a:t>ostacoli</a:t>
            </a:r>
            <a:r>
              <a:rPr lang="en-US" dirty="0" smtClean="0"/>
              <a:t> e </a:t>
            </a:r>
            <a:r>
              <a:rPr lang="en-US" dirty="0" err="1" smtClean="0"/>
              <a:t>vincoli</a:t>
            </a:r>
            <a:r>
              <a:rPr lang="en-US" dirty="0" smtClean="0"/>
              <a:t> </a:t>
            </a:r>
            <a:r>
              <a:rPr lang="en-US" dirty="0" err="1" smtClean="0"/>
              <a:t>politici</a:t>
            </a:r>
            <a:r>
              <a:rPr lang="en-US" dirty="0" smtClean="0"/>
              <a:t> e </a:t>
            </a:r>
            <a:r>
              <a:rPr lang="en-US" dirty="0" err="1" smtClean="0"/>
              <a:t>istituzionali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31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75034" y="135291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Carbon pricing: </a:t>
            </a:r>
            <a:r>
              <a:rPr lang="en-US" dirty="0" err="1" smtClean="0"/>
              <a:t>rivela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costo</a:t>
            </a:r>
            <a:r>
              <a:rPr lang="en-US" dirty="0" smtClean="0"/>
              <a:t> </a:t>
            </a:r>
            <a:r>
              <a:rPr lang="en-US" dirty="0" err="1" smtClean="0"/>
              <a:t>dell’energia</a:t>
            </a:r>
            <a:endParaRPr lang="en-US" dirty="0"/>
          </a:p>
        </p:txBody>
      </p:sp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4" y="1326873"/>
            <a:ext cx="7297202" cy="4321175"/>
          </a:xfrm>
          <a:prstGeom prst="rect">
            <a:avLst/>
          </a:prstGeom>
        </p:spPr>
      </p:pic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7693078" y="936979"/>
            <a:ext cx="3386651" cy="442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Font typeface="Arial" panose="020B0604020202020204" pitchFamily="34" charset="0"/>
              <a:buChar char="•"/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228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36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»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I </a:t>
            </a:r>
            <a:r>
              <a:rPr lang="en-US" sz="2400" kern="0" dirty="0" err="1" smtClean="0"/>
              <a:t>combustibili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fossili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sono</a:t>
            </a:r>
            <a:r>
              <a:rPr lang="en-US" sz="2400" kern="0" dirty="0" smtClean="0"/>
              <a:t> molto </a:t>
            </a:r>
            <a:r>
              <a:rPr lang="en-US" sz="2400" kern="0" dirty="0" err="1" smtClean="0"/>
              <a:t>economici</a:t>
            </a:r>
            <a:r>
              <a:rPr lang="en-US" sz="2400" kern="0" dirty="0" smtClean="0"/>
              <a:t> per </a:t>
            </a:r>
            <a:r>
              <a:rPr lang="en-US" sz="2400" kern="0" dirty="0" err="1" smtClean="0"/>
              <a:t>produrre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energia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elettrica</a:t>
            </a:r>
            <a:r>
              <a:rPr lang="en-US" sz="2400" kern="0" dirty="0" smtClean="0"/>
              <a:t>, ma </a:t>
            </a:r>
            <a:r>
              <a:rPr lang="en-US" sz="2400" kern="0" dirty="0" err="1" smtClean="0"/>
              <a:t>diventano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dispendiosi</a:t>
            </a:r>
            <a:r>
              <a:rPr lang="en-US" sz="2400" kern="0" dirty="0" smtClean="0"/>
              <a:t> se </a:t>
            </a:r>
            <a:r>
              <a:rPr lang="en-US" sz="2400" kern="0" dirty="0" err="1" smtClean="0"/>
              <a:t>si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tiene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conto</a:t>
            </a:r>
            <a:r>
              <a:rPr lang="en-US" sz="2400" kern="0" dirty="0" smtClean="0"/>
              <a:t> del </a:t>
            </a:r>
            <a:r>
              <a:rPr lang="en-US" sz="2400" kern="0" dirty="0" err="1" smtClean="0"/>
              <a:t>costo</a:t>
            </a:r>
            <a:r>
              <a:rPr lang="en-US" sz="2400" kern="0" dirty="0" smtClean="0"/>
              <a:t> legato </a:t>
            </a:r>
            <a:r>
              <a:rPr lang="en-US" sz="2400" kern="0" dirty="0" err="1" smtClean="0"/>
              <a:t>alle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conseguenze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delle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emissioni</a:t>
            </a:r>
            <a:endParaRPr lang="en-US" sz="2400" kern="0" dirty="0" smtClean="0"/>
          </a:p>
          <a:p>
            <a:endParaRPr lang="en-US" sz="2400" kern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kern="0" dirty="0" smtClean="0"/>
              <a:t>Source: Data from </a:t>
            </a:r>
            <a:r>
              <a:rPr lang="en-US" sz="2000" b="1" kern="0" dirty="0" err="1" smtClean="0"/>
              <a:t>Samadi</a:t>
            </a:r>
            <a:r>
              <a:rPr lang="en-US" sz="2000" b="1" kern="0" dirty="0" smtClean="0"/>
              <a:t> (2017), </a:t>
            </a:r>
            <a:r>
              <a:rPr lang="en-US" sz="2000" b="1" i="1" kern="0" dirty="0" smtClean="0"/>
              <a:t>The Social Cost of Electricity Generation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13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8186" y="143290"/>
            <a:ext cx="9365346" cy="7421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Elettrolisi</a:t>
            </a:r>
            <a:r>
              <a:rPr lang="en-US" dirty="0" smtClean="0"/>
              <a:t> </a:t>
            </a:r>
            <a:r>
              <a:rPr lang="en-US" dirty="0" err="1" smtClean="0"/>
              <a:t>dell’acqua</a:t>
            </a:r>
            <a:r>
              <a:rPr lang="en-US" dirty="0" smtClean="0"/>
              <a:t> e carbon pricing</a:t>
            </a:r>
            <a:endParaRPr lang="en-US" dirty="0"/>
          </a:p>
        </p:txBody>
      </p:sp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5" y="1131530"/>
            <a:ext cx="10278479" cy="409283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49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53002" y="-1363560"/>
            <a:ext cx="6096000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lang="it-IT" sz="48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Che modi hanno i governi di supportare lo sviluppo dell’idrogeno?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85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Supporto</a:t>
            </a:r>
            <a:r>
              <a:rPr lang="en-US" dirty="0" smtClean="0"/>
              <a:t> del </a:t>
            </a:r>
            <a:r>
              <a:rPr lang="en-US" dirty="0" err="1" smtClean="0"/>
              <a:t>governo</a:t>
            </a:r>
            <a:r>
              <a:rPr lang="en-US" dirty="0" smtClean="0"/>
              <a:t>: </a:t>
            </a:r>
            <a:r>
              <a:rPr lang="en-US" dirty="0" err="1" smtClean="0"/>
              <a:t>necessario</a:t>
            </a:r>
            <a:r>
              <a:rPr lang="en-US" dirty="0" smtClean="0"/>
              <a:t> o no?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341000"/>
            <a:ext cx="10972800" cy="453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Dal </a:t>
            </a:r>
            <a:r>
              <a:rPr lang="en-US" dirty="0" err="1" smtClean="0"/>
              <a:t>lato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energie</a:t>
            </a:r>
            <a:r>
              <a:rPr lang="en-US" dirty="0" smtClean="0"/>
              <a:t> </a:t>
            </a:r>
            <a:r>
              <a:rPr lang="en-US" dirty="0" err="1" smtClean="0"/>
              <a:t>rinnovabili</a:t>
            </a:r>
            <a:r>
              <a:rPr lang="en-US" dirty="0" smtClean="0"/>
              <a:t> (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beneficiano</a:t>
            </a:r>
            <a:r>
              <a:rPr lang="en-US" dirty="0" smtClean="0"/>
              <a:t> di </a:t>
            </a:r>
            <a:r>
              <a:rPr lang="en-US" dirty="0" err="1" smtClean="0"/>
              <a:t>meccanismi</a:t>
            </a:r>
            <a:r>
              <a:rPr lang="en-US" dirty="0" smtClean="0"/>
              <a:t> di </a:t>
            </a:r>
            <a:r>
              <a:rPr lang="en-US" dirty="0" err="1" smtClean="0"/>
              <a:t>supporto</a:t>
            </a:r>
            <a:r>
              <a:rPr lang="en-US" dirty="0" smtClean="0"/>
              <a:t> </a:t>
            </a:r>
            <a:r>
              <a:rPr lang="en-US" dirty="0" err="1" smtClean="0"/>
              <a:t>pubblico</a:t>
            </a:r>
            <a:r>
              <a:rPr lang="en-US" dirty="0" smtClean="0"/>
              <a:t>), lo </a:t>
            </a:r>
            <a:r>
              <a:rPr lang="en-US" dirty="0" err="1" smtClean="0"/>
              <a:t>sviluppo</a:t>
            </a:r>
            <a:r>
              <a:rPr lang="en-US" dirty="0" smtClean="0"/>
              <a:t> dell’H2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trarre</a:t>
            </a:r>
            <a:r>
              <a:rPr lang="en-US" dirty="0" smtClean="0"/>
              <a:t> </a:t>
            </a:r>
            <a:r>
              <a:rPr lang="en-US" dirty="0" err="1" smtClean="0"/>
              <a:t>beneficio</a:t>
            </a:r>
            <a:r>
              <a:rPr lang="en-US" dirty="0" smtClean="0"/>
              <a:t> da: </a:t>
            </a:r>
          </a:p>
          <a:p>
            <a:pPr lvl="1"/>
            <a:r>
              <a:rPr lang="en-US" dirty="0" err="1" smtClean="0"/>
              <a:t>Supporti</a:t>
            </a:r>
            <a:r>
              <a:rPr lang="en-US" dirty="0" smtClean="0"/>
              <a:t> </a:t>
            </a:r>
            <a:r>
              <a:rPr lang="en-US" dirty="0" err="1" smtClean="0"/>
              <a:t>diretti</a:t>
            </a:r>
            <a:r>
              <a:rPr lang="en-US" dirty="0" smtClean="0"/>
              <a:t>: </a:t>
            </a:r>
            <a:r>
              <a:rPr lang="en-US" dirty="0" err="1" smtClean="0"/>
              <a:t>incentivi</a:t>
            </a:r>
            <a:r>
              <a:rPr lang="en-US" dirty="0" smtClean="0"/>
              <a:t>, </a:t>
            </a:r>
            <a:r>
              <a:rPr lang="en-US" dirty="0" err="1" smtClean="0"/>
              <a:t>finanziamenti</a:t>
            </a:r>
            <a:r>
              <a:rPr lang="en-US" dirty="0" smtClean="0"/>
              <a:t>, </a:t>
            </a:r>
            <a:r>
              <a:rPr lang="en-US" dirty="0" err="1" smtClean="0"/>
              <a:t>legislazioni</a:t>
            </a:r>
            <a:r>
              <a:rPr lang="en-US" dirty="0" smtClean="0"/>
              <a:t> </a:t>
            </a:r>
            <a:r>
              <a:rPr lang="en-US" dirty="0" err="1" smtClean="0"/>
              <a:t>favorevoli</a:t>
            </a:r>
            <a:r>
              <a:rPr lang="en-US" dirty="0" smtClean="0"/>
              <a:t>, etc.</a:t>
            </a:r>
          </a:p>
          <a:p>
            <a:pPr lvl="1"/>
            <a:r>
              <a:rPr lang="en-US" dirty="0" err="1" smtClean="0"/>
              <a:t>Supporti</a:t>
            </a:r>
            <a:r>
              <a:rPr lang="en-US" dirty="0" smtClean="0"/>
              <a:t> </a:t>
            </a:r>
            <a:r>
              <a:rPr lang="en-US" dirty="0" err="1" smtClean="0"/>
              <a:t>indiretti</a:t>
            </a:r>
            <a:r>
              <a:rPr lang="en-US" dirty="0" smtClean="0"/>
              <a:t>: carbon tax, </a:t>
            </a:r>
            <a:r>
              <a:rPr lang="en-US" dirty="0" err="1" smtClean="0"/>
              <a:t>supporto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rinnovabili</a:t>
            </a:r>
            <a:r>
              <a:rPr lang="en-US" dirty="0" smtClean="0"/>
              <a:t> (</a:t>
            </a:r>
            <a:r>
              <a:rPr lang="en-US" dirty="0" err="1" smtClean="0"/>
              <a:t>ordine</a:t>
            </a:r>
            <a:r>
              <a:rPr lang="en-US" dirty="0" smtClean="0"/>
              <a:t> di </a:t>
            </a:r>
            <a:r>
              <a:rPr lang="en-US" dirty="0" err="1" smtClean="0"/>
              <a:t>merito</a:t>
            </a:r>
            <a:r>
              <a:rPr lang="en-US" dirty="0" smtClean="0"/>
              <a:t>), etc.</a:t>
            </a:r>
          </a:p>
          <a:p>
            <a:r>
              <a:rPr lang="en-US" dirty="0" smtClean="0"/>
              <a:t>Da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prospettiva</a:t>
            </a:r>
            <a:r>
              <a:rPr lang="en-US" dirty="0" smtClean="0"/>
              <a:t> </a:t>
            </a:r>
            <a:r>
              <a:rPr lang="en-US" dirty="0" err="1" smtClean="0"/>
              <a:t>territoriale</a:t>
            </a:r>
            <a:r>
              <a:rPr lang="en-US" dirty="0" smtClean="0"/>
              <a:t>, </a:t>
            </a:r>
            <a:r>
              <a:rPr lang="en-US" dirty="0" err="1" smtClean="0"/>
              <a:t>mettere</a:t>
            </a:r>
            <a:r>
              <a:rPr lang="en-US" dirty="0" smtClean="0"/>
              <a:t> in campo </a:t>
            </a:r>
            <a:r>
              <a:rPr lang="en-US" dirty="0" err="1" smtClean="0"/>
              <a:t>trasporti</a:t>
            </a:r>
            <a:r>
              <a:rPr lang="en-US" dirty="0" smtClean="0"/>
              <a:t> a H2 </a:t>
            </a:r>
            <a:r>
              <a:rPr lang="en-US" dirty="0" err="1" smtClean="0"/>
              <a:t>implica</a:t>
            </a:r>
            <a:r>
              <a:rPr lang="en-US" dirty="0" smtClean="0"/>
              <a:t> la </a:t>
            </a:r>
            <a:r>
              <a:rPr lang="en-US" dirty="0" err="1" smtClean="0"/>
              <a:t>necessità</a:t>
            </a:r>
            <a:r>
              <a:rPr lang="en-US" dirty="0" smtClean="0"/>
              <a:t> di </a:t>
            </a:r>
            <a:r>
              <a:rPr lang="en-US" dirty="0" err="1" smtClean="0"/>
              <a:t>punti</a:t>
            </a:r>
            <a:r>
              <a:rPr lang="en-US" dirty="0" smtClean="0"/>
              <a:t> di </a:t>
            </a:r>
            <a:r>
              <a:rPr lang="en-US" dirty="0" err="1" smtClean="0"/>
              <a:t>rifornimento</a:t>
            </a:r>
            <a:r>
              <a:rPr lang="en-US" dirty="0" smtClean="0"/>
              <a:t>: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necessario</a:t>
            </a:r>
            <a:r>
              <a:rPr lang="en-US" dirty="0" smtClean="0"/>
              <a:t> un </a:t>
            </a:r>
            <a:r>
              <a:rPr lang="en-US" dirty="0" err="1" smtClean="0"/>
              <a:t>supporto</a:t>
            </a:r>
            <a:r>
              <a:rPr lang="en-US" dirty="0" smtClean="0"/>
              <a:t> </a:t>
            </a:r>
            <a:r>
              <a:rPr lang="en-US" dirty="0" err="1" smtClean="0"/>
              <a:t>regionale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Cos’è</a:t>
            </a:r>
            <a:r>
              <a:rPr lang="en-US" dirty="0" smtClean="0"/>
              <a:t>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già</a:t>
            </a:r>
            <a:r>
              <a:rPr lang="en-US" dirty="0" smtClean="0"/>
              <a:t> </a:t>
            </a:r>
            <a:r>
              <a:rPr lang="en-US" dirty="0" err="1" smtClean="0"/>
              <a:t>messo</a:t>
            </a:r>
            <a:r>
              <a:rPr lang="en-US" dirty="0" smtClean="0"/>
              <a:t> in campo a </a:t>
            </a:r>
            <a:r>
              <a:rPr lang="en-US" dirty="0" err="1" smtClean="0"/>
              <a:t>livello</a:t>
            </a:r>
            <a:r>
              <a:rPr lang="en-US" dirty="0" smtClean="0"/>
              <a:t> </a:t>
            </a:r>
            <a:r>
              <a:rPr lang="en-US" dirty="0" err="1" smtClean="0"/>
              <a:t>Europeo</a:t>
            </a:r>
            <a:r>
              <a:rPr lang="en-US" dirty="0" smtClean="0"/>
              <a:t>??</a:t>
            </a:r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94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“dilemma </a:t>
            </a:r>
            <a:r>
              <a:rPr lang="en-US" dirty="0" err="1" smtClean="0"/>
              <a:t>dell’uovo</a:t>
            </a:r>
            <a:r>
              <a:rPr lang="en-US" dirty="0" smtClean="0"/>
              <a:t> e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gallina</a:t>
            </a:r>
            <a:r>
              <a:rPr lang="en-US" dirty="0" smtClean="0"/>
              <a:t>”…</a:t>
            </a:r>
            <a:endParaRPr lang="en-US" dirty="0"/>
          </a:p>
        </p:txBody>
      </p:sp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41000"/>
            <a:ext cx="8438400" cy="4464125"/>
          </a:xfrm>
          <a:prstGeom prst="rect">
            <a:avLst/>
          </a:prstGeom>
        </p:spPr>
      </p:pic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9048000" y="1412876"/>
            <a:ext cx="2534400" cy="45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Font typeface="Arial" panose="020B0604020202020204" pitchFamily="34" charset="0"/>
              <a:buChar char="•"/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228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36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»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kern="0" dirty="0" smtClean="0"/>
              <a:t>Source: </a:t>
            </a:r>
            <a:r>
              <a:rPr lang="en-US" sz="2400" dirty="0">
                <a:hlinkClick r:id="rId11"/>
              </a:rPr>
              <a:t>http://www.h2mobility-kongress.de/programm/vortraege/H2-Infrastructure--Presentation-Oliver-Bishop-at-BMVI.pdf</a:t>
            </a:r>
            <a:endParaRPr lang="en-US" sz="2400" b="1" kern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09600" y="1341000"/>
            <a:ext cx="59131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La struttura di rifornimento è commercialmente attraente solo se esistono clienti con auto a celle a combustibile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6357051" y="4327797"/>
            <a:ext cx="269094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I consumatori compreranno auto a celle a combustibile solo se esistono strutture di rifornimento</a:t>
            </a:r>
            <a:endParaRPr lang="it-IT" dirty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33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21600" y="195882"/>
            <a:ext cx="11591726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…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risolto</a:t>
            </a:r>
            <a:r>
              <a:rPr lang="en-US" dirty="0" smtClean="0"/>
              <a:t> con </a:t>
            </a:r>
            <a:r>
              <a:rPr lang="en-US" dirty="0" err="1" smtClean="0"/>
              <a:t>investimenti</a:t>
            </a:r>
            <a:r>
              <a:rPr lang="en-US" dirty="0" smtClean="0"/>
              <a:t> </a:t>
            </a:r>
            <a:r>
              <a:rPr lang="en-US" dirty="0" err="1" smtClean="0"/>
              <a:t>pubblici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321600" y="1213032"/>
            <a:ext cx="10972800" cy="453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endParaRPr lang="en-US" dirty="0"/>
          </a:p>
        </p:txBody>
      </p:sp>
      <p:pic>
        <p:nvPicPr>
          <p:cNvPr id="19" name="Imag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0" y="1346949"/>
            <a:ext cx="4836225" cy="4198786"/>
          </a:xfrm>
          <a:prstGeom prst="rect">
            <a:avLst/>
          </a:prstGeom>
        </p:spPr>
      </p:pic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5520000" y="1213032"/>
            <a:ext cx="5926800" cy="45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Font typeface="Arial" panose="020B0604020202020204" pitchFamily="34" charset="0"/>
              <a:buChar char="•"/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228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36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»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err="1" smtClean="0"/>
              <a:t>Stazioni</a:t>
            </a:r>
            <a:r>
              <a:rPr lang="en-US" sz="2800" kern="0" dirty="0" smtClean="0"/>
              <a:t> di </a:t>
            </a:r>
            <a:r>
              <a:rPr lang="en-US" sz="2800" kern="0" dirty="0" err="1" smtClean="0"/>
              <a:t>rifornimento</a:t>
            </a:r>
            <a:r>
              <a:rPr lang="en-US" sz="2800" kern="0" dirty="0" smtClean="0"/>
              <a:t> in Europa (from </a:t>
            </a:r>
            <a:r>
              <a:rPr lang="en-US" sz="2800" i="1" kern="0" dirty="0" smtClean="0">
                <a:hlinkClick r:id="rId11"/>
              </a:rPr>
              <a:t>h2stations.org</a:t>
            </a:r>
            <a:r>
              <a:rPr lang="en-US" sz="2800" kern="0" dirty="0" smtClean="0"/>
              <a:t>)</a:t>
            </a:r>
          </a:p>
          <a:p>
            <a:r>
              <a:rPr lang="en-US" sz="2800" kern="0" dirty="0" err="1" smtClean="0"/>
              <a:t>Gli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stati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europei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hanno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supportato</a:t>
            </a:r>
            <a:r>
              <a:rPr lang="en-US" sz="2800" kern="0" dirty="0" smtClean="0"/>
              <a:t> in </a:t>
            </a:r>
            <a:r>
              <a:rPr lang="en-US" sz="2800" kern="0" dirty="0" err="1" smtClean="0"/>
              <a:t>modo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diretto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l’installazione</a:t>
            </a:r>
            <a:r>
              <a:rPr lang="en-US" sz="2800" kern="0" dirty="0" smtClean="0"/>
              <a:t> di </a:t>
            </a:r>
            <a:r>
              <a:rPr lang="en-US" sz="2800" kern="0" dirty="0" err="1" smtClean="0"/>
              <a:t>stazioni</a:t>
            </a:r>
            <a:r>
              <a:rPr lang="en-US" sz="2800" kern="0" dirty="0" smtClean="0"/>
              <a:t> di </a:t>
            </a:r>
            <a:r>
              <a:rPr lang="en-US" sz="2800" kern="0" dirty="0" err="1" smtClean="0"/>
              <a:t>rifornimento</a:t>
            </a:r>
            <a:r>
              <a:rPr lang="en-US" sz="2800" kern="0" dirty="0" smtClean="0"/>
              <a:t> H2 </a:t>
            </a:r>
            <a:r>
              <a:rPr lang="en-US" sz="2800" kern="0" dirty="0" err="1" smtClean="0"/>
              <a:t>tramite</a:t>
            </a:r>
            <a:r>
              <a:rPr lang="en-US" sz="2800" kern="0" dirty="0" smtClean="0"/>
              <a:t> </a:t>
            </a:r>
            <a:r>
              <a:rPr lang="en-US" sz="2800" b="1" kern="0" dirty="0" err="1" smtClean="0"/>
              <a:t>veicoli</a:t>
            </a:r>
            <a:r>
              <a:rPr lang="en-US" sz="2800" b="1" kern="0" dirty="0" smtClean="0"/>
              <a:t> </a:t>
            </a:r>
            <a:r>
              <a:rPr lang="en-US" sz="2800" b="1" kern="0" dirty="0" err="1" smtClean="0"/>
              <a:t>vincolati</a:t>
            </a:r>
            <a:r>
              <a:rPr lang="en-US" sz="2800" kern="0" dirty="0" smtClean="0"/>
              <a:t> per </a:t>
            </a:r>
            <a:r>
              <a:rPr lang="en-US" sz="2800" kern="0" dirty="0" err="1" smtClean="0"/>
              <a:t>comunità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locali</a:t>
            </a:r>
            <a:r>
              <a:rPr lang="en-US" sz="2800" kern="0" dirty="0" smtClean="0"/>
              <a:t> (</a:t>
            </a:r>
            <a:r>
              <a:rPr lang="en-US" sz="2800" kern="0" dirty="0" err="1" smtClean="0"/>
              <a:t>raccolta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rifiuti</a:t>
            </a:r>
            <a:r>
              <a:rPr lang="en-US" sz="2800" kern="0" dirty="0" smtClean="0"/>
              <a:t>, </a:t>
            </a:r>
            <a:r>
              <a:rPr lang="en-US" sz="2800" kern="0" dirty="0" err="1" smtClean="0"/>
              <a:t>trasporto</a:t>
            </a:r>
            <a:r>
              <a:rPr lang="en-US" sz="2800" kern="0" dirty="0" smtClean="0"/>
              <a:t> locale etc.)</a:t>
            </a:r>
          </a:p>
          <a:p>
            <a:r>
              <a:rPr lang="en-US" sz="2800" kern="0" dirty="0" smtClean="0"/>
              <a:t> </a:t>
            </a:r>
            <a:r>
              <a:rPr lang="en-US" sz="2800" kern="0" dirty="0" err="1" smtClean="0"/>
              <a:t>Esempi</a:t>
            </a:r>
            <a:r>
              <a:rPr lang="en-US" sz="2800" kern="0" dirty="0" err="1"/>
              <a:t>o</a:t>
            </a:r>
            <a:r>
              <a:rPr lang="en-US" sz="2800" kern="0" dirty="0" smtClean="0"/>
              <a:t>: </a:t>
            </a:r>
            <a:r>
              <a:rPr lang="en-US" sz="2800" kern="0" dirty="0" err="1" smtClean="0"/>
              <a:t>FaHyence</a:t>
            </a:r>
            <a:r>
              <a:rPr lang="en-US" sz="2800" kern="0" dirty="0" smtClean="0"/>
              <a:t> project (</a:t>
            </a:r>
            <a:r>
              <a:rPr lang="en-US" sz="2800" kern="0" dirty="0" smtClean="0">
                <a:hlinkClick r:id="rId12"/>
              </a:rPr>
              <a:t>read more</a:t>
            </a:r>
            <a:r>
              <a:rPr lang="en-US" sz="2800" kern="0" dirty="0" smtClean="0"/>
              <a:t>)</a:t>
            </a:r>
          </a:p>
          <a:p>
            <a:endParaRPr lang="en-US" sz="2800" kern="0" dirty="0" smtClean="0"/>
          </a:p>
          <a:p>
            <a:endParaRPr lang="en-US" sz="2800" kern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800" kern="0" dirty="0" smtClean="0"/>
          </a:p>
          <a:p>
            <a:endParaRPr lang="en-US" sz="2800" kern="0" dirty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33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Supporto</a:t>
            </a:r>
            <a:r>
              <a:rPr lang="en-US" dirty="0" smtClean="0"/>
              <a:t> di </a:t>
            </a:r>
            <a:r>
              <a:rPr lang="en-US" dirty="0" err="1" smtClean="0"/>
              <a:t>governo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tecnologie</a:t>
            </a:r>
            <a:r>
              <a:rPr lang="en-US" dirty="0" smtClean="0"/>
              <a:t> a </a:t>
            </a:r>
            <a:r>
              <a:rPr lang="en-US" dirty="0" err="1" smtClean="0"/>
              <a:t>idrogeno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341000"/>
            <a:ext cx="10972800" cy="453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endParaRPr lang="en-US" dirty="0"/>
          </a:p>
        </p:txBody>
      </p:sp>
      <p:pic>
        <p:nvPicPr>
          <p:cNvPr id="19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775" y="1341000"/>
            <a:ext cx="8848703" cy="45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8"/>
          <p:cNvSpPr txBox="1"/>
          <p:nvPr/>
        </p:nvSpPr>
        <p:spPr>
          <a:xfrm>
            <a:off x="9458303" y="1643144"/>
            <a:ext cx="2124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IEA (2019):</a:t>
            </a:r>
          </a:p>
          <a:p>
            <a:endParaRPr lang="en-US" sz="2400" b="1" dirty="0" smtClean="0"/>
          </a:p>
          <a:p>
            <a:r>
              <a:rPr lang="en-US" sz="2400" dirty="0">
                <a:hlinkClick r:id="rId11"/>
              </a:rPr>
              <a:t>https://www.iea.org/hydrogen2019/</a:t>
            </a:r>
            <a:endParaRPr lang="en-US" sz="24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9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84087" y="108131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economia</a:t>
            </a:r>
            <a:r>
              <a:rPr lang="en-US" dirty="0" smtClean="0"/>
              <a:t>: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storia</a:t>
            </a:r>
            <a:r>
              <a:rPr lang="en-US" dirty="0" smtClean="0"/>
              <a:t> </a:t>
            </a:r>
            <a:r>
              <a:rPr lang="en-US" dirty="0" err="1" smtClean="0"/>
              <a:t>recente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184087" y="1197158"/>
            <a:ext cx="10972800" cy="4320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Prima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rivoluzione</a:t>
            </a:r>
            <a:r>
              <a:rPr lang="en-US" dirty="0" smtClean="0"/>
              <a:t> </a:t>
            </a:r>
            <a:r>
              <a:rPr lang="en-US" dirty="0" err="1" smtClean="0"/>
              <a:t>industriale</a:t>
            </a:r>
            <a:r>
              <a:rPr lang="en-US" dirty="0" smtClean="0"/>
              <a:t>, la </a:t>
            </a:r>
            <a:r>
              <a:rPr lang="en-US" dirty="0" err="1" smtClean="0"/>
              <a:t>società</a:t>
            </a:r>
            <a:r>
              <a:rPr lang="en-US" dirty="0" smtClean="0"/>
              <a:t> era </a:t>
            </a:r>
            <a:r>
              <a:rPr lang="en-US" dirty="0" err="1" smtClean="0"/>
              <a:t>sostanzialmente</a:t>
            </a:r>
            <a:r>
              <a:rPr lang="en-US" dirty="0" smtClean="0"/>
              <a:t> </a:t>
            </a:r>
            <a:r>
              <a:rPr lang="en-US" dirty="0" err="1" smtClean="0"/>
              <a:t>rurale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Il </a:t>
            </a:r>
            <a:r>
              <a:rPr lang="en-US" dirty="0" err="1" smtClean="0"/>
              <a:t>consumo</a:t>
            </a:r>
            <a:r>
              <a:rPr lang="en-US" dirty="0" smtClean="0"/>
              <a:t> </a:t>
            </a:r>
            <a:r>
              <a:rPr lang="en-US" dirty="0" err="1" smtClean="0"/>
              <a:t>energetico</a:t>
            </a:r>
            <a:r>
              <a:rPr lang="en-US" dirty="0" smtClean="0"/>
              <a:t> </a:t>
            </a:r>
            <a:r>
              <a:rPr lang="en-US" dirty="0" err="1" smtClean="0"/>
              <a:t>globale</a:t>
            </a:r>
            <a:r>
              <a:rPr lang="en-US" dirty="0" smtClean="0"/>
              <a:t> era </a:t>
            </a:r>
            <a:r>
              <a:rPr lang="en-US" dirty="0" err="1" smtClean="0"/>
              <a:t>sostanzialmente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rinnovabile</a:t>
            </a:r>
            <a:r>
              <a:rPr lang="en-US" dirty="0" smtClean="0"/>
              <a:t>”: </a:t>
            </a:r>
            <a:r>
              <a:rPr lang="en-US" dirty="0" err="1" smtClean="0"/>
              <a:t>eolico</a:t>
            </a:r>
            <a:r>
              <a:rPr lang="en-US" dirty="0" smtClean="0"/>
              <a:t> (</a:t>
            </a:r>
            <a:r>
              <a:rPr lang="en-US" dirty="0" err="1" smtClean="0"/>
              <a:t>navi</a:t>
            </a:r>
            <a:r>
              <a:rPr lang="en-US" dirty="0" smtClean="0"/>
              <a:t>, </a:t>
            </a:r>
            <a:r>
              <a:rPr lang="en-US" dirty="0" err="1" smtClean="0"/>
              <a:t>mulini</a:t>
            </a:r>
            <a:r>
              <a:rPr lang="en-US" dirty="0" smtClean="0"/>
              <a:t>), </a:t>
            </a:r>
            <a:r>
              <a:rPr lang="en-US" dirty="0" err="1" smtClean="0"/>
              <a:t>biomasse</a:t>
            </a:r>
            <a:r>
              <a:rPr lang="en-US" dirty="0" smtClean="0"/>
              <a:t> (</a:t>
            </a:r>
            <a:r>
              <a:rPr lang="en-US" dirty="0" err="1" smtClean="0"/>
              <a:t>legno</a:t>
            </a:r>
            <a:r>
              <a:rPr lang="en-US" dirty="0" smtClean="0"/>
              <a:t>), </a:t>
            </a:r>
            <a:r>
              <a:rPr lang="en-US" dirty="0" err="1" smtClean="0"/>
              <a:t>forza</a:t>
            </a:r>
            <a:r>
              <a:rPr lang="en-US" dirty="0" smtClean="0"/>
              <a:t> </a:t>
            </a:r>
            <a:r>
              <a:rPr lang="en-US" dirty="0" err="1" smtClean="0"/>
              <a:t>lavoro</a:t>
            </a:r>
            <a:r>
              <a:rPr lang="en-US" dirty="0" smtClean="0"/>
              <a:t> </a:t>
            </a:r>
            <a:r>
              <a:rPr lang="en-US" dirty="0" err="1" smtClean="0"/>
              <a:t>animale</a:t>
            </a:r>
            <a:r>
              <a:rPr lang="en-US" dirty="0" smtClean="0"/>
              <a:t> e </a:t>
            </a:r>
            <a:r>
              <a:rPr lang="en-US" dirty="0" err="1" smtClean="0"/>
              <a:t>umana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Lo </a:t>
            </a:r>
            <a:r>
              <a:rPr lang="en-US" dirty="0" err="1" smtClean="0"/>
              <a:t>sfruttamento</a:t>
            </a:r>
            <a:r>
              <a:rPr lang="en-US" dirty="0" smtClean="0"/>
              <a:t> del </a:t>
            </a:r>
            <a:r>
              <a:rPr lang="en-US" dirty="0" err="1" smtClean="0"/>
              <a:t>carbone</a:t>
            </a:r>
            <a:r>
              <a:rPr lang="en-US" dirty="0" smtClean="0"/>
              <a:t> in </a:t>
            </a:r>
            <a:r>
              <a:rPr lang="en-US" dirty="0" err="1" smtClean="0"/>
              <a:t>Inghilterra</a:t>
            </a:r>
            <a:r>
              <a:rPr lang="en-US" dirty="0" smtClean="0"/>
              <a:t> (18° </a:t>
            </a:r>
            <a:r>
              <a:rPr lang="en-US" dirty="0" err="1" smtClean="0"/>
              <a:t>secolo</a:t>
            </a:r>
            <a:r>
              <a:rPr lang="en-US" dirty="0" smtClean="0"/>
              <a:t>, a causa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carenzadi</a:t>
            </a:r>
            <a:r>
              <a:rPr lang="en-US" dirty="0" smtClean="0"/>
              <a:t> </a:t>
            </a:r>
            <a:r>
              <a:rPr lang="en-US" dirty="0" err="1" smtClean="0"/>
              <a:t>legno</a:t>
            </a:r>
            <a:r>
              <a:rPr lang="en-US" dirty="0" smtClean="0"/>
              <a:t>) e </a:t>
            </a:r>
            <a:r>
              <a:rPr lang="en-US" dirty="0" err="1" smtClean="0"/>
              <a:t>quindi</a:t>
            </a:r>
            <a:r>
              <a:rPr lang="en-US" dirty="0" smtClean="0"/>
              <a:t> del </a:t>
            </a:r>
            <a:r>
              <a:rPr lang="en-US" dirty="0" err="1" smtClean="0"/>
              <a:t>petrolio</a:t>
            </a:r>
            <a:r>
              <a:rPr lang="en-US" dirty="0" smtClean="0"/>
              <a:t> </a:t>
            </a:r>
            <a:r>
              <a:rPr lang="en-US" dirty="0" err="1" smtClean="0"/>
              <a:t>negli</a:t>
            </a:r>
            <a:r>
              <a:rPr lang="en-US" dirty="0" smtClean="0"/>
              <a:t> </a:t>
            </a:r>
            <a:r>
              <a:rPr lang="en-US" dirty="0" err="1" smtClean="0"/>
              <a:t>Stati</a:t>
            </a:r>
            <a:r>
              <a:rPr lang="en-US" dirty="0" smtClean="0"/>
              <a:t> </a:t>
            </a:r>
            <a:r>
              <a:rPr lang="en-US" dirty="0" err="1" smtClean="0"/>
              <a:t>Uniti</a:t>
            </a:r>
            <a:r>
              <a:rPr lang="en-US" dirty="0" smtClean="0"/>
              <a:t> (19° </a:t>
            </a:r>
            <a:r>
              <a:rPr lang="en-US" dirty="0" err="1" smtClean="0"/>
              <a:t>secolo</a:t>
            </a:r>
            <a:r>
              <a:rPr lang="en-US" dirty="0" smtClean="0"/>
              <a:t>) </a:t>
            </a:r>
            <a:r>
              <a:rPr lang="en-US" dirty="0" err="1" smtClean="0"/>
              <a:t>accelerò</a:t>
            </a:r>
            <a:r>
              <a:rPr lang="en-US" dirty="0" smtClean="0"/>
              <a:t> </a:t>
            </a:r>
            <a:r>
              <a:rPr lang="en-US" dirty="0" err="1" smtClean="0"/>
              <a:t>sia</a:t>
            </a:r>
            <a:r>
              <a:rPr lang="en-US" dirty="0" smtClean="0"/>
              <a:t> lo </a:t>
            </a:r>
            <a:r>
              <a:rPr lang="en-US" dirty="0" err="1" smtClean="0"/>
              <a:t>sviluppo</a:t>
            </a:r>
            <a:r>
              <a:rPr lang="en-US" dirty="0" smtClean="0"/>
              <a:t> </a:t>
            </a:r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economico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Crescita</a:t>
            </a:r>
            <a:r>
              <a:rPr lang="en-US" dirty="0" smtClean="0"/>
              <a:t>, </a:t>
            </a:r>
            <a:r>
              <a:rPr lang="en-US" dirty="0" err="1" smtClean="0"/>
              <a:t>abolizione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schiavitù</a:t>
            </a:r>
            <a:r>
              <a:rPr lang="en-US" dirty="0" smtClean="0"/>
              <a:t>, </a:t>
            </a:r>
            <a:r>
              <a:rPr lang="en-US" dirty="0" err="1" smtClean="0"/>
              <a:t>diritti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, </a:t>
            </a:r>
            <a:r>
              <a:rPr lang="en-US" dirty="0" err="1" smtClean="0"/>
              <a:t>ecc</a:t>
            </a:r>
            <a:r>
              <a:rPr lang="en-US" dirty="0" smtClean="0"/>
              <a:t>… </a:t>
            </a:r>
          </a:p>
          <a:p>
            <a:pPr marL="0" indent="0" algn="ctr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b="1" i="1" dirty="0" smtClean="0"/>
              <a:t>“La </a:t>
            </a:r>
            <a:r>
              <a:rPr lang="en-US" sz="2400" b="1" i="1" dirty="0" err="1" smtClean="0"/>
              <a:t>schiavitù</a:t>
            </a:r>
            <a:r>
              <a:rPr lang="en-US" sz="2400" b="1" i="1" dirty="0" smtClean="0"/>
              <a:t> ha </a:t>
            </a:r>
            <a:r>
              <a:rPr lang="en-US" sz="2400" b="1" i="1" dirty="0" err="1" smtClean="0"/>
              <a:t>dimostrato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che</a:t>
            </a:r>
            <a:r>
              <a:rPr lang="en-US" sz="2400" b="1" i="1" dirty="0" smtClean="0"/>
              <a:t> non </a:t>
            </a:r>
            <a:r>
              <a:rPr lang="en-US" sz="2400" b="1" i="1" dirty="0" err="1" smtClean="0"/>
              <a:t>sappiamo</a:t>
            </a:r>
            <a:r>
              <a:rPr lang="en-US" sz="2400" b="1" i="1" dirty="0" smtClean="0"/>
              <a:t> come </a:t>
            </a:r>
            <a:r>
              <a:rPr lang="en-US" sz="2400" b="1" i="1" dirty="0" err="1" smtClean="0"/>
              <a:t>usare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l’energia</a:t>
            </a:r>
            <a:r>
              <a:rPr lang="en-US" sz="2400" b="1" i="1" dirty="0" smtClean="0"/>
              <a:t> in </a:t>
            </a:r>
            <a:r>
              <a:rPr lang="en-US" sz="2400" b="1" i="1" dirty="0" err="1" smtClean="0"/>
              <a:t>modo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saggio</a:t>
            </a:r>
            <a:r>
              <a:rPr lang="en-US" sz="2400" b="1" i="1" dirty="0" smtClean="0"/>
              <a:t> e </a:t>
            </a:r>
            <a:r>
              <a:rPr lang="en-US" sz="2400" b="1" i="1" dirty="0" err="1" smtClean="0"/>
              <a:t>che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possiamo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essere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incredibilmente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abusivi</a:t>
            </a:r>
            <a:r>
              <a:rPr lang="en-US" sz="2400" b="1" i="1" dirty="0" smtClean="0"/>
              <a:t> e </a:t>
            </a:r>
            <a:r>
              <a:rPr lang="en-US" sz="2400" b="1" i="1" dirty="0" err="1" smtClean="0"/>
              <a:t>barbari</a:t>
            </a:r>
            <a:r>
              <a:rPr lang="en-US" sz="2400" b="1" i="1" dirty="0" smtClean="0"/>
              <a:t>.”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400" dirty="0" smtClean="0"/>
              <a:t>- </a:t>
            </a:r>
            <a:r>
              <a:rPr lang="en-US" sz="2400" b="1" dirty="0" smtClean="0"/>
              <a:t>Andrew </a:t>
            </a:r>
            <a:r>
              <a:rPr lang="en-US" sz="2400" b="1" dirty="0" err="1" smtClean="0"/>
              <a:t>Nikiforuk</a:t>
            </a:r>
            <a:r>
              <a:rPr lang="en-US" sz="2400" b="1" dirty="0" smtClean="0"/>
              <a:t>, The Energy of Slaves (2014)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2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599" y="323850"/>
            <a:ext cx="11477897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Budget </a:t>
            </a:r>
            <a:r>
              <a:rPr lang="en-US" sz="3600" dirty="0" err="1" smtClean="0"/>
              <a:t>statale</a:t>
            </a:r>
            <a:r>
              <a:rPr lang="en-US" sz="3600" dirty="0" smtClean="0"/>
              <a:t> per </a:t>
            </a:r>
            <a:r>
              <a:rPr lang="en-US" sz="3600" dirty="0" err="1" smtClean="0"/>
              <a:t>ricerca</a:t>
            </a:r>
            <a:r>
              <a:rPr lang="en-US" sz="3600" dirty="0" smtClean="0"/>
              <a:t> e </a:t>
            </a:r>
            <a:r>
              <a:rPr lang="en-US" sz="3600" dirty="0" err="1" smtClean="0"/>
              <a:t>sviluppo</a:t>
            </a:r>
            <a:r>
              <a:rPr lang="en-US" sz="3600" dirty="0" smtClean="0"/>
              <a:t> H2 </a:t>
            </a:r>
            <a:r>
              <a:rPr lang="en-US" sz="3600" dirty="0" err="1" smtClean="0"/>
              <a:t>ordinato</a:t>
            </a:r>
            <a:r>
              <a:rPr lang="en-US" sz="3600" dirty="0" smtClean="0"/>
              <a:t> per </a:t>
            </a:r>
            <a:r>
              <a:rPr lang="en-US" sz="3600" dirty="0" err="1" smtClean="0"/>
              <a:t>nazione</a:t>
            </a:r>
            <a:endParaRPr lang="en-US" sz="3600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341000"/>
            <a:ext cx="10972800" cy="453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endParaRPr lang="en-US" dirty="0"/>
          </a:p>
        </p:txBody>
      </p:sp>
      <p:pic>
        <p:nvPicPr>
          <p:cNvPr id="19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413" y="1341000"/>
            <a:ext cx="8333426" cy="45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8"/>
          <p:cNvSpPr txBox="1"/>
          <p:nvPr/>
        </p:nvSpPr>
        <p:spPr>
          <a:xfrm>
            <a:off x="9190839" y="1643144"/>
            <a:ext cx="23915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IEA (2019):</a:t>
            </a:r>
          </a:p>
          <a:p>
            <a:endParaRPr lang="en-US" sz="2400" b="1" dirty="0" smtClean="0"/>
          </a:p>
          <a:p>
            <a:r>
              <a:rPr lang="en-US" sz="2400" dirty="0">
                <a:hlinkClick r:id="rId11"/>
              </a:rPr>
              <a:t>https://www.iea.org/hydrogen2019/</a:t>
            </a:r>
            <a:endParaRPr lang="en-US" sz="24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77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9779" y="142226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it-IT" sz="4800" b="1" kern="0" dirty="0">
                <a:solidFill>
                  <a:srgbClr val="000000"/>
                </a:solidFill>
                <a:latin typeface="Arial Narrow"/>
                <a:ea typeface="+mj-ea"/>
                <a:cs typeface="+mj-cs"/>
              </a:rPr>
              <a:t>Quanto sono buone le prospettive per un’economia basata sull’idrogeno?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55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Simulare</a:t>
            </a:r>
            <a:r>
              <a:rPr lang="en-US" dirty="0" smtClean="0"/>
              <a:t> vs. </a:t>
            </a:r>
            <a:r>
              <a:rPr lang="en-US" dirty="0" err="1" smtClean="0"/>
              <a:t>prevedere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futuro</a:t>
            </a:r>
            <a:r>
              <a:rPr lang="en-US" dirty="0" smtClean="0"/>
              <a:t> dell’H2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016000" y="1341000"/>
            <a:ext cx="6566400" cy="453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Attenzione</a:t>
            </a:r>
            <a:r>
              <a:rPr lang="en-US" b="1" dirty="0" smtClean="0"/>
              <a:t>: </a:t>
            </a:r>
          </a:p>
          <a:p>
            <a:pPr lvl="1"/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risultati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basati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b="1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usati</a:t>
            </a:r>
            <a:r>
              <a:rPr lang="en-US" dirty="0" smtClean="0"/>
              <a:t> per </a:t>
            </a:r>
            <a:r>
              <a:rPr lang="en-US" dirty="0" err="1" smtClean="0"/>
              <a:t>simulare</a:t>
            </a:r>
            <a:r>
              <a:rPr lang="en-US" dirty="0" smtClean="0"/>
              <a:t> un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futuro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settore</a:t>
            </a:r>
            <a:r>
              <a:rPr lang="en-US" dirty="0" smtClean="0"/>
              <a:t> </a:t>
            </a:r>
            <a:r>
              <a:rPr lang="en-US" dirty="0" err="1" smtClean="0"/>
              <a:t>dell’idrogeno</a:t>
            </a:r>
            <a:r>
              <a:rPr lang="en-US" dirty="0" smtClean="0"/>
              <a:t>: non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previsioni</a:t>
            </a:r>
            <a:r>
              <a:rPr lang="en-US" dirty="0" smtClean="0"/>
              <a:t> accurate!</a:t>
            </a:r>
          </a:p>
          <a:p>
            <a:pPr lvl="1"/>
            <a:r>
              <a:rPr lang="en-US" dirty="0" smtClean="0"/>
              <a:t>Il </a:t>
            </a:r>
            <a:r>
              <a:rPr lang="en-US" dirty="0" err="1" smtClean="0"/>
              <a:t>modello</a:t>
            </a:r>
            <a:r>
              <a:rPr lang="en-US" dirty="0" smtClean="0"/>
              <a:t> è </a:t>
            </a:r>
            <a:r>
              <a:rPr lang="en-US" dirty="0" err="1" smtClean="0"/>
              <a:t>basato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diverse </a:t>
            </a:r>
            <a:r>
              <a:rPr lang="en-US" dirty="0" err="1" smtClean="0"/>
              <a:t>ipotesi</a:t>
            </a:r>
            <a:r>
              <a:rPr lang="en-US" dirty="0" smtClean="0"/>
              <a:t>, </a:t>
            </a:r>
            <a:r>
              <a:rPr lang="en-US" b="1" dirty="0" smtClean="0"/>
              <a:t>un piccolo </a:t>
            </a:r>
            <a:r>
              <a:rPr lang="en-US" b="1" dirty="0" err="1" smtClean="0"/>
              <a:t>errore</a:t>
            </a:r>
            <a:r>
              <a:rPr lang="en-US" b="1" dirty="0" smtClean="0"/>
              <a:t> </a:t>
            </a:r>
            <a:r>
              <a:rPr lang="en-US" b="1" dirty="0" err="1" smtClean="0"/>
              <a:t>potrebbe</a:t>
            </a:r>
            <a:r>
              <a:rPr lang="en-US" b="1" dirty="0" smtClean="0"/>
              <a:t> </a:t>
            </a:r>
            <a:r>
              <a:rPr lang="en-US" b="1" dirty="0" err="1" smtClean="0"/>
              <a:t>portare</a:t>
            </a:r>
            <a:r>
              <a:rPr lang="en-US" b="1" dirty="0" smtClean="0"/>
              <a:t> a </a:t>
            </a:r>
            <a:r>
              <a:rPr lang="en-US" b="1" dirty="0" err="1" smtClean="0"/>
              <a:t>risultati</a:t>
            </a:r>
            <a:r>
              <a:rPr lang="en-US" b="1" dirty="0" smtClean="0"/>
              <a:t> molto </a:t>
            </a:r>
            <a:r>
              <a:rPr lang="en-US" b="1" dirty="0" err="1" smtClean="0"/>
              <a:t>diversi</a:t>
            </a:r>
            <a:r>
              <a:rPr lang="en-US" b="1" dirty="0" smtClean="0"/>
              <a:t> </a:t>
            </a:r>
            <a:r>
              <a:rPr lang="en-US" b="1" dirty="0" err="1" smtClean="0"/>
              <a:t>nella</a:t>
            </a:r>
            <a:r>
              <a:rPr lang="en-US" b="1" dirty="0" smtClean="0"/>
              <a:t> </a:t>
            </a:r>
            <a:r>
              <a:rPr lang="en-US" b="1" dirty="0" err="1" smtClean="0"/>
              <a:t>realtà</a:t>
            </a:r>
            <a:r>
              <a:rPr lang="en-US" dirty="0" smtClean="0"/>
              <a:t>, come </a:t>
            </a:r>
            <a:r>
              <a:rPr lang="en-US" dirty="0" err="1" smtClean="0"/>
              <a:t>dimostrato</a:t>
            </a:r>
            <a:r>
              <a:rPr lang="en-US" dirty="0" smtClean="0"/>
              <a:t> </a:t>
            </a:r>
            <a:r>
              <a:rPr lang="en-US" dirty="0" err="1" smtClean="0"/>
              <a:t>dall’</a:t>
            </a:r>
            <a:r>
              <a:rPr lang="en-US" i="1" dirty="0" err="1" smtClean="0"/>
              <a:t>effetto</a:t>
            </a:r>
            <a:r>
              <a:rPr lang="en-US" i="1" dirty="0" smtClean="0"/>
              <a:t> </a:t>
            </a:r>
            <a:r>
              <a:rPr lang="en-US" i="1" dirty="0" err="1" smtClean="0"/>
              <a:t>farfalla</a:t>
            </a:r>
            <a:endParaRPr lang="en-US" i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9" name="Imag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00" y="1614398"/>
            <a:ext cx="3989325" cy="39893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21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29767" y="117184"/>
            <a:ext cx="9921916" cy="762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Tecnologie</a:t>
            </a:r>
            <a:r>
              <a:rPr lang="en-US" dirty="0" smtClean="0"/>
              <a:t> H2 : </a:t>
            </a:r>
            <a:r>
              <a:rPr lang="en-US" dirty="0" err="1" smtClean="0"/>
              <a:t>Quali</a:t>
            </a:r>
            <a:r>
              <a:rPr lang="en-US" dirty="0" smtClean="0"/>
              <a:t>? </a:t>
            </a:r>
            <a:r>
              <a:rPr lang="en-US" dirty="0" err="1" smtClean="0"/>
              <a:t>Quando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8" name="Espace réservé du contenu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7" y="1115616"/>
            <a:ext cx="9583373" cy="4053400"/>
          </a:xfrm>
          <a:prstGeom prst="rect">
            <a:avLst/>
          </a:prstGeom>
        </p:spPr>
      </p:pic>
      <p:sp>
        <p:nvSpPr>
          <p:cNvPr id="19" name="ZoneTexte 9"/>
          <p:cNvSpPr txBox="1"/>
          <p:nvPr/>
        </p:nvSpPr>
        <p:spPr>
          <a:xfrm>
            <a:off x="7085750" y="5575163"/>
            <a:ext cx="341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Hydrogen Europe (2019)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31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38820" y="177775"/>
            <a:ext cx="11591626" cy="90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Stazioni</a:t>
            </a:r>
            <a:r>
              <a:rPr lang="en-US" sz="3600" dirty="0" smtClean="0"/>
              <a:t> di </a:t>
            </a:r>
            <a:r>
              <a:rPr lang="en-US" sz="3600" dirty="0" err="1" smtClean="0"/>
              <a:t>rifornimento</a:t>
            </a:r>
            <a:r>
              <a:rPr lang="en-US" sz="3600" dirty="0" smtClean="0"/>
              <a:t> H2: </a:t>
            </a:r>
            <a:r>
              <a:rPr lang="en-US" sz="3600" dirty="0" err="1" smtClean="0"/>
              <a:t>più</a:t>
            </a:r>
            <a:r>
              <a:rPr lang="en-US" sz="3600" dirty="0" smtClean="0"/>
              <a:t> di 750 in Europa </a:t>
            </a:r>
            <a:r>
              <a:rPr lang="en-US" sz="3600" dirty="0" err="1" smtClean="0"/>
              <a:t>entro</a:t>
            </a:r>
            <a:r>
              <a:rPr lang="en-US" sz="3600" dirty="0" smtClean="0"/>
              <a:t> </a:t>
            </a:r>
            <a:r>
              <a:rPr lang="en-US" sz="3600" dirty="0" err="1" smtClean="0"/>
              <a:t>il</a:t>
            </a:r>
            <a:r>
              <a:rPr lang="en-US" sz="3600" dirty="0" smtClean="0"/>
              <a:t> 2025</a:t>
            </a:r>
            <a:endParaRPr lang="en-US" sz="3600" dirty="0"/>
          </a:p>
        </p:txBody>
      </p:sp>
      <p:pic>
        <p:nvPicPr>
          <p:cNvPr id="18" name="Espace réservé du contenu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53" y="1338926"/>
            <a:ext cx="6302496" cy="3591338"/>
          </a:xfrm>
          <a:prstGeom prst="rect">
            <a:avLst/>
          </a:prstGeom>
        </p:spPr>
      </p:pic>
      <p:pic>
        <p:nvPicPr>
          <p:cNvPr id="19" name="Imag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0" y="1244006"/>
            <a:ext cx="2770599" cy="3636798"/>
          </a:xfrm>
          <a:prstGeom prst="rect">
            <a:avLst/>
          </a:prstGeom>
        </p:spPr>
      </p:pic>
      <p:sp>
        <p:nvSpPr>
          <p:cNvPr id="20" name="ZoneTexte 9"/>
          <p:cNvSpPr txBox="1"/>
          <p:nvPr/>
        </p:nvSpPr>
        <p:spPr>
          <a:xfrm>
            <a:off x="7021967" y="5382194"/>
            <a:ext cx="317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Fonte</a:t>
            </a:r>
            <a:r>
              <a:rPr lang="en-US" b="1" dirty="0" smtClean="0"/>
              <a:t>: Hydrogen Europe (2019)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93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47873" y="126238"/>
            <a:ext cx="10302006" cy="7892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rinnovabili</a:t>
            </a:r>
            <a:r>
              <a:rPr lang="en-US" dirty="0" smtClean="0"/>
              <a:t> = </a:t>
            </a:r>
            <a:r>
              <a:rPr lang="en-US" dirty="0" err="1" smtClean="0"/>
              <a:t>più</a:t>
            </a:r>
            <a:r>
              <a:rPr lang="en-US" dirty="0" smtClean="0"/>
              <a:t> H2?</a:t>
            </a:r>
            <a:endParaRPr lang="en-US" dirty="0"/>
          </a:p>
        </p:txBody>
      </p:sp>
      <p:pic>
        <p:nvPicPr>
          <p:cNvPr id="18" name="Espace réservé du contenu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73" y="1215389"/>
            <a:ext cx="7503429" cy="4198718"/>
          </a:xfrm>
          <a:prstGeom prst="rect">
            <a:avLst/>
          </a:prstGeom>
        </p:spPr>
      </p:pic>
      <p:sp>
        <p:nvSpPr>
          <p:cNvPr id="19" name="ZoneTexte 9"/>
          <p:cNvSpPr txBox="1"/>
          <p:nvPr/>
        </p:nvSpPr>
        <p:spPr>
          <a:xfrm>
            <a:off x="7021967" y="5623307"/>
            <a:ext cx="355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Fonte</a:t>
            </a:r>
            <a:r>
              <a:rPr lang="en-US" b="1" dirty="0" smtClean="0"/>
              <a:t>: Hydrogen council (2017)</a:t>
            </a:r>
            <a:endParaRPr lang="en-US" b="1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147873" y="1787877"/>
            <a:ext cx="2592195" cy="247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Font typeface="Arial" panose="020B0604020202020204" pitchFamily="34" charset="0"/>
              <a:buChar char="•"/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228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36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»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i="1" kern="0" dirty="0" err="1" smtClean="0"/>
              <a:t>Gli</a:t>
            </a:r>
            <a:r>
              <a:rPr lang="en-US" sz="2000" i="1" kern="0" dirty="0" smtClean="0"/>
              <a:t> </a:t>
            </a:r>
            <a:r>
              <a:rPr lang="en-US" sz="2000" i="1" kern="0" dirty="0" err="1" smtClean="0"/>
              <a:t>studi</a:t>
            </a:r>
            <a:r>
              <a:rPr lang="en-US" sz="2000" i="1" kern="0" dirty="0" smtClean="0"/>
              <a:t> </a:t>
            </a:r>
            <a:r>
              <a:rPr lang="en-US" sz="2000" i="1" kern="0" dirty="0" err="1" smtClean="0"/>
              <a:t>dimostrano</a:t>
            </a:r>
            <a:r>
              <a:rPr lang="en-US" sz="2000" i="1" kern="0" dirty="0" smtClean="0"/>
              <a:t> </a:t>
            </a:r>
            <a:r>
              <a:rPr lang="en-US" sz="2000" i="1" kern="0" dirty="0" err="1" smtClean="0"/>
              <a:t>che</a:t>
            </a:r>
            <a:r>
              <a:rPr lang="en-US" sz="2000" i="1" kern="0" dirty="0" smtClean="0"/>
              <a:t> la </a:t>
            </a:r>
            <a:r>
              <a:rPr lang="en-US" sz="2000" i="1" kern="0" dirty="0" err="1" smtClean="0"/>
              <a:t>necessità</a:t>
            </a:r>
            <a:r>
              <a:rPr lang="en-US" sz="2000" i="1" kern="0" dirty="0" smtClean="0"/>
              <a:t> di </a:t>
            </a:r>
            <a:r>
              <a:rPr lang="en-US" sz="2000" i="1" kern="0" dirty="0" err="1" smtClean="0"/>
              <a:t>accumulo</a:t>
            </a:r>
            <a:r>
              <a:rPr lang="en-US" sz="2000" i="1" kern="0" dirty="0" smtClean="0"/>
              <a:t> di H2 </a:t>
            </a:r>
            <a:r>
              <a:rPr lang="en-US" sz="2000" i="1" kern="0" dirty="0" err="1" smtClean="0"/>
              <a:t>aumenta</a:t>
            </a:r>
            <a:r>
              <a:rPr lang="en-US" sz="2000" i="1" kern="0" dirty="0" smtClean="0"/>
              <a:t> </a:t>
            </a:r>
            <a:r>
              <a:rPr lang="en-US" sz="2000" i="1" kern="0" dirty="0" err="1" smtClean="0"/>
              <a:t>esponenzialmente</a:t>
            </a:r>
            <a:r>
              <a:rPr lang="en-US" sz="2000" i="1" kern="0" dirty="0" smtClean="0"/>
              <a:t> con la </a:t>
            </a:r>
            <a:r>
              <a:rPr lang="en-US" sz="2000" i="1" kern="0" dirty="0" err="1" smtClean="0"/>
              <a:t>percentuale</a:t>
            </a:r>
            <a:r>
              <a:rPr lang="en-US" sz="2000" i="1" kern="0" dirty="0" smtClean="0"/>
              <a:t> di </a:t>
            </a:r>
            <a:r>
              <a:rPr lang="en-US" sz="2000" i="1" kern="0" dirty="0" err="1" smtClean="0"/>
              <a:t>rinnovabili</a:t>
            </a:r>
            <a:r>
              <a:rPr lang="en-US" sz="2000" i="1" kern="0" dirty="0" smtClean="0"/>
              <a:t> </a:t>
            </a:r>
            <a:r>
              <a:rPr lang="en-US" sz="2000" i="1" kern="0" dirty="0" err="1" smtClean="0"/>
              <a:t>nel</a:t>
            </a:r>
            <a:r>
              <a:rPr lang="en-US" sz="2000" i="1" kern="0" dirty="0" smtClean="0"/>
              <a:t> </a:t>
            </a:r>
            <a:r>
              <a:rPr lang="en-US" sz="2000" i="1" kern="0" dirty="0" err="1" smtClean="0"/>
              <a:t>mercato</a:t>
            </a:r>
            <a:r>
              <a:rPr lang="en-US" sz="2000" i="1" kern="0" dirty="0" smtClean="0"/>
              <a:t> </a:t>
            </a:r>
          </a:p>
          <a:p>
            <a:pPr marL="0" indent="0">
              <a:buNone/>
            </a:pPr>
            <a:endParaRPr lang="en-US" sz="2000" i="1" kern="0" dirty="0" smtClean="0"/>
          </a:p>
          <a:p>
            <a:pPr marL="0" indent="0">
              <a:buNone/>
            </a:pPr>
            <a:r>
              <a:rPr lang="en-US" sz="2000" i="1" kern="0" dirty="0" smtClean="0">
                <a:solidFill>
                  <a:srgbClr val="00B0F0"/>
                </a:solidFill>
              </a:rPr>
              <a:t>#</a:t>
            </a:r>
            <a:r>
              <a:rPr lang="en-US" sz="2000" i="1" kern="0" dirty="0" err="1" smtClean="0">
                <a:solidFill>
                  <a:srgbClr val="00B0F0"/>
                </a:solidFill>
              </a:rPr>
              <a:t>effettodimerito</a:t>
            </a:r>
            <a:endParaRPr lang="en-US" sz="2000" i="1" kern="0" dirty="0">
              <a:solidFill>
                <a:srgbClr val="00B0F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829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17363" y="20289"/>
            <a:ext cx="11883048" cy="5595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Percentuale</a:t>
            </a:r>
            <a:r>
              <a:rPr lang="en-US" dirty="0" smtClean="0"/>
              <a:t> di H2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domanda</a:t>
            </a:r>
            <a:r>
              <a:rPr lang="en-US" dirty="0" smtClean="0"/>
              <a:t> </a:t>
            </a:r>
            <a:r>
              <a:rPr lang="en-US" dirty="0" err="1" smtClean="0"/>
              <a:t>energetica</a:t>
            </a:r>
            <a:r>
              <a:rPr lang="en-US" dirty="0" smtClean="0"/>
              <a:t> </a:t>
            </a:r>
            <a:r>
              <a:rPr lang="en-US" dirty="0" err="1" smtClean="0"/>
              <a:t>futura</a:t>
            </a:r>
            <a:endParaRPr lang="en-US" dirty="0"/>
          </a:p>
        </p:txBody>
      </p:sp>
      <p:pic>
        <p:nvPicPr>
          <p:cNvPr id="18" name="Espace réservé du contenu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65" y="1068462"/>
            <a:ext cx="7844059" cy="4460700"/>
          </a:xfrm>
          <a:prstGeom prst="rect">
            <a:avLst/>
          </a:prstGeom>
        </p:spPr>
      </p:pic>
      <p:sp>
        <p:nvSpPr>
          <p:cNvPr id="19" name="ZoneTexte 9"/>
          <p:cNvSpPr txBox="1"/>
          <p:nvPr/>
        </p:nvSpPr>
        <p:spPr>
          <a:xfrm>
            <a:off x="7021967" y="5590776"/>
            <a:ext cx="363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Fonte</a:t>
            </a:r>
            <a:r>
              <a:rPr lang="en-US" b="1" dirty="0" smtClean="0"/>
              <a:t>: Hydrogen Europe (2019)</a:t>
            </a:r>
            <a:endParaRPr lang="en-US" b="1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-12237" y="1973440"/>
            <a:ext cx="2429577" cy="18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Font typeface="Arial" panose="020B0604020202020204" pitchFamily="34" charset="0"/>
              <a:buChar char="•"/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228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36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»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kern="0" dirty="0" smtClean="0"/>
              <a:t>2030: 4-6% </a:t>
            </a:r>
          </a:p>
          <a:p>
            <a:pPr marL="0" indent="0">
              <a:buNone/>
            </a:pPr>
            <a:r>
              <a:rPr lang="en-US" sz="2800" b="1" kern="0" dirty="0" smtClean="0"/>
              <a:t>2050: 8-24%</a:t>
            </a:r>
          </a:p>
          <a:p>
            <a:pPr marL="0" indent="0">
              <a:buNone/>
            </a:pPr>
            <a:r>
              <a:rPr lang="en-US" sz="2000" i="1" kern="0" dirty="0" err="1" smtClean="0"/>
              <a:t>Più</a:t>
            </a:r>
            <a:r>
              <a:rPr lang="en-US" sz="2000" i="1" kern="0" dirty="0" smtClean="0"/>
              <a:t> </a:t>
            </a:r>
            <a:r>
              <a:rPr lang="en-US" sz="2000" i="1" kern="0" dirty="0" err="1" smtClean="0"/>
              <a:t>andiamo</a:t>
            </a:r>
            <a:r>
              <a:rPr lang="en-US" sz="2000" i="1" kern="0" dirty="0" smtClean="0"/>
              <a:t> </a:t>
            </a:r>
            <a:r>
              <a:rPr lang="en-US" sz="2000" i="1" kern="0" dirty="0" err="1" smtClean="0"/>
              <a:t>avanti</a:t>
            </a:r>
            <a:r>
              <a:rPr lang="en-US" sz="2000" i="1" kern="0" dirty="0" smtClean="0"/>
              <a:t> </a:t>
            </a:r>
            <a:r>
              <a:rPr lang="en-US" sz="2000" i="1" kern="0" dirty="0" err="1" smtClean="0"/>
              <a:t>nel</a:t>
            </a:r>
            <a:r>
              <a:rPr lang="en-US" sz="2000" i="1" kern="0" dirty="0" smtClean="0"/>
              <a:t> </a:t>
            </a:r>
            <a:r>
              <a:rPr lang="en-US" sz="2000" i="1" kern="0" dirty="0" err="1" smtClean="0"/>
              <a:t>futuro</a:t>
            </a:r>
            <a:r>
              <a:rPr lang="en-US" sz="2000" i="1" kern="0" dirty="0" smtClean="0"/>
              <a:t>, </a:t>
            </a:r>
            <a:r>
              <a:rPr lang="en-US" sz="2000" i="1" kern="0" dirty="0" err="1" smtClean="0"/>
              <a:t>meno</a:t>
            </a:r>
            <a:r>
              <a:rPr lang="en-US" sz="2000" i="1" kern="0" dirty="0" smtClean="0"/>
              <a:t> accurate </a:t>
            </a:r>
            <a:r>
              <a:rPr lang="en-US" sz="2000" i="1" kern="0" dirty="0" err="1" smtClean="0"/>
              <a:t>diventano</a:t>
            </a:r>
            <a:r>
              <a:rPr lang="en-US" sz="2000" i="1" kern="0" dirty="0" smtClean="0"/>
              <a:t> le </a:t>
            </a:r>
            <a:r>
              <a:rPr lang="en-US" sz="2000" i="1" kern="0" dirty="0" err="1" smtClean="0"/>
              <a:t>previsioni</a:t>
            </a:r>
            <a:r>
              <a:rPr lang="en-US" sz="2000" i="1" kern="0" dirty="0" smtClean="0"/>
              <a:t>…</a:t>
            </a:r>
          </a:p>
          <a:p>
            <a:pPr marL="0" indent="0">
              <a:buNone/>
            </a:pPr>
            <a:r>
              <a:rPr lang="en-US" sz="2000" i="1" kern="0" dirty="0" smtClean="0">
                <a:solidFill>
                  <a:srgbClr val="00B0F0"/>
                </a:solidFill>
              </a:rPr>
              <a:t>#Butterfly #effect</a:t>
            </a:r>
            <a:endParaRPr lang="en-US" sz="2000" i="1" kern="0" dirty="0">
              <a:solidFill>
                <a:srgbClr val="00B0F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953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29600" y="168722"/>
            <a:ext cx="11583429" cy="5328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 </a:t>
            </a:r>
            <a:r>
              <a:rPr lang="en-US" dirty="0" err="1" smtClean="0"/>
              <a:t>sviluppo</a:t>
            </a:r>
            <a:r>
              <a:rPr lang="en-US" dirty="0" smtClean="0"/>
              <a:t> dell’H2 </a:t>
            </a:r>
            <a:r>
              <a:rPr lang="en-US" dirty="0" err="1" smtClean="0"/>
              <a:t>abbatterà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combustibili</a:t>
            </a:r>
            <a:r>
              <a:rPr lang="en-US" dirty="0" smtClean="0"/>
              <a:t> </a:t>
            </a:r>
            <a:r>
              <a:rPr lang="en-US" dirty="0" err="1" smtClean="0"/>
              <a:t>fossili</a:t>
            </a:r>
            <a:endParaRPr lang="en-US" dirty="0"/>
          </a:p>
        </p:txBody>
      </p:sp>
      <p:pic>
        <p:nvPicPr>
          <p:cNvPr id="18" name="Espace réservé du contenu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1" y="1216895"/>
            <a:ext cx="7765150" cy="4264858"/>
          </a:xfrm>
          <a:prstGeom prst="rect">
            <a:avLst/>
          </a:prstGeom>
        </p:spPr>
      </p:pic>
      <p:sp>
        <p:nvSpPr>
          <p:cNvPr id="19" name="ZoneTexte 9"/>
          <p:cNvSpPr txBox="1"/>
          <p:nvPr/>
        </p:nvSpPr>
        <p:spPr>
          <a:xfrm>
            <a:off x="8125664" y="5619563"/>
            <a:ext cx="234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Fonte</a:t>
            </a:r>
            <a:r>
              <a:rPr lang="en-US" b="1" dirty="0" smtClean="0"/>
              <a:t>: IRENA (2018)</a:t>
            </a:r>
            <a:endParaRPr lang="en-US" b="1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0" y="1689872"/>
            <a:ext cx="2389277" cy="90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Font typeface="Arial" panose="020B0604020202020204" pitchFamily="34" charset="0"/>
              <a:buChar char="•"/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228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36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»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kern="0" dirty="0" smtClean="0"/>
              <a:t>… e </a:t>
            </a:r>
            <a:r>
              <a:rPr lang="en-US" sz="2800" b="1" kern="0" dirty="0" err="1" smtClean="0"/>
              <a:t>ridurrà</a:t>
            </a:r>
            <a:r>
              <a:rPr lang="en-US" sz="2800" b="1" kern="0" dirty="0" smtClean="0"/>
              <a:t> le </a:t>
            </a:r>
            <a:r>
              <a:rPr lang="en-US" sz="2800" b="1" kern="0" dirty="0" err="1" smtClean="0"/>
              <a:t>emissioni</a:t>
            </a:r>
            <a:r>
              <a:rPr lang="en-US" sz="2800" b="1" kern="0" dirty="0" smtClean="0"/>
              <a:t> di CO2 </a:t>
            </a:r>
            <a:r>
              <a:rPr lang="en-US" sz="2800" b="1" kern="0" dirty="0" err="1" smtClean="0"/>
              <a:t>globali</a:t>
            </a:r>
            <a:r>
              <a:rPr lang="en-US" sz="2800" b="1" kern="0" dirty="0" smtClean="0"/>
              <a:t>!</a:t>
            </a:r>
            <a:endParaRPr lang="en-US" sz="2000" i="1" kern="0" dirty="0">
              <a:solidFill>
                <a:srgbClr val="00B0F0"/>
              </a:solidFill>
            </a:endParaRPr>
          </a:p>
        </p:txBody>
      </p:sp>
      <p:pic>
        <p:nvPicPr>
          <p:cNvPr id="21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3273872"/>
            <a:ext cx="1129206" cy="183735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817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20301" y="117184"/>
            <a:ext cx="9672386" cy="7145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</a:t>
            </a:r>
            <a:r>
              <a:rPr lang="en-US" dirty="0" err="1" smtClean="0"/>
              <a:t>futuro</a:t>
            </a:r>
            <a:r>
              <a:rPr lang="en-US" dirty="0" smtClean="0"/>
              <a:t> </a:t>
            </a:r>
            <a:r>
              <a:rPr lang="en-US" dirty="0" err="1" smtClean="0"/>
              <a:t>dell’economia</a:t>
            </a:r>
            <a:r>
              <a:rPr lang="en-US" dirty="0" smtClean="0"/>
              <a:t> </a:t>
            </a:r>
            <a:r>
              <a:rPr lang="en-US" dirty="0" err="1" smtClean="0"/>
              <a:t>Europea</a:t>
            </a:r>
            <a:r>
              <a:rPr lang="en-US" dirty="0" smtClean="0"/>
              <a:t> dell’H2</a:t>
            </a:r>
            <a:endParaRPr lang="en-US" dirty="0"/>
          </a:p>
        </p:txBody>
      </p:sp>
      <p:pic>
        <p:nvPicPr>
          <p:cNvPr id="18" name="Espace réservé du contenu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57" y="1206334"/>
            <a:ext cx="7939690" cy="4307226"/>
          </a:xfrm>
          <a:prstGeom prst="rect">
            <a:avLst/>
          </a:prstGeom>
        </p:spPr>
      </p:pic>
      <p:sp>
        <p:nvSpPr>
          <p:cNvPr id="19" name="ZoneTexte 9"/>
          <p:cNvSpPr txBox="1"/>
          <p:nvPr/>
        </p:nvSpPr>
        <p:spPr>
          <a:xfrm>
            <a:off x="7098985" y="5617236"/>
            <a:ext cx="332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Fonte</a:t>
            </a:r>
            <a:r>
              <a:rPr lang="en-US" b="1" dirty="0" smtClean="0"/>
              <a:t>: Hydrogen Europe (2019)</a:t>
            </a:r>
            <a:endParaRPr lang="en-US" b="1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220301" y="1924062"/>
            <a:ext cx="1662838" cy="346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Font typeface="Arial" panose="020B0604020202020204" pitchFamily="34" charset="0"/>
              <a:buChar char="•"/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228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36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»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kern="0" dirty="0" smtClean="0"/>
              <a:t>2030 “</a:t>
            </a:r>
            <a:r>
              <a:rPr lang="en-US" sz="2400" b="1" kern="0" dirty="0" err="1" smtClean="0"/>
              <a:t>miglior</a:t>
            </a:r>
            <a:r>
              <a:rPr lang="en-US" sz="2400" b="1" kern="0" dirty="0" smtClean="0"/>
              <a:t>” scenario in Europa:</a:t>
            </a:r>
          </a:p>
          <a:p>
            <a:r>
              <a:rPr lang="en-US" sz="2000" b="1" kern="0" dirty="0" smtClean="0"/>
              <a:t>1 m </a:t>
            </a:r>
            <a:r>
              <a:rPr lang="en-US" sz="2000" b="1" kern="0" dirty="0" err="1" smtClean="0"/>
              <a:t>posti</a:t>
            </a:r>
            <a:r>
              <a:rPr lang="en-US" sz="2000" b="1" kern="0" dirty="0" smtClean="0"/>
              <a:t> di </a:t>
            </a:r>
            <a:r>
              <a:rPr lang="en-US" sz="2000" b="1" kern="0" dirty="0" err="1" smtClean="0"/>
              <a:t>lavoro</a:t>
            </a:r>
            <a:endParaRPr lang="en-US" sz="2000" b="1" kern="0" dirty="0" smtClean="0"/>
          </a:p>
          <a:p>
            <a:r>
              <a:rPr lang="en-US" sz="2000" b="1" kern="0" dirty="0" err="1" smtClean="0"/>
              <a:t>Mercato</a:t>
            </a:r>
            <a:r>
              <a:rPr lang="en-US" sz="2000" b="1" kern="0" dirty="0" smtClean="0"/>
              <a:t> di 150 </a:t>
            </a:r>
            <a:r>
              <a:rPr lang="en-US" sz="2000" b="1" kern="0" dirty="0" err="1" smtClean="0"/>
              <a:t>miliardi</a:t>
            </a:r>
            <a:r>
              <a:rPr lang="en-US" sz="2000" b="1" kern="0" dirty="0" smtClean="0"/>
              <a:t> di €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… di un </a:t>
            </a:r>
            <a:r>
              <a:rPr lang="en-US" dirty="0" err="1" smtClean="0"/>
              <a:t>rapporto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diventa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dipendenza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412877"/>
            <a:ext cx="10972800" cy="4320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 </a:t>
            </a:r>
            <a:r>
              <a:rPr lang="en-US" dirty="0" err="1" smtClean="0"/>
              <a:t>oggi</a:t>
            </a:r>
            <a:r>
              <a:rPr lang="en-US" dirty="0" smtClean="0"/>
              <a:t> la nostra </a:t>
            </a:r>
            <a:r>
              <a:rPr lang="en-US" dirty="0" err="1" smtClean="0"/>
              <a:t>economia</a:t>
            </a:r>
            <a:r>
              <a:rPr lang="en-US" dirty="0" smtClean="0"/>
              <a:t> è </a:t>
            </a:r>
            <a:r>
              <a:rPr lang="en-US" dirty="0" err="1" smtClean="0"/>
              <a:t>estremamente</a:t>
            </a:r>
            <a:r>
              <a:rPr lang="en-US" dirty="0" smtClean="0"/>
              <a:t> </a:t>
            </a:r>
            <a:r>
              <a:rPr lang="en-US" dirty="0" err="1" smtClean="0"/>
              <a:t>dipendente</a:t>
            </a:r>
            <a:r>
              <a:rPr lang="en-US" dirty="0" smtClean="0"/>
              <a:t> </a:t>
            </a:r>
            <a:r>
              <a:rPr lang="en-US" dirty="0" err="1" smtClean="0"/>
              <a:t>dai</a:t>
            </a:r>
            <a:r>
              <a:rPr lang="en-US" dirty="0" smtClean="0"/>
              <a:t> </a:t>
            </a:r>
            <a:r>
              <a:rPr lang="en-US" dirty="0" err="1" smtClean="0"/>
              <a:t>combustibili</a:t>
            </a:r>
            <a:r>
              <a:rPr lang="en-US" dirty="0" smtClean="0"/>
              <a:t> </a:t>
            </a:r>
            <a:r>
              <a:rPr lang="en-US" dirty="0" err="1" smtClean="0"/>
              <a:t>fossili</a:t>
            </a:r>
            <a:r>
              <a:rPr lang="en-US" dirty="0" smtClean="0"/>
              <a:t> (</a:t>
            </a:r>
            <a:r>
              <a:rPr lang="en-US" dirty="0" err="1" smtClean="0"/>
              <a:t>carbone</a:t>
            </a:r>
            <a:r>
              <a:rPr lang="en-US" dirty="0" smtClean="0"/>
              <a:t>, </a:t>
            </a:r>
            <a:r>
              <a:rPr lang="en-US" dirty="0" err="1" smtClean="0"/>
              <a:t>petrolio</a:t>
            </a:r>
            <a:r>
              <a:rPr lang="en-US" dirty="0" smtClean="0"/>
              <a:t> e gas) e </a:t>
            </a:r>
            <a:r>
              <a:rPr lang="en-US" dirty="0" err="1" smtClean="0"/>
              <a:t>gli</a:t>
            </a:r>
            <a:r>
              <a:rPr lang="en-US" dirty="0" smtClean="0"/>
              <a:t> standard di vita </a:t>
            </a:r>
            <a:r>
              <a:rPr lang="en-US" dirty="0" err="1" smtClean="0"/>
              <a:t>aumentano</a:t>
            </a:r>
            <a:r>
              <a:rPr lang="en-US" dirty="0" smtClean="0"/>
              <a:t> </a:t>
            </a:r>
            <a:r>
              <a:rPr lang="en-US" dirty="0" err="1" smtClean="0"/>
              <a:t>linearmente</a:t>
            </a:r>
            <a:r>
              <a:rPr lang="en-US" dirty="0" smtClean="0"/>
              <a:t> con 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consumo</a:t>
            </a:r>
            <a:r>
              <a:rPr lang="en-US" dirty="0" smtClean="0"/>
              <a:t> </a:t>
            </a:r>
            <a:r>
              <a:rPr lang="en-US" dirty="0" err="1" smtClean="0"/>
              <a:t>energetico</a:t>
            </a:r>
            <a:r>
              <a:rPr lang="en-US" dirty="0" smtClean="0"/>
              <a:t> (</a:t>
            </a:r>
            <a:r>
              <a:rPr lang="en-US" dirty="0" err="1" smtClean="0"/>
              <a:t>vedi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dal satellite </a:t>
            </a:r>
            <a:r>
              <a:rPr lang="en-US" dirty="0" err="1" smtClean="0"/>
              <a:t>Nasa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Terra di </a:t>
            </a:r>
            <a:r>
              <a:rPr lang="en-US" dirty="0" err="1" smtClean="0"/>
              <a:t>notte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recente</a:t>
            </a:r>
            <a:r>
              <a:rPr lang="en-US" dirty="0" smtClean="0"/>
              <a:t> </a:t>
            </a:r>
            <a:r>
              <a:rPr lang="en-US" dirty="0" err="1" smtClean="0"/>
              <a:t>presa</a:t>
            </a:r>
            <a:r>
              <a:rPr lang="en-US" dirty="0" smtClean="0"/>
              <a:t> di </a:t>
            </a:r>
            <a:r>
              <a:rPr lang="en-US" dirty="0" err="1" smtClean="0"/>
              <a:t>coscienza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cambiamenti</a:t>
            </a:r>
            <a:r>
              <a:rPr lang="en-US" dirty="0" smtClean="0"/>
              <a:t> </a:t>
            </a:r>
            <a:r>
              <a:rPr lang="en-US" dirty="0" err="1" smtClean="0"/>
              <a:t>climatici</a:t>
            </a:r>
            <a:r>
              <a:rPr lang="en-US" dirty="0" smtClean="0"/>
              <a:t> </a:t>
            </a:r>
            <a:r>
              <a:rPr lang="en-US" dirty="0" err="1" smtClean="0"/>
              <a:t>causati</a:t>
            </a:r>
            <a:r>
              <a:rPr lang="en-US" dirty="0" smtClean="0"/>
              <a:t> </a:t>
            </a:r>
            <a:r>
              <a:rPr lang="en-US" dirty="0" err="1" smtClean="0"/>
              <a:t>dall’uomo</a:t>
            </a:r>
            <a:r>
              <a:rPr lang="en-US" dirty="0" smtClean="0"/>
              <a:t> e la </a:t>
            </a:r>
            <a:r>
              <a:rPr lang="en-US" dirty="0" err="1" smtClean="0"/>
              <a:t>comprensione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sue </a:t>
            </a:r>
            <a:r>
              <a:rPr lang="en-US" dirty="0" err="1" smtClean="0"/>
              <a:t>conseguenze</a:t>
            </a:r>
            <a:r>
              <a:rPr lang="en-US" dirty="0" smtClean="0"/>
              <a:t> </a:t>
            </a:r>
            <a:r>
              <a:rPr lang="en-US" i="1" dirty="0" err="1" smtClean="0"/>
              <a:t>dovrebbe</a:t>
            </a:r>
            <a:r>
              <a:rPr lang="en-US" dirty="0" smtClean="0"/>
              <a:t> </a:t>
            </a:r>
            <a:r>
              <a:rPr lang="en-US" dirty="0" err="1" smtClean="0"/>
              <a:t>porre</a:t>
            </a:r>
            <a:r>
              <a:rPr lang="en-US" dirty="0" smtClean="0"/>
              <a:t> fine </a:t>
            </a:r>
            <a:r>
              <a:rPr lang="en-US" dirty="0" err="1" smtClean="0"/>
              <a:t>alla</a:t>
            </a:r>
            <a:r>
              <a:rPr lang="en-US" dirty="0" smtClean="0"/>
              <a:t> nostra </a:t>
            </a:r>
            <a:r>
              <a:rPr lang="en-US" dirty="0" err="1" smtClean="0"/>
              <a:t>dipedenza</a:t>
            </a:r>
            <a:r>
              <a:rPr lang="en-US" dirty="0" smtClean="0"/>
              <a:t> </a:t>
            </a:r>
            <a:r>
              <a:rPr lang="en-US" dirty="0" err="1" smtClean="0"/>
              <a:t>dai</a:t>
            </a:r>
            <a:r>
              <a:rPr lang="en-US" dirty="0" smtClean="0"/>
              <a:t> </a:t>
            </a:r>
            <a:r>
              <a:rPr lang="en-US" dirty="0" err="1" smtClean="0"/>
              <a:t>combustibili</a:t>
            </a:r>
            <a:r>
              <a:rPr lang="en-US" dirty="0" smtClean="0"/>
              <a:t> </a:t>
            </a:r>
            <a:r>
              <a:rPr lang="en-US" dirty="0" err="1" smtClean="0"/>
              <a:t>fossili</a:t>
            </a:r>
            <a:r>
              <a:rPr lang="en-US" dirty="0" smtClean="0"/>
              <a:t>: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fenomeno</a:t>
            </a:r>
            <a:r>
              <a:rPr lang="en-US" dirty="0" smtClean="0"/>
              <a:t> è </a:t>
            </a:r>
            <a:r>
              <a:rPr lang="en-US" dirty="0" err="1" smtClean="0"/>
              <a:t>noto</a:t>
            </a:r>
            <a:r>
              <a:rPr lang="en-US" dirty="0" smtClean="0"/>
              <a:t> come </a:t>
            </a:r>
            <a:r>
              <a:rPr lang="en-US" b="1" dirty="0" err="1" smtClean="0"/>
              <a:t>transizione</a:t>
            </a:r>
            <a:r>
              <a:rPr lang="en-US" b="1" dirty="0" smtClean="0"/>
              <a:t> </a:t>
            </a:r>
            <a:r>
              <a:rPr lang="en-US" b="1" dirty="0" err="1" smtClean="0"/>
              <a:t>energetica</a:t>
            </a:r>
            <a:r>
              <a:rPr lang="en-US" dirty="0" smtClean="0"/>
              <a:t>. </a:t>
            </a:r>
            <a:endParaRPr lang="en-US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Perfino</a:t>
            </a:r>
            <a:r>
              <a:rPr lang="en-US" sz="3600" dirty="0" smtClean="0"/>
              <a:t> E.T. </a:t>
            </a:r>
            <a:r>
              <a:rPr lang="en-US" sz="3600" dirty="0" err="1" smtClean="0"/>
              <a:t>può</a:t>
            </a:r>
            <a:r>
              <a:rPr lang="en-US" sz="3600" dirty="0" smtClean="0"/>
              <a:t> </a:t>
            </a:r>
            <a:r>
              <a:rPr lang="en-US" sz="3600" dirty="0" err="1" smtClean="0"/>
              <a:t>vedere</a:t>
            </a:r>
            <a:r>
              <a:rPr lang="en-US" sz="3600" dirty="0" smtClean="0"/>
              <a:t> </a:t>
            </a:r>
            <a:r>
              <a:rPr lang="en-US" sz="3600" dirty="0" err="1" smtClean="0"/>
              <a:t>quanto</a:t>
            </a:r>
            <a:r>
              <a:rPr lang="en-US" sz="3600" dirty="0" smtClean="0"/>
              <a:t> </a:t>
            </a:r>
            <a:r>
              <a:rPr lang="en-US" sz="3600" dirty="0" err="1" smtClean="0"/>
              <a:t>siamo</a:t>
            </a:r>
            <a:r>
              <a:rPr lang="en-US" sz="3600" dirty="0" smtClean="0"/>
              <a:t> </a:t>
            </a:r>
            <a:r>
              <a:rPr lang="en-US" sz="3600" dirty="0" err="1" smtClean="0"/>
              <a:t>dipendenti</a:t>
            </a:r>
            <a:r>
              <a:rPr lang="en-US" sz="3600" dirty="0" smtClean="0"/>
              <a:t> </a:t>
            </a:r>
            <a:r>
              <a:rPr lang="en-US" sz="3600" dirty="0" err="1" smtClean="0"/>
              <a:t>dai</a:t>
            </a:r>
            <a:r>
              <a:rPr lang="en-US" sz="3600" dirty="0" smtClean="0"/>
              <a:t> </a:t>
            </a:r>
            <a:r>
              <a:rPr lang="en-US" sz="3600" dirty="0" err="1" smtClean="0"/>
              <a:t>combustibili</a:t>
            </a:r>
            <a:r>
              <a:rPr lang="en-US" sz="3600" dirty="0" smtClean="0"/>
              <a:t> </a:t>
            </a:r>
            <a:r>
              <a:rPr lang="en-US" sz="3600" dirty="0" err="1" smtClean="0"/>
              <a:t>fossili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3" y="1413000"/>
            <a:ext cx="8642350" cy="4321175"/>
          </a:xfrm>
          <a:prstGeom prst="rect">
            <a:avLst/>
          </a:prstGeom>
        </p:spPr>
      </p:pic>
      <p:sp>
        <p:nvSpPr>
          <p:cNvPr id="19" name="ZoneTexte 7"/>
          <p:cNvSpPr txBox="1"/>
          <p:nvPr/>
        </p:nvSpPr>
        <p:spPr>
          <a:xfrm>
            <a:off x="9466340" y="2419425"/>
            <a:ext cx="2170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NASA (2016):</a:t>
            </a:r>
          </a:p>
          <a:p>
            <a:endParaRPr lang="en-US" sz="2400" dirty="0" smtClean="0"/>
          </a:p>
          <a:p>
            <a:r>
              <a:rPr lang="en-US" sz="2400" i="1" dirty="0">
                <a:hlinkClick r:id="rId11"/>
              </a:rPr>
              <a:t>https://</a:t>
            </a:r>
            <a:r>
              <a:rPr lang="en-US" sz="2400" i="1" dirty="0" smtClean="0">
                <a:hlinkClick r:id="rId11"/>
              </a:rPr>
              <a:t>earthobservatory.nasa.gov/features/NightLights</a:t>
            </a:r>
            <a:endParaRPr lang="en-US" sz="2400" i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4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… e </a:t>
            </a:r>
            <a:r>
              <a:rPr lang="en-US" dirty="0" err="1" smtClean="0"/>
              <a:t>indovinate</a:t>
            </a:r>
            <a:r>
              <a:rPr lang="en-US" dirty="0" smtClean="0"/>
              <a:t>? La </a:t>
            </a:r>
            <a:r>
              <a:rPr lang="en-US" dirty="0" err="1" smtClean="0"/>
              <a:t>scienza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da </a:t>
            </a:r>
            <a:r>
              <a:rPr lang="en-US" dirty="0" err="1" smtClean="0"/>
              <a:t>ragione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6" name="Espace réservé du contenu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" y="1481439"/>
            <a:ext cx="6308798" cy="4321175"/>
          </a:xfrm>
          <a:prstGeom prst="rect">
            <a:avLst/>
          </a:prstGeom>
        </p:spPr>
      </p:pic>
      <p:sp>
        <p:nvSpPr>
          <p:cNvPr id="19" name="ZoneTexte 6"/>
          <p:cNvSpPr txBox="1"/>
          <p:nvPr/>
        </p:nvSpPr>
        <p:spPr>
          <a:xfrm>
            <a:off x="7752000" y="1481439"/>
            <a:ext cx="383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Hendersen</a:t>
            </a:r>
            <a:r>
              <a:rPr lang="en-US" sz="2400" b="1" dirty="0" smtClean="0"/>
              <a:t> </a:t>
            </a:r>
            <a:r>
              <a:rPr lang="en-US" sz="2400" b="1" dirty="0"/>
              <a:t>et al, </a:t>
            </a:r>
            <a:r>
              <a:rPr lang="en-US" sz="2400" b="1" i="1" dirty="0" err="1" smtClean="0"/>
              <a:t>Misurare</a:t>
            </a:r>
            <a:r>
              <a:rPr lang="en-US" sz="2400" b="1" i="1" dirty="0" smtClean="0"/>
              <a:t> la </a:t>
            </a:r>
            <a:r>
              <a:rPr lang="en-US" sz="2400" b="1" i="1" dirty="0" err="1" smtClean="0"/>
              <a:t>crescita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economica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dallo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spazio</a:t>
            </a:r>
            <a:r>
              <a:rPr lang="en-US" sz="2400" b="1" dirty="0" smtClean="0"/>
              <a:t>, AER (2012)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Asse</a:t>
            </a:r>
            <a:r>
              <a:rPr lang="en-US" sz="2400" dirty="0" smtClean="0"/>
              <a:t> Y: </a:t>
            </a:r>
            <a:r>
              <a:rPr lang="en-US" sz="2400" dirty="0" err="1" smtClean="0"/>
              <a:t>Crescita</a:t>
            </a:r>
            <a:r>
              <a:rPr lang="en-US" sz="2400" dirty="0" smtClean="0"/>
              <a:t> </a:t>
            </a:r>
            <a:r>
              <a:rPr lang="en-US" sz="2400" dirty="0" err="1" smtClean="0"/>
              <a:t>economica</a:t>
            </a:r>
            <a:r>
              <a:rPr lang="en-US" sz="2400" dirty="0" smtClean="0"/>
              <a:t> </a:t>
            </a:r>
            <a:r>
              <a:rPr lang="en-US" sz="2400" dirty="0" err="1" smtClean="0"/>
              <a:t>tra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1992 e </a:t>
            </a:r>
            <a:r>
              <a:rPr lang="en-US" sz="2400" dirty="0" err="1" smtClean="0"/>
              <a:t>il</a:t>
            </a:r>
            <a:r>
              <a:rPr lang="en-US" sz="2400" dirty="0" smtClean="0"/>
              <a:t> 2006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Asse</a:t>
            </a:r>
            <a:r>
              <a:rPr lang="en-US" sz="2400" dirty="0" smtClean="0"/>
              <a:t> X: </a:t>
            </a:r>
            <a:r>
              <a:rPr lang="en-US" sz="2400" dirty="0" err="1" smtClean="0"/>
              <a:t>Crescita</a:t>
            </a:r>
            <a:r>
              <a:rPr lang="en-US" sz="2400" dirty="0" smtClean="0"/>
              <a:t> </a:t>
            </a:r>
            <a:r>
              <a:rPr lang="en-US" sz="2400" dirty="0" err="1" smtClean="0"/>
              <a:t>dell’intensità</a:t>
            </a:r>
            <a:r>
              <a:rPr lang="en-US" sz="2400" dirty="0" smtClean="0"/>
              <a:t> </a:t>
            </a:r>
            <a:r>
              <a:rPr lang="en-US" sz="2400" dirty="0" err="1" smtClean="0"/>
              <a:t>luminosa</a:t>
            </a:r>
            <a:r>
              <a:rPr lang="en-US" sz="2400" dirty="0" smtClean="0"/>
              <a:t> dal 1992 al 2006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Ogni</a:t>
            </a:r>
            <a:r>
              <a:rPr lang="en-US" sz="2400" dirty="0" smtClean="0"/>
              <a:t> </a:t>
            </a:r>
            <a:r>
              <a:rPr lang="en-US" sz="2400" dirty="0" err="1" smtClean="0"/>
              <a:t>punto</a:t>
            </a:r>
            <a:r>
              <a:rPr lang="en-US" sz="2400" dirty="0" smtClean="0"/>
              <a:t> è </a:t>
            </a:r>
            <a:r>
              <a:rPr lang="en-US" sz="2400" dirty="0" err="1" smtClean="0"/>
              <a:t>uno</a:t>
            </a:r>
            <a:r>
              <a:rPr lang="en-US" sz="2400" dirty="0" smtClean="0"/>
              <a:t> </a:t>
            </a:r>
            <a:r>
              <a:rPr lang="en-US" sz="2400" dirty="0" err="1" smtClean="0"/>
              <a:t>stato</a:t>
            </a:r>
            <a:r>
              <a:rPr lang="en-US" sz="2400" dirty="0" smtClean="0"/>
              <a:t>: </a:t>
            </a:r>
            <a:r>
              <a:rPr lang="en-US" sz="2400" dirty="0" err="1" smtClean="0"/>
              <a:t>cercate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vostro</a:t>
            </a:r>
            <a:r>
              <a:rPr lang="en-US" sz="2400" dirty="0" smtClean="0"/>
              <a:t>!</a:t>
            </a:r>
          </a:p>
          <a:p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62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/>
              <a:t>L’inizio</a:t>
            </a:r>
            <a:r>
              <a:rPr lang="en-US" sz="4000" dirty="0" smtClean="0"/>
              <a:t> </a:t>
            </a:r>
            <a:r>
              <a:rPr lang="en-US" sz="4000" dirty="0" err="1" smtClean="0"/>
              <a:t>della</a:t>
            </a:r>
            <a:r>
              <a:rPr lang="en-US" sz="4000" dirty="0" smtClean="0"/>
              <a:t> </a:t>
            </a:r>
            <a:r>
              <a:rPr lang="en-US" sz="4000" dirty="0" err="1" smtClean="0"/>
              <a:t>transizione</a:t>
            </a:r>
            <a:r>
              <a:rPr lang="en-US" sz="4000" dirty="0" smtClean="0"/>
              <a:t> </a:t>
            </a:r>
            <a:r>
              <a:rPr lang="en-US" sz="4000" dirty="0" err="1" smtClean="0"/>
              <a:t>energetica</a:t>
            </a:r>
            <a:r>
              <a:rPr lang="en-US" sz="4000" dirty="0" smtClean="0"/>
              <a:t> è </a:t>
            </a:r>
            <a:r>
              <a:rPr lang="en-US" sz="4000" dirty="0" err="1" smtClean="0"/>
              <a:t>già</a:t>
            </a:r>
            <a:r>
              <a:rPr lang="en-US" sz="4000" dirty="0" smtClean="0"/>
              <a:t> </a:t>
            </a:r>
            <a:r>
              <a:rPr lang="en-US" sz="4000" dirty="0" err="1" smtClean="0"/>
              <a:t>avvenuto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3000"/>
            <a:ext cx="7682088" cy="4321175"/>
          </a:xfrm>
          <a:prstGeom prst="rect">
            <a:avLst/>
          </a:prstGeom>
        </p:spPr>
      </p:pic>
      <p:sp>
        <p:nvSpPr>
          <p:cNvPr id="19" name="ZoneTexte 7"/>
          <p:cNvSpPr txBox="1"/>
          <p:nvPr/>
        </p:nvSpPr>
        <p:spPr>
          <a:xfrm>
            <a:off x="8400000" y="1465385"/>
            <a:ext cx="31824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Il </a:t>
            </a:r>
            <a:r>
              <a:rPr lang="en-US" sz="2400" dirty="0" err="1" smtClean="0"/>
              <a:t>consumo</a:t>
            </a:r>
            <a:r>
              <a:rPr lang="en-US" sz="2400" dirty="0" smtClean="0"/>
              <a:t> </a:t>
            </a:r>
            <a:r>
              <a:rPr lang="en-US" sz="2400" dirty="0" err="1" smtClean="0"/>
              <a:t>energetico</a:t>
            </a:r>
            <a:r>
              <a:rPr lang="en-US" sz="2400" dirty="0" smtClean="0"/>
              <a:t> </a:t>
            </a:r>
            <a:r>
              <a:rPr lang="en-US" sz="2400" dirty="0" err="1" smtClean="0"/>
              <a:t>globale</a:t>
            </a:r>
            <a:r>
              <a:rPr lang="en-US" sz="2400" dirty="0" smtClean="0"/>
              <a:t> da </a:t>
            </a:r>
            <a:r>
              <a:rPr lang="en-US" sz="2400" dirty="0" err="1" smtClean="0"/>
              <a:t>solare</a:t>
            </a:r>
            <a:r>
              <a:rPr lang="en-US" sz="2400" dirty="0" smtClean="0"/>
              <a:t> </a:t>
            </a:r>
            <a:r>
              <a:rPr lang="en-US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dirty="0" err="1" smtClean="0"/>
              <a:t>eolico</a:t>
            </a:r>
            <a:r>
              <a:rPr lang="en-US" sz="2400" dirty="0" smtClean="0"/>
              <a:t> era del 2.4% </a:t>
            </a:r>
            <a:r>
              <a:rPr lang="en-US" sz="2400" dirty="0" err="1" smtClean="0"/>
              <a:t>nel</a:t>
            </a:r>
            <a:r>
              <a:rPr lang="en-US" sz="2400" dirty="0" smtClean="0"/>
              <a:t> 2017.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Rune </a:t>
            </a:r>
            <a:r>
              <a:rPr lang="en-US" sz="2400" b="1" dirty="0" err="1" smtClean="0"/>
              <a:t>Likvern</a:t>
            </a:r>
            <a:r>
              <a:rPr lang="en-US" sz="2400" b="1" dirty="0" smtClean="0"/>
              <a:t> (2018):</a:t>
            </a:r>
          </a:p>
          <a:p>
            <a:r>
              <a:rPr lang="en-US" sz="2400" dirty="0" smtClean="0">
                <a:hlinkClick r:id="rId11"/>
              </a:rPr>
              <a:t>https</a:t>
            </a:r>
            <a:r>
              <a:rPr lang="en-US" sz="2400" dirty="0">
                <a:hlinkClick r:id="rId11"/>
              </a:rPr>
              <a:t>://runelikvern.online/tag/world-energy-consumption-2</a:t>
            </a:r>
            <a:r>
              <a:rPr lang="en-US" sz="2400" dirty="0" smtClean="0">
                <a:hlinkClick r:id="rId11"/>
              </a:rPr>
              <a:t>/</a:t>
            </a:r>
            <a:endParaRPr lang="en-US" sz="24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28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000" y="2709587"/>
            <a:ext cx="659173" cy="8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 </a:t>
            </a:r>
            <a:r>
              <a:rPr lang="en-US" dirty="0" err="1" smtClean="0"/>
              <a:t>breve</a:t>
            </a:r>
            <a:r>
              <a:rPr lang="en-US" dirty="0" smtClean="0"/>
              <a:t>: No.</a:t>
            </a:r>
            <a:endParaRPr lang="en-US" dirty="0"/>
          </a:p>
        </p:txBody>
      </p:sp>
      <p:pic>
        <p:nvPicPr>
          <p:cNvPr id="19" name="Espace réservé du contenu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3000"/>
            <a:ext cx="7682088" cy="4321174"/>
          </a:xfrm>
          <a:prstGeom prst="rect">
            <a:avLst/>
          </a:prstGeom>
        </p:spPr>
      </p:pic>
      <p:sp>
        <p:nvSpPr>
          <p:cNvPr id="20" name="ZoneTexte 7"/>
          <p:cNvSpPr txBox="1"/>
          <p:nvPr/>
        </p:nvSpPr>
        <p:spPr>
          <a:xfrm>
            <a:off x="8400000" y="1651770"/>
            <a:ext cx="348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1990-2018 “</a:t>
            </a:r>
            <a:r>
              <a:rPr lang="en-US" sz="2400" dirty="0" err="1" smtClean="0"/>
              <a:t>Campionati</a:t>
            </a:r>
            <a:r>
              <a:rPr lang="en-US" sz="2400" dirty="0" smtClean="0"/>
              <a:t> </a:t>
            </a:r>
            <a:r>
              <a:rPr lang="en-US" sz="2400" dirty="0" err="1" smtClean="0"/>
              <a:t>mondiali</a:t>
            </a:r>
            <a:r>
              <a:rPr lang="en-US" sz="2400" dirty="0" smtClean="0"/>
              <a:t> </a:t>
            </a:r>
            <a:r>
              <a:rPr lang="en-US" sz="2400" dirty="0" err="1" smtClean="0"/>
              <a:t>dell’energia</a:t>
            </a:r>
            <a:r>
              <a:rPr lang="en-US" sz="2400" dirty="0" smtClean="0"/>
              <a:t>”: </a:t>
            </a:r>
          </a:p>
          <a:p>
            <a:endParaRPr lang="en-US" sz="2400" dirty="0" smtClean="0"/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Fossil fuels:  </a:t>
            </a:r>
            <a:r>
              <a:rPr lang="en-US" sz="2400" b="1" dirty="0" smtClean="0"/>
              <a:t>18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Solar &amp; Wind: </a:t>
            </a:r>
            <a:r>
              <a:rPr lang="en-US" sz="2400" b="1" dirty="0" smtClean="0"/>
              <a:t>0</a:t>
            </a:r>
          </a:p>
          <a:p>
            <a:endParaRPr lang="en-US" sz="2400" b="1" dirty="0"/>
          </a:p>
          <a:p>
            <a:r>
              <a:rPr lang="en-US" sz="2400" b="1" dirty="0" smtClean="0"/>
              <a:t>Rune </a:t>
            </a:r>
            <a:r>
              <a:rPr lang="en-US" sz="2400" b="1" dirty="0" err="1" smtClean="0"/>
              <a:t>Likvern</a:t>
            </a:r>
            <a:r>
              <a:rPr lang="en-US" sz="2400" b="1" dirty="0" smtClean="0"/>
              <a:t> (2018):</a:t>
            </a:r>
          </a:p>
          <a:p>
            <a:r>
              <a:rPr lang="en-US" sz="2400" dirty="0" smtClean="0">
                <a:hlinkClick r:id="rId12"/>
              </a:rPr>
              <a:t>https</a:t>
            </a:r>
            <a:r>
              <a:rPr lang="en-US" sz="2400" dirty="0">
                <a:hlinkClick r:id="rId12"/>
              </a:rPr>
              <a:t>://runelikvern.online/tag/world-energy-consumption-2</a:t>
            </a:r>
            <a:r>
              <a:rPr lang="en-US" sz="2400" dirty="0" smtClean="0">
                <a:hlinkClick r:id="rId12"/>
              </a:rPr>
              <a:t>/</a:t>
            </a:r>
            <a:endParaRPr lang="en-US" sz="24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69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2455</Words>
  <Application>Microsoft Office PowerPoint</Application>
  <PresentationFormat>Widescreen</PresentationFormat>
  <Paragraphs>302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Arial Narrow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34</cp:revision>
  <dcterms:created xsi:type="dcterms:W3CDTF">2019-06-26T09:21:34Z</dcterms:created>
  <dcterms:modified xsi:type="dcterms:W3CDTF">2019-11-07T12:54:22Z</dcterms:modified>
</cp:coreProperties>
</file>