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6" r:id="rId3"/>
    <p:sldId id="258" r:id="rId4"/>
    <p:sldId id="263" r:id="rId5"/>
    <p:sldId id="267" r:id="rId6"/>
    <p:sldId id="268" r:id="rId7"/>
    <p:sldId id="265" r:id="rId8"/>
    <p:sldId id="264" r:id="rId9"/>
    <p:sldId id="262" r:id="rId10"/>
    <p:sldId id="261" r:id="rId11"/>
    <p:sldId id="260" r:id="rId12"/>
    <p:sldId id="259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C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29"/>
    <p:restoredTop sz="94646"/>
  </p:normalViewPr>
  <p:slideViewPr>
    <p:cSldViewPr snapToGrid="0" snapToObjects="1">
      <p:cViewPr varScale="1">
        <p:scale>
          <a:sx n="109" d="100"/>
          <a:sy n="109" d="100"/>
        </p:scale>
        <p:origin x="702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605102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55552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44E4D4A-C7B4-0A4F-B336-7568CF39A4C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F826369-A491-FF49-B2BE-064E0024F40D}"/>
              </a:ext>
            </a:extLst>
          </p:cNvPr>
          <p:cNvSpPr txBox="1"/>
          <p:nvPr userDrawn="1"/>
        </p:nvSpPr>
        <p:spPr>
          <a:xfrm>
            <a:off x="743706" y="6250219"/>
            <a:ext cx="19601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AC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Content created by</a:t>
            </a:r>
          </a:p>
        </p:txBody>
      </p:sp>
    </p:spTree>
    <p:extLst>
      <p:ext uri="{BB962C8B-B14F-4D97-AF65-F5344CB8AC3E}">
        <p14:creationId xmlns:p14="http://schemas.microsoft.com/office/powerpoint/2010/main" val="356556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jpg"/><Relationship Id="rId5" Type="http://schemas.openxmlformats.org/officeDocument/2006/relationships/image" Target="../media/image5.jpeg"/><Relationship Id="rId10" Type="http://schemas.openxmlformats.org/officeDocument/2006/relationships/image" Target="../media/image10.png"/><Relationship Id="rId4" Type="http://schemas.openxmlformats.org/officeDocument/2006/relationships/image" Target="../media/image4.jpg"/><Relationship Id="rId9" Type="http://schemas.openxmlformats.org/officeDocument/2006/relationships/image" Target="../media/image9.jp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12" Type="http://schemas.openxmlformats.org/officeDocument/2006/relationships/image" Target="../media/image20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19.jpg"/><Relationship Id="rId5" Type="http://schemas.openxmlformats.org/officeDocument/2006/relationships/image" Target="../media/image7.png"/><Relationship Id="rId10" Type="http://schemas.openxmlformats.org/officeDocument/2006/relationships/image" Target="../media/image18.jp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12" Type="http://schemas.openxmlformats.org/officeDocument/2006/relationships/image" Target="../media/image20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19.jpg"/><Relationship Id="rId5" Type="http://schemas.openxmlformats.org/officeDocument/2006/relationships/image" Target="../media/image7.png"/><Relationship Id="rId10" Type="http://schemas.openxmlformats.org/officeDocument/2006/relationships/image" Target="../media/image18.jp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15.jpg"/><Relationship Id="rId5" Type="http://schemas.openxmlformats.org/officeDocument/2006/relationships/image" Target="../media/image7.png"/><Relationship Id="rId10" Type="http://schemas.openxmlformats.org/officeDocument/2006/relationships/image" Target="../media/image14.jp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12" Type="http://schemas.openxmlformats.org/officeDocument/2006/relationships/image" Target="../media/image1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16.png"/><Relationship Id="rId5" Type="http://schemas.openxmlformats.org/officeDocument/2006/relationships/image" Target="../media/image7.png"/><Relationship Id="rId10" Type="http://schemas.openxmlformats.org/officeDocument/2006/relationships/image" Target="../media/image15.jp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13" Type="http://schemas.openxmlformats.org/officeDocument/2006/relationships/image" Target="../media/image18.jp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12" Type="http://schemas.openxmlformats.org/officeDocument/2006/relationships/image" Target="../media/image1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16.png"/><Relationship Id="rId5" Type="http://schemas.openxmlformats.org/officeDocument/2006/relationships/image" Target="../media/image7.png"/><Relationship Id="rId10" Type="http://schemas.openxmlformats.org/officeDocument/2006/relationships/image" Target="../media/image15.jpg"/><Relationship Id="rId4" Type="http://schemas.openxmlformats.org/officeDocument/2006/relationships/image" Target="../media/image5.jpeg"/><Relationship Id="rId9" Type="http://schemas.openxmlformats.org/officeDocument/2006/relationships/image" Target="../media/image10.png"/><Relationship Id="rId14" Type="http://schemas.openxmlformats.org/officeDocument/2006/relationships/image" Target="../media/image19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13" Type="http://schemas.openxmlformats.org/officeDocument/2006/relationships/image" Target="../media/image18.jp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12" Type="http://schemas.openxmlformats.org/officeDocument/2006/relationships/image" Target="../media/image1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16.png"/><Relationship Id="rId5" Type="http://schemas.openxmlformats.org/officeDocument/2006/relationships/image" Target="../media/image7.png"/><Relationship Id="rId15" Type="http://schemas.openxmlformats.org/officeDocument/2006/relationships/image" Target="../media/image14.jpg"/><Relationship Id="rId10" Type="http://schemas.openxmlformats.org/officeDocument/2006/relationships/image" Target="../media/image15.jpg"/><Relationship Id="rId4" Type="http://schemas.openxmlformats.org/officeDocument/2006/relationships/image" Target="../media/image5.jpeg"/><Relationship Id="rId9" Type="http://schemas.openxmlformats.org/officeDocument/2006/relationships/image" Target="../media/image10.png"/><Relationship Id="rId14" Type="http://schemas.openxmlformats.org/officeDocument/2006/relationships/image" Target="../media/image19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13" Type="http://schemas.openxmlformats.org/officeDocument/2006/relationships/image" Target="../media/image18.jp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12" Type="http://schemas.openxmlformats.org/officeDocument/2006/relationships/image" Target="../media/image1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16.png"/><Relationship Id="rId5" Type="http://schemas.openxmlformats.org/officeDocument/2006/relationships/image" Target="../media/image7.png"/><Relationship Id="rId15" Type="http://schemas.openxmlformats.org/officeDocument/2006/relationships/image" Target="../media/image14.jpg"/><Relationship Id="rId10" Type="http://schemas.openxmlformats.org/officeDocument/2006/relationships/image" Target="../media/image15.jpg"/><Relationship Id="rId4" Type="http://schemas.openxmlformats.org/officeDocument/2006/relationships/image" Target="../media/image5.jpeg"/><Relationship Id="rId9" Type="http://schemas.openxmlformats.org/officeDocument/2006/relationships/image" Target="../media/image10.png"/><Relationship Id="rId14" Type="http://schemas.openxmlformats.org/officeDocument/2006/relationships/image" Target="../media/image19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13" Type="http://schemas.openxmlformats.org/officeDocument/2006/relationships/image" Target="../media/image18.jp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12" Type="http://schemas.openxmlformats.org/officeDocument/2006/relationships/image" Target="../media/image17.png"/><Relationship Id="rId17" Type="http://schemas.openxmlformats.org/officeDocument/2006/relationships/image" Target="../media/image21.jpg"/><Relationship Id="rId2" Type="http://schemas.openxmlformats.org/officeDocument/2006/relationships/image" Target="../media/image6.png"/><Relationship Id="rId16" Type="http://schemas.openxmlformats.org/officeDocument/2006/relationships/image" Target="../media/image20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16.png"/><Relationship Id="rId5" Type="http://schemas.openxmlformats.org/officeDocument/2006/relationships/image" Target="../media/image7.png"/><Relationship Id="rId15" Type="http://schemas.openxmlformats.org/officeDocument/2006/relationships/image" Target="../media/image14.jpg"/><Relationship Id="rId10" Type="http://schemas.openxmlformats.org/officeDocument/2006/relationships/image" Target="../media/image15.jpg"/><Relationship Id="rId4" Type="http://schemas.openxmlformats.org/officeDocument/2006/relationships/image" Target="../media/image5.jpeg"/><Relationship Id="rId9" Type="http://schemas.openxmlformats.org/officeDocument/2006/relationships/image" Target="../media/image10.png"/><Relationship Id="rId14" Type="http://schemas.openxmlformats.org/officeDocument/2006/relationships/image" Target="../media/image19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13" Type="http://schemas.openxmlformats.org/officeDocument/2006/relationships/image" Target="../media/image18.jpg"/><Relationship Id="rId18" Type="http://schemas.openxmlformats.org/officeDocument/2006/relationships/image" Target="../media/image23.jp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12" Type="http://schemas.openxmlformats.org/officeDocument/2006/relationships/image" Target="../media/image17.png"/><Relationship Id="rId17" Type="http://schemas.openxmlformats.org/officeDocument/2006/relationships/image" Target="../media/image22.jpg"/><Relationship Id="rId2" Type="http://schemas.openxmlformats.org/officeDocument/2006/relationships/image" Target="../media/image6.png"/><Relationship Id="rId16" Type="http://schemas.openxmlformats.org/officeDocument/2006/relationships/image" Target="../media/image20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16.png"/><Relationship Id="rId5" Type="http://schemas.openxmlformats.org/officeDocument/2006/relationships/image" Target="../media/image7.png"/><Relationship Id="rId15" Type="http://schemas.openxmlformats.org/officeDocument/2006/relationships/image" Target="../media/image14.jpg"/><Relationship Id="rId10" Type="http://schemas.openxmlformats.org/officeDocument/2006/relationships/image" Target="../media/image15.jpg"/><Relationship Id="rId4" Type="http://schemas.openxmlformats.org/officeDocument/2006/relationships/image" Target="../media/image5.jpeg"/><Relationship Id="rId9" Type="http://schemas.openxmlformats.org/officeDocument/2006/relationships/image" Target="../media/image10.png"/><Relationship Id="rId14" Type="http://schemas.openxmlformats.org/officeDocument/2006/relationships/image" Target="../media/image19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13" Type="http://schemas.openxmlformats.org/officeDocument/2006/relationships/image" Target="../media/image18.jp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12" Type="http://schemas.openxmlformats.org/officeDocument/2006/relationships/image" Target="../media/image17.png"/><Relationship Id="rId17" Type="http://schemas.openxmlformats.org/officeDocument/2006/relationships/image" Target="../media/image24.jpeg"/><Relationship Id="rId2" Type="http://schemas.openxmlformats.org/officeDocument/2006/relationships/image" Target="../media/image6.png"/><Relationship Id="rId16" Type="http://schemas.openxmlformats.org/officeDocument/2006/relationships/image" Target="../media/image20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16.png"/><Relationship Id="rId5" Type="http://schemas.openxmlformats.org/officeDocument/2006/relationships/image" Target="../media/image7.png"/><Relationship Id="rId15" Type="http://schemas.openxmlformats.org/officeDocument/2006/relationships/image" Target="../media/image14.jpg"/><Relationship Id="rId10" Type="http://schemas.openxmlformats.org/officeDocument/2006/relationships/image" Target="../media/image15.jpg"/><Relationship Id="rId4" Type="http://schemas.openxmlformats.org/officeDocument/2006/relationships/image" Target="../media/image5.jpeg"/><Relationship Id="rId9" Type="http://schemas.openxmlformats.org/officeDocument/2006/relationships/image" Target="../media/image10.png"/><Relationship Id="rId14" Type="http://schemas.openxmlformats.org/officeDocument/2006/relationships/image" Target="../media/image1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71BAC356-1C44-F44B-B830-43C409DA0D87}"/>
              </a:ext>
            </a:extLst>
          </p:cNvPr>
          <p:cNvSpPr txBox="1">
            <a:spLocks/>
          </p:cNvSpPr>
          <p:nvPr/>
        </p:nvSpPr>
        <p:spPr>
          <a:xfrm>
            <a:off x="2600634" y="6260486"/>
            <a:ext cx="41148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600" kern="1200">
                <a:solidFill>
                  <a:srgbClr val="00ACA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&lt;Partner logo&gt;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54EB3AC-D2CD-9040-93EF-FB25EB2C1C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B74E6FDB-7A33-184B-BFA9-D72881DB13F0}"/>
              </a:ext>
            </a:extLst>
          </p:cNvPr>
          <p:cNvSpPr txBox="1">
            <a:spLocks/>
          </p:cNvSpPr>
          <p:nvPr/>
        </p:nvSpPr>
        <p:spPr>
          <a:xfrm>
            <a:off x="779208" y="1980148"/>
            <a:ext cx="6064044" cy="75575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rgbClr val="00ACA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b="1" dirty="0" err="1" smtClean="0"/>
              <a:t>Economia</a:t>
            </a:r>
            <a:r>
              <a:rPr lang="en-US" b="1" dirty="0" smtClean="0"/>
              <a:t> e </a:t>
            </a:r>
            <a:r>
              <a:rPr lang="en-US" b="1" dirty="0" err="1" smtClean="0"/>
              <a:t>impiego</a:t>
            </a:r>
            <a:endParaRPr lang="en-US" b="1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B553EABC-DF2E-8044-9EB9-8629F76FF197}"/>
              </a:ext>
            </a:extLst>
          </p:cNvPr>
          <p:cNvSpPr txBox="1">
            <a:spLocks/>
          </p:cNvSpPr>
          <p:nvPr/>
        </p:nvSpPr>
        <p:spPr>
          <a:xfrm>
            <a:off x="838199" y="2514612"/>
            <a:ext cx="7057293" cy="182877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 err="1" smtClean="0"/>
              <a:t>Powerpoint</a:t>
            </a:r>
            <a:r>
              <a:rPr lang="en-US" sz="2400" dirty="0" smtClean="0"/>
              <a:t> per </a:t>
            </a:r>
            <a:r>
              <a:rPr lang="en-US" sz="2400" dirty="0" err="1" smtClean="0"/>
              <a:t>gli</a:t>
            </a:r>
            <a:r>
              <a:rPr lang="en-US" sz="2400" dirty="0" smtClean="0"/>
              <a:t> </a:t>
            </a:r>
            <a:r>
              <a:rPr lang="en-US" sz="2400" dirty="0" err="1" smtClean="0"/>
              <a:t>studenti</a:t>
            </a:r>
            <a:endParaRPr lang="en-US" sz="2400" dirty="0" smtClean="0"/>
          </a:p>
          <a:p>
            <a:pPr marL="0" indent="0">
              <a:buNone/>
            </a:pPr>
            <a:r>
              <a:rPr lang="en-GB" sz="1800" dirty="0" err="1" smtClean="0"/>
              <a:t>Quali</a:t>
            </a:r>
            <a:r>
              <a:rPr lang="en-GB" sz="1800" dirty="0" smtClean="0"/>
              <a:t> </a:t>
            </a:r>
            <a:r>
              <a:rPr lang="en-GB" sz="1800" dirty="0" err="1" smtClean="0"/>
              <a:t>sono</a:t>
            </a:r>
            <a:r>
              <a:rPr lang="en-GB" sz="1800" dirty="0" smtClean="0"/>
              <a:t> </a:t>
            </a:r>
            <a:r>
              <a:rPr lang="en-GB" sz="1800" dirty="0" err="1" smtClean="0"/>
              <a:t>gli</a:t>
            </a:r>
            <a:r>
              <a:rPr lang="en-GB" sz="1800" dirty="0" smtClean="0"/>
              <a:t> </a:t>
            </a:r>
            <a:r>
              <a:rPr lang="en-GB" sz="1800" dirty="0" err="1" smtClean="0"/>
              <a:t>impatti</a:t>
            </a:r>
            <a:r>
              <a:rPr lang="en-GB" sz="1800" dirty="0" smtClean="0"/>
              <a:t> </a:t>
            </a:r>
            <a:r>
              <a:rPr lang="en-GB" sz="1800" dirty="0" err="1" smtClean="0"/>
              <a:t>previsti</a:t>
            </a:r>
            <a:r>
              <a:rPr lang="en-GB" sz="1800" dirty="0" smtClean="0"/>
              <a:t>, dal </a:t>
            </a:r>
            <a:r>
              <a:rPr lang="en-GB" sz="1800" dirty="0" err="1" smtClean="0"/>
              <a:t>punto</a:t>
            </a:r>
            <a:r>
              <a:rPr lang="en-GB" sz="1800" dirty="0" smtClean="0"/>
              <a:t> di vista </a:t>
            </a:r>
            <a:r>
              <a:rPr lang="en-GB" sz="1800" dirty="0" err="1" smtClean="0"/>
              <a:t>economico</a:t>
            </a:r>
            <a:r>
              <a:rPr lang="en-GB" sz="1800" dirty="0" smtClean="0"/>
              <a:t>, </a:t>
            </a:r>
            <a:r>
              <a:rPr lang="en-GB" sz="1800" dirty="0" err="1" smtClean="0"/>
              <a:t>dell’introduzione</a:t>
            </a:r>
            <a:r>
              <a:rPr lang="en-GB" sz="1800" dirty="0" smtClean="0"/>
              <a:t> di </a:t>
            </a:r>
            <a:r>
              <a:rPr lang="en-GB" sz="1800" dirty="0" err="1" smtClean="0"/>
              <a:t>stazioni</a:t>
            </a:r>
            <a:r>
              <a:rPr lang="en-GB" sz="1800" dirty="0" smtClean="0"/>
              <a:t> di </a:t>
            </a:r>
            <a:r>
              <a:rPr lang="en-GB" sz="1800" dirty="0" err="1" smtClean="0"/>
              <a:t>rifornimento</a:t>
            </a:r>
            <a:r>
              <a:rPr lang="en-GB" sz="1800" dirty="0"/>
              <a:t> </a:t>
            </a:r>
            <a:r>
              <a:rPr lang="en-GB" sz="1800" dirty="0" smtClean="0"/>
              <a:t>di </a:t>
            </a:r>
            <a:r>
              <a:rPr lang="en-GB" sz="1800" dirty="0" err="1" smtClean="0"/>
              <a:t>idrogeno</a:t>
            </a:r>
            <a:r>
              <a:rPr lang="en-GB" sz="1800" dirty="0" smtClean="0"/>
              <a:t> e di </a:t>
            </a:r>
            <a:r>
              <a:rPr lang="en-GB" sz="1800" dirty="0" err="1" smtClean="0"/>
              <a:t>veicoli</a:t>
            </a:r>
            <a:r>
              <a:rPr lang="en-GB" sz="1800" dirty="0" smtClean="0"/>
              <a:t> a </a:t>
            </a:r>
            <a:r>
              <a:rPr lang="en-GB" sz="1800" dirty="0" err="1" smtClean="0"/>
              <a:t>celle</a:t>
            </a:r>
            <a:r>
              <a:rPr lang="en-GB" sz="1800" dirty="0" smtClean="0"/>
              <a:t> a </a:t>
            </a:r>
            <a:r>
              <a:rPr lang="en-GB" sz="1800" dirty="0" err="1" smtClean="0"/>
              <a:t>combustibile</a:t>
            </a:r>
            <a:r>
              <a:rPr lang="en-GB" sz="1800" dirty="0" smtClean="0"/>
              <a:t>? </a:t>
            </a:r>
            <a:endParaRPr lang="en-US" sz="2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C85300E-B0BF-4E44-9488-125A96BBBF49}"/>
              </a:ext>
            </a:extLst>
          </p:cNvPr>
          <p:cNvSpPr txBox="1"/>
          <p:nvPr/>
        </p:nvSpPr>
        <p:spPr>
          <a:xfrm>
            <a:off x="743706" y="6250219"/>
            <a:ext cx="19601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AC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Content created by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1361" y="0"/>
            <a:ext cx="2370639" cy="126699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12098"/>
            <a:ext cx="1130063" cy="1130063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8301" y="5835397"/>
            <a:ext cx="1293699" cy="914214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10636750" y="6625611"/>
            <a:ext cx="1500732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GB" sz="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Ultimo aggiornamento </a:t>
            </a:r>
            <a:r>
              <a:rPr lang="en-GB" sz="7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</a:t>
            </a:r>
            <a:r>
              <a:rPr lang="en-GB" sz="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07.11.19</a:t>
            </a:r>
            <a:endParaRPr lang="en-GB" sz="7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56540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039908" y="355459"/>
            <a:ext cx="59436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solidFill>
                  <a:srgbClr val="FF0000"/>
                </a:solidFill>
              </a:rPr>
              <a:t>Come cambia </a:t>
            </a:r>
            <a:r>
              <a:rPr lang="en-GB" sz="2800" dirty="0" err="1" smtClean="0">
                <a:solidFill>
                  <a:srgbClr val="FF0000"/>
                </a:solidFill>
              </a:rPr>
              <a:t>il</a:t>
            </a:r>
            <a:r>
              <a:rPr lang="en-GB" sz="2800" dirty="0" smtClean="0">
                <a:solidFill>
                  <a:srgbClr val="FF0000"/>
                </a:solidFill>
              </a:rPr>
              <a:t> </a:t>
            </a:r>
            <a:r>
              <a:rPr lang="en-GB" sz="2800" dirty="0" err="1" smtClean="0">
                <a:solidFill>
                  <a:srgbClr val="FF0000"/>
                </a:solidFill>
              </a:rPr>
              <a:t>ragionamento</a:t>
            </a:r>
            <a:r>
              <a:rPr lang="en-GB" sz="2800" dirty="0" smtClean="0">
                <a:solidFill>
                  <a:srgbClr val="FF0000"/>
                </a:solidFill>
              </a:rPr>
              <a:t> se </a:t>
            </a:r>
            <a:r>
              <a:rPr lang="en-GB" sz="2800" dirty="0" err="1" smtClean="0">
                <a:solidFill>
                  <a:srgbClr val="FF0000"/>
                </a:solidFill>
              </a:rPr>
              <a:t>consideriamo</a:t>
            </a:r>
            <a:r>
              <a:rPr lang="en-GB" sz="2800" dirty="0" smtClean="0">
                <a:solidFill>
                  <a:srgbClr val="FF0000"/>
                </a:solidFill>
              </a:rPr>
              <a:t> </a:t>
            </a:r>
            <a:r>
              <a:rPr lang="en-GB" sz="2800" dirty="0" err="1" smtClean="0">
                <a:solidFill>
                  <a:srgbClr val="FF0000"/>
                </a:solidFill>
              </a:rPr>
              <a:t>che</a:t>
            </a:r>
            <a:r>
              <a:rPr lang="en-GB" sz="2800" dirty="0" smtClean="0">
                <a:solidFill>
                  <a:srgbClr val="FF0000"/>
                </a:solidFill>
              </a:rPr>
              <a:t> </a:t>
            </a:r>
            <a:r>
              <a:rPr lang="en-GB" sz="2800" dirty="0" err="1" smtClean="0">
                <a:solidFill>
                  <a:srgbClr val="FF0000"/>
                </a:solidFill>
              </a:rPr>
              <a:t>l’idrogeno</a:t>
            </a:r>
            <a:r>
              <a:rPr lang="en-GB" sz="2800" dirty="0" smtClean="0">
                <a:solidFill>
                  <a:srgbClr val="FF0000"/>
                </a:solidFill>
              </a:rPr>
              <a:t> </a:t>
            </a:r>
            <a:r>
              <a:rPr lang="en-GB" sz="2800" dirty="0" err="1" smtClean="0">
                <a:solidFill>
                  <a:srgbClr val="FF0000"/>
                </a:solidFill>
              </a:rPr>
              <a:t>andrà</a:t>
            </a:r>
            <a:r>
              <a:rPr lang="en-GB" sz="2800" dirty="0" smtClean="0">
                <a:solidFill>
                  <a:srgbClr val="FF0000"/>
                </a:solidFill>
              </a:rPr>
              <a:t> a </a:t>
            </a:r>
            <a:r>
              <a:rPr lang="en-GB" sz="2800" dirty="0" err="1" smtClean="0">
                <a:solidFill>
                  <a:srgbClr val="FF0000"/>
                </a:solidFill>
              </a:rPr>
              <a:t>sostituire</a:t>
            </a:r>
            <a:r>
              <a:rPr lang="en-GB" sz="2800" dirty="0" smtClean="0">
                <a:solidFill>
                  <a:srgbClr val="FF0000"/>
                </a:solidFill>
              </a:rPr>
              <a:t> </a:t>
            </a:r>
            <a:r>
              <a:rPr lang="en-GB" sz="2800" dirty="0" err="1" smtClean="0">
                <a:solidFill>
                  <a:srgbClr val="FF0000"/>
                </a:solidFill>
              </a:rPr>
              <a:t>l’uso</a:t>
            </a:r>
            <a:r>
              <a:rPr lang="en-GB" sz="2800" dirty="0" smtClean="0">
                <a:solidFill>
                  <a:srgbClr val="FF0000"/>
                </a:solidFill>
              </a:rPr>
              <a:t> (e </a:t>
            </a:r>
            <a:r>
              <a:rPr lang="en-GB" sz="2800" dirty="0" err="1" smtClean="0">
                <a:solidFill>
                  <a:srgbClr val="FF0000"/>
                </a:solidFill>
              </a:rPr>
              <a:t>quindi</a:t>
            </a:r>
            <a:r>
              <a:rPr lang="en-GB" sz="2800" dirty="0" smtClean="0">
                <a:solidFill>
                  <a:srgbClr val="FF0000"/>
                </a:solidFill>
              </a:rPr>
              <a:t> la </a:t>
            </a:r>
            <a:r>
              <a:rPr lang="en-GB" sz="2800" dirty="0" err="1" smtClean="0">
                <a:solidFill>
                  <a:srgbClr val="FF0000"/>
                </a:solidFill>
              </a:rPr>
              <a:t>fornitura</a:t>
            </a:r>
            <a:r>
              <a:rPr lang="en-GB" sz="2800" dirty="0" smtClean="0">
                <a:solidFill>
                  <a:srgbClr val="FF0000"/>
                </a:solidFill>
              </a:rPr>
              <a:t>) di </a:t>
            </a:r>
            <a:r>
              <a:rPr lang="en-GB" sz="2800" dirty="0" err="1" smtClean="0">
                <a:solidFill>
                  <a:srgbClr val="FF0000"/>
                </a:solidFill>
              </a:rPr>
              <a:t>combustibili</a:t>
            </a:r>
            <a:r>
              <a:rPr lang="en-GB" sz="2800" dirty="0" smtClean="0">
                <a:solidFill>
                  <a:srgbClr val="FF0000"/>
                </a:solidFill>
              </a:rPr>
              <a:t> </a:t>
            </a:r>
            <a:r>
              <a:rPr lang="en-GB" sz="2800" dirty="0" err="1" smtClean="0">
                <a:solidFill>
                  <a:srgbClr val="FF0000"/>
                </a:solidFill>
              </a:rPr>
              <a:t>fossili</a:t>
            </a:r>
            <a:r>
              <a:rPr lang="en-GB" sz="2800" dirty="0" smtClean="0">
                <a:solidFill>
                  <a:srgbClr val="FF0000"/>
                </a:solidFill>
              </a:rPr>
              <a:t>?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5234" y="2382449"/>
            <a:ext cx="1200150" cy="9906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7753" y="2339587"/>
            <a:ext cx="1428750" cy="107632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3123" y="2363399"/>
            <a:ext cx="1104900" cy="1009650"/>
          </a:xfrm>
          <a:prstGeom prst="rect">
            <a:avLst/>
          </a:prstGeom>
        </p:spPr>
      </p:pic>
      <p:sp>
        <p:nvSpPr>
          <p:cNvPr id="19" name="Multiply 18"/>
          <p:cNvSpPr/>
          <p:nvPr/>
        </p:nvSpPr>
        <p:spPr>
          <a:xfrm>
            <a:off x="3247505" y="2427555"/>
            <a:ext cx="1037879" cy="881337"/>
          </a:xfrm>
          <a:prstGeom prst="mathMultiply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Multiply 19"/>
          <p:cNvSpPr/>
          <p:nvPr/>
        </p:nvSpPr>
        <p:spPr>
          <a:xfrm>
            <a:off x="5474148" y="2465399"/>
            <a:ext cx="1037879" cy="881337"/>
          </a:xfrm>
          <a:prstGeom prst="mathMultiply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ight Arrow 20"/>
          <p:cNvSpPr/>
          <p:nvPr/>
        </p:nvSpPr>
        <p:spPr>
          <a:xfrm>
            <a:off x="6866313" y="2718262"/>
            <a:ext cx="1238596" cy="282633"/>
          </a:xfrm>
          <a:prstGeom prst="rightArrow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/>
          <p:cNvSpPr/>
          <p:nvPr/>
        </p:nvSpPr>
        <p:spPr>
          <a:xfrm>
            <a:off x="10636750" y="6625611"/>
            <a:ext cx="1500732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GB" sz="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Ultimo aggiornamento </a:t>
            </a:r>
            <a:r>
              <a:rPr lang="en-GB" sz="7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</a:t>
            </a:r>
            <a:r>
              <a:rPr lang="en-GB" sz="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07.11.19</a:t>
            </a:r>
            <a:endParaRPr lang="en-GB" sz="7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1707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926080" y="598517"/>
            <a:ext cx="59436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rgbClr val="FF0000"/>
                </a:solidFill>
              </a:rPr>
              <a:t>Come cambia </a:t>
            </a:r>
            <a:r>
              <a:rPr lang="en-GB" sz="2800" dirty="0" err="1">
                <a:solidFill>
                  <a:srgbClr val="FF0000"/>
                </a:solidFill>
              </a:rPr>
              <a:t>il</a:t>
            </a:r>
            <a:r>
              <a:rPr lang="en-GB" sz="2800" dirty="0">
                <a:solidFill>
                  <a:srgbClr val="FF0000"/>
                </a:solidFill>
              </a:rPr>
              <a:t> </a:t>
            </a:r>
            <a:r>
              <a:rPr lang="en-GB" sz="2800" dirty="0" err="1">
                <a:solidFill>
                  <a:srgbClr val="FF0000"/>
                </a:solidFill>
              </a:rPr>
              <a:t>ragionamento</a:t>
            </a:r>
            <a:r>
              <a:rPr lang="en-GB" sz="2800" dirty="0">
                <a:solidFill>
                  <a:srgbClr val="FF0000"/>
                </a:solidFill>
              </a:rPr>
              <a:t> se </a:t>
            </a:r>
            <a:r>
              <a:rPr lang="en-GB" sz="2800" dirty="0" err="1">
                <a:solidFill>
                  <a:srgbClr val="FF0000"/>
                </a:solidFill>
              </a:rPr>
              <a:t>consideriamo</a:t>
            </a:r>
            <a:r>
              <a:rPr lang="en-GB" sz="2800" dirty="0">
                <a:solidFill>
                  <a:srgbClr val="FF0000"/>
                </a:solidFill>
              </a:rPr>
              <a:t> </a:t>
            </a:r>
            <a:r>
              <a:rPr lang="en-GB" sz="2800" dirty="0" err="1">
                <a:solidFill>
                  <a:srgbClr val="FF0000"/>
                </a:solidFill>
              </a:rPr>
              <a:t>che</a:t>
            </a:r>
            <a:r>
              <a:rPr lang="en-GB" sz="2800" dirty="0">
                <a:solidFill>
                  <a:srgbClr val="FF0000"/>
                </a:solidFill>
              </a:rPr>
              <a:t> </a:t>
            </a:r>
            <a:r>
              <a:rPr lang="en-GB" sz="2800" dirty="0" err="1">
                <a:solidFill>
                  <a:srgbClr val="FF0000"/>
                </a:solidFill>
              </a:rPr>
              <a:t>l’idrogeno</a:t>
            </a:r>
            <a:r>
              <a:rPr lang="en-GB" sz="2800" dirty="0">
                <a:solidFill>
                  <a:srgbClr val="FF0000"/>
                </a:solidFill>
              </a:rPr>
              <a:t> </a:t>
            </a:r>
            <a:r>
              <a:rPr lang="en-GB" sz="2800" dirty="0" err="1">
                <a:solidFill>
                  <a:srgbClr val="FF0000"/>
                </a:solidFill>
              </a:rPr>
              <a:t>andrà</a:t>
            </a:r>
            <a:r>
              <a:rPr lang="en-GB" sz="2800" dirty="0">
                <a:solidFill>
                  <a:srgbClr val="FF0000"/>
                </a:solidFill>
              </a:rPr>
              <a:t> a </a:t>
            </a:r>
            <a:r>
              <a:rPr lang="en-GB" sz="2800" dirty="0" err="1">
                <a:solidFill>
                  <a:srgbClr val="FF0000"/>
                </a:solidFill>
              </a:rPr>
              <a:t>sostituire</a:t>
            </a:r>
            <a:r>
              <a:rPr lang="en-GB" sz="2800" dirty="0">
                <a:solidFill>
                  <a:srgbClr val="FF0000"/>
                </a:solidFill>
              </a:rPr>
              <a:t> </a:t>
            </a:r>
            <a:r>
              <a:rPr lang="en-GB" sz="2800" dirty="0" err="1">
                <a:solidFill>
                  <a:srgbClr val="FF0000"/>
                </a:solidFill>
              </a:rPr>
              <a:t>l’uso</a:t>
            </a:r>
            <a:r>
              <a:rPr lang="en-GB" sz="2800" dirty="0">
                <a:solidFill>
                  <a:srgbClr val="FF0000"/>
                </a:solidFill>
              </a:rPr>
              <a:t> (e </a:t>
            </a:r>
            <a:r>
              <a:rPr lang="en-GB" sz="2800" dirty="0" err="1">
                <a:solidFill>
                  <a:srgbClr val="FF0000"/>
                </a:solidFill>
              </a:rPr>
              <a:t>quindi</a:t>
            </a:r>
            <a:r>
              <a:rPr lang="en-GB" sz="2800" dirty="0">
                <a:solidFill>
                  <a:srgbClr val="FF0000"/>
                </a:solidFill>
              </a:rPr>
              <a:t> la </a:t>
            </a:r>
            <a:r>
              <a:rPr lang="en-GB" sz="2800" dirty="0" err="1">
                <a:solidFill>
                  <a:srgbClr val="FF0000"/>
                </a:solidFill>
              </a:rPr>
              <a:t>fornitura</a:t>
            </a:r>
            <a:r>
              <a:rPr lang="en-GB" sz="2800" dirty="0">
                <a:solidFill>
                  <a:srgbClr val="FF0000"/>
                </a:solidFill>
              </a:rPr>
              <a:t>) di </a:t>
            </a:r>
            <a:r>
              <a:rPr lang="en-GB" sz="2800" dirty="0" err="1">
                <a:solidFill>
                  <a:srgbClr val="FF0000"/>
                </a:solidFill>
              </a:rPr>
              <a:t>combustibili</a:t>
            </a:r>
            <a:r>
              <a:rPr lang="en-GB" sz="2800" dirty="0">
                <a:solidFill>
                  <a:srgbClr val="FF0000"/>
                </a:solidFill>
              </a:rPr>
              <a:t> </a:t>
            </a:r>
            <a:r>
              <a:rPr lang="en-GB" sz="2800" dirty="0" err="1">
                <a:solidFill>
                  <a:srgbClr val="FF0000"/>
                </a:solidFill>
              </a:rPr>
              <a:t>fossili</a:t>
            </a:r>
            <a:r>
              <a:rPr lang="en-GB" sz="2800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886989" y="3662527"/>
            <a:ext cx="8021782" cy="23974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2800" dirty="0" err="1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Compito</a:t>
            </a:r>
            <a:r>
              <a:rPr lang="en-GB" sz="2800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GB" sz="2800" dirty="0" err="1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Quali</a:t>
            </a:r>
            <a:r>
              <a:rPr lang="en-GB" sz="2800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dirty="0" err="1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sono</a:t>
            </a:r>
            <a:r>
              <a:rPr lang="en-GB" sz="2800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le </a:t>
            </a:r>
            <a:r>
              <a:rPr lang="en-GB" sz="2800" dirty="0" err="1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implicazioni</a:t>
            </a:r>
            <a:r>
              <a:rPr lang="en-GB" sz="2800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del </a:t>
            </a:r>
            <a:r>
              <a:rPr lang="en-GB" sz="2800" dirty="0" err="1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mantenimento</a:t>
            </a:r>
            <a:r>
              <a:rPr lang="en-GB" sz="2800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di </a:t>
            </a:r>
            <a:r>
              <a:rPr lang="en-GB" sz="2800" dirty="0" err="1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una</a:t>
            </a:r>
            <a:r>
              <a:rPr lang="en-GB" sz="2800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dirty="0" err="1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percentuale</a:t>
            </a:r>
            <a:r>
              <a:rPr lang="en-GB" sz="2800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base di </a:t>
            </a:r>
            <a:r>
              <a:rPr lang="en-GB" sz="2800" dirty="0" err="1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combustibili</a:t>
            </a:r>
            <a:r>
              <a:rPr lang="en-GB" sz="2800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dirty="0" err="1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fossili</a:t>
            </a:r>
            <a:r>
              <a:rPr lang="en-GB" sz="2800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dirty="0" err="1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nella</a:t>
            </a:r>
            <a:r>
              <a:rPr lang="en-GB" sz="2800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catena di </a:t>
            </a:r>
            <a:r>
              <a:rPr lang="en-GB" sz="2800" dirty="0" err="1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approvvigionamento</a:t>
            </a:r>
            <a:r>
              <a:rPr lang="en-GB" sz="2800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dirty="0" err="1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dei</a:t>
            </a:r>
            <a:r>
              <a:rPr lang="en-GB" sz="2800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dirty="0" err="1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combustibili</a:t>
            </a:r>
            <a:r>
              <a:rPr lang="en-GB" sz="2800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dirty="0" err="1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nazionali</a:t>
            </a:r>
            <a:r>
              <a:rPr lang="en-GB" sz="2800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 E </a:t>
            </a:r>
            <a:r>
              <a:rPr lang="en-GB" sz="2800" dirty="0" err="1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cosa</a:t>
            </a:r>
            <a:r>
              <a:rPr lang="en-GB" sz="2800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dirty="0" err="1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succede</a:t>
            </a:r>
            <a:r>
              <a:rPr lang="en-GB" sz="2800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se </a:t>
            </a:r>
            <a:r>
              <a:rPr lang="en-GB" sz="2800" dirty="0" err="1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sono</a:t>
            </a:r>
            <a:r>
              <a:rPr lang="en-GB" sz="2800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dirty="0" err="1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importati</a:t>
            </a:r>
            <a:r>
              <a:rPr lang="en-GB" sz="2800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dirty="0" err="1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invece</a:t>
            </a:r>
            <a:r>
              <a:rPr lang="en-GB" sz="2800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dirty="0" err="1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che</a:t>
            </a:r>
            <a:r>
              <a:rPr lang="en-GB" sz="2800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di </a:t>
            </a:r>
            <a:r>
              <a:rPr lang="en-GB" sz="2800" dirty="0" err="1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origine</a:t>
            </a:r>
            <a:r>
              <a:rPr lang="en-GB" sz="2800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dirty="0" err="1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domestica</a:t>
            </a:r>
            <a:r>
              <a:rPr lang="en-GB" sz="2800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GB" sz="2800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5234" y="2382449"/>
            <a:ext cx="1200150" cy="9906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7753" y="2339587"/>
            <a:ext cx="1428750" cy="107632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3123" y="2363399"/>
            <a:ext cx="1104900" cy="1009650"/>
          </a:xfrm>
          <a:prstGeom prst="rect">
            <a:avLst/>
          </a:prstGeom>
        </p:spPr>
      </p:pic>
      <p:sp>
        <p:nvSpPr>
          <p:cNvPr id="20" name="Multiply 19"/>
          <p:cNvSpPr/>
          <p:nvPr/>
        </p:nvSpPr>
        <p:spPr>
          <a:xfrm>
            <a:off x="3247505" y="2427555"/>
            <a:ext cx="1037879" cy="881337"/>
          </a:xfrm>
          <a:prstGeom prst="mathMultiply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Multiply 20"/>
          <p:cNvSpPr/>
          <p:nvPr/>
        </p:nvSpPr>
        <p:spPr>
          <a:xfrm>
            <a:off x="5474148" y="2465399"/>
            <a:ext cx="1037879" cy="881337"/>
          </a:xfrm>
          <a:prstGeom prst="mathMultiply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ight Arrow 21"/>
          <p:cNvSpPr/>
          <p:nvPr/>
        </p:nvSpPr>
        <p:spPr>
          <a:xfrm>
            <a:off x="6866313" y="2718262"/>
            <a:ext cx="1238596" cy="282633"/>
          </a:xfrm>
          <a:prstGeom prst="rightArrow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ectangle 22"/>
          <p:cNvSpPr/>
          <p:nvPr/>
        </p:nvSpPr>
        <p:spPr>
          <a:xfrm>
            <a:off x="10636750" y="6625611"/>
            <a:ext cx="1500732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GB" sz="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Ultimo aggiornamento </a:t>
            </a:r>
            <a:r>
              <a:rPr lang="en-GB" sz="7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</a:t>
            </a:r>
            <a:r>
              <a:rPr lang="en-GB" sz="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07.11.19</a:t>
            </a:r>
            <a:endParaRPr lang="en-GB" sz="7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2034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37873" y="-40190"/>
            <a:ext cx="10241280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u="sng" dirty="0" smtClean="0"/>
              <a:t>Note per </a:t>
            </a:r>
            <a:r>
              <a:rPr lang="en-GB" u="sng" dirty="0" err="1" smtClean="0"/>
              <a:t>gli</a:t>
            </a:r>
            <a:r>
              <a:rPr lang="en-GB" u="sng" dirty="0" smtClean="0"/>
              <a:t> </a:t>
            </a:r>
            <a:r>
              <a:rPr lang="en-GB" u="sng" dirty="0" err="1" smtClean="0"/>
              <a:t>insegnanti</a:t>
            </a:r>
            <a:r>
              <a:rPr lang="en-GB" u="sng" dirty="0" smtClean="0"/>
              <a:t> – </a:t>
            </a:r>
          </a:p>
          <a:p>
            <a:endParaRPr lang="en-GB" dirty="0"/>
          </a:p>
          <a:p>
            <a:r>
              <a:rPr lang="en-GB" dirty="0" smtClean="0"/>
              <a:t>* </a:t>
            </a:r>
            <a:r>
              <a:rPr lang="en-GB" dirty="0" err="1" smtClean="0"/>
              <a:t>L’idrogeno</a:t>
            </a:r>
            <a:r>
              <a:rPr lang="en-GB" dirty="0" smtClean="0"/>
              <a:t> </a:t>
            </a:r>
            <a:r>
              <a:rPr lang="en-GB" dirty="0" err="1" smtClean="0"/>
              <a:t>nel</a:t>
            </a:r>
            <a:r>
              <a:rPr lang="en-GB" dirty="0" smtClean="0"/>
              <a:t> </a:t>
            </a:r>
            <a:r>
              <a:rPr lang="en-GB" dirty="0" err="1" smtClean="0"/>
              <a:t>settore</a:t>
            </a:r>
            <a:r>
              <a:rPr lang="en-GB" dirty="0" smtClean="0"/>
              <a:t> </a:t>
            </a:r>
            <a:r>
              <a:rPr lang="en-GB" dirty="0" err="1" smtClean="0"/>
              <a:t>dei</a:t>
            </a:r>
            <a:r>
              <a:rPr lang="en-GB" dirty="0" smtClean="0"/>
              <a:t> </a:t>
            </a:r>
            <a:r>
              <a:rPr lang="en-GB" dirty="0" err="1" smtClean="0"/>
              <a:t>trasporti</a:t>
            </a:r>
            <a:r>
              <a:rPr lang="en-GB" dirty="0" smtClean="0"/>
              <a:t> è </a:t>
            </a:r>
            <a:r>
              <a:rPr lang="en-GB" dirty="0" err="1" smtClean="0"/>
              <a:t>stato</a:t>
            </a:r>
            <a:r>
              <a:rPr lang="en-GB" dirty="0" smtClean="0"/>
              <a:t> </a:t>
            </a:r>
            <a:r>
              <a:rPr lang="en-GB" dirty="0" err="1" smtClean="0"/>
              <a:t>scelto</a:t>
            </a:r>
            <a:r>
              <a:rPr lang="en-GB" dirty="0" smtClean="0"/>
              <a:t> </a:t>
            </a:r>
            <a:r>
              <a:rPr lang="en-GB" dirty="0" err="1" smtClean="0"/>
              <a:t>preso</a:t>
            </a:r>
            <a:r>
              <a:rPr lang="en-GB" dirty="0" smtClean="0"/>
              <a:t> in </a:t>
            </a:r>
            <a:r>
              <a:rPr lang="en-GB" dirty="0" err="1" smtClean="0"/>
              <a:t>considerazione</a:t>
            </a:r>
            <a:r>
              <a:rPr lang="en-GB" dirty="0" smtClean="0"/>
              <a:t> per primo </a:t>
            </a:r>
            <a:r>
              <a:rPr lang="en-GB" dirty="0" err="1" smtClean="0"/>
              <a:t>poichè</a:t>
            </a:r>
            <a:r>
              <a:rPr lang="en-GB" dirty="0" smtClean="0"/>
              <a:t> è </a:t>
            </a:r>
            <a:r>
              <a:rPr lang="en-GB" dirty="0" err="1" smtClean="0"/>
              <a:t>considerato</a:t>
            </a:r>
            <a:r>
              <a:rPr lang="en-GB" dirty="0" smtClean="0"/>
              <a:t> </a:t>
            </a:r>
            <a:r>
              <a:rPr lang="en-GB" dirty="0" err="1" smtClean="0"/>
              <a:t>il</a:t>
            </a:r>
            <a:r>
              <a:rPr lang="en-GB" dirty="0" smtClean="0"/>
              <a:t> </a:t>
            </a:r>
            <a:r>
              <a:rPr lang="en-GB" dirty="0" err="1" smtClean="0"/>
              <a:t>settore</a:t>
            </a:r>
            <a:r>
              <a:rPr lang="en-GB" dirty="0" smtClean="0"/>
              <a:t> </a:t>
            </a:r>
            <a:r>
              <a:rPr lang="en-GB" dirty="0" err="1" smtClean="0"/>
              <a:t>che</a:t>
            </a:r>
            <a:r>
              <a:rPr lang="en-GB" dirty="0" smtClean="0"/>
              <a:t> per primo </a:t>
            </a:r>
            <a:r>
              <a:rPr lang="en-GB" dirty="0" err="1" smtClean="0"/>
              <a:t>vedrà</a:t>
            </a:r>
            <a:r>
              <a:rPr lang="en-GB" dirty="0" smtClean="0"/>
              <a:t> la </a:t>
            </a:r>
            <a:r>
              <a:rPr lang="en-GB" dirty="0" err="1" smtClean="0"/>
              <a:t>diffusione</a:t>
            </a:r>
            <a:r>
              <a:rPr lang="en-GB" dirty="0" smtClean="0"/>
              <a:t> </a:t>
            </a:r>
            <a:r>
              <a:rPr lang="en-GB" dirty="0" err="1" smtClean="0"/>
              <a:t>dell’idrogeno</a:t>
            </a:r>
            <a:r>
              <a:rPr lang="en-GB" dirty="0" smtClean="0"/>
              <a:t> e </a:t>
            </a:r>
            <a:r>
              <a:rPr lang="en-GB" dirty="0" err="1" smtClean="0"/>
              <a:t>delle</a:t>
            </a:r>
            <a:r>
              <a:rPr lang="en-GB" dirty="0" smtClean="0"/>
              <a:t> </a:t>
            </a:r>
            <a:r>
              <a:rPr lang="en-GB" dirty="0" err="1" smtClean="0"/>
              <a:t>celle</a:t>
            </a:r>
            <a:r>
              <a:rPr lang="en-GB" dirty="0" smtClean="0"/>
              <a:t> a </a:t>
            </a:r>
            <a:r>
              <a:rPr lang="en-GB" dirty="0" err="1" smtClean="0"/>
              <a:t>combustibile</a:t>
            </a:r>
            <a:r>
              <a:rPr lang="en-GB" dirty="0" smtClean="0"/>
              <a:t>. </a:t>
            </a:r>
          </a:p>
          <a:p>
            <a:endParaRPr lang="en-GB" dirty="0" smtClean="0"/>
          </a:p>
          <a:p>
            <a:r>
              <a:rPr lang="en-GB" dirty="0" smtClean="0"/>
              <a:t>* </a:t>
            </a:r>
            <a:r>
              <a:rPr lang="en-GB" dirty="0" err="1" smtClean="0"/>
              <a:t>Una</a:t>
            </a:r>
            <a:r>
              <a:rPr lang="en-GB" dirty="0" smtClean="0"/>
              <a:t> </a:t>
            </a:r>
            <a:r>
              <a:rPr lang="en-GB" dirty="0" err="1" smtClean="0"/>
              <a:t>transizione</a:t>
            </a:r>
            <a:r>
              <a:rPr lang="en-GB" dirty="0" smtClean="0"/>
              <a:t> </a:t>
            </a:r>
            <a:r>
              <a:rPr lang="en-GB" dirty="0" err="1" smtClean="0"/>
              <a:t>consistente</a:t>
            </a:r>
            <a:r>
              <a:rPr lang="en-GB" dirty="0" smtClean="0"/>
              <a:t> dal </a:t>
            </a:r>
            <a:r>
              <a:rPr lang="en-GB" dirty="0" err="1" smtClean="0"/>
              <a:t>corrente</a:t>
            </a:r>
            <a:r>
              <a:rPr lang="en-GB" dirty="0" smtClean="0"/>
              <a:t> </a:t>
            </a:r>
            <a:r>
              <a:rPr lang="en-GB" dirty="0" err="1" smtClean="0"/>
              <a:t>uso</a:t>
            </a:r>
            <a:r>
              <a:rPr lang="en-GB" dirty="0" smtClean="0"/>
              <a:t> di </a:t>
            </a:r>
            <a:r>
              <a:rPr lang="en-GB" dirty="0" err="1" smtClean="0"/>
              <a:t>combustibili</a:t>
            </a:r>
            <a:r>
              <a:rPr lang="en-GB" dirty="0" smtClean="0"/>
              <a:t> </a:t>
            </a:r>
            <a:r>
              <a:rPr lang="en-GB" dirty="0" err="1" smtClean="0"/>
              <a:t>fossili</a:t>
            </a:r>
            <a:r>
              <a:rPr lang="en-GB" dirty="0" smtClean="0"/>
              <a:t> </a:t>
            </a:r>
            <a:r>
              <a:rPr lang="en-GB" dirty="0" err="1" smtClean="0"/>
              <a:t>nel</a:t>
            </a:r>
            <a:r>
              <a:rPr lang="en-GB" dirty="0" smtClean="0"/>
              <a:t> </a:t>
            </a:r>
            <a:r>
              <a:rPr lang="en-GB" dirty="0" err="1" smtClean="0"/>
              <a:t>settore</a:t>
            </a:r>
            <a:r>
              <a:rPr lang="en-GB" dirty="0" smtClean="0"/>
              <a:t> di </a:t>
            </a:r>
            <a:r>
              <a:rPr lang="en-GB" dirty="0" err="1" smtClean="0"/>
              <a:t>trasporto</a:t>
            </a:r>
            <a:r>
              <a:rPr lang="en-GB" dirty="0" smtClean="0"/>
              <a:t> </a:t>
            </a:r>
            <a:r>
              <a:rPr lang="en-GB" dirty="0" err="1" smtClean="0"/>
              <a:t>privato</a:t>
            </a:r>
            <a:r>
              <a:rPr lang="en-GB" dirty="0" smtClean="0"/>
              <a:t> </a:t>
            </a:r>
            <a:r>
              <a:rPr lang="en-GB" dirty="0" err="1" smtClean="0"/>
              <a:t>può</a:t>
            </a:r>
            <a:r>
              <a:rPr lang="en-GB" dirty="0" smtClean="0"/>
              <a:t> </a:t>
            </a:r>
            <a:r>
              <a:rPr lang="en-GB" dirty="0" err="1" smtClean="0"/>
              <a:t>potenzialmente</a:t>
            </a:r>
            <a:r>
              <a:rPr lang="en-GB" dirty="0" smtClean="0"/>
              <a:t> </a:t>
            </a:r>
            <a:r>
              <a:rPr lang="en-GB" dirty="0" err="1" smtClean="0"/>
              <a:t>portare</a:t>
            </a:r>
            <a:r>
              <a:rPr lang="en-GB" dirty="0" smtClean="0"/>
              <a:t> a </a:t>
            </a:r>
            <a:r>
              <a:rPr lang="en-GB" dirty="0" err="1" smtClean="0"/>
              <a:t>una</a:t>
            </a:r>
            <a:r>
              <a:rPr lang="en-GB" dirty="0" smtClean="0"/>
              <a:t> </a:t>
            </a:r>
            <a:r>
              <a:rPr lang="en-GB" dirty="0" err="1" smtClean="0"/>
              <a:t>significativa</a:t>
            </a:r>
            <a:r>
              <a:rPr lang="en-GB" dirty="0" smtClean="0"/>
              <a:t> </a:t>
            </a:r>
            <a:r>
              <a:rPr lang="en-GB" dirty="0" err="1" smtClean="0"/>
              <a:t>crescita</a:t>
            </a:r>
            <a:r>
              <a:rPr lang="en-GB" dirty="0" smtClean="0"/>
              <a:t> del PIL e </a:t>
            </a:r>
            <a:r>
              <a:rPr lang="en-GB" dirty="0" err="1" smtClean="0"/>
              <a:t>dei</a:t>
            </a:r>
            <a:r>
              <a:rPr lang="en-GB" dirty="0" smtClean="0"/>
              <a:t> </a:t>
            </a:r>
            <a:r>
              <a:rPr lang="en-GB" dirty="0" err="1" smtClean="0"/>
              <a:t>posti</a:t>
            </a:r>
            <a:r>
              <a:rPr lang="en-GB" dirty="0" smtClean="0"/>
              <a:t> di </a:t>
            </a:r>
            <a:r>
              <a:rPr lang="en-GB" dirty="0" err="1" smtClean="0"/>
              <a:t>lavoro</a:t>
            </a:r>
            <a:r>
              <a:rPr lang="en-GB" dirty="0" smtClean="0"/>
              <a:t>.</a:t>
            </a:r>
          </a:p>
          <a:p>
            <a:pPr lvl="0"/>
            <a:endParaRPr lang="en-GB" dirty="0" smtClean="0"/>
          </a:p>
          <a:p>
            <a:pPr lvl="0"/>
            <a:r>
              <a:rPr lang="en-GB" dirty="0" smtClean="0"/>
              <a:t>* I </a:t>
            </a:r>
            <a:r>
              <a:rPr lang="en-GB" dirty="0" err="1" smtClean="0"/>
              <a:t>potenziali</a:t>
            </a:r>
            <a:r>
              <a:rPr lang="en-GB" dirty="0" smtClean="0"/>
              <a:t> </a:t>
            </a:r>
            <a:r>
              <a:rPr lang="en-GB" dirty="0" err="1" smtClean="0"/>
              <a:t>guadagni</a:t>
            </a:r>
            <a:r>
              <a:rPr lang="en-GB" dirty="0" smtClean="0"/>
              <a:t> </a:t>
            </a:r>
            <a:r>
              <a:rPr lang="en-GB" dirty="0" err="1" smtClean="0"/>
              <a:t>deriveranno</a:t>
            </a:r>
            <a:r>
              <a:rPr lang="en-GB" dirty="0" smtClean="0"/>
              <a:t> non solo </a:t>
            </a:r>
            <a:r>
              <a:rPr lang="en-GB" dirty="0" err="1" smtClean="0"/>
              <a:t>dalla</a:t>
            </a:r>
            <a:r>
              <a:rPr lang="en-GB" dirty="0" smtClean="0"/>
              <a:t> </a:t>
            </a:r>
            <a:r>
              <a:rPr lang="en-GB" dirty="0" err="1" smtClean="0"/>
              <a:t>produzione</a:t>
            </a:r>
            <a:r>
              <a:rPr lang="en-GB" dirty="0" smtClean="0"/>
              <a:t> e </a:t>
            </a:r>
            <a:r>
              <a:rPr lang="en-GB" dirty="0" err="1" smtClean="0"/>
              <a:t>distribuzione</a:t>
            </a:r>
            <a:r>
              <a:rPr lang="en-GB" dirty="0" smtClean="0"/>
              <a:t> </a:t>
            </a:r>
            <a:r>
              <a:rPr lang="en-GB" dirty="0" err="1" smtClean="0"/>
              <a:t>dell’idrogeno</a:t>
            </a:r>
            <a:r>
              <a:rPr lang="en-GB" dirty="0" smtClean="0"/>
              <a:t> ma </a:t>
            </a:r>
            <a:r>
              <a:rPr lang="en-GB" dirty="0" err="1" smtClean="0"/>
              <a:t>anche</a:t>
            </a:r>
            <a:r>
              <a:rPr lang="en-GB" dirty="0" smtClean="0"/>
              <a:t> da </a:t>
            </a:r>
            <a:r>
              <a:rPr lang="en-GB" dirty="0" err="1" smtClean="0"/>
              <a:t>una</a:t>
            </a:r>
            <a:r>
              <a:rPr lang="en-GB" dirty="0" smtClean="0"/>
              <a:t> </a:t>
            </a:r>
            <a:r>
              <a:rPr lang="en-GB" dirty="0" err="1" smtClean="0"/>
              <a:t>serie</a:t>
            </a:r>
            <a:r>
              <a:rPr lang="en-GB" dirty="0" smtClean="0"/>
              <a:t> di </a:t>
            </a:r>
            <a:r>
              <a:rPr lang="en-GB" dirty="0" err="1" smtClean="0"/>
              <a:t>attività</a:t>
            </a:r>
            <a:r>
              <a:rPr lang="en-GB" dirty="0" smtClean="0"/>
              <a:t> di </a:t>
            </a:r>
            <a:r>
              <a:rPr lang="en-GB" dirty="0" err="1" smtClean="0"/>
              <a:t>servizio</a:t>
            </a:r>
            <a:r>
              <a:rPr lang="en-GB" dirty="0" smtClean="0"/>
              <a:t> al </a:t>
            </a:r>
            <a:r>
              <a:rPr lang="en-GB" dirty="0" err="1" smtClean="0"/>
              <a:t>settore</a:t>
            </a:r>
            <a:r>
              <a:rPr lang="en-GB" dirty="0" smtClean="0"/>
              <a:t>, </a:t>
            </a:r>
            <a:r>
              <a:rPr lang="en-GB" dirty="0" err="1" smtClean="0"/>
              <a:t>inclusa</a:t>
            </a:r>
            <a:r>
              <a:rPr lang="en-GB" dirty="0" smtClean="0"/>
              <a:t> la </a:t>
            </a:r>
            <a:r>
              <a:rPr lang="en-GB" dirty="0" err="1" smtClean="0"/>
              <a:t>finanza</a:t>
            </a:r>
            <a:r>
              <a:rPr lang="en-GB" dirty="0" smtClean="0"/>
              <a:t>.</a:t>
            </a:r>
          </a:p>
          <a:p>
            <a:pPr lvl="0"/>
            <a:endParaRPr lang="en-GB" dirty="0" smtClean="0"/>
          </a:p>
          <a:p>
            <a:pPr lvl="0"/>
            <a:r>
              <a:rPr lang="en-GB" dirty="0" smtClean="0"/>
              <a:t>* I </a:t>
            </a:r>
            <a:r>
              <a:rPr lang="en-GB" dirty="0" err="1" smtClean="0"/>
              <a:t>legislatori</a:t>
            </a:r>
            <a:r>
              <a:rPr lang="en-GB" dirty="0" smtClean="0"/>
              <a:t> e </a:t>
            </a:r>
            <a:r>
              <a:rPr lang="en-GB" dirty="0" err="1" smtClean="0"/>
              <a:t>altri</a:t>
            </a:r>
            <a:r>
              <a:rPr lang="en-GB" dirty="0" smtClean="0"/>
              <a:t> </a:t>
            </a:r>
            <a:r>
              <a:rPr lang="en-GB" dirty="0" err="1" smtClean="0"/>
              <a:t>enti</a:t>
            </a:r>
            <a:r>
              <a:rPr lang="en-GB" dirty="0" smtClean="0"/>
              <a:t> </a:t>
            </a:r>
            <a:r>
              <a:rPr lang="en-GB" dirty="0" err="1" smtClean="0"/>
              <a:t>interessati</a:t>
            </a:r>
            <a:r>
              <a:rPr lang="en-GB" dirty="0" smtClean="0"/>
              <a:t> </a:t>
            </a:r>
            <a:r>
              <a:rPr lang="en-GB" dirty="0" err="1" smtClean="0"/>
              <a:t>hanno</a:t>
            </a:r>
            <a:r>
              <a:rPr lang="en-GB" dirty="0" smtClean="0"/>
              <a:t> </a:t>
            </a:r>
            <a:r>
              <a:rPr lang="en-GB" dirty="0" err="1" smtClean="0"/>
              <a:t>bisogno</a:t>
            </a:r>
            <a:r>
              <a:rPr lang="en-GB" dirty="0" smtClean="0"/>
              <a:t> di un </a:t>
            </a:r>
            <a:r>
              <a:rPr lang="en-GB" dirty="0" err="1" smtClean="0"/>
              <a:t>quadro</a:t>
            </a:r>
            <a:r>
              <a:rPr lang="en-GB" dirty="0" smtClean="0"/>
              <a:t> </a:t>
            </a:r>
            <a:r>
              <a:rPr lang="en-GB" dirty="0" err="1" smtClean="0"/>
              <a:t>chiaro</a:t>
            </a:r>
            <a:r>
              <a:rPr lang="en-GB" dirty="0" smtClean="0"/>
              <a:t> di </a:t>
            </a:r>
            <a:r>
              <a:rPr lang="en-GB" dirty="0" err="1" smtClean="0"/>
              <a:t>costi</a:t>
            </a:r>
            <a:r>
              <a:rPr lang="en-GB" dirty="0" smtClean="0"/>
              <a:t> e </a:t>
            </a:r>
            <a:r>
              <a:rPr lang="en-GB" dirty="0" err="1" smtClean="0"/>
              <a:t>benefici</a:t>
            </a:r>
            <a:r>
              <a:rPr lang="en-GB" dirty="0" smtClean="0"/>
              <a:t>, </a:t>
            </a:r>
            <a:r>
              <a:rPr lang="en-GB" dirty="0" err="1" smtClean="0"/>
              <a:t>delle</a:t>
            </a:r>
            <a:r>
              <a:rPr lang="en-GB" dirty="0" smtClean="0"/>
              <a:t> </a:t>
            </a:r>
            <a:r>
              <a:rPr lang="en-GB" dirty="0" err="1" smtClean="0"/>
              <a:t>differenze</a:t>
            </a:r>
            <a:r>
              <a:rPr lang="en-GB" dirty="0" smtClean="0"/>
              <a:t> e </a:t>
            </a:r>
            <a:r>
              <a:rPr lang="en-GB" dirty="0" err="1" smtClean="0"/>
              <a:t>compromessi</a:t>
            </a:r>
            <a:r>
              <a:rPr lang="en-GB" dirty="0" smtClean="0"/>
              <a:t> </a:t>
            </a:r>
            <a:r>
              <a:rPr lang="en-GB" dirty="0" err="1" smtClean="0"/>
              <a:t>che</a:t>
            </a:r>
            <a:r>
              <a:rPr lang="en-GB" dirty="0" smtClean="0"/>
              <a:t> </a:t>
            </a:r>
            <a:r>
              <a:rPr lang="en-GB" dirty="0" err="1" smtClean="0"/>
              <a:t>comporterebbe</a:t>
            </a:r>
            <a:r>
              <a:rPr lang="en-GB" dirty="0" smtClean="0"/>
              <a:t> </a:t>
            </a:r>
            <a:r>
              <a:rPr lang="en-GB" dirty="0" err="1" smtClean="0"/>
              <a:t>l’introduzione</a:t>
            </a:r>
            <a:r>
              <a:rPr lang="en-GB" dirty="0" smtClean="0"/>
              <a:t> </a:t>
            </a:r>
            <a:r>
              <a:rPr lang="en-GB" dirty="0" err="1" smtClean="0"/>
              <a:t>dell’idrogeno</a:t>
            </a:r>
            <a:r>
              <a:rPr lang="en-GB" dirty="0" smtClean="0"/>
              <a:t> e la </a:t>
            </a:r>
            <a:r>
              <a:rPr lang="en-GB" dirty="0" err="1" smtClean="0"/>
              <a:t>sostituzione</a:t>
            </a:r>
            <a:r>
              <a:rPr lang="en-GB" dirty="0" smtClean="0"/>
              <a:t> </a:t>
            </a:r>
            <a:r>
              <a:rPr lang="en-GB" dirty="0" err="1" smtClean="0"/>
              <a:t>dei</a:t>
            </a:r>
            <a:r>
              <a:rPr lang="en-GB" dirty="0" smtClean="0"/>
              <a:t> </a:t>
            </a:r>
            <a:r>
              <a:rPr lang="en-GB" dirty="0" err="1" smtClean="0"/>
              <a:t>combustibili</a:t>
            </a:r>
            <a:r>
              <a:rPr lang="en-GB" dirty="0" smtClean="0"/>
              <a:t> </a:t>
            </a:r>
            <a:r>
              <a:rPr lang="en-GB" dirty="0" err="1" smtClean="0"/>
              <a:t>fossili</a:t>
            </a:r>
            <a:r>
              <a:rPr lang="en-GB" dirty="0" smtClean="0"/>
              <a:t>. </a:t>
            </a:r>
            <a:endParaRPr lang="en-GB" dirty="0"/>
          </a:p>
          <a:p>
            <a:pPr lvl="0"/>
            <a:endParaRPr lang="en-GB" dirty="0"/>
          </a:p>
          <a:p>
            <a:r>
              <a:rPr lang="en-GB" u="sng" dirty="0" err="1" smtClean="0"/>
              <a:t>Ulteriori</a:t>
            </a:r>
            <a:r>
              <a:rPr lang="en-GB" u="sng" dirty="0" smtClean="0"/>
              <a:t> </a:t>
            </a:r>
            <a:r>
              <a:rPr lang="en-GB" u="sng" dirty="0" err="1" smtClean="0"/>
              <a:t>domande</a:t>
            </a:r>
            <a:r>
              <a:rPr lang="en-GB" u="sng" dirty="0" smtClean="0"/>
              <a:t> per la </a:t>
            </a:r>
            <a:r>
              <a:rPr lang="en-GB" u="sng" dirty="0" err="1" smtClean="0"/>
              <a:t>discussione</a:t>
            </a:r>
            <a:r>
              <a:rPr lang="en-GB" u="sng" dirty="0" smtClean="0"/>
              <a:t>:</a:t>
            </a:r>
          </a:p>
          <a:p>
            <a:endParaRPr lang="en-GB" u="sng" dirty="0" smtClean="0"/>
          </a:p>
          <a:p>
            <a:r>
              <a:rPr lang="en-GB" dirty="0" smtClean="0"/>
              <a:t>1 – </a:t>
            </a:r>
            <a:r>
              <a:rPr lang="en-GB" dirty="0" err="1" smtClean="0"/>
              <a:t>Possiamo</a:t>
            </a:r>
            <a:r>
              <a:rPr lang="en-GB" dirty="0" smtClean="0"/>
              <a:t> </a:t>
            </a:r>
            <a:r>
              <a:rPr lang="en-GB" dirty="0" err="1" smtClean="0"/>
              <a:t>aspettarci</a:t>
            </a:r>
            <a:r>
              <a:rPr lang="en-GB" dirty="0" smtClean="0"/>
              <a:t> </a:t>
            </a:r>
            <a:r>
              <a:rPr lang="en-GB" dirty="0" err="1" smtClean="0"/>
              <a:t>che</a:t>
            </a:r>
            <a:r>
              <a:rPr lang="en-GB" dirty="0" smtClean="0"/>
              <a:t> la catena di </a:t>
            </a:r>
            <a:r>
              <a:rPr lang="en-GB" dirty="0" err="1" smtClean="0"/>
              <a:t>fornitura</a:t>
            </a:r>
            <a:r>
              <a:rPr lang="en-GB" dirty="0" smtClean="0"/>
              <a:t> </a:t>
            </a:r>
            <a:r>
              <a:rPr lang="en-GB" dirty="0" err="1" smtClean="0"/>
              <a:t>dell’idrogeno</a:t>
            </a:r>
            <a:r>
              <a:rPr lang="en-GB" dirty="0" smtClean="0"/>
              <a:t> </a:t>
            </a:r>
            <a:r>
              <a:rPr lang="en-GB" dirty="0" err="1" smtClean="0"/>
              <a:t>abbia</a:t>
            </a:r>
            <a:r>
              <a:rPr lang="en-GB" dirty="0" smtClean="0"/>
              <a:t> </a:t>
            </a:r>
            <a:r>
              <a:rPr lang="en-GB" dirty="0" err="1" smtClean="0"/>
              <a:t>diversi</a:t>
            </a:r>
            <a:r>
              <a:rPr lang="en-GB" dirty="0" smtClean="0"/>
              <a:t> </a:t>
            </a:r>
            <a:r>
              <a:rPr lang="en-GB" dirty="0" err="1" smtClean="0"/>
              <a:t>punti</a:t>
            </a:r>
            <a:r>
              <a:rPr lang="en-GB" dirty="0" smtClean="0"/>
              <a:t> in </a:t>
            </a:r>
            <a:r>
              <a:rPr lang="en-GB" dirty="0" err="1" smtClean="0"/>
              <a:t>comune</a:t>
            </a:r>
            <a:r>
              <a:rPr lang="en-GB" dirty="0" smtClean="0"/>
              <a:t> con la </a:t>
            </a:r>
            <a:r>
              <a:rPr lang="en-GB" dirty="0" err="1" smtClean="0"/>
              <a:t>fornitura</a:t>
            </a:r>
            <a:r>
              <a:rPr lang="en-GB" dirty="0" smtClean="0"/>
              <a:t> di </a:t>
            </a:r>
            <a:r>
              <a:rPr lang="en-GB" dirty="0" err="1" smtClean="0"/>
              <a:t>altri</a:t>
            </a:r>
            <a:r>
              <a:rPr lang="en-GB" dirty="0" smtClean="0"/>
              <a:t> </a:t>
            </a:r>
            <a:r>
              <a:rPr lang="en-GB" dirty="0" err="1" smtClean="0"/>
              <a:t>beni</a:t>
            </a:r>
            <a:r>
              <a:rPr lang="en-GB" dirty="0" smtClean="0"/>
              <a:t>? (</a:t>
            </a:r>
            <a:r>
              <a:rPr lang="en-GB" dirty="0" err="1" smtClean="0"/>
              <a:t>elecctricità</a:t>
            </a:r>
            <a:r>
              <a:rPr lang="en-GB" dirty="0" smtClean="0"/>
              <a:t>, gas)</a:t>
            </a:r>
            <a:endParaRPr lang="en-GB" dirty="0"/>
          </a:p>
          <a:p>
            <a:r>
              <a:rPr lang="en-GB" dirty="0" smtClean="0"/>
              <a:t>2 – In </a:t>
            </a:r>
            <a:r>
              <a:rPr lang="en-GB" dirty="0" err="1" smtClean="0"/>
              <a:t>cosa</a:t>
            </a:r>
            <a:r>
              <a:rPr lang="en-GB" dirty="0" smtClean="0"/>
              <a:t> </a:t>
            </a:r>
            <a:r>
              <a:rPr lang="en-GB" dirty="0" err="1" smtClean="0"/>
              <a:t>consisterà</a:t>
            </a:r>
            <a:r>
              <a:rPr lang="en-GB" dirty="0" smtClean="0"/>
              <a:t> la </a:t>
            </a:r>
            <a:r>
              <a:rPr lang="en-GB" dirty="0" err="1" smtClean="0"/>
              <a:t>sostituzione</a:t>
            </a:r>
            <a:r>
              <a:rPr lang="en-GB" dirty="0" smtClean="0"/>
              <a:t> </a:t>
            </a:r>
            <a:r>
              <a:rPr lang="en-GB" dirty="0" err="1" smtClean="0"/>
              <a:t>delle</a:t>
            </a:r>
            <a:r>
              <a:rPr lang="en-GB" dirty="0" smtClean="0"/>
              <a:t> </a:t>
            </a:r>
            <a:r>
              <a:rPr lang="en-GB" dirty="0" err="1" smtClean="0"/>
              <a:t>attuali</a:t>
            </a:r>
            <a:r>
              <a:rPr lang="en-GB" dirty="0" smtClean="0"/>
              <a:t> </a:t>
            </a:r>
            <a:r>
              <a:rPr lang="en-GB" dirty="0" err="1" smtClean="0"/>
              <a:t>tecnologie</a:t>
            </a:r>
            <a:r>
              <a:rPr lang="en-GB" dirty="0" smtClean="0"/>
              <a:t> con le </a:t>
            </a:r>
            <a:r>
              <a:rPr lang="en-GB" dirty="0" err="1" smtClean="0"/>
              <a:t>celle</a:t>
            </a:r>
            <a:r>
              <a:rPr lang="en-GB" dirty="0" smtClean="0"/>
              <a:t> a </a:t>
            </a:r>
            <a:r>
              <a:rPr lang="en-GB" dirty="0" err="1" smtClean="0"/>
              <a:t>combustibile</a:t>
            </a:r>
            <a:r>
              <a:rPr lang="en-GB" dirty="0" smtClean="0"/>
              <a:t> e </a:t>
            </a:r>
            <a:r>
              <a:rPr lang="en-GB" dirty="0" err="1" smtClean="0"/>
              <a:t>quanto</a:t>
            </a:r>
            <a:r>
              <a:rPr lang="en-GB" dirty="0" smtClean="0"/>
              <a:t> tempo </a:t>
            </a:r>
            <a:r>
              <a:rPr lang="en-GB" dirty="0" err="1" smtClean="0"/>
              <a:t>servirà</a:t>
            </a:r>
            <a:r>
              <a:rPr lang="en-GB" dirty="0" smtClean="0"/>
              <a:t>?</a:t>
            </a:r>
          </a:p>
          <a:p>
            <a:r>
              <a:rPr lang="en-GB" dirty="0" smtClean="0"/>
              <a:t>3 – </a:t>
            </a:r>
            <a:r>
              <a:rPr lang="en-GB" dirty="0" err="1" smtClean="0"/>
              <a:t>Quali</a:t>
            </a:r>
            <a:r>
              <a:rPr lang="en-GB" dirty="0" smtClean="0"/>
              <a:t> </a:t>
            </a:r>
            <a:r>
              <a:rPr lang="en-GB" dirty="0" err="1" smtClean="0"/>
              <a:t>sono</a:t>
            </a:r>
            <a:r>
              <a:rPr lang="en-GB" dirty="0" smtClean="0"/>
              <a:t> le </a:t>
            </a:r>
            <a:r>
              <a:rPr lang="en-GB" dirty="0" err="1" smtClean="0"/>
              <a:t>implicazioni</a:t>
            </a:r>
            <a:r>
              <a:rPr lang="en-GB" dirty="0" smtClean="0"/>
              <a:t> del </a:t>
            </a:r>
            <a:r>
              <a:rPr lang="en-GB" dirty="0" err="1" smtClean="0"/>
              <a:t>mantenimento</a:t>
            </a:r>
            <a:r>
              <a:rPr lang="en-GB" dirty="0" smtClean="0"/>
              <a:t> di </a:t>
            </a:r>
            <a:r>
              <a:rPr lang="en-GB" dirty="0" err="1" smtClean="0"/>
              <a:t>una</a:t>
            </a:r>
            <a:r>
              <a:rPr lang="en-GB" dirty="0" smtClean="0"/>
              <a:t> </a:t>
            </a:r>
            <a:r>
              <a:rPr lang="en-GB" dirty="0" err="1" smtClean="0"/>
              <a:t>percentuale</a:t>
            </a:r>
            <a:r>
              <a:rPr lang="en-GB" dirty="0" smtClean="0"/>
              <a:t> di </a:t>
            </a:r>
            <a:r>
              <a:rPr lang="en-GB" dirty="0" err="1" smtClean="0"/>
              <a:t>combustibili</a:t>
            </a:r>
            <a:r>
              <a:rPr lang="en-GB" dirty="0" smtClean="0"/>
              <a:t> </a:t>
            </a:r>
            <a:r>
              <a:rPr lang="en-GB" dirty="0" err="1" smtClean="0"/>
              <a:t>fossili</a:t>
            </a:r>
            <a:r>
              <a:rPr lang="en-GB" dirty="0" smtClean="0"/>
              <a:t> </a:t>
            </a:r>
            <a:r>
              <a:rPr lang="en-GB" dirty="0" err="1" smtClean="0"/>
              <a:t>nel</a:t>
            </a:r>
            <a:r>
              <a:rPr lang="en-GB" dirty="0" smtClean="0"/>
              <a:t> mix </a:t>
            </a:r>
            <a:r>
              <a:rPr lang="en-GB" dirty="0" err="1" smtClean="0"/>
              <a:t>energetico</a:t>
            </a:r>
            <a:r>
              <a:rPr lang="en-GB" dirty="0" smtClean="0"/>
              <a:t> e </a:t>
            </a:r>
            <a:r>
              <a:rPr lang="en-GB" dirty="0" err="1" smtClean="0"/>
              <a:t>cosa</a:t>
            </a:r>
            <a:r>
              <a:rPr lang="en-GB" dirty="0" smtClean="0"/>
              <a:t> </a:t>
            </a:r>
            <a:r>
              <a:rPr lang="en-GB" dirty="0" err="1" smtClean="0"/>
              <a:t>succederebbe</a:t>
            </a:r>
            <a:r>
              <a:rPr lang="en-GB" dirty="0" smtClean="0"/>
              <a:t> se fosse </a:t>
            </a:r>
            <a:r>
              <a:rPr lang="en-GB" dirty="0" err="1" smtClean="0"/>
              <a:t>importato</a:t>
            </a:r>
            <a:r>
              <a:rPr lang="en-GB" dirty="0" smtClean="0"/>
              <a:t> </a:t>
            </a:r>
            <a:r>
              <a:rPr lang="en-GB" dirty="0" err="1" smtClean="0"/>
              <a:t>invece</a:t>
            </a:r>
            <a:r>
              <a:rPr lang="en-GB" dirty="0" smtClean="0"/>
              <a:t> </a:t>
            </a:r>
            <a:r>
              <a:rPr lang="en-GB" dirty="0" err="1" smtClean="0"/>
              <a:t>che</a:t>
            </a:r>
            <a:r>
              <a:rPr lang="en-GB" dirty="0" smtClean="0"/>
              <a:t> di </a:t>
            </a:r>
            <a:r>
              <a:rPr lang="en-GB" dirty="0" err="1" smtClean="0"/>
              <a:t>origine</a:t>
            </a:r>
            <a:r>
              <a:rPr lang="en-GB" dirty="0" smtClean="0"/>
              <a:t> </a:t>
            </a:r>
            <a:r>
              <a:rPr lang="en-GB" dirty="0" err="1" smtClean="0"/>
              <a:t>domestica</a:t>
            </a:r>
            <a:r>
              <a:rPr lang="en-GB" dirty="0" smtClean="0"/>
              <a:t>? </a:t>
            </a:r>
            <a:endParaRPr lang="en-GB" dirty="0"/>
          </a:p>
          <a:p>
            <a:endParaRPr lang="en-GB" dirty="0"/>
          </a:p>
        </p:txBody>
      </p:sp>
      <p:sp>
        <p:nvSpPr>
          <p:cNvPr id="16" name="Rectangle 15"/>
          <p:cNvSpPr/>
          <p:nvPr/>
        </p:nvSpPr>
        <p:spPr>
          <a:xfrm>
            <a:off x="10636750" y="6625611"/>
            <a:ext cx="1500732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GB" sz="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Ultimo aggiornamento </a:t>
            </a:r>
            <a:r>
              <a:rPr lang="en-GB" sz="7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</a:t>
            </a:r>
            <a:r>
              <a:rPr lang="en-GB" sz="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07.11.19</a:t>
            </a:r>
            <a:endParaRPr lang="en-GB" sz="7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66386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644436" y="175491"/>
            <a:ext cx="1067354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GB" sz="3600" dirty="0" smtClean="0"/>
          </a:p>
          <a:p>
            <a:pPr algn="ctr"/>
            <a:endParaRPr lang="en-GB" sz="3600" dirty="0"/>
          </a:p>
          <a:p>
            <a:pPr algn="ctr"/>
            <a:r>
              <a:rPr lang="en-GB" sz="3600" dirty="0" err="1" smtClean="0"/>
              <a:t>L’impatto</a:t>
            </a:r>
            <a:r>
              <a:rPr lang="en-GB" sz="3600" dirty="0" smtClean="0"/>
              <a:t> </a:t>
            </a:r>
            <a:r>
              <a:rPr lang="en-GB" sz="3600" dirty="0" err="1" smtClean="0"/>
              <a:t>economico</a:t>
            </a:r>
            <a:r>
              <a:rPr lang="en-GB" sz="3600" dirty="0" smtClean="0"/>
              <a:t> </a:t>
            </a:r>
            <a:r>
              <a:rPr lang="en-GB" sz="3600" dirty="0" err="1" smtClean="0"/>
              <a:t>dell’introduzione</a:t>
            </a:r>
            <a:r>
              <a:rPr lang="en-GB" sz="3600" dirty="0" smtClean="0"/>
              <a:t> di </a:t>
            </a:r>
            <a:r>
              <a:rPr lang="en-GB" sz="3600" dirty="0" err="1" smtClean="0"/>
              <a:t>stazioni</a:t>
            </a:r>
            <a:r>
              <a:rPr lang="en-GB" sz="3600" dirty="0" smtClean="0"/>
              <a:t> di </a:t>
            </a:r>
            <a:r>
              <a:rPr lang="en-GB" sz="3600" dirty="0" err="1" smtClean="0"/>
              <a:t>rifornimento</a:t>
            </a:r>
            <a:r>
              <a:rPr lang="en-GB" sz="3600" dirty="0" smtClean="0"/>
              <a:t> di </a:t>
            </a:r>
            <a:r>
              <a:rPr lang="en-GB" sz="3600" dirty="0" err="1" smtClean="0"/>
              <a:t>idrogeno</a:t>
            </a:r>
            <a:r>
              <a:rPr lang="en-GB" sz="3600" dirty="0" smtClean="0"/>
              <a:t> e </a:t>
            </a:r>
            <a:r>
              <a:rPr lang="en-GB" sz="3600" dirty="0" err="1" smtClean="0"/>
              <a:t>dell’utilizzo</a:t>
            </a:r>
            <a:r>
              <a:rPr lang="en-GB" sz="3600" dirty="0" smtClean="0"/>
              <a:t> di </a:t>
            </a:r>
            <a:r>
              <a:rPr lang="en-GB" sz="3600" dirty="0" err="1" smtClean="0"/>
              <a:t>veicoli</a:t>
            </a:r>
            <a:r>
              <a:rPr lang="en-GB" sz="3600" dirty="0" smtClean="0"/>
              <a:t> a </a:t>
            </a:r>
            <a:r>
              <a:rPr lang="en-GB" sz="3600" dirty="0" err="1" smtClean="0"/>
              <a:t>celle</a:t>
            </a:r>
            <a:r>
              <a:rPr lang="en-GB" sz="3600" dirty="0" smtClean="0"/>
              <a:t> a </a:t>
            </a:r>
            <a:r>
              <a:rPr lang="en-GB" sz="3600" dirty="0" err="1" smtClean="0"/>
              <a:t>combustibile</a:t>
            </a:r>
            <a:r>
              <a:rPr lang="en-GB" sz="3600" dirty="0" smtClean="0"/>
              <a:t> </a:t>
            </a:r>
            <a:r>
              <a:rPr lang="en-GB" sz="3600" dirty="0" err="1" smtClean="0"/>
              <a:t>dipende</a:t>
            </a:r>
            <a:r>
              <a:rPr lang="en-GB" sz="3600" dirty="0" smtClean="0"/>
              <a:t> dal </a:t>
            </a:r>
            <a:r>
              <a:rPr lang="en-GB" sz="3600" dirty="0" err="1" smtClean="0"/>
              <a:t>luogo</a:t>
            </a:r>
            <a:r>
              <a:rPr lang="en-GB" sz="3600" dirty="0" smtClean="0"/>
              <a:t> in cui </a:t>
            </a:r>
            <a:r>
              <a:rPr lang="en-GB" sz="3600" dirty="0" err="1" smtClean="0"/>
              <a:t>ogni</a:t>
            </a:r>
            <a:r>
              <a:rPr lang="en-GB" sz="3600" dirty="0" smtClean="0"/>
              <a:t> </a:t>
            </a:r>
            <a:r>
              <a:rPr lang="en-GB" sz="3600" dirty="0" err="1" smtClean="0"/>
              <a:t>nazione</a:t>
            </a:r>
            <a:r>
              <a:rPr lang="en-GB" sz="3600" dirty="0" smtClean="0"/>
              <a:t> </a:t>
            </a:r>
            <a:r>
              <a:rPr lang="en-GB" sz="3600" dirty="0" err="1" smtClean="0"/>
              <a:t>presa</a:t>
            </a:r>
            <a:r>
              <a:rPr lang="en-GB" sz="3600" dirty="0" smtClean="0"/>
              <a:t> in </a:t>
            </a:r>
            <a:r>
              <a:rPr lang="en-GB" sz="3600" dirty="0" err="1" smtClean="0"/>
              <a:t>esame</a:t>
            </a:r>
            <a:r>
              <a:rPr lang="en-GB" sz="3600" dirty="0" smtClean="0"/>
              <a:t> </a:t>
            </a:r>
            <a:r>
              <a:rPr lang="en-GB" sz="3600" dirty="0" err="1" smtClean="0"/>
              <a:t>si</a:t>
            </a:r>
            <a:r>
              <a:rPr lang="en-GB" sz="3600" dirty="0" smtClean="0"/>
              <a:t> </a:t>
            </a:r>
            <a:r>
              <a:rPr lang="en-GB" sz="3600" dirty="0" err="1" smtClean="0"/>
              <a:t>rifornisce</a:t>
            </a:r>
            <a:r>
              <a:rPr lang="en-GB" sz="3600" dirty="0" smtClean="0"/>
              <a:t> di </a:t>
            </a:r>
            <a:r>
              <a:rPr lang="en-GB" sz="3600" dirty="0" err="1" smtClean="0"/>
              <a:t>combustibili</a:t>
            </a:r>
            <a:r>
              <a:rPr lang="en-GB" sz="3600" dirty="0" smtClean="0"/>
              <a:t> </a:t>
            </a:r>
            <a:r>
              <a:rPr lang="en-GB" sz="3600" dirty="0" err="1" smtClean="0"/>
              <a:t>fossili</a:t>
            </a:r>
            <a:endParaRPr lang="en-GB" sz="3600" dirty="0" smtClean="0"/>
          </a:p>
          <a:p>
            <a:pPr algn="ctr"/>
            <a:endParaRPr lang="en-GB" sz="3600" dirty="0"/>
          </a:p>
          <a:p>
            <a:pPr algn="ctr"/>
            <a:r>
              <a:rPr lang="en-GB" sz="3600" dirty="0" err="1" smtClean="0"/>
              <a:t>Considera</a:t>
            </a:r>
            <a:r>
              <a:rPr lang="en-GB" sz="3600" dirty="0" smtClean="0"/>
              <a:t> le </a:t>
            </a:r>
            <a:r>
              <a:rPr lang="en-GB" sz="3600" dirty="0" err="1" smtClean="0"/>
              <a:t>seguenti</a:t>
            </a:r>
            <a:r>
              <a:rPr lang="en-GB" sz="3600" dirty="0" smtClean="0"/>
              <a:t> </a:t>
            </a:r>
            <a:r>
              <a:rPr lang="en-GB" sz="3600" dirty="0" err="1" smtClean="0"/>
              <a:t>nazioni</a:t>
            </a:r>
            <a:r>
              <a:rPr lang="en-GB" sz="3600" dirty="0" smtClean="0"/>
              <a:t>…</a:t>
            </a:r>
            <a:endParaRPr lang="en-GB" sz="3600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7757" y="3484560"/>
            <a:ext cx="1486506" cy="121524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7757" y="175491"/>
            <a:ext cx="1486506" cy="1215245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10636750" y="6625611"/>
            <a:ext cx="1500732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GB" sz="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Ultimo aggiornamento </a:t>
            </a:r>
            <a:r>
              <a:rPr lang="en-GB" sz="7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</a:t>
            </a:r>
            <a:r>
              <a:rPr lang="en-GB" sz="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07.11.19</a:t>
            </a:r>
            <a:endParaRPr lang="en-GB" sz="7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65937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631767" y="773084"/>
            <a:ext cx="18620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/>
              <a:t>Nazione</a:t>
            </a:r>
            <a:r>
              <a:rPr lang="en-GB" dirty="0" smtClean="0"/>
              <a:t> 1</a:t>
            </a:r>
            <a:endParaRPr lang="en-GB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5913" y="600439"/>
            <a:ext cx="874135" cy="71462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5913" y="1458884"/>
            <a:ext cx="874135" cy="71462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0048" y="773084"/>
            <a:ext cx="317373" cy="48577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0048" y="1590625"/>
            <a:ext cx="454506" cy="451139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5436524" y="773084"/>
            <a:ext cx="60184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La </a:t>
            </a:r>
            <a:r>
              <a:rPr lang="en-GB" dirty="0" err="1" smtClean="0"/>
              <a:t>Nazione</a:t>
            </a:r>
            <a:r>
              <a:rPr lang="en-GB" dirty="0" smtClean="0"/>
              <a:t> 1 </a:t>
            </a:r>
            <a:r>
              <a:rPr lang="en-GB" dirty="0" err="1" smtClean="0"/>
              <a:t>importa</a:t>
            </a:r>
            <a:r>
              <a:rPr lang="en-GB" dirty="0" smtClean="0"/>
              <a:t> </a:t>
            </a:r>
            <a:r>
              <a:rPr lang="en-GB" dirty="0" err="1" smtClean="0"/>
              <a:t>tutti</a:t>
            </a:r>
            <a:r>
              <a:rPr lang="en-GB" dirty="0"/>
              <a:t> </a:t>
            </a:r>
            <a:r>
              <a:rPr lang="en-GB" dirty="0" err="1" smtClean="0"/>
              <a:t>i</a:t>
            </a:r>
            <a:r>
              <a:rPr lang="en-GB" dirty="0" smtClean="0"/>
              <a:t> </a:t>
            </a:r>
            <a:r>
              <a:rPr lang="en-GB" dirty="0" err="1" smtClean="0"/>
              <a:t>combustibili</a:t>
            </a:r>
            <a:r>
              <a:rPr lang="en-GB" dirty="0" smtClean="0"/>
              <a:t> </a:t>
            </a:r>
            <a:r>
              <a:rPr lang="en-GB" dirty="0" err="1" smtClean="0"/>
              <a:t>fossili</a:t>
            </a:r>
            <a:r>
              <a:rPr lang="en-GB" dirty="0" smtClean="0"/>
              <a:t> </a:t>
            </a:r>
            <a:r>
              <a:rPr lang="en-GB" dirty="0" err="1" smtClean="0"/>
              <a:t>che</a:t>
            </a:r>
            <a:r>
              <a:rPr lang="en-GB" dirty="0" smtClean="0"/>
              <a:t> </a:t>
            </a:r>
            <a:r>
              <a:rPr lang="en-GB" dirty="0" err="1" smtClean="0"/>
              <a:t>usa</a:t>
            </a:r>
            <a:r>
              <a:rPr lang="en-GB" dirty="0" smtClean="0"/>
              <a:t>, </a:t>
            </a:r>
            <a:r>
              <a:rPr lang="en-GB" dirty="0" err="1" smtClean="0"/>
              <a:t>quindi</a:t>
            </a:r>
            <a:r>
              <a:rPr lang="en-GB" dirty="0" smtClean="0"/>
              <a:t> la </a:t>
            </a:r>
            <a:r>
              <a:rPr lang="en-GB" dirty="0" err="1" smtClean="0"/>
              <a:t>sua</a:t>
            </a:r>
            <a:r>
              <a:rPr lang="en-GB" dirty="0" smtClean="0"/>
              <a:t> </a:t>
            </a:r>
            <a:r>
              <a:rPr lang="en-GB" dirty="0" err="1" smtClean="0"/>
              <a:t>economia</a:t>
            </a:r>
            <a:r>
              <a:rPr lang="en-GB" dirty="0" smtClean="0"/>
              <a:t> </a:t>
            </a:r>
            <a:r>
              <a:rPr lang="en-GB" dirty="0" err="1" smtClean="0"/>
              <a:t>energetica</a:t>
            </a:r>
            <a:r>
              <a:rPr lang="en-GB" dirty="0" smtClean="0"/>
              <a:t> è </a:t>
            </a:r>
            <a:r>
              <a:rPr lang="en-GB" dirty="0" err="1" smtClean="0"/>
              <a:t>basata</a:t>
            </a:r>
            <a:r>
              <a:rPr lang="en-GB" dirty="0" smtClean="0"/>
              <a:t> </a:t>
            </a:r>
            <a:r>
              <a:rPr lang="en-GB" dirty="0" err="1" smtClean="0"/>
              <a:t>sull’</a:t>
            </a:r>
            <a:r>
              <a:rPr lang="en-GB" i="1" dirty="0" err="1" smtClean="0">
                <a:solidFill>
                  <a:srgbClr val="7030A0"/>
                </a:solidFill>
              </a:rPr>
              <a:t>importazione</a:t>
            </a:r>
            <a:r>
              <a:rPr lang="en-GB" dirty="0" smtClean="0"/>
              <a:t>.</a:t>
            </a:r>
            <a:endParaRPr lang="en-GB" dirty="0"/>
          </a:p>
        </p:txBody>
      </p:sp>
      <p:sp>
        <p:nvSpPr>
          <p:cNvPr id="21" name="Rounded Rectangle 20"/>
          <p:cNvSpPr/>
          <p:nvPr/>
        </p:nvSpPr>
        <p:spPr>
          <a:xfrm>
            <a:off x="601287" y="775855"/>
            <a:ext cx="3158837" cy="1670858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/>
          <p:cNvSpPr/>
          <p:nvPr/>
        </p:nvSpPr>
        <p:spPr>
          <a:xfrm>
            <a:off x="10636750" y="6625611"/>
            <a:ext cx="1500732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GB" sz="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Ultimo aggiornamento </a:t>
            </a:r>
            <a:r>
              <a:rPr lang="en-GB" sz="7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</a:t>
            </a:r>
            <a:r>
              <a:rPr lang="en-GB" sz="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07.11.19</a:t>
            </a:r>
            <a:endParaRPr lang="en-GB" sz="7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410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sp>
        <p:nvSpPr>
          <p:cNvPr id="15" name="Rounded Rectangle 14"/>
          <p:cNvSpPr/>
          <p:nvPr/>
        </p:nvSpPr>
        <p:spPr>
          <a:xfrm>
            <a:off x="601287" y="2784764"/>
            <a:ext cx="3158837" cy="1670858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15"/>
          <p:cNvSpPr txBox="1"/>
          <p:nvPr/>
        </p:nvSpPr>
        <p:spPr>
          <a:xfrm>
            <a:off x="631767" y="773084"/>
            <a:ext cx="18620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/>
              <a:t>Nazione</a:t>
            </a:r>
            <a:r>
              <a:rPr lang="en-GB" dirty="0" smtClean="0"/>
              <a:t> 1</a:t>
            </a:r>
            <a:endParaRPr lang="en-GB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5913" y="600439"/>
            <a:ext cx="874135" cy="71462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5913" y="1458884"/>
            <a:ext cx="874135" cy="71462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0048" y="773084"/>
            <a:ext cx="317373" cy="48577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0048" y="1590625"/>
            <a:ext cx="454506" cy="451139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5436523" y="773084"/>
            <a:ext cx="62242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La </a:t>
            </a:r>
            <a:r>
              <a:rPr lang="en-GB" dirty="0" err="1"/>
              <a:t>Nazione</a:t>
            </a:r>
            <a:r>
              <a:rPr lang="en-GB" dirty="0"/>
              <a:t> 1 </a:t>
            </a:r>
            <a:r>
              <a:rPr lang="en-GB" dirty="0" err="1"/>
              <a:t>importa</a:t>
            </a:r>
            <a:r>
              <a:rPr lang="en-GB" dirty="0"/>
              <a:t> </a:t>
            </a:r>
            <a:r>
              <a:rPr lang="en-GB" dirty="0" err="1"/>
              <a:t>tutti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combustibili</a:t>
            </a:r>
            <a:r>
              <a:rPr lang="en-GB" dirty="0"/>
              <a:t> </a:t>
            </a:r>
            <a:r>
              <a:rPr lang="en-GB" dirty="0" err="1"/>
              <a:t>fossili</a:t>
            </a:r>
            <a:r>
              <a:rPr lang="en-GB" dirty="0"/>
              <a:t> </a:t>
            </a:r>
            <a:r>
              <a:rPr lang="en-GB" dirty="0" err="1"/>
              <a:t>che</a:t>
            </a:r>
            <a:r>
              <a:rPr lang="en-GB" dirty="0"/>
              <a:t> </a:t>
            </a:r>
            <a:r>
              <a:rPr lang="en-GB" dirty="0" err="1"/>
              <a:t>usa</a:t>
            </a:r>
            <a:r>
              <a:rPr lang="en-GB" dirty="0"/>
              <a:t>, </a:t>
            </a:r>
            <a:r>
              <a:rPr lang="en-GB" dirty="0" err="1"/>
              <a:t>quindi</a:t>
            </a:r>
            <a:r>
              <a:rPr lang="en-GB" dirty="0"/>
              <a:t> la </a:t>
            </a:r>
            <a:r>
              <a:rPr lang="en-GB" dirty="0" err="1"/>
              <a:t>sua</a:t>
            </a:r>
            <a:r>
              <a:rPr lang="en-GB" dirty="0"/>
              <a:t> </a:t>
            </a:r>
            <a:r>
              <a:rPr lang="en-GB" dirty="0" smtClean="0"/>
              <a:t>catena di </a:t>
            </a:r>
            <a:r>
              <a:rPr lang="en-GB" dirty="0" err="1" smtClean="0"/>
              <a:t>approvvigionamento</a:t>
            </a:r>
            <a:r>
              <a:rPr lang="en-GB" dirty="0" smtClean="0"/>
              <a:t> è </a:t>
            </a:r>
            <a:r>
              <a:rPr lang="en-GB" dirty="0" err="1"/>
              <a:t>basata</a:t>
            </a:r>
            <a:r>
              <a:rPr lang="en-GB" dirty="0"/>
              <a:t> </a:t>
            </a:r>
            <a:r>
              <a:rPr lang="en-GB" dirty="0" err="1"/>
              <a:t>sull’</a:t>
            </a:r>
            <a:r>
              <a:rPr lang="en-GB" i="1" dirty="0" err="1">
                <a:solidFill>
                  <a:srgbClr val="7030A0"/>
                </a:solidFill>
              </a:rPr>
              <a:t>importazione</a:t>
            </a:r>
            <a:r>
              <a:rPr lang="en-GB" dirty="0"/>
              <a:t>.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601287" y="775855"/>
            <a:ext cx="3158837" cy="1670858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TextBox 22"/>
          <p:cNvSpPr txBox="1"/>
          <p:nvPr/>
        </p:nvSpPr>
        <p:spPr>
          <a:xfrm>
            <a:off x="714895" y="2926080"/>
            <a:ext cx="25104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/>
              <a:t>Nazione</a:t>
            </a:r>
            <a:r>
              <a:rPr lang="en-GB" dirty="0" smtClean="0"/>
              <a:t> 2</a:t>
            </a:r>
            <a:endParaRPr lang="en-GB" dirty="0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824" y="3436728"/>
            <a:ext cx="584968" cy="482831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0117" y="3295411"/>
            <a:ext cx="828514" cy="624147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5569526" y="2926080"/>
            <a:ext cx="59170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La </a:t>
            </a:r>
            <a:r>
              <a:rPr lang="en-GB" dirty="0" err="1" smtClean="0"/>
              <a:t>Nazione</a:t>
            </a:r>
            <a:r>
              <a:rPr lang="en-GB" dirty="0" smtClean="0"/>
              <a:t> 2 </a:t>
            </a:r>
            <a:r>
              <a:rPr lang="en-GB" dirty="0" err="1" smtClean="0"/>
              <a:t>estrae</a:t>
            </a:r>
            <a:r>
              <a:rPr lang="en-GB" dirty="0" smtClean="0"/>
              <a:t> e </a:t>
            </a:r>
            <a:r>
              <a:rPr lang="en-GB" dirty="0" err="1" smtClean="0"/>
              <a:t>usa</a:t>
            </a:r>
            <a:r>
              <a:rPr lang="en-GB" dirty="0" smtClean="0"/>
              <a:t> I </a:t>
            </a:r>
            <a:r>
              <a:rPr lang="en-GB" dirty="0" err="1" smtClean="0"/>
              <a:t>propri</a:t>
            </a:r>
            <a:r>
              <a:rPr lang="en-GB" dirty="0" smtClean="0"/>
              <a:t> </a:t>
            </a:r>
            <a:r>
              <a:rPr lang="en-GB" dirty="0" err="1" smtClean="0"/>
              <a:t>combustibili</a:t>
            </a:r>
            <a:r>
              <a:rPr lang="en-GB" dirty="0" smtClean="0"/>
              <a:t> </a:t>
            </a:r>
            <a:r>
              <a:rPr lang="en-GB" dirty="0" err="1" smtClean="0"/>
              <a:t>fossili</a:t>
            </a:r>
            <a:r>
              <a:rPr lang="en-GB" dirty="0" smtClean="0"/>
              <a:t> </a:t>
            </a:r>
            <a:r>
              <a:rPr lang="en-GB" dirty="0" err="1" smtClean="0"/>
              <a:t>quindi</a:t>
            </a:r>
            <a:r>
              <a:rPr lang="en-GB" dirty="0" smtClean="0"/>
              <a:t> ha </a:t>
            </a:r>
            <a:r>
              <a:rPr lang="en-GB" dirty="0" err="1" smtClean="0"/>
              <a:t>una</a:t>
            </a:r>
            <a:r>
              <a:rPr lang="en-GB" dirty="0" smtClean="0"/>
              <a:t> catena di </a:t>
            </a:r>
            <a:r>
              <a:rPr lang="en-GB" dirty="0" err="1" smtClean="0"/>
              <a:t>approvvigionamento</a:t>
            </a:r>
            <a:r>
              <a:rPr lang="en-GB" dirty="0" smtClean="0"/>
              <a:t> </a:t>
            </a:r>
            <a:r>
              <a:rPr lang="en-GB" i="1" dirty="0" err="1" smtClean="0">
                <a:solidFill>
                  <a:srgbClr val="7030A0"/>
                </a:solidFill>
              </a:rPr>
              <a:t>fortemente</a:t>
            </a:r>
            <a:r>
              <a:rPr lang="en-GB" i="1" dirty="0" smtClean="0">
                <a:solidFill>
                  <a:srgbClr val="7030A0"/>
                </a:solidFill>
              </a:rPr>
              <a:t> </a:t>
            </a:r>
            <a:r>
              <a:rPr lang="en-GB" i="1" dirty="0" err="1" smtClean="0">
                <a:solidFill>
                  <a:srgbClr val="7030A0"/>
                </a:solidFill>
              </a:rPr>
              <a:t>domestica</a:t>
            </a:r>
            <a:r>
              <a:rPr lang="en-GB" dirty="0" smtClean="0"/>
              <a:t>.</a:t>
            </a:r>
          </a:p>
          <a:p>
            <a:endParaRPr lang="en-GB" dirty="0"/>
          </a:p>
        </p:txBody>
      </p:sp>
      <p:sp>
        <p:nvSpPr>
          <p:cNvPr id="27" name="Rectangle 26"/>
          <p:cNvSpPr/>
          <p:nvPr/>
        </p:nvSpPr>
        <p:spPr>
          <a:xfrm>
            <a:off x="10636750" y="6625611"/>
            <a:ext cx="1500732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GB" sz="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Ultimo aggiornamento </a:t>
            </a:r>
            <a:r>
              <a:rPr lang="en-GB" sz="7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</a:t>
            </a:r>
            <a:r>
              <a:rPr lang="en-GB" sz="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07.11.19</a:t>
            </a:r>
            <a:endParaRPr lang="en-GB" sz="7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1472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sp>
        <p:nvSpPr>
          <p:cNvPr id="15" name="Rounded Rectangle 14"/>
          <p:cNvSpPr/>
          <p:nvPr/>
        </p:nvSpPr>
        <p:spPr>
          <a:xfrm>
            <a:off x="429078" y="2263965"/>
            <a:ext cx="3158837" cy="1670858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15"/>
          <p:cNvSpPr txBox="1"/>
          <p:nvPr/>
        </p:nvSpPr>
        <p:spPr>
          <a:xfrm>
            <a:off x="459558" y="252285"/>
            <a:ext cx="18620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/>
              <a:t>Nazione</a:t>
            </a:r>
            <a:r>
              <a:rPr lang="en-GB" dirty="0" smtClean="0"/>
              <a:t> 1</a:t>
            </a:r>
            <a:endParaRPr lang="en-GB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3704" y="79640"/>
            <a:ext cx="874135" cy="71462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3704" y="938085"/>
            <a:ext cx="874135" cy="71462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7839" y="252285"/>
            <a:ext cx="317373" cy="48577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7839" y="1069826"/>
            <a:ext cx="454506" cy="451139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5264315" y="252285"/>
            <a:ext cx="60184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La </a:t>
            </a:r>
            <a:r>
              <a:rPr lang="en-GB" dirty="0" err="1"/>
              <a:t>Nazione</a:t>
            </a:r>
            <a:r>
              <a:rPr lang="en-GB" dirty="0"/>
              <a:t> 1 </a:t>
            </a:r>
            <a:r>
              <a:rPr lang="en-GB" dirty="0" err="1"/>
              <a:t>importa</a:t>
            </a:r>
            <a:r>
              <a:rPr lang="en-GB" dirty="0"/>
              <a:t> </a:t>
            </a:r>
            <a:r>
              <a:rPr lang="en-GB" dirty="0" err="1"/>
              <a:t>tutti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combustibili</a:t>
            </a:r>
            <a:r>
              <a:rPr lang="en-GB" dirty="0"/>
              <a:t> </a:t>
            </a:r>
            <a:r>
              <a:rPr lang="en-GB" dirty="0" err="1"/>
              <a:t>fossili</a:t>
            </a:r>
            <a:r>
              <a:rPr lang="en-GB" dirty="0"/>
              <a:t> </a:t>
            </a:r>
            <a:r>
              <a:rPr lang="en-GB" dirty="0" err="1"/>
              <a:t>che</a:t>
            </a:r>
            <a:r>
              <a:rPr lang="en-GB" dirty="0"/>
              <a:t> </a:t>
            </a:r>
            <a:r>
              <a:rPr lang="en-GB" dirty="0" err="1"/>
              <a:t>usa</a:t>
            </a:r>
            <a:r>
              <a:rPr lang="en-GB" dirty="0"/>
              <a:t>, </a:t>
            </a:r>
            <a:r>
              <a:rPr lang="en-GB" dirty="0" err="1"/>
              <a:t>quindi</a:t>
            </a:r>
            <a:r>
              <a:rPr lang="en-GB" dirty="0"/>
              <a:t> la </a:t>
            </a:r>
            <a:r>
              <a:rPr lang="en-GB" dirty="0" err="1"/>
              <a:t>sua</a:t>
            </a:r>
            <a:r>
              <a:rPr lang="en-GB" dirty="0"/>
              <a:t> catena di </a:t>
            </a:r>
            <a:r>
              <a:rPr lang="en-GB" dirty="0" err="1"/>
              <a:t>approvvigionamento</a:t>
            </a:r>
            <a:r>
              <a:rPr lang="en-GB" dirty="0"/>
              <a:t> è </a:t>
            </a:r>
            <a:r>
              <a:rPr lang="en-GB" dirty="0" err="1"/>
              <a:t>basata</a:t>
            </a:r>
            <a:r>
              <a:rPr lang="en-GB" dirty="0"/>
              <a:t> </a:t>
            </a:r>
            <a:r>
              <a:rPr lang="en-GB" dirty="0" err="1"/>
              <a:t>sull’</a:t>
            </a:r>
            <a:r>
              <a:rPr lang="en-GB" i="1" dirty="0" err="1">
                <a:solidFill>
                  <a:srgbClr val="7030A0"/>
                </a:solidFill>
              </a:rPr>
              <a:t>importazione</a:t>
            </a:r>
            <a:r>
              <a:rPr lang="en-GB" dirty="0"/>
              <a:t>.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429078" y="255056"/>
            <a:ext cx="3158837" cy="1670858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TextBox 22"/>
          <p:cNvSpPr txBox="1"/>
          <p:nvPr/>
        </p:nvSpPr>
        <p:spPr>
          <a:xfrm>
            <a:off x="542686" y="2405281"/>
            <a:ext cx="25104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/>
              <a:t>Nazione</a:t>
            </a:r>
            <a:r>
              <a:rPr lang="en-GB" dirty="0" smtClean="0"/>
              <a:t> 2</a:t>
            </a:r>
            <a:endParaRPr lang="en-GB" dirty="0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615" y="2915929"/>
            <a:ext cx="584968" cy="482831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7908" y="2774612"/>
            <a:ext cx="828514" cy="624147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5305878" y="2405281"/>
            <a:ext cx="57856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La </a:t>
            </a:r>
            <a:r>
              <a:rPr lang="en-GB" dirty="0" err="1"/>
              <a:t>Nazione</a:t>
            </a:r>
            <a:r>
              <a:rPr lang="en-GB" dirty="0"/>
              <a:t> 2 </a:t>
            </a:r>
            <a:r>
              <a:rPr lang="en-GB" dirty="0" err="1"/>
              <a:t>estrae</a:t>
            </a:r>
            <a:r>
              <a:rPr lang="en-GB" dirty="0"/>
              <a:t> e </a:t>
            </a:r>
            <a:r>
              <a:rPr lang="en-GB" dirty="0" err="1"/>
              <a:t>usa</a:t>
            </a:r>
            <a:r>
              <a:rPr lang="en-GB" dirty="0"/>
              <a:t> I </a:t>
            </a:r>
            <a:r>
              <a:rPr lang="en-GB" dirty="0" err="1"/>
              <a:t>propri</a:t>
            </a:r>
            <a:r>
              <a:rPr lang="en-GB" dirty="0"/>
              <a:t> </a:t>
            </a:r>
            <a:r>
              <a:rPr lang="en-GB" dirty="0" err="1"/>
              <a:t>combustibili</a:t>
            </a:r>
            <a:r>
              <a:rPr lang="en-GB" dirty="0"/>
              <a:t> </a:t>
            </a:r>
            <a:r>
              <a:rPr lang="en-GB" dirty="0" err="1"/>
              <a:t>fossili</a:t>
            </a:r>
            <a:r>
              <a:rPr lang="en-GB" dirty="0"/>
              <a:t> </a:t>
            </a:r>
            <a:r>
              <a:rPr lang="en-GB" dirty="0" err="1"/>
              <a:t>quindi</a:t>
            </a:r>
            <a:r>
              <a:rPr lang="en-GB" dirty="0"/>
              <a:t> ha </a:t>
            </a:r>
            <a:r>
              <a:rPr lang="en-GB" dirty="0" err="1"/>
              <a:t>una</a:t>
            </a:r>
            <a:r>
              <a:rPr lang="en-GB" dirty="0"/>
              <a:t> catena di </a:t>
            </a:r>
            <a:r>
              <a:rPr lang="en-GB" dirty="0" err="1"/>
              <a:t>approvvigionamento</a:t>
            </a:r>
            <a:r>
              <a:rPr lang="en-GB" dirty="0"/>
              <a:t> </a:t>
            </a:r>
            <a:r>
              <a:rPr lang="en-GB" i="1" dirty="0" err="1" smtClean="0">
                <a:solidFill>
                  <a:srgbClr val="7030A0"/>
                </a:solidFill>
              </a:rPr>
              <a:t>domestica</a:t>
            </a:r>
            <a:r>
              <a:rPr lang="en-GB" i="1" dirty="0" smtClean="0">
                <a:solidFill>
                  <a:srgbClr val="7030A0"/>
                </a:solidFill>
              </a:rPr>
              <a:t> forte</a:t>
            </a:r>
            <a:r>
              <a:rPr lang="en-GB" dirty="0" smtClean="0"/>
              <a:t>.</a:t>
            </a:r>
            <a:endParaRPr lang="en-GB" dirty="0"/>
          </a:p>
        </p:txBody>
      </p:sp>
      <p:sp>
        <p:nvSpPr>
          <p:cNvPr id="27" name="Rounded Rectangle 26"/>
          <p:cNvSpPr/>
          <p:nvPr/>
        </p:nvSpPr>
        <p:spPr>
          <a:xfrm>
            <a:off x="429077" y="4272874"/>
            <a:ext cx="3158837" cy="1670858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TextBox 27"/>
          <p:cNvSpPr txBox="1"/>
          <p:nvPr/>
        </p:nvSpPr>
        <p:spPr>
          <a:xfrm>
            <a:off x="542686" y="4433586"/>
            <a:ext cx="21446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/>
              <a:t>Nazione</a:t>
            </a:r>
            <a:r>
              <a:rPr lang="en-GB" dirty="0" smtClean="0"/>
              <a:t> 3</a:t>
            </a:r>
            <a:endParaRPr lang="en-GB" dirty="0"/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615" y="4890493"/>
            <a:ext cx="584968" cy="482831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7121" y="4775901"/>
            <a:ext cx="828514" cy="624147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7478" y="4362342"/>
            <a:ext cx="815870" cy="666989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7478" y="5141260"/>
            <a:ext cx="815870" cy="666989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2912" y="4452948"/>
            <a:ext cx="317373" cy="485775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1452" y="5357110"/>
            <a:ext cx="454506" cy="451139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5397318" y="4314236"/>
            <a:ext cx="56027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La </a:t>
            </a:r>
            <a:r>
              <a:rPr lang="en-GB" dirty="0" err="1" smtClean="0"/>
              <a:t>Nazione</a:t>
            </a:r>
            <a:r>
              <a:rPr lang="en-GB" dirty="0" smtClean="0"/>
              <a:t> 3 produce, </a:t>
            </a:r>
            <a:r>
              <a:rPr lang="en-GB" dirty="0" err="1" smtClean="0"/>
              <a:t>usa</a:t>
            </a:r>
            <a:r>
              <a:rPr lang="en-GB" dirty="0" smtClean="0"/>
              <a:t> </a:t>
            </a:r>
            <a:r>
              <a:rPr lang="en-GB" dirty="0" err="1" smtClean="0"/>
              <a:t>ed</a:t>
            </a:r>
            <a:r>
              <a:rPr lang="en-GB" dirty="0" smtClean="0"/>
              <a:t> </a:t>
            </a:r>
            <a:r>
              <a:rPr lang="en-GB" dirty="0" err="1" smtClean="0"/>
              <a:t>esporta</a:t>
            </a:r>
            <a:r>
              <a:rPr lang="en-GB" dirty="0"/>
              <a:t> </a:t>
            </a:r>
            <a:r>
              <a:rPr lang="en-GB" dirty="0" err="1" smtClean="0"/>
              <a:t>i</a:t>
            </a:r>
            <a:r>
              <a:rPr lang="en-GB" dirty="0" smtClean="0"/>
              <a:t> </a:t>
            </a:r>
            <a:r>
              <a:rPr lang="en-GB" dirty="0" err="1" smtClean="0"/>
              <a:t>suoi</a:t>
            </a:r>
            <a:r>
              <a:rPr lang="en-GB" dirty="0" smtClean="0"/>
              <a:t> </a:t>
            </a:r>
            <a:r>
              <a:rPr lang="en-GB" dirty="0" err="1" smtClean="0"/>
              <a:t>combustibili</a:t>
            </a:r>
            <a:r>
              <a:rPr lang="en-GB" dirty="0" smtClean="0"/>
              <a:t> </a:t>
            </a:r>
            <a:r>
              <a:rPr lang="en-GB" dirty="0" err="1" smtClean="0"/>
              <a:t>fossili</a:t>
            </a:r>
            <a:r>
              <a:rPr lang="en-GB" dirty="0" smtClean="0"/>
              <a:t>, </a:t>
            </a:r>
            <a:r>
              <a:rPr lang="en-GB" dirty="0" err="1" smtClean="0"/>
              <a:t>quindi</a:t>
            </a:r>
            <a:r>
              <a:rPr lang="en-GB" dirty="0" smtClean="0"/>
              <a:t> ha </a:t>
            </a:r>
            <a:r>
              <a:rPr lang="en-GB" dirty="0" err="1" smtClean="0"/>
              <a:t>sia</a:t>
            </a:r>
            <a:r>
              <a:rPr lang="en-GB" dirty="0" smtClean="0"/>
              <a:t> </a:t>
            </a:r>
            <a:r>
              <a:rPr lang="en-GB" dirty="0" err="1"/>
              <a:t>una</a:t>
            </a:r>
            <a:r>
              <a:rPr lang="en-GB" dirty="0"/>
              <a:t> catena di </a:t>
            </a:r>
            <a:r>
              <a:rPr lang="en-GB" dirty="0" err="1"/>
              <a:t>approvvigionamento</a:t>
            </a:r>
            <a:r>
              <a:rPr lang="en-GB" dirty="0"/>
              <a:t> </a:t>
            </a:r>
            <a:r>
              <a:rPr lang="en-GB" i="1" dirty="0" err="1">
                <a:solidFill>
                  <a:srgbClr val="7030A0"/>
                </a:solidFill>
              </a:rPr>
              <a:t>domestica</a:t>
            </a:r>
            <a:r>
              <a:rPr lang="en-GB" i="1" dirty="0">
                <a:solidFill>
                  <a:srgbClr val="7030A0"/>
                </a:solidFill>
              </a:rPr>
              <a:t> forte </a:t>
            </a:r>
            <a:r>
              <a:rPr lang="en-GB" i="1" dirty="0" err="1" smtClean="0">
                <a:solidFill>
                  <a:srgbClr val="7030A0"/>
                </a:solidFill>
              </a:rPr>
              <a:t>che</a:t>
            </a:r>
            <a:r>
              <a:rPr lang="en-GB" i="1" dirty="0" smtClean="0">
                <a:solidFill>
                  <a:srgbClr val="7030A0"/>
                </a:solidFill>
              </a:rPr>
              <a:t> I </a:t>
            </a:r>
            <a:r>
              <a:rPr lang="en-GB" i="1" dirty="0" err="1" smtClean="0">
                <a:solidFill>
                  <a:srgbClr val="7030A0"/>
                </a:solidFill>
              </a:rPr>
              <a:t>benefici</a:t>
            </a:r>
            <a:r>
              <a:rPr lang="en-GB" i="1" dirty="0" smtClean="0">
                <a:solidFill>
                  <a:srgbClr val="7030A0"/>
                </a:solidFill>
              </a:rPr>
              <a:t> </a:t>
            </a:r>
            <a:r>
              <a:rPr lang="en-GB" i="1" dirty="0" err="1" smtClean="0">
                <a:solidFill>
                  <a:srgbClr val="7030A0"/>
                </a:solidFill>
              </a:rPr>
              <a:t>dell’export</a:t>
            </a:r>
            <a:r>
              <a:rPr lang="en-GB" i="1" dirty="0" smtClean="0">
                <a:solidFill>
                  <a:srgbClr val="7030A0"/>
                </a:solidFill>
              </a:rPr>
              <a:t>.</a:t>
            </a:r>
            <a:endParaRPr lang="en-GB" dirty="0"/>
          </a:p>
        </p:txBody>
      </p:sp>
      <p:sp>
        <p:nvSpPr>
          <p:cNvPr id="36" name="Rectangle 35"/>
          <p:cNvSpPr/>
          <p:nvPr/>
        </p:nvSpPr>
        <p:spPr>
          <a:xfrm>
            <a:off x="10636750" y="6625611"/>
            <a:ext cx="1500732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GB" sz="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Ultimo aggiornamento </a:t>
            </a:r>
            <a:r>
              <a:rPr lang="en-GB" sz="7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</a:t>
            </a:r>
            <a:r>
              <a:rPr lang="en-GB" sz="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07.11.19</a:t>
            </a:r>
            <a:endParaRPr lang="en-GB" sz="7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8210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sp>
        <p:nvSpPr>
          <p:cNvPr id="15" name="Rounded Rectangle 14"/>
          <p:cNvSpPr/>
          <p:nvPr/>
        </p:nvSpPr>
        <p:spPr>
          <a:xfrm>
            <a:off x="429078" y="2263965"/>
            <a:ext cx="3158837" cy="1670858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15"/>
          <p:cNvSpPr txBox="1"/>
          <p:nvPr/>
        </p:nvSpPr>
        <p:spPr>
          <a:xfrm>
            <a:off x="459558" y="252285"/>
            <a:ext cx="18620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/>
              <a:t>Nazione</a:t>
            </a:r>
            <a:r>
              <a:rPr lang="en-GB" dirty="0" smtClean="0"/>
              <a:t> 1</a:t>
            </a:r>
            <a:endParaRPr lang="en-GB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3704" y="79640"/>
            <a:ext cx="874135" cy="71462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3704" y="938085"/>
            <a:ext cx="874135" cy="71462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7839" y="252285"/>
            <a:ext cx="317373" cy="48577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7839" y="1069826"/>
            <a:ext cx="454506" cy="451139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5264315" y="252285"/>
            <a:ext cx="60184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La </a:t>
            </a:r>
            <a:r>
              <a:rPr lang="en-GB" dirty="0" err="1"/>
              <a:t>Nazione</a:t>
            </a:r>
            <a:r>
              <a:rPr lang="en-GB" dirty="0"/>
              <a:t> 1 </a:t>
            </a:r>
            <a:r>
              <a:rPr lang="en-GB" dirty="0" err="1"/>
              <a:t>importa</a:t>
            </a:r>
            <a:r>
              <a:rPr lang="en-GB" dirty="0"/>
              <a:t> </a:t>
            </a:r>
            <a:r>
              <a:rPr lang="en-GB" dirty="0" err="1"/>
              <a:t>tutti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combustibili</a:t>
            </a:r>
            <a:r>
              <a:rPr lang="en-GB" dirty="0"/>
              <a:t> </a:t>
            </a:r>
            <a:r>
              <a:rPr lang="en-GB" dirty="0" err="1"/>
              <a:t>fossili</a:t>
            </a:r>
            <a:r>
              <a:rPr lang="en-GB" dirty="0"/>
              <a:t> </a:t>
            </a:r>
            <a:r>
              <a:rPr lang="en-GB" dirty="0" err="1"/>
              <a:t>che</a:t>
            </a:r>
            <a:r>
              <a:rPr lang="en-GB" dirty="0"/>
              <a:t> </a:t>
            </a:r>
            <a:r>
              <a:rPr lang="en-GB" dirty="0" err="1"/>
              <a:t>usa</a:t>
            </a:r>
            <a:r>
              <a:rPr lang="en-GB" dirty="0"/>
              <a:t>, </a:t>
            </a:r>
            <a:r>
              <a:rPr lang="en-GB" dirty="0" err="1"/>
              <a:t>quindi</a:t>
            </a:r>
            <a:r>
              <a:rPr lang="en-GB" dirty="0"/>
              <a:t> la </a:t>
            </a:r>
            <a:r>
              <a:rPr lang="en-GB" dirty="0" err="1"/>
              <a:t>sua</a:t>
            </a:r>
            <a:r>
              <a:rPr lang="en-GB" dirty="0"/>
              <a:t> catena di </a:t>
            </a:r>
            <a:r>
              <a:rPr lang="en-GB" dirty="0" err="1"/>
              <a:t>approvvigionamento</a:t>
            </a:r>
            <a:r>
              <a:rPr lang="en-GB" dirty="0"/>
              <a:t> è </a:t>
            </a:r>
            <a:r>
              <a:rPr lang="en-GB" dirty="0" err="1"/>
              <a:t>basata</a:t>
            </a:r>
            <a:r>
              <a:rPr lang="en-GB" dirty="0"/>
              <a:t> </a:t>
            </a:r>
            <a:r>
              <a:rPr lang="en-GB" dirty="0" err="1"/>
              <a:t>sull’</a:t>
            </a:r>
            <a:r>
              <a:rPr lang="en-GB" i="1" dirty="0" err="1">
                <a:solidFill>
                  <a:srgbClr val="7030A0"/>
                </a:solidFill>
              </a:rPr>
              <a:t>importazione</a:t>
            </a:r>
            <a:r>
              <a:rPr lang="en-GB" dirty="0"/>
              <a:t>.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429078" y="255056"/>
            <a:ext cx="3158837" cy="1670858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TextBox 22"/>
          <p:cNvSpPr txBox="1"/>
          <p:nvPr/>
        </p:nvSpPr>
        <p:spPr>
          <a:xfrm>
            <a:off x="542686" y="2405281"/>
            <a:ext cx="25104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/>
              <a:t>Nazione</a:t>
            </a:r>
            <a:r>
              <a:rPr lang="en-GB" dirty="0" smtClean="0"/>
              <a:t> 2</a:t>
            </a:r>
            <a:endParaRPr lang="en-GB" dirty="0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615" y="2915929"/>
            <a:ext cx="584968" cy="482831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7908" y="2774612"/>
            <a:ext cx="828514" cy="624147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5305878" y="2405281"/>
            <a:ext cx="57856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La </a:t>
            </a:r>
            <a:r>
              <a:rPr lang="en-GB" dirty="0" err="1"/>
              <a:t>Nazione</a:t>
            </a:r>
            <a:r>
              <a:rPr lang="en-GB" dirty="0"/>
              <a:t> 2 </a:t>
            </a:r>
            <a:r>
              <a:rPr lang="en-GB" dirty="0" err="1"/>
              <a:t>estrae</a:t>
            </a:r>
            <a:r>
              <a:rPr lang="en-GB" dirty="0"/>
              <a:t> e </a:t>
            </a:r>
            <a:r>
              <a:rPr lang="en-GB" dirty="0" err="1"/>
              <a:t>usa</a:t>
            </a:r>
            <a:r>
              <a:rPr lang="en-GB" dirty="0"/>
              <a:t> I </a:t>
            </a:r>
            <a:r>
              <a:rPr lang="en-GB" dirty="0" err="1"/>
              <a:t>propri</a:t>
            </a:r>
            <a:r>
              <a:rPr lang="en-GB" dirty="0"/>
              <a:t> </a:t>
            </a:r>
            <a:r>
              <a:rPr lang="en-GB" dirty="0" err="1"/>
              <a:t>combustibili</a:t>
            </a:r>
            <a:r>
              <a:rPr lang="en-GB" dirty="0"/>
              <a:t> </a:t>
            </a:r>
            <a:r>
              <a:rPr lang="en-GB" dirty="0" err="1"/>
              <a:t>fossili</a:t>
            </a:r>
            <a:r>
              <a:rPr lang="en-GB" dirty="0"/>
              <a:t> </a:t>
            </a:r>
            <a:r>
              <a:rPr lang="en-GB" dirty="0" err="1"/>
              <a:t>quindi</a:t>
            </a:r>
            <a:r>
              <a:rPr lang="en-GB" dirty="0"/>
              <a:t> ha </a:t>
            </a:r>
            <a:r>
              <a:rPr lang="en-GB" dirty="0" err="1"/>
              <a:t>una</a:t>
            </a:r>
            <a:r>
              <a:rPr lang="en-GB" dirty="0"/>
              <a:t> catena di </a:t>
            </a:r>
            <a:r>
              <a:rPr lang="en-GB" dirty="0" err="1"/>
              <a:t>approvvigionamento</a:t>
            </a:r>
            <a:r>
              <a:rPr lang="en-GB" dirty="0"/>
              <a:t> </a:t>
            </a:r>
            <a:r>
              <a:rPr lang="en-GB" i="1" dirty="0" err="1" smtClean="0">
                <a:solidFill>
                  <a:srgbClr val="7030A0"/>
                </a:solidFill>
              </a:rPr>
              <a:t>domestica</a:t>
            </a:r>
            <a:r>
              <a:rPr lang="en-GB" i="1" dirty="0" smtClean="0">
                <a:solidFill>
                  <a:srgbClr val="7030A0"/>
                </a:solidFill>
              </a:rPr>
              <a:t> forte</a:t>
            </a:r>
            <a:r>
              <a:rPr lang="en-GB" dirty="0" smtClean="0"/>
              <a:t>.</a:t>
            </a:r>
            <a:endParaRPr lang="en-GB" dirty="0"/>
          </a:p>
        </p:txBody>
      </p:sp>
      <p:sp>
        <p:nvSpPr>
          <p:cNvPr id="27" name="Rounded Rectangle 26"/>
          <p:cNvSpPr/>
          <p:nvPr/>
        </p:nvSpPr>
        <p:spPr>
          <a:xfrm>
            <a:off x="429077" y="4272874"/>
            <a:ext cx="3158837" cy="1670858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TextBox 27"/>
          <p:cNvSpPr txBox="1"/>
          <p:nvPr/>
        </p:nvSpPr>
        <p:spPr>
          <a:xfrm>
            <a:off x="542686" y="4433586"/>
            <a:ext cx="21446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/>
              <a:t>Nazione</a:t>
            </a:r>
            <a:r>
              <a:rPr lang="en-GB" dirty="0" smtClean="0"/>
              <a:t> 3</a:t>
            </a:r>
            <a:endParaRPr lang="en-GB" dirty="0"/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615" y="4890493"/>
            <a:ext cx="584968" cy="482831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7121" y="4775901"/>
            <a:ext cx="828514" cy="624147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7478" y="4362342"/>
            <a:ext cx="815870" cy="666989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7478" y="5141260"/>
            <a:ext cx="815870" cy="666989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2912" y="4452948"/>
            <a:ext cx="317373" cy="485775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1452" y="5357110"/>
            <a:ext cx="454506" cy="451139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5397318" y="4314236"/>
            <a:ext cx="56027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La </a:t>
            </a:r>
            <a:r>
              <a:rPr lang="en-GB" dirty="0" err="1" smtClean="0"/>
              <a:t>Nazione</a:t>
            </a:r>
            <a:r>
              <a:rPr lang="en-GB" dirty="0" smtClean="0"/>
              <a:t> 3 produce, </a:t>
            </a:r>
            <a:r>
              <a:rPr lang="en-GB" dirty="0" err="1" smtClean="0"/>
              <a:t>usa</a:t>
            </a:r>
            <a:r>
              <a:rPr lang="en-GB" dirty="0" smtClean="0"/>
              <a:t> </a:t>
            </a:r>
            <a:r>
              <a:rPr lang="en-GB" dirty="0" err="1" smtClean="0"/>
              <a:t>ed</a:t>
            </a:r>
            <a:r>
              <a:rPr lang="en-GB" dirty="0" smtClean="0"/>
              <a:t> </a:t>
            </a:r>
            <a:r>
              <a:rPr lang="en-GB" dirty="0" err="1" smtClean="0"/>
              <a:t>esporta</a:t>
            </a:r>
            <a:r>
              <a:rPr lang="en-GB" dirty="0"/>
              <a:t> </a:t>
            </a:r>
            <a:r>
              <a:rPr lang="en-GB" dirty="0" err="1" smtClean="0"/>
              <a:t>i</a:t>
            </a:r>
            <a:r>
              <a:rPr lang="en-GB" dirty="0" smtClean="0"/>
              <a:t> </a:t>
            </a:r>
            <a:r>
              <a:rPr lang="en-GB" dirty="0" err="1" smtClean="0"/>
              <a:t>suoi</a:t>
            </a:r>
            <a:r>
              <a:rPr lang="en-GB" dirty="0" smtClean="0"/>
              <a:t> </a:t>
            </a:r>
            <a:r>
              <a:rPr lang="en-GB" dirty="0" err="1" smtClean="0"/>
              <a:t>combustibili</a:t>
            </a:r>
            <a:r>
              <a:rPr lang="en-GB" dirty="0" smtClean="0"/>
              <a:t> </a:t>
            </a:r>
            <a:r>
              <a:rPr lang="en-GB" dirty="0" err="1" smtClean="0"/>
              <a:t>fossili</a:t>
            </a:r>
            <a:r>
              <a:rPr lang="en-GB" dirty="0" smtClean="0"/>
              <a:t>, </a:t>
            </a:r>
            <a:r>
              <a:rPr lang="en-GB" dirty="0" err="1" smtClean="0"/>
              <a:t>quindi</a:t>
            </a:r>
            <a:r>
              <a:rPr lang="en-GB" dirty="0" smtClean="0"/>
              <a:t> ha </a:t>
            </a:r>
            <a:r>
              <a:rPr lang="en-GB" dirty="0" err="1" smtClean="0"/>
              <a:t>sia</a:t>
            </a:r>
            <a:r>
              <a:rPr lang="en-GB" dirty="0" smtClean="0"/>
              <a:t> </a:t>
            </a:r>
            <a:r>
              <a:rPr lang="en-GB" dirty="0" err="1"/>
              <a:t>una</a:t>
            </a:r>
            <a:r>
              <a:rPr lang="en-GB" dirty="0"/>
              <a:t> catena di </a:t>
            </a:r>
            <a:r>
              <a:rPr lang="en-GB" dirty="0" err="1"/>
              <a:t>approvvigionamento</a:t>
            </a:r>
            <a:r>
              <a:rPr lang="en-GB" dirty="0"/>
              <a:t> </a:t>
            </a:r>
            <a:r>
              <a:rPr lang="en-GB" i="1" dirty="0" err="1">
                <a:solidFill>
                  <a:srgbClr val="7030A0"/>
                </a:solidFill>
              </a:rPr>
              <a:t>domestica</a:t>
            </a:r>
            <a:r>
              <a:rPr lang="en-GB" i="1" dirty="0">
                <a:solidFill>
                  <a:srgbClr val="7030A0"/>
                </a:solidFill>
              </a:rPr>
              <a:t> forte </a:t>
            </a:r>
            <a:r>
              <a:rPr lang="en-GB" i="1" dirty="0" err="1" smtClean="0">
                <a:solidFill>
                  <a:srgbClr val="7030A0"/>
                </a:solidFill>
              </a:rPr>
              <a:t>che</a:t>
            </a:r>
            <a:r>
              <a:rPr lang="en-GB" i="1" dirty="0" smtClean="0">
                <a:solidFill>
                  <a:srgbClr val="7030A0"/>
                </a:solidFill>
              </a:rPr>
              <a:t> I </a:t>
            </a:r>
            <a:r>
              <a:rPr lang="en-GB" i="1" dirty="0" err="1" smtClean="0">
                <a:solidFill>
                  <a:srgbClr val="7030A0"/>
                </a:solidFill>
              </a:rPr>
              <a:t>benefici</a:t>
            </a:r>
            <a:r>
              <a:rPr lang="en-GB" i="1" dirty="0" smtClean="0">
                <a:solidFill>
                  <a:srgbClr val="7030A0"/>
                </a:solidFill>
              </a:rPr>
              <a:t> </a:t>
            </a:r>
            <a:r>
              <a:rPr lang="en-GB" i="1" dirty="0" err="1" smtClean="0">
                <a:solidFill>
                  <a:srgbClr val="7030A0"/>
                </a:solidFill>
              </a:rPr>
              <a:t>dell’export</a:t>
            </a:r>
            <a:r>
              <a:rPr lang="en-GB" i="1" dirty="0" smtClean="0">
                <a:solidFill>
                  <a:srgbClr val="7030A0"/>
                </a:solidFill>
              </a:rPr>
              <a:t>.</a:t>
            </a:r>
            <a:endParaRPr lang="en-GB" dirty="0"/>
          </a:p>
        </p:txBody>
      </p:sp>
      <p:sp>
        <p:nvSpPr>
          <p:cNvPr id="36" name="TextBox 35"/>
          <p:cNvSpPr txBox="1"/>
          <p:nvPr/>
        </p:nvSpPr>
        <p:spPr>
          <a:xfrm>
            <a:off x="5463968" y="5094867"/>
            <a:ext cx="55479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rgbClr val="FF0000"/>
                </a:solidFill>
              </a:rPr>
              <a:t>In </a:t>
            </a:r>
            <a:r>
              <a:rPr lang="en-GB" sz="2800" b="1" dirty="0" err="1" smtClean="0">
                <a:solidFill>
                  <a:srgbClr val="FF0000"/>
                </a:solidFill>
              </a:rPr>
              <a:t>cosa</a:t>
            </a:r>
            <a:r>
              <a:rPr lang="en-GB" sz="2800" b="1" dirty="0" smtClean="0">
                <a:solidFill>
                  <a:srgbClr val="FF0000"/>
                </a:solidFill>
              </a:rPr>
              <a:t> </a:t>
            </a:r>
            <a:r>
              <a:rPr lang="en-GB" sz="2800" b="1" dirty="0" err="1" smtClean="0">
                <a:solidFill>
                  <a:srgbClr val="FF0000"/>
                </a:solidFill>
              </a:rPr>
              <a:t>possono</a:t>
            </a:r>
            <a:r>
              <a:rPr lang="en-GB" sz="2800" b="1" dirty="0" smtClean="0">
                <a:solidFill>
                  <a:srgbClr val="FF0000"/>
                </a:solidFill>
              </a:rPr>
              <a:t> </a:t>
            </a:r>
            <a:r>
              <a:rPr lang="en-GB" sz="2800" b="1" dirty="0" err="1" smtClean="0">
                <a:solidFill>
                  <a:srgbClr val="FF0000"/>
                </a:solidFill>
              </a:rPr>
              <a:t>differire</a:t>
            </a:r>
            <a:r>
              <a:rPr lang="en-GB" sz="2800" b="1" dirty="0" smtClean="0">
                <a:solidFill>
                  <a:srgbClr val="FF0000"/>
                </a:solidFill>
              </a:rPr>
              <a:t> le </a:t>
            </a:r>
            <a:r>
              <a:rPr lang="en-GB" sz="2800" b="1" dirty="0" err="1" smtClean="0">
                <a:solidFill>
                  <a:srgbClr val="FF0000"/>
                </a:solidFill>
              </a:rPr>
              <a:t>economie</a:t>
            </a:r>
            <a:r>
              <a:rPr lang="en-GB" sz="2800" b="1" dirty="0" smtClean="0">
                <a:solidFill>
                  <a:srgbClr val="FF0000"/>
                </a:solidFill>
              </a:rPr>
              <a:t> di </a:t>
            </a:r>
            <a:r>
              <a:rPr lang="en-GB" sz="2800" b="1" dirty="0" err="1" smtClean="0">
                <a:solidFill>
                  <a:srgbClr val="FF0000"/>
                </a:solidFill>
              </a:rPr>
              <a:t>questi</a:t>
            </a:r>
            <a:r>
              <a:rPr lang="en-GB" sz="2800" b="1" dirty="0" smtClean="0">
                <a:solidFill>
                  <a:srgbClr val="FF0000"/>
                </a:solidFill>
              </a:rPr>
              <a:t> </a:t>
            </a:r>
            <a:r>
              <a:rPr lang="en-GB" sz="2800" b="1" dirty="0" err="1" smtClean="0">
                <a:solidFill>
                  <a:srgbClr val="FF0000"/>
                </a:solidFill>
              </a:rPr>
              <a:t>stati</a:t>
            </a:r>
            <a:r>
              <a:rPr lang="en-GB" sz="2800" b="1" dirty="0" smtClean="0">
                <a:solidFill>
                  <a:srgbClr val="FF0000"/>
                </a:solidFill>
              </a:rPr>
              <a:t>?</a:t>
            </a:r>
            <a:endParaRPr lang="en-GB" sz="2800" b="1" dirty="0">
              <a:solidFill>
                <a:srgbClr val="FF0000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10636750" y="6625611"/>
            <a:ext cx="1500732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GB" sz="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Ultimo aggiornamento </a:t>
            </a:r>
            <a:r>
              <a:rPr lang="en-GB" sz="7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</a:t>
            </a:r>
            <a:r>
              <a:rPr lang="en-GB" sz="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07.11.19</a:t>
            </a:r>
            <a:endParaRPr lang="en-GB" sz="7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9314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sp>
        <p:nvSpPr>
          <p:cNvPr id="15" name="Rounded Rectangle 14"/>
          <p:cNvSpPr/>
          <p:nvPr/>
        </p:nvSpPr>
        <p:spPr>
          <a:xfrm>
            <a:off x="248954" y="2418916"/>
            <a:ext cx="3158837" cy="1670858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15"/>
          <p:cNvSpPr txBox="1"/>
          <p:nvPr/>
        </p:nvSpPr>
        <p:spPr>
          <a:xfrm>
            <a:off x="279434" y="407236"/>
            <a:ext cx="18620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/>
              <a:t>Nazione</a:t>
            </a:r>
            <a:r>
              <a:rPr lang="en-GB" dirty="0" smtClean="0"/>
              <a:t> 1</a:t>
            </a:r>
            <a:endParaRPr lang="en-GB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3580" y="234591"/>
            <a:ext cx="874135" cy="71462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3580" y="1093036"/>
            <a:ext cx="874135" cy="71462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7715" y="407236"/>
            <a:ext cx="317373" cy="48577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7715" y="1224777"/>
            <a:ext cx="454506" cy="451139"/>
          </a:xfrm>
          <a:prstGeom prst="rect">
            <a:avLst/>
          </a:prstGeom>
        </p:spPr>
      </p:pic>
      <p:sp>
        <p:nvSpPr>
          <p:cNvPr id="21" name="Rounded Rectangle 20"/>
          <p:cNvSpPr/>
          <p:nvPr/>
        </p:nvSpPr>
        <p:spPr>
          <a:xfrm>
            <a:off x="248954" y="410007"/>
            <a:ext cx="3158837" cy="1670858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TextBox 21"/>
          <p:cNvSpPr txBox="1"/>
          <p:nvPr/>
        </p:nvSpPr>
        <p:spPr>
          <a:xfrm>
            <a:off x="362562" y="2560232"/>
            <a:ext cx="25104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/>
              <a:t>Nazione</a:t>
            </a:r>
            <a:r>
              <a:rPr lang="en-GB" dirty="0" smtClean="0"/>
              <a:t> 2</a:t>
            </a:r>
            <a:endParaRPr lang="en-GB" dirty="0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491" y="3070880"/>
            <a:ext cx="584968" cy="482831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7784" y="2929563"/>
            <a:ext cx="828514" cy="624147"/>
          </a:xfrm>
          <a:prstGeom prst="rect">
            <a:avLst/>
          </a:prstGeom>
        </p:spPr>
      </p:pic>
      <p:sp>
        <p:nvSpPr>
          <p:cNvPr id="25" name="Rounded Rectangle 24"/>
          <p:cNvSpPr/>
          <p:nvPr/>
        </p:nvSpPr>
        <p:spPr>
          <a:xfrm>
            <a:off x="248953" y="4427825"/>
            <a:ext cx="3158837" cy="1670858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TextBox 25"/>
          <p:cNvSpPr txBox="1"/>
          <p:nvPr/>
        </p:nvSpPr>
        <p:spPr>
          <a:xfrm>
            <a:off x="362562" y="4588537"/>
            <a:ext cx="21446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/>
              <a:t>Nazione</a:t>
            </a:r>
            <a:r>
              <a:rPr lang="en-GB" dirty="0" smtClean="0"/>
              <a:t> 3</a:t>
            </a:r>
            <a:endParaRPr lang="en-GB" dirty="0"/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491" y="5045444"/>
            <a:ext cx="584968" cy="482831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6997" y="4930852"/>
            <a:ext cx="828514" cy="624147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7354" y="4517293"/>
            <a:ext cx="815870" cy="666989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7354" y="5296211"/>
            <a:ext cx="815870" cy="666989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2788" y="4607899"/>
            <a:ext cx="317373" cy="485775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1328" y="5512061"/>
            <a:ext cx="454506" cy="451139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0010" y="893011"/>
            <a:ext cx="721475" cy="659279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8932" y="2894431"/>
            <a:ext cx="721475" cy="659279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3045" y="4868996"/>
            <a:ext cx="721475" cy="659279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5607892" y="-639"/>
            <a:ext cx="570253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rgbClr val="FF0000"/>
                </a:solidFill>
              </a:rPr>
              <a:t>E se </a:t>
            </a:r>
            <a:r>
              <a:rPr lang="en-GB" sz="2800" dirty="0" err="1" smtClean="0">
                <a:solidFill>
                  <a:srgbClr val="FF0000"/>
                </a:solidFill>
              </a:rPr>
              <a:t>queste</a:t>
            </a:r>
            <a:r>
              <a:rPr lang="en-GB" sz="2800" dirty="0" smtClean="0">
                <a:solidFill>
                  <a:srgbClr val="FF0000"/>
                </a:solidFill>
              </a:rPr>
              <a:t> </a:t>
            </a:r>
            <a:r>
              <a:rPr lang="en-GB" sz="2800" dirty="0" err="1" smtClean="0">
                <a:solidFill>
                  <a:srgbClr val="FF0000"/>
                </a:solidFill>
              </a:rPr>
              <a:t>nazioni</a:t>
            </a:r>
            <a:r>
              <a:rPr lang="en-GB" sz="2800" dirty="0" smtClean="0">
                <a:solidFill>
                  <a:srgbClr val="FF0000"/>
                </a:solidFill>
              </a:rPr>
              <a:t> </a:t>
            </a:r>
            <a:r>
              <a:rPr lang="en-GB" sz="2800" dirty="0" err="1" smtClean="0">
                <a:solidFill>
                  <a:srgbClr val="FF0000"/>
                </a:solidFill>
              </a:rPr>
              <a:t>potessero</a:t>
            </a:r>
            <a:r>
              <a:rPr lang="en-GB" sz="2800" dirty="0" smtClean="0">
                <a:solidFill>
                  <a:srgbClr val="FF0000"/>
                </a:solidFill>
              </a:rPr>
              <a:t> </a:t>
            </a:r>
            <a:r>
              <a:rPr lang="en-GB" sz="2800" dirty="0" err="1" smtClean="0">
                <a:solidFill>
                  <a:srgbClr val="FF0000"/>
                </a:solidFill>
              </a:rPr>
              <a:t>generare</a:t>
            </a:r>
            <a:r>
              <a:rPr lang="en-GB" sz="2800" dirty="0" smtClean="0">
                <a:solidFill>
                  <a:srgbClr val="FF0000"/>
                </a:solidFill>
              </a:rPr>
              <a:t> </a:t>
            </a:r>
            <a:r>
              <a:rPr lang="en-GB" sz="2800" dirty="0" err="1" smtClean="0">
                <a:solidFill>
                  <a:srgbClr val="FF0000"/>
                </a:solidFill>
              </a:rPr>
              <a:t>autonomamente</a:t>
            </a:r>
            <a:r>
              <a:rPr lang="en-GB" sz="2800" dirty="0" smtClean="0">
                <a:solidFill>
                  <a:srgbClr val="FF0000"/>
                </a:solidFill>
              </a:rPr>
              <a:t> </a:t>
            </a:r>
            <a:r>
              <a:rPr lang="en-GB" sz="2800" dirty="0" err="1" smtClean="0">
                <a:solidFill>
                  <a:srgbClr val="FF0000"/>
                </a:solidFill>
              </a:rPr>
              <a:t>il</a:t>
            </a:r>
            <a:r>
              <a:rPr lang="en-GB" sz="2800" dirty="0" smtClean="0">
                <a:solidFill>
                  <a:srgbClr val="FF0000"/>
                </a:solidFill>
              </a:rPr>
              <a:t> </a:t>
            </a:r>
            <a:r>
              <a:rPr lang="en-GB" sz="2800" dirty="0" err="1" smtClean="0">
                <a:solidFill>
                  <a:srgbClr val="FF0000"/>
                </a:solidFill>
              </a:rPr>
              <a:t>proprio</a:t>
            </a:r>
            <a:r>
              <a:rPr lang="en-GB" sz="2800" dirty="0" smtClean="0">
                <a:solidFill>
                  <a:srgbClr val="FF0000"/>
                </a:solidFill>
              </a:rPr>
              <a:t> </a:t>
            </a:r>
            <a:r>
              <a:rPr lang="en-GB" sz="2800" dirty="0" err="1" smtClean="0">
                <a:solidFill>
                  <a:srgbClr val="FF0000"/>
                </a:solidFill>
              </a:rPr>
              <a:t>idrogeno</a:t>
            </a:r>
            <a:r>
              <a:rPr lang="en-GB" sz="2800" dirty="0" smtClean="0">
                <a:solidFill>
                  <a:srgbClr val="FF0000"/>
                </a:solidFill>
              </a:rPr>
              <a:t>?</a:t>
            </a:r>
            <a:endParaRPr lang="en-GB" sz="2800" dirty="0">
              <a:solidFill>
                <a:srgbClr val="FF0000"/>
              </a:solidFill>
            </a:endParaRPr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6538" y="1401910"/>
            <a:ext cx="2905284" cy="1611902"/>
          </a:xfrm>
          <a:prstGeom prst="rect">
            <a:avLst/>
          </a:prstGeom>
        </p:spPr>
      </p:pic>
      <p:sp>
        <p:nvSpPr>
          <p:cNvPr id="38" name="Rectangle 37"/>
          <p:cNvSpPr/>
          <p:nvPr/>
        </p:nvSpPr>
        <p:spPr>
          <a:xfrm>
            <a:off x="10636750" y="6625611"/>
            <a:ext cx="1500732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GB" sz="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Ultimo aggiornamento </a:t>
            </a:r>
            <a:r>
              <a:rPr lang="en-GB" sz="7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</a:t>
            </a:r>
            <a:r>
              <a:rPr lang="en-GB" sz="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07.11.19</a:t>
            </a:r>
            <a:endParaRPr lang="en-GB" sz="7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1621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sp>
        <p:nvSpPr>
          <p:cNvPr id="15" name="Rounded Rectangle 14"/>
          <p:cNvSpPr/>
          <p:nvPr/>
        </p:nvSpPr>
        <p:spPr>
          <a:xfrm>
            <a:off x="507076" y="2315896"/>
            <a:ext cx="3158837" cy="1670858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15"/>
          <p:cNvSpPr txBox="1"/>
          <p:nvPr/>
        </p:nvSpPr>
        <p:spPr>
          <a:xfrm>
            <a:off x="537556" y="304216"/>
            <a:ext cx="18620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/>
              <a:t>Nazione</a:t>
            </a:r>
            <a:r>
              <a:rPr lang="en-GB" dirty="0" smtClean="0"/>
              <a:t> 1</a:t>
            </a:r>
            <a:endParaRPr lang="en-GB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1702" y="131571"/>
            <a:ext cx="874135" cy="71462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1702" y="990016"/>
            <a:ext cx="874135" cy="71462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837" y="304216"/>
            <a:ext cx="317373" cy="48577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837" y="1121757"/>
            <a:ext cx="454506" cy="451139"/>
          </a:xfrm>
          <a:prstGeom prst="rect">
            <a:avLst/>
          </a:prstGeom>
        </p:spPr>
      </p:pic>
      <p:sp>
        <p:nvSpPr>
          <p:cNvPr id="21" name="Rounded Rectangle 20"/>
          <p:cNvSpPr/>
          <p:nvPr/>
        </p:nvSpPr>
        <p:spPr>
          <a:xfrm>
            <a:off x="507076" y="306987"/>
            <a:ext cx="3158837" cy="1670858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TextBox 21"/>
          <p:cNvSpPr txBox="1"/>
          <p:nvPr/>
        </p:nvSpPr>
        <p:spPr>
          <a:xfrm>
            <a:off x="620684" y="2457212"/>
            <a:ext cx="25104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/>
              <a:t>Nazione</a:t>
            </a:r>
            <a:r>
              <a:rPr lang="en-GB" dirty="0" smtClean="0"/>
              <a:t> 2</a:t>
            </a:r>
            <a:endParaRPr lang="en-GB" dirty="0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613" y="2967860"/>
            <a:ext cx="584968" cy="482831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5906" y="2826543"/>
            <a:ext cx="828514" cy="624147"/>
          </a:xfrm>
          <a:prstGeom prst="rect">
            <a:avLst/>
          </a:prstGeom>
        </p:spPr>
      </p:pic>
      <p:sp>
        <p:nvSpPr>
          <p:cNvPr id="25" name="Rounded Rectangle 24"/>
          <p:cNvSpPr/>
          <p:nvPr/>
        </p:nvSpPr>
        <p:spPr>
          <a:xfrm>
            <a:off x="507075" y="4324805"/>
            <a:ext cx="3158837" cy="1670858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TextBox 25"/>
          <p:cNvSpPr txBox="1"/>
          <p:nvPr/>
        </p:nvSpPr>
        <p:spPr>
          <a:xfrm>
            <a:off x="620684" y="4485517"/>
            <a:ext cx="21446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/>
              <a:t>Nazione</a:t>
            </a:r>
            <a:r>
              <a:rPr lang="en-GB" dirty="0" smtClean="0"/>
              <a:t> 3</a:t>
            </a:r>
            <a:endParaRPr lang="en-GB" dirty="0"/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613" y="4942424"/>
            <a:ext cx="584968" cy="482831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5119" y="4827832"/>
            <a:ext cx="828514" cy="624147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5476" y="4414273"/>
            <a:ext cx="815870" cy="666989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5476" y="5193191"/>
            <a:ext cx="815870" cy="666989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0910" y="4504879"/>
            <a:ext cx="317373" cy="485775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9450" y="5409041"/>
            <a:ext cx="454506" cy="451139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8132" y="789991"/>
            <a:ext cx="721475" cy="659279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7054" y="2791411"/>
            <a:ext cx="721475" cy="659279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1167" y="4765976"/>
            <a:ext cx="721475" cy="659279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5857702" y="-24038"/>
            <a:ext cx="570253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800" dirty="0" smtClean="0">
              <a:solidFill>
                <a:srgbClr val="FF0000"/>
              </a:solidFill>
            </a:endParaRPr>
          </a:p>
          <a:p>
            <a:endParaRPr lang="en-GB" sz="2800" dirty="0">
              <a:solidFill>
                <a:srgbClr val="FF0000"/>
              </a:solidFill>
            </a:endParaRPr>
          </a:p>
          <a:p>
            <a:endParaRPr lang="en-GB" sz="2800" dirty="0" smtClean="0">
              <a:solidFill>
                <a:srgbClr val="FF0000"/>
              </a:solidFill>
            </a:endParaRPr>
          </a:p>
          <a:p>
            <a:endParaRPr lang="en-GB" sz="2800" dirty="0">
              <a:solidFill>
                <a:srgbClr val="FF0000"/>
              </a:solidFill>
            </a:endParaRPr>
          </a:p>
          <a:p>
            <a:r>
              <a:rPr lang="en-GB" sz="2800" dirty="0" smtClean="0">
                <a:solidFill>
                  <a:srgbClr val="FF0000"/>
                </a:solidFill>
              </a:rPr>
              <a:t>E se </a:t>
            </a:r>
            <a:r>
              <a:rPr lang="en-GB" sz="2800" dirty="0" err="1" smtClean="0">
                <a:solidFill>
                  <a:srgbClr val="FF0000"/>
                </a:solidFill>
              </a:rPr>
              <a:t>potessero</a:t>
            </a:r>
            <a:r>
              <a:rPr lang="en-GB" sz="2800" dirty="0" smtClean="0">
                <a:solidFill>
                  <a:srgbClr val="FF0000"/>
                </a:solidFill>
              </a:rPr>
              <a:t> </a:t>
            </a:r>
            <a:r>
              <a:rPr lang="en-GB" sz="2800" dirty="0" err="1" smtClean="0">
                <a:solidFill>
                  <a:srgbClr val="FF0000"/>
                </a:solidFill>
              </a:rPr>
              <a:t>anche</a:t>
            </a:r>
            <a:r>
              <a:rPr lang="en-GB" sz="2800" dirty="0" smtClean="0">
                <a:solidFill>
                  <a:srgbClr val="FF0000"/>
                </a:solidFill>
              </a:rPr>
              <a:t> </a:t>
            </a:r>
            <a:r>
              <a:rPr lang="en-GB" sz="2800" dirty="0" err="1" smtClean="0">
                <a:solidFill>
                  <a:srgbClr val="FF0000"/>
                </a:solidFill>
              </a:rPr>
              <a:t>esportarlo</a:t>
            </a:r>
            <a:r>
              <a:rPr lang="en-GB" sz="2800" dirty="0" smtClean="0">
                <a:solidFill>
                  <a:srgbClr val="FF0000"/>
                </a:solidFill>
              </a:rPr>
              <a:t>?</a:t>
            </a:r>
            <a:endParaRPr lang="en-GB" sz="2800" dirty="0">
              <a:solidFill>
                <a:srgbClr val="FF0000"/>
              </a:solidFill>
            </a:endParaRPr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1164" y="4747767"/>
            <a:ext cx="815870" cy="666989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580" y="2678905"/>
            <a:ext cx="815870" cy="666989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0343" y="1043189"/>
            <a:ext cx="815870" cy="666989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0329" y="1314790"/>
            <a:ext cx="375179" cy="342836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7890" y="2949632"/>
            <a:ext cx="375179" cy="342836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9008" y="5030653"/>
            <a:ext cx="375179" cy="342836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7798" y="2678905"/>
            <a:ext cx="543271" cy="940277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0638" y="2678905"/>
            <a:ext cx="1098071" cy="986957"/>
          </a:xfrm>
          <a:prstGeom prst="rect">
            <a:avLst/>
          </a:prstGeom>
        </p:spPr>
      </p:pic>
      <p:sp>
        <p:nvSpPr>
          <p:cNvPr id="45" name="Rectangle 44"/>
          <p:cNvSpPr/>
          <p:nvPr/>
        </p:nvSpPr>
        <p:spPr>
          <a:xfrm>
            <a:off x="10636750" y="6625611"/>
            <a:ext cx="1500732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GB" sz="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Ultimo aggiornamento </a:t>
            </a:r>
            <a:r>
              <a:rPr lang="en-GB" sz="7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</a:t>
            </a:r>
            <a:r>
              <a:rPr lang="en-GB" sz="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07.11.19</a:t>
            </a:r>
            <a:endParaRPr lang="en-GB" sz="7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3880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sp>
        <p:nvSpPr>
          <p:cNvPr id="15" name="Rounded Rectangle 14"/>
          <p:cNvSpPr/>
          <p:nvPr/>
        </p:nvSpPr>
        <p:spPr>
          <a:xfrm>
            <a:off x="66501" y="2379815"/>
            <a:ext cx="3158837" cy="1670858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15"/>
          <p:cNvSpPr txBox="1"/>
          <p:nvPr/>
        </p:nvSpPr>
        <p:spPr>
          <a:xfrm>
            <a:off x="96981" y="368135"/>
            <a:ext cx="18620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/>
              <a:t>Nazione</a:t>
            </a:r>
            <a:r>
              <a:rPr lang="en-GB" dirty="0" smtClean="0"/>
              <a:t> 1</a:t>
            </a:r>
            <a:endParaRPr lang="en-GB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127" y="195490"/>
            <a:ext cx="874135" cy="71462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127" y="1053935"/>
            <a:ext cx="874135" cy="71462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5262" y="368135"/>
            <a:ext cx="317373" cy="48577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5262" y="1185676"/>
            <a:ext cx="454506" cy="451139"/>
          </a:xfrm>
          <a:prstGeom prst="rect">
            <a:avLst/>
          </a:prstGeom>
        </p:spPr>
      </p:pic>
      <p:sp>
        <p:nvSpPr>
          <p:cNvPr id="21" name="Rounded Rectangle 20"/>
          <p:cNvSpPr/>
          <p:nvPr/>
        </p:nvSpPr>
        <p:spPr>
          <a:xfrm>
            <a:off x="66501" y="370906"/>
            <a:ext cx="3158837" cy="1670858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TextBox 21"/>
          <p:cNvSpPr txBox="1"/>
          <p:nvPr/>
        </p:nvSpPr>
        <p:spPr>
          <a:xfrm>
            <a:off x="180109" y="2521131"/>
            <a:ext cx="25104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/>
              <a:t>Nazione</a:t>
            </a:r>
            <a:r>
              <a:rPr lang="en-GB" dirty="0" smtClean="0"/>
              <a:t> 2</a:t>
            </a:r>
            <a:endParaRPr lang="en-GB" dirty="0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038" y="3031779"/>
            <a:ext cx="584968" cy="482831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331" y="2890462"/>
            <a:ext cx="828514" cy="624147"/>
          </a:xfrm>
          <a:prstGeom prst="rect">
            <a:avLst/>
          </a:prstGeom>
        </p:spPr>
      </p:pic>
      <p:sp>
        <p:nvSpPr>
          <p:cNvPr id="25" name="Rounded Rectangle 24"/>
          <p:cNvSpPr/>
          <p:nvPr/>
        </p:nvSpPr>
        <p:spPr>
          <a:xfrm>
            <a:off x="66500" y="4388724"/>
            <a:ext cx="3158837" cy="1670858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TextBox 25"/>
          <p:cNvSpPr txBox="1"/>
          <p:nvPr/>
        </p:nvSpPr>
        <p:spPr>
          <a:xfrm>
            <a:off x="180109" y="4549436"/>
            <a:ext cx="21446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/>
              <a:t>Nazione</a:t>
            </a:r>
            <a:r>
              <a:rPr lang="en-GB" dirty="0" smtClean="0"/>
              <a:t> 3</a:t>
            </a:r>
            <a:endParaRPr lang="en-GB" dirty="0"/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038" y="5006343"/>
            <a:ext cx="584968" cy="482831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4544" y="4891751"/>
            <a:ext cx="828514" cy="624147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4901" y="4478192"/>
            <a:ext cx="815870" cy="666989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4901" y="5257110"/>
            <a:ext cx="815870" cy="666989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0335" y="4568798"/>
            <a:ext cx="317373" cy="485775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8875" y="5472960"/>
            <a:ext cx="454506" cy="451139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7557" y="853910"/>
            <a:ext cx="721475" cy="659279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6479" y="2855330"/>
            <a:ext cx="721475" cy="659279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0592" y="4829895"/>
            <a:ext cx="721475" cy="659279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5417127" y="39881"/>
            <a:ext cx="570253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FF0000"/>
                </a:solidFill>
              </a:rPr>
              <a:t>E se </a:t>
            </a:r>
            <a:r>
              <a:rPr lang="en-GB" sz="2800" dirty="0" err="1">
                <a:solidFill>
                  <a:srgbClr val="FF0000"/>
                </a:solidFill>
              </a:rPr>
              <a:t>queste</a:t>
            </a:r>
            <a:r>
              <a:rPr lang="en-GB" sz="2800" dirty="0">
                <a:solidFill>
                  <a:srgbClr val="FF0000"/>
                </a:solidFill>
              </a:rPr>
              <a:t> </a:t>
            </a:r>
            <a:r>
              <a:rPr lang="en-GB" sz="2800" dirty="0" err="1">
                <a:solidFill>
                  <a:srgbClr val="FF0000"/>
                </a:solidFill>
              </a:rPr>
              <a:t>nazioni</a:t>
            </a:r>
            <a:r>
              <a:rPr lang="en-GB" sz="2800" dirty="0">
                <a:solidFill>
                  <a:srgbClr val="FF0000"/>
                </a:solidFill>
              </a:rPr>
              <a:t> </a:t>
            </a:r>
            <a:r>
              <a:rPr lang="en-GB" sz="2800" dirty="0" err="1">
                <a:solidFill>
                  <a:srgbClr val="FF0000"/>
                </a:solidFill>
              </a:rPr>
              <a:t>potessero</a:t>
            </a:r>
            <a:r>
              <a:rPr lang="en-GB" sz="2800" dirty="0">
                <a:solidFill>
                  <a:srgbClr val="FF0000"/>
                </a:solidFill>
              </a:rPr>
              <a:t> </a:t>
            </a:r>
            <a:r>
              <a:rPr lang="en-GB" sz="2800" dirty="0" err="1">
                <a:solidFill>
                  <a:srgbClr val="FF0000"/>
                </a:solidFill>
              </a:rPr>
              <a:t>generare</a:t>
            </a:r>
            <a:r>
              <a:rPr lang="en-GB" sz="2800" dirty="0">
                <a:solidFill>
                  <a:srgbClr val="FF0000"/>
                </a:solidFill>
              </a:rPr>
              <a:t> </a:t>
            </a:r>
            <a:r>
              <a:rPr lang="en-GB" sz="2800" dirty="0" err="1">
                <a:solidFill>
                  <a:srgbClr val="FF0000"/>
                </a:solidFill>
              </a:rPr>
              <a:t>autonomamente</a:t>
            </a:r>
            <a:r>
              <a:rPr lang="en-GB" sz="2800" dirty="0">
                <a:solidFill>
                  <a:srgbClr val="FF0000"/>
                </a:solidFill>
              </a:rPr>
              <a:t> </a:t>
            </a:r>
            <a:r>
              <a:rPr lang="en-GB" sz="2800" dirty="0" err="1">
                <a:solidFill>
                  <a:srgbClr val="FF0000"/>
                </a:solidFill>
              </a:rPr>
              <a:t>il</a:t>
            </a:r>
            <a:r>
              <a:rPr lang="en-GB" sz="2800" dirty="0">
                <a:solidFill>
                  <a:srgbClr val="FF0000"/>
                </a:solidFill>
              </a:rPr>
              <a:t> </a:t>
            </a:r>
            <a:r>
              <a:rPr lang="en-GB" sz="2800" dirty="0" err="1">
                <a:solidFill>
                  <a:srgbClr val="FF0000"/>
                </a:solidFill>
              </a:rPr>
              <a:t>proprio</a:t>
            </a:r>
            <a:r>
              <a:rPr lang="en-GB" sz="2800" dirty="0">
                <a:solidFill>
                  <a:srgbClr val="FF0000"/>
                </a:solidFill>
              </a:rPr>
              <a:t> </a:t>
            </a:r>
            <a:r>
              <a:rPr lang="en-GB" sz="2800" dirty="0" err="1">
                <a:solidFill>
                  <a:srgbClr val="FF0000"/>
                </a:solidFill>
              </a:rPr>
              <a:t>idrogeno</a:t>
            </a:r>
            <a:r>
              <a:rPr lang="en-GB" sz="2800" dirty="0">
                <a:solidFill>
                  <a:srgbClr val="FF0000"/>
                </a:solidFill>
              </a:rPr>
              <a:t>?</a:t>
            </a:r>
          </a:p>
          <a:p>
            <a:endParaRPr lang="en-GB" sz="2800" dirty="0">
              <a:solidFill>
                <a:srgbClr val="FF0000"/>
              </a:solidFill>
            </a:endParaRPr>
          </a:p>
          <a:p>
            <a:endParaRPr lang="en-GB" sz="2800" dirty="0">
              <a:solidFill>
                <a:srgbClr val="FF0000"/>
              </a:solidFill>
            </a:endParaRPr>
          </a:p>
          <a:p>
            <a:r>
              <a:rPr lang="en-GB" sz="2800" dirty="0">
                <a:solidFill>
                  <a:srgbClr val="FF0000"/>
                </a:solidFill>
              </a:rPr>
              <a:t>E se </a:t>
            </a:r>
            <a:r>
              <a:rPr lang="en-GB" sz="2800" dirty="0" err="1">
                <a:solidFill>
                  <a:srgbClr val="FF0000"/>
                </a:solidFill>
              </a:rPr>
              <a:t>potessero</a:t>
            </a:r>
            <a:r>
              <a:rPr lang="en-GB" sz="2800" dirty="0">
                <a:solidFill>
                  <a:srgbClr val="FF0000"/>
                </a:solidFill>
              </a:rPr>
              <a:t> </a:t>
            </a:r>
            <a:r>
              <a:rPr lang="en-GB" sz="2800" dirty="0" err="1">
                <a:solidFill>
                  <a:srgbClr val="FF0000"/>
                </a:solidFill>
              </a:rPr>
              <a:t>anche</a:t>
            </a:r>
            <a:r>
              <a:rPr lang="en-GB" sz="2800" dirty="0">
                <a:solidFill>
                  <a:srgbClr val="FF0000"/>
                </a:solidFill>
              </a:rPr>
              <a:t> </a:t>
            </a:r>
            <a:r>
              <a:rPr lang="en-GB" sz="2800" dirty="0" err="1">
                <a:solidFill>
                  <a:srgbClr val="FF0000"/>
                </a:solidFill>
              </a:rPr>
              <a:t>esportarlo</a:t>
            </a:r>
            <a:r>
              <a:rPr lang="en-GB" sz="2800" dirty="0">
                <a:solidFill>
                  <a:srgbClr val="FF0000"/>
                </a:solidFill>
              </a:rPr>
              <a:t>?</a:t>
            </a:r>
          </a:p>
          <a:p>
            <a:endParaRPr lang="en-GB" sz="2800" dirty="0">
              <a:solidFill>
                <a:srgbClr val="FF0000"/>
              </a:solidFill>
            </a:endParaRPr>
          </a:p>
          <a:p>
            <a:endParaRPr lang="en-GB" sz="2800" dirty="0" smtClean="0">
              <a:solidFill>
                <a:srgbClr val="FF0000"/>
              </a:solidFill>
            </a:endParaRPr>
          </a:p>
          <a:p>
            <a:r>
              <a:rPr lang="en-GB" sz="2800" dirty="0" err="1" smtClean="0">
                <a:solidFill>
                  <a:srgbClr val="FF0000"/>
                </a:solidFill>
              </a:rPr>
              <a:t>Discutine</a:t>
            </a:r>
            <a:r>
              <a:rPr lang="en-GB" sz="2800" dirty="0" smtClean="0">
                <a:solidFill>
                  <a:srgbClr val="FF0000"/>
                </a:solidFill>
              </a:rPr>
              <a:t> con un partner.</a:t>
            </a:r>
            <a:endParaRPr lang="en-GB" sz="2800" dirty="0">
              <a:solidFill>
                <a:srgbClr val="FF0000"/>
              </a:solidFill>
            </a:endParaRPr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0589" y="4811686"/>
            <a:ext cx="815870" cy="666989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3005" y="2742824"/>
            <a:ext cx="815870" cy="666989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9768" y="1107108"/>
            <a:ext cx="815870" cy="666989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9754" y="1378709"/>
            <a:ext cx="375179" cy="342836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7315" y="3013551"/>
            <a:ext cx="375179" cy="342836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8433" y="5094572"/>
            <a:ext cx="375179" cy="342836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5401" y="3980581"/>
            <a:ext cx="1494802" cy="1535317"/>
          </a:xfrm>
          <a:prstGeom prst="rect">
            <a:avLst/>
          </a:prstGeom>
        </p:spPr>
      </p:pic>
      <p:sp>
        <p:nvSpPr>
          <p:cNvPr id="44" name="Rectangle 43"/>
          <p:cNvSpPr/>
          <p:nvPr/>
        </p:nvSpPr>
        <p:spPr>
          <a:xfrm>
            <a:off x="10636750" y="6625611"/>
            <a:ext cx="1500732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GB" sz="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Ultimo aggiornamento </a:t>
            </a:r>
            <a:r>
              <a:rPr lang="en-GB" sz="7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</a:t>
            </a:r>
            <a:r>
              <a:rPr lang="en-GB" sz="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07.11.19</a:t>
            </a:r>
            <a:endParaRPr lang="en-GB" sz="7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3610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</TotalTime>
  <Words>694</Words>
  <Application>Microsoft Office PowerPoint</Application>
  <PresentationFormat>Widescreen</PresentationFormat>
  <Paragraphs>82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Laura Currid</cp:lastModifiedBy>
  <cp:revision>18</cp:revision>
  <dcterms:created xsi:type="dcterms:W3CDTF">2019-06-26T09:21:34Z</dcterms:created>
  <dcterms:modified xsi:type="dcterms:W3CDTF">2019-11-07T12:55:48Z</dcterms:modified>
</cp:coreProperties>
</file>