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6" r:id="rId3"/>
    <p:sldId id="284" r:id="rId4"/>
    <p:sldId id="283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62" r:id="rId25"/>
    <p:sldId id="261" r:id="rId26"/>
    <p:sldId id="260" r:id="rId27"/>
    <p:sldId id="259" r:id="rId28"/>
    <p:sldId id="258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10" d="100"/>
          <a:sy n="110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AEB95-1BC9-4182-A1BB-EAEBD4C399A8}" type="datetimeFigureOut">
              <a:rPr lang="it-IT" smtClean="0"/>
              <a:t>26/08/2019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E779-87E8-4695-9402-6500B8E0ED8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13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CE779-87E8-4695-9402-6500B8E0ED8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67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1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cad=rja&amp;uact=8&amp;ved=2ahUKEwi5pLDXmdfgAhUP3aQKHaBIDHIQjRx6BAgBEAU&amp;url=https://www.imagenesmi.com/im%C3%A1genes/metal-brazing-process-bb.html&amp;psig=AOvVaw1kTGdES6wh5wOBuObCxXd-&amp;ust=1551194935025468" TargetMode="External"/><Relationship Id="rId17" Type="http://schemas.openxmlformats.org/officeDocument/2006/relationships/image" Target="../media/image23.jpeg"/><Relationship Id="rId2" Type="http://schemas.openxmlformats.org/officeDocument/2006/relationships/image" Target="../media/image6.png"/><Relationship Id="rId16" Type="http://schemas.openxmlformats.org/officeDocument/2006/relationships/hyperlink" Target="https://www.google.be/url?sa=i&amp;rct=j&amp;q=&amp;esrc=s&amp;source=images&amp;cd=&amp;cad=rja&amp;uact=8&amp;ved=2ahUKEwip_ffNmtfgAhWSjqQKHbt-Ce4QjRx6BAgBEAU&amp;url=https://www.indiamart.com/proddetail/stainless-steel-compression-fittings-6383903548.html&amp;psig=AOvVaw0_TgxoMdoVLPOf7iR4kDFP&amp;ust=155119520752803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5" Type="http://schemas.openxmlformats.org/officeDocument/2006/relationships/image" Target="../media/image22.jpeg"/><Relationship Id="rId10" Type="http://schemas.openxmlformats.org/officeDocument/2006/relationships/hyperlink" Target="https://www.google.be/url?sa=i&amp;rct=j&amp;q=&amp;esrc=s&amp;source=images&amp;cd=&amp;cad=rja&amp;uact=8&amp;ved=2ahUKEwjE2tC6mdfgAhWOzaQKHX58AzMQjRx6BAgBEAU&amp;url=http://pipefitsolution.com/socketweldpipefittings.html&amp;psig=AOvVaw0Trcx7eL08eZJRePYJjenI&amp;ust=1551194890265339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www.google.be/url?sa=i&amp;rct=j&amp;q=&amp;esrc=s&amp;source=images&amp;cd=&amp;cad=rja&amp;uact=8&amp;ved=2ahUKEwjonpKdmtfgAhXRzaQKHRRBBsgQjRx6BAgBEAU&amp;url=https://www.indiamart.com/proddetail/ibr-carbon-steel-threaded-fitting-2252824862.html&amp;psig=AOvVaw13jUabDXZXMUzGVX8Zhhm3&amp;ust=1551195081505317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4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google.be/url?sa=i&amp;rct=j&amp;q=&amp;esrc=s&amp;source=images&amp;cd=&amp;ved=2ahUKEwidhvDp_tjgAhUKyqQKHaRKAoYQjRx6BAgBEAU&amp;url=https://uk.rs-online.com/web/p/insulation-testers/5353191/&amp;psig=AOvVaw2VD6xveQ8sVmZtMWeQnket&amp;ust=1551256467149025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2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_6Y6j0dbgAhWS26QKHSa_DQMQjRx6BAgBEAU&amp;url=https://www.24sevenheating.com/Plumber-Emergency-Service-In-Clifton-Nj.html&amp;psig=AOvVaw3byYWhwwWlBgqP_wHZrBKz&amp;ust=1551175504884382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Z9tiq_9jgAhVFzqQKHch0AQYQjRx6BAgBEAU&amp;url=https://www.researchgate.net/figure/Schematic-of-a-fuel-cell-polarization-curve-compared-to-ideal-voltage-11_fig1_255220005&amp;psig=AOvVaw3RQuqK-qQ4SghGwVUr60Mw&amp;ust=1551256603157244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2.jpeg"/><Relationship Id="rId5" Type="http://schemas.openxmlformats.org/officeDocument/2006/relationships/image" Target="../media/image7.png"/><Relationship Id="rId10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5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4.jpeg"/><Relationship Id="rId2" Type="http://schemas.openxmlformats.org/officeDocument/2006/relationships/image" Target="../media/image6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jpeg"/><Relationship Id="rId5" Type="http://schemas.openxmlformats.org/officeDocument/2006/relationships/image" Target="../media/image7.png"/><Relationship Id="rId15" Type="http://schemas.openxmlformats.org/officeDocument/2006/relationships/image" Target="../media/image36.jpeg"/><Relationship Id="rId10" Type="http://schemas.openxmlformats.org/officeDocument/2006/relationships/hyperlink" Target="http://www.google.be/url?sa=i&amp;rct=j&amp;q=&amp;esrc=s&amp;source=images&amp;cd=&amp;cad=rja&amp;uact=8&amp;ved=0ahUKEwj2tb7r98vJAhWFhQ8KHaAzD5QQjRwIBw&amp;url=http://www.ndt.net/search/docs.php3?content%3D1%26id%3D7994&amp;bvm=bv.109332125,d.ZWU&amp;psig=AFQjCNEMTcT-PMYNbdr-87VG0WsraEHi4g&amp;ust=1449652832378150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www.google.be/url?sa=i&amp;rct=j&amp;q=&amp;esrc=s&amp;source=images&amp;cd=&amp;cad=rja&amp;uact=8&amp;ved=2ahUKEwiGmvHI-djgAhXO0KQKHVTMCgYQjRx6BAgBEAU&amp;url=https://sdifire.com/product/solo-c6-carbon-monoxide-detector-tester/&amp;psig=AOvVaw0El_qb5OaE3MpTPGUQoMVR&amp;ust=155125502343419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watch?v=QurQ2uW0oOU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0.em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0" Type="http://schemas.openxmlformats.org/officeDocument/2006/relationships/image" Target="../media/image4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0ahUKEwj8y5DP6NXSAhVBXBQKHUs_A8cQjRwIBw&amp;url=http://venus.unive.it/miky/steam-reforming-.html&amp;psig=AFQjCNHXQgLFlIgvC9zX23nhdl38W0La1Q&amp;ust=1489574728063963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G8-fH8tjgAhXP_aQKHV8CAwIQjRx6BAgBEAU&amp;url=https://requestreduce.org/categories/very-important-message-clipart.html&amp;psig=AOvVaw3gl5NI1kAxJjWW84DFKYlw&amp;ust=1551253164018180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cad=rja&amp;uact=8&amp;ved=2ahUKEwjN6sjM9NjgAhVFiqQKHfkeCOAQjRx6BAgBEAU&amp;url=https://www.mysafetysign.com/cell-phone-smoking-open-flames-prohibited-sign/sku-s-9901&amp;psig=AOvVaw0O_uoSTMfIQ69YNB14IV1f&amp;ust=155125372534212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gif"/><Relationship Id="rId5" Type="http://schemas.openxmlformats.org/officeDocument/2006/relationships/image" Target="../media/image7.png"/><Relationship Id="rId15" Type="http://schemas.openxmlformats.org/officeDocument/2006/relationships/image" Target="../media/image18.jpeg"/><Relationship Id="rId10" Type="http://schemas.openxmlformats.org/officeDocument/2006/relationships/hyperlink" Target="https://www.google.be/url?sa=i&amp;rct=j&amp;q=&amp;esrc=s&amp;source=images&amp;cd=&amp;cad=rja&amp;uact=8&amp;ved=2ahUKEwi2rfee9NjgAhXDC-wKHfUVCYgQjRx6BAgBEAU&amp;url=https://www.jasonsigns.com.au/no-smoking-no-ignition-sources-danger-sticker-with-picto&amp;psig=AOvVaw2zGvAcmTsNK6rdRgQ0Bj2r&amp;ust=1551253558823813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Gestione</a:t>
            </a:r>
            <a:r>
              <a:rPr lang="en-US" b="1" dirty="0" smtClean="0"/>
              <a:t> del </a:t>
            </a:r>
            <a:r>
              <a:rPr lang="en-US" b="1" dirty="0" err="1" smtClean="0"/>
              <a:t>rischio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Informazioni</a:t>
            </a:r>
            <a:r>
              <a:rPr lang="en-US" sz="2400" dirty="0" smtClean="0"/>
              <a:t> </a:t>
            </a:r>
            <a:r>
              <a:rPr lang="en-US" sz="2400" dirty="0" err="1" smtClean="0"/>
              <a:t>aggiuntive</a:t>
            </a:r>
            <a:r>
              <a:rPr lang="en-US" sz="2400" dirty="0" smtClean="0"/>
              <a:t>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insegnanti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  <a:endParaRPr lang="en-US" sz="1600" dirty="0">
              <a:solidFill>
                <a:srgbClr val="00AC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450384"/>
            <a:ext cx="5873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fondamentali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per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operare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con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l’idrogeno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Scelta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del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materiale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corretto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per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i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componenti</a:t>
            </a:r>
            <a:endParaRPr lang="en-GB" sz="1600" dirty="0" smtClean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683568" y="40050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7" name="ZoneTexte 5"/>
          <p:cNvSpPr txBox="1"/>
          <p:nvPr/>
        </p:nvSpPr>
        <p:spPr>
          <a:xfrm>
            <a:off x="722768" y="1268760"/>
            <a:ext cx="454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/>
          </a:p>
        </p:txBody>
      </p:sp>
      <p:sp>
        <p:nvSpPr>
          <p:cNvPr id="18" name="ZoneTexte 7"/>
          <p:cNvSpPr txBox="1"/>
          <p:nvPr/>
        </p:nvSpPr>
        <p:spPr>
          <a:xfrm>
            <a:off x="669322" y="1055248"/>
            <a:ext cx="7673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/>
              <a:t>Materiali</a:t>
            </a:r>
            <a:r>
              <a:rPr lang="en-GB" u="sng" dirty="0" smtClean="0"/>
              <a:t> a </a:t>
            </a:r>
            <a:r>
              <a:rPr lang="en-GB" u="sng" dirty="0" err="1" smtClean="0"/>
              <a:t>contatto</a:t>
            </a:r>
            <a:r>
              <a:rPr lang="en-GB" u="sng" dirty="0" smtClean="0"/>
              <a:t> con </a:t>
            </a:r>
            <a:r>
              <a:rPr lang="en-GB" u="sng" dirty="0" err="1" smtClean="0"/>
              <a:t>l’idrogeno</a:t>
            </a:r>
            <a:r>
              <a:rPr lang="en-GB" u="sng" dirty="0" smtClean="0"/>
              <a:t>:</a:t>
            </a:r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adatti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conservazione</a:t>
            </a:r>
            <a:r>
              <a:rPr lang="en-GB" dirty="0" smtClean="0"/>
              <a:t> e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tubazioni</a:t>
            </a:r>
            <a:r>
              <a:rPr lang="en-GB" dirty="0" smtClean="0"/>
              <a:t> per </a:t>
            </a: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includono</a:t>
            </a:r>
            <a:r>
              <a:rPr lang="en-GB" dirty="0" smtClean="0"/>
              <a:t> </a:t>
            </a:r>
            <a:r>
              <a:rPr lang="en-GB" dirty="0" err="1" smtClean="0"/>
              <a:t>acciai</a:t>
            </a:r>
            <a:r>
              <a:rPr lang="en-GB" dirty="0" smtClean="0"/>
              <a:t> </a:t>
            </a:r>
            <a:r>
              <a:rPr lang="en-GB" dirty="0" err="1" smtClean="0"/>
              <a:t>inossidabili</a:t>
            </a:r>
            <a:r>
              <a:rPr lang="en-GB" dirty="0" smtClean="0"/>
              <a:t> </a:t>
            </a:r>
            <a:r>
              <a:rPr lang="en-GB" dirty="0" err="1" smtClean="0"/>
              <a:t>austenitici</a:t>
            </a:r>
            <a:r>
              <a:rPr lang="en-GB" dirty="0" smtClean="0"/>
              <a:t>, </a:t>
            </a:r>
            <a:r>
              <a:rPr lang="en-GB" dirty="0" err="1" smtClean="0"/>
              <a:t>leghe</a:t>
            </a:r>
            <a:r>
              <a:rPr lang="en-GB" dirty="0" smtClean="0"/>
              <a:t> </a:t>
            </a:r>
            <a:r>
              <a:rPr lang="en-GB" dirty="0" err="1" smtClean="0"/>
              <a:t>d’alluminio</a:t>
            </a:r>
            <a:r>
              <a:rPr lang="en-GB" dirty="0" smtClean="0"/>
              <a:t>, </a:t>
            </a:r>
            <a:r>
              <a:rPr lang="en-GB" dirty="0" err="1" smtClean="0"/>
              <a:t>rame</a:t>
            </a:r>
            <a:r>
              <a:rPr lang="en-GB" dirty="0" smtClean="0"/>
              <a:t> e </a:t>
            </a:r>
            <a:r>
              <a:rPr lang="en-GB" dirty="0" err="1" smtClean="0"/>
              <a:t>leghe</a:t>
            </a:r>
            <a:r>
              <a:rPr lang="en-GB" dirty="0" smtClean="0"/>
              <a:t> di </a:t>
            </a:r>
            <a:r>
              <a:rPr lang="en-GB" dirty="0" err="1" smtClean="0"/>
              <a:t>rame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 </a:t>
            </a:r>
            <a:r>
              <a:rPr lang="en-GB" dirty="0" err="1" smtClean="0"/>
              <a:t>metalli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subiscono</a:t>
            </a:r>
            <a:r>
              <a:rPr lang="en-GB" dirty="0" smtClean="0"/>
              <a:t> </a:t>
            </a:r>
            <a:r>
              <a:rPr lang="en-GB" dirty="0" err="1" smtClean="0"/>
              <a:t>fortemente</a:t>
            </a:r>
            <a:r>
              <a:rPr lang="en-GB" dirty="0" smtClean="0"/>
              <a:t> </a:t>
            </a:r>
            <a:r>
              <a:rPr lang="en-GB" dirty="0" err="1" smtClean="0"/>
              <a:t>l’infragilimento</a:t>
            </a:r>
            <a:r>
              <a:rPr lang="en-GB" dirty="0" smtClean="0"/>
              <a:t> da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nickel, </a:t>
            </a:r>
            <a:r>
              <a:rPr lang="en-GB" dirty="0" err="1" smtClean="0"/>
              <a:t>leghe</a:t>
            </a:r>
            <a:r>
              <a:rPr lang="en-GB" dirty="0" smtClean="0"/>
              <a:t> in nickel e le </a:t>
            </a:r>
            <a:r>
              <a:rPr lang="en-GB" dirty="0" err="1" smtClean="0"/>
              <a:t>ghise</a:t>
            </a:r>
            <a:r>
              <a:rPr lang="en-GB" dirty="0" smtClean="0"/>
              <a:t>. </a:t>
            </a:r>
          </a:p>
          <a:p>
            <a:endParaRPr lang="en-GB" u="sng" dirty="0" smtClean="0"/>
          </a:p>
          <a:p>
            <a:r>
              <a:rPr lang="en-GB" u="sng" dirty="0" err="1" smtClean="0"/>
              <a:t>Materiali</a:t>
            </a:r>
            <a:r>
              <a:rPr lang="en-GB" u="sng" dirty="0" smtClean="0"/>
              <a:t> per </a:t>
            </a:r>
            <a:r>
              <a:rPr lang="en-GB" u="sng" dirty="0" err="1" smtClean="0"/>
              <a:t>idrogeno</a:t>
            </a:r>
            <a:r>
              <a:rPr lang="en-GB" u="sng" dirty="0" smtClean="0"/>
              <a:t> </a:t>
            </a:r>
            <a:r>
              <a:rPr lang="en-GB" u="sng" dirty="0" err="1" smtClean="0"/>
              <a:t>liquido</a:t>
            </a:r>
            <a:r>
              <a:rPr lang="en-GB" u="sng" dirty="0" smtClean="0"/>
              <a:t> a -253°C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Alcuni</a:t>
            </a:r>
            <a:r>
              <a:rPr lang="en-GB" dirty="0" smtClean="0"/>
              <a:t>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possono</a:t>
            </a:r>
            <a:r>
              <a:rPr lang="en-GB" dirty="0" smtClean="0"/>
              <a:t> </a:t>
            </a:r>
            <a:r>
              <a:rPr lang="en-GB" dirty="0" err="1" smtClean="0"/>
              <a:t>modificare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loro</a:t>
            </a:r>
            <a:r>
              <a:rPr lang="en-GB" dirty="0" smtClean="0"/>
              <a:t> </a:t>
            </a:r>
            <a:r>
              <a:rPr lang="en-GB" dirty="0" err="1" smtClean="0"/>
              <a:t>comportamento</a:t>
            </a:r>
            <a:r>
              <a:rPr lang="en-GB" dirty="0" smtClean="0"/>
              <a:t> e </a:t>
            </a:r>
            <a:r>
              <a:rPr lang="en-GB" dirty="0" err="1" smtClean="0"/>
              <a:t>passare</a:t>
            </a:r>
            <a:r>
              <a:rPr lang="en-GB" dirty="0" smtClean="0"/>
              <a:t> da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duttili</a:t>
            </a:r>
            <a:r>
              <a:rPr lang="en-GB" dirty="0" smtClean="0"/>
              <a:t> a </a:t>
            </a:r>
            <a:r>
              <a:rPr lang="en-GB" dirty="0" err="1" smtClean="0"/>
              <a:t>fragili</a:t>
            </a:r>
            <a:r>
              <a:rPr lang="en-GB" dirty="0" smtClean="0"/>
              <a:t> al </a:t>
            </a:r>
            <a:r>
              <a:rPr lang="en-GB" dirty="0" err="1" smtClean="0"/>
              <a:t>calare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temperatura</a:t>
            </a:r>
            <a:r>
              <a:rPr lang="en-GB" dirty="0" smtClean="0"/>
              <a:t>.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Grandi</a:t>
            </a:r>
            <a:r>
              <a:rPr lang="en-GB" dirty="0" smtClean="0"/>
              <a:t> </a:t>
            </a:r>
            <a:r>
              <a:rPr lang="en-GB" dirty="0" err="1" smtClean="0"/>
              <a:t>differenze</a:t>
            </a:r>
            <a:r>
              <a:rPr lang="en-GB" dirty="0" smtClean="0"/>
              <a:t> di </a:t>
            </a:r>
            <a:r>
              <a:rPr lang="en-GB" dirty="0" err="1" smtClean="0"/>
              <a:t>temperatura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l’ambiente</a:t>
            </a:r>
            <a:r>
              <a:rPr lang="en-GB" dirty="0" smtClean="0"/>
              <a:t> 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criogenico</a:t>
            </a:r>
            <a:r>
              <a:rPr lang="en-GB" dirty="0" smtClean="0"/>
              <a:t> </a:t>
            </a:r>
            <a:r>
              <a:rPr lang="en-GB" dirty="0" err="1" smtClean="0"/>
              <a:t>possono</a:t>
            </a:r>
            <a:r>
              <a:rPr lang="en-GB" dirty="0" smtClean="0"/>
              <a:t> </a:t>
            </a:r>
            <a:r>
              <a:rPr lang="en-GB" dirty="0" err="1" smtClean="0"/>
              <a:t>causare</a:t>
            </a:r>
            <a:r>
              <a:rPr lang="en-GB" dirty="0" smtClean="0"/>
              <a:t> </a:t>
            </a:r>
            <a:r>
              <a:rPr lang="en-GB" dirty="0" err="1" smtClean="0"/>
              <a:t>contrazione</a:t>
            </a:r>
            <a:r>
              <a:rPr lang="en-GB" dirty="0" smtClean="0"/>
              <a:t> </a:t>
            </a:r>
            <a:r>
              <a:rPr lang="en-GB" dirty="0" err="1" smtClean="0"/>
              <a:t>termica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maggior</a:t>
            </a:r>
            <a:r>
              <a:rPr lang="en-GB" dirty="0" smtClean="0"/>
              <a:t> parte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materiali</a:t>
            </a:r>
            <a:r>
              <a:rPr lang="en-GB" dirty="0" smtClean="0"/>
              <a:t>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2717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450384"/>
            <a:ext cx="5873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fondamentali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per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operare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con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l’idrogeno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Progettazione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ed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etichettatura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delle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tubazioni</a:t>
            </a:r>
            <a:endParaRPr lang="en-GB" sz="1600" dirty="0" smtClean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683568" y="1268760"/>
            <a:ext cx="79928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I </a:t>
            </a:r>
            <a:r>
              <a:rPr lang="en-GB" sz="1600" dirty="0" err="1" smtClean="0"/>
              <a:t>sistemi</a:t>
            </a:r>
            <a:r>
              <a:rPr lang="en-GB" sz="1600" dirty="0" smtClean="0"/>
              <a:t> di </a:t>
            </a:r>
            <a:r>
              <a:rPr lang="en-GB" sz="1600" dirty="0" err="1" smtClean="0"/>
              <a:t>tubazioni</a:t>
            </a:r>
            <a:r>
              <a:rPr lang="en-GB" sz="1600" dirty="0" smtClean="0"/>
              <a:t> per </a:t>
            </a:r>
            <a:r>
              <a:rPr lang="en-GB" sz="1600" dirty="0" err="1" smtClean="0"/>
              <a:t>l’idrogeno</a:t>
            </a:r>
            <a:r>
              <a:rPr lang="en-GB" sz="1600" dirty="0" smtClean="0"/>
              <a:t> </a:t>
            </a:r>
            <a:r>
              <a:rPr lang="en-GB" sz="1600" dirty="0" err="1" smtClean="0"/>
              <a:t>devono</a:t>
            </a:r>
            <a:r>
              <a:rPr lang="en-GB" sz="1600" dirty="0" smtClean="0"/>
              <a:t> </a:t>
            </a:r>
            <a:r>
              <a:rPr lang="en-GB" sz="1600" dirty="0" err="1" smtClean="0"/>
              <a:t>essere</a:t>
            </a:r>
            <a:r>
              <a:rPr lang="en-GB" sz="1600" dirty="0" smtClean="0"/>
              <a:t> </a:t>
            </a:r>
            <a:r>
              <a:rPr lang="en-GB" sz="1600" dirty="0" err="1" smtClean="0"/>
              <a:t>progettati</a:t>
            </a:r>
            <a:r>
              <a:rPr lang="en-GB" sz="1600" dirty="0" smtClean="0"/>
              <a:t> e </a:t>
            </a:r>
            <a:r>
              <a:rPr lang="en-GB" sz="1600" dirty="0" err="1" smtClean="0"/>
              <a:t>installati</a:t>
            </a:r>
            <a:r>
              <a:rPr lang="en-GB" sz="1600" dirty="0" smtClean="0"/>
              <a:t> con </a:t>
            </a:r>
            <a:r>
              <a:rPr lang="en-GB" sz="1600" dirty="0" err="1" smtClean="0"/>
              <a:t>cura</a:t>
            </a:r>
            <a:r>
              <a:rPr lang="en-GB" sz="1600" dirty="0" smtClean="0"/>
              <a:t> per </a:t>
            </a:r>
            <a:r>
              <a:rPr lang="en-GB" sz="1600" dirty="0" err="1" smtClean="0"/>
              <a:t>ridurre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rischio</a:t>
            </a:r>
            <a:r>
              <a:rPr lang="en-GB" sz="1600" dirty="0" smtClean="0"/>
              <a:t> di </a:t>
            </a:r>
            <a:r>
              <a:rPr lang="en-GB" sz="1600" dirty="0" err="1" smtClean="0"/>
              <a:t>perdite</a:t>
            </a:r>
            <a:r>
              <a:rPr lang="en-GB" sz="1600" dirty="0" smtClean="0"/>
              <a:t> e </a:t>
            </a:r>
            <a:r>
              <a:rPr lang="en-GB" sz="1600" dirty="0" err="1" smtClean="0"/>
              <a:t>permetterne</a:t>
            </a:r>
            <a:r>
              <a:rPr lang="en-GB" sz="1600" dirty="0" smtClean="0"/>
              <a:t> </a:t>
            </a:r>
            <a:r>
              <a:rPr lang="en-GB" sz="1600" dirty="0" err="1" smtClean="0"/>
              <a:t>eventualmente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facile </a:t>
            </a:r>
            <a:r>
              <a:rPr lang="en-GB" sz="1600" dirty="0" err="1" smtClean="0"/>
              <a:t>identificazione</a:t>
            </a:r>
            <a:r>
              <a:rPr lang="en-GB" sz="1600" dirty="0" smtClean="0"/>
              <a:t>. Di </a:t>
            </a:r>
            <a:r>
              <a:rPr lang="en-GB" sz="1600" dirty="0" err="1" smtClean="0"/>
              <a:t>conseguenza</a:t>
            </a:r>
            <a:r>
              <a:rPr lang="en-GB" sz="1600" dirty="0" smtClean="0"/>
              <a:t>, I </a:t>
            </a:r>
            <a:r>
              <a:rPr lang="en-GB" sz="1600" dirty="0" err="1" smtClean="0"/>
              <a:t>sistemi</a:t>
            </a:r>
            <a:r>
              <a:rPr lang="en-GB" sz="1600" dirty="0" smtClean="0"/>
              <a:t> di </a:t>
            </a:r>
            <a:r>
              <a:rPr lang="en-GB" sz="1600" dirty="0" err="1" smtClean="0"/>
              <a:t>tubazione</a:t>
            </a:r>
            <a:r>
              <a:rPr lang="en-GB" sz="1600" dirty="0" smtClean="0"/>
              <a:t> </a:t>
            </a:r>
            <a:r>
              <a:rPr lang="en-GB" sz="1600" dirty="0" err="1" smtClean="0"/>
              <a:t>devono</a:t>
            </a:r>
            <a:r>
              <a:rPr lang="en-GB" sz="1600" dirty="0" smtClean="0"/>
              <a:t> </a:t>
            </a:r>
            <a:r>
              <a:rPr lang="en-GB" sz="1600" dirty="0" err="1" smtClean="0"/>
              <a:t>rispettare</a:t>
            </a:r>
            <a:r>
              <a:rPr lang="en-GB" sz="1600" dirty="0" smtClean="0"/>
              <a:t> le </a:t>
            </a:r>
            <a:r>
              <a:rPr lang="en-GB" sz="1600" dirty="0" err="1" smtClean="0"/>
              <a:t>norme</a:t>
            </a:r>
            <a:r>
              <a:rPr lang="en-GB" sz="1600" dirty="0" smtClean="0"/>
              <a:t> e </a:t>
            </a:r>
            <a:r>
              <a:rPr lang="en-GB" sz="1600" dirty="0" err="1" smtClean="0"/>
              <a:t>gli</a:t>
            </a:r>
            <a:r>
              <a:rPr lang="en-GB" sz="1600" dirty="0" smtClean="0"/>
              <a:t> standard in </a:t>
            </a:r>
            <a:r>
              <a:rPr lang="en-GB" sz="1600" dirty="0" err="1" smtClean="0"/>
              <a:t>modo</a:t>
            </a:r>
            <a:r>
              <a:rPr lang="en-GB" sz="1600" dirty="0" smtClean="0"/>
              <a:t> da:</a:t>
            </a:r>
          </a:p>
          <a:p>
            <a:pPr algn="just"/>
            <a:endParaRPr lang="fr-BE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Ridurre</a:t>
            </a:r>
            <a:r>
              <a:rPr lang="en-GB" sz="1600" dirty="0" smtClean="0"/>
              <a:t> la </a:t>
            </a:r>
            <a:r>
              <a:rPr lang="en-GB" sz="1600" dirty="0" err="1" smtClean="0"/>
              <a:t>possibilità</a:t>
            </a:r>
            <a:r>
              <a:rPr lang="en-GB" sz="1600" dirty="0" smtClean="0"/>
              <a:t> di </a:t>
            </a:r>
            <a:r>
              <a:rPr lang="en-GB" sz="1600" dirty="0" err="1" smtClean="0"/>
              <a:t>perdite</a:t>
            </a:r>
            <a:r>
              <a:rPr lang="en-GB" sz="1600" dirty="0" smtClean="0"/>
              <a:t> </a:t>
            </a:r>
            <a:r>
              <a:rPr lang="en-GB" sz="1600" dirty="0" err="1" smtClean="0"/>
              <a:t>utilizzando</a:t>
            </a:r>
            <a:r>
              <a:rPr lang="en-GB" sz="1600" dirty="0" smtClean="0"/>
              <a:t> </a:t>
            </a:r>
            <a:r>
              <a:rPr lang="en-GB" sz="1600" dirty="0" err="1" smtClean="0"/>
              <a:t>giunture</a:t>
            </a:r>
            <a:r>
              <a:rPr lang="en-GB" sz="1600" dirty="0" smtClean="0"/>
              <a:t> </a:t>
            </a:r>
            <a:r>
              <a:rPr lang="en-GB" sz="1600" dirty="0" err="1" smtClean="0"/>
              <a:t>saldate</a:t>
            </a:r>
            <a:r>
              <a:rPr lang="en-GB" sz="1600" dirty="0" smtClean="0"/>
              <a:t> </a:t>
            </a:r>
            <a:r>
              <a:rPr lang="en-GB" sz="1600" dirty="0" err="1" smtClean="0"/>
              <a:t>quando</a:t>
            </a:r>
            <a:r>
              <a:rPr lang="en-GB" sz="1600" dirty="0" smtClean="0"/>
              <a:t> </a:t>
            </a:r>
            <a:r>
              <a:rPr lang="en-GB" sz="1600" dirty="0" err="1" smtClean="0"/>
              <a:t>possibile</a:t>
            </a:r>
            <a:r>
              <a:rPr lang="en-GB" sz="1600" dirty="0" smtClean="0"/>
              <a:t>.</a:t>
            </a:r>
            <a:endParaRPr lang="fr-BE" sz="16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Assicurarsi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giunzioni</a:t>
            </a:r>
            <a:r>
              <a:rPr lang="en-GB" sz="1600" dirty="0" smtClean="0"/>
              <a:t> e </a:t>
            </a:r>
            <a:r>
              <a:rPr lang="en-GB" sz="1600" dirty="0" err="1" smtClean="0"/>
              <a:t>raccordi</a:t>
            </a:r>
            <a:r>
              <a:rPr lang="en-GB" sz="1600" dirty="0" smtClean="0"/>
              <a:t> </a:t>
            </a:r>
            <a:r>
              <a:rPr lang="en-GB" sz="1600" dirty="0" err="1" smtClean="0"/>
              <a:t>siano</a:t>
            </a:r>
            <a:r>
              <a:rPr lang="en-GB" sz="1600" dirty="0" smtClean="0"/>
              <a:t> </a:t>
            </a:r>
            <a:r>
              <a:rPr lang="en-GB" sz="1600" dirty="0" err="1" smtClean="0"/>
              <a:t>facilmente</a:t>
            </a:r>
            <a:r>
              <a:rPr lang="en-GB" sz="1600" dirty="0" smtClean="0"/>
              <a:t> </a:t>
            </a:r>
            <a:r>
              <a:rPr lang="en-GB" sz="1600" dirty="0" err="1" smtClean="0"/>
              <a:t>accessibili</a:t>
            </a:r>
            <a:r>
              <a:rPr lang="en-GB" sz="1600" dirty="0" smtClean="0"/>
              <a:t> per </a:t>
            </a:r>
            <a:r>
              <a:rPr lang="en-GB" sz="1600" dirty="0" err="1" smtClean="0"/>
              <a:t>controlli</a:t>
            </a:r>
            <a:r>
              <a:rPr lang="en-GB" sz="1600" dirty="0" smtClean="0"/>
              <a:t> di </a:t>
            </a:r>
            <a:r>
              <a:rPr lang="en-GB" sz="1600" dirty="0" err="1" smtClean="0"/>
              <a:t>perdite</a:t>
            </a:r>
            <a:r>
              <a:rPr lang="en-GB" sz="1600" dirty="0" smtClean="0"/>
              <a:t>.</a:t>
            </a:r>
            <a:endParaRPr lang="fr-BE" sz="16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Prevenire</a:t>
            </a:r>
            <a:r>
              <a:rPr lang="en-GB" sz="1600" dirty="0" smtClean="0"/>
              <a:t> o </a:t>
            </a:r>
            <a:r>
              <a:rPr lang="en-GB" sz="1600" dirty="0" err="1" smtClean="0"/>
              <a:t>minimizzare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rischio</a:t>
            </a:r>
            <a:r>
              <a:rPr lang="en-GB" sz="1600" dirty="0" smtClean="0"/>
              <a:t> di </a:t>
            </a:r>
            <a:r>
              <a:rPr lang="en-GB" sz="1600" dirty="0" err="1" smtClean="0"/>
              <a:t>danni</a:t>
            </a:r>
            <a:r>
              <a:rPr lang="en-GB" sz="1600" dirty="0" smtClean="0"/>
              <a:t> </a:t>
            </a:r>
            <a:r>
              <a:rPr lang="en-GB" sz="1600" dirty="0" err="1" smtClean="0"/>
              <a:t>fisici</a:t>
            </a:r>
            <a:r>
              <a:rPr lang="en-GB" sz="1600" dirty="0" smtClean="0"/>
              <a:t> al </a:t>
            </a:r>
            <a:r>
              <a:rPr lang="en-GB" sz="1600" dirty="0" err="1" smtClean="0"/>
              <a:t>personale</a:t>
            </a:r>
            <a:r>
              <a:rPr lang="en-GB" sz="1600" dirty="0" smtClean="0"/>
              <a:t>.</a:t>
            </a:r>
            <a:endParaRPr lang="fr-BE" sz="16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Ridurre</a:t>
            </a:r>
            <a:r>
              <a:rPr lang="en-GB" sz="1600" dirty="0" smtClean="0"/>
              <a:t> </a:t>
            </a:r>
            <a:r>
              <a:rPr lang="en-GB" sz="1600" dirty="0" err="1" smtClean="0"/>
              <a:t>gli</a:t>
            </a:r>
            <a:r>
              <a:rPr lang="en-GB" sz="1600" dirty="0" smtClean="0"/>
              <a:t> stress </a:t>
            </a:r>
            <a:r>
              <a:rPr lang="en-GB" sz="1600" dirty="0" err="1" smtClean="0"/>
              <a:t>strutturali</a:t>
            </a:r>
            <a:r>
              <a:rPr lang="en-GB" sz="1600" dirty="0" smtClean="0"/>
              <a:t> e </a:t>
            </a:r>
            <a:r>
              <a:rPr lang="en-GB" sz="1600" dirty="0" err="1" smtClean="0"/>
              <a:t>termici</a:t>
            </a:r>
            <a:r>
              <a:rPr lang="en-GB" sz="1600" dirty="0" smtClean="0"/>
              <a:t> </a:t>
            </a:r>
            <a:r>
              <a:rPr lang="en-GB" sz="1600" dirty="0" err="1" smtClean="0"/>
              <a:t>nelle</a:t>
            </a:r>
            <a:r>
              <a:rPr lang="en-GB" sz="1600" dirty="0" smtClean="0"/>
              <a:t> </a:t>
            </a:r>
            <a:r>
              <a:rPr lang="en-GB" sz="1600" dirty="0" err="1" smtClean="0"/>
              <a:t>tubazioni</a:t>
            </a:r>
            <a:r>
              <a:rPr lang="en-GB" sz="1600" dirty="0" smtClean="0"/>
              <a:t> e </a:t>
            </a:r>
            <a:r>
              <a:rPr lang="en-GB" sz="1600" dirty="0" err="1" smtClean="0"/>
              <a:t>nei</a:t>
            </a:r>
            <a:r>
              <a:rPr lang="en-GB" sz="1600" dirty="0" smtClean="0"/>
              <a:t> </a:t>
            </a:r>
            <a:r>
              <a:rPr lang="en-GB" sz="1600" dirty="0" err="1" smtClean="0"/>
              <a:t>dispositivi</a:t>
            </a:r>
            <a:r>
              <a:rPr lang="en-GB" sz="1600" dirty="0" smtClean="0"/>
              <a:t> </a:t>
            </a:r>
            <a:r>
              <a:rPr lang="en-GB" sz="1600" dirty="0" err="1" smtClean="0"/>
              <a:t>connessi</a:t>
            </a:r>
            <a:r>
              <a:rPr lang="en-GB" sz="1600" dirty="0" smtClean="0"/>
              <a:t>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Assicurare</a:t>
            </a:r>
            <a:r>
              <a:rPr lang="en-GB" sz="1600" dirty="0" smtClean="0"/>
              <a:t> la </a:t>
            </a:r>
            <a:r>
              <a:rPr lang="en-GB" sz="1600" dirty="0" err="1" smtClean="0"/>
              <a:t>tenuta</a:t>
            </a:r>
            <a:r>
              <a:rPr lang="en-GB" sz="1600" dirty="0" smtClean="0"/>
              <a:t> </a:t>
            </a:r>
            <a:r>
              <a:rPr lang="en-GB" sz="1600" dirty="0" err="1" smtClean="0"/>
              <a:t>dei</a:t>
            </a:r>
            <a:r>
              <a:rPr lang="en-GB" sz="1600" dirty="0" smtClean="0"/>
              <a:t> </a:t>
            </a:r>
            <a:r>
              <a:rPr lang="en-GB" sz="1600" dirty="0" err="1" smtClean="0"/>
              <a:t>raccordi</a:t>
            </a:r>
            <a:r>
              <a:rPr lang="en-GB" sz="1600" dirty="0" smtClean="0"/>
              <a:t>.</a:t>
            </a:r>
            <a:endParaRPr lang="fr-BE" sz="16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Dimensionare</a:t>
            </a:r>
            <a:r>
              <a:rPr lang="en-GB" sz="1600" dirty="0" smtClean="0"/>
              <a:t> in </a:t>
            </a:r>
            <a:r>
              <a:rPr lang="en-GB" sz="1600" dirty="0" err="1" smtClean="0"/>
              <a:t>modo</a:t>
            </a:r>
            <a:r>
              <a:rPr lang="en-GB" sz="1600" dirty="0" smtClean="0"/>
              <a:t> </a:t>
            </a:r>
            <a:r>
              <a:rPr lang="en-GB" sz="1600" dirty="0" err="1" smtClean="0"/>
              <a:t>appropriato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dispositivi</a:t>
            </a:r>
            <a:r>
              <a:rPr lang="en-GB" sz="1600" dirty="0" smtClean="0"/>
              <a:t> di </a:t>
            </a:r>
            <a:r>
              <a:rPr lang="en-GB" sz="1600" dirty="0" err="1" smtClean="0"/>
              <a:t>sfogo</a:t>
            </a:r>
            <a:r>
              <a:rPr lang="en-GB" sz="1600" dirty="0" smtClean="0"/>
              <a:t> per </a:t>
            </a:r>
            <a:r>
              <a:rPr lang="en-GB" sz="1600" dirty="0" err="1" smtClean="0"/>
              <a:t>sovrapressioni</a:t>
            </a:r>
            <a:r>
              <a:rPr lang="en-GB" sz="1600" dirty="0" smtClean="0"/>
              <a:t>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Etichettare</a:t>
            </a:r>
            <a:r>
              <a:rPr lang="en-GB" sz="1600" dirty="0" smtClean="0"/>
              <a:t> in </a:t>
            </a:r>
            <a:r>
              <a:rPr lang="en-GB" sz="1600" dirty="0" err="1" smtClean="0"/>
              <a:t>modo</a:t>
            </a:r>
            <a:r>
              <a:rPr lang="en-GB" sz="1600" dirty="0" smtClean="0"/>
              <a:t> </a:t>
            </a:r>
            <a:r>
              <a:rPr lang="en-GB" sz="1600" dirty="0" err="1" smtClean="0"/>
              <a:t>appropriato</a:t>
            </a:r>
            <a:r>
              <a:rPr lang="en-GB" sz="1600" dirty="0" smtClean="0"/>
              <a:t> le </a:t>
            </a:r>
            <a:r>
              <a:rPr lang="en-GB" sz="1600" dirty="0" err="1" smtClean="0"/>
              <a:t>valvole</a:t>
            </a:r>
            <a:r>
              <a:rPr lang="en-GB" sz="1600" dirty="0" smtClean="0"/>
              <a:t> di </a:t>
            </a:r>
            <a:r>
              <a:rPr lang="en-GB" sz="1600" dirty="0" err="1" smtClean="0"/>
              <a:t>chiusura</a:t>
            </a:r>
            <a:r>
              <a:rPr lang="en-GB" sz="1600" dirty="0" smtClean="0"/>
              <a:t> di </a:t>
            </a:r>
            <a:r>
              <a:rPr lang="en-GB" sz="1600" dirty="0" err="1" smtClean="0"/>
              <a:t>emergenza</a:t>
            </a:r>
            <a:r>
              <a:rPr lang="en-GB" sz="1600" dirty="0" smtClean="0"/>
              <a:t> e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punti</a:t>
            </a:r>
            <a:r>
              <a:rPr lang="en-GB" sz="1600" dirty="0" smtClean="0"/>
              <a:t> di </a:t>
            </a:r>
            <a:r>
              <a:rPr lang="en-GB" sz="1600" dirty="0" err="1" smtClean="0"/>
              <a:t>ritrovo</a:t>
            </a:r>
            <a:r>
              <a:rPr lang="en-GB" sz="1600" dirty="0" smtClean="0"/>
              <a:t> di </a:t>
            </a:r>
            <a:r>
              <a:rPr lang="en-GB" sz="1600" dirty="0" err="1" smtClean="0"/>
              <a:t>emergenza</a:t>
            </a:r>
            <a:r>
              <a:rPr lang="en-GB" sz="1600" dirty="0" smtClean="0"/>
              <a:t>.</a:t>
            </a:r>
            <a:endParaRPr lang="fr-BE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Assicurarsi</a:t>
            </a:r>
            <a:r>
              <a:rPr lang="en-GB" sz="1600" dirty="0" smtClean="0"/>
              <a:t> </a:t>
            </a:r>
            <a:r>
              <a:rPr lang="en-GB" sz="1600" dirty="0" err="1" smtClean="0"/>
              <a:t>sempre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le </a:t>
            </a:r>
            <a:r>
              <a:rPr lang="en-GB" sz="1600" dirty="0" err="1" smtClean="0"/>
              <a:t>tubazioni</a:t>
            </a:r>
            <a:r>
              <a:rPr lang="en-GB" sz="1600" dirty="0" smtClean="0"/>
              <a:t> </a:t>
            </a:r>
            <a:r>
              <a:rPr lang="en-GB" sz="1600" dirty="0" err="1" smtClean="0"/>
              <a:t>siano</a:t>
            </a:r>
            <a:r>
              <a:rPr lang="en-GB" sz="1600" dirty="0" smtClean="0"/>
              <a:t> </a:t>
            </a:r>
            <a:r>
              <a:rPr lang="en-GB" sz="1600" dirty="0" err="1" smtClean="0"/>
              <a:t>etichettate</a:t>
            </a:r>
            <a:r>
              <a:rPr lang="en-GB" sz="1600" dirty="0" smtClean="0"/>
              <a:t> </a:t>
            </a:r>
            <a:r>
              <a:rPr lang="en-GB" sz="1600" dirty="0" err="1" smtClean="0"/>
              <a:t>indicando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contenuto</a:t>
            </a:r>
            <a:r>
              <a:rPr lang="en-GB" sz="1600" dirty="0" smtClean="0"/>
              <a:t>, la </a:t>
            </a:r>
            <a:r>
              <a:rPr lang="en-GB" sz="1600" dirty="0" err="1" smtClean="0"/>
              <a:t>direzione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flusso</a:t>
            </a:r>
            <a:r>
              <a:rPr lang="en-GB" sz="1600" dirty="0" smtClean="0"/>
              <a:t> e la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 di test. 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88140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450384"/>
            <a:ext cx="5873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fondamentali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per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operare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con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l’idrogeno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  <a:p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Progettazione</a:t>
            </a:r>
            <a:r>
              <a:rPr lang="en-GB" sz="1600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ed</a:t>
            </a:r>
            <a:r>
              <a:rPr lang="en-GB" sz="1600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etichettatura</a:t>
            </a:r>
            <a:r>
              <a:rPr lang="en-GB" sz="1600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delle</a:t>
            </a:r>
            <a:r>
              <a:rPr lang="en-GB" sz="1600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tubazioni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6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40" y="1268760"/>
            <a:ext cx="45091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2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450384"/>
            <a:ext cx="5873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fondamentali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per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operare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con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l’idrogeno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Precauzioni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 per le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operazioni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 di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saldatura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 e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raccordo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1221414" y="2327289"/>
            <a:ext cx="677318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dirty="0" err="1" smtClean="0"/>
              <a:t>Lista</a:t>
            </a:r>
            <a:r>
              <a:rPr lang="en-GB" sz="1600" dirty="0" smtClean="0"/>
              <a:t> </a:t>
            </a:r>
            <a:r>
              <a:rPr lang="en-GB" sz="1600" dirty="0" err="1" smtClean="0"/>
              <a:t>delle</a:t>
            </a:r>
            <a:r>
              <a:rPr lang="en-GB" sz="1600" dirty="0" smtClean="0"/>
              <a:t> </a:t>
            </a:r>
            <a:r>
              <a:rPr lang="en-GB" sz="1600" dirty="0" err="1" smtClean="0"/>
              <a:t>migliori</a:t>
            </a:r>
            <a:r>
              <a:rPr lang="en-GB" sz="1600" dirty="0" smtClean="0"/>
              <a:t> </a:t>
            </a:r>
            <a:r>
              <a:rPr lang="en-GB" sz="1600" dirty="0" err="1" smtClean="0"/>
              <a:t>soluzioni</a:t>
            </a:r>
            <a:r>
              <a:rPr lang="en-GB" sz="1600" dirty="0" smtClean="0"/>
              <a:t> di </a:t>
            </a:r>
            <a:r>
              <a:rPr lang="en-GB" sz="1600" dirty="0" err="1" smtClean="0"/>
              <a:t>giunzione</a:t>
            </a:r>
            <a:r>
              <a:rPr lang="en-GB" sz="1600" dirty="0" smtClean="0"/>
              <a:t> in un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 a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:</a:t>
            </a:r>
          </a:p>
          <a:p>
            <a:pPr>
              <a:lnSpc>
                <a:spcPct val="130000"/>
              </a:lnSpc>
            </a:pPr>
            <a:endParaRPr lang="en-GB" sz="1600" dirty="0" smtClean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Saldature</a:t>
            </a:r>
            <a:r>
              <a:rPr lang="en-GB" sz="1600" dirty="0" smtClean="0"/>
              <a:t> di </a:t>
            </a:r>
            <a:r>
              <a:rPr lang="en-GB" sz="1600" dirty="0" err="1" smtClean="0"/>
              <a:t>testa</a:t>
            </a:r>
            <a:r>
              <a:rPr lang="en-GB" sz="1600" dirty="0" smtClean="0"/>
              <a:t> </a:t>
            </a:r>
            <a:r>
              <a:rPr lang="en-GB" sz="1600" dirty="0" err="1" smtClean="0"/>
              <a:t>conformi</a:t>
            </a:r>
            <a:r>
              <a:rPr lang="en-GB" sz="1600" dirty="0" smtClean="0"/>
              <a:t> </a:t>
            </a:r>
            <a:r>
              <a:rPr lang="en-GB" sz="1600" dirty="0" err="1" smtClean="0"/>
              <a:t>alla</a:t>
            </a:r>
            <a:r>
              <a:rPr lang="en-GB" sz="1600" dirty="0" smtClean="0"/>
              <a:t> </a:t>
            </a:r>
            <a:r>
              <a:rPr lang="en-GB" sz="1600" dirty="0" err="1" smtClean="0"/>
              <a:t>norma</a:t>
            </a:r>
            <a:r>
              <a:rPr lang="en-GB" sz="1600" dirty="0" smtClean="0"/>
              <a:t> ASME B16.9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Saldatura</a:t>
            </a:r>
            <a:r>
              <a:rPr lang="en-GB" sz="1600" dirty="0" smtClean="0"/>
              <a:t> a </a:t>
            </a:r>
            <a:r>
              <a:rPr lang="en-GB" sz="1600" dirty="0" err="1" smtClean="0"/>
              <a:t>bussola</a:t>
            </a:r>
            <a:r>
              <a:rPr lang="en-GB" sz="1600" dirty="0" smtClean="0"/>
              <a:t> </a:t>
            </a:r>
            <a:r>
              <a:rPr lang="en-GB" sz="1600" dirty="0" err="1" smtClean="0"/>
              <a:t>conforme</a:t>
            </a:r>
            <a:r>
              <a:rPr lang="en-GB" sz="1600" dirty="0" smtClean="0"/>
              <a:t> </a:t>
            </a:r>
            <a:r>
              <a:rPr lang="en-GB" sz="1600" dirty="0" err="1" smtClean="0"/>
              <a:t>alla</a:t>
            </a:r>
            <a:r>
              <a:rPr lang="en-GB" sz="1600" dirty="0" smtClean="0"/>
              <a:t> </a:t>
            </a:r>
            <a:r>
              <a:rPr lang="en-GB" sz="1600" dirty="0" err="1" smtClean="0"/>
              <a:t>norma</a:t>
            </a:r>
            <a:r>
              <a:rPr lang="en-GB" sz="1600" dirty="0" smtClean="0"/>
              <a:t> ASME B16.11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Giunzioni</a:t>
            </a:r>
            <a:r>
              <a:rPr lang="en-GB" sz="1600" dirty="0" smtClean="0"/>
              <a:t> </a:t>
            </a:r>
            <a:r>
              <a:rPr lang="en-GB" sz="1600" dirty="0" err="1" smtClean="0"/>
              <a:t>brasate</a:t>
            </a:r>
            <a:r>
              <a:rPr lang="en-GB" sz="1600" dirty="0" smtClean="0"/>
              <a:t> </a:t>
            </a:r>
            <a:r>
              <a:rPr lang="en-GB" sz="1600" dirty="0" err="1" smtClean="0"/>
              <a:t>conformi</a:t>
            </a:r>
            <a:r>
              <a:rPr lang="en-GB" sz="1600" dirty="0" smtClean="0"/>
              <a:t> </a:t>
            </a:r>
            <a:r>
              <a:rPr lang="en-GB" sz="1600" dirty="0" err="1" smtClean="0"/>
              <a:t>alle</a:t>
            </a:r>
            <a:r>
              <a:rPr lang="en-GB" sz="1600" dirty="0" smtClean="0"/>
              <a:t> </a:t>
            </a:r>
            <a:r>
              <a:rPr lang="en-GB" sz="1600" dirty="0" err="1" smtClean="0"/>
              <a:t>norme</a:t>
            </a:r>
            <a:r>
              <a:rPr lang="en-GB" sz="1600" dirty="0" smtClean="0"/>
              <a:t> ASME B16.18, B16.22 o B16.50 (da non </a:t>
            </a:r>
            <a:r>
              <a:rPr lang="en-GB" sz="1600" dirty="0" err="1" smtClean="0"/>
              <a:t>utilizzare</a:t>
            </a:r>
            <a:r>
              <a:rPr lang="en-GB" sz="1600" dirty="0" smtClean="0"/>
              <a:t> </a:t>
            </a:r>
            <a:r>
              <a:rPr lang="en-GB" sz="1600" dirty="0" err="1" smtClean="0"/>
              <a:t>quando</a:t>
            </a:r>
            <a:r>
              <a:rPr lang="en-GB" sz="1600" dirty="0" smtClean="0"/>
              <a:t> è </a:t>
            </a:r>
            <a:r>
              <a:rPr lang="en-GB" sz="1600" dirty="0" err="1" smtClean="0"/>
              <a:t>prevista</a:t>
            </a:r>
            <a:r>
              <a:rPr lang="en-GB" sz="1600" dirty="0" smtClean="0"/>
              <a:t> </a:t>
            </a:r>
            <a:r>
              <a:rPr lang="en-GB" sz="1600" dirty="0" err="1" smtClean="0"/>
              <a:t>esposizione</a:t>
            </a:r>
            <a:r>
              <a:rPr lang="en-GB" sz="1600" dirty="0" smtClean="0"/>
              <a:t> </a:t>
            </a:r>
            <a:r>
              <a:rPr lang="en-GB" sz="1600" dirty="0" err="1" smtClean="0"/>
              <a:t>alla</a:t>
            </a:r>
            <a:r>
              <a:rPr lang="en-GB" sz="1600" dirty="0" smtClean="0"/>
              <a:t> </a:t>
            </a:r>
            <a:r>
              <a:rPr lang="en-GB" sz="1600" dirty="0" err="1" smtClean="0"/>
              <a:t>fiamma</a:t>
            </a:r>
            <a:r>
              <a:rPr lang="en-GB" sz="1600" dirty="0" smtClean="0"/>
              <a:t>)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Raccordi</a:t>
            </a:r>
            <a:r>
              <a:rPr lang="en-GB" sz="1600" dirty="0" smtClean="0"/>
              <a:t> a </a:t>
            </a:r>
            <a:r>
              <a:rPr lang="en-GB" sz="1600" dirty="0" err="1" smtClean="0"/>
              <a:t>compressione</a:t>
            </a:r>
            <a:r>
              <a:rPr lang="en-GB" sz="1600" dirty="0" smtClean="0"/>
              <a:t> (se non </a:t>
            </a:r>
            <a:r>
              <a:rPr lang="en-GB" sz="1600" dirty="0" err="1" smtClean="0"/>
              <a:t>sono</a:t>
            </a:r>
            <a:r>
              <a:rPr lang="en-GB" sz="1600" dirty="0" smtClean="0"/>
              <a:t> </a:t>
            </a:r>
            <a:r>
              <a:rPr lang="en-GB" sz="1600" dirty="0" err="1" smtClean="0"/>
              <a:t>previsti</a:t>
            </a:r>
            <a:r>
              <a:rPr lang="en-GB" sz="1600" dirty="0" smtClean="0"/>
              <a:t> stress </a:t>
            </a:r>
            <a:r>
              <a:rPr lang="en-GB" sz="1600" dirty="0" err="1" smtClean="0"/>
              <a:t>ciclici</a:t>
            </a:r>
            <a:r>
              <a:rPr lang="en-GB" sz="1600" dirty="0" smtClean="0"/>
              <a:t>)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Raccordi</a:t>
            </a:r>
            <a:r>
              <a:rPr lang="en-GB" sz="1600" dirty="0" smtClean="0"/>
              <a:t> </a:t>
            </a:r>
            <a:r>
              <a:rPr lang="en-GB" sz="1600" dirty="0" err="1" smtClean="0"/>
              <a:t>filettati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rispettano</a:t>
            </a:r>
            <a:r>
              <a:rPr lang="en-GB" sz="1600" dirty="0" smtClean="0"/>
              <a:t> la </a:t>
            </a:r>
            <a:r>
              <a:rPr lang="en-GB" sz="1600" dirty="0" err="1" smtClean="0"/>
              <a:t>norma</a:t>
            </a:r>
            <a:r>
              <a:rPr lang="en-GB" sz="1600" dirty="0" smtClean="0"/>
              <a:t> ASME B16.11 (</a:t>
            </a:r>
            <a:r>
              <a:rPr lang="en-GB" sz="1600" dirty="0" err="1" smtClean="0"/>
              <a:t>questo</a:t>
            </a:r>
            <a:r>
              <a:rPr lang="en-GB" sz="1600" dirty="0" smtClean="0"/>
              <a:t> </a:t>
            </a:r>
            <a:r>
              <a:rPr lang="en-GB" sz="1600" dirty="0" err="1" smtClean="0"/>
              <a:t>tipo</a:t>
            </a:r>
            <a:r>
              <a:rPr lang="en-GB" sz="1600" dirty="0" smtClean="0"/>
              <a:t> di </a:t>
            </a:r>
            <a:r>
              <a:rPr lang="en-GB" sz="1600" dirty="0" err="1" smtClean="0"/>
              <a:t>raccordi</a:t>
            </a:r>
            <a:r>
              <a:rPr lang="en-GB" sz="1600" dirty="0" smtClean="0"/>
              <a:t> è </a:t>
            </a:r>
            <a:r>
              <a:rPr lang="en-GB" sz="1600" dirty="0" err="1" smtClean="0"/>
              <a:t>più</a:t>
            </a:r>
            <a:r>
              <a:rPr lang="en-GB" sz="1600" dirty="0" smtClean="0"/>
              <a:t> incline a </a:t>
            </a:r>
            <a:r>
              <a:rPr lang="en-GB" sz="1600" dirty="0" err="1" smtClean="0"/>
              <a:t>generare</a:t>
            </a:r>
            <a:r>
              <a:rPr lang="en-GB" sz="1600" dirty="0" smtClean="0"/>
              <a:t> </a:t>
            </a:r>
            <a:r>
              <a:rPr lang="en-GB" sz="1600" dirty="0" err="1" smtClean="0"/>
              <a:t>perdite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7" name="ZoneTexte 2"/>
          <p:cNvSpPr txBox="1"/>
          <p:nvPr/>
        </p:nvSpPr>
        <p:spPr>
          <a:xfrm>
            <a:off x="539552" y="1229851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L’uso</a:t>
            </a:r>
            <a:r>
              <a:rPr lang="en-GB" sz="1600" dirty="0" smtClean="0"/>
              <a:t> di </a:t>
            </a:r>
            <a:r>
              <a:rPr lang="en-GB" sz="1600" dirty="0" err="1" smtClean="0"/>
              <a:t>saldatura</a:t>
            </a:r>
            <a:r>
              <a:rPr lang="en-GB" sz="1600" dirty="0" smtClean="0"/>
              <a:t> a </a:t>
            </a:r>
            <a:r>
              <a:rPr lang="en-GB" sz="1600" dirty="0" err="1" smtClean="0"/>
              <a:t>stagno</a:t>
            </a:r>
            <a:r>
              <a:rPr lang="en-GB" sz="1600" dirty="0" smtClean="0"/>
              <a:t> non è </a:t>
            </a:r>
            <a:r>
              <a:rPr lang="en-GB" sz="1600" dirty="0" err="1" smtClean="0"/>
              <a:t>permesso</a:t>
            </a:r>
            <a:r>
              <a:rPr lang="en-GB" sz="1600" dirty="0" smtClean="0"/>
              <a:t> a </a:t>
            </a:r>
            <a:r>
              <a:rPr lang="en-GB" sz="1600" dirty="0" err="1" smtClean="0"/>
              <a:t>causa</a:t>
            </a:r>
            <a:r>
              <a:rPr lang="en-GB" sz="1600" dirty="0" smtClean="0"/>
              <a:t> del basso </a:t>
            </a:r>
            <a:r>
              <a:rPr lang="en-GB" sz="1600" dirty="0" err="1" smtClean="0"/>
              <a:t>punto</a:t>
            </a:r>
            <a:r>
              <a:rPr lang="en-GB" sz="1600" dirty="0" smtClean="0"/>
              <a:t> di </a:t>
            </a:r>
            <a:r>
              <a:rPr lang="en-GB" sz="1600" dirty="0" err="1" smtClean="0"/>
              <a:t>fusione</a:t>
            </a:r>
            <a:r>
              <a:rPr lang="en-GB" sz="1600" dirty="0" smtClean="0"/>
              <a:t> e </a:t>
            </a:r>
            <a:r>
              <a:rPr lang="en-GB" sz="1600" dirty="0" err="1" smtClean="0"/>
              <a:t>alla</a:t>
            </a:r>
            <a:r>
              <a:rPr lang="en-GB" sz="1600" dirty="0" smtClean="0"/>
              <a:t> </a:t>
            </a:r>
            <a:r>
              <a:rPr lang="en-GB" sz="1600" dirty="0" err="1" smtClean="0"/>
              <a:t>sua</a:t>
            </a:r>
            <a:r>
              <a:rPr lang="en-GB" sz="1600" dirty="0" smtClean="0"/>
              <a:t> </a:t>
            </a:r>
            <a:r>
              <a:rPr lang="en-GB" sz="1600" dirty="0" err="1" smtClean="0"/>
              <a:t>propensione</a:t>
            </a:r>
            <a:r>
              <a:rPr lang="en-GB" sz="1600" dirty="0" smtClean="0"/>
              <a:t> a </a:t>
            </a:r>
            <a:r>
              <a:rPr lang="en-GB" sz="1600" dirty="0" err="1" smtClean="0"/>
              <a:t>frattura</a:t>
            </a:r>
            <a:r>
              <a:rPr lang="en-GB" sz="1600" dirty="0" smtClean="0"/>
              <a:t> in </a:t>
            </a:r>
            <a:r>
              <a:rPr lang="en-GB" sz="1600" dirty="0" err="1" smtClean="0"/>
              <a:t>condizioni</a:t>
            </a:r>
            <a:r>
              <a:rPr lang="en-GB" sz="1600" dirty="0" smtClean="0"/>
              <a:t> </a:t>
            </a:r>
            <a:r>
              <a:rPr lang="en-GB" sz="1600" dirty="0" err="1" smtClean="0"/>
              <a:t>criogeniche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La </a:t>
            </a:r>
            <a:r>
              <a:rPr lang="en-GB" sz="1600" dirty="0" err="1" smtClean="0"/>
              <a:t>saldatura</a:t>
            </a:r>
            <a:r>
              <a:rPr lang="en-GB" sz="1600" dirty="0" smtClean="0"/>
              <a:t> per </a:t>
            </a:r>
            <a:r>
              <a:rPr lang="en-GB" sz="1600" dirty="0" err="1" smtClean="0"/>
              <a:t>brasatura</a:t>
            </a:r>
            <a:r>
              <a:rPr lang="en-GB" sz="1600" dirty="0" smtClean="0"/>
              <a:t> è </a:t>
            </a:r>
            <a:r>
              <a:rPr lang="en-GB" sz="1600" dirty="0" err="1" smtClean="0"/>
              <a:t>permessa</a:t>
            </a:r>
            <a:r>
              <a:rPr lang="en-GB" sz="1600" dirty="0" smtClean="0"/>
              <a:t> </a:t>
            </a:r>
            <a:r>
              <a:rPr lang="en-GB" sz="1600" dirty="0" err="1" smtClean="0"/>
              <a:t>nel</a:t>
            </a:r>
            <a:r>
              <a:rPr lang="en-GB" sz="1600" dirty="0" smtClean="0"/>
              <a:t> solo </a:t>
            </a:r>
            <a:r>
              <a:rPr lang="en-GB" sz="1600" dirty="0" err="1" smtClean="0"/>
              <a:t>caso</a:t>
            </a:r>
            <a:r>
              <a:rPr lang="en-GB" sz="1600" dirty="0" smtClean="0"/>
              <a:t> in cui ci </a:t>
            </a:r>
            <a:r>
              <a:rPr lang="en-GB" sz="1600" dirty="0" err="1" smtClean="0"/>
              <a:t>sia</a:t>
            </a:r>
            <a:r>
              <a:rPr lang="en-GB" sz="1600" dirty="0" smtClean="0"/>
              <a:t> la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la </a:t>
            </a:r>
            <a:r>
              <a:rPr lang="en-GB" sz="1600" dirty="0" err="1" smtClean="0"/>
              <a:t>saldatura</a:t>
            </a:r>
            <a:r>
              <a:rPr lang="en-GB" sz="1600" dirty="0" smtClean="0"/>
              <a:t> non </a:t>
            </a:r>
            <a:r>
              <a:rPr lang="en-GB" sz="1600" dirty="0" err="1" smtClean="0"/>
              <a:t>venga</a:t>
            </a:r>
            <a:r>
              <a:rPr lang="en-GB" sz="1600" dirty="0" smtClean="0"/>
              <a:t> </a:t>
            </a:r>
            <a:r>
              <a:rPr lang="en-GB" sz="1600" dirty="0" err="1" smtClean="0"/>
              <a:t>mai</a:t>
            </a:r>
            <a:r>
              <a:rPr lang="en-GB" sz="1600" dirty="0" smtClean="0"/>
              <a:t> </a:t>
            </a:r>
            <a:r>
              <a:rPr lang="en-GB" sz="1600" dirty="0" err="1" smtClean="0"/>
              <a:t>esposta</a:t>
            </a:r>
            <a:r>
              <a:rPr lang="en-GB" sz="1600" dirty="0" smtClean="0"/>
              <a:t> a </a:t>
            </a:r>
            <a:r>
              <a:rPr lang="en-GB" sz="1600" dirty="0" err="1" smtClean="0"/>
              <a:t>fiamme</a:t>
            </a:r>
            <a:r>
              <a:rPr lang="en-GB" sz="160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70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450384"/>
            <a:ext cx="587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fondamentali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per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operare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con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l’idrogeno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Precauzioni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per le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operazioni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di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saldatura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e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raccordo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6" name="Picture 4" descr="Résultat de recherche d'images pour &quot;Socket welding&quot;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5623" y="1620800"/>
            <a:ext cx="2736304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associé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3456"/>
            <a:ext cx="2736304" cy="12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5"/>
          <p:cNvSpPr txBox="1"/>
          <p:nvPr/>
        </p:nvSpPr>
        <p:spPr>
          <a:xfrm>
            <a:off x="5832140" y="292494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Brazing fitting</a:t>
            </a:r>
            <a:endParaRPr lang="en-GB" sz="1400" dirty="0"/>
          </a:p>
        </p:txBody>
      </p:sp>
      <p:pic>
        <p:nvPicPr>
          <p:cNvPr id="19" name="Picture 8" descr="Image associée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 b="10845"/>
          <a:stretch/>
        </p:blipFill>
        <p:spPr bwMode="auto">
          <a:xfrm>
            <a:off x="1574631" y="3621074"/>
            <a:ext cx="2208763" cy="17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786731" y="5463312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Threaded fittings </a:t>
            </a:r>
            <a:endParaRPr lang="fr-BE" sz="1200" dirty="0"/>
          </a:p>
        </p:txBody>
      </p:sp>
      <p:pic>
        <p:nvPicPr>
          <p:cNvPr id="21" name="Picture 10" descr="Résultat de recherche d'images pour &quot;compression fittings&quot;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21074"/>
            <a:ext cx="2349310" cy="17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756981" y="5463312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Compression </a:t>
            </a:r>
            <a:r>
              <a:rPr lang="en-GB" sz="1200" dirty="0"/>
              <a:t>fittings 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72603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450384"/>
            <a:ext cx="58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Regole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specifiche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in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caso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utilizzo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idrogeno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liquido</a:t>
            </a:r>
            <a:endParaRPr lang="en-GB" dirty="0" smtClean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571128" y="980728"/>
            <a:ext cx="8259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conservato</a:t>
            </a:r>
            <a:r>
              <a:rPr lang="en-GB" dirty="0" smtClean="0"/>
              <a:t> in </a:t>
            </a:r>
            <a:r>
              <a:rPr lang="en-GB" dirty="0" err="1" smtClean="0"/>
              <a:t>contenitori</a:t>
            </a:r>
            <a:r>
              <a:rPr lang="en-GB" dirty="0" smtClean="0"/>
              <a:t> </a:t>
            </a:r>
            <a:r>
              <a:rPr lang="en-GB" dirty="0" err="1" smtClean="0"/>
              <a:t>criogenici</a:t>
            </a:r>
            <a:r>
              <a:rPr lang="en-GB" dirty="0" smtClean="0"/>
              <a:t> </a:t>
            </a:r>
            <a:r>
              <a:rPr lang="en-GB" dirty="0" err="1" smtClean="0"/>
              <a:t>quindi</a:t>
            </a:r>
            <a:r>
              <a:rPr lang="en-GB" dirty="0" smtClean="0"/>
              <a:t> è </a:t>
            </a:r>
            <a:r>
              <a:rPr lang="en-GB" dirty="0" err="1" smtClean="0"/>
              <a:t>necessario</a:t>
            </a:r>
            <a:r>
              <a:rPr lang="en-GB" dirty="0" smtClean="0"/>
              <a:t> </a:t>
            </a:r>
            <a:r>
              <a:rPr lang="en-GB" dirty="0" err="1" smtClean="0"/>
              <a:t>conoscere</a:t>
            </a:r>
            <a:r>
              <a:rPr lang="en-GB" dirty="0" smtClean="0"/>
              <a:t> I </a:t>
            </a:r>
            <a:r>
              <a:rPr lang="en-GB" dirty="0" err="1" smtClean="0"/>
              <a:t>rischi</a:t>
            </a:r>
            <a:r>
              <a:rPr lang="en-GB" dirty="0" smtClean="0"/>
              <a:t> ad </a:t>
            </a:r>
            <a:r>
              <a:rPr lang="en-GB" dirty="0" err="1" smtClean="0"/>
              <a:t>esso</a:t>
            </a:r>
            <a:r>
              <a:rPr lang="en-GB" dirty="0" smtClean="0"/>
              <a:t> </a:t>
            </a:r>
            <a:r>
              <a:rPr lang="en-GB" dirty="0" err="1" smtClean="0"/>
              <a:t>collegato</a:t>
            </a:r>
            <a:r>
              <a:rPr lang="en-GB" dirty="0" smtClean="0"/>
              <a:t>.</a:t>
            </a:r>
            <a:endParaRPr lang="fr-BE" dirty="0"/>
          </a:p>
        </p:txBody>
      </p:sp>
      <p:sp>
        <p:nvSpPr>
          <p:cNvPr id="17" name="ZoneTexte 2"/>
          <p:cNvSpPr txBox="1"/>
          <p:nvPr/>
        </p:nvSpPr>
        <p:spPr>
          <a:xfrm>
            <a:off x="611559" y="1772816"/>
            <a:ext cx="8480189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GB" sz="1600" dirty="0" err="1" smtClean="0"/>
              <a:t>L’idrogeno</a:t>
            </a:r>
            <a:r>
              <a:rPr lang="en-GB" sz="1600" dirty="0" smtClean="0"/>
              <a:t> </a:t>
            </a:r>
            <a:r>
              <a:rPr lang="en-GB" sz="1600" dirty="0" err="1" smtClean="0"/>
              <a:t>liquido</a:t>
            </a:r>
            <a:r>
              <a:rPr lang="en-GB" sz="1600" dirty="0" smtClean="0"/>
              <a:t> </a:t>
            </a:r>
            <a:r>
              <a:rPr lang="en-GB" sz="1600" dirty="0" err="1" smtClean="0"/>
              <a:t>può</a:t>
            </a:r>
            <a:r>
              <a:rPr lang="en-GB" sz="1600" dirty="0" smtClean="0"/>
              <a:t> </a:t>
            </a:r>
            <a:r>
              <a:rPr lang="en-GB" sz="1600" dirty="0" err="1" smtClean="0"/>
              <a:t>causare</a:t>
            </a:r>
            <a:r>
              <a:rPr lang="en-GB" sz="1600" dirty="0" smtClean="0"/>
              <a:t> </a:t>
            </a:r>
            <a:r>
              <a:rPr lang="en-GB" sz="1600" dirty="0" err="1" smtClean="0"/>
              <a:t>ipotermia</a:t>
            </a:r>
            <a:r>
              <a:rPr lang="en-GB" sz="1600" dirty="0" smtClean="0"/>
              <a:t> e grave </a:t>
            </a:r>
            <a:r>
              <a:rPr lang="en-GB" sz="1600" dirty="0" err="1" smtClean="0"/>
              <a:t>congelamento</a:t>
            </a:r>
            <a:r>
              <a:rPr lang="en-GB" sz="1600" dirty="0" smtClean="0"/>
              <a:t> a </a:t>
            </a:r>
            <a:r>
              <a:rPr lang="en-GB" sz="1600" dirty="0" err="1" smtClean="0"/>
              <a:t>causa</a:t>
            </a:r>
            <a:r>
              <a:rPr lang="en-GB" sz="1600" dirty="0" smtClean="0"/>
              <a:t> del </a:t>
            </a:r>
            <a:r>
              <a:rPr lang="en-GB" sz="1600" dirty="0" err="1" smtClean="0"/>
              <a:t>suo</a:t>
            </a:r>
            <a:r>
              <a:rPr lang="en-GB" sz="1600" dirty="0" smtClean="0"/>
              <a:t> </a:t>
            </a:r>
            <a:r>
              <a:rPr lang="en-GB" sz="1600" dirty="0" err="1" smtClean="0"/>
              <a:t>punto</a:t>
            </a:r>
            <a:r>
              <a:rPr lang="en-GB" sz="1600" dirty="0" smtClean="0"/>
              <a:t> di </a:t>
            </a:r>
            <a:r>
              <a:rPr lang="en-GB" sz="1600" dirty="0" err="1" smtClean="0"/>
              <a:t>ebollizione</a:t>
            </a:r>
            <a:r>
              <a:rPr lang="en-GB" sz="1600" dirty="0" smtClean="0"/>
              <a:t> </a:t>
            </a:r>
            <a:r>
              <a:rPr lang="en-GB" sz="1600" dirty="0" err="1" smtClean="0"/>
              <a:t>estremamente</a:t>
            </a:r>
            <a:r>
              <a:rPr lang="en-GB" sz="1600" dirty="0" smtClean="0"/>
              <a:t> basso. In </a:t>
            </a:r>
            <a:r>
              <a:rPr lang="en-GB" sz="1600" dirty="0" err="1" smtClean="0"/>
              <a:t>caso</a:t>
            </a:r>
            <a:r>
              <a:rPr lang="en-GB" sz="1600" dirty="0" smtClean="0"/>
              <a:t> di </a:t>
            </a:r>
            <a:r>
              <a:rPr lang="en-GB" sz="1600" dirty="0" err="1" smtClean="0"/>
              <a:t>contatto</a:t>
            </a:r>
            <a:r>
              <a:rPr lang="en-GB" sz="1600" dirty="0" smtClean="0"/>
              <a:t> è </a:t>
            </a:r>
            <a:r>
              <a:rPr lang="en-GB" sz="1600" dirty="0" err="1" smtClean="0"/>
              <a:t>necessaria</a:t>
            </a:r>
            <a:r>
              <a:rPr lang="en-GB" sz="1600" dirty="0" smtClean="0"/>
              <a:t> </a:t>
            </a:r>
            <a:r>
              <a:rPr lang="en-GB" sz="1600" dirty="0" err="1" smtClean="0"/>
              <a:t>immediato</a:t>
            </a:r>
            <a:r>
              <a:rPr lang="en-GB" sz="1600" dirty="0" smtClean="0"/>
              <a:t> </a:t>
            </a:r>
            <a:r>
              <a:rPr lang="en-GB" sz="1600" dirty="0" err="1" smtClean="0"/>
              <a:t>intervento</a:t>
            </a:r>
            <a:r>
              <a:rPr lang="en-GB" sz="1600" dirty="0" smtClean="0"/>
              <a:t> medico.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GB" sz="1600" dirty="0" smtClean="0"/>
              <a:t>La </a:t>
            </a:r>
            <a:r>
              <a:rPr lang="en-GB" sz="1600" dirty="0" err="1" smtClean="0"/>
              <a:t>formazione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ghiaccio</a:t>
            </a:r>
            <a:r>
              <a:rPr lang="en-GB" sz="1600" dirty="0" smtClean="0"/>
              <a:t> </a:t>
            </a:r>
            <a:r>
              <a:rPr lang="en-GB" sz="1600" dirty="0" err="1" smtClean="0"/>
              <a:t>su</a:t>
            </a:r>
            <a:r>
              <a:rPr lang="en-GB" sz="1600" dirty="0" smtClean="0"/>
              <a:t> </a:t>
            </a:r>
            <a:r>
              <a:rPr lang="en-GB" sz="1600" dirty="0" err="1" smtClean="0"/>
              <a:t>scarichi</a:t>
            </a:r>
            <a:r>
              <a:rPr lang="en-GB" sz="1600" dirty="0" smtClean="0"/>
              <a:t> e </a:t>
            </a:r>
            <a:r>
              <a:rPr lang="en-GB" sz="1600" dirty="0" err="1" smtClean="0"/>
              <a:t>valvole</a:t>
            </a:r>
            <a:r>
              <a:rPr lang="en-GB" sz="1600" dirty="0" smtClean="0"/>
              <a:t> </a:t>
            </a:r>
            <a:r>
              <a:rPr lang="en-GB" sz="1600" dirty="0" err="1" smtClean="0"/>
              <a:t>può</a:t>
            </a:r>
            <a:r>
              <a:rPr lang="en-GB" sz="1600" dirty="0" smtClean="0"/>
              <a:t> </a:t>
            </a:r>
            <a:r>
              <a:rPr lang="en-GB" sz="1600" dirty="0" err="1" smtClean="0"/>
              <a:t>causare</a:t>
            </a:r>
            <a:r>
              <a:rPr lang="en-GB" sz="1600" dirty="0" smtClean="0"/>
              <a:t> </a:t>
            </a:r>
            <a:r>
              <a:rPr lang="en-GB" sz="1600" dirty="0" err="1" smtClean="0"/>
              <a:t>guasti</a:t>
            </a:r>
            <a:r>
              <a:rPr lang="en-GB" sz="1600" dirty="0" smtClean="0"/>
              <a:t> </a:t>
            </a:r>
            <a:r>
              <a:rPr lang="en-GB" sz="1600" dirty="0" err="1" smtClean="0"/>
              <a:t>all’impianto</a:t>
            </a:r>
            <a:r>
              <a:rPr lang="en-GB" sz="1600" dirty="0" smtClean="0"/>
              <a:t>. </a:t>
            </a:r>
            <a:r>
              <a:rPr lang="en-GB" sz="1600" dirty="0" err="1" smtClean="0"/>
              <a:t>L’umidità</a:t>
            </a:r>
            <a:r>
              <a:rPr lang="en-GB" sz="1600" dirty="0" smtClean="0"/>
              <a:t> </a:t>
            </a:r>
            <a:r>
              <a:rPr lang="en-GB" sz="1600" dirty="0" err="1" smtClean="0"/>
              <a:t>nell’aria</a:t>
            </a:r>
            <a:r>
              <a:rPr lang="en-GB" sz="1600" dirty="0" smtClean="0"/>
              <a:t> </a:t>
            </a:r>
            <a:r>
              <a:rPr lang="en-GB" sz="1600" dirty="0" err="1" smtClean="0"/>
              <a:t>congela</a:t>
            </a:r>
            <a:r>
              <a:rPr lang="en-GB" sz="1600" dirty="0" smtClean="0"/>
              <a:t> </a:t>
            </a:r>
            <a:r>
              <a:rPr lang="en-GB" sz="1600" dirty="0" err="1" smtClean="0"/>
              <a:t>quando</a:t>
            </a:r>
            <a:r>
              <a:rPr lang="en-GB" sz="1600" dirty="0" smtClean="0"/>
              <a:t> </a:t>
            </a:r>
            <a:r>
              <a:rPr lang="en-GB" sz="1600" dirty="0" err="1" smtClean="0"/>
              <a:t>entra</a:t>
            </a:r>
            <a:r>
              <a:rPr lang="en-GB" sz="1600" dirty="0" smtClean="0"/>
              <a:t> in </a:t>
            </a:r>
            <a:r>
              <a:rPr lang="en-GB" sz="1600" dirty="0" err="1" smtClean="0"/>
              <a:t>contatto</a:t>
            </a:r>
            <a:r>
              <a:rPr lang="en-GB" sz="1600" dirty="0" smtClean="0"/>
              <a:t> con le </a:t>
            </a:r>
            <a:r>
              <a:rPr lang="en-GB" sz="1600" dirty="0" err="1" smtClean="0"/>
              <a:t>superfici</a:t>
            </a:r>
            <a:r>
              <a:rPr lang="en-GB" sz="1600" dirty="0" smtClean="0"/>
              <a:t> </a:t>
            </a:r>
            <a:r>
              <a:rPr lang="en-GB" sz="1600" dirty="0" err="1" smtClean="0"/>
              <a:t>fredde</a:t>
            </a:r>
            <a:r>
              <a:rPr lang="en-GB" sz="1600" dirty="0" smtClean="0"/>
              <a:t> </a:t>
            </a:r>
            <a:r>
              <a:rPr lang="en-GB" sz="1600" dirty="0" err="1" smtClean="0"/>
              <a:t>dei</a:t>
            </a:r>
            <a:r>
              <a:rPr lang="en-GB" sz="1600" dirty="0" smtClean="0"/>
              <a:t> </a:t>
            </a:r>
            <a:r>
              <a:rPr lang="en-GB" sz="1600" dirty="0" err="1" smtClean="0"/>
              <a:t>contenitori</a:t>
            </a:r>
            <a:r>
              <a:rPr lang="en-GB" sz="1600" dirty="0" smtClean="0"/>
              <a:t> di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</a:t>
            </a:r>
            <a:r>
              <a:rPr lang="en-GB" sz="1600" dirty="0" err="1" smtClean="0"/>
              <a:t>liquido</a:t>
            </a:r>
            <a:r>
              <a:rPr lang="en-GB" sz="1600" dirty="0" smtClean="0"/>
              <a:t>.</a:t>
            </a:r>
            <a:r>
              <a:rPr lang="en-GB" sz="1600" dirty="0"/>
              <a:t> </a:t>
            </a:r>
            <a:endParaRPr lang="en-GB" sz="1600" dirty="0" smtClean="0"/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GB" sz="1600" dirty="0" smtClean="0"/>
              <a:t>La </a:t>
            </a:r>
            <a:r>
              <a:rPr lang="en-GB" sz="1600" dirty="0" err="1" smtClean="0"/>
              <a:t>condensazione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dell’aria</a:t>
            </a:r>
            <a:r>
              <a:rPr lang="en-GB" sz="1600" dirty="0" smtClean="0"/>
              <a:t> </a:t>
            </a:r>
            <a:r>
              <a:rPr lang="en-GB" sz="1600" dirty="0" err="1" smtClean="0"/>
              <a:t>vicino</a:t>
            </a:r>
            <a:r>
              <a:rPr lang="en-GB" sz="1600" dirty="0" smtClean="0"/>
              <a:t> al </a:t>
            </a:r>
            <a:r>
              <a:rPr lang="en-GB" sz="1600" dirty="0" err="1" smtClean="0"/>
              <a:t>contenitore</a:t>
            </a:r>
            <a:r>
              <a:rPr lang="en-GB" sz="1600" dirty="0" smtClean="0"/>
              <a:t> </a:t>
            </a:r>
            <a:r>
              <a:rPr lang="en-GB" sz="1600" dirty="0" err="1" smtClean="0"/>
              <a:t>criogenico</a:t>
            </a:r>
            <a:r>
              <a:rPr lang="en-GB" sz="1600" dirty="0" smtClean="0"/>
              <a:t> </a:t>
            </a:r>
            <a:r>
              <a:rPr lang="en-GB" sz="1600" dirty="0" err="1" smtClean="0"/>
              <a:t>può</a:t>
            </a:r>
            <a:r>
              <a:rPr lang="en-GB" sz="1600" dirty="0" smtClean="0"/>
              <a:t> </a:t>
            </a:r>
            <a:r>
              <a:rPr lang="en-GB" sz="1600" dirty="0" err="1" smtClean="0"/>
              <a:t>generare</a:t>
            </a:r>
            <a:r>
              <a:rPr lang="en-GB" sz="1600" dirty="0" smtClean="0"/>
              <a:t> </a:t>
            </a:r>
            <a:r>
              <a:rPr lang="en-GB" sz="1600" dirty="0" err="1" smtClean="0"/>
              <a:t>condizioni</a:t>
            </a:r>
            <a:r>
              <a:rPr lang="en-GB" sz="1600" dirty="0" smtClean="0"/>
              <a:t> </a:t>
            </a:r>
            <a:r>
              <a:rPr lang="en-GB" sz="1600" dirty="0" err="1" smtClean="0"/>
              <a:t>esplosive</a:t>
            </a:r>
            <a:r>
              <a:rPr lang="en-GB" sz="1600" dirty="0" smtClean="0"/>
              <a:t>. La </a:t>
            </a:r>
            <a:r>
              <a:rPr lang="en-GB" sz="1600" dirty="0" err="1" smtClean="0"/>
              <a:t>causa</a:t>
            </a:r>
            <a:r>
              <a:rPr lang="en-GB" sz="1600" dirty="0" smtClean="0"/>
              <a:t> di </a:t>
            </a:r>
            <a:r>
              <a:rPr lang="en-GB" sz="1600" dirty="0" err="1" smtClean="0"/>
              <a:t>questo</a:t>
            </a:r>
            <a:r>
              <a:rPr lang="en-GB" sz="1600" dirty="0" smtClean="0"/>
              <a:t> </a:t>
            </a:r>
            <a:r>
              <a:rPr lang="en-GB" sz="1600" dirty="0" err="1" smtClean="0"/>
              <a:t>fenomeno</a:t>
            </a:r>
            <a:r>
              <a:rPr lang="en-GB" sz="1600" dirty="0" smtClean="0"/>
              <a:t> è </a:t>
            </a:r>
            <a:r>
              <a:rPr lang="en-GB" sz="1600" dirty="0" err="1" smtClean="0"/>
              <a:t>l’evaporazione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dell’azoto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lascia</a:t>
            </a:r>
            <a:r>
              <a:rPr lang="en-GB" sz="1600" dirty="0" smtClean="0"/>
              <a:t> </a:t>
            </a:r>
            <a:r>
              <a:rPr lang="en-GB" sz="1600" dirty="0" err="1" smtClean="0"/>
              <a:t>dietro</a:t>
            </a:r>
            <a:r>
              <a:rPr lang="en-GB" sz="1600" dirty="0" smtClean="0"/>
              <a:t> di se </a:t>
            </a:r>
            <a:r>
              <a:rPr lang="en-GB" sz="1600" dirty="0" err="1" smtClean="0"/>
              <a:t>un’atmosfera</a:t>
            </a:r>
            <a:r>
              <a:rPr lang="en-GB" sz="1600" dirty="0" smtClean="0"/>
              <a:t> </a:t>
            </a:r>
            <a:r>
              <a:rPr lang="en-GB" sz="1600" dirty="0" err="1" smtClean="0"/>
              <a:t>ricca</a:t>
            </a:r>
            <a:r>
              <a:rPr lang="en-GB" sz="1600" dirty="0" smtClean="0"/>
              <a:t> di </a:t>
            </a:r>
            <a:r>
              <a:rPr lang="en-GB" sz="1600" dirty="0" err="1" smtClean="0"/>
              <a:t>ossigeno</a:t>
            </a:r>
            <a:r>
              <a:rPr lang="en-GB" sz="1600" dirty="0" smtClean="0"/>
              <a:t> </a:t>
            </a:r>
            <a:r>
              <a:rPr lang="en-GB" sz="1600" dirty="0" err="1" smtClean="0"/>
              <a:t>intorno</a:t>
            </a:r>
            <a:r>
              <a:rPr lang="en-GB" sz="1600" dirty="0" smtClean="0"/>
              <a:t> al </a:t>
            </a:r>
            <a:r>
              <a:rPr lang="en-GB" sz="1600" dirty="0" err="1" smtClean="0"/>
              <a:t>contenitore</a:t>
            </a:r>
            <a:r>
              <a:rPr lang="en-GB" sz="1600" dirty="0" smtClean="0"/>
              <a:t>  </a:t>
            </a:r>
            <a:r>
              <a:rPr lang="en-GB" sz="1600" dirty="0" err="1" smtClean="0"/>
              <a:t>criogenico</a:t>
            </a:r>
            <a:r>
              <a:rPr lang="en-GB" sz="1600" dirty="0" smtClean="0"/>
              <a:t>. </a:t>
            </a:r>
            <a:r>
              <a:rPr lang="en-GB" sz="1600" dirty="0" err="1" smtClean="0"/>
              <a:t>Un’adeguato</a:t>
            </a:r>
            <a:r>
              <a:rPr lang="en-GB" sz="1600" dirty="0" smtClean="0"/>
              <a:t> </a:t>
            </a:r>
            <a:r>
              <a:rPr lang="en-GB" sz="1600" dirty="0" err="1" smtClean="0"/>
              <a:t>isolamento</a:t>
            </a:r>
            <a:r>
              <a:rPr lang="en-GB" sz="1600" dirty="0" smtClean="0"/>
              <a:t> </a:t>
            </a:r>
            <a:r>
              <a:rPr lang="en-GB" sz="1600" dirty="0" err="1" smtClean="0"/>
              <a:t>termico</a:t>
            </a:r>
            <a:r>
              <a:rPr lang="en-GB" sz="1600" dirty="0" smtClean="0"/>
              <a:t> del </a:t>
            </a:r>
            <a:r>
              <a:rPr lang="en-GB" sz="1600" dirty="0" err="1" smtClean="0"/>
              <a:t>contenitore</a:t>
            </a:r>
            <a:r>
              <a:rPr lang="en-GB" sz="1600" dirty="0" smtClean="0"/>
              <a:t> </a:t>
            </a:r>
            <a:r>
              <a:rPr lang="en-GB" sz="1600" dirty="0" err="1" smtClean="0"/>
              <a:t>unito</a:t>
            </a:r>
            <a:r>
              <a:rPr lang="en-GB" sz="1600" dirty="0" smtClean="0"/>
              <a:t> </a:t>
            </a:r>
            <a:r>
              <a:rPr lang="en-GB" sz="1600" dirty="0" err="1" smtClean="0"/>
              <a:t>alla</a:t>
            </a:r>
            <a:r>
              <a:rPr lang="en-GB" sz="1600" dirty="0" smtClean="0"/>
              <a:t> </a:t>
            </a:r>
            <a:r>
              <a:rPr lang="en-GB" sz="1600" dirty="0" err="1" smtClean="0"/>
              <a:t>ventilazione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dell’ambiente</a:t>
            </a:r>
            <a:r>
              <a:rPr lang="en-GB" sz="1600" dirty="0" smtClean="0"/>
              <a:t> </a:t>
            </a:r>
            <a:r>
              <a:rPr lang="en-GB" sz="1600" dirty="0" err="1" smtClean="0"/>
              <a:t>possono</a:t>
            </a:r>
            <a:r>
              <a:rPr lang="en-GB" sz="1600" dirty="0" smtClean="0"/>
              <a:t> </a:t>
            </a:r>
            <a:r>
              <a:rPr lang="en-GB" sz="1600" dirty="0" err="1" smtClean="0"/>
              <a:t>aiutare</a:t>
            </a:r>
            <a:r>
              <a:rPr lang="en-GB" sz="1600" dirty="0" smtClean="0"/>
              <a:t> a </a:t>
            </a:r>
            <a:r>
              <a:rPr lang="en-GB" sz="1600" dirty="0" err="1" smtClean="0"/>
              <a:t>prevenire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fenomeno</a:t>
            </a:r>
            <a:r>
              <a:rPr lang="en-GB" sz="1600" dirty="0" smtClean="0"/>
              <a:t>.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GB" sz="1600" dirty="0" smtClean="0"/>
              <a:t>Un </a:t>
            </a:r>
            <a:r>
              <a:rPr lang="en-GB" sz="1600" dirty="0" err="1" smtClean="0"/>
              <a:t>ingresso</a:t>
            </a:r>
            <a:r>
              <a:rPr lang="en-GB" sz="1600" dirty="0" smtClean="0"/>
              <a:t> di aria in un </a:t>
            </a:r>
            <a:r>
              <a:rPr lang="en-GB" sz="1600" dirty="0" err="1" smtClean="0"/>
              <a:t>contenitore</a:t>
            </a:r>
            <a:r>
              <a:rPr lang="en-GB" sz="1600" dirty="0" smtClean="0"/>
              <a:t> di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</a:t>
            </a:r>
            <a:r>
              <a:rPr lang="en-GB" sz="1600" dirty="0" err="1" smtClean="0"/>
              <a:t>liquido</a:t>
            </a:r>
            <a:r>
              <a:rPr lang="en-GB" sz="1600" dirty="0" smtClean="0"/>
              <a:t> </a:t>
            </a:r>
            <a:r>
              <a:rPr lang="en-GB" sz="1600" dirty="0" err="1" smtClean="0"/>
              <a:t>può</a:t>
            </a:r>
            <a:r>
              <a:rPr lang="en-GB" sz="1600" dirty="0" smtClean="0"/>
              <a:t> </a:t>
            </a:r>
            <a:r>
              <a:rPr lang="en-GB" sz="1600" dirty="0" err="1" smtClean="0"/>
              <a:t>formare</a:t>
            </a:r>
            <a:r>
              <a:rPr lang="en-GB" sz="1600" dirty="0" smtClean="0"/>
              <a:t> </a:t>
            </a:r>
            <a:r>
              <a:rPr lang="en-GB" sz="1600" dirty="0" err="1" smtClean="0"/>
              <a:t>ghiaccio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può</a:t>
            </a:r>
            <a:r>
              <a:rPr lang="en-GB" sz="1600" dirty="0" smtClean="0"/>
              <a:t> </a:t>
            </a:r>
            <a:r>
              <a:rPr lang="en-GB" sz="1600" dirty="0" err="1" smtClean="0"/>
              <a:t>bloccare</a:t>
            </a:r>
            <a:r>
              <a:rPr lang="en-GB" sz="1600" dirty="0" smtClean="0"/>
              <a:t> le </a:t>
            </a:r>
            <a:r>
              <a:rPr lang="en-GB" sz="1600" dirty="0" err="1" smtClean="0"/>
              <a:t>tubazioni</a:t>
            </a:r>
            <a:r>
              <a:rPr lang="en-GB" sz="1600" dirty="0" smtClean="0"/>
              <a:t> e </a:t>
            </a:r>
            <a:r>
              <a:rPr lang="en-GB" sz="1600" dirty="0" err="1" smtClean="0"/>
              <a:t>portare</a:t>
            </a:r>
            <a:r>
              <a:rPr lang="en-GB" sz="1600" dirty="0" smtClean="0"/>
              <a:t> a </a:t>
            </a:r>
            <a:r>
              <a:rPr lang="en-GB" sz="1600" dirty="0" err="1" smtClean="0"/>
              <a:t>malfunzionamenti</a:t>
            </a:r>
            <a:r>
              <a:rPr lang="en-GB" sz="1600" dirty="0" smtClean="0"/>
              <a:t> del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.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GB" sz="1600" dirty="0" err="1" smtClean="0"/>
              <a:t>L’ebollizione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in </a:t>
            </a:r>
            <a:r>
              <a:rPr lang="en-GB" sz="1600" dirty="0" err="1" smtClean="0"/>
              <a:t>caso</a:t>
            </a:r>
            <a:r>
              <a:rPr lang="en-GB" sz="1600" dirty="0" smtClean="0"/>
              <a:t> di </a:t>
            </a:r>
            <a:r>
              <a:rPr lang="en-GB" sz="1600" dirty="0" err="1" smtClean="0"/>
              <a:t>isolamento</a:t>
            </a:r>
            <a:r>
              <a:rPr lang="en-GB" sz="1600" dirty="0" smtClean="0"/>
              <a:t> </a:t>
            </a:r>
            <a:r>
              <a:rPr lang="en-GB" sz="1600" dirty="0" err="1" smtClean="0"/>
              <a:t>termico</a:t>
            </a:r>
            <a:r>
              <a:rPr lang="en-GB" sz="1600" dirty="0" smtClean="0"/>
              <a:t> non </a:t>
            </a:r>
            <a:r>
              <a:rPr lang="en-GB" sz="1600" dirty="0" err="1" smtClean="0"/>
              <a:t>perfetto</a:t>
            </a:r>
            <a:r>
              <a:rPr lang="en-GB" sz="1600" dirty="0" smtClean="0"/>
              <a:t> </a:t>
            </a:r>
            <a:r>
              <a:rPr lang="en-GB" sz="1600" dirty="0" err="1" smtClean="0"/>
              <a:t>può</a:t>
            </a:r>
            <a:r>
              <a:rPr lang="en-GB" sz="1600" dirty="0" smtClean="0"/>
              <a:t> </a:t>
            </a:r>
            <a:r>
              <a:rPr lang="en-GB" sz="1600" dirty="0" err="1" smtClean="0"/>
              <a:t>generare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sovrapressione</a:t>
            </a:r>
            <a:r>
              <a:rPr lang="en-GB" sz="1600" dirty="0" smtClean="0"/>
              <a:t> </a:t>
            </a:r>
            <a:r>
              <a:rPr lang="en-GB" sz="1600" dirty="0" err="1" smtClean="0"/>
              <a:t>interna</a:t>
            </a:r>
            <a:r>
              <a:rPr lang="en-GB" sz="1600" dirty="0" smtClean="0"/>
              <a:t> al </a:t>
            </a:r>
            <a:r>
              <a:rPr lang="en-GB" sz="1600" dirty="0" err="1" smtClean="0"/>
              <a:t>contenitore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può</a:t>
            </a:r>
            <a:r>
              <a:rPr lang="en-GB" sz="1600" dirty="0" smtClean="0"/>
              <a:t> </a:t>
            </a:r>
            <a:r>
              <a:rPr lang="en-GB" sz="1600" dirty="0" err="1" smtClean="0"/>
              <a:t>crescere</a:t>
            </a:r>
            <a:r>
              <a:rPr lang="en-GB" sz="1600" dirty="0" smtClean="0"/>
              <a:t> </a:t>
            </a:r>
            <a:r>
              <a:rPr lang="en-GB" sz="1600" dirty="0" err="1" smtClean="0"/>
              <a:t>nel</a:t>
            </a:r>
            <a:r>
              <a:rPr lang="en-GB" sz="1600" dirty="0" smtClean="0"/>
              <a:t> tempo se non </a:t>
            </a:r>
            <a:r>
              <a:rPr lang="en-GB" sz="1600" dirty="0" err="1" smtClean="0"/>
              <a:t>espulsa</a:t>
            </a:r>
            <a:r>
              <a:rPr lang="en-GB" sz="1600" dirty="0" smtClean="0"/>
              <a:t> </a:t>
            </a:r>
            <a:r>
              <a:rPr lang="en-GB" sz="1600" dirty="0" err="1" smtClean="0"/>
              <a:t>opportunamente</a:t>
            </a:r>
            <a:r>
              <a:rPr lang="en-GB" sz="1600" dirty="0" smtClean="0"/>
              <a:t> da </a:t>
            </a:r>
            <a:r>
              <a:rPr lang="en-GB" sz="1600" dirty="0" err="1" smtClean="0"/>
              <a:t>valvole</a:t>
            </a:r>
            <a:r>
              <a:rPr lang="en-GB" sz="1600" dirty="0" smtClean="0"/>
              <a:t> di </a:t>
            </a:r>
            <a:r>
              <a:rPr lang="en-GB" sz="1600" dirty="0" err="1" smtClean="0"/>
              <a:t>sovrapressione</a:t>
            </a:r>
            <a:r>
              <a:rPr lang="en-GB" sz="1600" dirty="0" smtClean="0"/>
              <a:t>. 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29680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186615"/>
            <a:ext cx="58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specifiche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in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caso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di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utilizzo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di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idrogeno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liquido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571128" y="716959"/>
            <a:ext cx="8259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L’idrogeno</a:t>
            </a:r>
            <a:r>
              <a:rPr lang="en-GB" dirty="0"/>
              <a:t> </a:t>
            </a:r>
            <a:r>
              <a:rPr lang="en-GB" dirty="0" err="1"/>
              <a:t>liquido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conservato</a:t>
            </a:r>
            <a:r>
              <a:rPr lang="en-GB" dirty="0"/>
              <a:t> in </a:t>
            </a:r>
            <a:r>
              <a:rPr lang="en-GB" dirty="0" err="1"/>
              <a:t>contenitori</a:t>
            </a:r>
            <a:r>
              <a:rPr lang="en-GB" dirty="0"/>
              <a:t> </a:t>
            </a:r>
            <a:r>
              <a:rPr lang="en-GB" dirty="0" err="1"/>
              <a:t>criogenici</a:t>
            </a:r>
            <a:r>
              <a:rPr lang="en-GB" dirty="0"/>
              <a:t> </a:t>
            </a:r>
            <a:r>
              <a:rPr lang="en-GB" dirty="0" err="1"/>
              <a:t>quindi</a:t>
            </a:r>
            <a:r>
              <a:rPr lang="en-GB" dirty="0"/>
              <a:t> è </a:t>
            </a:r>
            <a:r>
              <a:rPr lang="en-GB" dirty="0" err="1"/>
              <a:t>necessario</a:t>
            </a:r>
            <a:r>
              <a:rPr lang="en-GB" dirty="0"/>
              <a:t> </a:t>
            </a:r>
            <a:r>
              <a:rPr lang="en-GB" dirty="0" err="1"/>
              <a:t>conoscere</a:t>
            </a:r>
            <a:r>
              <a:rPr lang="en-GB" dirty="0"/>
              <a:t> I </a:t>
            </a:r>
            <a:r>
              <a:rPr lang="en-GB" dirty="0" err="1"/>
              <a:t>rischi</a:t>
            </a:r>
            <a:r>
              <a:rPr lang="en-GB" dirty="0"/>
              <a:t> ad </a:t>
            </a:r>
            <a:r>
              <a:rPr lang="en-GB" dirty="0" err="1"/>
              <a:t>esso</a:t>
            </a:r>
            <a:r>
              <a:rPr lang="en-GB" dirty="0"/>
              <a:t> </a:t>
            </a:r>
            <a:r>
              <a:rPr lang="en-GB" dirty="0" err="1"/>
              <a:t>collegato</a:t>
            </a:r>
            <a:r>
              <a:rPr lang="en-GB" dirty="0"/>
              <a:t>.</a:t>
            </a:r>
            <a:endParaRPr lang="fr-BE" dirty="0"/>
          </a:p>
        </p:txBody>
      </p:sp>
      <p:sp>
        <p:nvSpPr>
          <p:cNvPr id="17" name="Rectangle 16"/>
          <p:cNvSpPr/>
          <p:nvPr/>
        </p:nvSpPr>
        <p:spPr>
          <a:xfrm>
            <a:off x="100262" y="5424911"/>
            <a:ext cx="7110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Raphael.concorde</a:t>
            </a:r>
            <a:r>
              <a:rPr lang="en-US" sz="1200" dirty="0"/>
              <a:t> - Photo taken during visit at NASA KSC chemical processing facility, CC BY-SA 4.0, https://en.wikipedia.org/w/index.php?curid=59266356</a:t>
            </a:r>
            <a:endParaRPr lang="fr-BE" sz="1200" dirty="0"/>
          </a:p>
        </p:txBody>
      </p:sp>
      <p:pic>
        <p:nvPicPr>
          <p:cNvPr id="18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557411"/>
            <a:ext cx="4587240" cy="3215640"/>
          </a:xfrm>
          <a:prstGeom prst="rect">
            <a:avLst/>
          </a:prstGeom>
        </p:spPr>
      </p:pic>
      <p:sp>
        <p:nvSpPr>
          <p:cNvPr id="19" name="ZoneTexte 7"/>
          <p:cNvSpPr txBox="1"/>
          <p:nvPr/>
        </p:nvSpPr>
        <p:spPr>
          <a:xfrm>
            <a:off x="6948265" y="4029327"/>
            <a:ext cx="188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NASA engineer pouring liquid hydrogen sample into container in a sealed environment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86986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7"/>
          <p:cNvSpPr txBox="1"/>
          <p:nvPr/>
        </p:nvSpPr>
        <p:spPr>
          <a:xfrm>
            <a:off x="527932" y="420624"/>
            <a:ext cx="822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Pittogrammi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e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indicazioni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pericolo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per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l’ambiente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lavoro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16" name="Picture" descr="F:\KnowHy\KnowHy ppt 4.2-4.7\revised\Images\19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268760"/>
            <a:ext cx="61206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"/>
          <p:cNvSpPr txBox="1"/>
          <p:nvPr/>
        </p:nvSpPr>
        <p:spPr>
          <a:xfrm>
            <a:off x="7812360" y="5952865"/>
            <a:ext cx="1353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</a:t>
            </a:r>
            <a:r>
              <a:rPr lang="en-GB" sz="1400" dirty="0" err="1" smtClean="0"/>
              <a:t>Knowhy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96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77429" y="437135"/>
            <a:ext cx="7882799" cy="4088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dirty="0">
                <a:solidFill>
                  <a:srgbClr val="038AD6"/>
                </a:solidFill>
                <a:latin typeface="Berlin Sans FB Demi" panose="020E0802020502020306" pitchFamily="34" charset="0"/>
              </a:rPr>
              <a:t>Procedure di verifica a seguito dell’installazione di una cella a combustibile</a:t>
            </a:r>
          </a:p>
        </p:txBody>
      </p:sp>
      <p:sp>
        <p:nvSpPr>
          <p:cNvPr id="16" name="ZoneTexte 1"/>
          <p:cNvSpPr txBox="1"/>
          <p:nvPr/>
        </p:nvSpPr>
        <p:spPr>
          <a:xfrm>
            <a:off x="657094" y="1484784"/>
            <a:ext cx="5355065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err="1" smtClean="0"/>
              <a:t>Ispezione</a:t>
            </a:r>
            <a:r>
              <a:rPr lang="en-US" dirty="0" smtClean="0"/>
              <a:t> </a:t>
            </a:r>
            <a:r>
              <a:rPr lang="en-US" dirty="0" err="1" smtClean="0"/>
              <a:t>visiva</a:t>
            </a:r>
            <a:r>
              <a:rPr lang="en-US" dirty="0" smtClean="0"/>
              <a:t> di </a:t>
            </a:r>
            <a:r>
              <a:rPr lang="en-US" dirty="0" err="1" smtClean="0"/>
              <a:t>tubazioni</a:t>
            </a:r>
            <a:r>
              <a:rPr lang="en-US" dirty="0" smtClean="0"/>
              <a:t>, </a:t>
            </a:r>
            <a:r>
              <a:rPr lang="en-US" dirty="0" err="1" smtClean="0"/>
              <a:t>cavi</a:t>
            </a:r>
            <a:r>
              <a:rPr lang="en-US" dirty="0" smtClean="0"/>
              <a:t> e </a:t>
            </a:r>
            <a:r>
              <a:rPr lang="en-US" dirty="0" err="1" smtClean="0"/>
              <a:t>connessioni</a:t>
            </a:r>
            <a:endParaRPr lang="en-US" dirty="0" smtClean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Test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perdite</a:t>
            </a:r>
            <a:r>
              <a:rPr lang="en-US" dirty="0" smtClean="0"/>
              <a:t> di gas: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Messa</a:t>
            </a:r>
            <a:r>
              <a:rPr lang="en-US" dirty="0" smtClean="0"/>
              <a:t> in </a:t>
            </a:r>
            <a:r>
              <a:rPr lang="en-US" dirty="0" err="1" smtClean="0"/>
              <a:t>pressione</a:t>
            </a:r>
            <a:r>
              <a:rPr lang="en-US" dirty="0" smtClean="0"/>
              <a:t> </a:t>
            </a:r>
            <a:r>
              <a:rPr lang="en-US" dirty="0" err="1" smtClean="0"/>
              <a:t>dell’impianto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Identificazione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perdita</a:t>
            </a:r>
            <a:r>
              <a:rPr lang="en-US" dirty="0" smtClean="0"/>
              <a:t> con spray o </a:t>
            </a:r>
            <a:r>
              <a:rPr lang="en-US" dirty="0" err="1" smtClean="0"/>
              <a:t>sensori</a:t>
            </a:r>
            <a:r>
              <a:rPr lang="en-US" dirty="0" smtClean="0"/>
              <a:t> in  </a:t>
            </a:r>
            <a:r>
              <a:rPr lang="en-US" dirty="0" err="1" smtClean="0"/>
              <a:t>caso</a:t>
            </a:r>
            <a:r>
              <a:rPr lang="en-US" dirty="0" smtClean="0"/>
              <a:t> di </a:t>
            </a:r>
            <a:r>
              <a:rPr lang="en-US" dirty="0" err="1" smtClean="0"/>
              <a:t>perdita</a:t>
            </a:r>
            <a:r>
              <a:rPr lang="en-US" dirty="0" smtClean="0"/>
              <a:t> di </a:t>
            </a:r>
            <a:r>
              <a:rPr lang="en-US" dirty="0" err="1" smtClean="0"/>
              <a:t>pressione</a:t>
            </a:r>
            <a:endParaRPr lang="en-US" dirty="0" smtClean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err="1" smtClean="0"/>
              <a:t>Verifica</a:t>
            </a:r>
            <a:r>
              <a:rPr lang="en-US" dirty="0" smtClean="0"/>
              <a:t> </a:t>
            </a:r>
            <a:r>
              <a:rPr lang="en-US" dirty="0" err="1" smtClean="0"/>
              <a:t>dell’isolamento</a:t>
            </a:r>
            <a:r>
              <a:rPr lang="en-US" dirty="0" smtClean="0"/>
              <a:t> </a:t>
            </a:r>
            <a:r>
              <a:rPr lang="en-US" dirty="0" err="1" smtClean="0"/>
              <a:t>elettrico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Isolamento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tiranti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cella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Isolamento</a:t>
            </a:r>
            <a:r>
              <a:rPr lang="en-US" dirty="0" smtClean="0"/>
              <a:t> del </a:t>
            </a:r>
            <a:r>
              <a:rPr lang="en-US" dirty="0" err="1" smtClean="0"/>
              <a:t>collettore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reagenti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cella</a:t>
            </a:r>
            <a:endParaRPr lang="en-US" dirty="0" smtClean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err="1" smtClean="0"/>
              <a:t>Isolamento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piastre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stack da terra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Controllo</a:t>
            </a:r>
            <a:r>
              <a:rPr lang="en-US" dirty="0" smtClean="0"/>
              <a:t> del </a:t>
            </a:r>
            <a:r>
              <a:rPr lang="en-US" dirty="0" err="1" smtClean="0"/>
              <a:t>carico</a:t>
            </a:r>
            <a:r>
              <a:rPr lang="en-US" dirty="0" smtClean="0"/>
              <a:t> </a:t>
            </a:r>
            <a:r>
              <a:rPr lang="en-US" dirty="0" err="1" smtClean="0"/>
              <a:t>meccanico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Serraggio</a:t>
            </a:r>
            <a:r>
              <a:rPr lang="en-US" dirty="0" smtClean="0"/>
              <a:t> con </a:t>
            </a:r>
            <a:r>
              <a:rPr lang="en-US" dirty="0" err="1" smtClean="0"/>
              <a:t>chiave</a:t>
            </a:r>
            <a:r>
              <a:rPr lang="en-US" dirty="0" smtClean="0"/>
              <a:t> </a:t>
            </a:r>
            <a:r>
              <a:rPr lang="en-US" dirty="0" err="1" smtClean="0"/>
              <a:t>dinamometrica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bulloni</a:t>
            </a:r>
            <a:endParaRPr lang="en-US" dirty="0" smtClean="0"/>
          </a:p>
        </p:txBody>
      </p:sp>
      <p:sp>
        <p:nvSpPr>
          <p:cNvPr id="17" name="ZoneTexte 2"/>
          <p:cNvSpPr txBox="1"/>
          <p:nvPr/>
        </p:nvSpPr>
        <p:spPr>
          <a:xfrm>
            <a:off x="652151" y="980728"/>
            <a:ext cx="669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</a:t>
            </a:r>
            <a:r>
              <a:rPr lang="en-GB" dirty="0" err="1" smtClean="0"/>
              <a:t>controlli</a:t>
            </a:r>
            <a:r>
              <a:rPr lang="en-GB" dirty="0" smtClean="0"/>
              <a:t> base a </a:t>
            </a:r>
            <a:r>
              <a:rPr lang="en-GB" dirty="0" err="1" smtClean="0"/>
              <a:t>seguito</a:t>
            </a:r>
            <a:r>
              <a:rPr lang="en-GB" dirty="0" smtClean="0"/>
              <a:t> </a:t>
            </a:r>
            <a:r>
              <a:rPr lang="en-GB" dirty="0" err="1" smtClean="0"/>
              <a:t>dell’installazione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fuel cell </a:t>
            </a:r>
            <a:r>
              <a:rPr lang="en-GB" dirty="0" err="1" smtClean="0"/>
              <a:t>includono</a:t>
            </a:r>
            <a:r>
              <a:rPr lang="en-GB" dirty="0"/>
              <a:t>: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241" y="1602520"/>
            <a:ext cx="2330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Résultat de recherche d'images pour &quot;megger insulation tester&quot;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44" y="3789040"/>
            <a:ext cx="1312147" cy="18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3"/>
          <p:cNvSpPr txBox="1"/>
          <p:nvPr/>
        </p:nvSpPr>
        <p:spPr>
          <a:xfrm>
            <a:off x="6521273" y="5686738"/>
            <a:ext cx="201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Insulation measurement</a:t>
            </a:r>
            <a:endParaRPr lang="en-GB" sz="1200" dirty="0"/>
          </a:p>
        </p:txBody>
      </p:sp>
      <p:sp>
        <p:nvSpPr>
          <p:cNvPr id="21" name="ZoneTexte 13"/>
          <p:cNvSpPr txBox="1"/>
          <p:nvPr/>
        </p:nvSpPr>
        <p:spPr>
          <a:xfrm>
            <a:off x="6948264" y="33569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Fuel cell stack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652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77430" y="237346"/>
            <a:ext cx="7502514" cy="4800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dirty="0">
                <a:solidFill>
                  <a:srgbClr val="038AD6"/>
                </a:solidFill>
                <a:latin typeface="Berlin Sans FB Demi" panose="020E0802020502020306" pitchFamily="34" charset="0"/>
              </a:rPr>
              <a:t>Procedure di verifica a seguito dell’installazione di una cella a combustibile</a:t>
            </a:r>
          </a:p>
        </p:txBody>
      </p:sp>
      <p:sp>
        <p:nvSpPr>
          <p:cNvPr id="16" name="ZoneTexte 2"/>
          <p:cNvSpPr txBox="1"/>
          <p:nvPr/>
        </p:nvSpPr>
        <p:spPr>
          <a:xfrm>
            <a:off x="480703" y="780939"/>
            <a:ext cx="761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Esempio</a:t>
            </a:r>
            <a:r>
              <a:rPr lang="en-GB" dirty="0" smtClean="0"/>
              <a:t> di </a:t>
            </a:r>
            <a:r>
              <a:rPr lang="en-GB" dirty="0" err="1" smtClean="0"/>
              <a:t>ricerca</a:t>
            </a:r>
            <a:r>
              <a:rPr lang="en-GB" dirty="0" smtClean="0"/>
              <a:t> di </a:t>
            </a:r>
            <a:r>
              <a:rPr lang="en-GB" dirty="0" err="1" smtClean="0"/>
              <a:t>perdite</a:t>
            </a:r>
            <a:r>
              <a:rPr lang="en-GB" dirty="0" smtClean="0"/>
              <a:t> con spray o con detector</a:t>
            </a:r>
            <a:endParaRPr lang="en-GB" dirty="0"/>
          </a:p>
        </p:txBody>
      </p:sp>
      <p:pic>
        <p:nvPicPr>
          <p:cNvPr id="17" name="Picture 2" descr="Image associé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44" y="147507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08" y="2615811"/>
            <a:ext cx="1779920" cy="313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3"/>
          <p:cNvSpPr txBox="1"/>
          <p:nvPr/>
        </p:nvSpPr>
        <p:spPr>
          <a:xfrm>
            <a:off x="5045621" y="135700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Il detector </a:t>
            </a:r>
            <a:r>
              <a:rPr lang="en-GB" dirty="0" err="1" smtClean="0"/>
              <a:t>elettronico</a:t>
            </a:r>
            <a:r>
              <a:rPr lang="en-GB" dirty="0" smtClean="0"/>
              <a:t> </a:t>
            </a:r>
            <a:r>
              <a:rPr lang="en-GB" dirty="0" err="1" smtClean="0"/>
              <a:t>fornisce</a:t>
            </a:r>
            <a:r>
              <a:rPr lang="en-GB" dirty="0" smtClean="0"/>
              <a:t> </a:t>
            </a:r>
            <a:r>
              <a:rPr lang="en-GB" dirty="0" err="1" smtClean="0"/>
              <a:t>direttamente</a:t>
            </a:r>
            <a:r>
              <a:rPr lang="en-GB" dirty="0" smtClean="0"/>
              <a:t> la </a:t>
            </a:r>
            <a:r>
              <a:rPr lang="en-GB" dirty="0" err="1" smtClean="0"/>
              <a:t>concentrazione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</a:t>
            </a:r>
            <a:r>
              <a:rPr lang="en-GB" dirty="0" err="1" smtClean="0"/>
              <a:t>prossimità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perdita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0" name="ZoneTexte 5"/>
          <p:cNvSpPr txBox="1"/>
          <p:nvPr/>
        </p:nvSpPr>
        <p:spPr>
          <a:xfrm>
            <a:off x="1059630" y="386906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Uno spray </a:t>
            </a:r>
            <a:r>
              <a:rPr lang="en-GB" dirty="0" err="1" smtClean="0"/>
              <a:t>speciale</a:t>
            </a:r>
            <a:r>
              <a:rPr lang="en-GB" dirty="0" smtClean="0"/>
              <a:t> </a:t>
            </a:r>
            <a:r>
              <a:rPr lang="en-GB" dirty="0" err="1" smtClean="0"/>
              <a:t>contenente</a:t>
            </a:r>
            <a:r>
              <a:rPr lang="en-GB" dirty="0" smtClean="0"/>
              <a:t> </a:t>
            </a:r>
            <a:r>
              <a:rPr lang="en-GB" dirty="0" err="1" smtClean="0"/>
              <a:t>schiumogeno</a:t>
            </a:r>
            <a:r>
              <a:rPr lang="en-GB" dirty="0" smtClean="0"/>
              <a:t> forma </a:t>
            </a:r>
            <a:r>
              <a:rPr lang="en-GB" dirty="0" err="1" smtClean="0"/>
              <a:t>bolle</a:t>
            </a:r>
            <a:r>
              <a:rPr lang="en-GB" dirty="0" smtClean="0"/>
              <a:t> in </a:t>
            </a:r>
            <a:r>
              <a:rPr lang="en-GB" dirty="0" err="1" smtClean="0"/>
              <a:t>caso</a:t>
            </a:r>
            <a:r>
              <a:rPr lang="en-GB" dirty="0" smtClean="0"/>
              <a:t> di </a:t>
            </a:r>
            <a:r>
              <a:rPr lang="en-GB" dirty="0" err="1" smtClean="0"/>
              <a:t>perdita</a:t>
            </a:r>
            <a:r>
              <a:rPr lang="en-GB" dirty="0" smtClean="0"/>
              <a:t>, </a:t>
            </a:r>
            <a:r>
              <a:rPr lang="en-GB" dirty="0" err="1" smtClean="0"/>
              <a:t>visualizzazione</a:t>
            </a:r>
            <a:r>
              <a:rPr lang="en-GB" dirty="0" smtClean="0"/>
              <a:t> </a:t>
            </a:r>
            <a:r>
              <a:rPr lang="en-GB" dirty="0" err="1" smtClean="0"/>
              <a:t>rapida</a:t>
            </a:r>
            <a:r>
              <a:rPr lang="en-GB" dirty="0" smtClean="0"/>
              <a:t> del </a:t>
            </a:r>
            <a:r>
              <a:rPr lang="en-GB" dirty="0" err="1" smtClean="0"/>
              <a:t>problema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57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899592" y="302595"/>
            <a:ext cx="741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Gestione</a:t>
            </a:r>
            <a:r>
              <a:rPr lang="en-GB" sz="24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del </a:t>
            </a:r>
            <a:r>
              <a:rPr lang="en-GB" sz="24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rischio</a:t>
            </a:r>
            <a:r>
              <a:rPr lang="en-GB" sz="24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in </a:t>
            </a:r>
            <a:r>
              <a:rPr lang="en-GB" sz="24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caso</a:t>
            </a:r>
            <a:r>
              <a:rPr lang="en-GB" sz="24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sz="24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utilizzo</a:t>
            </a:r>
            <a:r>
              <a:rPr lang="en-GB" sz="24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H2</a:t>
            </a:r>
            <a:endParaRPr lang="en-GB" sz="2400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6" name="ZoneTexte 3"/>
          <p:cNvSpPr txBox="1"/>
          <p:nvPr/>
        </p:nvSpPr>
        <p:spPr>
          <a:xfrm>
            <a:off x="1835696" y="908276"/>
            <a:ext cx="7003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600" dirty="0" err="1" smtClean="0"/>
              <a:t>Proprietà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dell’idrogeno</a:t>
            </a:r>
            <a:endParaRPr lang="en-GB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 smtClean="0"/>
              <a:t>Proprietà</a:t>
            </a:r>
            <a:r>
              <a:rPr lang="en-GB" sz="1600" dirty="0" smtClean="0"/>
              <a:t> base </a:t>
            </a:r>
            <a:r>
              <a:rPr lang="en-GB" sz="1600" dirty="0" err="1" smtClean="0"/>
              <a:t>dell’idrogeno</a:t>
            </a:r>
            <a:endParaRPr lang="en-GB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 smtClean="0"/>
              <a:t>Tabella</a:t>
            </a:r>
            <a:r>
              <a:rPr lang="en-GB" sz="1600" dirty="0" smtClean="0"/>
              <a:t> </a:t>
            </a:r>
            <a:r>
              <a:rPr lang="en-GB" sz="1600" dirty="0" err="1" smtClean="0"/>
              <a:t>completa</a:t>
            </a:r>
            <a:r>
              <a:rPr lang="en-GB" sz="1600" dirty="0" smtClean="0"/>
              <a:t> </a:t>
            </a:r>
            <a:r>
              <a:rPr lang="en-GB" sz="1600" dirty="0" err="1" smtClean="0"/>
              <a:t>delle</a:t>
            </a:r>
            <a:r>
              <a:rPr lang="en-GB" sz="1600" dirty="0" smtClean="0"/>
              <a:t> </a:t>
            </a:r>
            <a:r>
              <a:rPr lang="en-GB" sz="1600" dirty="0" err="1" smtClean="0"/>
              <a:t>proprietà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dell’idrogeno</a:t>
            </a:r>
            <a:endParaRPr lang="en-GB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err="1" smtClean="0"/>
              <a:t>Regole</a:t>
            </a:r>
            <a:r>
              <a:rPr lang="en-GB" sz="1600" dirty="0" smtClean="0"/>
              <a:t> </a:t>
            </a:r>
            <a:r>
              <a:rPr lang="en-GB" sz="1600" dirty="0" err="1" smtClean="0"/>
              <a:t>fondamentali</a:t>
            </a:r>
            <a:r>
              <a:rPr lang="en-GB" sz="1600" dirty="0" smtClean="0"/>
              <a:t> di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 per chi opera con </a:t>
            </a:r>
            <a:r>
              <a:rPr lang="en-GB" sz="1600" dirty="0" err="1" smtClean="0"/>
              <a:t>l’idrogeno</a:t>
            </a:r>
            <a:endParaRPr lang="en-GB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 smtClean="0"/>
              <a:t>Considerazioni</a:t>
            </a:r>
            <a:r>
              <a:rPr lang="en-GB" sz="1600" dirty="0" smtClean="0"/>
              <a:t> di 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 smtClean="0"/>
              <a:t>Abilità</a:t>
            </a:r>
            <a:r>
              <a:rPr lang="en-GB" sz="1600" dirty="0" smtClean="0"/>
              <a:t> e </a:t>
            </a:r>
            <a:r>
              <a:rPr lang="en-GB" sz="1600" dirty="0" err="1" smtClean="0"/>
              <a:t>conoscenze</a:t>
            </a:r>
            <a:r>
              <a:rPr lang="en-GB" sz="1600" dirty="0" smtClean="0"/>
              <a:t> </a:t>
            </a:r>
            <a:r>
              <a:rPr lang="en-GB" sz="1600" dirty="0" err="1" smtClean="0"/>
              <a:t>specifiche</a:t>
            </a:r>
            <a:r>
              <a:rPr lang="en-GB" sz="1600" dirty="0" smtClean="0"/>
              <a:t> </a:t>
            </a:r>
            <a:r>
              <a:rPr lang="en-GB" sz="1600" dirty="0" err="1" smtClean="0"/>
              <a:t>richieste</a:t>
            </a:r>
            <a:r>
              <a:rPr lang="en-GB" sz="1600" dirty="0" smtClean="0"/>
              <a:t> a chi opera con H2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/>
              <a:t>Rimuovere ogni possibile fonte di accensione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 smtClean="0"/>
              <a:t>Scelta</a:t>
            </a:r>
            <a:r>
              <a:rPr lang="en-GB" sz="1600" dirty="0" smtClean="0"/>
              <a:t> </a:t>
            </a:r>
            <a:r>
              <a:rPr lang="en-GB" sz="1600" dirty="0" err="1" smtClean="0"/>
              <a:t>dei</a:t>
            </a:r>
            <a:r>
              <a:rPr lang="en-GB" sz="1600" dirty="0" smtClean="0"/>
              <a:t> </a:t>
            </a:r>
            <a:r>
              <a:rPr lang="en-GB" sz="1600" dirty="0" err="1" smtClean="0"/>
              <a:t>materiali</a:t>
            </a:r>
            <a:r>
              <a:rPr lang="en-GB" sz="1600" dirty="0" smtClean="0"/>
              <a:t> </a:t>
            </a:r>
            <a:r>
              <a:rPr lang="en-GB" sz="1600" dirty="0" err="1" smtClean="0"/>
              <a:t>corretti</a:t>
            </a:r>
            <a:r>
              <a:rPr lang="en-GB" sz="1600" dirty="0" smtClean="0"/>
              <a:t> a </a:t>
            </a:r>
            <a:r>
              <a:rPr lang="en-GB" sz="1600" dirty="0" err="1" smtClean="0"/>
              <a:t>contatto</a:t>
            </a:r>
            <a:r>
              <a:rPr lang="en-GB" sz="1600" dirty="0" smtClean="0"/>
              <a:t> con </a:t>
            </a:r>
            <a:r>
              <a:rPr lang="en-GB" sz="1600" dirty="0" err="1" smtClean="0"/>
              <a:t>il</a:t>
            </a:r>
            <a:r>
              <a:rPr lang="en-GB" sz="1600" dirty="0" smtClean="0"/>
              <a:t> gas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 smtClean="0"/>
              <a:t>Progettazione</a:t>
            </a:r>
            <a:r>
              <a:rPr lang="en-GB" sz="1600" dirty="0" smtClean="0"/>
              <a:t> e </a:t>
            </a:r>
            <a:r>
              <a:rPr lang="en-GB" sz="1600" dirty="0" err="1" smtClean="0"/>
              <a:t>etichettatura</a:t>
            </a:r>
            <a:r>
              <a:rPr lang="en-GB" sz="1600" dirty="0" smtClean="0"/>
              <a:t> </a:t>
            </a:r>
            <a:r>
              <a:rPr lang="en-GB" sz="1600" dirty="0" err="1" smtClean="0"/>
              <a:t>delle</a:t>
            </a:r>
            <a:r>
              <a:rPr lang="en-GB" sz="1600" dirty="0" smtClean="0"/>
              <a:t> </a:t>
            </a:r>
            <a:r>
              <a:rPr lang="en-GB" sz="1600" dirty="0" err="1" smtClean="0"/>
              <a:t>tubazioni</a:t>
            </a:r>
            <a:endParaRPr lang="en-GB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 smtClean="0"/>
              <a:t>Precauzioni</a:t>
            </a:r>
            <a:r>
              <a:rPr lang="en-GB" sz="1600" dirty="0" smtClean="0"/>
              <a:t> per </a:t>
            </a:r>
            <a:r>
              <a:rPr lang="en-GB" sz="1600" dirty="0" err="1" smtClean="0"/>
              <a:t>operazioni</a:t>
            </a:r>
            <a:r>
              <a:rPr lang="en-GB" sz="1600" dirty="0" smtClean="0"/>
              <a:t> di </a:t>
            </a:r>
            <a:r>
              <a:rPr lang="en-GB" sz="1600" dirty="0" err="1" smtClean="0"/>
              <a:t>saldatura</a:t>
            </a:r>
            <a:r>
              <a:rPr lang="en-GB" sz="1600" dirty="0" smtClean="0"/>
              <a:t> e </a:t>
            </a:r>
            <a:r>
              <a:rPr lang="en-GB" sz="1600" dirty="0" err="1" smtClean="0"/>
              <a:t>terminazione</a:t>
            </a:r>
            <a:r>
              <a:rPr lang="en-GB" sz="1600" dirty="0" smtClean="0"/>
              <a:t> </a:t>
            </a:r>
            <a:r>
              <a:rPr lang="en-GB" sz="1600" dirty="0" err="1" smtClean="0"/>
              <a:t>tubi</a:t>
            </a:r>
            <a:endParaRPr lang="en-GB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err="1" smtClean="0"/>
              <a:t>Regole</a:t>
            </a:r>
            <a:r>
              <a:rPr lang="en-GB" sz="1600" dirty="0" smtClean="0"/>
              <a:t> </a:t>
            </a:r>
            <a:r>
              <a:rPr lang="en-GB" sz="1600" dirty="0" err="1" smtClean="0"/>
              <a:t>specifiche</a:t>
            </a:r>
            <a:r>
              <a:rPr lang="en-GB" sz="1600" dirty="0" smtClean="0"/>
              <a:t> per </a:t>
            </a:r>
            <a:r>
              <a:rPr lang="en-GB" sz="1600" dirty="0" err="1" smtClean="0"/>
              <a:t>l’uso</a:t>
            </a:r>
            <a:r>
              <a:rPr lang="en-GB" sz="1600" dirty="0" smtClean="0"/>
              <a:t> di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</a:t>
            </a:r>
            <a:r>
              <a:rPr lang="en-GB" sz="1600" dirty="0" err="1" smtClean="0"/>
              <a:t>liquido</a:t>
            </a:r>
            <a:endParaRPr lang="en-GB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err="1" smtClean="0"/>
              <a:t>Pittogrammi</a:t>
            </a:r>
            <a:r>
              <a:rPr lang="en-GB" sz="1600" dirty="0" smtClean="0"/>
              <a:t> e </a:t>
            </a:r>
            <a:r>
              <a:rPr lang="en-GB" sz="1600" dirty="0" err="1" smtClean="0"/>
              <a:t>avvisi</a:t>
            </a:r>
            <a:r>
              <a:rPr lang="en-GB" sz="1600" dirty="0" smtClean="0"/>
              <a:t> da </a:t>
            </a:r>
            <a:r>
              <a:rPr lang="en-GB" sz="1600" dirty="0" err="1" smtClean="0"/>
              <a:t>applicare</a:t>
            </a:r>
            <a:r>
              <a:rPr lang="en-GB" sz="1600" dirty="0" smtClean="0"/>
              <a:t> </a:t>
            </a:r>
            <a:r>
              <a:rPr lang="en-GB" sz="1600" dirty="0" err="1" smtClean="0"/>
              <a:t>nell’ambiente</a:t>
            </a:r>
            <a:r>
              <a:rPr lang="en-GB" sz="1600" dirty="0" smtClean="0"/>
              <a:t> di </a:t>
            </a:r>
            <a:r>
              <a:rPr lang="en-GB" sz="1600" dirty="0" err="1" smtClean="0"/>
              <a:t>lavoro</a:t>
            </a:r>
            <a:endParaRPr lang="en-GB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/>
              <a:t>Procedure di </a:t>
            </a:r>
            <a:r>
              <a:rPr lang="en-GB" sz="1600" dirty="0" err="1" smtClean="0"/>
              <a:t>verifica</a:t>
            </a:r>
            <a:r>
              <a:rPr lang="en-GB" sz="1600" dirty="0" smtClean="0"/>
              <a:t> a </a:t>
            </a:r>
            <a:r>
              <a:rPr lang="en-GB" sz="1600" dirty="0" err="1" smtClean="0"/>
              <a:t>seguito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dell’installazione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cella</a:t>
            </a:r>
            <a:r>
              <a:rPr lang="en-GB" sz="1600" dirty="0" smtClean="0"/>
              <a:t> a </a:t>
            </a:r>
            <a:r>
              <a:rPr lang="en-GB" sz="1600" dirty="0" err="1" smtClean="0"/>
              <a:t>combustibile</a:t>
            </a:r>
            <a:endParaRPr lang="en-GB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/>
              <a:t>Come </a:t>
            </a:r>
            <a:r>
              <a:rPr lang="en-GB" sz="1600" dirty="0" err="1" smtClean="0"/>
              <a:t>ridurre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rischi</a:t>
            </a:r>
            <a:r>
              <a:rPr lang="en-GB" sz="1600" dirty="0" smtClean="0"/>
              <a:t> in </a:t>
            </a:r>
            <a:r>
              <a:rPr lang="en-GB" sz="1600" dirty="0" err="1" smtClean="0"/>
              <a:t>caso</a:t>
            </a:r>
            <a:r>
              <a:rPr lang="en-GB" sz="1600" dirty="0" smtClean="0"/>
              <a:t> di </a:t>
            </a:r>
            <a:r>
              <a:rPr lang="en-GB" sz="1600" dirty="0" err="1" smtClean="0"/>
              <a:t>operazioni</a:t>
            </a:r>
            <a:r>
              <a:rPr lang="en-GB" sz="1600" dirty="0" smtClean="0"/>
              <a:t> </a:t>
            </a:r>
            <a:r>
              <a:rPr lang="en-GB" sz="1600" dirty="0" err="1" smtClean="0"/>
              <a:t>su</a:t>
            </a:r>
            <a:r>
              <a:rPr lang="en-GB" sz="1600" dirty="0" smtClean="0"/>
              <a:t> un </a:t>
            </a:r>
            <a:r>
              <a:rPr lang="en-GB" sz="1600" dirty="0" err="1" smtClean="0"/>
              <a:t>veicolo</a:t>
            </a:r>
            <a:r>
              <a:rPr lang="en-GB" sz="1600" dirty="0" smtClean="0"/>
              <a:t> a </a:t>
            </a:r>
            <a:r>
              <a:rPr lang="en-GB" sz="1600" dirty="0" err="1" smtClean="0"/>
              <a:t>celle</a:t>
            </a:r>
            <a:r>
              <a:rPr lang="en-GB" sz="1600" dirty="0" smtClean="0"/>
              <a:t> a </a:t>
            </a:r>
            <a:r>
              <a:rPr lang="en-GB" sz="1600" dirty="0" err="1" smtClean="0"/>
              <a:t>combustibile</a:t>
            </a:r>
            <a:endParaRPr lang="en-GB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 smtClean="0"/>
              <a:t>Dispositivi</a:t>
            </a:r>
            <a:r>
              <a:rPr lang="en-GB" sz="1600" dirty="0" smtClean="0"/>
              <a:t> di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 </a:t>
            </a:r>
            <a:r>
              <a:rPr lang="en-GB" sz="1600" dirty="0" err="1" smtClean="0"/>
              <a:t>ambientale</a:t>
            </a:r>
            <a:r>
              <a:rPr lang="en-GB" sz="1600" dirty="0" smtClean="0"/>
              <a:t>: </a:t>
            </a:r>
            <a:r>
              <a:rPr lang="en-GB" sz="1600" dirty="0" err="1" smtClean="0"/>
              <a:t>ventilazione</a:t>
            </a:r>
            <a:r>
              <a:rPr lang="en-GB" sz="1600" dirty="0" smtClean="0"/>
              <a:t> e </a:t>
            </a:r>
            <a:r>
              <a:rPr lang="en-GB" sz="1600" dirty="0" err="1" smtClean="0"/>
              <a:t>sensori</a:t>
            </a:r>
            <a:r>
              <a:rPr lang="en-GB" sz="1600" dirty="0" smtClean="0"/>
              <a:t> di </a:t>
            </a:r>
            <a:r>
              <a:rPr lang="en-GB" sz="1600" dirty="0" err="1" smtClean="0"/>
              <a:t>fuga</a:t>
            </a:r>
            <a:r>
              <a:rPr lang="en-GB" sz="1600" dirty="0" smtClean="0"/>
              <a:t> di H2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 smtClean="0"/>
              <a:t>Dispositivi</a:t>
            </a:r>
            <a:r>
              <a:rPr lang="en-GB" sz="1600" dirty="0" smtClean="0"/>
              <a:t> di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 del </a:t>
            </a:r>
            <a:r>
              <a:rPr lang="en-GB" sz="1600" dirty="0" err="1" smtClean="0"/>
              <a:t>veicolo</a:t>
            </a:r>
            <a:r>
              <a:rPr lang="en-GB" sz="1600" dirty="0" smtClean="0"/>
              <a:t>: </a:t>
            </a:r>
            <a:r>
              <a:rPr lang="en-GB" sz="1600" dirty="0" err="1" smtClean="0"/>
              <a:t>Fusibili</a:t>
            </a:r>
            <a:r>
              <a:rPr lang="en-GB" sz="1600" dirty="0" smtClean="0"/>
              <a:t> e </a:t>
            </a:r>
            <a:r>
              <a:rPr lang="en-GB" sz="1600" dirty="0" err="1" smtClean="0"/>
              <a:t>sensori</a:t>
            </a:r>
            <a:r>
              <a:rPr lang="en-GB" sz="1600" dirty="0" smtClean="0"/>
              <a:t> di </a:t>
            </a:r>
            <a:r>
              <a:rPr lang="en-GB" sz="1600" dirty="0" err="1" smtClean="0"/>
              <a:t>fuga</a:t>
            </a:r>
            <a:r>
              <a:rPr lang="en-GB" sz="1600" dirty="0" smtClean="0"/>
              <a:t> di H2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Procedure operative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err="1" smtClean="0"/>
              <a:t>Lezione</a:t>
            </a:r>
            <a:r>
              <a:rPr lang="en-GB" sz="1600" dirty="0" smtClean="0"/>
              <a:t> </a:t>
            </a:r>
            <a:r>
              <a:rPr lang="en-GB" sz="1600" dirty="0" err="1" smtClean="0"/>
              <a:t>imparata</a:t>
            </a:r>
            <a:r>
              <a:rPr lang="en-GB" sz="1600" dirty="0" smtClean="0"/>
              <a:t> a </a:t>
            </a:r>
            <a:r>
              <a:rPr lang="en-GB" sz="1600" dirty="0" err="1" smtClean="0"/>
              <a:t>seguito</a:t>
            </a:r>
            <a:r>
              <a:rPr lang="en-GB" sz="1600" dirty="0" smtClean="0"/>
              <a:t> </a:t>
            </a:r>
            <a:r>
              <a:rPr lang="en-GB" sz="1600" dirty="0" err="1" smtClean="0"/>
              <a:t>degli</a:t>
            </a:r>
            <a:r>
              <a:rPr lang="en-GB" sz="1600" dirty="0" smtClean="0"/>
              <a:t> </a:t>
            </a:r>
            <a:r>
              <a:rPr lang="en-GB" sz="1600" dirty="0" err="1" smtClean="0"/>
              <a:t>incidenti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5"/>
          <p:cNvSpPr txBox="1"/>
          <p:nvPr/>
        </p:nvSpPr>
        <p:spPr>
          <a:xfrm>
            <a:off x="609600" y="1618922"/>
            <a:ext cx="62666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Da </a:t>
            </a:r>
            <a:r>
              <a:rPr lang="en-GB" sz="1600" dirty="0" err="1" smtClean="0"/>
              <a:t>considerare</a:t>
            </a:r>
            <a:r>
              <a:rPr lang="en-GB" sz="1600" dirty="0" smtClean="0"/>
              <a:t> prima </a:t>
            </a:r>
            <a:r>
              <a:rPr lang="en-GB" sz="1600" dirty="0" err="1" smtClean="0"/>
              <a:t>dell’installazione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una</a:t>
            </a:r>
            <a:r>
              <a:rPr lang="en-GB" sz="1600" dirty="0" smtClean="0"/>
              <a:t> fuel cell: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dirty="0" smtClean="0"/>
              <a:t>- </a:t>
            </a:r>
            <a:r>
              <a:rPr lang="en-GB" dirty="0" smtClean="0"/>
              <a:t>Il </a:t>
            </a:r>
            <a:r>
              <a:rPr lang="en-GB" dirty="0" err="1" smtClean="0"/>
              <a:t>basamento</a:t>
            </a:r>
            <a:r>
              <a:rPr lang="en-GB" dirty="0" smtClean="0"/>
              <a:t> di </a:t>
            </a:r>
            <a:r>
              <a:rPr lang="en-GB" dirty="0" err="1" smtClean="0"/>
              <a:t>supporto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chassis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Analisi</a:t>
            </a:r>
            <a:r>
              <a:rPr lang="en-GB" dirty="0" smtClean="0"/>
              <a:t> </a:t>
            </a:r>
            <a:r>
              <a:rPr lang="en-GB" dirty="0" err="1" smtClean="0"/>
              <a:t>visuale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elementi</a:t>
            </a:r>
            <a:r>
              <a:rPr lang="en-GB" dirty="0" smtClean="0"/>
              <a:t> a </a:t>
            </a:r>
            <a:r>
              <a:rPr lang="en-GB" dirty="0" err="1" smtClean="0"/>
              <a:t>seguito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consegna</a:t>
            </a:r>
            <a:r>
              <a:rPr lang="en-GB" dirty="0" smtClean="0"/>
              <a:t> (</a:t>
            </a:r>
            <a:r>
              <a:rPr lang="en-GB" dirty="0" err="1" smtClean="0"/>
              <a:t>protezioni</a:t>
            </a:r>
            <a:r>
              <a:rPr lang="en-GB" dirty="0" smtClean="0"/>
              <a:t>, </a:t>
            </a:r>
            <a:r>
              <a:rPr lang="en-GB" dirty="0" err="1" smtClean="0"/>
              <a:t>prese</a:t>
            </a:r>
            <a:r>
              <a:rPr lang="en-GB" dirty="0" smtClean="0"/>
              <a:t> e spine)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Pulizia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Ventilazione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ambienti</a:t>
            </a:r>
            <a:r>
              <a:rPr lang="en-GB" dirty="0" smtClean="0"/>
              <a:t>, </a:t>
            </a:r>
            <a:r>
              <a:rPr lang="en-GB" dirty="0" err="1" smtClean="0"/>
              <a:t>presidi</a:t>
            </a:r>
            <a:r>
              <a:rPr lang="en-GB" dirty="0" smtClean="0"/>
              <a:t> di </a:t>
            </a:r>
            <a:r>
              <a:rPr lang="en-GB" dirty="0" err="1" smtClean="0"/>
              <a:t>sicurezza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Verifica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connessioni</a:t>
            </a:r>
            <a:r>
              <a:rPr lang="en-GB" dirty="0" smtClean="0"/>
              <a:t> </a:t>
            </a:r>
            <a:r>
              <a:rPr lang="en-GB" dirty="0" smtClean="0"/>
              <a:t>di terra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Verifica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connessioni</a:t>
            </a:r>
            <a:r>
              <a:rPr lang="en-GB" dirty="0" smtClean="0"/>
              <a:t> </a:t>
            </a:r>
            <a:r>
              <a:rPr lang="en-GB" dirty="0" err="1" smtClean="0"/>
              <a:t>elettriche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Ventilazione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quadri</a:t>
            </a:r>
            <a:r>
              <a:rPr lang="en-GB" dirty="0" smtClean="0"/>
              <a:t> </a:t>
            </a:r>
            <a:r>
              <a:rPr lang="en-GB" dirty="0" err="1" smtClean="0"/>
              <a:t>elettrici</a:t>
            </a:r>
            <a:endParaRPr lang="en-GB" dirty="0" smtClean="0"/>
          </a:p>
          <a:p>
            <a:endParaRPr lang="en-GB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GB" sz="1600" dirty="0" smtClean="0"/>
              <a:t>Test di </a:t>
            </a:r>
            <a:r>
              <a:rPr lang="en-GB" sz="1600" dirty="0" err="1" smtClean="0"/>
              <a:t>avvio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dirty="0" smtClean="0"/>
              <a:t>- </a:t>
            </a:r>
            <a:r>
              <a:rPr lang="en-GB" dirty="0" err="1" smtClean="0"/>
              <a:t>Curva</a:t>
            </a:r>
            <a:r>
              <a:rPr lang="en-GB" dirty="0" smtClean="0"/>
              <a:t> di </a:t>
            </a:r>
            <a:r>
              <a:rPr lang="en-GB" dirty="0" err="1" smtClean="0"/>
              <a:t>polarizzazione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Misurazione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voltaggi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punto</a:t>
            </a:r>
            <a:r>
              <a:rPr lang="en-GB" dirty="0" smtClean="0"/>
              <a:t> </a:t>
            </a:r>
            <a:r>
              <a:rPr lang="en-GB" dirty="0" err="1" smtClean="0"/>
              <a:t>operativo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Misurazione</a:t>
            </a:r>
            <a:r>
              <a:rPr lang="en-GB" dirty="0" smtClean="0"/>
              <a:t> di </a:t>
            </a:r>
            <a:r>
              <a:rPr lang="en-GB" dirty="0" err="1" smtClean="0"/>
              <a:t>altri</a:t>
            </a:r>
            <a:r>
              <a:rPr lang="en-GB" dirty="0" smtClean="0"/>
              <a:t> </a:t>
            </a:r>
            <a:r>
              <a:rPr lang="en-GB" dirty="0" err="1" smtClean="0"/>
              <a:t>parametri</a:t>
            </a:r>
            <a:r>
              <a:rPr lang="en-GB" dirty="0" smtClean="0"/>
              <a:t> (</a:t>
            </a:r>
            <a:r>
              <a:rPr lang="en-GB" dirty="0" err="1" smtClean="0"/>
              <a:t>pressione</a:t>
            </a:r>
            <a:r>
              <a:rPr lang="en-GB" dirty="0" smtClean="0"/>
              <a:t>, </a:t>
            </a:r>
            <a:r>
              <a:rPr lang="en-GB" dirty="0" err="1" smtClean="0"/>
              <a:t>temperatura</a:t>
            </a:r>
            <a:r>
              <a:rPr lang="en-GB" dirty="0" smtClean="0"/>
              <a:t>)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punto</a:t>
            </a:r>
            <a:r>
              <a:rPr lang="en-GB" dirty="0" smtClean="0"/>
              <a:t> </a:t>
            </a:r>
            <a:r>
              <a:rPr lang="en-GB" dirty="0" err="1" smtClean="0"/>
              <a:t>operativo</a:t>
            </a:r>
            <a:r>
              <a:rPr lang="en-GB" dirty="0" smtClean="0"/>
              <a:t> del </a:t>
            </a:r>
            <a:r>
              <a:rPr lang="en-GB" dirty="0" err="1" smtClean="0"/>
              <a:t>sistema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7430" y="437135"/>
            <a:ext cx="7502514" cy="5341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dirty="0">
                <a:solidFill>
                  <a:srgbClr val="038AD6"/>
                </a:solidFill>
                <a:latin typeface="Berlin Sans FB Demi" panose="020E0802020502020306" pitchFamily="34" charset="0"/>
              </a:rPr>
              <a:t>Procedure di verifica a seguito dell’installazione di una cella a combustibile</a:t>
            </a:r>
          </a:p>
        </p:txBody>
      </p:sp>
      <p:sp>
        <p:nvSpPr>
          <p:cNvPr id="17" name="ZoneTexte 11"/>
          <p:cNvSpPr txBox="1"/>
          <p:nvPr/>
        </p:nvSpPr>
        <p:spPr>
          <a:xfrm>
            <a:off x="652151" y="980728"/>
            <a:ext cx="413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Controlli</a:t>
            </a:r>
            <a:r>
              <a:rPr lang="en-GB" dirty="0" smtClean="0"/>
              <a:t> </a:t>
            </a:r>
            <a:r>
              <a:rPr lang="en-GB" dirty="0" err="1" smtClean="0"/>
              <a:t>approfonditi</a:t>
            </a:r>
            <a:r>
              <a:rPr lang="en-GB" dirty="0" smtClean="0"/>
              <a:t> del </a:t>
            </a:r>
            <a:r>
              <a:rPr lang="en-GB" dirty="0" err="1" smtClean="0"/>
              <a:t>sistema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18" name="Picture 2" descr="Résultat de recherche d'images pour &quot;fuel cell polarization curve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39" y="3691379"/>
            <a:ext cx="2664296" cy="18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"/>
          <p:cNvSpPr txBox="1"/>
          <p:nvPr/>
        </p:nvSpPr>
        <p:spPr>
          <a:xfrm>
            <a:off x="7510299" y="549088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Polarization curve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3405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43247" y="219238"/>
            <a:ext cx="79389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Come ridurre i rischi in caso di operazioni su un veicolo a celle a combustibile</a:t>
            </a:r>
          </a:p>
          <a:p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Dispositivi</a:t>
            </a:r>
            <a:r>
              <a:rPr lang="en-GB" sz="1600" dirty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sicurezza</a:t>
            </a:r>
            <a:r>
              <a:rPr lang="en-GB" sz="1600" dirty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ambientale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16" name="Image 11" descr="Figure_1_U6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16778"/>
            <a:ext cx="2563796" cy="2376264"/>
          </a:xfrm>
          <a:prstGeom prst="rect">
            <a:avLst/>
          </a:prstGeom>
        </p:spPr>
      </p:pic>
      <p:pic>
        <p:nvPicPr>
          <p:cNvPr id="17" name="Image 17" descr="Figure_2_U6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40" y="3452514"/>
            <a:ext cx="1189536" cy="2272090"/>
          </a:xfrm>
          <a:prstGeom prst="rect">
            <a:avLst/>
          </a:prstGeom>
        </p:spPr>
      </p:pic>
      <p:sp>
        <p:nvSpPr>
          <p:cNvPr id="18" name="ZoneTexte 23"/>
          <p:cNvSpPr txBox="1"/>
          <p:nvPr/>
        </p:nvSpPr>
        <p:spPr>
          <a:xfrm>
            <a:off x="187268" y="571193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Fonte</a:t>
            </a:r>
            <a:r>
              <a:rPr lang="en-GB" sz="1200" dirty="0" smtClean="0"/>
              <a:t>: </a:t>
            </a:r>
            <a:r>
              <a:rPr lang="en-GB" sz="1200" dirty="0" smtClean="0"/>
              <a:t>Toyota TME</a:t>
            </a:r>
            <a:endParaRPr lang="en-GB" sz="1200" dirty="0"/>
          </a:p>
        </p:txBody>
      </p:sp>
      <p:sp>
        <p:nvSpPr>
          <p:cNvPr id="19" name="ZoneTexte 1"/>
          <p:cNvSpPr txBox="1"/>
          <p:nvPr/>
        </p:nvSpPr>
        <p:spPr>
          <a:xfrm>
            <a:off x="4139952" y="969208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Quando</a:t>
            </a:r>
            <a:r>
              <a:rPr lang="en-GB" sz="1600" dirty="0" smtClean="0"/>
              <a:t> </a:t>
            </a:r>
            <a:r>
              <a:rPr lang="en-GB" sz="1600" dirty="0" err="1" smtClean="0"/>
              <a:t>si</a:t>
            </a:r>
            <a:r>
              <a:rPr lang="en-GB" sz="1600" dirty="0" smtClean="0"/>
              <a:t> </a:t>
            </a:r>
            <a:r>
              <a:rPr lang="en-GB" sz="1600" dirty="0" err="1" smtClean="0"/>
              <a:t>lavora</a:t>
            </a:r>
            <a:r>
              <a:rPr lang="en-GB" sz="1600" dirty="0" smtClean="0"/>
              <a:t> con un gas è </a:t>
            </a:r>
            <a:r>
              <a:rPr lang="en-GB" sz="1600" dirty="0" err="1" smtClean="0"/>
              <a:t>necessario</a:t>
            </a:r>
            <a:r>
              <a:rPr lang="en-GB" sz="1600" dirty="0" smtClean="0"/>
              <a:t> </a:t>
            </a:r>
            <a:r>
              <a:rPr lang="en-GB" sz="1600" dirty="0" err="1" smtClean="0"/>
              <a:t>assicurare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buona</a:t>
            </a:r>
            <a:r>
              <a:rPr lang="en-GB" sz="1600" dirty="0" smtClean="0"/>
              <a:t> </a:t>
            </a:r>
            <a:r>
              <a:rPr lang="en-GB" sz="1600" dirty="0" err="1" smtClean="0"/>
              <a:t>ventilazione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dell’officina</a:t>
            </a:r>
            <a:r>
              <a:rPr lang="en-GB" sz="1600" dirty="0" smtClean="0"/>
              <a:t>. Un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 di </a:t>
            </a:r>
            <a:r>
              <a:rPr lang="en-GB" sz="1600" dirty="0" err="1" smtClean="0"/>
              <a:t>ventilazione</a:t>
            </a:r>
            <a:r>
              <a:rPr lang="en-GB" sz="1600" dirty="0" smtClean="0"/>
              <a:t> </a:t>
            </a:r>
            <a:r>
              <a:rPr lang="en-GB" sz="1600" dirty="0" err="1" smtClean="0"/>
              <a:t>attivo</a:t>
            </a:r>
            <a:r>
              <a:rPr lang="en-GB" sz="1600" dirty="0" smtClean="0"/>
              <a:t> è </a:t>
            </a:r>
            <a:r>
              <a:rPr lang="en-GB" sz="1600" dirty="0" err="1" smtClean="0"/>
              <a:t>sempre</a:t>
            </a:r>
            <a:r>
              <a:rPr lang="en-GB" sz="1600" dirty="0" smtClean="0"/>
              <a:t> </a:t>
            </a:r>
            <a:r>
              <a:rPr lang="en-GB" sz="1600" dirty="0" err="1" smtClean="0"/>
              <a:t>meglio</a:t>
            </a:r>
            <a:r>
              <a:rPr lang="en-GB" sz="1600" dirty="0" smtClean="0"/>
              <a:t> di </a:t>
            </a:r>
            <a:r>
              <a:rPr lang="en-GB" sz="1600" dirty="0" err="1" smtClean="0"/>
              <a:t>uno</a:t>
            </a:r>
            <a:r>
              <a:rPr lang="en-GB" sz="1600" dirty="0" smtClean="0"/>
              <a:t> </a:t>
            </a:r>
            <a:r>
              <a:rPr lang="en-GB" sz="1600" dirty="0" err="1" smtClean="0"/>
              <a:t>passivo</a:t>
            </a:r>
            <a:r>
              <a:rPr lang="en-GB" sz="1600" dirty="0" smtClean="0"/>
              <a:t>. Un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 </a:t>
            </a:r>
            <a:r>
              <a:rPr lang="en-GB" sz="1600" dirty="0" err="1" smtClean="0"/>
              <a:t>ottimale</a:t>
            </a:r>
            <a:r>
              <a:rPr lang="en-GB" sz="1600" dirty="0" smtClean="0"/>
              <a:t> </a:t>
            </a:r>
            <a:r>
              <a:rPr lang="en-GB" sz="1600" dirty="0" err="1" smtClean="0"/>
              <a:t>dovrebbe</a:t>
            </a:r>
            <a:r>
              <a:rPr lang="en-GB" sz="1600" dirty="0" smtClean="0"/>
              <a:t> </a:t>
            </a:r>
            <a:r>
              <a:rPr lang="en-GB" sz="1600" dirty="0" err="1" smtClean="0"/>
              <a:t>lavorare</a:t>
            </a:r>
            <a:r>
              <a:rPr lang="en-GB" sz="1600" dirty="0" smtClean="0"/>
              <a:t> in </a:t>
            </a:r>
            <a:r>
              <a:rPr lang="en-GB" sz="1600" dirty="0" err="1" smtClean="0"/>
              <a:t>congiunzione</a:t>
            </a:r>
            <a:r>
              <a:rPr lang="en-GB" sz="1600" dirty="0" smtClean="0"/>
              <a:t> con </a:t>
            </a:r>
            <a:r>
              <a:rPr lang="en-GB" sz="1600" dirty="0" err="1" smtClean="0"/>
              <a:t>sensori</a:t>
            </a:r>
            <a:r>
              <a:rPr lang="en-GB" sz="1600" dirty="0" smtClean="0"/>
              <a:t> di </a:t>
            </a:r>
            <a:r>
              <a:rPr lang="en-GB" sz="1600" dirty="0" err="1" smtClean="0"/>
              <a:t>fuga</a:t>
            </a:r>
            <a:r>
              <a:rPr lang="en-GB" sz="1600" dirty="0" smtClean="0"/>
              <a:t> e </a:t>
            </a:r>
            <a:r>
              <a:rPr lang="en-GB" sz="1600" dirty="0" err="1" smtClean="0"/>
              <a:t>aumentare</a:t>
            </a:r>
            <a:r>
              <a:rPr lang="en-GB" sz="1600" dirty="0" smtClean="0"/>
              <a:t> </a:t>
            </a:r>
            <a:r>
              <a:rPr lang="en-GB" sz="1600" dirty="0" err="1" smtClean="0"/>
              <a:t>l’aspirazione</a:t>
            </a:r>
            <a:r>
              <a:rPr lang="en-GB" sz="1600" dirty="0" smtClean="0"/>
              <a:t> in </a:t>
            </a:r>
            <a:r>
              <a:rPr lang="en-GB" sz="1600" dirty="0" err="1" smtClean="0"/>
              <a:t>caso</a:t>
            </a:r>
            <a:r>
              <a:rPr lang="en-GB" sz="1600" dirty="0" smtClean="0"/>
              <a:t> di </a:t>
            </a:r>
            <a:r>
              <a:rPr lang="en-GB" sz="1600" dirty="0" err="1" smtClean="0"/>
              <a:t>rilevazione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fuga</a:t>
            </a:r>
            <a:r>
              <a:rPr lang="en-GB" sz="1600" dirty="0" smtClean="0"/>
              <a:t> di gas. Il </a:t>
            </a:r>
            <a:r>
              <a:rPr lang="en-GB" sz="1600" dirty="0" err="1" smtClean="0"/>
              <a:t>flusso</a:t>
            </a:r>
            <a:r>
              <a:rPr lang="en-GB" sz="1600" dirty="0" smtClean="0"/>
              <a:t> di gas </a:t>
            </a:r>
            <a:r>
              <a:rPr lang="en-GB" sz="1600" dirty="0" err="1" smtClean="0"/>
              <a:t>deve</a:t>
            </a:r>
            <a:r>
              <a:rPr lang="en-GB" sz="1600" dirty="0" smtClean="0"/>
              <a:t> </a:t>
            </a:r>
            <a:r>
              <a:rPr lang="en-GB" sz="1600" dirty="0" err="1" smtClean="0"/>
              <a:t>seguire</a:t>
            </a:r>
            <a:r>
              <a:rPr lang="en-GB" sz="1600" dirty="0" smtClean="0"/>
              <a:t> un </a:t>
            </a:r>
            <a:r>
              <a:rPr lang="en-GB" sz="1600" dirty="0" err="1" smtClean="0"/>
              <a:t>percorso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attraversa</a:t>
            </a:r>
            <a:r>
              <a:rPr lang="en-GB" sz="1600" dirty="0" smtClean="0"/>
              <a:t> </a:t>
            </a:r>
            <a:r>
              <a:rPr lang="en-GB" sz="1600" dirty="0" err="1" smtClean="0"/>
              <a:t>trasversalmente</a:t>
            </a:r>
            <a:r>
              <a:rPr lang="en-GB" sz="1600" dirty="0" smtClean="0"/>
              <a:t> </a:t>
            </a:r>
            <a:r>
              <a:rPr lang="en-GB" sz="1600" dirty="0" err="1" smtClean="0"/>
              <a:t>l’intero</a:t>
            </a:r>
            <a:r>
              <a:rPr lang="en-GB" sz="1600" dirty="0" smtClean="0"/>
              <a:t> </a:t>
            </a:r>
            <a:r>
              <a:rPr lang="en-GB" sz="1600" dirty="0" err="1" smtClean="0"/>
              <a:t>ambiente</a:t>
            </a:r>
            <a:r>
              <a:rPr lang="en-GB" sz="1600" dirty="0" smtClean="0"/>
              <a:t> in </a:t>
            </a:r>
            <a:r>
              <a:rPr lang="en-GB" sz="1600" dirty="0" err="1" smtClean="0"/>
              <a:t>modo</a:t>
            </a:r>
            <a:r>
              <a:rPr lang="en-GB" sz="1600" dirty="0" smtClean="0"/>
              <a:t> da </a:t>
            </a:r>
            <a:r>
              <a:rPr lang="en-GB" sz="1600" dirty="0" err="1" smtClean="0"/>
              <a:t>assicurare</a:t>
            </a:r>
            <a:r>
              <a:rPr lang="en-GB" sz="1600" dirty="0" smtClean="0"/>
              <a:t> la </a:t>
            </a:r>
            <a:r>
              <a:rPr lang="en-GB" sz="1600" dirty="0" err="1" smtClean="0"/>
              <a:t>sostituzione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dell’aria</a:t>
            </a:r>
            <a:r>
              <a:rPr lang="en-GB" sz="1600" dirty="0" smtClean="0"/>
              <a:t> </a:t>
            </a:r>
            <a:r>
              <a:rPr lang="en-GB" sz="1600" dirty="0" err="1" smtClean="0"/>
              <a:t>interna</a:t>
            </a:r>
            <a:r>
              <a:rPr lang="en-GB" sz="1600" dirty="0" smtClean="0"/>
              <a:t> con aria </a:t>
            </a:r>
            <a:r>
              <a:rPr lang="en-GB" sz="1600" dirty="0" err="1" smtClean="0"/>
              <a:t>fresca</a:t>
            </a:r>
            <a:r>
              <a:rPr lang="en-GB" sz="1600" dirty="0" smtClean="0"/>
              <a:t> in </a:t>
            </a:r>
            <a:r>
              <a:rPr lang="en-GB" sz="1600" dirty="0" err="1" smtClean="0"/>
              <a:t>breve</a:t>
            </a:r>
            <a:r>
              <a:rPr lang="en-GB" sz="1600" dirty="0" smtClean="0"/>
              <a:t> tempo.</a:t>
            </a:r>
            <a:endParaRPr lang="en-GB" sz="1600" dirty="0" smtClean="0"/>
          </a:p>
        </p:txBody>
      </p:sp>
      <p:sp>
        <p:nvSpPr>
          <p:cNvPr id="20" name="ZoneTexte 2"/>
          <p:cNvSpPr txBox="1"/>
          <p:nvPr/>
        </p:nvSpPr>
        <p:spPr>
          <a:xfrm>
            <a:off x="655320" y="3825090"/>
            <a:ext cx="5284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La </a:t>
            </a:r>
            <a:r>
              <a:rPr lang="en-GB" sz="1600" dirty="0" err="1" smtClean="0"/>
              <a:t>protezione</a:t>
            </a:r>
            <a:r>
              <a:rPr lang="en-GB" sz="1600" dirty="0" smtClean="0"/>
              <a:t> del </a:t>
            </a:r>
            <a:r>
              <a:rPr lang="en-GB" sz="1600" dirty="0" err="1" smtClean="0"/>
              <a:t>lavoratore</a:t>
            </a:r>
            <a:r>
              <a:rPr lang="en-GB" sz="1600" dirty="0" smtClean="0"/>
              <a:t> è </a:t>
            </a:r>
            <a:r>
              <a:rPr lang="en-GB" sz="1600" dirty="0" err="1" smtClean="0"/>
              <a:t>molto</a:t>
            </a:r>
            <a:r>
              <a:rPr lang="en-GB" sz="1600" dirty="0" smtClean="0"/>
              <a:t> </a:t>
            </a:r>
            <a:r>
              <a:rPr lang="en-GB" sz="1600" dirty="0" err="1" smtClean="0"/>
              <a:t>importante</a:t>
            </a:r>
            <a:r>
              <a:rPr lang="en-GB" sz="1600" dirty="0" smtClean="0"/>
              <a:t>. </a:t>
            </a:r>
            <a:r>
              <a:rPr lang="en-GB" sz="1600" dirty="0" err="1" smtClean="0"/>
              <a:t>L’impiegato</a:t>
            </a:r>
            <a:r>
              <a:rPr lang="en-GB" sz="1600" dirty="0" smtClean="0"/>
              <a:t> </a:t>
            </a:r>
            <a:r>
              <a:rPr lang="en-GB" sz="1600" dirty="0" err="1" smtClean="0"/>
              <a:t>deve</a:t>
            </a:r>
            <a:r>
              <a:rPr lang="en-GB" sz="1600" dirty="0" smtClean="0"/>
              <a:t> </a:t>
            </a:r>
            <a:r>
              <a:rPr lang="en-GB" sz="1600" dirty="0" err="1" smtClean="0"/>
              <a:t>indossare</a:t>
            </a:r>
            <a:r>
              <a:rPr lang="en-GB" sz="1600" dirty="0" smtClean="0"/>
              <a:t> </a:t>
            </a:r>
            <a:r>
              <a:rPr lang="en-GB" sz="1600" dirty="0" err="1" smtClean="0"/>
              <a:t>indumenti</a:t>
            </a:r>
            <a:r>
              <a:rPr lang="en-GB" sz="1600" dirty="0" smtClean="0"/>
              <a:t> </a:t>
            </a:r>
            <a:r>
              <a:rPr lang="en-GB" sz="1600" dirty="0" err="1" smtClean="0"/>
              <a:t>protettivi</a:t>
            </a:r>
            <a:r>
              <a:rPr lang="en-GB" sz="1600" dirty="0" smtClean="0"/>
              <a:t> come </a:t>
            </a:r>
            <a:r>
              <a:rPr lang="en-GB" sz="1600" dirty="0" err="1" smtClean="0"/>
              <a:t>guanti</a:t>
            </a:r>
            <a:r>
              <a:rPr lang="en-GB" sz="1600" dirty="0" smtClean="0"/>
              <a:t>, </a:t>
            </a:r>
            <a:r>
              <a:rPr lang="en-GB" sz="1600" dirty="0" err="1" smtClean="0"/>
              <a:t>occhiali</a:t>
            </a:r>
            <a:r>
              <a:rPr lang="en-GB" sz="1600" dirty="0" smtClean="0"/>
              <a:t>, </a:t>
            </a:r>
            <a:r>
              <a:rPr lang="en-GB" sz="1600" dirty="0" err="1" smtClean="0"/>
              <a:t>tute</a:t>
            </a:r>
            <a:r>
              <a:rPr lang="en-GB" sz="1600" dirty="0" smtClean="0"/>
              <a:t> e </a:t>
            </a:r>
            <a:r>
              <a:rPr lang="en-GB" sz="1600" dirty="0" err="1" smtClean="0"/>
              <a:t>scarpe</a:t>
            </a:r>
            <a:r>
              <a:rPr lang="en-GB" sz="1600" dirty="0" smtClean="0"/>
              <a:t> </a:t>
            </a:r>
            <a:r>
              <a:rPr lang="en-GB" sz="1600" dirty="0" err="1" smtClean="0"/>
              <a:t>isolanti</a:t>
            </a:r>
            <a:r>
              <a:rPr lang="en-GB" sz="1600" dirty="0" smtClean="0"/>
              <a:t>. </a:t>
            </a:r>
            <a:r>
              <a:rPr lang="en-GB" sz="1600" dirty="0" err="1" smtClean="0"/>
              <a:t>Quando</a:t>
            </a:r>
            <a:r>
              <a:rPr lang="en-GB" sz="1600" dirty="0" smtClean="0"/>
              <a:t> </a:t>
            </a:r>
            <a:r>
              <a:rPr lang="en-GB" sz="1600" dirty="0" err="1" smtClean="0"/>
              <a:t>si</a:t>
            </a:r>
            <a:r>
              <a:rPr lang="en-GB" sz="1600" dirty="0" smtClean="0"/>
              <a:t> </a:t>
            </a:r>
            <a:r>
              <a:rPr lang="en-GB" sz="1600" dirty="0" err="1" smtClean="0"/>
              <a:t>lavora</a:t>
            </a:r>
            <a:r>
              <a:rPr lang="en-GB" sz="1600" dirty="0" smtClean="0"/>
              <a:t> </a:t>
            </a:r>
            <a:r>
              <a:rPr lang="en-GB" sz="1600" dirty="0" err="1" smtClean="0"/>
              <a:t>su</a:t>
            </a:r>
            <a:r>
              <a:rPr lang="en-GB" sz="1600" dirty="0" smtClean="0"/>
              <a:t> </a:t>
            </a:r>
            <a:r>
              <a:rPr lang="en-GB" sz="1600" dirty="0" err="1" smtClean="0"/>
              <a:t>veicoli</a:t>
            </a:r>
            <a:r>
              <a:rPr lang="en-GB" sz="1600" dirty="0" smtClean="0"/>
              <a:t> fuel cell </a:t>
            </a:r>
            <a:r>
              <a:rPr lang="en-GB" sz="1600" dirty="0" err="1" smtClean="0"/>
              <a:t>devono</a:t>
            </a:r>
            <a:r>
              <a:rPr lang="en-GB" sz="1600" dirty="0" smtClean="0"/>
              <a:t> </a:t>
            </a:r>
            <a:r>
              <a:rPr lang="en-GB" sz="1600" dirty="0" err="1" smtClean="0"/>
              <a:t>essere</a:t>
            </a:r>
            <a:r>
              <a:rPr lang="en-GB" sz="1600" dirty="0" smtClean="0"/>
              <a:t> </a:t>
            </a:r>
            <a:r>
              <a:rPr lang="en-GB" sz="1600" dirty="0" err="1" smtClean="0"/>
              <a:t>tenuti</a:t>
            </a:r>
            <a:r>
              <a:rPr lang="en-GB" sz="1600" dirty="0" smtClean="0"/>
              <a:t> in </a:t>
            </a:r>
            <a:r>
              <a:rPr lang="en-GB" sz="1600" dirty="0" err="1" smtClean="0"/>
              <a:t>considerazione</a:t>
            </a:r>
            <a:r>
              <a:rPr lang="en-GB" sz="1600" dirty="0" smtClean="0"/>
              <a:t> due </a:t>
            </a:r>
            <a:r>
              <a:rPr lang="en-GB" sz="1600" dirty="0" err="1" smtClean="0"/>
              <a:t>fattori</a:t>
            </a:r>
            <a:r>
              <a:rPr lang="en-GB" sz="1600" dirty="0" smtClean="0"/>
              <a:t> di </a:t>
            </a:r>
            <a:r>
              <a:rPr lang="en-GB" sz="1600" dirty="0" err="1" smtClean="0"/>
              <a:t>rischio</a:t>
            </a:r>
            <a:r>
              <a:rPr lang="en-GB" sz="1600" dirty="0" smtClean="0"/>
              <a:t>: gas in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 e </a:t>
            </a:r>
            <a:r>
              <a:rPr lang="en-GB" sz="1600" dirty="0" err="1" smtClean="0"/>
              <a:t>alta</a:t>
            </a:r>
            <a:r>
              <a:rPr lang="en-GB" sz="1600" dirty="0" smtClean="0"/>
              <a:t> </a:t>
            </a:r>
            <a:r>
              <a:rPr lang="en-GB" sz="1600" dirty="0" err="1" smtClean="0"/>
              <a:t>tensione</a:t>
            </a:r>
            <a:r>
              <a:rPr lang="en-GB" sz="1600" dirty="0" smtClean="0"/>
              <a:t>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91093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7637" y="116979"/>
            <a:ext cx="8435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38AD6"/>
                </a:solidFill>
                <a:latin typeface="Berlin Sans FB Demi" panose="020E0802020502020306" pitchFamily="34" charset="0"/>
              </a:rPr>
              <a:t>Come ridurre i rischi in caso di operazioni su un veicolo a celle a combustibile</a:t>
            </a: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Dispositivi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sicurezza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per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l’ambiente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lavoro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16" name="Picture 2" descr="http://www.ndt.net/news/images/7994-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94" y="2539748"/>
            <a:ext cx="1831631" cy="1377387"/>
          </a:xfrm>
          <a:prstGeom prst="rect">
            <a:avLst/>
          </a:prstGeom>
          <a:noFill/>
        </p:spPr>
      </p:pic>
      <p:pic>
        <p:nvPicPr>
          <p:cNvPr id="17" name="Image 19" descr="IMG_20140908_163423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58" y="850603"/>
            <a:ext cx="1813367" cy="1360025"/>
          </a:xfrm>
          <a:prstGeom prst="rect">
            <a:avLst/>
          </a:prstGeom>
        </p:spPr>
      </p:pic>
      <p:pic>
        <p:nvPicPr>
          <p:cNvPr id="18" name="Image 20" descr="IMG_20140908_163437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4" y="865788"/>
            <a:ext cx="1772871" cy="1329654"/>
          </a:xfrm>
          <a:prstGeom prst="rect">
            <a:avLst/>
          </a:prstGeom>
        </p:spPr>
      </p:pic>
      <p:sp>
        <p:nvSpPr>
          <p:cNvPr id="19" name="ZoneTexte 23"/>
          <p:cNvSpPr txBox="1"/>
          <p:nvPr/>
        </p:nvSpPr>
        <p:spPr>
          <a:xfrm>
            <a:off x="221657" y="560967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Fonte</a:t>
            </a:r>
            <a:r>
              <a:rPr lang="en-GB" sz="1200" dirty="0" smtClean="0"/>
              <a:t>: </a:t>
            </a:r>
            <a:r>
              <a:rPr lang="en-GB" sz="1200" dirty="0" smtClean="0"/>
              <a:t>Toyota TME</a:t>
            </a:r>
            <a:endParaRPr lang="en-GB" sz="1200" dirty="0"/>
          </a:p>
        </p:txBody>
      </p:sp>
      <p:sp>
        <p:nvSpPr>
          <p:cNvPr id="20" name="ZoneTexte 1"/>
          <p:cNvSpPr txBox="1"/>
          <p:nvPr/>
        </p:nvSpPr>
        <p:spPr>
          <a:xfrm>
            <a:off x="501933" y="4305181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Tutti</a:t>
            </a:r>
            <a:r>
              <a:rPr lang="en-GB" sz="1600" dirty="0" smtClean="0"/>
              <a:t> I </a:t>
            </a:r>
            <a:r>
              <a:rPr lang="en-GB" sz="1600" dirty="0" err="1" smtClean="0"/>
              <a:t>sensori</a:t>
            </a:r>
            <a:r>
              <a:rPr lang="en-GB" sz="1600" dirty="0" smtClean="0"/>
              <a:t> </a:t>
            </a:r>
            <a:r>
              <a:rPr lang="en-GB" sz="1600" dirty="0" err="1" smtClean="0"/>
              <a:t>devono</a:t>
            </a:r>
            <a:r>
              <a:rPr lang="en-GB" sz="1600" dirty="0" smtClean="0"/>
              <a:t> </a:t>
            </a:r>
            <a:r>
              <a:rPr lang="en-GB" sz="1600" dirty="0" err="1" smtClean="0"/>
              <a:t>essere</a:t>
            </a:r>
            <a:r>
              <a:rPr lang="en-GB" sz="1600" dirty="0" smtClean="0"/>
              <a:t> </a:t>
            </a:r>
            <a:r>
              <a:rPr lang="en-GB" sz="1600" dirty="0" err="1" smtClean="0"/>
              <a:t>revisionati</a:t>
            </a:r>
            <a:r>
              <a:rPr lang="en-GB" sz="1600" dirty="0" smtClean="0"/>
              <a:t> </a:t>
            </a:r>
            <a:r>
              <a:rPr lang="en-GB" sz="1600" dirty="0" err="1" smtClean="0"/>
              <a:t>regolarmente</a:t>
            </a:r>
            <a:r>
              <a:rPr lang="en-GB" sz="1600" dirty="0" smtClean="0"/>
              <a:t>. Per </a:t>
            </a:r>
            <a:r>
              <a:rPr lang="en-GB" sz="1600" dirty="0" err="1" smtClean="0"/>
              <a:t>farlo</a:t>
            </a:r>
            <a:r>
              <a:rPr lang="en-GB" sz="1600" dirty="0" smtClean="0"/>
              <a:t> </a:t>
            </a:r>
            <a:r>
              <a:rPr lang="en-GB" sz="1600" dirty="0" err="1" smtClean="0"/>
              <a:t>sono</a:t>
            </a:r>
            <a:r>
              <a:rPr lang="en-GB" sz="1600" dirty="0" smtClean="0"/>
              <a:t> </a:t>
            </a:r>
            <a:r>
              <a:rPr lang="en-GB" sz="1600" dirty="0" err="1" smtClean="0"/>
              <a:t>necessarie</a:t>
            </a:r>
            <a:r>
              <a:rPr lang="en-GB" sz="1600" dirty="0" smtClean="0"/>
              <a:t> apposite </a:t>
            </a:r>
            <a:r>
              <a:rPr lang="en-GB" sz="1600" dirty="0" err="1" smtClean="0"/>
              <a:t>bombolette</a:t>
            </a:r>
            <a:r>
              <a:rPr lang="en-GB" sz="1600" dirty="0" smtClean="0"/>
              <a:t> di un mix aria/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da </a:t>
            </a:r>
            <a:r>
              <a:rPr lang="en-GB" sz="1600" dirty="0" err="1" smtClean="0"/>
              <a:t>spruzzare</a:t>
            </a:r>
            <a:r>
              <a:rPr lang="en-GB" sz="1600" dirty="0" smtClean="0"/>
              <a:t> </a:t>
            </a:r>
            <a:r>
              <a:rPr lang="en-GB" sz="1600" dirty="0" err="1" smtClean="0"/>
              <a:t>davanti</a:t>
            </a:r>
            <a:r>
              <a:rPr lang="en-GB" sz="1600" dirty="0" smtClean="0"/>
              <a:t> al </a:t>
            </a:r>
            <a:r>
              <a:rPr lang="en-GB" sz="1600" dirty="0" err="1" smtClean="0"/>
              <a:t>sensore</a:t>
            </a:r>
            <a:r>
              <a:rPr lang="en-GB" sz="1600" dirty="0" smtClean="0"/>
              <a:t> per </a:t>
            </a:r>
            <a:r>
              <a:rPr lang="en-GB" sz="1600" dirty="0" err="1" smtClean="0"/>
              <a:t>verificarne</a:t>
            </a:r>
            <a:r>
              <a:rPr lang="en-GB" sz="1600" dirty="0" smtClean="0"/>
              <a:t> </a:t>
            </a:r>
            <a:r>
              <a:rPr lang="en-GB" sz="1600" dirty="0" err="1" smtClean="0"/>
              <a:t>l’attivazione</a:t>
            </a:r>
            <a:r>
              <a:rPr lang="en-GB" sz="1600" dirty="0" smtClean="0"/>
              <a:t> e la </a:t>
            </a:r>
            <a:r>
              <a:rPr lang="en-GB" sz="1600" dirty="0" err="1" smtClean="0"/>
              <a:t>successiva</a:t>
            </a:r>
            <a:r>
              <a:rPr lang="en-GB" sz="1600" dirty="0" smtClean="0"/>
              <a:t> </a:t>
            </a:r>
            <a:r>
              <a:rPr lang="en-GB" sz="1600" dirty="0" err="1" smtClean="0"/>
              <a:t>reazione</a:t>
            </a:r>
            <a:r>
              <a:rPr lang="en-GB" sz="1600" dirty="0" smtClean="0"/>
              <a:t> </a:t>
            </a:r>
            <a:r>
              <a:rPr lang="en-GB" sz="1600" dirty="0" err="1" smtClean="0"/>
              <a:t>dei</a:t>
            </a:r>
            <a:r>
              <a:rPr lang="en-GB" sz="1600" dirty="0" smtClean="0"/>
              <a:t> </a:t>
            </a:r>
            <a:r>
              <a:rPr lang="en-GB" sz="1600" dirty="0" err="1" smtClean="0"/>
              <a:t>sistemi</a:t>
            </a:r>
            <a:r>
              <a:rPr lang="en-GB" sz="1600" dirty="0" smtClean="0"/>
              <a:t> di </a:t>
            </a:r>
            <a:r>
              <a:rPr lang="en-GB" sz="1600" dirty="0" err="1" smtClean="0"/>
              <a:t>emergenza</a:t>
            </a:r>
            <a:r>
              <a:rPr lang="en-GB" sz="1600" dirty="0" smtClean="0"/>
              <a:t>.</a:t>
            </a:r>
            <a:endParaRPr lang="en-GB" sz="1600" dirty="0" smtClean="0"/>
          </a:p>
        </p:txBody>
      </p:sp>
      <p:sp>
        <p:nvSpPr>
          <p:cNvPr id="21" name="ZoneTexte 15"/>
          <p:cNvSpPr txBox="1"/>
          <p:nvPr/>
        </p:nvSpPr>
        <p:spPr>
          <a:xfrm>
            <a:off x="5182453" y="732783"/>
            <a:ext cx="368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L’infrastruttura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ospita</a:t>
            </a:r>
            <a:r>
              <a:rPr lang="en-GB" sz="1600" dirty="0" smtClean="0"/>
              <a:t> </a:t>
            </a:r>
            <a:r>
              <a:rPr lang="en-GB" sz="1600" dirty="0" err="1" smtClean="0"/>
              <a:t>dispositivi</a:t>
            </a:r>
            <a:r>
              <a:rPr lang="en-GB" sz="1600" dirty="0" smtClean="0"/>
              <a:t> a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</a:t>
            </a:r>
            <a:r>
              <a:rPr lang="en-GB" sz="1600" dirty="0" err="1" smtClean="0"/>
              <a:t>deve</a:t>
            </a:r>
            <a:r>
              <a:rPr lang="en-GB" sz="1600" dirty="0" smtClean="0"/>
              <a:t> </a:t>
            </a:r>
            <a:r>
              <a:rPr lang="en-GB" sz="1600" dirty="0" err="1" smtClean="0"/>
              <a:t>essere</a:t>
            </a:r>
            <a:r>
              <a:rPr lang="en-GB" sz="1600" dirty="0" smtClean="0"/>
              <a:t> </a:t>
            </a:r>
            <a:r>
              <a:rPr lang="en-GB" sz="1600" dirty="0" err="1" smtClean="0"/>
              <a:t>equipaggiata</a:t>
            </a:r>
            <a:r>
              <a:rPr lang="en-GB" sz="1600" dirty="0" smtClean="0"/>
              <a:t> con </a:t>
            </a:r>
            <a:r>
              <a:rPr lang="en-GB" sz="1600" dirty="0" err="1" smtClean="0"/>
              <a:t>sensori</a:t>
            </a:r>
            <a:r>
              <a:rPr lang="en-GB" sz="1600" dirty="0" smtClean="0"/>
              <a:t> e </a:t>
            </a:r>
            <a:r>
              <a:rPr lang="en-GB" sz="1600" dirty="0" err="1" smtClean="0"/>
              <a:t>allarmi</a:t>
            </a:r>
            <a:r>
              <a:rPr lang="en-GB" sz="1600" dirty="0" smtClean="0"/>
              <a:t>. In </a:t>
            </a:r>
            <a:r>
              <a:rPr lang="en-GB" sz="1600" dirty="0" err="1" smtClean="0"/>
              <a:t>caso</a:t>
            </a:r>
            <a:r>
              <a:rPr lang="en-GB" sz="1600" dirty="0" smtClean="0"/>
              <a:t> di </a:t>
            </a:r>
            <a:r>
              <a:rPr lang="en-GB" sz="1600" dirty="0" err="1" smtClean="0"/>
              <a:t>perdita</a:t>
            </a:r>
            <a:r>
              <a:rPr lang="en-GB" sz="1600" dirty="0" smtClean="0"/>
              <a:t> </a:t>
            </a:r>
            <a:r>
              <a:rPr lang="en-GB" sz="1600" dirty="0" err="1" smtClean="0"/>
              <a:t>deve</a:t>
            </a:r>
            <a:r>
              <a:rPr lang="en-GB" sz="1600" dirty="0" smtClean="0"/>
              <a:t> </a:t>
            </a:r>
            <a:r>
              <a:rPr lang="en-GB" sz="1600" dirty="0" err="1" smtClean="0"/>
              <a:t>aumentare</a:t>
            </a:r>
            <a:r>
              <a:rPr lang="en-GB" sz="1600" dirty="0" smtClean="0"/>
              <a:t> la </a:t>
            </a:r>
            <a:r>
              <a:rPr lang="en-GB" sz="1600" dirty="0" err="1" smtClean="0"/>
              <a:t>ventilazione</a:t>
            </a:r>
            <a:r>
              <a:rPr lang="en-GB" sz="1600" dirty="0" smtClean="0"/>
              <a:t>  e </a:t>
            </a:r>
            <a:r>
              <a:rPr lang="en-GB" sz="1600" dirty="0" err="1" smtClean="0"/>
              <a:t>devono</a:t>
            </a:r>
            <a:r>
              <a:rPr lang="en-GB" sz="1600" dirty="0" smtClean="0"/>
              <a:t> </a:t>
            </a:r>
            <a:r>
              <a:rPr lang="en-GB" sz="1600" dirty="0" err="1" smtClean="0"/>
              <a:t>essere</a:t>
            </a:r>
            <a:r>
              <a:rPr lang="en-GB" sz="1600" dirty="0" smtClean="0"/>
              <a:t> </a:t>
            </a:r>
            <a:r>
              <a:rPr lang="en-GB" sz="1600" dirty="0" err="1" smtClean="0"/>
              <a:t>chiuse</a:t>
            </a:r>
            <a:r>
              <a:rPr lang="en-GB" sz="1600" dirty="0" smtClean="0"/>
              <a:t> le </a:t>
            </a:r>
            <a:r>
              <a:rPr lang="en-GB" sz="1600" dirty="0" err="1" smtClean="0"/>
              <a:t>valvole</a:t>
            </a:r>
            <a:r>
              <a:rPr lang="en-GB" sz="1600" dirty="0" smtClean="0"/>
              <a:t> di </a:t>
            </a:r>
            <a:r>
              <a:rPr lang="en-GB" sz="1600" dirty="0" err="1" smtClean="0"/>
              <a:t>distribuzione</a:t>
            </a:r>
            <a:r>
              <a:rPr lang="en-GB" sz="1600" dirty="0" smtClean="0"/>
              <a:t>.</a:t>
            </a:r>
            <a:endParaRPr lang="en-GB" sz="1600" dirty="0" smtClean="0"/>
          </a:p>
        </p:txBody>
      </p:sp>
      <p:sp>
        <p:nvSpPr>
          <p:cNvPr id="22" name="ZoneTexte 17"/>
          <p:cNvSpPr txBox="1"/>
          <p:nvPr/>
        </p:nvSpPr>
        <p:spPr>
          <a:xfrm>
            <a:off x="5182453" y="2615416"/>
            <a:ext cx="3682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Poichè</a:t>
            </a:r>
            <a:r>
              <a:rPr lang="en-GB" sz="1600" dirty="0" smtClean="0"/>
              <a:t> </a:t>
            </a:r>
            <a:r>
              <a:rPr lang="en-GB" sz="1600" dirty="0" err="1" smtClean="0"/>
              <a:t>l’idrogeno</a:t>
            </a:r>
            <a:r>
              <a:rPr lang="en-GB" sz="1600" dirty="0" smtClean="0"/>
              <a:t> è </a:t>
            </a:r>
            <a:r>
              <a:rPr lang="en-GB" sz="1600" dirty="0" err="1" smtClean="0"/>
              <a:t>invisibile</a:t>
            </a:r>
            <a:r>
              <a:rPr lang="en-GB" sz="1600" dirty="0" smtClean="0"/>
              <a:t> e </a:t>
            </a:r>
            <a:r>
              <a:rPr lang="en-GB" sz="1600" dirty="0" err="1" smtClean="0"/>
              <a:t>inodore</a:t>
            </a:r>
            <a:r>
              <a:rPr lang="en-GB" sz="1600" dirty="0" smtClean="0"/>
              <a:t>, è </a:t>
            </a:r>
            <a:r>
              <a:rPr lang="en-GB" sz="1600" dirty="0" err="1" smtClean="0"/>
              <a:t>importante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gli</a:t>
            </a:r>
            <a:r>
              <a:rPr lang="en-GB" sz="1600" dirty="0" smtClean="0"/>
              <a:t> </a:t>
            </a:r>
            <a:r>
              <a:rPr lang="en-GB" sz="1600" dirty="0" err="1" smtClean="0"/>
              <a:t>operai</a:t>
            </a:r>
            <a:r>
              <a:rPr lang="en-GB" sz="1600" dirty="0" smtClean="0"/>
              <a:t> </a:t>
            </a:r>
            <a:r>
              <a:rPr lang="en-GB" sz="1600" dirty="0" err="1" smtClean="0"/>
              <a:t>abbiano</a:t>
            </a:r>
            <a:r>
              <a:rPr lang="en-GB" sz="1600" dirty="0" smtClean="0"/>
              <a:t> un </a:t>
            </a:r>
            <a:r>
              <a:rPr lang="en-GB" sz="1600" dirty="0" err="1" smtClean="0"/>
              <a:t>sensore</a:t>
            </a:r>
            <a:r>
              <a:rPr lang="en-GB" sz="1600" dirty="0" smtClean="0"/>
              <a:t> </a:t>
            </a:r>
            <a:r>
              <a:rPr lang="en-GB" sz="1600" dirty="0" err="1" smtClean="0"/>
              <a:t>portatile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indica</a:t>
            </a:r>
            <a:r>
              <a:rPr lang="en-GB" sz="1600" dirty="0" smtClean="0"/>
              <a:t> la </a:t>
            </a:r>
            <a:r>
              <a:rPr lang="en-GB" sz="1600" dirty="0" err="1" smtClean="0"/>
              <a:t>concentrazione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</a:t>
            </a:r>
            <a:r>
              <a:rPr lang="en-GB" sz="1600" dirty="0" err="1" smtClean="0"/>
              <a:t>nell’aria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23" name="Picture 2" descr="Image associée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68"/>
          <a:stretch/>
        </p:blipFill>
        <p:spPr bwMode="auto">
          <a:xfrm>
            <a:off x="6766629" y="4095415"/>
            <a:ext cx="190881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4" y="2570703"/>
            <a:ext cx="1795243" cy="13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21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6" name="Image 22" descr="Figure_6_U6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8" y="1268760"/>
            <a:ext cx="4245688" cy="1567742"/>
          </a:xfrm>
          <a:prstGeom prst="rect">
            <a:avLst/>
          </a:prstGeom>
        </p:spPr>
      </p:pic>
      <p:sp>
        <p:nvSpPr>
          <p:cNvPr id="17" name="ZoneTexte 23"/>
          <p:cNvSpPr txBox="1"/>
          <p:nvPr/>
        </p:nvSpPr>
        <p:spPr>
          <a:xfrm>
            <a:off x="7659724" y="570348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Fonte</a:t>
            </a:r>
            <a:r>
              <a:rPr lang="en-GB" sz="1200" dirty="0" smtClean="0"/>
              <a:t> </a:t>
            </a:r>
            <a:r>
              <a:rPr lang="en-GB" sz="1200" dirty="0" smtClean="0"/>
              <a:t>: Toyota TME</a:t>
            </a:r>
            <a:endParaRPr lang="en-GB" sz="1200" dirty="0"/>
          </a:p>
        </p:txBody>
      </p:sp>
      <p:sp>
        <p:nvSpPr>
          <p:cNvPr id="18" name="ZoneTexte 1"/>
          <p:cNvSpPr txBox="1"/>
          <p:nvPr/>
        </p:nvSpPr>
        <p:spPr>
          <a:xfrm>
            <a:off x="5148064" y="1340768"/>
            <a:ext cx="368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 smtClean="0"/>
              <a:t>Alcuni</a:t>
            </a:r>
            <a:r>
              <a:rPr lang="en-GB" sz="1600" dirty="0" smtClean="0"/>
              <a:t> </a:t>
            </a:r>
            <a:r>
              <a:rPr lang="en-GB" sz="1600" dirty="0" err="1" smtClean="0"/>
              <a:t>sistemi</a:t>
            </a:r>
            <a:r>
              <a:rPr lang="en-GB" sz="1600" dirty="0" smtClean="0"/>
              <a:t> </a:t>
            </a:r>
            <a:r>
              <a:rPr lang="en-GB" sz="1600" dirty="0" err="1" smtClean="0"/>
              <a:t>montano</a:t>
            </a:r>
            <a:r>
              <a:rPr lang="en-GB" sz="1600" dirty="0" smtClean="0"/>
              <a:t> </a:t>
            </a:r>
            <a:r>
              <a:rPr lang="en-GB" sz="1600" dirty="0" err="1" smtClean="0"/>
              <a:t>dispositivi</a:t>
            </a:r>
            <a:r>
              <a:rPr lang="en-GB" sz="1600" dirty="0" smtClean="0"/>
              <a:t> di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 a </a:t>
            </a:r>
            <a:r>
              <a:rPr lang="en-GB" sz="1600" dirty="0" err="1" smtClean="0"/>
              <a:t>bordo</a:t>
            </a:r>
            <a:r>
              <a:rPr lang="en-GB" sz="1600" dirty="0" smtClean="0"/>
              <a:t>. Per </a:t>
            </a:r>
            <a:r>
              <a:rPr lang="en-GB" sz="1600" dirty="0" err="1" smtClean="0"/>
              <a:t>esempio</a:t>
            </a:r>
            <a:r>
              <a:rPr lang="en-GB" sz="1600" dirty="0" smtClean="0"/>
              <a:t>, le auto </a:t>
            </a:r>
            <a:r>
              <a:rPr lang="en-GB" sz="1600" dirty="0" err="1" smtClean="0"/>
              <a:t>sono</a:t>
            </a:r>
            <a:r>
              <a:rPr lang="en-GB" sz="1600" dirty="0" smtClean="0"/>
              <a:t> </a:t>
            </a:r>
            <a:r>
              <a:rPr lang="en-GB" sz="1600" dirty="0" err="1" smtClean="0"/>
              <a:t>equipaggiate</a:t>
            </a:r>
            <a:r>
              <a:rPr lang="en-GB" sz="1600" dirty="0" smtClean="0"/>
              <a:t> con </a:t>
            </a:r>
            <a:r>
              <a:rPr lang="en-GB" sz="1600" dirty="0" err="1" smtClean="0"/>
              <a:t>sensori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in </a:t>
            </a:r>
            <a:r>
              <a:rPr lang="en-GB" sz="1600" dirty="0" err="1" smtClean="0"/>
              <a:t>caso</a:t>
            </a:r>
            <a:r>
              <a:rPr lang="en-GB" sz="1600" dirty="0" smtClean="0"/>
              <a:t> di </a:t>
            </a:r>
            <a:r>
              <a:rPr lang="en-GB" sz="1600" dirty="0" err="1" smtClean="0"/>
              <a:t>perdita</a:t>
            </a:r>
            <a:r>
              <a:rPr lang="en-GB" sz="1600" dirty="0" smtClean="0"/>
              <a:t> </a:t>
            </a:r>
            <a:r>
              <a:rPr lang="en-GB" sz="1600" dirty="0" err="1" smtClean="0"/>
              <a:t>chiudono</a:t>
            </a:r>
            <a:r>
              <a:rPr lang="en-GB" sz="1600" dirty="0" smtClean="0"/>
              <a:t> la </a:t>
            </a:r>
            <a:r>
              <a:rPr lang="en-GB" sz="1600" dirty="0" err="1" smtClean="0"/>
              <a:t>valvola</a:t>
            </a:r>
            <a:r>
              <a:rPr lang="en-GB" sz="1600" dirty="0" smtClean="0"/>
              <a:t> di </a:t>
            </a:r>
            <a:r>
              <a:rPr lang="en-GB" sz="1600" dirty="0" err="1" smtClean="0"/>
              <a:t>distribuzione</a:t>
            </a:r>
            <a:r>
              <a:rPr lang="en-GB" sz="1600" dirty="0" smtClean="0"/>
              <a:t> del </a:t>
            </a:r>
            <a:r>
              <a:rPr lang="en-GB" sz="1600" dirty="0" err="1" smtClean="0"/>
              <a:t>combustibile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19" name="ZoneTexte 21"/>
          <p:cNvSpPr txBox="1"/>
          <p:nvPr/>
        </p:nvSpPr>
        <p:spPr>
          <a:xfrm>
            <a:off x="323528" y="2938328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Oltre</a:t>
            </a:r>
            <a:r>
              <a:rPr lang="en-GB" sz="1600" dirty="0" smtClean="0"/>
              <a:t> al </a:t>
            </a:r>
            <a:r>
              <a:rPr lang="en-GB" sz="1600" dirty="0" err="1" smtClean="0"/>
              <a:t>sensore</a:t>
            </a:r>
            <a:r>
              <a:rPr lang="en-GB" sz="1600" dirty="0" smtClean="0"/>
              <a:t> di </a:t>
            </a:r>
            <a:r>
              <a:rPr lang="en-GB" sz="1600" dirty="0" err="1" smtClean="0"/>
              <a:t>perdita</a:t>
            </a:r>
            <a:r>
              <a:rPr lang="en-GB" sz="1600" dirty="0" smtClean="0"/>
              <a:t>, un </a:t>
            </a:r>
            <a:r>
              <a:rPr lang="en-GB" sz="1600" dirty="0" err="1" smtClean="0"/>
              <a:t>altro</a:t>
            </a:r>
            <a:r>
              <a:rPr lang="en-GB" sz="1600" dirty="0" smtClean="0"/>
              <a:t> </a:t>
            </a:r>
            <a:r>
              <a:rPr lang="en-GB" sz="1600" dirty="0" err="1" smtClean="0"/>
              <a:t>dispositivo</a:t>
            </a:r>
            <a:r>
              <a:rPr lang="en-GB" sz="1600" dirty="0" smtClean="0"/>
              <a:t> di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 </a:t>
            </a:r>
            <a:r>
              <a:rPr lang="en-GB" sz="1600" dirty="0" err="1" smtClean="0"/>
              <a:t>installato</a:t>
            </a:r>
            <a:r>
              <a:rPr lang="en-GB" sz="1600" dirty="0" smtClean="0"/>
              <a:t> </a:t>
            </a:r>
            <a:r>
              <a:rPr lang="en-GB" sz="1600" dirty="0" err="1" smtClean="0"/>
              <a:t>sulle</a:t>
            </a:r>
            <a:r>
              <a:rPr lang="en-GB" sz="1600" dirty="0" smtClean="0"/>
              <a:t> auto </a:t>
            </a:r>
            <a:r>
              <a:rPr lang="en-GB" sz="1600" dirty="0" smtClean="0"/>
              <a:t>è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fusibile</a:t>
            </a:r>
            <a:r>
              <a:rPr lang="en-GB" sz="1600" dirty="0" smtClean="0"/>
              <a:t> </a:t>
            </a:r>
            <a:r>
              <a:rPr lang="en-GB" sz="1600" dirty="0" err="1" smtClean="0"/>
              <a:t>termico</a:t>
            </a:r>
            <a:r>
              <a:rPr lang="en-GB" sz="1600" dirty="0" smtClean="0"/>
              <a:t>: in </a:t>
            </a:r>
            <a:r>
              <a:rPr lang="en-GB" sz="1600" dirty="0" err="1" smtClean="0"/>
              <a:t>caso</a:t>
            </a:r>
            <a:r>
              <a:rPr lang="en-GB" sz="1600" dirty="0" smtClean="0"/>
              <a:t> di </a:t>
            </a:r>
            <a:r>
              <a:rPr lang="en-GB" sz="1600" dirty="0" err="1" smtClean="0"/>
              <a:t>superamento</a:t>
            </a:r>
            <a:r>
              <a:rPr lang="en-GB" sz="1600" dirty="0" smtClean="0"/>
              <a:t> di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temperatura</a:t>
            </a:r>
            <a:r>
              <a:rPr lang="en-GB" sz="1600" dirty="0" smtClean="0"/>
              <a:t> di 110°C, </a:t>
            </a:r>
            <a:r>
              <a:rPr lang="en-GB" sz="1600" dirty="0" err="1" smtClean="0"/>
              <a:t>solitamente</a:t>
            </a:r>
            <a:r>
              <a:rPr lang="en-GB" sz="1600" dirty="0" smtClean="0"/>
              <a:t> </a:t>
            </a:r>
            <a:r>
              <a:rPr lang="en-GB" sz="1600" dirty="0" err="1" smtClean="0"/>
              <a:t>causata</a:t>
            </a:r>
            <a:r>
              <a:rPr lang="en-GB" sz="1600" dirty="0" smtClean="0"/>
              <a:t> da un </a:t>
            </a:r>
            <a:r>
              <a:rPr lang="en-GB" sz="1600" dirty="0" err="1" smtClean="0"/>
              <a:t>incendio</a:t>
            </a:r>
            <a:r>
              <a:rPr lang="en-GB" sz="1600" dirty="0" smtClean="0"/>
              <a:t>,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fusibile</a:t>
            </a:r>
            <a:r>
              <a:rPr lang="en-GB" sz="1600" dirty="0" smtClean="0"/>
              <a:t> </a:t>
            </a:r>
            <a:r>
              <a:rPr lang="en-GB" sz="1600" dirty="0" err="1" smtClean="0"/>
              <a:t>si</a:t>
            </a:r>
            <a:r>
              <a:rPr lang="en-GB" sz="1600" dirty="0" smtClean="0"/>
              <a:t> </a:t>
            </a:r>
            <a:r>
              <a:rPr lang="en-GB" sz="1600" dirty="0" err="1" smtClean="0"/>
              <a:t>apre</a:t>
            </a:r>
            <a:r>
              <a:rPr lang="en-GB" sz="1600" dirty="0" smtClean="0"/>
              <a:t> e </a:t>
            </a:r>
            <a:r>
              <a:rPr lang="en-GB" sz="1600" dirty="0" err="1" smtClean="0"/>
              <a:t>rilascia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contenuto</a:t>
            </a:r>
            <a:r>
              <a:rPr lang="en-GB" sz="1600" dirty="0" smtClean="0"/>
              <a:t> del </a:t>
            </a:r>
            <a:r>
              <a:rPr lang="en-GB" sz="1600" dirty="0" err="1" smtClean="0"/>
              <a:t>serbatoio</a:t>
            </a:r>
            <a:r>
              <a:rPr lang="en-GB" sz="1600" dirty="0" smtClean="0"/>
              <a:t> di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, </a:t>
            </a:r>
            <a:r>
              <a:rPr lang="en-GB" sz="1600" dirty="0" err="1" smtClean="0"/>
              <a:t>causando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fiammata</a:t>
            </a:r>
            <a:r>
              <a:rPr lang="en-GB" sz="1600" dirty="0" smtClean="0"/>
              <a:t> </a:t>
            </a:r>
            <a:r>
              <a:rPr lang="en-GB" sz="1600" dirty="0" err="1" smtClean="0"/>
              <a:t>ed</a:t>
            </a:r>
            <a:r>
              <a:rPr lang="en-GB" sz="1600" dirty="0" smtClean="0"/>
              <a:t> </a:t>
            </a:r>
            <a:r>
              <a:rPr lang="en-GB" sz="1600" dirty="0" err="1" smtClean="0"/>
              <a:t>evitando</a:t>
            </a:r>
            <a:r>
              <a:rPr lang="en-GB" sz="1600" dirty="0" smtClean="0"/>
              <a:t> </a:t>
            </a:r>
            <a:r>
              <a:rPr lang="en-GB" sz="1600" dirty="0" err="1" smtClean="0"/>
              <a:t>l’esplosione</a:t>
            </a:r>
            <a:r>
              <a:rPr lang="en-GB" sz="16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valvola</a:t>
            </a:r>
            <a:r>
              <a:rPr lang="en-GB" sz="1600" dirty="0" smtClean="0"/>
              <a:t> </a:t>
            </a:r>
            <a:r>
              <a:rPr lang="en-GB" sz="1600" dirty="0" err="1" smtClean="0"/>
              <a:t>manuale</a:t>
            </a:r>
            <a:r>
              <a:rPr lang="en-GB" sz="1600" dirty="0" smtClean="0"/>
              <a:t> è </a:t>
            </a:r>
            <a:r>
              <a:rPr lang="en-GB" sz="1600" dirty="0" err="1" smtClean="0"/>
              <a:t>presente</a:t>
            </a:r>
            <a:r>
              <a:rPr lang="en-GB" sz="1600" dirty="0" smtClean="0"/>
              <a:t> </a:t>
            </a:r>
            <a:r>
              <a:rPr lang="en-GB" sz="1600" dirty="0" err="1" smtClean="0"/>
              <a:t>sul</a:t>
            </a:r>
            <a:r>
              <a:rPr lang="en-GB" sz="1600" dirty="0" smtClean="0"/>
              <a:t> </a:t>
            </a:r>
            <a:r>
              <a:rPr lang="en-GB" sz="1600" dirty="0" err="1" smtClean="0"/>
              <a:t>veicolo</a:t>
            </a:r>
            <a:r>
              <a:rPr lang="en-GB" sz="1600" dirty="0" smtClean="0"/>
              <a:t> per </a:t>
            </a:r>
            <a:r>
              <a:rPr lang="en-GB" sz="1600" dirty="0" err="1" smtClean="0"/>
              <a:t>chiudere</a:t>
            </a:r>
            <a:r>
              <a:rPr lang="en-GB" sz="1600" dirty="0" smtClean="0"/>
              <a:t> la </a:t>
            </a:r>
            <a:r>
              <a:rPr lang="en-GB" sz="1600" dirty="0" err="1" smtClean="0"/>
              <a:t>distribuzione</a:t>
            </a:r>
            <a:r>
              <a:rPr lang="en-GB" sz="1600" dirty="0" smtClean="0"/>
              <a:t> di gas </a:t>
            </a:r>
            <a:r>
              <a:rPr lang="en-GB" sz="1600" dirty="0" err="1" smtClean="0"/>
              <a:t>durante</a:t>
            </a:r>
            <a:r>
              <a:rPr lang="en-GB" sz="1600" dirty="0" smtClean="0"/>
              <a:t> la </a:t>
            </a:r>
            <a:r>
              <a:rPr lang="en-GB" sz="1600" dirty="0" err="1" smtClean="0"/>
              <a:t>manutenzione</a:t>
            </a:r>
            <a:endParaRPr lang="en-GB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Un </a:t>
            </a:r>
            <a:r>
              <a:rPr lang="en-GB" sz="1600" dirty="0" err="1" smtClean="0"/>
              <a:t>limitatore</a:t>
            </a:r>
            <a:r>
              <a:rPr lang="en-GB" sz="1600" dirty="0" smtClean="0"/>
              <a:t> di </a:t>
            </a:r>
            <a:r>
              <a:rPr lang="en-GB" sz="1600" dirty="0" err="1" smtClean="0"/>
              <a:t>flusso</a:t>
            </a:r>
            <a:r>
              <a:rPr lang="en-GB" sz="1600" dirty="0" smtClean="0"/>
              <a:t> è </a:t>
            </a:r>
            <a:r>
              <a:rPr lang="en-GB" sz="1600" dirty="0" err="1" smtClean="0"/>
              <a:t>installato</a:t>
            </a:r>
            <a:r>
              <a:rPr lang="en-GB" sz="1600" dirty="0" smtClean="0"/>
              <a:t> per </a:t>
            </a:r>
            <a:r>
              <a:rPr lang="en-GB" sz="1600" dirty="0" err="1" smtClean="0"/>
              <a:t>limitare</a:t>
            </a:r>
            <a:r>
              <a:rPr lang="en-GB" sz="1600" dirty="0" smtClean="0"/>
              <a:t> le </a:t>
            </a:r>
            <a:r>
              <a:rPr lang="en-GB" sz="1600" dirty="0" err="1" smtClean="0"/>
              <a:t>fuoriuscite</a:t>
            </a:r>
            <a:r>
              <a:rPr lang="en-GB" sz="1600" dirty="0" smtClean="0"/>
              <a:t> di gas in </a:t>
            </a:r>
            <a:r>
              <a:rPr lang="en-GB" sz="1600" dirty="0" err="1" smtClean="0"/>
              <a:t>caso</a:t>
            </a:r>
            <a:r>
              <a:rPr lang="en-GB" sz="1600" dirty="0" smtClean="0"/>
              <a:t> di </a:t>
            </a:r>
            <a:r>
              <a:rPr lang="en-GB" sz="1600" dirty="0" err="1" smtClean="0"/>
              <a:t>perdita</a:t>
            </a:r>
            <a:endParaRPr lang="en-GB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Nel</a:t>
            </a:r>
            <a:r>
              <a:rPr lang="en-GB" sz="1600" dirty="0" smtClean="0"/>
              <a:t> </a:t>
            </a:r>
            <a:r>
              <a:rPr lang="en-GB" sz="1600" dirty="0" err="1" smtClean="0"/>
              <a:t>serbatoio</a:t>
            </a:r>
            <a:r>
              <a:rPr lang="en-GB" sz="1600" dirty="0" smtClean="0"/>
              <a:t> è </a:t>
            </a:r>
            <a:r>
              <a:rPr lang="en-GB" sz="1600" dirty="0" err="1" smtClean="0"/>
              <a:t>installato</a:t>
            </a:r>
            <a:r>
              <a:rPr lang="en-GB" sz="1600" dirty="0" smtClean="0"/>
              <a:t> un </a:t>
            </a:r>
            <a:r>
              <a:rPr lang="en-GB" sz="1600" dirty="0" err="1" smtClean="0"/>
              <a:t>sensore</a:t>
            </a:r>
            <a:r>
              <a:rPr lang="en-GB" sz="1600" dirty="0" smtClean="0"/>
              <a:t> di </a:t>
            </a:r>
            <a:r>
              <a:rPr lang="en-GB" sz="1600" dirty="0" err="1" smtClean="0"/>
              <a:t>temperatura</a:t>
            </a:r>
            <a:r>
              <a:rPr lang="en-GB" sz="1600" dirty="0" smtClean="0"/>
              <a:t> per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monitoraggio</a:t>
            </a:r>
            <a:r>
              <a:rPr lang="en-GB" sz="1600" dirty="0" smtClean="0"/>
              <a:t> </a:t>
            </a:r>
            <a:r>
              <a:rPr lang="en-GB" sz="1600" dirty="0" err="1" smtClean="0"/>
              <a:t>durante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pieno</a:t>
            </a:r>
            <a:r>
              <a:rPr lang="en-GB" sz="1600" dirty="0" smtClean="0"/>
              <a:t> del </a:t>
            </a:r>
            <a:r>
              <a:rPr lang="en-GB" sz="1600" dirty="0" err="1" smtClean="0"/>
              <a:t>serbatoio</a:t>
            </a:r>
            <a:endParaRPr lang="en-GB" sz="1600" dirty="0"/>
          </a:p>
        </p:txBody>
      </p:sp>
      <p:sp>
        <p:nvSpPr>
          <p:cNvPr id="20" name="ZoneTexte 10"/>
          <p:cNvSpPr txBox="1"/>
          <p:nvPr/>
        </p:nvSpPr>
        <p:spPr>
          <a:xfrm>
            <a:off x="577637" y="116979"/>
            <a:ext cx="8435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38AD6"/>
                </a:solidFill>
                <a:latin typeface="Berlin Sans FB Demi" panose="020E0802020502020306" pitchFamily="34" charset="0"/>
              </a:rPr>
              <a:t>Come ridurre i rischi in caso di operazioni su un veicolo a celle a combustibile</a:t>
            </a: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Dispositivi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sicurezza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del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veicolo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6894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ZoneTexte 23"/>
          <p:cNvSpPr txBox="1"/>
          <p:nvPr/>
        </p:nvSpPr>
        <p:spPr>
          <a:xfrm>
            <a:off x="7659724" y="594928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pic>
        <p:nvPicPr>
          <p:cNvPr id="17" name="Imag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1346248"/>
            <a:ext cx="4088651" cy="3882952"/>
          </a:xfrm>
          <a:prstGeom prst="rect">
            <a:avLst/>
          </a:prstGeom>
        </p:spPr>
      </p:pic>
      <p:sp>
        <p:nvSpPr>
          <p:cNvPr id="18" name="ZoneTexte 3"/>
          <p:cNvSpPr txBox="1"/>
          <p:nvPr/>
        </p:nvSpPr>
        <p:spPr>
          <a:xfrm>
            <a:off x="5364088" y="142295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Valvola</a:t>
            </a:r>
            <a:r>
              <a:rPr lang="en-GB" dirty="0" smtClean="0"/>
              <a:t> a </a:t>
            </a:r>
            <a:r>
              <a:rPr lang="en-GB" dirty="0" err="1" smtClean="0"/>
              <a:t>solenoide</a:t>
            </a:r>
            <a:endParaRPr lang="en-GB" dirty="0"/>
          </a:p>
        </p:txBody>
      </p:sp>
      <p:sp>
        <p:nvSpPr>
          <p:cNvPr id="19" name="ZoneTexte 24"/>
          <p:cNvSpPr txBox="1"/>
          <p:nvPr/>
        </p:nvSpPr>
        <p:spPr>
          <a:xfrm>
            <a:off x="5989780" y="4356849"/>
            <a:ext cx="166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Fusibile</a:t>
            </a:r>
            <a:r>
              <a:rPr lang="en-GB" dirty="0" smtClean="0"/>
              <a:t> </a:t>
            </a:r>
            <a:r>
              <a:rPr lang="en-GB" dirty="0" err="1" smtClean="0"/>
              <a:t>termico</a:t>
            </a:r>
            <a:endParaRPr lang="en-GB" dirty="0"/>
          </a:p>
        </p:txBody>
      </p:sp>
      <p:sp>
        <p:nvSpPr>
          <p:cNvPr id="20" name="ZoneTexte 25"/>
          <p:cNvSpPr txBox="1"/>
          <p:nvPr/>
        </p:nvSpPr>
        <p:spPr>
          <a:xfrm>
            <a:off x="3774458" y="4794832"/>
            <a:ext cx="173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Valvola</a:t>
            </a:r>
            <a:r>
              <a:rPr lang="en-GB" dirty="0" smtClean="0"/>
              <a:t> </a:t>
            </a:r>
            <a:r>
              <a:rPr lang="en-GB" dirty="0" err="1" smtClean="0"/>
              <a:t>manuale</a:t>
            </a:r>
            <a:endParaRPr lang="en-GB" dirty="0"/>
          </a:p>
        </p:txBody>
      </p:sp>
      <p:sp>
        <p:nvSpPr>
          <p:cNvPr id="21" name="ZoneTexte 26"/>
          <p:cNvSpPr txBox="1"/>
          <p:nvPr/>
        </p:nvSpPr>
        <p:spPr>
          <a:xfrm>
            <a:off x="1114697" y="3113219"/>
            <a:ext cx="218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Limitatore</a:t>
            </a:r>
            <a:r>
              <a:rPr lang="en-GB" dirty="0" smtClean="0"/>
              <a:t> di </a:t>
            </a:r>
            <a:r>
              <a:rPr lang="en-GB" dirty="0" err="1" smtClean="0"/>
              <a:t>flusso</a:t>
            </a:r>
            <a:endParaRPr lang="en-GB" dirty="0"/>
          </a:p>
        </p:txBody>
      </p:sp>
      <p:sp>
        <p:nvSpPr>
          <p:cNvPr id="22" name="ZoneTexte 13"/>
          <p:cNvSpPr txBox="1"/>
          <p:nvPr/>
        </p:nvSpPr>
        <p:spPr>
          <a:xfrm>
            <a:off x="1187624" y="37170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 </a:t>
            </a:r>
            <a:r>
              <a:rPr lang="en-GB" dirty="0" err="1" smtClean="0"/>
              <a:t>Sensore</a:t>
            </a:r>
            <a:r>
              <a:rPr lang="en-GB" dirty="0" smtClean="0"/>
              <a:t> di </a:t>
            </a:r>
            <a:r>
              <a:rPr lang="en-GB" dirty="0" err="1" smtClean="0"/>
              <a:t>temperatura</a:t>
            </a:r>
            <a:endParaRPr lang="en-GB" dirty="0"/>
          </a:p>
        </p:txBody>
      </p:sp>
      <p:sp>
        <p:nvSpPr>
          <p:cNvPr id="23" name="ZoneTexte 1"/>
          <p:cNvSpPr txBox="1"/>
          <p:nvPr/>
        </p:nvSpPr>
        <p:spPr>
          <a:xfrm>
            <a:off x="575940" y="5445224"/>
            <a:ext cx="802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Effetto</a:t>
            </a:r>
            <a:r>
              <a:rPr lang="en-GB" dirty="0" smtClean="0"/>
              <a:t> del </a:t>
            </a:r>
            <a:r>
              <a:rPr lang="en-GB" dirty="0" err="1" smtClean="0"/>
              <a:t>fusibile</a:t>
            </a:r>
            <a:r>
              <a:rPr lang="en-GB" dirty="0" smtClean="0"/>
              <a:t> </a:t>
            </a:r>
            <a:r>
              <a:rPr lang="en-GB" dirty="0" err="1" smtClean="0"/>
              <a:t>termico</a:t>
            </a:r>
            <a:r>
              <a:rPr lang="en-GB" dirty="0" smtClean="0"/>
              <a:t>: </a:t>
            </a:r>
            <a:r>
              <a:rPr lang="en-GB" u="sng" dirty="0" smtClean="0">
                <a:hlinkClick r:id="rId11"/>
              </a:rPr>
              <a:t>https://www.youtube.com/watch?v=QurQ2uW0oOU</a:t>
            </a:r>
            <a:endParaRPr lang="en-GB" dirty="0"/>
          </a:p>
        </p:txBody>
      </p:sp>
      <p:sp>
        <p:nvSpPr>
          <p:cNvPr id="24" name="ZoneTexte 10"/>
          <p:cNvSpPr txBox="1"/>
          <p:nvPr/>
        </p:nvSpPr>
        <p:spPr>
          <a:xfrm>
            <a:off x="577637" y="116979"/>
            <a:ext cx="8435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38AD6"/>
                </a:solidFill>
                <a:latin typeface="Berlin Sans FB Demi" panose="020E0802020502020306" pitchFamily="34" charset="0"/>
              </a:rPr>
              <a:t>Come ridurre i rischi in caso di operazioni su un veicolo a celle a combustibile</a:t>
            </a: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Dispositivi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sicurezza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del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veicolo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1406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1"/>
          <p:cNvSpPr txBox="1"/>
          <p:nvPr/>
        </p:nvSpPr>
        <p:spPr>
          <a:xfrm>
            <a:off x="7685488" y="574032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43247" y="160940"/>
            <a:ext cx="84025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38AD6"/>
                </a:solidFill>
                <a:latin typeface="Berlin Sans FB Demi" panose="020E0802020502020306" pitchFamily="34" charset="0"/>
              </a:rPr>
              <a:t>Come ridurre i rischi in caso di operazioni su un veicolo a celle a combustibile</a:t>
            </a: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Procedura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operativa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"/>
          <a:stretch/>
        </p:blipFill>
        <p:spPr bwMode="auto">
          <a:xfrm>
            <a:off x="1379383" y="1395548"/>
            <a:ext cx="6385234" cy="44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"/>
          <p:cNvSpPr txBox="1"/>
          <p:nvPr/>
        </p:nvSpPr>
        <p:spPr>
          <a:xfrm>
            <a:off x="539552" y="776493"/>
            <a:ext cx="804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 </a:t>
            </a:r>
            <a:r>
              <a:rPr lang="en-GB" sz="1600" dirty="0" err="1" smtClean="0"/>
              <a:t>costruttori</a:t>
            </a:r>
            <a:r>
              <a:rPr lang="en-GB" sz="1600" dirty="0" smtClean="0"/>
              <a:t> di auto </a:t>
            </a:r>
            <a:r>
              <a:rPr lang="en-GB" sz="1600" dirty="0" err="1" smtClean="0"/>
              <a:t>hanno</a:t>
            </a:r>
            <a:r>
              <a:rPr lang="en-GB" sz="1600" dirty="0" smtClean="0"/>
              <a:t> </a:t>
            </a:r>
            <a:r>
              <a:rPr lang="en-GB" sz="1600" dirty="0" err="1" smtClean="0"/>
              <a:t>sviluppato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procedura</a:t>
            </a:r>
            <a:r>
              <a:rPr lang="en-GB" sz="1600" dirty="0" smtClean="0"/>
              <a:t> standard per la </a:t>
            </a:r>
            <a:r>
              <a:rPr lang="en-GB" sz="1600" dirty="0" err="1" smtClean="0"/>
              <a:t>manutenzione</a:t>
            </a:r>
            <a:r>
              <a:rPr lang="en-GB" sz="1600" dirty="0" smtClean="0"/>
              <a:t> di un </a:t>
            </a:r>
            <a:r>
              <a:rPr lang="en-GB" sz="1600" dirty="0" err="1" smtClean="0"/>
              <a:t>veicolo</a:t>
            </a:r>
            <a:r>
              <a:rPr lang="en-GB" sz="1600" dirty="0" smtClean="0"/>
              <a:t> a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. Questa in </a:t>
            </a:r>
            <a:r>
              <a:rPr lang="en-GB" sz="1600" dirty="0" err="1" smtClean="0"/>
              <a:t>particolare</a:t>
            </a:r>
            <a:r>
              <a:rPr lang="en-GB" sz="1600" dirty="0" smtClean="0"/>
              <a:t> è </a:t>
            </a:r>
            <a:r>
              <a:rPr lang="en-GB" sz="1600" dirty="0" err="1" smtClean="0"/>
              <a:t>sviluppata</a:t>
            </a:r>
            <a:r>
              <a:rPr lang="en-GB" sz="1600" dirty="0" smtClean="0"/>
              <a:t> secondo </a:t>
            </a:r>
            <a:r>
              <a:rPr lang="en-GB" sz="1600" dirty="0" err="1" smtClean="0"/>
              <a:t>criteri</a:t>
            </a:r>
            <a:r>
              <a:rPr lang="en-GB" sz="1600" dirty="0" smtClean="0"/>
              <a:t> di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: </a:t>
            </a:r>
            <a:endParaRPr lang="en-GB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09257" y="1521281"/>
            <a:ext cx="3048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Garantire ventilazione adeguata</a:t>
            </a:r>
            <a:endParaRPr lang="it-IT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20823" y="2250224"/>
            <a:ext cx="43763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Eliminare elettricità statica e indossare abiti protettivi</a:t>
            </a:r>
            <a:endParaRPr lang="it-IT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20823" y="2995269"/>
            <a:ext cx="47595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Protezione per operazioni su componenti ad alto voltaggio</a:t>
            </a:r>
            <a:endParaRPr lang="it-IT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48536" y="3722896"/>
            <a:ext cx="47595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Verificare tenuta dei contenitori ad alta pressione</a:t>
            </a:r>
            <a:endParaRPr lang="it-IT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05075" y="4433105"/>
            <a:ext cx="46804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Manutenzione e riparazione dei componenti </a:t>
            </a:r>
          </a:p>
          <a:p>
            <a:r>
              <a:rPr lang="it-IT" sz="1400" dirty="0" smtClean="0"/>
              <a:t>+ garantire sicurezza durante attività con coinvolgimento fisico</a:t>
            </a:r>
            <a:endParaRPr lang="it-IT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18639" y="5376175"/>
            <a:ext cx="54242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Controllo perdite dopo aver effettuato interventi sul circuito idrogeno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060061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graphicFrame>
        <p:nvGraphicFramePr>
          <p:cNvPr id="15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00431"/>
              </p:ext>
            </p:extLst>
          </p:nvPr>
        </p:nvGraphicFramePr>
        <p:xfrm>
          <a:off x="1379896" y="1608127"/>
          <a:ext cx="6479315" cy="3865083"/>
        </p:xfrm>
        <a:graphic>
          <a:graphicData uri="http://schemas.openxmlformats.org/drawingml/2006/table">
            <a:tbl>
              <a:tblPr/>
              <a:tblGrid>
                <a:gridCol w="1225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7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1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54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5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Concentrazione</a:t>
                      </a:r>
                      <a:r>
                        <a:rPr lang="en-GB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H2 </a:t>
                      </a:r>
                      <a:r>
                        <a:rPr lang="en-GB" sz="10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ppm)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Concentrazione</a:t>
                      </a:r>
                      <a:r>
                        <a:rPr lang="en-GB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H2 </a:t>
                      </a:r>
                      <a:r>
                        <a:rPr lang="en-GB" sz="10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bassa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(ppm)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Safety topic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Strumento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rilevazione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en-GB" sz="10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relativa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misura</a:t>
                      </a:r>
                      <a:r>
                        <a:rPr lang="en-GB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b="1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sicurezza</a:t>
                      </a:r>
                      <a:r>
                        <a:rPr lang="en-GB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da </a:t>
                      </a:r>
                      <a:r>
                        <a:rPr lang="en-GB" sz="1000" b="1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attivare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0,001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requisiti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molt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stringenti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permeazione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rilevatore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bolle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produzione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assemblaggio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controllo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calo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pressione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linea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produzione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assemblaggio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schiuma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spray,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sensore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elettrico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concentrazione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sicurezza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generale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misura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della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concentrazione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in aria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controllo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processo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analisi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gas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lavori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manutenzione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dispositivi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personali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sicurezza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sicurezza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personale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allarme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sistemi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sicurezza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evitare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pericolo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imminente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aumento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ventilazione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automatico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4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misure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sicurezza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di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bordo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spegnimento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automatico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4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</a:t>
                      </a:r>
                      <a:endParaRPr lang="fr-BE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combustion, </a:t>
                      </a:r>
                      <a:r>
                        <a:rPr lang="en-GB" sz="10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toy</a:t>
                      </a:r>
                      <a:r>
                        <a:rPr lang="en-GB" sz="1000" baseline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kits</a:t>
                      </a:r>
                      <a:r>
                        <a:rPr lang="en-GB" sz="10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explosion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pericolo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effetti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sul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corpo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umano</a:t>
                      </a:r>
                      <a:endParaRPr lang="fr-BE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ZoneTexte 13"/>
          <p:cNvSpPr txBox="1"/>
          <p:nvPr/>
        </p:nvSpPr>
        <p:spPr>
          <a:xfrm>
            <a:off x="7933185" y="5739055"/>
            <a:ext cx="1463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Fonte</a:t>
            </a:r>
            <a:r>
              <a:rPr lang="en-GB" sz="1200" dirty="0" smtClean="0"/>
              <a:t>: </a:t>
            </a:r>
            <a:r>
              <a:rPr lang="en-GB" sz="1200" dirty="0" smtClean="0"/>
              <a:t>KIWA NL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899592" y="5449566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concentrazione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 H2 in aria e safety topic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con relative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2"/>
          <p:cNvSpPr txBox="1"/>
          <p:nvPr/>
        </p:nvSpPr>
        <p:spPr>
          <a:xfrm>
            <a:off x="683568" y="71678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Poichè</a:t>
            </a:r>
            <a:r>
              <a:rPr lang="en-GB" sz="1600" dirty="0" smtClean="0"/>
              <a:t> non </a:t>
            </a:r>
            <a:r>
              <a:rPr lang="en-GB" sz="1600" dirty="0" err="1" smtClean="0"/>
              <a:t>esistono</a:t>
            </a:r>
            <a:r>
              <a:rPr lang="en-GB" sz="1600" dirty="0" smtClean="0"/>
              <a:t> </a:t>
            </a:r>
            <a:r>
              <a:rPr lang="en-GB" sz="1600" dirty="0" err="1" smtClean="0"/>
              <a:t>ancora</a:t>
            </a:r>
            <a:r>
              <a:rPr lang="en-GB" sz="1600" dirty="0" smtClean="0"/>
              <a:t> standard di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 per la </a:t>
            </a:r>
            <a:r>
              <a:rPr lang="en-GB" sz="1600" dirty="0" err="1" smtClean="0"/>
              <a:t>concentrazione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in </a:t>
            </a:r>
            <a:r>
              <a:rPr lang="en-GB" sz="1600" dirty="0" err="1" smtClean="0"/>
              <a:t>officina</a:t>
            </a:r>
            <a:r>
              <a:rPr lang="en-GB" sz="1600" dirty="0" smtClean="0"/>
              <a:t>, </a:t>
            </a:r>
            <a:r>
              <a:rPr lang="en-GB" sz="1600" dirty="0" err="1" smtClean="0"/>
              <a:t>possiamo</a:t>
            </a:r>
            <a:r>
              <a:rPr lang="en-GB" sz="1600" dirty="0" smtClean="0"/>
              <a:t> </a:t>
            </a:r>
            <a:r>
              <a:rPr lang="en-GB" sz="1600" dirty="0" err="1" smtClean="0"/>
              <a:t>utilizzare</a:t>
            </a:r>
            <a:r>
              <a:rPr lang="en-GB" sz="1600" dirty="0" smtClean="0"/>
              <a:t> </a:t>
            </a:r>
            <a:r>
              <a:rPr lang="en-GB" sz="1600" dirty="0" err="1" smtClean="0"/>
              <a:t>gli</a:t>
            </a:r>
            <a:r>
              <a:rPr lang="en-GB" sz="1600" dirty="0" smtClean="0"/>
              <a:t> standard </a:t>
            </a:r>
            <a:r>
              <a:rPr lang="en-GB" sz="1600" dirty="0" err="1" smtClean="0"/>
              <a:t>derivanti</a:t>
            </a:r>
            <a:r>
              <a:rPr lang="en-GB" sz="1600" dirty="0" smtClean="0"/>
              <a:t> </a:t>
            </a:r>
            <a:r>
              <a:rPr lang="en-GB" sz="1600" dirty="0" err="1" smtClean="0"/>
              <a:t>dall’industria</a:t>
            </a:r>
            <a:r>
              <a:rPr lang="en-GB" sz="1600" dirty="0" smtClean="0"/>
              <a:t> per </a:t>
            </a:r>
            <a:r>
              <a:rPr lang="en-GB" sz="1600" dirty="0" err="1" smtClean="0"/>
              <a:t>capire</a:t>
            </a:r>
            <a:r>
              <a:rPr lang="en-GB" sz="1600" dirty="0" smtClean="0"/>
              <a:t> </a:t>
            </a:r>
            <a:r>
              <a:rPr lang="en-GB" sz="1600" dirty="0" err="1" smtClean="0"/>
              <a:t>gli</a:t>
            </a:r>
            <a:r>
              <a:rPr lang="en-GB" sz="1600" dirty="0" smtClean="0"/>
              <a:t> </a:t>
            </a:r>
            <a:r>
              <a:rPr lang="en-GB" sz="1600" dirty="0" err="1" smtClean="0"/>
              <a:t>effetti</a:t>
            </a:r>
            <a:r>
              <a:rPr lang="en-GB" sz="1600" dirty="0" smtClean="0"/>
              <a:t> di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certa</a:t>
            </a:r>
            <a:r>
              <a:rPr lang="en-GB" sz="1600" dirty="0" smtClean="0"/>
              <a:t> </a:t>
            </a:r>
            <a:r>
              <a:rPr lang="en-GB" sz="1600" dirty="0" err="1" smtClean="0"/>
              <a:t>concentrazione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</a:t>
            </a:r>
            <a:r>
              <a:rPr lang="en-GB" sz="1600" dirty="0" err="1" smtClean="0"/>
              <a:t>nell’aria</a:t>
            </a:r>
            <a:r>
              <a:rPr lang="en-GB" sz="1600" dirty="0" smtClean="0"/>
              <a:t> </a:t>
            </a:r>
            <a:r>
              <a:rPr lang="en-GB" sz="1600" dirty="0" err="1" smtClean="0"/>
              <a:t>espressa</a:t>
            </a:r>
            <a:r>
              <a:rPr lang="en-GB" sz="1600" dirty="0" smtClean="0"/>
              <a:t> in “ppm” (ppm= </a:t>
            </a:r>
            <a:r>
              <a:rPr lang="en-GB" sz="1600" dirty="0" err="1" smtClean="0"/>
              <a:t>parti</a:t>
            </a:r>
            <a:r>
              <a:rPr lang="en-GB" sz="1600" dirty="0" smtClean="0"/>
              <a:t> per </a:t>
            </a:r>
            <a:r>
              <a:rPr lang="en-GB" sz="1600" dirty="0" err="1" smtClean="0"/>
              <a:t>milione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20" name="ZoneTexte 15"/>
          <p:cNvSpPr txBox="1"/>
          <p:nvPr/>
        </p:nvSpPr>
        <p:spPr>
          <a:xfrm>
            <a:off x="550754" y="143337"/>
            <a:ext cx="84025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38AD6"/>
                </a:solidFill>
                <a:latin typeface="Berlin Sans FB Demi" panose="020E0802020502020306" pitchFamily="34" charset="0"/>
              </a:rPr>
              <a:t>Come ridurre i rischi in caso di operazioni su un veicolo a celle a combustibile</a:t>
            </a: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Procedura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operativa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824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8269" y="2507331"/>
            <a:ext cx="90011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Arial Unicode MS"/>
              </a:rPr>
              <a:t>                                       </a:t>
            </a:r>
          </a:p>
          <a:p>
            <a:pPr>
              <a:buFont typeface="Wingdings" charset="2"/>
              <a:buNone/>
              <a:defRPr/>
            </a:pPr>
            <a:endParaRPr lang="en-GB" sz="2800" kern="0" dirty="0" smtClean="0">
              <a:solidFill>
                <a:srgbClr val="000000"/>
              </a:solidFill>
              <a:latin typeface="Arial"/>
              <a:cs typeface="Arial Unicode MS"/>
            </a:endParaRPr>
          </a:p>
          <a:p>
            <a:pPr>
              <a:buFont typeface="Wingdings" charset="2"/>
              <a:buNone/>
              <a:defRPr/>
            </a:pPr>
            <a:endParaRPr lang="en-GB" sz="2800" kern="0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2" y="869031"/>
            <a:ext cx="23812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19" y="870618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94" y="864268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07" y="3496652"/>
            <a:ext cx="26384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44" y="3496652"/>
            <a:ext cx="26447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02844" y="2653381"/>
            <a:ext cx="2633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/>
              <a:t>Fig. 1. </a:t>
            </a:r>
            <a:r>
              <a:rPr lang="en-GB" sz="1200" b="1" dirty="0" smtClean="0"/>
              <a:t>Auto a </a:t>
            </a:r>
            <a:r>
              <a:rPr lang="en-GB" sz="1200" b="1" dirty="0" err="1" smtClean="0"/>
              <a:t>idrogeno</a:t>
            </a:r>
            <a:r>
              <a:rPr lang="en-GB" sz="1200" b="1" dirty="0" smtClean="0"/>
              <a:t> a </a:t>
            </a:r>
            <a:r>
              <a:rPr lang="en-GB" sz="1200" b="1" dirty="0" err="1" smtClean="0"/>
              <a:t>sinistra</a:t>
            </a:r>
            <a:r>
              <a:rPr lang="en-GB" sz="1200" b="1" dirty="0" smtClean="0"/>
              <a:t>, auto a </a:t>
            </a:r>
            <a:r>
              <a:rPr lang="en-GB" sz="1200" b="1" dirty="0" err="1" smtClean="0"/>
              <a:t>benzina</a:t>
            </a:r>
            <a:r>
              <a:rPr lang="en-GB" sz="1200" b="1" dirty="0" smtClean="0"/>
              <a:t> a </a:t>
            </a:r>
            <a:r>
              <a:rPr lang="en-GB" sz="1200" b="1" dirty="0" err="1" smtClean="0"/>
              <a:t>destra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entrambe</a:t>
            </a:r>
            <a:r>
              <a:rPr lang="en-GB" sz="1200" b="1" dirty="0" smtClean="0"/>
              <a:t> con </a:t>
            </a:r>
            <a:r>
              <a:rPr lang="en-GB" sz="1200" b="1" dirty="0" err="1" smtClean="0"/>
              <a:t>perdita</a:t>
            </a:r>
            <a:r>
              <a:rPr lang="en-GB" sz="1200" b="1" dirty="0" smtClean="0"/>
              <a:t>. </a:t>
            </a:r>
            <a:r>
              <a:rPr lang="en-GB" sz="1200" b="1" dirty="0" err="1" smtClean="0"/>
              <a:t>Avvio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dell’auto</a:t>
            </a:r>
            <a:r>
              <a:rPr lang="en-GB" sz="1200" b="1" dirty="0" smtClean="0"/>
              <a:t>, 0s.</a:t>
            </a:r>
            <a:endParaRPr lang="en-GB" sz="1200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333357" y="2635918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/>
              <a:t>Fig. 2. 3s </a:t>
            </a:r>
            <a:r>
              <a:rPr lang="en-GB" sz="1200" b="1" dirty="0" err="1" smtClean="0"/>
              <a:t>dopo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l’avvio</a:t>
            </a:r>
            <a:r>
              <a:rPr lang="en-GB" sz="1200" b="1" dirty="0" smtClean="0"/>
              <a:t>.</a:t>
            </a:r>
            <a:endParaRPr lang="en-GB" sz="1200" b="1" dirty="0" smtClean="0"/>
          </a:p>
          <a:p>
            <a:r>
              <a:rPr lang="en-GB" sz="1200" b="1" dirty="0" err="1" smtClean="0"/>
              <a:t>Perdita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Idrogeno</a:t>
            </a:r>
            <a:r>
              <a:rPr lang="en-GB" sz="1200" b="1" dirty="0" smtClean="0"/>
              <a:t>: 1 m</a:t>
            </a:r>
            <a:r>
              <a:rPr lang="en-GB" sz="1200" b="1" baseline="30000" dirty="0" smtClean="0"/>
              <a:t>3</a:t>
            </a:r>
            <a:r>
              <a:rPr lang="en-GB" sz="1200" b="1" dirty="0" smtClean="0"/>
              <a:t>/s</a:t>
            </a:r>
          </a:p>
          <a:p>
            <a:r>
              <a:rPr lang="en-GB" sz="1200" b="1" dirty="0" err="1" smtClean="0"/>
              <a:t>Perdita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benzina</a:t>
            </a:r>
            <a:r>
              <a:rPr lang="en-GB" sz="1200" b="1" dirty="0" smtClean="0"/>
              <a:t>: 1 l/min</a:t>
            </a:r>
            <a:r>
              <a:rPr lang="en-GB" sz="1200" b="1" dirty="0" smtClean="0"/>
              <a:t>.</a:t>
            </a:r>
            <a:endParaRPr lang="en-GB" sz="1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327382" y="2661318"/>
            <a:ext cx="1925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/>
              <a:t>Fig.3. 60s </a:t>
            </a:r>
            <a:r>
              <a:rPr lang="en-GB" sz="1200" b="1" dirty="0" err="1" smtClean="0"/>
              <a:t>dopo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accensione</a:t>
            </a:r>
            <a:endParaRPr lang="en-GB" sz="1200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526782" y="5440868"/>
            <a:ext cx="2024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/>
              <a:t>Fig. 4. 90s </a:t>
            </a:r>
            <a:r>
              <a:rPr lang="en-GB" sz="1200" b="1" dirty="0" err="1" smtClean="0"/>
              <a:t>dopo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l’accensione</a:t>
            </a:r>
            <a:endParaRPr lang="en-GB" sz="1200" dirty="0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151044" y="5440868"/>
            <a:ext cx="31353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/>
              <a:t>Fig. 5. </a:t>
            </a:r>
            <a:r>
              <a:rPr lang="en-GB" sz="1200" b="1" dirty="0" smtClean="0"/>
              <a:t>auto a </a:t>
            </a:r>
            <a:r>
              <a:rPr lang="en-GB" sz="1200" b="1" dirty="0" err="1" smtClean="0"/>
              <a:t>benzina</a:t>
            </a:r>
            <a:r>
              <a:rPr lang="en-GB" sz="1200" b="1" dirty="0" smtClean="0"/>
              <a:t> 140s </a:t>
            </a:r>
            <a:r>
              <a:rPr lang="en-GB" sz="1200" b="1" dirty="0" err="1" smtClean="0"/>
              <a:t>dopo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l’accensione</a:t>
            </a:r>
            <a:endParaRPr lang="en-GB" sz="1200" dirty="0"/>
          </a:p>
        </p:txBody>
      </p:sp>
      <p:sp>
        <p:nvSpPr>
          <p:cNvPr id="26" name="ZoneTexte 27"/>
          <p:cNvSpPr txBox="1"/>
          <p:nvPr/>
        </p:nvSpPr>
        <p:spPr>
          <a:xfrm>
            <a:off x="8314" y="5656892"/>
            <a:ext cx="147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EV World</a:t>
            </a:r>
            <a:endParaRPr lang="en-GB" sz="1400" dirty="0"/>
          </a:p>
        </p:txBody>
      </p:sp>
      <p:sp>
        <p:nvSpPr>
          <p:cNvPr id="27" name="ZoneTexte 1"/>
          <p:cNvSpPr txBox="1"/>
          <p:nvPr/>
        </p:nvSpPr>
        <p:spPr>
          <a:xfrm>
            <a:off x="3720360" y="184284"/>
            <a:ext cx="496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In </a:t>
            </a:r>
            <a:r>
              <a:rPr lang="en-GB" sz="1600" dirty="0" err="1" smtClean="0"/>
              <a:t>alcune</a:t>
            </a:r>
            <a:r>
              <a:rPr lang="en-GB" sz="1600" dirty="0" smtClean="0"/>
              <a:t> </a:t>
            </a:r>
            <a:r>
              <a:rPr lang="en-GB" sz="1600" dirty="0" err="1" smtClean="0"/>
              <a:t>condizioni</a:t>
            </a:r>
            <a:r>
              <a:rPr lang="en-GB" sz="1600" dirty="0" smtClean="0"/>
              <a:t>, </a:t>
            </a:r>
            <a:r>
              <a:rPr lang="en-GB" sz="1600" dirty="0" err="1" smtClean="0"/>
              <a:t>l’idrogen</a:t>
            </a:r>
            <a:r>
              <a:rPr lang="en-GB" sz="1600" dirty="0" err="1" smtClean="0"/>
              <a:t>o</a:t>
            </a:r>
            <a:r>
              <a:rPr lang="en-GB" sz="1600" dirty="0" smtClean="0"/>
              <a:t> è </a:t>
            </a:r>
            <a:r>
              <a:rPr lang="en-GB" sz="1600" dirty="0" err="1" smtClean="0"/>
              <a:t>meno</a:t>
            </a:r>
            <a:r>
              <a:rPr lang="en-GB" sz="1600" dirty="0" smtClean="0"/>
              <a:t> </a:t>
            </a:r>
            <a:r>
              <a:rPr lang="en-GB" sz="1600" dirty="0" err="1" smtClean="0"/>
              <a:t>pericoloso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benzina</a:t>
            </a:r>
            <a:r>
              <a:rPr lang="en-GB" sz="1600" dirty="0" smtClean="0"/>
              <a:t> grazie </a:t>
            </a:r>
            <a:r>
              <a:rPr lang="en-GB" sz="1600" dirty="0" err="1" smtClean="0"/>
              <a:t>all’azione</a:t>
            </a:r>
            <a:r>
              <a:rPr lang="en-GB" sz="1600" dirty="0" smtClean="0"/>
              <a:t> del </a:t>
            </a:r>
            <a:r>
              <a:rPr lang="en-GB" sz="1600" dirty="0" err="1" smtClean="0"/>
              <a:t>fubile</a:t>
            </a:r>
            <a:r>
              <a:rPr lang="en-GB" sz="1600" dirty="0" smtClean="0"/>
              <a:t> </a:t>
            </a:r>
            <a:r>
              <a:rPr lang="en-GB" sz="1600" dirty="0" err="1" smtClean="0"/>
              <a:t>termico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5971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9"/>
          <p:cNvSpPr txBox="1"/>
          <p:nvPr/>
        </p:nvSpPr>
        <p:spPr>
          <a:xfrm>
            <a:off x="1619672" y="5214391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Esempio</a:t>
            </a:r>
            <a:r>
              <a:rPr lang="en-GB" sz="1600" dirty="0" smtClean="0"/>
              <a:t> </a:t>
            </a:r>
            <a:r>
              <a:rPr lang="en-GB" sz="1600" dirty="0" err="1" smtClean="0"/>
              <a:t>avvenuto</a:t>
            </a:r>
            <a:r>
              <a:rPr lang="en-GB" sz="1600" dirty="0" smtClean="0"/>
              <a:t> a </a:t>
            </a:r>
            <a:r>
              <a:rPr lang="en-GB" sz="1600" dirty="0" err="1" smtClean="0"/>
              <a:t>Francorchamps</a:t>
            </a:r>
            <a:r>
              <a:rPr lang="en-GB" sz="1600" dirty="0" smtClean="0"/>
              <a:t> </a:t>
            </a:r>
            <a:r>
              <a:rPr lang="en-GB" sz="1600" dirty="0" err="1" smtClean="0"/>
              <a:t>dopo</a:t>
            </a:r>
            <a:r>
              <a:rPr lang="en-GB" sz="1600" dirty="0" smtClean="0"/>
              <a:t> un </a:t>
            </a:r>
            <a:r>
              <a:rPr lang="en-GB" sz="1600" dirty="0" err="1" smtClean="0"/>
              <a:t>lieve</a:t>
            </a:r>
            <a:r>
              <a:rPr lang="en-GB" sz="1600" dirty="0" smtClean="0"/>
              <a:t> </a:t>
            </a:r>
            <a:r>
              <a:rPr lang="en-GB" sz="1600" dirty="0" err="1" smtClean="0"/>
              <a:t>incidente</a:t>
            </a:r>
            <a:r>
              <a:rPr lang="en-GB" sz="1600" dirty="0" smtClean="0"/>
              <a:t> con </a:t>
            </a:r>
            <a:r>
              <a:rPr lang="en-GB" sz="1600" dirty="0" err="1" smtClean="0"/>
              <a:t>un’altra</a:t>
            </a:r>
            <a:r>
              <a:rPr lang="en-GB" sz="1600" dirty="0" smtClean="0"/>
              <a:t> auto, </a:t>
            </a:r>
            <a:r>
              <a:rPr lang="en-GB" sz="1600" dirty="0" err="1" smtClean="0"/>
              <a:t>distruzione</a:t>
            </a:r>
            <a:r>
              <a:rPr lang="en-GB" sz="1600" dirty="0" smtClean="0"/>
              <a:t> </a:t>
            </a:r>
            <a:r>
              <a:rPr lang="en-GB" sz="1600" dirty="0" err="1" smtClean="0"/>
              <a:t>causata</a:t>
            </a:r>
            <a:r>
              <a:rPr lang="en-GB" sz="1600" dirty="0" smtClean="0"/>
              <a:t> da </a:t>
            </a:r>
            <a:r>
              <a:rPr lang="en-GB" sz="1600" dirty="0" err="1" smtClean="0"/>
              <a:t>incendio</a:t>
            </a:r>
            <a:r>
              <a:rPr lang="en-GB" sz="1600" dirty="0" smtClean="0"/>
              <a:t> </a:t>
            </a:r>
            <a:r>
              <a:rPr lang="en-GB" sz="1600" dirty="0" smtClean="0"/>
              <a:t>per </a:t>
            </a:r>
            <a:r>
              <a:rPr lang="en-GB" sz="1600" dirty="0" err="1" smtClean="0"/>
              <a:t>rottura</a:t>
            </a:r>
            <a:r>
              <a:rPr lang="en-GB" sz="1600" dirty="0" smtClean="0"/>
              <a:t> del </a:t>
            </a:r>
            <a:r>
              <a:rPr lang="en-GB" sz="1600" dirty="0" err="1" smtClean="0"/>
              <a:t>tubo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benzina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16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93911"/>
            <a:ext cx="5784444" cy="4320480"/>
          </a:xfrm>
          <a:prstGeom prst="rect">
            <a:avLst/>
          </a:prstGeom>
        </p:spPr>
      </p:pic>
      <p:sp>
        <p:nvSpPr>
          <p:cNvPr id="17" name="ZoneTexte 11"/>
          <p:cNvSpPr txBox="1"/>
          <p:nvPr/>
        </p:nvSpPr>
        <p:spPr>
          <a:xfrm>
            <a:off x="5004048" y="4206278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Auto a </a:t>
            </a:r>
            <a:r>
              <a:rPr lang="en-GB" sz="1600" dirty="0" err="1" smtClean="0">
                <a:solidFill>
                  <a:srgbClr val="FF0000"/>
                </a:solidFill>
              </a:rPr>
              <a:t>benzina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dopo</a:t>
            </a:r>
            <a:r>
              <a:rPr lang="en-GB" sz="1600" dirty="0" smtClean="0">
                <a:solidFill>
                  <a:srgbClr val="FF0000"/>
                </a:solidFill>
              </a:rPr>
              <a:t> un </a:t>
            </a:r>
            <a:r>
              <a:rPr lang="en-GB" sz="1600" dirty="0" err="1" smtClean="0">
                <a:solidFill>
                  <a:srgbClr val="FF0000"/>
                </a:solidFill>
              </a:rPr>
              <a:t>incidente</a:t>
            </a:r>
            <a:r>
              <a:rPr lang="en-GB" sz="1600" dirty="0" smtClean="0">
                <a:solidFill>
                  <a:srgbClr val="FF0000"/>
                </a:solidFill>
              </a:rPr>
              <a:t>  con </a:t>
            </a:r>
            <a:r>
              <a:rPr lang="en-GB" sz="1600" dirty="0" err="1" smtClean="0">
                <a:solidFill>
                  <a:srgbClr val="FF0000"/>
                </a:solidFill>
              </a:rPr>
              <a:t>un’altra</a:t>
            </a:r>
            <a:r>
              <a:rPr lang="en-GB" sz="1600" dirty="0" smtClean="0">
                <a:solidFill>
                  <a:srgbClr val="FF0000"/>
                </a:solidFill>
              </a:rPr>
              <a:t> auto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8" name="ZoneTexte 13"/>
          <p:cNvSpPr txBox="1"/>
          <p:nvPr/>
        </p:nvSpPr>
        <p:spPr>
          <a:xfrm>
            <a:off x="2185852" y="533871"/>
            <a:ext cx="542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 è </a:t>
            </a:r>
            <a:r>
              <a:rPr lang="en-GB" sz="1600" dirty="0" err="1" smtClean="0"/>
              <a:t>relativa</a:t>
            </a:r>
            <a:r>
              <a:rPr lang="en-GB" sz="1600" dirty="0" smtClean="0"/>
              <a:t>, </a:t>
            </a:r>
            <a:r>
              <a:rPr lang="en-GB" sz="1600" dirty="0" err="1" smtClean="0"/>
              <a:t>anche</a:t>
            </a:r>
            <a:r>
              <a:rPr lang="en-GB" sz="1600" dirty="0" smtClean="0"/>
              <a:t> la </a:t>
            </a:r>
            <a:r>
              <a:rPr lang="en-GB" sz="1600" dirty="0" err="1" smtClean="0"/>
              <a:t>benzina</a:t>
            </a:r>
            <a:r>
              <a:rPr lang="en-GB" sz="1600" dirty="0" smtClean="0"/>
              <a:t> </a:t>
            </a:r>
            <a:r>
              <a:rPr lang="en-GB" sz="1600" dirty="0" err="1" smtClean="0"/>
              <a:t>può</a:t>
            </a:r>
            <a:r>
              <a:rPr lang="en-GB" sz="1600" dirty="0" smtClean="0"/>
              <a:t> </a:t>
            </a:r>
            <a:r>
              <a:rPr lang="en-GB" sz="1600" dirty="0" err="1" smtClean="0"/>
              <a:t>essere</a:t>
            </a:r>
            <a:r>
              <a:rPr lang="en-GB" sz="1600" dirty="0" smtClean="0"/>
              <a:t> </a:t>
            </a:r>
            <a:r>
              <a:rPr lang="en-GB" sz="1600" dirty="0" err="1" smtClean="0"/>
              <a:t>pericolosa</a:t>
            </a:r>
            <a:endParaRPr lang="en-GB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43247" y="168379"/>
            <a:ext cx="392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Cosa</a:t>
            </a:r>
            <a:r>
              <a:rPr lang="en-GB" sz="24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24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possiamo</a:t>
            </a:r>
            <a:r>
              <a:rPr lang="en-GB" sz="24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24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concludere</a:t>
            </a:r>
            <a:r>
              <a:rPr lang="en-GB" sz="2400" dirty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?</a:t>
            </a:r>
            <a:endParaRPr lang="en-GB" sz="2400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4686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8"/>
          <p:cNvSpPr txBox="1"/>
          <p:nvPr/>
        </p:nvSpPr>
        <p:spPr>
          <a:xfrm>
            <a:off x="543248" y="399212"/>
            <a:ext cx="653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Cosa</a:t>
            </a:r>
            <a:r>
              <a:rPr lang="en-GB" sz="2400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possiamo</a:t>
            </a:r>
            <a:r>
              <a:rPr lang="en-GB" sz="2400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concludere</a:t>
            </a:r>
            <a:r>
              <a:rPr lang="en-GB" sz="2400" dirty="0">
                <a:solidFill>
                  <a:srgbClr val="038AD6"/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16" name="ZoneTexte 1"/>
          <p:cNvSpPr txBox="1"/>
          <p:nvPr/>
        </p:nvSpPr>
        <p:spPr>
          <a:xfrm>
            <a:off x="2267744" y="182566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https://h2tools.org/lessons</a:t>
            </a:r>
            <a:endParaRPr lang="en-GB" sz="2800" dirty="0"/>
          </a:p>
        </p:txBody>
      </p:sp>
      <p:sp>
        <p:nvSpPr>
          <p:cNvPr id="17" name="ZoneTexte 2"/>
          <p:cNvSpPr txBox="1"/>
          <p:nvPr/>
        </p:nvSpPr>
        <p:spPr>
          <a:xfrm>
            <a:off x="1379347" y="1306796"/>
            <a:ext cx="654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Potete</a:t>
            </a:r>
            <a:r>
              <a:rPr lang="en-GB" sz="2400" dirty="0" smtClean="0"/>
              <a:t> </a:t>
            </a:r>
            <a:r>
              <a:rPr lang="en-GB" sz="2400" dirty="0" err="1" smtClean="0"/>
              <a:t>avere</a:t>
            </a:r>
            <a:r>
              <a:rPr lang="en-GB" sz="2400" dirty="0" smtClean="0"/>
              <a:t> </a:t>
            </a:r>
            <a:r>
              <a:rPr lang="en-GB" sz="2400" dirty="0" err="1" smtClean="0"/>
              <a:t>altri</a:t>
            </a:r>
            <a:r>
              <a:rPr lang="en-GB" sz="2400" dirty="0" smtClean="0"/>
              <a:t> </a:t>
            </a:r>
            <a:r>
              <a:rPr lang="en-GB" sz="2400" dirty="0" err="1" smtClean="0"/>
              <a:t>esempi</a:t>
            </a:r>
            <a:r>
              <a:rPr lang="en-GB" sz="2400" dirty="0" smtClean="0"/>
              <a:t> al </a:t>
            </a:r>
            <a:r>
              <a:rPr lang="en-GB" sz="2400" dirty="0" err="1" smtClean="0"/>
              <a:t>sito</a:t>
            </a:r>
            <a:r>
              <a:rPr lang="en-GB" sz="2400" dirty="0" smtClean="0"/>
              <a:t> H2incidents.org </a:t>
            </a:r>
            <a:r>
              <a:rPr lang="en-GB" sz="2400" dirty="0" smtClean="0"/>
              <a:t>at: </a:t>
            </a:r>
            <a:endParaRPr lang="en-GB" sz="2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92" y="3006244"/>
            <a:ext cx="7018776" cy="293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3"/>
          <p:cNvSpPr txBox="1"/>
          <p:nvPr/>
        </p:nvSpPr>
        <p:spPr>
          <a:xfrm>
            <a:off x="1034068" y="2636912"/>
            <a:ext cx="206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Esempio</a:t>
            </a:r>
            <a:r>
              <a:rPr lang="en-GB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39552" y="17723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Proprietà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base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dell’idrogeno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985044" y="690582"/>
            <a:ext cx="71739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Gassoso</a:t>
            </a:r>
            <a:r>
              <a:rPr lang="en-GB" dirty="0" smtClean="0">
                <a:cs typeface="Arial" charset="0"/>
              </a:rPr>
              <a:t> a temperature </a:t>
            </a:r>
            <a:r>
              <a:rPr lang="en-GB" dirty="0" err="1" smtClean="0">
                <a:cs typeface="Arial" charset="0"/>
              </a:rPr>
              <a:t>ambiente</a:t>
            </a:r>
            <a:endParaRPr lang="en-GB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Liquido</a:t>
            </a:r>
            <a:r>
              <a:rPr lang="en-GB" dirty="0" smtClean="0">
                <a:cs typeface="Arial" charset="0"/>
              </a:rPr>
              <a:t> a -253°C (</a:t>
            </a:r>
            <a:r>
              <a:rPr lang="en-GB" dirty="0" err="1" smtClean="0">
                <a:cs typeface="Arial" charset="0"/>
              </a:rPr>
              <a:t>criogenico</a:t>
            </a:r>
            <a:r>
              <a:rPr lang="en-GB" dirty="0" smtClean="0">
                <a:cs typeface="Arial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Vettore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energetico</a:t>
            </a:r>
            <a:endParaRPr lang="en-GB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cs typeface="Arial" charset="0"/>
              </a:rPr>
              <a:t>Carbon-free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Energia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pulita</a:t>
            </a:r>
            <a:endParaRPr lang="en-GB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Più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leggero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dell’aria</a:t>
            </a:r>
            <a:endParaRPr lang="en-GB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Inodore</a:t>
            </a:r>
            <a:endParaRPr lang="en-GB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Incolore</a:t>
            </a:r>
            <a:endParaRPr lang="en-GB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Atossico</a:t>
            </a:r>
            <a:endParaRPr lang="en-GB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Producibile</a:t>
            </a:r>
            <a:r>
              <a:rPr lang="en-GB" dirty="0" smtClean="0">
                <a:cs typeface="Arial" charset="0"/>
              </a:rPr>
              <a:t> da diverse </a:t>
            </a:r>
            <a:r>
              <a:rPr lang="en-GB" dirty="0" err="1" smtClean="0">
                <a:cs typeface="Arial" charset="0"/>
              </a:rPr>
              <a:t>fonti</a:t>
            </a:r>
            <a:endParaRPr lang="en-GB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Stoccabile</a:t>
            </a:r>
            <a:endParaRPr lang="en-GB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Trasportabile</a:t>
            </a:r>
            <a:endParaRPr lang="en-GB" dirty="0" smtClean="0">
              <a:cs typeface="Arial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Densità</a:t>
            </a:r>
            <a:r>
              <a:rPr lang="en-GB" dirty="0" smtClean="0">
                <a:cs typeface="Arial" charset="0"/>
              </a:rPr>
              <a:t>	gas 		90 	g/Nm³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cs typeface="Arial" charset="0"/>
              </a:rPr>
              <a:t>		</a:t>
            </a:r>
            <a:r>
              <a:rPr lang="en-GB" dirty="0" err="1" smtClean="0">
                <a:cs typeface="Arial" charset="0"/>
              </a:rPr>
              <a:t>liquido</a:t>
            </a:r>
            <a:r>
              <a:rPr lang="en-GB" dirty="0" smtClean="0">
                <a:cs typeface="Arial" charset="0"/>
              </a:rPr>
              <a:t>		70,8 	kg/m³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cs typeface="Arial" charset="0"/>
              </a:rPr>
              <a:t>		</a:t>
            </a:r>
            <a:r>
              <a:rPr lang="en-GB" dirty="0" err="1" smtClean="0">
                <a:cs typeface="Arial" charset="0"/>
              </a:rPr>
              <a:t>benzina</a:t>
            </a:r>
            <a:r>
              <a:rPr lang="en-GB" dirty="0" smtClean="0">
                <a:cs typeface="Arial" charset="0"/>
              </a:rPr>
              <a:t>		720 	kg/m³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Numero</a:t>
            </a:r>
            <a:r>
              <a:rPr lang="en-GB" dirty="0" smtClean="0">
                <a:cs typeface="Arial" charset="0"/>
              </a:rPr>
              <a:t> di </a:t>
            </a:r>
            <a:r>
              <a:rPr lang="en-GB" dirty="0" err="1" smtClean="0">
                <a:cs typeface="Arial" charset="0"/>
              </a:rPr>
              <a:t>ottani</a:t>
            </a:r>
            <a:r>
              <a:rPr lang="en-GB" dirty="0" smtClean="0">
                <a:cs typeface="Arial" charset="0"/>
              </a:rPr>
              <a:t> dell’H2		&gt; 140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cs typeface="Arial" charset="0"/>
              </a:rPr>
              <a:t>Numero</a:t>
            </a:r>
            <a:r>
              <a:rPr lang="en-GB" dirty="0" smtClean="0">
                <a:cs typeface="Arial" charset="0"/>
              </a:rPr>
              <a:t> di </a:t>
            </a:r>
            <a:r>
              <a:rPr lang="en-GB" dirty="0" err="1" smtClean="0">
                <a:cs typeface="Arial" charset="0"/>
              </a:rPr>
              <a:t>ottani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della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benzina</a:t>
            </a:r>
            <a:r>
              <a:rPr lang="en-GB" dirty="0" smtClean="0">
                <a:cs typeface="Arial" charset="0"/>
              </a:rPr>
              <a:t>	&gt; 95</a:t>
            </a:r>
            <a:endParaRPr lang="en-GB" dirty="0">
              <a:cs typeface="Arial" charset="0"/>
            </a:endParaRPr>
          </a:p>
        </p:txBody>
      </p:sp>
      <p:pic>
        <p:nvPicPr>
          <p:cNvPr id="17" name="Picture 2" descr="Résultat de recherche d'images pour &quot;reforming CH4 for producing H2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0662"/>
            <a:ext cx="364273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2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7"/>
          <p:cNvSpPr txBox="1"/>
          <p:nvPr/>
        </p:nvSpPr>
        <p:spPr>
          <a:xfrm>
            <a:off x="539551" y="106308"/>
            <a:ext cx="392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Proprietà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complete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dell’idrogeno</a:t>
            </a:r>
            <a:endParaRPr lang="en-GB" dirty="0" smtClean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/>
        </p:blipFill>
        <p:spPr bwMode="auto">
          <a:xfrm>
            <a:off x="1611313" y="517217"/>
            <a:ext cx="5919787" cy="527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7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ZoneTexte 1"/>
          <p:cNvSpPr txBox="1"/>
          <p:nvPr/>
        </p:nvSpPr>
        <p:spPr>
          <a:xfrm>
            <a:off x="539552" y="908720"/>
            <a:ext cx="532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Condizioni</a:t>
            </a:r>
            <a:r>
              <a:rPr lang="en-GB" dirty="0" smtClean="0"/>
              <a:t> di </a:t>
            </a:r>
            <a:r>
              <a:rPr lang="en-GB" dirty="0" err="1" smtClean="0"/>
              <a:t>validità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valori</a:t>
            </a:r>
            <a:r>
              <a:rPr lang="en-GB" dirty="0" smtClean="0"/>
              <a:t> in </a:t>
            </a:r>
            <a:r>
              <a:rPr lang="en-GB" dirty="0" err="1" smtClean="0"/>
              <a:t>tabella</a:t>
            </a:r>
            <a:endParaRPr lang="en-GB" dirty="0"/>
          </a:p>
        </p:txBody>
      </p:sp>
      <p:sp>
        <p:nvSpPr>
          <p:cNvPr id="17" name="ZoneTexte 2"/>
          <p:cNvSpPr txBox="1"/>
          <p:nvPr/>
        </p:nvSpPr>
        <p:spPr>
          <a:xfrm>
            <a:off x="757644" y="1916832"/>
            <a:ext cx="7745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/>
              <a:t>1  </a:t>
            </a:r>
            <a:r>
              <a:rPr lang="it-IT" dirty="0" smtClean="0"/>
              <a:t>Punto di ebollizione a 1 atm di pressione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aseline="30000" dirty="0" smtClean="0"/>
              <a:t>2  </a:t>
            </a:r>
            <a:r>
              <a:rPr lang="it-IT" dirty="0" smtClean="0"/>
              <a:t>I valori di calore specifico di combustione rappresentano l’energia, per grammo di combustibile, generata dalla reazione di combustione. Il potere calorifico superiore (HHV) è ottenuto considerando che l’acqua formata durante la combustione sia portata allo stato liquido e abbia rilasciato il calore latente legato al passaggio di stato. Il potere calorifico inferiore (LHV) è ottenuto considerando che l’acqua formata nella combustione è allo stato di vapore.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aseline="30000" dirty="0" smtClean="0"/>
              <a:t>3  </a:t>
            </a:r>
            <a:r>
              <a:rPr lang="it-IT" dirty="0" smtClean="0"/>
              <a:t>Le temperature di fiamma determinate sperimentalmente sono riportate in tabella.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aseline="30000" dirty="0" smtClean="0"/>
              <a:t>4  </a:t>
            </a:r>
            <a:r>
              <a:rPr lang="it-IT" dirty="0" smtClean="0"/>
              <a:t>In aria a 1 atm di pressione</a:t>
            </a:r>
            <a:endParaRPr lang="it-IT" dirty="0"/>
          </a:p>
        </p:txBody>
      </p:sp>
      <p:sp>
        <p:nvSpPr>
          <p:cNvPr id="18" name="ZoneTexte 7"/>
          <p:cNvSpPr txBox="1"/>
          <p:nvPr/>
        </p:nvSpPr>
        <p:spPr>
          <a:xfrm>
            <a:off x="539552" y="397761"/>
            <a:ext cx="392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Proprietà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complete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dell’idrogeno</a:t>
            </a:r>
            <a:endParaRPr lang="en-GB" dirty="0" smtClean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044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450384"/>
            <a:ext cx="5873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Regole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fondamentali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per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operare</a:t>
            </a:r>
            <a:r>
              <a:rPr lang="en-GB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con </a:t>
            </a:r>
            <a:r>
              <a:rPr lang="en-GB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l’idrogeno</a:t>
            </a:r>
            <a:endParaRPr lang="en-GB" dirty="0" smtClean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 di base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  <a:p>
            <a:endParaRPr lang="en-GB" dirty="0" smtClean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571128" y="1564933"/>
            <a:ext cx="8177336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GB" dirty="0" err="1" smtClean="0"/>
              <a:t>Capire</a:t>
            </a:r>
            <a:r>
              <a:rPr lang="en-GB" dirty="0" smtClean="0"/>
              <a:t> le </a:t>
            </a:r>
            <a:r>
              <a:rPr lang="en-GB" dirty="0" err="1" smtClean="0"/>
              <a:t>proprietà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aiutare</a:t>
            </a:r>
            <a:r>
              <a:rPr lang="en-GB" dirty="0" smtClean="0"/>
              <a:t>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progettazione</a:t>
            </a:r>
            <a:r>
              <a:rPr lang="en-GB" dirty="0" smtClean="0"/>
              <a:t> di un </a:t>
            </a:r>
            <a:r>
              <a:rPr lang="en-GB" dirty="0" err="1" smtClean="0"/>
              <a:t>ambiente</a:t>
            </a:r>
            <a:r>
              <a:rPr lang="en-GB" dirty="0" smtClean="0"/>
              <a:t> di </a:t>
            </a:r>
            <a:r>
              <a:rPr lang="en-GB" dirty="0" err="1" smtClean="0"/>
              <a:t>lavoro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limiti</a:t>
            </a:r>
            <a:r>
              <a:rPr lang="en-GB" dirty="0" smtClean="0"/>
              <a:t> I </a:t>
            </a:r>
            <a:r>
              <a:rPr lang="en-GB" dirty="0" err="1" smtClean="0"/>
              <a:t>rischi</a:t>
            </a:r>
            <a:r>
              <a:rPr lang="en-GB" dirty="0" smtClean="0"/>
              <a:t>. 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selezione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tenere</a:t>
            </a:r>
            <a:r>
              <a:rPr lang="en-GB" dirty="0" smtClean="0"/>
              <a:t> </a:t>
            </a:r>
            <a:r>
              <a:rPr lang="en-GB" dirty="0" err="1" smtClean="0"/>
              <a:t>conto</a:t>
            </a:r>
            <a:r>
              <a:rPr lang="en-GB" dirty="0" smtClean="0"/>
              <a:t> </a:t>
            </a:r>
            <a:r>
              <a:rPr lang="en-GB" dirty="0" err="1" smtClean="0"/>
              <a:t>dell’effetto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materiale</a:t>
            </a:r>
            <a:r>
              <a:rPr lang="en-GB" dirty="0" smtClean="0"/>
              <a:t> e le sue </a:t>
            </a:r>
            <a:r>
              <a:rPr lang="en-GB" dirty="0" err="1" smtClean="0"/>
              <a:t>proprietà</a:t>
            </a:r>
            <a:r>
              <a:rPr lang="en-GB" dirty="0" smtClean="0"/>
              <a:t> </a:t>
            </a:r>
            <a:r>
              <a:rPr lang="en-GB" dirty="0" err="1" smtClean="0"/>
              <a:t>meccaniche</a:t>
            </a:r>
            <a:r>
              <a:rPr lang="en-GB" dirty="0" smtClean="0"/>
              <a:t> </a:t>
            </a: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 err="1" smtClean="0"/>
              <a:t>condizioni</a:t>
            </a:r>
            <a:r>
              <a:rPr lang="en-GB" dirty="0"/>
              <a:t> </a:t>
            </a:r>
            <a:r>
              <a:rPr lang="en-GB" dirty="0" smtClean="0"/>
              <a:t>operative. 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GB" dirty="0" smtClean="0"/>
              <a:t>I </a:t>
            </a:r>
            <a:r>
              <a:rPr lang="en-GB" dirty="0" err="1" smtClean="0"/>
              <a:t>pericoli</a:t>
            </a:r>
            <a:r>
              <a:rPr lang="en-GB" dirty="0" smtClean="0"/>
              <a:t> </a:t>
            </a:r>
            <a:r>
              <a:rPr lang="en-GB" dirty="0" err="1" smtClean="0"/>
              <a:t>possono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preventivati</a:t>
            </a:r>
            <a:r>
              <a:rPr lang="en-GB" dirty="0" smtClean="0"/>
              <a:t> e </a:t>
            </a:r>
            <a:r>
              <a:rPr lang="en-GB" dirty="0" err="1" smtClean="0"/>
              <a:t>anticipati</a:t>
            </a:r>
            <a:r>
              <a:rPr lang="en-GB" dirty="0" smtClean="0"/>
              <a:t> in </a:t>
            </a:r>
            <a:r>
              <a:rPr lang="en-GB" dirty="0" err="1" smtClean="0"/>
              <a:t>fase</a:t>
            </a:r>
            <a:r>
              <a:rPr lang="en-GB" dirty="0" smtClean="0"/>
              <a:t> di </a:t>
            </a:r>
            <a:r>
              <a:rPr lang="en-GB" dirty="0" err="1" smtClean="0"/>
              <a:t>progettazione</a:t>
            </a:r>
            <a:r>
              <a:rPr lang="en-GB" dirty="0" smtClean="0"/>
              <a:t> per </a:t>
            </a:r>
            <a:r>
              <a:rPr lang="en-GB" dirty="0" err="1" smtClean="0"/>
              <a:t>ridurre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rischi</a:t>
            </a:r>
            <a:r>
              <a:rPr lang="en-GB" dirty="0" smtClean="0"/>
              <a:t> in </a:t>
            </a:r>
            <a:r>
              <a:rPr lang="en-GB" dirty="0" err="1" smtClean="0"/>
              <a:t>fase</a:t>
            </a:r>
            <a:r>
              <a:rPr lang="en-GB" dirty="0" smtClean="0"/>
              <a:t> </a:t>
            </a:r>
            <a:r>
              <a:rPr lang="en-GB" dirty="0" err="1" smtClean="0"/>
              <a:t>costruttiva</a:t>
            </a:r>
            <a:r>
              <a:rPr lang="en-GB" dirty="0" smtClean="0"/>
              <a:t>.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GB" dirty="0" smtClean="0"/>
              <a:t>Il </a:t>
            </a:r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tubazioni</a:t>
            </a:r>
            <a:r>
              <a:rPr lang="en-GB" dirty="0" smtClean="0"/>
              <a:t> per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trasporto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progettato</a:t>
            </a:r>
            <a:r>
              <a:rPr lang="en-GB" dirty="0" smtClean="0"/>
              <a:t> e </a:t>
            </a:r>
            <a:r>
              <a:rPr lang="en-GB" dirty="0" err="1" smtClean="0"/>
              <a:t>installato</a:t>
            </a:r>
            <a:r>
              <a:rPr lang="en-GB" dirty="0" smtClean="0"/>
              <a:t> con </a:t>
            </a:r>
            <a:r>
              <a:rPr lang="en-GB" dirty="0" err="1" smtClean="0"/>
              <a:t>cura</a:t>
            </a:r>
            <a:r>
              <a:rPr lang="en-GB" dirty="0" smtClean="0"/>
              <a:t> in </a:t>
            </a:r>
            <a:r>
              <a:rPr lang="en-GB" dirty="0" err="1" smtClean="0"/>
              <a:t>modo</a:t>
            </a:r>
            <a:r>
              <a:rPr lang="en-GB" dirty="0" smtClean="0"/>
              <a:t> da </a:t>
            </a:r>
            <a:r>
              <a:rPr lang="en-GB" dirty="0" err="1" smtClean="0"/>
              <a:t>evitare</a:t>
            </a:r>
            <a:r>
              <a:rPr lang="en-GB" dirty="0" smtClean="0"/>
              <a:t> </a:t>
            </a:r>
            <a:r>
              <a:rPr lang="en-GB" dirty="0" err="1" smtClean="0"/>
              <a:t>perdite</a:t>
            </a:r>
            <a:r>
              <a:rPr lang="en-GB" dirty="0" smtClean="0"/>
              <a:t> o fare in </a:t>
            </a:r>
            <a:r>
              <a:rPr lang="en-GB" dirty="0" err="1" smtClean="0"/>
              <a:t>modo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siano</a:t>
            </a:r>
            <a:r>
              <a:rPr lang="en-GB" dirty="0" smtClean="0"/>
              <a:t> </a:t>
            </a:r>
            <a:r>
              <a:rPr lang="en-GB" dirty="0" err="1" smtClean="0"/>
              <a:t>rilevabili</a:t>
            </a:r>
            <a:r>
              <a:rPr lang="en-GB" dirty="0" smtClean="0"/>
              <a:t> </a:t>
            </a:r>
            <a:r>
              <a:rPr lang="en-GB" dirty="0" err="1" smtClean="0"/>
              <a:t>facilmente</a:t>
            </a:r>
            <a:r>
              <a:rPr lang="en-GB" dirty="0" smtClean="0"/>
              <a:t>.</a:t>
            </a:r>
            <a:endParaRPr lang="fr-BE" dirty="0"/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GB" dirty="0" err="1" smtClean="0"/>
              <a:t>L’implementazione</a:t>
            </a:r>
            <a:r>
              <a:rPr lang="en-GB" dirty="0" smtClean="0"/>
              <a:t> di </a:t>
            </a:r>
            <a:r>
              <a:rPr lang="en-GB" dirty="0" err="1" smtClean="0"/>
              <a:t>sistemi</a:t>
            </a:r>
            <a:r>
              <a:rPr lang="en-GB" dirty="0" smtClean="0"/>
              <a:t> di </a:t>
            </a:r>
            <a:r>
              <a:rPr lang="en-GB" dirty="0" err="1" smtClean="0"/>
              <a:t>interruzione</a:t>
            </a:r>
            <a:r>
              <a:rPr lang="en-GB" dirty="0" smtClean="0"/>
              <a:t> di </a:t>
            </a:r>
            <a:r>
              <a:rPr lang="en-GB" dirty="0" err="1" smtClean="0"/>
              <a:t>emergenza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gas e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operazioni</a:t>
            </a:r>
            <a:r>
              <a:rPr lang="en-GB" dirty="0" smtClean="0"/>
              <a:t> </a:t>
            </a:r>
            <a:r>
              <a:rPr lang="en-GB" dirty="0" err="1" smtClean="0"/>
              <a:t>collegati</a:t>
            </a:r>
            <a:r>
              <a:rPr lang="en-GB" dirty="0" smtClean="0"/>
              <a:t> </a:t>
            </a:r>
            <a:r>
              <a:rPr lang="en-GB" dirty="0" err="1" smtClean="0"/>
              <a:t>agli</a:t>
            </a:r>
            <a:r>
              <a:rPr lang="en-GB" dirty="0" smtClean="0"/>
              <a:t> </a:t>
            </a:r>
            <a:r>
              <a:rPr lang="en-GB" dirty="0" err="1" smtClean="0"/>
              <a:t>impianti</a:t>
            </a:r>
            <a:r>
              <a:rPr lang="en-GB" dirty="0" smtClean="0"/>
              <a:t> </a:t>
            </a:r>
            <a:r>
              <a:rPr lang="en-GB" dirty="0" err="1" smtClean="0"/>
              <a:t>antincendio</a:t>
            </a:r>
            <a:r>
              <a:rPr lang="en-GB" dirty="0" smtClean="0"/>
              <a:t> e di </a:t>
            </a:r>
            <a:r>
              <a:rPr lang="en-GB" dirty="0" err="1" smtClean="0"/>
              <a:t>sensoristica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fughe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migliorare</a:t>
            </a:r>
            <a:r>
              <a:rPr lang="en-GB" dirty="0" smtClean="0"/>
              <a:t> </a:t>
            </a:r>
            <a:r>
              <a:rPr lang="en-GB" dirty="0" err="1" smtClean="0"/>
              <a:t>drasticamente</a:t>
            </a:r>
            <a:r>
              <a:rPr lang="en-GB" dirty="0" smtClean="0"/>
              <a:t> la </a:t>
            </a:r>
            <a:r>
              <a:rPr lang="en-GB" dirty="0" err="1" smtClean="0"/>
              <a:t>sicurezza</a:t>
            </a:r>
            <a:r>
              <a:rPr lang="en-GB" dirty="0" smtClean="0"/>
              <a:t> </a:t>
            </a:r>
            <a:r>
              <a:rPr lang="en-GB" dirty="0" err="1" smtClean="0"/>
              <a:t>dell’impianto</a:t>
            </a:r>
            <a:r>
              <a:rPr lang="en-GB" dirty="0" smtClean="0"/>
              <a:t>.</a:t>
            </a:r>
            <a:endParaRPr lang="fr-BE" dirty="0"/>
          </a:p>
        </p:txBody>
      </p:sp>
      <p:pic>
        <p:nvPicPr>
          <p:cNvPr id="17" name="Picture 2" descr="Résultat de recherche d'images pour &quot;very important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5392"/>
            <a:ext cx="1057308" cy="8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8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450384"/>
            <a:ext cx="5873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fondamentali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per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operare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con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l’idrogeno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  <a:p>
            <a:r>
              <a:rPr lang="it-IT" sz="1600" dirty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Abilità e conoscenze specifiche richieste a chi opera con H2</a:t>
            </a:r>
          </a:p>
        </p:txBody>
      </p:sp>
      <p:sp>
        <p:nvSpPr>
          <p:cNvPr id="16" name="ZoneTexte 1"/>
          <p:cNvSpPr txBox="1"/>
          <p:nvPr/>
        </p:nvSpPr>
        <p:spPr>
          <a:xfrm>
            <a:off x="571127" y="1513815"/>
            <a:ext cx="83746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Il </a:t>
            </a:r>
            <a:r>
              <a:rPr lang="en-GB" dirty="0" err="1" smtClean="0"/>
              <a:t>personale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lavora</a:t>
            </a:r>
            <a:r>
              <a:rPr lang="en-GB" dirty="0" smtClean="0"/>
              <a:t> in </a:t>
            </a:r>
            <a:r>
              <a:rPr lang="en-GB" dirty="0" err="1" smtClean="0"/>
              <a:t>presenza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istruito</a:t>
            </a:r>
            <a:r>
              <a:rPr lang="en-GB" dirty="0" smtClean="0"/>
              <a:t> </a:t>
            </a:r>
            <a:r>
              <a:rPr lang="en-GB" dirty="0" err="1" smtClean="0"/>
              <a:t>riguardo</a:t>
            </a:r>
            <a:r>
              <a:rPr lang="en-GB" dirty="0" smtClean="0"/>
              <a:t>:</a:t>
            </a:r>
          </a:p>
          <a:p>
            <a:endParaRPr lang="fr-BE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Il comportamento e le proprietà dell’idrogeno</a:t>
            </a:r>
            <a:endParaRPr lang="fr-BE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/>
              <a:t>Requisiti</a:t>
            </a:r>
            <a:r>
              <a:rPr lang="en-GB" dirty="0" smtClean="0"/>
              <a:t> di </a:t>
            </a:r>
            <a:r>
              <a:rPr lang="en-GB" dirty="0" err="1" smtClean="0"/>
              <a:t>sicurezza</a:t>
            </a:r>
            <a:r>
              <a:rPr lang="en-GB" dirty="0" smtClean="0"/>
              <a:t> per </a:t>
            </a:r>
            <a:r>
              <a:rPr lang="en-GB" dirty="0" err="1" smtClean="0"/>
              <a:t>lavorare</a:t>
            </a:r>
            <a:r>
              <a:rPr lang="en-GB" dirty="0" smtClean="0"/>
              <a:t> con o in </a:t>
            </a:r>
            <a:r>
              <a:rPr lang="en-GB" dirty="0" err="1" smtClean="0"/>
              <a:t>prossimità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/>
              <a:t>Requisiti</a:t>
            </a:r>
            <a:r>
              <a:rPr lang="en-GB" dirty="0"/>
              <a:t> di </a:t>
            </a:r>
            <a:r>
              <a:rPr lang="en-GB" dirty="0" err="1"/>
              <a:t>sicurezza</a:t>
            </a:r>
            <a:r>
              <a:rPr lang="en-GB" dirty="0"/>
              <a:t> per </a:t>
            </a:r>
            <a:r>
              <a:rPr lang="en-GB" dirty="0" err="1"/>
              <a:t>lavorare</a:t>
            </a:r>
            <a:r>
              <a:rPr lang="en-GB" dirty="0"/>
              <a:t> con o in </a:t>
            </a:r>
            <a:r>
              <a:rPr lang="en-GB" dirty="0" err="1"/>
              <a:t>prossimità</a:t>
            </a:r>
            <a:r>
              <a:rPr lang="en-GB" dirty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endParaRPr lang="en-GB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Norme di ispezione, manutenzione e operazione di dispositivi a idrogeno</a:t>
            </a:r>
            <a:endParaRPr lang="fr-BE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Procedure di primo soccorso</a:t>
            </a:r>
            <a:endParaRPr lang="fr-BE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Procedure di </a:t>
            </a:r>
            <a:r>
              <a:rPr lang="en-GB" dirty="0" err="1" smtClean="0"/>
              <a:t>emergenza</a:t>
            </a:r>
            <a:r>
              <a:rPr lang="en-GB" dirty="0" smtClean="0"/>
              <a:t> e di </a:t>
            </a:r>
            <a:r>
              <a:rPr lang="en-GB" dirty="0" err="1" smtClean="0"/>
              <a:t>evacuazione</a:t>
            </a:r>
            <a:endParaRPr lang="fr-BE" dirty="0"/>
          </a:p>
        </p:txBody>
      </p:sp>
      <p:pic>
        <p:nvPicPr>
          <p:cNvPr id="17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21088"/>
            <a:ext cx="209550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2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39552" y="495498"/>
            <a:ext cx="5873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fondamentali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per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operare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con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l’idrogeno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Rimuovere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ogni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possibile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fonte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 di </a:t>
            </a:r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  <a:ea typeface="+mj-ea"/>
                <a:cs typeface="+mj-cs"/>
              </a:rPr>
              <a:t>accensione</a:t>
            </a:r>
            <a:endParaRPr lang="en-GB" sz="1600" dirty="0" smtClean="0">
              <a:solidFill>
                <a:srgbClr val="038AD6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971599" y="2348880"/>
            <a:ext cx="8041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Elettricità</a:t>
            </a:r>
            <a:r>
              <a:rPr lang="en-GB" dirty="0" smtClean="0"/>
              <a:t> </a:t>
            </a:r>
            <a:r>
              <a:rPr lang="en-GB" dirty="0" err="1" smtClean="0"/>
              <a:t>statica</a:t>
            </a:r>
            <a:r>
              <a:rPr lang="en-GB" dirty="0" smtClean="0"/>
              <a:t> e </a:t>
            </a:r>
            <a:r>
              <a:rPr lang="en-GB" dirty="0" err="1" smtClean="0"/>
              <a:t>carica</a:t>
            </a:r>
            <a:r>
              <a:rPr lang="en-GB" dirty="0" smtClean="0"/>
              <a:t> </a:t>
            </a:r>
            <a:r>
              <a:rPr lang="en-GB" dirty="0" err="1" smtClean="0"/>
              <a:t>elettrica</a:t>
            </a:r>
            <a:r>
              <a:rPr lang="en-GB" dirty="0" smtClean="0"/>
              <a:t> </a:t>
            </a:r>
            <a:r>
              <a:rPr lang="en-GB" dirty="0" err="1" smtClean="0"/>
              <a:t>generata</a:t>
            </a:r>
            <a:r>
              <a:rPr lang="en-GB" dirty="0" smtClean="0"/>
              <a:t> da </a:t>
            </a:r>
            <a:r>
              <a:rPr lang="en-GB" dirty="0" err="1" smtClean="0"/>
              <a:t>macchinari</a:t>
            </a:r>
            <a:r>
              <a:rPr lang="en-GB" dirty="0" smtClean="0"/>
              <a:t> in </a:t>
            </a:r>
            <a:r>
              <a:rPr lang="en-GB" dirty="0" err="1" smtClean="0"/>
              <a:t>funzionamento</a:t>
            </a:r>
            <a:endParaRPr lang="en-GB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Impatti</a:t>
            </a:r>
            <a:r>
              <a:rPr lang="en-GB" dirty="0" smtClean="0"/>
              <a:t>, </a:t>
            </a:r>
            <a:r>
              <a:rPr lang="en-GB" dirty="0" err="1" smtClean="0"/>
              <a:t>sfregamenti</a:t>
            </a:r>
            <a:r>
              <a:rPr lang="en-GB" dirty="0" smtClean="0"/>
              <a:t> e </a:t>
            </a:r>
            <a:r>
              <a:rPr lang="en-GB" dirty="0" err="1" smtClean="0"/>
              <a:t>rottura</a:t>
            </a:r>
            <a:r>
              <a:rPr lang="en-GB" dirty="0" smtClean="0"/>
              <a:t> di </a:t>
            </a:r>
            <a:r>
              <a:rPr lang="en-GB" dirty="0" err="1" smtClean="0"/>
              <a:t>metalli</a:t>
            </a:r>
            <a:endParaRPr lang="en-GB" dirty="0" smtClean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Fiamme</a:t>
            </a:r>
            <a:r>
              <a:rPr lang="en-GB" dirty="0" smtClean="0"/>
              <a:t> </a:t>
            </a:r>
            <a:r>
              <a:rPr lang="en-GB" dirty="0" err="1" smtClean="0"/>
              <a:t>libere</a:t>
            </a:r>
            <a:r>
              <a:rPr lang="en-GB" dirty="0" smtClean="0"/>
              <a:t>, </a:t>
            </a:r>
            <a:r>
              <a:rPr lang="en-GB" dirty="0" err="1" smtClean="0"/>
              <a:t>getti</a:t>
            </a:r>
            <a:r>
              <a:rPr lang="en-GB" dirty="0" smtClean="0"/>
              <a:t> di aria </a:t>
            </a:r>
            <a:r>
              <a:rPr lang="en-GB" dirty="0" err="1" smtClean="0"/>
              <a:t>calda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velocità</a:t>
            </a:r>
            <a:r>
              <a:rPr lang="en-GB" dirty="0" smtClean="0"/>
              <a:t>, </a:t>
            </a:r>
            <a:r>
              <a:rPr lang="en-GB" dirty="0" err="1" smtClean="0"/>
              <a:t>superfici</a:t>
            </a:r>
            <a:r>
              <a:rPr lang="en-GB" dirty="0" smtClean="0"/>
              <a:t> </a:t>
            </a:r>
            <a:r>
              <a:rPr lang="en-GB" dirty="0" err="1" smtClean="0"/>
              <a:t>calde</a:t>
            </a:r>
            <a:r>
              <a:rPr lang="en-GB" dirty="0" smtClean="0"/>
              <a:t> e </a:t>
            </a:r>
            <a:r>
              <a:rPr lang="en-GB" dirty="0" err="1" smtClean="0"/>
              <a:t>scarichi</a:t>
            </a:r>
            <a:r>
              <a:rPr lang="en-GB" dirty="0" smtClean="0"/>
              <a:t> di </a:t>
            </a:r>
            <a:r>
              <a:rPr lang="en-GB" dirty="0" err="1" smtClean="0"/>
              <a:t>veicoli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7" name="ZoneTexte 2"/>
          <p:cNvSpPr txBox="1"/>
          <p:nvPr/>
        </p:nvSpPr>
        <p:spPr>
          <a:xfrm>
            <a:off x="827584" y="126876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Poichè</a:t>
            </a:r>
            <a:r>
              <a:rPr lang="en-GB" dirty="0" smtClean="0"/>
              <a:t> </a:t>
            </a:r>
            <a:r>
              <a:rPr lang="en-GB" dirty="0" err="1" smtClean="0"/>
              <a:t>l’energia</a:t>
            </a:r>
            <a:r>
              <a:rPr lang="en-GB" dirty="0" smtClean="0"/>
              <a:t> </a:t>
            </a:r>
            <a:r>
              <a:rPr lang="en-GB" dirty="0" err="1" smtClean="0"/>
              <a:t>necessaria</a:t>
            </a:r>
            <a:r>
              <a:rPr lang="en-GB" dirty="0" smtClean="0"/>
              <a:t> ad </a:t>
            </a:r>
            <a:r>
              <a:rPr lang="en-GB" dirty="0" err="1" smtClean="0"/>
              <a:t>accendere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miscela</a:t>
            </a:r>
            <a:r>
              <a:rPr lang="en-GB" dirty="0" smtClean="0"/>
              <a:t> di aria e </a:t>
            </a:r>
            <a:r>
              <a:rPr lang="en-GB" dirty="0" err="1" smtClean="0"/>
              <a:t>idrogeno</a:t>
            </a:r>
            <a:r>
              <a:rPr lang="en-GB" dirty="0" smtClean="0"/>
              <a:t> è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limitata</a:t>
            </a:r>
            <a:r>
              <a:rPr lang="en-GB" dirty="0" smtClean="0"/>
              <a:t>, è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importante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sia</a:t>
            </a:r>
            <a:r>
              <a:rPr lang="en-GB" dirty="0" smtClean="0"/>
              <a:t> </a:t>
            </a:r>
            <a:r>
              <a:rPr lang="en-GB" dirty="0" err="1" smtClean="0"/>
              <a:t>evitata</a:t>
            </a:r>
            <a:r>
              <a:rPr lang="en-GB" dirty="0" smtClean="0"/>
              <a:t> la </a:t>
            </a:r>
            <a:r>
              <a:rPr lang="en-GB" dirty="0" err="1" smtClean="0"/>
              <a:t>presenza</a:t>
            </a:r>
            <a:r>
              <a:rPr lang="en-GB" dirty="0" smtClean="0"/>
              <a:t> di </a:t>
            </a:r>
            <a:r>
              <a:rPr lang="en-GB" dirty="0" err="1" smtClean="0"/>
              <a:t>qualsiasi</a:t>
            </a:r>
            <a:r>
              <a:rPr lang="en-GB" dirty="0" smtClean="0"/>
              <a:t> </a:t>
            </a:r>
            <a:r>
              <a:rPr lang="en-GB" dirty="0" err="1" smtClean="0"/>
              <a:t>fonte</a:t>
            </a:r>
            <a:r>
              <a:rPr lang="en-GB" dirty="0" smtClean="0"/>
              <a:t> di </a:t>
            </a:r>
            <a:r>
              <a:rPr lang="en-GB" dirty="0" err="1" smtClean="0"/>
              <a:t>energia</a:t>
            </a:r>
            <a:r>
              <a:rPr lang="en-GB" dirty="0" smtClean="0"/>
              <a:t> </a:t>
            </a: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 err="1" smtClean="0"/>
              <a:t>vicinanze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possibile</a:t>
            </a:r>
            <a:r>
              <a:rPr lang="en-GB" dirty="0" smtClean="0"/>
              <a:t> </a:t>
            </a:r>
            <a:r>
              <a:rPr lang="en-GB" dirty="0" err="1" smtClean="0"/>
              <a:t>perdita</a:t>
            </a:r>
            <a:r>
              <a:rPr lang="en-GB" dirty="0" smtClean="0"/>
              <a:t>.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queste</a:t>
            </a:r>
            <a:r>
              <a:rPr lang="en-GB" dirty="0" smtClean="0"/>
              <a:t> </a:t>
            </a:r>
            <a:r>
              <a:rPr lang="en-GB" dirty="0" err="1" smtClean="0"/>
              <a:t>annoveriamo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18" name="ZoneTexte 3"/>
          <p:cNvSpPr txBox="1"/>
          <p:nvPr/>
        </p:nvSpPr>
        <p:spPr>
          <a:xfrm>
            <a:off x="827584" y="407386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Secondo le </a:t>
            </a:r>
            <a:r>
              <a:rPr lang="en-GB" dirty="0" err="1" smtClean="0"/>
              <a:t>norme</a:t>
            </a:r>
            <a:r>
              <a:rPr lang="en-GB" dirty="0" smtClean="0"/>
              <a:t> </a:t>
            </a:r>
            <a:r>
              <a:rPr lang="en-GB" dirty="0" err="1" smtClean="0"/>
              <a:t>dell’associazione</a:t>
            </a:r>
            <a:r>
              <a:rPr lang="en-GB" dirty="0" smtClean="0"/>
              <a:t> National Fire Protection Association (NFPA 55), I </a:t>
            </a:r>
            <a:r>
              <a:rPr lang="en-GB" dirty="0" err="1" smtClean="0"/>
              <a:t>contenitori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compresso</a:t>
            </a:r>
            <a:r>
              <a:rPr lang="en-GB" dirty="0" smtClean="0"/>
              <a:t> e </a:t>
            </a:r>
            <a:r>
              <a:rPr lang="en-GB" dirty="0" err="1" smtClean="0"/>
              <a:t>liquido</a:t>
            </a:r>
            <a:r>
              <a:rPr lang="en-GB" dirty="0" smtClean="0"/>
              <a:t> </a:t>
            </a:r>
            <a:r>
              <a:rPr lang="en-GB" dirty="0" err="1" smtClean="0"/>
              <a:t>devono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posti</a:t>
            </a:r>
            <a:r>
              <a:rPr lang="en-GB" dirty="0" smtClean="0"/>
              <a:t> ad </a:t>
            </a:r>
            <a:r>
              <a:rPr lang="en-GB" dirty="0" err="1" smtClean="0"/>
              <a:t>almeno</a:t>
            </a:r>
            <a:r>
              <a:rPr lang="en-GB" dirty="0" smtClean="0"/>
              <a:t> 15m da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combustibili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Miscele</a:t>
            </a:r>
            <a:r>
              <a:rPr lang="en-GB" dirty="0" smtClean="0"/>
              <a:t> </a:t>
            </a:r>
            <a:r>
              <a:rPr lang="en-GB" dirty="0" err="1" smtClean="0"/>
              <a:t>vicine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condizioni</a:t>
            </a:r>
            <a:r>
              <a:rPr lang="en-GB" dirty="0" smtClean="0"/>
              <a:t> </a:t>
            </a:r>
            <a:r>
              <a:rPr lang="en-GB" dirty="0" err="1" smtClean="0"/>
              <a:t>ottimali</a:t>
            </a:r>
            <a:r>
              <a:rPr lang="en-GB" dirty="0" smtClean="0"/>
              <a:t> di </a:t>
            </a:r>
            <a:r>
              <a:rPr lang="en-GB" dirty="0" err="1" smtClean="0"/>
              <a:t>combustione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considerabili</a:t>
            </a:r>
            <a:r>
              <a:rPr lang="en-GB" dirty="0" smtClean="0"/>
              <a:t> </a:t>
            </a:r>
            <a:r>
              <a:rPr lang="en-GB" dirty="0" err="1" smtClean="0"/>
              <a:t>tendenti</a:t>
            </a:r>
            <a:r>
              <a:rPr lang="en-GB" dirty="0" smtClean="0"/>
              <a:t> ad </a:t>
            </a:r>
            <a:r>
              <a:rPr lang="en-GB" dirty="0" err="1" smtClean="0"/>
              <a:t>autoaccensione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miscele</a:t>
            </a:r>
            <a:r>
              <a:rPr lang="en-GB" dirty="0" smtClean="0"/>
              <a:t> al 29% di </a:t>
            </a:r>
            <a:r>
              <a:rPr lang="en-GB" dirty="0" err="1" smtClean="0"/>
              <a:t>rapporto</a:t>
            </a:r>
            <a:r>
              <a:rPr lang="en-GB" dirty="0" smtClean="0"/>
              <a:t> H2/aria in volume).</a:t>
            </a:r>
          </a:p>
        </p:txBody>
      </p:sp>
    </p:spTree>
    <p:extLst>
      <p:ext uri="{BB962C8B-B14F-4D97-AF65-F5344CB8AC3E}">
        <p14:creationId xmlns:p14="http://schemas.microsoft.com/office/powerpoint/2010/main" val="399419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571128" y="450384"/>
            <a:ext cx="5873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Regole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fondamentali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per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operare</a:t>
            </a:r>
            <a:r>
              <a:rPr lang="en-GB" dirty="0">
                <a:solidFill>
                  <a:srgbClr val="038AD6"/>
                </a:solidFill>
                <a:latin typeface="Berlin Sans FB Demi" panose="020E0802020502020306" pitchFamily="34" charset="0"/>
              </a:rPr>
              <a:t> con </a:t>
            </a:r>
            <a:r>
              <a:rPr lang="en-GB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l’idrogeno</a:t>
            </a:r>
            <a:endParaRPr lang="en-GB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  <a:p>
            <a:r>
              <a:rPr lang="en-GB" sz="1600" dirty="0" err="1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Rimuovere</a:t>
            </a:r>
            <a:r>
              <a:rPr lang="en-GB" sz="1600" dirty="0" smtClean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ogni</a:t>
            </a:r>
            <a:r>
              <a:rPr lang="en-GB" sz="1600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possibile</a:t>
            </a:r>
            <a:r>
              <a:rPr lang="en-GB" sz="1600" dirty="0">
                <a:solidFill>
                  <a:srgbClr val="038AD6"/>
                </a:solidFill>
                <a:latin typeface="Berlin Sans FB Demi" panose="020E0802020502020306" pitchFamily="34" charset="0"/>
              </a:rPr>
              <a:t>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fonte</a:t>
            </a:r>
            <a:r>
              <a:rPr lang="en-GB" sz="1600" dirty="0">
                <a:solidFill>
                  <a:srgbClr val="038AD6"/>
                </a:solidFill>
                <a:latin typeface="Berlin Sans FB Demi" panose="020E0802020502020306" pitchFamily="34" charset="0"/>
              </a:rPr>
              <a:t> di </a:t>
            </a:r>
            <a:r>
              <a:rPr lang="en-GB" sz="1600" dirty="0" err="1">
                <a:solidFill>
                  <a:srgbClr val="038AD6"/>
                </a:solidFill>
                <a:latin typeface="Berlin Sans FB Demi" panose="020E0802020502020306" pitchFamily="34" charset="0"/>
              </a:rPr>
              <a:t>accensione</a:t>
            </a:r>
            <a:endParaRPr lang="en-GB" sz="1600" dirty="0">
              <a:solidFill>
                <a:srgbClr val="038AD6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6" name="Picture 2" descr="Résultat de recherche d'images pour &quot;ignition sources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96" y="1340768"/>
            <a:ext cx="2176892" cy="14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ésultat de recherche d'images pour &quot;no flame, no phone&quot;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81" y="1340768"/>
            <a:ext cx="1349227" cy="18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5"/>
          <p:cNvSpPr txBox="1"/>
          <p:nvPr/>
        </p:nvSpPr>
        <p:spPr>
          <a:xfrm>
            <a:off x="2814751" y="5454516"/>
            <a:ext cx="349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examples of safety signs</a:t>
            </a:r>
            <a:endParaRPr lang="en-GB" dirty="0"/>
          </a:p>
        </p:txBody>
      </p:sp>
      <p:pic>
        <p:nvPicPr>
          <p:cNvPr id="19" name="Imag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11864"/>
            <a:ext cx="2075723" cy="1556792"/>
          </a:xfrm>
          <a:prstGeom prst="rect">
            <a:avLst/>
          </a:prstGeom>
        </p:spPr>
      </p:pic>
      <p:pic>
        <p:nvPicPr>
          <p:cNvPr id="20" name="Imag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0" y="3626667"/>
            <a:ext cx="2055985" cy="15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2320</Words>
  <Application>Microsoft Office PowerPoint</Application>
  <PresentationFormat>Widescreen</PresentationFormat>
  <Paragraphs>261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Unicode MS</vt:lpstr>
      <vt:lpstr>Arial</vt:lpstr>
      <vt:lpstr>Berlin Sans FB Demi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Francesco Mondi</cp:lastModifiedBy>
  <cp:revision>50</cp:revision>
  <dcterms:created xsi:type="dcterms:W3CDTF">2019-06-26T09:21:34Z</dcterms:created>
  <dcterms:modified xsi:type="dcterms:W3CDTF">2019-08-26T10:24:04Z</dcterms:modified>
</cp:coreProperties>
</file>