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66" r:id="rId4"/>
    <p:sldId id="271" r:id="rId5"/>
    <p:sldId id="268" r:id="rId6"/>
    <p:sldId id="267" r:id="rId7"/>
    <p:sldId id="265" r:id="rId8"/>
    <p:sldId id="264" r:id="rId9"/>
    <p:sldId id="263" r:id="rId10"/>
    <p:sldId id="272" r:id="rId11"/>
    <p:sldId id="262" r:id="rId12"/>
    <p:sldId id="273" r:id="rId13"/>
    <p:sldId id="274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9509-830E-42AB-9290-ECB333CFA380}" type="datetimeFigureOut">
              <a:rPr lang="it-IT" smtClean="0"/>
              <a:t>07/11/2019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5AA3-1D8E-480D-84A7-328A6D3B6F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36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CE779-87E8-4695-9402-6500B8E0ED8A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3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2.jpeg"/><Relationship Id="rId2" Type="http://schemas.openxmlformats.org/officeDocument/2006/relationships/image" Target="../media/image6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5" Type="http://schemas.openxmlformats.org/officeDocument/2006/relationships/image" Target="../media/image24.jpeg"/><Relationship Id="rId10" Type="http://schemas.openxmlformats.org/officeDocument/2006/relationships/hyperlink" Target="http://www.google.be/url?sa=i&amp;rct=j&amp;q=&amp;esrc=s&amp;source=images&amp;cd=&amp;cad=rja&amp;uact=8&amp;ved=0ahUKEwj2tb7r98vJAhWFhQ8KHaAzD5QQjRwIBw&amp;url=http://www.ndt.net/search/docs.php3?content%3D1%26id%3D7994&amp;bvm=bv.109332125,d.ZWU&amp;psig=AFQjCNEMTcT-PMYNbdr-87VG0WsraEHi4g&amp;ust=1449652832378150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2ahUKEwiGmvHI-djgAhXO0KQKHVTMCgYQjRx6BAgBEAU&amp;url=https://sdifire.com/product/solo-c6-carbon-monoxide-detector-tester/&amp;psig=AOvVaw0El_qb5OaE3MpTPGUQoMVR&amp;ust=155125502343419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6.e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_6Y6j0dbgAhWS26QKHSa_DQMQjRx6BAgBEAU&amp;url=https://www.24sevenheating.com/Plumber-Emergency-Service-In-Clifton-Nj.html&amp;psig=AOvVaw3byYWhwwWlBgqP_wHZrBKz&amp;ust=1551175504884382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Gestione</a:t>
            </a:r>
            <a:r>
              <a:rPr lang="en-US" b="1" dirty="0" smtClean="0"/>
              <a:t> del </a:t>
            </a:r>
            <a:r>
              <a:rPr lang="en-US" b="1" dirty="0" err="1" smtClean="0"/>
              <a:t>rischio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14174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Powerpoint</a:t>
            </a:r>
            <a:r>
              <a:rPr lang="en-US" sz="2400" dirty="0" smtClean="0"/>
              <a:t>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studenti</a:t>
            </a:r>
            <a:endParaRPr lang="en-US" sz="2400" dirty="0" smtClean="0"/>
          </a:p>
          <a:p>
            <a:pPr marL="0" indent="0">
              <a:buNone/>
            </a:pPr>
            <a:r>
              <a:rPr lang="en-US" sz="1800" dirty="0" err="1" smtClean="0"/>
              <a:t>Perdite</a:t>
            </a:r>
            <a:r>
              <a:rPr lang="en-US" sz="1800" dirty="0" smtClean="0"/>
              <a:t> e </a:t>
            </a:r>
            <a:r>
              <a:rPr lang="en-US" sz="1800" dirty="0" err="1" smtClean="0"/>
              <a:t>loro</a:t>
            </a:r>
            <a:r>
              <a:rPr lang="en-US" sz="1800" dirty="0" smtClean="0"/>
              <a:t> </a:t>
            </a:r>
            <a:r>
              <a:rPr lang="en-US" sz="1800" dirty="0" err="1" smtClean="0"/>
              <a:t>localizzazione</a:t>
            </a:r>
            <a:r>
              <a:rPr lang="en-US" sz="1800" dirty="0" smtClean="0"/>
              <a:t> – </a:t>
            </a:r>
            <a:r>
              <a:rPr lang="en-US" sz="1800" dirty="0" err="1" smtClean="0"/>
              <a:t>Attività</a:t>
            </a:r>
            <a:r>
              <a:rPr lang="en-US" sz="1800" dirty="0" smtClean="0"/>
              <a:t> di </a:t>
            </a:r>
            <a:r>
              <a:rPr lang="en-US" sz="1800" dirty="0" err="1" smtClean="0"/>
              <a:t>gestione</a:t>
            </a:r>
            <a:r>
              <a:rPr lang="en-US" sz="1800" dirty="0" smtClean="0"/>
              <a:t> del </a:t>
            </a:r>
            <a:r>
              <a:rPr lang="en-US" sz="1800" dirty="0" err="1" smtClean="0"/>
              <a:t>rischio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228447" y="413789"/>
            <a:ext cx="10777604" cy="44873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/>
              <a:t>I sistemi di tubazioni per l’idrogeno devono essere progettati e installati con cura per ridurre il rischio di perdite e permetterne eventualmente una facile identificazione. Di conseguenza, I sistemi di tubazione devono rispettare le norme e gli standard in modo da:</a:t>
            </a:r>
          </a:p>
          <a:p>
            <a:pPr marL="0" indent="0" algn="just">
              <a:buNone/>
            </a:pPr>
            <a:endParaRPr lang="it-IT" sz="1800" dirty="0"/>
          </a:p>
          <a:p>
            <a:pPr algn="just"/>
            <a:r>
              <a:rPr lang="it-IT" sz="1800" dirty="0"/>
              <a:t>Ridurre la possibilità di perdite utilizzando giunture saldate quando possibile.</a:t>
            </a:r>
          </a:p>
          <a:p>
            <a:pPr algn="just"/>
            <a:r>
              <a:rPr lang="it-IT" sz="1800" dirty="0"/>
              <a:t>Assicurarsi che giunzioni e raccordi siano facilmente accessibili per controlli di perdite.</a:t>
            </a:r>
          </a:p>
          <a:p>
            <a:pPr algn="just"/>
            <a:r>
              <a:rPr lang="it-IT" sz="1800" dirty="0"/>
              <a:t>Prevenire o minimizzare il rischio di danni fisici al personale.</a:t>
            </a:r>
          </a:p>
          <a:p>
            <a:pPr algn="just"/>
            <a:r>
              <a:rPr lang="it-IT" sz="1800" dirty="0"/>
              <a:t>Ridurre gli stress strutturali e termici nelle tubazioni e nei dispositivi connessi. </a:t>
            </a:r>
          </a:p>
          <a:p>
            <a:pPr algn="just"/>
            <a:r>
              <a:rPr lang="it-IT" sz="1800" dirty="0"/>
              <a:t>Assicurare la tenuta dei raccordi.</a:t>
            </a:r>
          </a:p>
          <a:p>
            <a:pPr algn="just"/>
            <a:r>
              <a:rPr lang="it-IT" sz="1800" dirty="0"/>
              <a:t>Dimensionare in modo appropriato i dispositivi di sfogo per </a:t>
            </a:r>
            <a:r>
              <a:rPr lang="it-IT" sz="1800" dirty="0" err="1"/>
              <a:t>sovrapressioni</a:t>
            </a:r>
            <a:r>
              <a:rPr lang="it-IT" sz="1800" dirty="0"/>
              <a:t>. </a:t>
            </a:r>
          </a:p>
          <a:p>
            <a:pPr algn="just"/>
            <a:r>
              <a:rPr lang="it-IT" sz="1800" dirty="0"/>
              <a:t>Etichettare in modo appropriato le valvole di chiusura di emergenza e i punti di ritrovo di emergenza.</a:t>
            </a:r>
          </a:p>
          <a:p>
            <a:pPr algn="just"/>
            <a:r>
              <a:rPr lang="it-IT" sz="1800" dirty="0"/>
              <a:t>Assicurarsi sempre che le tubazioni siano etichettate indicando il contenuto, la direzione di flusso e la pressione di test.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43108" y="1161361"/>
            <a:ext cx="402253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 err="1" smtClean="0">
                <a:solidFill>
                  <a:srgbClr val="FF0000"/>
                </a:solidFill>
              </a:rPr>
              <a:t>Compito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en-GB" dirty="0" err="1" smtClean="0">
                <a:solidFill>
                  <a:srgbClr val="FF0000"/>
                </a:solidFill>
              </a:rPr>
              <a:t>Usando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queste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linee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guida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stilare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un’analisi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quanto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più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onesta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possibile</a:t>
            </a:r>
            <a:r>
              <a:rPr lang="en-GB" dirty="0" smtClean="0">
                <a:solidFill>
                  <a:srgbClr val="FF0000"/>
                </a:solidFill>
              </a:rPr>
              <a:t> del </a:t>
            </a:r>
            <a:r>
              <a:rPr lang="en-GB" dirty="0" err="1" smtClean="0">
                <a:solidFill>
                  <a:srgbClr val="FF0000"/>
                </a:solidFill>
              </a:rPr>
              <a:t>sistema</a:t>
            </a:r>
            <a:r>
              <a:rPr lang="en-GB" dirty="0" smtClean="0">
                <a:solidFill>
                  <a:srgbClr val="FF0000"/>
                </a:solidFill>
              </a:rPr>
              <a:t> di </a:t>
            </a:r>
            <a:r>
              <a:rPr lang="en-GB" dirty="0" err="1" smtClean="0">
                <a:solidFill>
                  <a:srgbClr val="FF0000"/>
                </a:solidFill>
              </a:rPr>
              <a:t>distribuzione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acqua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progettato</a:t>
            </a:r>
            <a:r>
              <a:rPr lang="en-GB" dirty="0" smtClean="0">
                <a:solidFill>
                  <a:srgbClr val="FF0000"/>
                </a:solidFill>
              </a:rPr>
              <a:t> in </a:t>
            </a:r>
            <a:r>
              <a:rPr lang="en-GB" dirty="0" err="1" smtClean="0">
                <a:solidFill>
                  <a:srgbClr val="FF0000"/>
                </a:solidFill>
              </a:rPr>
              <a:t>precedenza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4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3955313" y="884967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When working with a gas it is very important to ensure good ventilation of the workshop. An active ventilation is always better than a passive one. Ideally, fans that increase in speed in case of leakage detected by </a:t>
            </a:r>
            <a:r>
              <a:rPr lang="en-GB" sz="1600" dirty="0"/>
              <a:t>gas detectors. </a:t>
            </a:r>
            <a:r>
              <a:rPr lang="en-GB" sz="1600" dirty="0" smtClean="0"/>
              <a:t>The air flow must follow a cross ventilation so that the whole volume will be replaced by fresh air in a short time.</a:t>
            </a:r>
            <a:endParaRPr lang="en-GB" sz="1600" dirty="0"/>
          </a:p>
        </p:txBody>
      </p:sp>
      <p:pic>
        <p:nvPicPr>
          <p:cNvPr id="16" name="Image 11" descr="Figure_1_U6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1" y="740951"/>
            <a:ext cx="2563796" cy="2376264"/>
          </a:xfrm>
          <a:prstGeom prst="rect">
            <a:avLst/>
          </a:prstGeom>
        </p:spPr>
      </p:pic>
      <p:pic>
        <p:nvPicPr>
          <p:cNvPr id="18" name="Image 17" descr="Figure_2_U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27" y="2853281"/>
            <a:ext cx="1423416" cy="2718816"/>
          </a:xfrm>
          <a:prstGeom prst="rect">
            <a:avLst/>
          </a:prstGeom>
        </p:spPr>
      </p:pic>
      <p:sp>
        <p:nvSpPr>
          <p:cNvPr id="20" name="ZoneTexte 2"/>
          <p:cNvSpPr txBox="1"/>
          <p:nvPr/>
        </p:nvSpPr>
        <p:spPr>
          <a:xfrm>
            <a:off x="655320" y="3825090"/>
            <a:ext cx="5284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La </a:t>
            </a:r>
            <a:r>
              <a:rPr lang="en-GB" sz="1600" dirty="0" err="1" smtClean="0"/>
              <a:t>protezione</a:t>
            </a:r>
            <a:r>
              <a:rPr lang="en-GB" sz="1600" dirty="0" smtClean="0"/>
              <a:t> del </a:t>
            </a:r>
            <a:r>
              <a:rPr lang="en-GB" sz="1600" dirty="0" err="1" smtClean="0"/>
              <a:t>lavoratore</a:t>
            </a:r>
            <a:r>
              <a:rPr lang="en-GB" sz="1600" dirty="0" smtClean="0"/>
              <a:t> è </a:t>
            </a:r>
            <a:r>
              <a:rPr lang="en-GB" sz="1600" dirty="0" err="1" smtClean="0"/>
              <a:t>molto</a:t>
            </a:r>
            <a:r>
              <a:rPr lang="en-GB" sz="1600" dirty="0" smtClean="0"/>
              <a:t> </a:t>
            </a:r>
            <a:r>
              <a:rPr lang="en-GB" sz="1600" dirty="0" err="1" smtClean="0"/>
              <a:t>importante</a:t>
            </a:r>
            <a:r>
              <a:rPr lang="en-GB" sz="1600" dirty="0" smtClean="0"/>
              <a:t>. </a:t>
            </a:r>
            <a:r>
              <a:rPr lang="en-GB" sz="1600" dirty="0" err="1" smtClean="0"/>
              <a:t>L’impiegato</a:t>
            </a:r>
            <a:r>
              <a:rPr lang="en-GB" sz="1600" dirty="0" smtClean="0"/>
              <a:t> </a:t>
            </a:r>
            <a:r>
              <a:rPr lang="en-GB" sz="1600" dirty="0" err="1" smtClean="0"/>
              <a:t>deve</a:t>
            </a:r>
            <a:r>
              <a:rPr lang="en-GB" sz="1600" dirty="0" smtClean="0"/>
              <a:t> </a:t>
            </a:r>
            <a:r>
              <a:rPr lang="en-GB" sz="1600" dirty="0" err="1" smtClean="0"/>
              <a:t>indossare</a:t>
            </a:r>
            <a:r>
              <a:rPr lang="en-GB" sz="1600" dirty="0" smtClean="0"/>
              <a:t> </a:t>
            </a:r>
            <a:r>
              <a:rPr lang="en-GB" sz="1600" dirty="0" err="1" smtClean="0"/>
              <a:t>indumenti</a:t>
            </a:r>
            <a:r>
              <a:rPr lang="en-GB" sz="1600" dirty="0" smtClean="0"/>
              <a:t> </a:t>
            </a:r>
            <a:r>
              <a:rPr lang="en-GB" sz="1600" dirty="0" err="1" smtClean="0"/>
              <a:t>protettivi</a:t>
            </a:r>
            <a:r>
              <a:rPr lang="en-GB" sz="1600" dirty="0" smtClean="0"/>
              <a:t> come </a:t>
            </a:r>
            <a:r>
              <a:rPr lang="en-GB" sz="1600" dirty="0" err="1" smtClean="0"/>
              <a:t>guanti</a:t>
            </a:r>
            <a:r>
              <a:rPr lang="en-GB" sz="1600" dirty="0" smtClean="0"/>
              <a:t>, </a:t>
            </a:r>
            <a:r>
              <a:rPr lang="en-GB" sz="1600" dirty="0" err="1" smtClean="0"/>
              <a:t>occhiali</a:t>
            </a:r>
            <a:r>
              <a:rPr lang="en-GB" sz="1600" dirty="0" smtClean="0"/>
              <a:t>, </a:t>
            </a:r>
            <a:r>
              <a:rPr lang="en-GB" sz="1600" dirty="0" err="1" smtClean="0"/>
              <a:t>tute</a:t>
            </a:r>
            <a:r>
              <a:rPr lang="en-GB" sz="1600" dirty="0" smtClean="0"/>
              <a:t> e </a:t>
            </a:r>
            <a:r>
              <a:rPr lang="en-GB" sz="1600" dirty="0" err="1" smtClean="0"/>
              <a:t>scarpe</a:t>
            </a:r>
            <a:r>
              <a:rPr lang="en-GB" sz="1600" dirty="0" smtClean="0"/>
              <a:t> </a:t>
            </a:r>
            <a:r>
              <a:rPr lang="en-GB" sz="1600" dirty="0" err="1" smtClean="0"/>
              <a:t>isolanti</a:t>
            </a:r>
            <a:r>
              <a:rPr lang="en-GB" sz="1600" dirty="0" smtClean="0"/>
              <a:t>. </a:t>
            </a:r>
            <a:r>
              <a:rPr lang="en-GB" sz="1600" dirty="0" err="1" smtClean="0"/>
              <a:t>Quando</a:t>
            </a:r>
            <a:r>
              <a:rPr lang="en-GB" sz="1600" dirty="0" smtClean="0"/>
              <a:t> </a:t>
            </a:r>
            <a:r>
              <a:rPr lang="en-GB" sz="1600" dirty="0" err="1" smtClean="0"/>
              <a:t>si</a:t>
            </a:r>
            <a:r>
              <a:rPr lang="en-GB" sz="1600" dirty="0" smtClean="0"/>
              <a:t> </a:t>
            </a:r>
            <a:r>
              <a:rPr lang="en-GB" sz="1600" dirty="0" err="1" smtClean="0"/>
              <a:t>lavora</a:t>
            </a:r>
            <a:r>
              <a:rPr lang="en-GB" sz="1600" dirty="0" smtClean="0"/>
              <a:t> </a:t>
            </a:r>
            <a:r>
              <a:rPr lang="en-GB" sz="1600" dirty="0" err="1" smtClean="0"/>
              <a:t>su</a:t>
            </a:r>
            <a:r>
              <a:rPr lang="en-GB" sz="1600" dirty="0" smtClean="0"/>
              <a:t> </a:t>
            </a:r>
            <a:r>
              <a:rPr lang="en-GB" sz="1600" dirty="0" err="1" smtClean="0"/>
              <a:t>veicoli</a:t>
            </a:r>
            <a:r>
              <a:rPr lang="en-GB" sz="1600" dirty="0" smtClean="0"/>
              <a:t> fuel cell </a:t>
            </a:r>
            <a:r>
              <a:rPr lang="en-GB" sz="1600" dirty="0" err="1" smtClean="0"/>
              <a:t>devono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tenuti</a:t>
            </a:r>
            <a:r>
              <a:rPr lang="en-GB" sz="1600" dirty="0" smtClean="0"/>
              <a:t> in </a:t>
            </a:r>
            <a:r>
              <a:rPr lang="en-GB" sz="1600" dirty="0" err="1" smtClean="0"/>
              <a:t>considerazione</a:t>
            </a:r>
            <a:r>
              <a:rPr lang="en-GB" sz="1600" dirty="0" smtClean="0"/>
              <a:t> due </a:t>
            </a:r>
            <a:r>
              <a:rPr lang="en-GB" sz="1600" dirty="0" err="1" smtClean="0"/>
              <a:t>fattori</a:t>
            </a:r>
            <a:r>
              <a:rPr lang="en-GB" sz="1600" dirty="0" smtClean="0"/>
              <a:t> di </a:t>
            </a:r>
            <a:r>
              <a:rPr lang="en-GB" sz="1600" dirty="0" err="1" smtClean="0"/>
              <a:t>rischio</a:t>
            </a:r>
            <a:r>
              <a:rPr lang="en-GB" sz="1600" dirty="0" smtClean="0"/>
              <a:t>: gas in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 e </a:t>
            </a:r>
            <a:r>
              <a:rPr lang="en-GB" sz="1600" dirty="0" err="1" smtClean="0"/>
              <a:t>alta</a:t>
            </a:r>
            <a:r>
              <a:rPr lang="en-GB" sz="1600" dirty="0" smtClean="0"/>
              <a:t> </a:t>
            </a:r>
            <a:r>
              <a:rPr lang="en-GB" sz="1600" dirty="0" err="1" smtClean="0"/>
              <a:t>tensione</a:t>
            </a:r>
            <a:r>
              <a:rPr lang="en-GB" sz="1600" dirty="0" smtClean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3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7637" y="116979"/>
            <a:ext cx="8435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8AD6"/>
                </a:solidFill>
                <a:latin typeface="Berlin Sans FB Demi" panose="020E0802020502020306" pitchFamily="34" charset="0"/>
              </a:rPr>
              <a:t>Come ridurre i rischi in caso di operazioni su un veicolo a celle a combustibile</a:t>
            </a: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Dispositivi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di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sicurezza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l’ambiente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di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lavoro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6" name="Picture 2" descr="http://www.ndt.net/news/images/7994-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94" y="2539748"/>
            <a:ext cx="1831631" cy="1377387"/>
          </a:xfrm>
          <a:prstGeom prst="rect">
            <a:avLst/>
          </a:prstGeom>
          <a:noFill/>
        </p:spPr>
      </p:pic>
      <p:pic>
        <p:nvPicPr>
          <p:cNvPr id="17" name="Image 19" descr="IMG_20140908_163423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58" y="850603"/>
            <a:ext cx="1813367" cy="1360025"/>
          </a:xfrm>
          <a:prstGeom prst="rect">
            <a:avLst/>
          </a:prstGeom>
        </p:spPr>
      </p:pic>
      <p:pic>
        <p:nvPicPr>
          <p:cNvPr id="18" name="Image 20" descr="IMG_20140908_163437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4" y="865788"/>
            <a:ext cx="1772871" cy="1329654"/>
          </a:xfrm>
          <a:prstGeom prst="rect">
            <a:avLst/>
          </a:prstGeom>
        </p:spPr>
      </p:pic>
      <p:sp>
        <p:nvSpPr>
          <p:cNvPr id="19" name="ZoneTexte 23"/>
          <p:cNvSpPr txBox="1"/>
          <p:nvPr/>
        </p:nvSpPr>
        <p:spPr>
          <a:xfrm>
            <a:off x="221657" y="560967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prstClr val="black"/>
                </a:solidFill>
              </a:rPr>
              <a:t>Fonte</a:t>
            </a:r>
            <a:r>
              <a:rPr lang="en-GB" sz="1200" dirty="0" smtClean="0">
                <a:solidFill>
                  <a:prstClr val="black"/>
                </a:solidFill>
              </a:rPr>
              <a:t>: Toyota TME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0" name="ZoneTexte 1"/>
          <p:cNvSpPr txBox="1"/>
          <p:nvPr/>
        </p:nvSpPr>
        <p:spPr>
          <a:xfrm>
            <a:off x="501933" y="4305181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>
                <a:solidFill>
                  <a:prstClr val="black"/>
                </a:solidFill>
              </a:rPr>
              <a:t>Tutti</a:t>
            </a:r>
            <a:r>
              <a:rPr lang="en-GB" sz="1600" dirty="0" smtClean="0">
                <a:solidFill>
                  <a:prstClr val="black"/>
                </a:solidFill>
              </a:rPr>
              <a:t> I </a:t>
            </a:r>
            <a:r>
              <a:rPr lang="en-GB" sz="1600" dirty="0" err="1" smtClean="0">
                <a:solidFill>
                  <a:prstClr val="black"/>
                </a:solidFill>
              </a:rPr>
              <a:t>sensori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devono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essere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revisionati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regolarmente</a:t>
            </a:r>
            <a:r>
              <a:rPr lang="en-GB" sz="1600" dirty="0" smtClean="0">
                <a:solidFill>
                  <a:prstClr val="black"/>
                </a:solidFill>
              </a:rPr>
              <a:t>. Per </a:t>
            </a:r>
            <a:r>
              <a:rPr lang="en-GB" sz="1600" dirty="0" err="1" smtClean="0">
                <a:solidFill>
                  <a:prstClr val="black"/>
                </a:solidFill>
              </a:rPr>
              <a:t>farlo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sono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necessarie</a:t>
            </a:r>
            <a:r>
              <a:rPr lang="en-GB" sz="1600" dirty="0" smtClean="0">
                <a:solidFill>
                  <a:prstClr val="black"/>
                </a:solidFill>
              </a:rPr>
              <a:t> apposite </a:t>
            </a:r>
            <a:r>
              <a:rPr lang="en-GB" sz="1600" dirty="0" err="1" smtClean="0">
                <a:solidFill>
                  <a:prstClr val="black"/>
                </a:solidFill>
              </a:rPr>
              <a:t>bombolette</a:t>
            </a:r>
            <a:r>
              <a:rPr lang="en-GB" sz="1600" dirty="0" smtClean="0">
                <a:solidFill>
                  <a:prstClr val="black"/>
                </a:solidFill>
              </a:rPr>
              <a:t> di un mix aria/</a:t>
            </a:r>
            <a:r>
              <a:rPr lang="en-GB" sz="1600" dirty="0" err="1" smtClean="0">
                <a:solidFill>
                  <a:prstClr val="black"/>
                </a:solidFill>
              </a:rPr>
              <a:t>idrogeno</a:t>
            </a:r>
            <a:r>
              <a:rPr lang="en-GB" sz="1600" dirty="0" smtClean="0">
                <a:solidFill>
                  <a:prstClr val="black"/>
                </a:solidFill>
              </a:rPr>
              <a:t> da </a:t>
            </a:r>
            <a:r>
              <a:rPr lang="en-GB" sz="1600" dirty="0" err="1" smtClean="0">
                <a:solidFill>
                  <a:prstClr val="black"/>
                </a:solidFill>
              </a:rPr>
              <a:t>spruzzare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davanti</a:t>
            </a:r>
            <a:r>
              <a:rPr lang="en-GB" sz="1600" dirty="0" smtClean="0">
                <a:solidFill>
                  <a:prstClr val="black"/>
                </a:solidFill>
              </a:rPr>
              <a:t> al </a:t>
            </a:r>
            <a:r>
              <a:rPr lang="en-GB" sz="1600" dirty="0" err="1" smtClean="0">
                <a:solidFill>
                  <a:prstClr val="black"/>
                </a:solidFill>
              </a:rPr>
              <a:t>sensore</a:t>
            </a:r>
            <a:r>
              <a:rPr lang="en-GB" sz="1600" dirty="0" smtClean="0">
                <a:solidFill>
                  <a:prstClr val="black"/>
                </a:solidFill>
              </a:rPr>
              <a:t> per </a:t>
            </a:r>
            <a:r>
              <a:rPr lang="en-GB" sz="1600" dirty="0" err="1" smtClean="0">
                <a:solidFill>
                  <a:prstClr val="black"/>
                </a:solidFill>
              </a:rPr>
              <a:t>verificarne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l’attivazione</a:t>
            </a:r>
            <a:r>
              <a:rPr lang="en-GB" sz="1600" dirty="0" smtClean="0">
                <a:solidFill>
                  <a:prstClr val="black"/>
                </a:solidFill>
              </a:rPr>
              <a:t> e la </a:t>
            </a:r>
            <a:r>
              <a:rPr lang="en-GB" sz="1600" dirty="0" err="1" smtClean="0">
                <a:solidFill>
                  <a:prstClr val="black"/>
                </a:solidFill>
              </a:rPr>
              <a:t>successiva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reazione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dei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sistemi</a:t>
            </a:r>
            <a:r>
              <a:rPr lang="en-GB" sz="1600" dirty="0" smtClean="0">
                <a:solidFill>
                  <a:prstClr val="black"/>
                </a:solidFill>
              </a:rPr>
              <a:t> di </a:t>
            </a:r>
            <a:r>
              <a:rPr lang="en-GB" sz="1600" dirty="0" err="1" smtClean="0">
                <a:solidFill>
                  <a:prstClr val="black"/>
                </a:solidFill>
              </a:rPr>
              <a:t>emergenza</a:t>
            </a:r>
            <a:r>
              <a:rPr lang="en-GB" sz="16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1" name="ZoneTexte 15"/>
          <p:cNvSpPr txBox="1"/>
          <p:nvPr/>
        </p:nvSpPr>
        <p:spPr>
          <a:xfrm>
            <a:off x="5182453" y="732783"/>
            <a:ext cx="368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>
                <a:solidFill>
                  <a:prstClr val="black"/>
                </a:solidFill>
              </a:rPr>
              <a:t>L’infrastruttura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che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ospita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dispositivi</a:t>
            </a:r>
            <a:r>
              <a:rPr lang="en-GB" sz="1600" dirty="0" smtClean="0">
                <a:solidFill>
                  <a:prstClr val="black"/>
                </a:solidFill>
              </a:rPr>
              <a:t> a </a:t>
            </a:r>
            <a:r>
              <a:rPr lang="en-GB" sz="1600" dirty="0" err="1" smtClean="0">
                <a:solidFill>
                  <a:prstClr val="black"/>
                </a:solidFill>
              </a:rPr>
              <a:t>idrogeno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deve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essere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equipaggiata</a:t>
            </a:r>
            <a:r>
              <a:rPr lang="en-GB" sz="1600" dirty="0" smtClean="0">
                <a:solidFill>
                  <a:prstClr val="black"/>
                </a:solidFill>
              </a:rPr>
              <a:t> con </a:t>
            </a:r>
            <a:r>
              <a:rPr lang="en-GB" sz="1600" dirty="0" err="1" smtClean="0">
                <a:solidFill>
                  <a:prstClr val="black"/>
                </a:solidFill>
              </a:rPr>
              <a:t>sensori</a:t>
            </a:r>
            <a:r>
              <a:rPr lang="en-GB" sz="1600" dirty="0" smtClean="0">
                <a:solidFill>
                  <a:prstClr val="black"/>
                </a:solidFill>
              </a:rPr>
              <a:t> e </a:t>
            </a:r>
            <a:r>
              <a:rPr lang="en-GB" sz="1600" dirty="0" err="1" smtClean="0">
                <a:solidFill>
                  <a:prstClr val="black"/>
                </a:solidFill>
              </a:rPr>
              <a:t>allarmi</a:t>
            </a:r>
            <a:r>
              <a:rPr lang="en-GB" sz="1600" dirty="0" smtClean="0">
                <a:solidFill>
                  <a:prstClr val="black"/>
                </a:solidFill>
              </a:rPr>
              <a:t>. In </a:t>
            </a:r>
            <a:r>
              <a:rPr lang="en-GB" sz="1600" dirty="0" err="1" smtClean="0">
                <a:solidFill>
                  <a:prstClr val="black"/>
                </a:solidFill>
              </a:rPr>
              <a:t>caso</a:t>
            </a:r>
            <a:r>
              <a:rPr lang="en-GB" sz="1600" dirty="0" smtClean="0">
                <a:solidFill>
                  <a:prstClr val="black"/>
                </a:solidFill>
              </a:rPr>
              <a:t> di </a:t>
            </a:r>
            <a:r>
              <a:rPr lang="en-GB" sz="1600" dirty="0" err="1" smtClean="0">
                <a:solidFill>
                  <a:prstClr val="black"/>
                </a:solidFill>
              </a:rPr>
              <a:t>perdita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deve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aumentare</a:t>
            </a:r>
            <a:r>
              <a:rPr lang="en-GB" sz="1600" dirty="0" smtClean="0">
                <a:solidFill>
                  <a:prstClr val="black"/>
                </a:solidFill>
              </a:rPr>
              <a:t> la </a:t>
            </a:r>
            <a:r>
              <a:rPr lang="en-GB" sz="1600" dirty="0" err="1" smtClean="0">
                <a:solidFill>
                  <a:prstClr val="black"/>
                </a:solidFill>
              </a:rPr>
              <a:t>ventilazione</a:t>
            </a:r>
            <a:r>
              <a:rPr lang="en-GB" sz="1600" dirty="0" smtClean="0">
                <a:solidFill>
                  <a:prstClr val="black"/>
                </a:solidFill>
              </a:rPr>
              <a:t>  e </a:t>
            </a:r>
            <a:r>
              <a:rPr lang="en-GB" sz="1600" dirty="0" err="1" smtClean="0">
                <a:solidFill>
                  <a:prstClr val="black"/>
                </a:solidFill>
              </a:rPr>
              <a:t>devono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essere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chiuse</a:t>
            </a:r>
            <a:r>
              <a:rPr lang="en-GB" sz="1600" dirty="0" smtClean="0">
                <a:solidFill>
                  <a:prstClr val="black"/>
                </a:solidFill>
              </a:rPr>
              <a:t> le </a:t>
            </a:r>
            <a:r>
              <a:rPr lang="en-GB" sz="1600" dirty="0" err="1" smtClean="0">
                <a:solidFill>
                  <a:prstClr val="black"/>
                </a:solidFill>
              </a:rPr>
              <a:t>valvole</a:t>
            </a:r>
            <a:r>
              <a:rPr lang="en-GB" sz="1600" dirty="0" smtClean="0">
                <a:solidFill>
                  <a:prstClr val="black"/>
                </a:solidFill>
              </a:rPr>
              <a:t> di </a:t>
            </a:r>
            <a:r>
              <a:rPr lang="en-GB" sz="1600" dirty="0" err="1" smtClean="0">
                <a:solidFill>
                  <a:prstClr val="black"/>
                </a:solidFill>
              </a:rPr>
              <a:t>distribuzione</a:t>
            </a:r>
            <a:r>
              <a:rPr lang="en-GB" sz="16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2" name="ZoneTexte 17"/>
          <p:cNvSpPr txBox="1"/>
          <p:nvPr/>
        </p:nvSpPr>
        <p:spPr>
          <a:xfrm>
            <a:off x="5182453" y="2615416"/>
            <a:ext cx="3682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>
                <a:solidFill>
                  <a:prstClr val="black"/>
                </a:solidFill>
              </a:rPr>
              <a:t>Poichè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l’idrogeno</a:t>
            </a:r>
            <a:r>
              <a:rPr lang="en-GB" sz="1600" dirty="0" smtClean="0">
                <a:solidFill>
                  <a:prstClr val="black"/>
                </a:solidFill>
              </a:rPr>
              <a:t> è </a:t>
            </a:r>
            <a:r>
              <a:rPr lang="en-GB" sz="1600" dirty="0" err="1" smtClean="0">
                <a:solidFill>
                  <a:prstClr val="black"/>
                </a:solidFill>
              </a:rPr>
              <a:t>invisibile</a:t>
            </a:r>
            <a:r>
              <a:rPr lang="en-GB" sz="1600" dirty="0" smtClean="0">
                <a:solidFill>
                  <a:prstClr val="black"/>
                </a:solidFill>
              </a:rPr>
              <a:t> e </a:t>
            </a:r>
            <a:r>
              <a:rPr lang="en-GB" sz="1600" dirty="0" err="1" smtClean="0">
                <a:solidFill>
                  <a:prstClr val="black"/>
                </a:solidFill>
              </a:rPr>
              <a:t>inodore</a:t>
            </a:r>
            <a:r>
              <a:rPr lang="en-GB" sz="1600" dirty="0" smtClean="0">
                <a:solidFill>
                  <a:prstClr val="black"/>
                </a:solidFill>
              </a:rPr>
              <a:t>, è </a:t>
            </a:r>
            <a:r>
              <a:rPr lang="en-GB" sz="1600" dirty="0" err="1" smtClean="0">
                <a:solidFill>
                  <a:prstClr val="black"/>
                </a:solidFill>
              </a:rPr>
              <a:t>importante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che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gli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operai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abbiano</a:t>
            </a:r>
            <a:r>
              <a:rPr lang="en-GB" sz="1600" dirty="0" smtClean="0">
                <a:solidFill>
                  <a:prstClr val="black"/>
                </a:solidFill>
              </a:rPr>
              <a:t> un </a:t>
            </a:r>
            <a:r>
              <a:rPr lang="en-GB" sz="1600" dirty="0" err="1" smtClean="0">
                <a:solidFill>
                  <a:prstClr val="black"/>
                </a:solidFill>
              </a:rPr>
              <a:t>sensore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portatile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che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indica</a:t>
            </a:r>
            <a:r>
              <a:rPr lang="en-GB" sz="1600" dirty="0" smtClean="0">
                <a:solidFill>
                  <a:prstClr val="black"/>
                </a:solidFill>
              </a:rPr>
              <a:t> la </a:t>
            </a:r>
            <a:r>
              <a:rPr lang="en-GB" sz="1600" dirty="0" err="1" smtClean="0">
                <a:solidFill>
                  <a:prstClr val="black"/>
                </a:solidFill>
              </a:rPr>
              <a:t>concentrazione</a:t>
            </a:r>
            <a:r>
              <a:rPr lang="en-GB" sz="1600" dirty="0" smtClean="0">
                <a:solidFill>
                  <a:prstClr val="black"/>
                </a:solidFill>
              </a:rPr>
              <a:t> di </a:t>
            </a:r>
            <a:r>
              <a:rPr lang="en-GB" sz="1600" dirty="0" err="1" smtClean="0">
                <a:solidFill>
                  <a:prstClr val="black"/>
                </a:solidFill>
              </a:rPr>
              <a:t>idrogeno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nell’aria</a:t>
            </a:r>
            <a:r>
              <a:rPr lang="en-GB" sz="1600" dirty="0" smtClean="0">
                <a:solidFill>
                  <a:prstClr val="black"/>
                </a:solidFill>
              </a:rPr>
              <a:t>.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23" name="Picture 2" descr="Image associée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8"/>
          <a:stretch/>
        </p:blipFill>
        <p:spPr bwMode="auto">
          <a:xfrm>
            <a:off x="6766629" y="4095415"/>
            <a:ext cx="190881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4" y="2570703"/>
            <a:ext cx="1795243" cy="13464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0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1"/>
          <p:cNvSpPr txBox="1"/>
          <p:nvPr/>
        </p:nvSpPr>
        <p:spPr>
          <a:xfrm>
            <a:off x="7685488" y="574032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Source : Toyota TME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3247" y="160940"/>
            <a:ext cx="8402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8AD6"/>
                </a:solidFill>
                <a:latin typeface="Berlin Sans FB Demi" panose="020E0802020502020306" pitchFamily="34" charset="0"/>
              </a:rPr>
              <a:t>Come ridurre i rischi in caso di operazioni su un veicolo a celle a combustibile</a:t>
            </a: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Procedura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operativa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"/>
          <a:stretch/>
        </p:blipFill>
        <p:spPr bwMode="auto">
          <a:xfrm>
            <a:off x="1379383" y="1395548"/>
            <a:ext cx="6385234" cy="44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"/>
          <p:cNvSpPr txBox="1"/>
          <p:nvPr/>
        </p:nvSpPr>
        <p:spPr>
          <a:xfrm>
            <a:off x="539552" y="776493"/>
            <a:ext cx="804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I </a:t>
            </a:r>
            <a:r>
              <a:rPr lang="en-GB" sz="1600" dirty="0" err="1" smtClean="0">
                <a:solidFill>
                  <a:prstClr val="black"/>
                </a:solidFill>
              </a:rPr>
              <a:t>costruttori</a:t>
            </a:r>
            <a:r>
              <a:rPr lang="en-GB" sz="1600" dirty="0" smtClean="0">
                <a:solidFill>
                  <a:prstClr val="black"/>
                </a:solidFill>
              </a:rPr>
              <a:t> di auto </a:t>
            </a:r>
            <a:r>
              <a:rPr lang="en-GB" sz="1600" dirty="0" err="1" smtClean="0">
                <a:solidFill>
                  <a:prstClr val="black"/>
                </a:solidFill>
              </a:rPr>
              <a:t>hanno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sviluppato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una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</a:rPr>
              <a:t>procedura</a:t>
            </a:r>
            <a:r>
              <a:rPr lang="en-GB" sz="1600" dirty="0" smtClean="0">
                <a:solidFill>
                  <a:prstClr val="black"/>
                </a:solidFill>
              </a:rPr>
              <a:t> standard per la </a:t>
            </a:r>
            <a:r>
              <a:rPr lang="en-GB" sz="1600" dirty="0" err="1" smtClean="0">
                <a:solidFill>
                  <a:prstClr val="black"/>
                </a:solidFill>
              </a:rPr>
              <a:t>manutenzione</a:t>
            </a:r>
            <a:r>
              <a:rPr lang="en-GB" sz="1600" dirty="0" smtClean="0">
                <a:solidFill>
                  <a:prstClr val="black"/>
                </a:solidFill>
              </a:rPr>
              <a:t> di un </a:t>
            </a:r>
            <a:r>
              <a:rPr lang="en-GB" sz="1600" dirty="0" err="1" smtClean="0">
                <a:solidFill>
                  <a:prstClr val="black"/>
                </a:solidFill>
              </a:rPr>
              <a:t>veicolo</a:t>
            </a:r>
            <a:r>
              <a:rPr lang="en-GB" sz="1600" dirty="0" smtClean="0">
                <a:solidFill>
                  <a:prstClr val="black"/>
                </a:solidFill>
              </a:rPr>
              <a:t> a </a:t>
            </a:r>
            <a:r>
              <a:rPr lang="en-GB" sz="1600" dirty="0" err="1" smtClean="0">
                <a:solidFill>
                  <a:prstClr val="black"/>
                </a:solidFill>
              </a:rPr>
              <a:t>idrogeno</a:t>
            </a:r>
            <a:r>
              <a:rPr lang="en-GB" sz="1600" dirty="0" smtClean="0">
                <a:solidFill>
                  <a:prstClr val="black"/>
                </a:solidFill>
              </a:rPr>
              <a:t>. Questa in </a:t>
            </a:r>
            <a:r>
              <a:rPr lang="en-GB" sz="1600" dirty="0" err="1" smtClean="0">
                <a:solidFill>
                  <a:prstClr val="black"/>
                </a:solidFill>
              </a:rPr>
              <a:t>particolare</a:t>
            </a:r>
            <a:r>
              <a:rPr lang="en-GB" sz="1600" dirty="0" smtClean="0">
                <a:solidFill>
                  <a:prstClr val="black"/>
                </a:solidFill>
              </a:rPr>
              <a:t> è </a:t>
            </a:r>
            <a:r>
              <a:rPr lang="en-GB" sz="1600" dirty="0" err="1" smtClean="0">
                <a:solidFill>
                  <a:prstClr val="black"/>
                </a:solidFill>
              </a:rPr>
              <a:t>sviluppata</a:t>
            </a:r>
            <a:r>
              <a:rPr lang="en-GB" sz="1600" dirty="0" smtClean="0">
                <a:solidFill>
                  <a:prstClr val="black"/>
                </a:solidFill>
              </a:rPr>
              <a:t> secondo </a:t>
            </a:r>
            <a:r>
              <a:rPr lang="en-GB" sz="1600" dirty="0" err="1" smtClean="0">
                <a:solidFill>
                  <a:prstClr val="black"/>
                </a:solidFill>
              </a:rPr>
              <a:t>criteri</a:t>
            </a:r>
            <a:r>
              <a:rPr lang="en-GB" sz="1600" dirty="0" smtClean="0">
                <a:solidFill>
                  <a:prstClr val="black"/>
                </a:solidFill>
              </a:rPr>
              <a:t> di </a:t>
            </a:r>
            <a:r>
              <a:rPr lang="en-GB" sz="1600" dirty="0" err="1" smtClean="0">
                <a:solidFill>
                  <a:prstClr val="black"/>
                </a:solidFill>
              </a:rPr>
              <a:t>sicurezza</a:t>
            </a:r>
            <a:r>
              <a:rPr lang="en-GB" sz="1600" dirty="0" smtClean="0">
                <a:solidFill>
                  <a:prstClr val="black"/>
                </a:solidFill>
              </a:rPr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9257" y="1521281"/>
            <a:ext cx="3048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</a:rPr>
              <a:t>Garantire ventilazione adeguata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823" y="2250224"/>
            <a:ext cx="43763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</a:rPr>
              <a:t>Eliminare elettricità statica e indossare abiti protettivi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0823" y="2995269"/>
            <a:ext cx="47595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</a:rPr>
              <a:t>Protezione per operazioni su componenti ad alto voltaggio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8536" y="3722896"/>
            <a:ext cx="47595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</a:rPr>
              <a:t>Verificare tenuta dei contenitori ad alta pressione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5075" y="4433105"/>
            <a:ext cx="46804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</a:rPr>
              <a:t>Manutenzione e riparazione dei componenti </a:t>
            </a:r>
          </a:p>
          <a:p>
            <a:r>
              <a:rPr lang="it-IT" sz="1400" dirty="0" smtClean="0">
                <a:solidFill>
                  <a:prstClr val="black"/>
                </a:solidFill>
              </a:rPr>
              <a:t>+ garantire sicurezza durante attività con coinvolgimento fisico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8639" y="5376175"/>
            <a:ext cx="5424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</a:rPr>
              <a:t>Controllo perdite dopo aver effettuato interventi sul circuito idrogeno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2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8887" y="374073"/>
            <a:ext cx="644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Stampare</a:t>
            </a:r>
            <a:r>
              <a:rPr lang="en-GB" dirty="0" smtClean="0"/>
              <a:t> la slide in A3 e </a:t>
            </a:r>
            <a:r>
              <a:rPr lang="en-GB" dirty="0" err="1" smtClean="0"/>
              <a:t>fornire</a:t>
            </a:r>
            <a:r>
              <a:rPr lang="en-GB" dirty="0" smtClean="0"/>
              <a:t> </a:t>
            </a:r>
            <a:r>
              <a:rPr lang="en-GB" dirty="0" err="1" smtClean="0"/>
              <a:t>agli</a:t>
            </a:r>
            <a:r>
              <a:rPr lang="en-GB" dirty="0" smtClean="0"/>
              <a:t> </a:t>
            </a:r>
            <a:r>
              <a:rPr lang="en-GB" dirty="0" err="1" smtClean="0"/>
              <a:t>studenti</a:t>
            </a:r>
            <a:r>
              <a:rPr lang="en-GB" dirty="0" smtClean="0"/>
              <a:t> </a:t>
            </a:r>
            <a:r>
              <a:rPr lang="en-GB" dirty="0" err="1" smtClean="0"/>
              <a:t>cannucce</a:t>
            </a:r>
            <a:r>
              <a:rPr lang="en-GB" dirty="0" smtClean="0"/>
              <a:t> di </a:t>
            </a:r>
            <a:r>
              <a:rPr lang="en-GB" dirty="0" err="1" smtClean="0"/>
              <a:t>carta</a:t>
            </a:r>
            <a:r>
              <a:rPr lang="en-GB" dirty="0" smtClean="0"/>
              <a:t>, </a:t>
            </a:r>
            <a:r>
              <a:rPr lang="en-GB" dirty="0" err="1" smtClean="0"/>
              <a:t>nastro</a:t>
            </a:r>
            <a:r>
              <a:rPr lang="en-GB" dirty="0" smtClean="0"/>
              <a:t> </a:t>
            </a:r>
            <a:r>
              <a:rPr lang="en-GB" dirty="0" err="1" smtClean="0"/>
              <a:t>adesivo</a:t>
            </a:r>
            <a:r>
              <a:rPr lang="en-GB" smtClean="0"/>
              <a:t>, Print </a:t>
            </a:r>
            <a:r>
              <a:rPr lang="en-GB" dirty="0" smtClean="0"/>
              <a:t>this off in A3 and give students paper straws, sticky tape</a:t>
            </a:r>
            <a:r>
              <a:rPr lang="en-GB" smtClean="0"/>
              <a:t>, gommini adesivi e colla.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6953" y="1238596"/>
            <a:ext cx="8296102" cy="4638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56953" y="1238596"/>
            <a:ext cx="2859578" cy="615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473142" y="1238596"/>
            <a:ext cx="1379913" cy="11388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56953" y="5394960"/>
            <a:ext cx="349134" cy="473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13564" y="4646815"/>
            <a:ext cx="2152996" cy="1221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738254" y="5025628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Serbatoio d’acqua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749830" y="1361501"/>
            <a:ext cx="248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980218" y="1623352"/>
            <a:ext cx="101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953" y="5447206"/>
            <a:ext cx="34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6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Compito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Usando</a:t>
            </a:r>
            <a:r>
              <a:rPr lang="en-GB" dirty="0" smtClean="0"/>
              <a:t> le </a:t>
            </a:r>
            <a:r>
              <a:rPr lang="en-GB" dirty="0" err="1" smtClean="0"/>
              <a:t>informazioni</a:t>
            </a:r>
            <a:r>
              <a:rPr lang="en-GB" dirty="0" smtClean="0"/>
              <a:t> e I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forniti</a:t>
            </a:r>
            <a:r>
              <a:rPr lang="en-GB" dirty="0" smtClean="0"/>
              <a:t>, </a:t>
            </a:r>
            <a:r>
              <a:rPr lang="en-GB" dirty="0" err="1" smtClean="0"/>
              <a:t>assicurare</a:t>
            </a:r>
            <a:r>
              <a:rPr lang="en-GB" dirty="0" smtClean="0"/>
              <a:t> la </a:t>
            </a:r>
            <a:r>
              <a:rPr lang="en-GB" dirty="0" err="1" smtClean="0"/>
              <a:t>fornitura</a:t>
            </a:r>
            <a:r>
              <a:rPr lang="en-GB" dirty="0" smtClean="0"/>
              <a:t> </a:t>
            </a:r>
            <a:r>
              <a:rPr lang="en-GB" dirty="0" err="1" smtClean="0"/>
              <a:t>d’acqua</a:t>
            </a:r>
            <a:r>
              <a:rPr lang="en-GB" dirty="0" smtClean="0"/>
              <a:t> a </a:t>
            </a:r>
            <a:r>
              <a:rPr lang="en-GB" dirty="0" err="1" smtClean="0"/>
              <a:t>ogni</a:t>
            </a:r>
            <a:r>
              <a:rPr lang="en-GB" dirty="0" smtClean="0"/>
              <a:t> area. 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52" y="3167148"/>
            <a:ext cx="1556304" cy="20577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Compito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problemi</a:t>
            </a:r>
            <a:r>
              <a:rPr lang="en-GB" dirty="0" smtClean="0"/>
              <a:t> </a:t>
            </a:r>
            <a:r>
              <a:rPr lang="en-GB" dirty="0" err="1" smtClean="0"/>
              <a:t>avete</a:t>
            </a:r>
            <a:r>
              <a:rPr lang="en-GB" dirty="0" smtClean="0"/>
              <a:t> </a:t>
            </a:r>
            <a:r>
              <a:rPr lang="en-GB" dirty="0" err="1" smtClean="0"/>
              <a:t>avuto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C’erano</a:t>
            </a:r>
            <a:r>
              <a:rPr lang="en-GB" dirty="0" smtClean="0"/>
              <a:t> </a:t>
            </a:r>
            <a:r>
              <a:rPr lang="en-GB" dirty="0" err="1" smtClean="0"/>
              <a:t>perdite</a:t>
            </a:r>
            <a:r>
              <a:rPr lang="en-GB" dirty="0" smtClean="0"/>
              <a:t>?</a:t>
            </a:r>
          </a:p>
          <a:p>
            <a:r>
              <a:rPr lang="en-GB" dirty="0" smtClean="0"/>
              <a:t>Come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risolto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?</a:t>
            </a:r>
          </a:p>
          <a:p>
            <a:r>
              <a:rPr lang="en-GB" dirty="0" smtClean="0"/>
              <a:t>I </a:t>
            </a:r>
            <a:r>
              <a:rPr lang="en-GB" dirty="0" err="1" smtClean="0"/>
              <a:t>problemi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avete</a:t>
            </a:r>
            <a:r>
              <a:rPr lang="en-GB" dirty="0" smtClean="0"/>
              <a:t> </a:t>
            </a:r>
            <a:r>
              <a:rPr lang="en-GB" dirty="0" err="1" smtClean="0"/>
              <a:t>incontrato</a:t>
            </a:r>
            <a:r>
              <a:rPr lang="en-GB" dirty="0" smtClean="0"/>
              <a:t> </a:t>
            </a:r>
            <a:r>
              <a:rPr lang="en-GB" dirty="0" err="1" smtClean="0"/>
              <a:t>sarebbero</a:t>
            </a:r>
            <a:r>
              <a:rPr lang="en-GB" dirty="0" smtClean="0"/>
              <a:t> </a:t>
            </a:r>
            <a:r>
              <a:rPr lang="en-GB" dirty="0" err="1" smtClean="0"/>
              <a:t>stati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facili</a:t>
            </a:r>
            <a:r>
              <a:rPr lang="en-GB" dirty="0" smtClean="0"/>
              <a:t> o </a:t>
            </a:r>
            <a:r>
              <a:rPr lang="en-GB" dirty="0" err="1" smtClean="0"/>
              <a:t>difficili</a:t>
            </a:r>
            <a:r>
              <a:rPr lang="en-GB" dirty="0" smtClean="0"/>
              <a:t> da </a:t>
            </a:r>
            <a:r>
              <a:rPr lang="en-GB" dirty="0" err="1" smtClean="0"/>
              <a:t>risolvere</a:t>
            </a:r>
            <a:r>
              <a:rPr lang="en-GB" dirty="0" smtClean="0"/>
              <a:t> se </a:t>
            </a:r>
            <a:r>
              <a:rPr lang="en-GB" dirty="0" err="1" smtClean="0"/>
              <a:t>aveste</a:t>
            </a:r>
            <a:r>
              <a:rPr lang="en-GB" dirty="0" smtClean="0"/>
              <a:t> </a:t>
            </a:r>
            <a:r>
              <a:rPr lang="en-GB" dirty="0" err="1" smtClean="0"/>
              <a:t>avuto</a:t>
            </a:r>
            <a:r>
              <a:rPr lang="en-GB" dirty="0" smtClean="0"/>
              <a:t> gas al </a:t>
            </a:r>
            <a:r>
              <a:rPr lang="en-GB" dirty="0" err="1" smtClean="0"/>
              <a:t>posto</a:t>
            </a:r>
            <a:r>
              <a:rPr lang="en-GB" dirty="0" smtClean="0"/>
              <a:t> </a:t>
            </a:r>
            <a:r>
              <a:rPr lang="en-GB" dirty="0" err="1" smtClean="0"/>
              <a:t>dell’acqua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81" y="609600"/>
            <a:ext cx="1580457" cy="15804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6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Compito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problemi</a:t>
            </a:r>
            <a:r>
              <a:rPr lang="en-GB" dirty="0" smtClean="0"/>
              <a:t> </a:t>
            </a:r>
            <a:r>
              <a:rPr lang="en-GB" dirty="0" err="1" smtClean="0"/>
              <a:t>avete</a:t>
            </a:r>
            <a:r>
              <a:rPr lang="en-GB" dirty="0" smtClean="0"/>
              <a:t> </a:t>
            </a:r>
            <a:r>
              <a:rPr lang="en-GB" dirty="0" err="1" smtClean="0"/>
              <a:t>avuto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C’erano</a:t>
            </a:r>
            <a:r>
              <a:rPr lang="en-GB" dirty="0" smtClean="0"/>
              <a:t> </a:t>
            </a:r>
            <a:r>
              <a:rPr lang="en-GB" dirty="0" err="1" smtClean="0"/>
              <a:t>perdite</a:t>
            </a:r>
            <a:r>
              <a:rPr lang="en-GB" dirty="0" smtClean="0"/>
              <a:t>?</a:t>
            </a:r>
          </a:p>
          <a:p>
            <a:r>
              <a:rPr lang="en-GB" dirty="0" smtClean="0"/>
              <a:t>Come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risolto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?</a:t>
            </a:r>
          </a:p>
          <a:p>
            <a:r>
              <a:rPr lang="en-GB" dirty="0" smtClean="0"/>
              <a:t>I </a:t>
            </a:r>
            <a:r>
              <a:rPr lang="en-GB" dirty="0" err="1" smtClean="0"/>
              <a:t>problemi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avete</a:t>
            </a:r>
            <a:r>
              <a:rPr lang="en-GB" dirty="0" smtClean="0"/>
              <a:t> </a:t>
            </a:r>
            <a:r>
              <a:rPr lang="en-GB" dirty="0" err="1" smtClean="0"/>
              <a:t>incontrato</a:t>
            </a:r>
            <a:r>
              <a:rPr lang="en-GB" dirty="0" smtClean="0"/>
              <a:t> </a:t>
            </a:r>
            <a:r>
              <a:rPr lang="en-GB" dirty="0" err="1" smtClean="0"/>
              <a:t>sarebbero</a:t>
            </a:r>
            <a:r>
              <a:rPr lang="en-GB" dirty="0" smtClean="0"/>
              <a:t> </a:t>
            </a:r>
            <a:r>
              <a:rPr lang="en-GB" dirty="0" err="1" smtClean="0"/>
              <a:t>stati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facili</a:t>
            </a:r>
            <a:r>
              <a:rPr lang="en-GB" dirty="0" smtClean="0"/>
              <a:t> o </a:t>
            </a:r>
            <a:r>
              <a:rPr lang="en-GB" dirty="0" err="1" smtClean="0"/>
              <a:t>difficili</a:t>
            </a:r>
            <a:r>
              <a:rPr lang="en-GB" dirty="0" smtClean="0"/>
              <a:t> da </a:t>
            </a:r>
            <a:r>
              <a:rPr lang="en-GB" dirty="0" err="1" smtClean="0"/>
              <a:t>risolvere</a:t>
            </a:r>
            <a:r>
              <a:rPr lang="en-GB" dirty="0" smtClean="0"/>
              <a:t> se </a:t>
            </a:r>
            <a:r>
              <a:rPr lang="en-GB" dirty="0" err="1" smtClean="0"/>
              <a:t>aveste</a:t>
            </a:r>
            <a:r>
              <a:rPr lang="en-GB" dirty="0" smtClean="0"/>
              <a:t> </a:t>
            </a:r>
            <a:r>
              <a:rPr lang="en-GB" dirty="0" err="1" smtClean="0"/>
              <a:t>avuto</a:t>
            </a:r>
            <a:r>
              <a:rPr lang="en-GB" dirty="0" smtClean="0"/>
              <a:t> gas al </a:t>
            </a:r>
            <a:r>
              <a:rPr lang="en-GB" dirty="0" err="1" smtClean="0"/>
              <a:t>posto</a:t>
            </a:r>
            <a:r>
              <a:rPr lang="en-GB" dirty="0" smtClean="0"/>
              <a:t> </a:t>
            </a:r>
            <a:r>
              <a:rPr lang="en-GB" dirty="0" err="1" smtClean="0"/>
              <a:t>dell’acqua</a:t>
            </a:r>
            <a:r>
              <a:rPr lang="en-GB" dirty="0" smtClean="0"/>
              <a:t>? </a:t>
            </a:r>
            <a:r>
              <a:rPr lang="en-GB" dirty="0" err="1" smtClean="0"/>
              <a:t>Potete</a:t>
            </a:r>
            <a:r>
              <a:rPr lang="en-GB" dirty="0" smtClean="0"/>
              <a:t> </a:t>
            </a:r>
            <a:r>
              <a:rPr lang="en-GB" dirty="0" err="1" smtClean="0"/>
              <a:t>vederlo</a:t>
            </a:r>
            <a:r>
              <a:rPr lang="en-GB" dirty="0" smtClean="0"/>
              <a:t>? </a:t>
            </a:r>
            <a:r>
              <a:rPr lang="en-GB" dirty="0" err="1" smtClean="0"/>
              <a:t>Potete</a:t>
            </a:r>
            <a:r>
              <a:rPr lang="en-GB" dirty="0" smtClean="0"/>
              <a:t> </a:t>
            </a:r>
            <a:r>
              <a:rPr lang="en-GB" dirty="0" err="1" smtClean="0"/>
              <a:t>annusarlo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81" y="609600"/>
            <a:ext cx="1580457" cy="15804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3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9956" y="955964"/>
            <a:ext cx="88114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Problemi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che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potreste</a:t>
            </a:r>
            <a:r>
              <a:rPr lang="en-GB" sz="2400" b="1" dirty="0" smtClean="0"/>
              <a:t> aver </a:t>
            </a:r>
            <a:r>
              <a:rPr lang="en-GB" sz="2400" b="1" dirty="0" err="1" smtClean="0"/>
              <a:t>incontrato</a:t>
            </a:r>
            <a:r>
              <a:rPr lang="en-GB" sz="2400" b="1" dirty="0" smtClean="0"/>
              <a:t>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cannucce</a:t>
            </a:r>
            <a:r>
              <a:rPr lang="en-GB" dirty="0" smtClean="0"/>
              <a:t> </a:t>
            </a:r>
            <a:r>
              <a:rPr lang="en-GB" dirty="0" err="1" smtClean="0"/>
              <a:t>erano</a:t>
            </a:r>
            <a:r>
              <a:rPr lang="en-GB" dirty="0" smtClean="0"/>
              <a:t> </a:t>
            </a:r>
            <a:r>
              <a:rPr lang="en-GB" dirty="0" err="1" smtClean="0"/>
              <a:t>troppo</a:t>
            </a:r>
            <a:r>
              <a:rPr lang="en-GB" dirty="0" smtClean="0"/>
              <a:t> </a:t>
            </a:r>
            <a:r>
              <a:rPr lang="en-GB" dirty="0" err="1" smtClean="0"/>
              <a:t>deboli</a:t>
            </a:r>
            <a:r>
              <a:rPr lang="en-GB" dirty="0" smtClean="0"/>
              <a:t> </a:t>
            </a:r>
            <a:r>
              <a:rPr lang="en-GB" dirty="0" err="1" smtClean="0"/>
              <a:t>dopo</a:t>
            </a:r>
            <a:r>
              <a:rPr lang="en-GB" dirty="0" smtClean="0"/>
              <a:t> </a:t>
            </a:r>
            <a:r>
              <a:rPr lang="en-GB" dirty="0" err="1" smtClean="0"/>
              <a:t>essersi</a:t>
            </a:r>
            <a:r>
              <a:rPr lang="en-GB" dirty="0" smtClean="0"/>
              <a:t> </a:t>
            </a:r>
            <a:r>
              <a:rPr lang="en-GB" dirty="0" err="1" smtClean="0"/>
              <a:t>bagnate</a:t>
            </a:r>
            <a:r>
              <a:rPr lang="en-GB" dirty="0" smtClean="0"/>
              <a:t> e non </a:t>
            </a:r>
            <a:r>
              <a:rPr lang="en-GB" dirty="0" err="1" smtClean="0"/>
              <a:t>mantenevano</a:t>
            </a:r>
            <a:r>
              <a:rPr lang="en-GB" dirty="0" smtClean="0"/>
              <a:t> la </a:t>
            </a:r>
            <a:r>
              <a:rPr lang="en-GB" dirty="0" err="1" smtClean="0"/>
              <a:t>loro</a:t>
            </a:r>
            <a:r>
              <a:rPr lang="en-GB" dirty="0" smtClean="0"/>
              <a:t> </a:t>
            </a:r>
            <a:r>
              <a:rPr lang="en-GB" dirty="0" err="1" smtClean="0"/>
              <a:t>resistenza</a:t>
            </a:r>
            <a:r>
              <a:rPr lang="en-GB" dirty="0" smtClean="0"/>
              <a:t> </a:t>
            </a:r>
            <a:r>
              <a:rPr lang="en-GB" dirty="0" err="1" smtClean="0"/>
              <a:t>strutturale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C’erano</a:t>
            </a:r>
            <a:r>
              <a:rPr lang="en-GB" dirty="0" smtClean="0"/>
              <a:t> </a:t>
            </a:r>
            <a:r>
              <a:rPr lang="en-GB" dirty="0" err="1" smtClean="0"/>
              <a:t>perdite</a:t>
            </a:r>
            <a:r>
              <a:rPr lang="en-GB" dirty="0" smtClean="0"/>
              <a:t>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giunzioni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Non </a:t>
            </a:r>
            <a:r>
              <a:rPr lang="en-GB" dirty="0" err="1" smtClean="0"/>
              <a:t>c’era</a:t>
            </a:r>
            <a:r>
              <a:rPr lang="en-GB" dirty="0" smtClean="0"/>
              <a:t> </a:t>
            </a:r>
            <a:r>
              <a:rPr lang="en-GB" dirty="0" err="1" smtClean="0"/>
              <a:t>modo</a:t>
            </a:r>
            <a:r>
              <a:rPr lang="en-GB" dirty="0" smtClean="0"/>
              <a:t> di </a:t>
            </a:r>
            <a:r>
              <a:rPr lang="en-GB" dirty="0" err="1" smtClean="0"/>
              <a:t>fermare</a:t>
            </a:r>
            <a:r>
              <a:rPr lang="en-GB" dirty="0" smtClean="0"/>
              <a:t> </a:t>
            </a:r>
            <a:r>
              <a:rPr lang="en-GB" dirty="0" err="1" smtClean="0"/>
              <a:t>l’acqua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volta</a:t>
            </a:r>
            <a:r>
              <a:rPr lang="en-GB" dirty="0" smtClean="0"/>
              <a:t> </a:t>
            </a:r>
            <a:r>
              <a:rPr lang="en-GB" dirty="0" err="1" smtClean="0"/>
              <a:t>iniziata</a:t>
            </a:r>
            <a:r>
              <a:rPr lang="en-GB" dirty="0" smtClean="0"/>
              <a:t> la </a:t>
            </a:r>
            <a:r>
              <a:rPr lang="en-GB" dirty="0" err="1" smtClean="0"/>
              <a:t>perdita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47" y="3354878"/>
            <a:ext cx="1181100" cy="1047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0" y="2525624"/>
            <a:ext cx="91440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02" y="955964"/>
            <a:ext cx="1181100" cy="1247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0" y="2525624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9956" y="955964"/>
            <a:ext cx="8811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Problemi</a:t>
            </a:r>
            <a:r>
              <a:rPr lang="en-GB" sz="2400" b="1" dirty="0"/>
              <a:t> </a:t>
            </a:r>
            <a:r>
              <a:rPr lang="en-GB" sz="2400" b="1" dirty="0" err="1"/>
              <a:t>che</a:t>
            </a:r>
            <a:r>
              <a:rPr lang="en-GB" sz="2400" b="1" dirty="0"/>
              <a:t> </a:t>
            </a:r>
            <a:r>
              <a:rPr lang="en-GB" sz="2400" b="1" dirty="0" err="1"/>
              <a:t>potreste</a:t>
            </a:r>
            <a:r>
              <a:rPr lang="en-GB" sz="2400" b="1" dirty="0"/>
              <a:t> aver </a:t>
            </a:r>
            <a:r>
              <a:rPr lang="en-GB" sz="2400" b="1" dirty="0" err="1"/>
              <a:t>incontrato</a:t>
            </a:r>
            <a:r>
              <a:rPr lang="en-GB" sz="2400" b="1" dirty="0"/>
              <a:t>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 </a:t>
            </a:r>
            <a:r>
              <a:rPr lang="en-GB" dirty="0" err="1"/>
              <a:t>cannucce</a:t>
            </a:r>
            <a:r>
              <a:rPr lang="en-GB" dirty="0"/>
              <a:t> </a:t>
            </a:r>
            <a:r>
              <a:rPr lang="en-GB" dirty="0" err="1"/>
              <a:t>erano</a:t>
            </a:r>
            <a:r>
              <a:rPr lang="en-GB" dirty="0"/>
              <a:t> </a:t>
            </a:r>
            <a:r>
              <a:rPr lang="en-GB" dirty="0" err="1"/>
              <a:t>troppo</a:t>
            </a:r>
            <a:r>
              <a:rPr lang="en-GB" dirty="0"/>
              <a:t> </a:t>
            </a:r>
            <a:r>
              <a:rPr lang="en-GB" dirty="0" err="1"/>
              <a:t>deboli</a:t>
            </a:r>
            <a:r>
              <a:rPr lang="en-GB" dirty="0"/>
              <a:t> </a:t>
            </a:r>
            <a:r>
              <a:rPr lang="en-GB" dirty="0" err="1"/>
              <a:t>dopo</a:t>
            </a:r>
            <a:r>
              <a:rPr lang="en-GB" dirty="0"/>
              <a:t> </a:t>
            </a:r>
            <a:r>
              <a:rPr lang="en-GB" dirty="0" err="1"/>
              <a:t>essersi</a:t>
            </a:r>
            <a:r>
              <a:rPr lang="en-GB" dirty="0"/>
              <a:t> </a:t>
            </a:r>
            <a:r>
              <a:rPr lang="en-GB" dirty="0" err="1"/>
              <a:t>bagnate</a:t>
            </a:r>
            <a:r>
              <a:rPr lang="en-GB" dirty="0"/>
              <a:t> e non </a:t>
            </a:r>
            <a:r>
              <a:rPr lang="en-GB" dirty="0" err="1"/>
              <a:t>mantenevano</a:t>
            </a:r>
            <a:r>
              <a:rPr lang="en-GB" dirty="0"/>
              <a:t> la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resistenza</a:t>
            </a:r>
            <a:r>
              <a:rPr lang="en-GB" dirty="0"/>
              <a:t> </a:t>
            </a:r>
            <a:r>
              <a:rPr lang="en-GB" dirty="0" err="1"/>
              <a:t>strutturale</a:t>
            </a:r>
            <a:r>
              <a:rPr lang="en-GB" dirty="0"/>
              <a:t>.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Ci </a:t>
            </a:r>
            <a:r>
              <a:rPr lang="en-GB" dirty="0" err="1" smtClean="0">
                <a:solidFill>
                  <a:srgbClr val="FF0000"/>
                </a:solidFill>
              </a:rPr>
              <a:t>sono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regolamenti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riguardo</a:t>
            </a:r>
            <a:r>
              <a:rPr lang="en-GB" dirty="0" smtClean="0">
                <a:solidFill>
                  <a:srgbClr val="FF0000"/>
                </a:solidFill>
              </a:rPr>
              <a:t> I </a:t>
            </a:r>
            <a:r>
              <a:rPr lang="en-GB" dirty="0" err="1" smtClean="0">
                <a:solidFill>
                  <a:srgbClr val="FF0000"/>
                </a:solidFill>
              </a:rPr>
              <a:t>materiali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utilizzabili</a:t>
            </a:r>
            <a:endParaRPr lang="en-GB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C’erano</a:t>
            </a:r>
            <a:r>
              <a:rPr lang="en-GB" dirty="0"/>
              <a:t> </a:t>
            </a:r>
            <a:r>
              <a:rPr lang="en-GB" dirty="0" err="1"/>
              <a:t>perdite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giunzioni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Ci </a:t>
            </a:r>
            <a:r>
              <a:rPr lang="en-GB" dirty="0" err="1" smtClean="0">
                <a:solidFill>
                  <a:srgbClr val="FF0000"/>
                </a:solidFill>
              </a:rPr>
              <a:t>sono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dispositivi</a:t>
            </a:r>
            <a:r>
              <a:rPr lang="en-GB" dirty="0" smtClean="0">
                <a:solidFill>
                  <a:srgbClr val="FF0000"/>
                </a:solidFill>
              </a:rPr>
              <a:t> e </a:t>
            </a:r>
            <a:r>
              <a:rPr lang="en-GB" dirty="0" err="1" smtClean="0">
                <a:solidFill>
                  <a:srgbClr val="FF0000"/>
                </a:solidFill>
              </a:rPr>
              <a:t>tecniche</a:t>
            </a:r>
            <a:r>
              <a:rPr lang="en-GB" dirty="0" smtClean="0">
                <a:solidFill>
                  <a:srgbClr val="FF0000"/>
                </a:solidFill>
              </a:rPr>
              <a:t> per </a:t>
            </a:r>
            <a:r>
              <a:rPr lang="en-GB" dirty="0" err="1" smtClean="0">
                <a:solidFill>
                  <a:srgbClr val="FF0000"/>
                </a:solidFill>
              </a:rPr>
              <a:t>trovare</a:t>
            </a:r>
            <a:r>
              <a:rPr lang="en-GB" dirty="0" smtClean="0">
                <a:solidFill>
                  <a:srgbClr val="FF0000"/>
                </a:solidFill>
              </a:rPr>
              <a:t> le </a:t>
            </a:r>
            <a:r>
              <a:rPr lang="en-GB" dirty="0" err="1" smtClean="0">
                <a:solidFill>
                  <a:srgbClr val="FF0000"/>
                </a:solidFill>
              </a:rPr>
              <a:t>perdite</a:t>
            </a:r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Non </a:t>
            </a:r>
            <a:r>
              <a:rPr lang="en-GB" dirty="0" err="1"/>
              <a:t>c’era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di </a:t>
            </a:r>
            <a:r>
              <a:rPr lang="en-GB" dirty="0" err="1"/>
              <a:t>fermare</a:t>
            </a:r>
            <a:r>
              <a:rPr lang="en-GB" dirty="0"/>
              <a:t> </a:t>
            </a:r>
            <a:r>
              <a:rPr lang="en-GB" dirty="0" err="1"/>
              <a:t>l’acqua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volta</a:t>
            </a:r>
            <a:r>
              <a:rPr lang="en-GB" dirty="0"/>
              <a:t> </a:t>
            </a:r>
            <a:r>
              <a:rPr lang="en-GB" dirty="0" err="1"/>
              <a:t>iniziata</a:t>
            </a:r>
            <a:r>
              <a:rPr lang="en-GB" dirty="0"/>
              <a:t> la </a:t>
            </a:r>
            <a:r>
              <a:rPr lang="en-GB" dirty="0" err="1"/>
              <a:t>perdita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Per </a:t>
            </a:r>
            <a:r>
              <a:rPr lang="en-GB" dirty="0" err="1" smtClean="0">
                <a:solidFill>
                  <a:srgbClr val="FF0000"/>
                </a:solidFill>
              </a:rPr>
              <a:t>questo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scopo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sono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installate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valvole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nel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sistema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02" y="955964"/>
            <a:ext cx="1181100" cy="1247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47" y="3354878"/>
            <a:ext cx="1181100" cy="10477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2015" y="1280160"/>
            <a:ext cx="3266901" cy="453043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2203" y="1280160"/>
            <a:ext cx="3266902" cy="452431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Il </a:t>
            </a:r>
            <a:r>
              <a:rPr lang="en-GB" dirty="0" err="1" smtClean="0"/>
              <a:t>sensore</a:t>
            </a:r>
            <a:r>
              <a:rPr lang="en-GB" dirty="0" smtClean="0"/>
              <a:t> </a:t>
            </a:r>
            <a:r>
              <a:rPr lang="en-GB" dirty="0" err="1" smtClean="0"/>
              <a:t>elettronico</a:t>
            </a:r>
            <a:r>
              <a:rPr lang="en-GB" dirty="0" smtClean="0"/>
              <a:t> </a:t>
            </a:r>
            <a:r>
              <a:rPr lang="en-GB" dirty="0" err="1" smtClean="0"/>
              <a:t>fornisce</a:t>
            </a:r>
            <a:r>
              <a:rPr lang="en-GB" dirty="0" smtClean="0"/>
              <a:t> </a:t>
            </a:r>
            <a:r>
              <a:rPr lang="en-GB" dirty="0" err="1" smtClean="0"/>
              <a:t>direttamente</a:t>
            </a:r>
            <a:r>
              <a:rPr lang="en-GB" dirty="0" smtClean="0"/>
              <a:t> la </a:t>
            </a:r>
            <a:r>
              <a:rPr lang="en-GB" dirty="0" err="1" smtClean="0"/>
              <a:t>lettura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atmosfera</a:t>
            </a:r>
            <a:r>
              <a:rPr lang="en-GB" dirty="0" smtClean="0"/>
              <a:t>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avvicinato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perdita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6" name="ZoneTexte 2"/>
          <p:cNvSpPr txBox="1"/>
          <p:nvPr/>
        </p:nvSpPr>
        <p:spPr>
          <a:xfrm>
            <a:off x="258099" y="224269"/>
            <a:ext cx="9276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/>
              <a:t>Esempi</a:t>
            </a:r>
            <a:r>
              <a:rPr lang="en-GB" sz="2800" b="1" dirty="0" smtClean="0"/>
              <a:t> di come </a:t>
            </a:r>
            <a:r>
              <a:rPr lang="en-GB" sz="2800" b="1" dirty="0" err="1" smtClean="0"/>
              <a:t>individuare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perdite</a:t>
            </a:r>
            <a:r>
              <a:rPr lang="en-GB" sz="2800" b="1" dirty="0" smtClean="0"/>
              <a:t> con </a:t>
            </a:r>
            <a:r>
              <a:rPr lang="en-GB" sz="2800" b="1" dirty="0" err="1" smtClean="0"/>
              <a:t>uno</a:t>
            </a:r>
            <a:r>
              <a:rPr lang="en-GB" sz="2800" b="1" dirty="0" smtClean="0"/>
              <a:t> spray </a:t>
            </a:r>
            <a:r>
              <a:rPr lang="en-GB" sz="2800" b="1" dirty="0" err="1" smtClean="0"/>
              <a:t>speciale</a:t>
            </a:r>
            <a:r>
              <a:rPr lang="en-GB" sz="2800" b="1" dirty="0" smtClean="0"/>
              <a:t> e con un </a:t>
            </a:r>
            <a:r>
              <a:rPr lang="en-GB" sz="2800" b="1" dirty="0" err="1" smtClean="0"/>
              <a:t>sensore</a:t>
            </a:r>
            <a:endParaRPr lang="en-GB" sz="2800" b="1" dirty="0"/>
          </a:p>
        </p:txBody>
      </p:sp>
      <p:pic>
        <p:nvPicPr>
          <p:cNvPr id="17" name="Picture 16" descr="Image associé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3" y="154616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19993" y="3981487"/>
            <a:ext cx="285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err="1" smtClean="0"/>
              <a:t>Spruzzando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r>
              <a:rPr lang="en-GB" dirty="0" smtClean="0"/>
              <a:t> spray </a:t>
            </a:r>
            <a:r>
              <a:rPr lang="en-GB" dirty="0" err="1" smtClean="0"/>
              <a:t>speciale</a:t>
            </a:r>
            <a:r>
              <a:rPr lang="en-GB" dirty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giunzione</a:t>
            </a:r>
            <a:r>
              <a:rPr lang="en-GB" dirty="0" smtClean="0"/>
              <a:t> con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perdita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ha la </a:t>
            </a:r>
            <a:r>
              <a:rPr lang="en-GB" dirty="0" err="1" smtClean="0"/>
              <a:t>formazione</a:t>
            </a:r>
            <a:r>
              <a:rPr lang="en-GB" dirty="0" smtClean="0"/>
              <a:t> di </a:t>
            </a:r>
            <a:r>
              <a:rPr lang="en-GB" dirty="0" err="1" smtClean="0"/>
              <a:t>bolle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84" y="1546166"/>
            <a:ext cx="2793078" cy="257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3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6443" y="1739625"/>
            <a:ext cx="3440435" cy="3267348"/>
          </a:xfrm>
          <a:prstGeom prst="rect">
            <a:avLst/>
          </a:prstGeom>
        </p:spPr>
      </p:pic>
      <p:sp>
        <p:nvSpPr>
          <p:cNvPr id="16" name="ZoneTexte 1"/>
          <p:cNvSpPr txBox="1"/>
          <p:nvPr/>
        </p:nvSpPr>
        <p:spPr>
          <a:xfrm>
            <a:off x="3606443" y="101938"/>
            <a:ext cx="3682068" cy="11695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Le auto </a:t>
            </a:r>
            <a:r>
              <a:rPr lang="en-GB" sz="1400" dirty="0" err="1" smtClean="0"/>
              <a:t>sono</a:t>
            </a:r>
            <a:r>
              <a:rPr lang="en-GB" sz="1400" dirty="0" smtClean="0"/>
              <a:t> </a:t>
            </a:r>
            <a:r>
              <a:rPr lang="en-GB" sz="1400" dirty="0" err="1" smtClean="0"/>
              <a:t>equipaggiate</a:t>
            </a:r>
            <a:r>
              <a:rPr lang="en-GB" sz="1400" dirty="0" smtClean="0"/>
              <a:t> con </a:t>
            </a:r>
            <a:r>
              <a:rPr lang="en-GB" sz="1400" dirty="0" err="1" smtClean="0"/>
              <a:t>dispositivi</a:t>
            </a:r>
            <a:r>
              <a:rPr lang="en-GB" sz="1400" dirty="0" smtClean="0"/>
              <a:t> </a:t>
            </a:r>
            <a:r>
              <a:rPr lang="en-GB" sz="1400" dirty="0" err="1" smtClean="0"/>
              <a:t>automatici</a:t>
            </a:r>
            <a:r>
              <a:rPr lang="en-GB" sz="1400" dirty="0" smtClean="0"/>
              <a:t> di </a:t>
            </a:r>
            <a:r>
              <a:rPr lang="en-GB" sz="1400" dirty="0" err="1" smtClean="0"/>
              <a:t>sicurezza</a:t>
            </a:r>
            <a:r>
              <a:rPr lang="en-GB" sz="1400" dirty="0" smtClean="0"/>
              <a:t> </a:t>
            </a:r>
            <a:r>
              <a:rPr lang="en-GB" sz="1400" dirty="0" err="1" smtClean="0"/>
              <a:t>che</a:t>
            </a:r>
            <a:r>
              <a:rPr lang="en-GB" sz="1400" dirty="0" smtClean="0"/>
              <a:t>, in </a:t>
            </a:r>
            <a:r>
              <a:rPr lang="en-GB" sz="1400" dirty="0" err="1" smtClean="0"/>
              <a:t>congiunzione</a:t>
            </a:r>
            <a:r>
              <a:rPr lang="en-GB" sz="1400" dirty="0" smtClean="0"/>
              <a:t> con la </a:t>
            </a:r>
            <a:r>
              <a:rPr lang="en-GB" sz="1400" dirty="0" err="1" smtClean="0"/>
              <a:t>lettura</a:t>
            </a:r>
            <a:r>
              <a:rPr lang="en-GB" sz="1400" dirty="0" smtClean="0"/>
              <a:t> di un </a:t>
            </a:r>
            <a:r>
              <a:rPr lang="en-GB" sz="1400" dirty="0" err="1" smtClean="0"/>
              <a:t>sensore</a:t>
            </a:r>
            <a:r>
              <a:rPr lang="en-GB" sz="1400" dirty="0" smtClean="0"/>
              <a:t>, </a:t>
            </a:r>
            <a:r>
              <a:rPr lang="en-GB" sz="1400" dirty="0" err="1" smtClean="0"/>
              <a:t>chiudono</a:t>
            </a:r>
            <a:r>
              <a:rPr lang="en-GB" sz="1400" dirty="0" smtClean="0"/>
              <a:t> la </a:t>
            </a:r>
            <a:r>
              <a:rPr lang="en-GB" sz="1400" dirty="0" err="1" smtClean="0"/>
              <a:t>valvola</a:t>
            </a:r>
            <a:r>
              <a:rPr lang="en-GB" sz="1400" dirty="0" smtClean="0"/>
              <a:t> di </a:t>
            </a:r>
            <a:r>
              <a:rPr lang="en-GB" sz="1400" dirty="0" err="1" smtClean="0"/>
              <a:t>uscita</a:t>
            </a:r>
            <a:r>
              <a:rPr lang="en-GB" sz="1400" dirty="0" smtClean="0"/>
              <a:t> a </a:t>
            </a:r>
            <a:r>
              <a:rPr lang="en-GB" sz="1400" dirty="0" err="1" smtClean="0"/>
              <a:t>solenoide</a:t>
            </a:r>
            <a:r>
              <a:rPr lang="en-GB" sz="1400" dirty="0" smtClean="0"/>
              <a:t> </a:t>
            </a:r>
            <a:r>
              <a:rPr lang="en-GB" sz="1400" dirty="0" err="1" smtClean="0"/>
              <a:t>delle</a:t>
            </a:r>
            <a:r>
              <a:rPr lang="en-GB" sz="1400" dirty="0" smtClean="0"/>
              <a:t> </a:t>
            </a:r>
            <a:r>
              <a:rPr lang="en-GB" sz="1400" dirty="0" err="1" smtClean="0"/>
              <a:t>bombole</a:t>
            </a:r>
            <a:r>
              <a:rPr lang="en-GB" sz="1400" dirty="0" smtClean="0"/>
              <a:t> in </a:t>
            </a:r>
            <a:r>
              <a:rPr lang="en-GB" sz="1400" dirty="0" err="1" smtClean="0"/>
              <a:t>caso</a:t>
            </a:r>
            <a:r>
              <a:rPr lang="en-GB" sz="1400" dirty="0" smtClean="0"/>
              <a:t> di </a:t>
            </a:r>
            <a:r>
              <a:rPr lang="en-GB" sz="1400" dirty="0" err="1" smtClean="0"/>
              <a:t>perdita</a:t>
            </a:r>
            <a:r>
              <a:rPr lang="en-GB" sz="1400" dirty="0" smtClean="0"/>
              <a:t> di gas.</a:t>
            </a:r>
            <a:endParaRPr lang="en-GB" sz="1400" dirty="0"/>
          </a:p>
        </p:txBody>
      </p:sp>
      <p:sp>
        <p:nvSpPr>
          <p:cNvPr id="17" name="ZoneTexte 21"/>
          <p:cNvSpPr txBox="1"/>
          <p:nvPr/>
        </p:nvSpPr>
        <p:spPr>
          <a:xfrm>
            <a:off x="3809587" y="5100194"/>
            <a:ext cx="3034146" cy="7386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 smtClean="0"/>
              <a:t>Una</a:t>
            </a:r>
            <a:r>
              <a:rPr lang="en-GB" sz="1400" dirty="0" smtClean="0"/>
              <a:t> </a:t>
            </a:r>
            <a:r>
              <a:rPr lang="en-GB" sz="1400" dirty="0" err="1" smtClean="0"/>
              <a:t>valvola</a:t>
            </a:r>
            <a:r>
              <a:rPr lang="en-GB" sz="1400" dirty="0" smtClean="0"/>
              <a:t> </a:t>
            </a:r>
            <a:r>
              <a:rPr lang="en-GB" sz="1400" dirty="0" err="1" smtClean="0"/>
              <a:t>manuale</a:t>
            </a:r>
            <a:r>
              <a:rPr lang="en-GB" sz="1400" dirty="0" smtClean="0"/>
              <a:t> è </a:t>
            </a:r>
            <a:r>
              <a:rPr lang="en-GB" sz="1400" dirty="0" err="1" smtClean="0"/>
              <a:t>presente</a:t>
            </a:r>
            <a:r>
              <a:rPr lang="en-GB" sz="1400" dirty="0" smtClean="0"/>
              <a:t> per </a:t>
            </a:r>
            <a:r>
              <a:rPr lang="en-GB" sz="1400" dirty="0" err="1" smtClean="0"/>
              <a:t>chiudere</a:t>
            </a:r>
            <a:r>
              <a:rPr lang="en-GB" sz="1400" dirty="0" smtClean="0"/>
              <a:t> la </a:t>
            </a:r>
            <a:r>
              <a:rPr lang="en-GB" sz="1400" dirty="0" err="1" smtClean="0"/>
              <a:t>bombola</a:t>
            </a:r>
            <a:r>
              <a:rPr lang="en-GB" sz="1400" dirty="0" smtClean="0"/>
              <a:t> in </a:t>
            </a:r>
            <a:r>
              <a:rPr lang="en-GB" sz="1400" dirty="0" err="1" smtClean="0"/>
              <a:t>caso</a:t>
            </a:r>
            <a:r>
              <a:rPr lang="en-GB" sz="1400" dirty="0" smtClean="0"/>
              <a:t> di </a:t>
            </a:r>
            <a:r>
              <a:rPr lang="en-GB" sz="1400" dirty="0" err="1" smtClean="0"/>
              <a:t>manutenzione</a:t>
            </a:r>
            <a:r>
              <a:rPr lang="en-GB" sz="1400" dirty="0" smtClean="0"/>
              <a:t>.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7920233" y="1739625"/>
            <a:ext cx="2606705" cy="203132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 err="1" smtClean="0"/>
              <a:t>Oltre</a:t>
            </a:r>
            <a:r>
              <a:rPr lang="en-GB" sz="1400" dirty="0" smtClean="0"/>
              <a:t> </a:t>
            </a:r>
            <a:r>
              <a:rPr lang="en-GB" sz="1400" dirty="0" err="1" smtClean="0"/>
              <a:t>ai</a:t>
            </a:r>
            <a:r>
              <a:rPr lang="en-GB" sz="1400" dirty="0" smtClean="0"/>
              <a:t> </a:t>
            </a:r>
            <a:r>
              <a:rPr lang="en-GB" sz="1400" dirty="0" err="1" smtClean="0"/>
              <a:t>sensori</a:t>
            </a:r>
            <a:r>
              <a:rPr lang="en-GB" sz="1400" dirty="0" smtClean="0"/>
              <a:t> di </a:t>
            </a:r>
            <a:r>
              <a:rPr lang="en-GB" sz="1400" dirty="0" err="1" smtClean="0"/>
              <a:t>idrogeno</a:t>
            </a:r>
            <a:r>
              <a:rPr lang="en-GB" sz="1400" dirty="0" smtClean="0"/>
              <a:t> </a:t>
            </a:r>
            <a:r>
              <a:rPr lang="en-GB" sz="1400" dirty="0" err="1" smtClean="0"/>
              <a:t>che</a:t>
            </a:r>
            <a:r>
              <a:rPr lang="en-GB" sz="1400" dirty="0" smtClean="0"/>
              <a:t> </a:t>
            </a:r>
            <a:r>
              <a:rPr lang="en-GB" sz="1400" dirty="0" err="1" smtClean="0"/>
              <a:t>chiudono</a:t>
            </a:r>
            <a:r>
              <a:rPr lang="en-GB" sz="1400" dirty="0" smtClean="0"/>
              <a:t> la </a:t>
            </a:r>
            <a:r>
              <a:rPr lang="en-GB" sz="1400" dirty="0" err="1" smtClean="0"/>
              <a:t>bombola</a:t>
            </a:r>
            <a:r>
              <a:rPr lang="en-GB" sz="1400" dirty="0" smtClean="0"/>
              <a:t> in </a:t>
            </a:r>
            <a:r>
              <a:rPr lang="en-GB" sz="1400" dirty="0" err="1" smtClean="0"/>
              <a:t>caso</a:t>
            </a:r>
            <a:r>
              <a:rPr lang="en-GB" sz="1400" dirty="0" smtClean="0"/>
              <a:t> di </a:t>
            </a:r>
            <a:r>
              <a:rPr lang="en-GB" sz="1400" dirty="0" err="1" smtClean="0"/>
              <a:t>perdita</a:t>
            </a:r>
            <a:r>
              <a:rPr lang="en-GB" sz="1400" dirty="0" smtClean="0"/>
              <a:t>, è </a:t>
            </a:r>
            <a:r>
              <a:rPr lang="en-GB" sz="1400" dirty="0" err="1" smtClean="0"/>
              <a:t>presente</a:t>
            </a:r>
            <a:r>
              <a:rPr lang="en-GB" sz="1400" dirty="0" smtClean="0"/>
              <a:t> un </a:t>
            </a:r>
            <a:r>
              <a:rPr lang="en-GB" sz="1400" dirty="0" err="1" smtClean="0"/>
              <a:t>fusibile</a:t>
            </a:r>
            <a:r>
              <a:rPr lang="en-GB" sz="1400" dirty="0" smtClean="0"/>
              <a:t> </a:t>
            </a:r>
            <a:r>
              <a:rPr lang="en-GB" sz="1400" dirty="0" err="1" smtClean="0"/>
              <a:t>termico</a:t>
            </a:r>
            <a:r>
              <a:rPr lang="en-GB" sz="1400" dirty="0" smtClean="0"/>
              <a:t> di </a:t>
            </a:r>
            <a:r>
              <a:rPr lang="en-GB" sz="1400" dirty="0" err="1" smtClean="0"/>
              <a:t>sicurezza</a:t>
            </a:r>
            <a:r>
              <a:rPr lang="en-GB" sz="1400" dirty="0" smtClean="0"/>
              <a:t>. </a:t>
            </a:r>
            <a:r>
              <a:rPr lang="en-GB" sz="1400" dirty="0" err="1" smtClean="0"/>
              <a:t>Questo</a:t>
            </a:r>
            <a:r>
              <a:rPr lang="en-GB" sz="1400" dirty="0" smtClean="0"/>
              <a:t>, </a:t>
            </a:r>
            <a:r>
              <a:rPr lang="en-GB" sz="1400" dirty="0" err="1" smtClean="0"/>
              <a:t>superati</a:t>
            </a:r>
            <a:r>
              <a:rPr lang="en-GB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110°C (in </a:t>
            </a:r>
            <a:r>
              <a:rPr lang="en-GB" sz="1400" dirty="0" err="1" smtClean="0"/>
              <a:t>caso</a:t>
            </a:r>
            <a:r>
              <a:rPr lang="en-GB" sz="1400" dirty="0" smtClean="0"/>
              <a:t> di </a:t>
            </a:r>
            <a:r>
              <a:rPr lang="en-GB" sz="1400" dirty="0" err="1" smtClean="0"/>
              <a:t>incendio</a:t>
            </a:r>
            <a:r>
              <a:rPr lang="en-GB" sz="1400" dirty="0" smtClean="0"/>
              <a:t>), </a:t>
            </a:r>
            <a:r>
              <a:rPr lang="en-GB" sz="1400" dirty="0" err="1" smtClean="0"/>
              <a:t>si</a:t>
            </a:r>
            <a:r>
              <a:rPr lang="en-GB" sz="1400" dirty="0" smtClean="0"/>
              <a:t> </a:t>
            </a:r>
            <a:r>
              <a:rPr lang="en-GB" sz="1400" dirty="0" err="1" smtClean="0"/>
              <a:t>apre</a:t>
            </a:r>
            <a:r>
              <a:rPr lang="en-GB" sz="1400" dirty="0" smtClean="0"/>
              <a:t> e </a:t>
            </a:r>
            <a:r>
              <a:rPr lang="en-GB" sz="1400" dirty="0" err="1" smtClean="0"/>
              <a:t>permette</a:t>
            </a:r>
            <a:r>
              <a:rPr lang="en-GB" sz="1400" dirty="0" smtClean="0"/>
              <a:t> la </a:t>
            </a:r>
            <a:r>
              <a:rPr lang="en-GB" sz="1400" dirty="0" err="1" smtClean="0"/>
              <a:t>fuoriuscita</a:t>
            </a:r>
            <a:r>
              <a:rPr lang="en-GB" sz="1400" dirty="0" smtClean="0"/>
              <a:t> </a:t>
            </a:r>
            <a:r>
              <a:rPr lang="en-GB" sz="1400" dirty="0" err="1" smtClean="0"/>
              <a:t>rapida</a:t>
            </a:r>
            <a:r>
              <a:rPr lang="en-GB" sz="1400" dirty="0" smtClean="0"/>
              <a:t> di </a:t>
            </a:r>
            <a:r>
              <a:rPr lang="en-GB" sz="1400" dirty="0" err="1" smtClean="0"/>
              <a:t>idrogeno</a:t>
            </a:r>
            <a:r>
              <a:rPr lang="en-GB" sz="1400" dirty="0" smtClean="0"/>
              <a:t> con </a:t>
            </a:r>
            <a:r>
              <a:rPr lang="en-GB" sz="1400" dirty="0" err="1" smtClean="0"/>
              <a:t>una</a:t>
            </a:r>
            <a:r>
              <a:rPr lang="en-GB" sz="1400" dirty="0" smtClean="0"/>
              <a:t> </a:t>
            </a:r>
            <a:r>
              <a:rPr lang="en-GB" sz="1400" dirty="0" err="1" smtClean="0"/>
              <a:t>fiammata</a:t>
            </a:r>
            <a:r>
              <a:rPr lang="en-GB" sz="1400" dirty="0" smtClean="0"/>
              <a:t>, </a:t>
            </a:r>
            <a:r>
              <a:rPr lang="en-GB" sz="1400" dirty="0" err="1" smtClean="0"/>
              <a:t>evitando</a:t>
            </a:r>
            <a:r>
              <a:rPr lang="en-GB" sz="1400" dirty="0" smtClean="0"/>
              <a:t> </a:t>
            </a:r>
            <a:r>
              <a:rPr lang="en-GB" sz="1400" dirty="0" err="1" smtClean="0"/>
              <a:t>l’esplosione</a:t>
            </a:r>
            <a:r>
              <a:rPr lang="en-GB" sz="1400" dirty="0" smtClean="0"/>
              <a:t> </a:t>
            </a:r>
            <a:r>
              <a:rPr lang="en-GB" sz="1400" dirty="0" err="1" smtClean="0"/>
              <a:t>della</a:t>
            </a:r>
            <a:r>
              <a:rPr lang="en-GB" sz="1400" dirty="0" smtClean="0"/>
              <a:t> </a:t>
            </a:r>
            <a:r>
              <a:rPr lang="en-GB" sz="1400" dirty="0" err="1" smtClean="0"/>
              <a:t>bombola</a:t>
            </a:r>
            <a:r>
              <a:rPr lang="en-GB" sz="1400" dirty="0" smtClean="0"/>
              <a:t>. 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885803" y="3100579"/>
            <a:ext cx="1847285" cy="954107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/>
              <a:t>Un </a:t>
            </a:r>
            <a:r>
              <a:rPr lang="en-GB" sz="1400" dirty="0" err="1" smtClean="0"/>
              <a:t>limitatore</a:t>
            </a:r>
            <a:r>
              <a:rPr lang="en-GB" sz="1400" dirty="0" smtClean="0"/>
              <a:t> di </a:t>
            </a:r>
            <a:r>
              <a:rPr lang="en-GB" sz="1400" dirty="0" err="1" smtClean="0"/>
              <a:t>flusso</a:t>
            </a:r>
            <a:r>
              <a:rPr lang="en-GB" sz="1400" dirty="0" smtClean="0"/>
              <a:t> </a:t>
            </a:r>
            <a:r>
              <a:rPr lang="en-GB" sz="1400" dirty="0" err="1" smtClean="0"/>
              <a:t>rallenta</a:t>
            </a:r>
            <a:r>
              <a:rPr lang="en-GB" sz="1400" dirty="0" smtClean="0"/>
              <a:t> la </a:t>
            </a:r>
            <a:r>
              <a:rPr lang="en-GB" sz="1400" dirty="0" err="1" smtClean="0"/>
              <a:t>fuoriuscita</a:t>
            </a:r>
            <a:r>
              <a:rPr lang="en-GB" sz="1400" dirty="0" smtClean="0"/>
              <a:t> di gas in </a:t>
            </a:r>
            <a:r>
              <a:rPr lang="en-GB" sz="1400" dirty="0" err="1" smtClean="0"/>
              <a:t>caso</a:t>
            </a:r>
            <a:r>
              <a:rPr lang="en-GB" sz="1400" dirty="0" smtClean="0"/>
              <a:t> di </a:t>
            </a:r>
            <a:r>
              <a:rPr lang="en-GB" sz="1400" dirty="0" err="1" smtClean="0"/>
              <a:t>perdita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cxnSp>
        <p:nvCxnSpPr>
          <p:cNvPr id="21" name="Straight Arrow Connector 20"/>
          <p:cNvCxnSpPr>
            <a:stCxn id="16" idx="2"/>
          </p:cNvCxnSpPr>
          <p:nvPr/>
        </p:nvCxnSpPr>
        <p:spPr>
          <a:xfrm>
            <a:off x="5447477" y="1271489"/>
            <a:ext cx="195069" cy="468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1"/>
          </p:cNvCxnSpPr>
          <p:nvPr/>
        </p:nvCxnSpPr>
        <p:spPr>
          <a:xfrm flipH="1">
            <a:off x="6548635" y="2755288"/>
            <a:ext cx="1371598" cy="153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47477" y="4677089"/>
            <a:ext cx="0" cy="42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16219" y="3469911"/>
            <a:ext cx="1238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1257" y="101938"/>
            <a:ext cx="2908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In un </a:t>
            </a:r>
            <a:r>
              <a:rPr lang="en-GB" sz="2800" b="1" dirty="0" err="1" smtClean="0"/>
              <a:t>veicolo</a:t>
            </a:r>
            <a:r>
              <a:rPr lang="en-GB" sz="2800" b="1" dirty="0" smtClean="0"/>
              <a:t> fuel cell (FCV = Fuel Cell Vehicle), </a:t>
            </a:r>
            <a:r>
              <a:rPr lang="en-GB" sz="2800" b="1" dirty="0" err="1" smtClean="0"/>
              <a:t>sono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utilizzate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valvole</a:t>
            </a:r>
            <a:r>
              <a:rPr lang="en-GB" sz="2800" b="1" dirty="0" smtClean="0"/>
              <a:t> di </a:t>
            </a:r>
            <a:r>
              <a:rPr lang="en-GB" sz="2800" b="1" dirty="0" err="1" smtClean="0"/>
              <a:t>sicurezza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3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228447" y="413789"/>
            <a:ext cx="10777604" cy="44873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/>
              <a:t>I sistemi di tubazioni per l’idrogeno devono essere progettati e installati con cura per ridurre il rischio di perdite e permetterne eventualmente una facile identificazione. Di conseguenza, I sistemi di tubazione devono rispettare le norme e gli standard in modo da:</a:t>
            </a:r>
          </a:p>
          <a:p>
            <a:pPr marL="0" indent="0" algn="just">
              <a:buNone/>
            </a:pPr>
            <a:endParaRPr lang="it-IT" sz="1800" dirty="0"/>
          </a:p>
          <a:p>
            <a:pPr algn="just"/>
            <a:r>
              <a:rPr lang="it-IT" sz="1800" dirty="0"/>
              <a:t>Ridurre la possibilità di perdite utilizzando giunture saldate quando possibile.</a:t>
            </a:r>
          </a:p>
          <a:p>
            <a:pPr algn="just"/>
            <a:r>
              <a:rPr lang="it-IT" sz="1800" dirty="0"/>
              <a:t>Assicurarsi che giunzioni e raccordi siano facilmente accessibili per controlli di perdite.</a:t>
            </a:r>
          </a:p>
          <a:p>
            <a:pPr algn="just"/>
            <a:r>
              <a:rPr lang="it-IT" sz="1800" dirty="0"/>
              <a:t>Prevenire o minimizzare il rischio di danni fisici al personale.</a:t>
            </a:r>
          </a:p>
          <a:p>
            <a:pPr algn="just"/>
            <a:r>
              <a:rPr lang="it-IT" sz="1800" dirty="0"/>
              <a:t>Ridurre gli stress strutturali e termici nelle tubazioni e nei dispositivi connessi. </a:t>
            </a:r>
          </a:p>
          <a:p>
            <a:pPr algn="just"/>
            <a:r>
              <a:rPr lang="it-IT" sz="1800" dirty="0"/>
              <a:t>Assicurare la tenuta dei raccordi.</a:t>
            </a:r>
          </a:p>
          <a:p>
            <a:pPr algn="just"/>
            <a:r>
              <a:rPr lang="it-IT" sz="1800" dirty="0"/>
              <a:t>Dimensionare in modo appropriato i dispositivi di sfogo per </a:t>
            </a:r>
            <a:r>
              <a:rPr lang="it-IT" sz="1800" dirty="0" err="1"/>
              <a:t>sovrapressioni</a:t>
            </a:r>
            <a:r>
              <a:rPr lang="it-IT" sz="1800" dirty="0"/>
              <a:t>. </a:t>
            </a:r>
          </a:p>
          <a:p>
            <a:pPr algn="just"/>
            <a:r>
              <a:rPr lang="it-IT" sz="1800" dirty="0"/>
              <a:t>Etichettare in modo appropriato le valvole di chiusura di emergenza e i punti di ritrovo di emergenza.</a:t>
            </a:r>
          </a:p>
          <a:p>
            <a:pPr algn="just"/>
            <a:r>
              <a:rPr lang="it-IT" sz="1800" dirty="0"/>
              <a:t>Assicurarsi sempre che le tubazioni siano etichettate indicando il contenuto, la direzione di flusso e la pressione di test.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8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1147</Words>
  <Application>Microsoft Office PowerPoint</Application>
  <PresentationFormat>Widescreen</PresentationFormat>
  <Paragraphs>120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Berlin Sans FB Demi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13</cp:revision>
  <dcterms:created xsi:type="dcterms:W3CDTF">2019-06-26T09:21:34Z</dcterms:created>
  <dcterms:modified xsi:type="dcterms:W3CDTF">2019-11-07T12:50:25Z</dcterms:modified>
</cp:coreProperties>
</file>