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77" r:id="rId5"/>
    <p:sldId id="278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10" d="100"/>
          <a:sy n="110" d="100"/>
        </p:scale>
        <p:origin x="6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15" Type="http://schemas.openxmlformats.org/officeDocument/2006/relationships/image" Target="../media/image25.wm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jpeg"/><Relationship Id="rId15" Type="http://schemas.openxmlformats.org/officeDocument/2006/relationships/image" Target="../media/image25.wm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Principi</a:t>
            </a:r>
            <a:r>
              <a:rPr lang="en-US" b="1" dirty="0" smtClean="0"/>
              <a:t> di </a:t>
            </a:r>
            <a:r>
              <a:rPr lang="en-US" b="1" dirty="0" err="1" smtClean="0"/>
              <a:t>funzionamento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Informazioni</a:t>
            </a:r>
            <a:r>
              <a:rPr lang="en-US" sz="2400" dirty="0" smtClean="0"/>
              <a:t> extra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insegnanti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968605" y="320837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Potenziale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ideale</a:t>
            </a:r>
            <a:r>
              <a:rPr lang="en-US" sz="3000" b="1" dirty="0" smtClean="0"/>
              <a:t> di </a:t>
            </a:r>
            <a:r>
              <a:rPr lang="en-US" sz="3000" b="1" dirty="0" err="1" smtClean="0"/>
              <a:t>reazione</a:t>
            </a:r>
            <a:r>
              <a:rPr lang="en-US" sz="3000" b="1" dirty="0" smtClean="0"/>
              <a:t> in </a:t>
            </a:r>
            <a:r>
              <a:rPr lang="en-US" sz="3000" b="1" dirty="0" err="1" smtClean="0"/>
              <a:t>una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batteria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12" descr="http://nuclearpowertraining.tpub.com/h1011v2/img/h1011v2_53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138"/>
            <a:ext cx="3151220" cy="2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4"/>
          <p:cNvSpPr txBox="1"/>
          <p:nvPr/>
        </p:nvSpPr>
        <p:spPr>
          <a:xfrm>
            <a:off x="5152787" y="1916832"/>
            <a:ext cx="26356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/>
              <a:t>Cu</a:t>
            </a:r>
            <a:r>
              <a:rPr lang="it-IT" sz="2200" baseline="30000" dirty="0"/>
              <a:t>2+</a:t>
            </a:r>
            <a:r>
              <a:rPr lang="it-IT" sz="2200" dirty="0"/>
              <a:t> + 2e</a:t>
            </a:r>
            <a:r>
              <a:rPr lang="it-IT" sz="2200" baseline="30000" dirty="0"/>
              <a:t>−</a:t>
            </a:r>
            <a:r>
              <a:rPr lang="it-IT" sz="2200" dirty="0"/>
              <a:t> → </a:t>
            </a:r>
            <a:r>
              <a:rPr lang="it-IT" sz="2200" dirty="0" smtClean="0"/>
              <a:t>Cu</a:t>
            </a:r>
          </a:p>
          <a:p>
            <a:pPr algn="ctr"/>
            <a:r>
              <a:rPr lang="it-IT" sz="2200" dirty="0" smtClean="0"/>
              <a:t> </a:t>
            </a:r>
            <a:r>
              <a:rPr lang="it-IT" sz="2200" dirty="0"/>
              <a:t>Zn → Zn</a:t>
            </a:r>
            <a:r>
              <a:rPr lang="it-IT" sz="2200" baseline="30000" dirty="0"/>
              <a:t>2+</a:t>
            </a:r>
            <a:r>
              <a:rPr lang="it-IT" sz="2200" dirty="0"/>
              <a:t> + 2e</a:t>
            </a:r>
            <a:r>
              <a:rPr lang="it-IT" sz="2200" baseline="30000" dirty="0"/>
              <a:t>−</a:t>
            </a:r>
            <a:r>
              <a:rPr lang="it-IT" sz="2200" dirty="0"/>
              <a:t> </a:t>
            </a:r>
            <a:endParaRPr lang="it-IT" sz="2200" dirty="0" smtClean="0"/>
          </a:p>
          <a:p>
            <a:pPr algn="ctr"/>
            <a:endParaRPr lang="it-IT" sz="2200" dirty="0"/>
          </a:p>
          <a:p>
            <a:pPr algn="ctr"/>
            <a:r>
              <a:rPr lang="it-IT" sz="2200" dirty="0" smtClean="0"/>
              <a:t>Cu</a:t>
            </a:r>
            <a:r>
              <a:rPr lang="it-IT" sz="2200" baseline="30000" dirty="0" smtClean="0"/>
              <a:t>2</a:t>
            </a:r>
            <a:r>
              <a:rPr lang="it-IT" sz="2200" baseline="30000" dirty="0"/>
              <a:t>+</a:t>
            </a:r>
            <a:r>
              <a:rPr lang="it-IT" sz="2200" dirty="0"/>
              <a:t> + Zn → Cu + Zn</a:t>
            </a:r>
            <a:r>
              <a:rPr lang="it-IT" sz="2200" baseline="30000" dirty="0"/>
              <a:t>2</a:t>
            </a:r>
            <a:r>
              <a:rPr lang="it-IT" sz="2200" baseline="30000" dirty="0" smtClean="0"/>
              <a:t>+</a:t>
            </a:r>
            <a:endParaRPr lang="it-IT" sz="22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580112" y="3645024"/>
            <a:ext cx="23493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err="1" smtClean="0">
                <a:effectLst/>
                <a:latin typeface="+mj-lt"/>
              </a:rPr>
              <a:t>Reazioni</a:t>
            </a:r>
            <a:r>
              <a:rPr lang="en-US" sz="2000" b="1" dirty="0" smtClean="0">
                <a:effectLst/>
                <a:latin typeface="+mj-lt"/>
              </a:rPr>
              <a:t> redox</a:t>
            </a:r>
            <a:endParaRPr lang="en-US" sz="2000" baseline="30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51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12" descr="http://nuclearpowertraining.tpub.com/h1011v2/img/h1011v2_53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138"/>
            <a:ext cx="3151220" cy="2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o 16"/>
          <p:cNvGrpSpPr/>
          <p:nvPr/>
        </p:nvGrpSpPr>
        <p:grpSpPr>
          <a:xfrm>
            <a:off x="4237534" y="1262455"/>
            <a:ext cx="4589420" cy="3543307"/>
            <a:chOff x="1308026" y="476672"/>
            <a:chExt cx="6217555" cy="4479411"/>
          </a:xfrm>
        </p:grpSpPr>
        <p:pic>
          <p:nvPicPr>
            <p:cNvPr id="20" name="Picture 2" descr="http://didattica-online.polito.it/CHIMICA/dismic/prevalence/redox_images/Redox_13.gif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0"/>
            <a:stretch/>
          </p:blipFill>
          <p:spPr bwMode="auto">
            <a:xfrm>
              <a:off x="1308026" y="476672"/>
              <a:ext cx="6217555" cy="4479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"/>
            <p:cNvSpPr txBox="1">
              <a:spLocks noChangeArrowheads="1"/>
            </p:cNvSpPr>
            <p:nvPr/>
          </p:nvSpPr>
          <p:spPr bwMode="auto">
            <a:xfrm>
              <a:off x="6444208" y="764704"/>
              <a:ext cx="288032" cy="2160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/>
              <a:r>
                <a:rPr lang="it-IT" sz="1200" b="1" dirty="0" smtClean="0">
                  <a:effectLst/>
                  <a:latin typeface="Arial" pitchFamily="34" charset="0"/>
                </a:rPr>
                <a:t> E</a:t>
              </a:r>
              <a:r>
                <a:rPr lang="it-IT" sz="1200" b="1" baseline="-25000" dirty="0" smtClean="0">
                  <a:effectLst/>
                  <a:latin typeface="Arial" pitchFamily="34" charset="0"/>
                </a:rPr>
                <a:t>0</a:t>
              </a:r>
              <a:r>
                <a:rPr lang="it-IT" sz="1200" b="1" dirty="0" smtClean="0">
                  <a:effectLst/>
                  <a:latin typeface="Arial" pitchFamily="34" charset="0"/>
                </a:rPr>
                <a:t> </a:t>
              </a:r>
              <a:endParaRPr lang="en-GB" sz="1200" b="1" baseline="30000" dirty="0">
                <a:effectLst/>
                <a:latin typeface="Arial" pitchFamily="34" charset="0"/>
              </a:endParaRPr>
            </a:p>
          </p:txBody>
        </p:sp>
      </p:grpSp>
      <p:sp>
        <p:nvSpPr>
          <p:cNvPr id="22" name="CasellaDiTesto 20"/>
          <p:cNvSpPr txBox="1"/>
          <p:nvPr/>
        </p:nvSpPr>
        <p:spPr>
          <a:xfrm>
            <a:off x="1489857" y="477310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Cu</a:t>
            </a:r>
            <a:r>
              <a:rPr lang="it-IT" baseline="30000" dirty="0"/>
              <a:t>2+</a:t>
            </a:r>
            <a:r>
              <a:rPr lang="it-IT" dirty="0"/>
              <a:t> + 2e</a:t>
            </a:r>
            <a:r>
              <a:rPr lang="it-IT" baseline="30000" dirty="0"/>
              <a:t>−</a:t>
            </a:r>
            <a:r>
              <a:rPr lang="it-IT" dirty="0"/>
              <a:t> → Cu (E = +0.34 V</a:t>
            </a:r>
            <a:r>
              <a:rPr lang="it-IT" dirty="0" smtClean="0"/>
              <a:t>)</a:t>
            </a:r>
          </a:p>
          <a:p>
            <a:pPr algn="ctr"/>
            <a:r>
              <a:rPr lang="it-IT" dirty="0" smtClean="0"/>
              <a:t> </a:t>
            </a:r>
            <a:r>
              <a:rPr lang="it-IT" dirty="0"/>
              <a:t>Zn → Zn</a:t>
            </a:r>
            <a:r>
              <a:rPr lang="it-IT" baseline="30000" dirty="0"/>
              <a:t>2+</a:t>
            </a:r>
            <a:r>
              <a:rPr lang="it-IT" dirty="0"/>
              <a:t> + 2e</a:t>
            </a:r>
            <a:r>
              <a:rPr lang="it-IT" baseline="30000" dirty="0"/>
              <a:t>−</a:t>
            </a:r>
            <a:r>
              <a:rPr lang="it-IT" dirty="0"/>
              <a:t> (E = −0.76 V) </a:t>
            </a:r>
            <a:endParaRPr lang="it-IT" dirty="0" smtClean="0"/>
          </a:p>
          <a:p>
            <a:pPr algn="ctr"/>
            <a:r>
              <a:rPr lang="it-IT" dirty="0" smtClean="0"/>
              <a:t>Cu</a:t>
            </a:r>
            <a:r>
              <a:rPr lang="it-IT" baseline="30000" dirty="0" smtClean="0"/>
              <a:t>2</a:t>
            </a:r>
            <a:r>
              <a:rPr lang="it-IT" baseline="30000" dirty="0"/>
              <a:t>+</a:t>
            </a:r>
            <a:r>
              <a:rPr lang="it-IT" dirty="0"/>
              <a:t> + Zn → Cu + Zn</a:t>
            </a:r>
            <a:r>
              <a:rPr lang="it-IT" baseline="30000" dirty="0"/>
              <a:t>2+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r>
              <a:rPr lang="it-IT" dirty="0" smtClean="0"/>
              <a:t> =0.34</a:t>
            </a:r>
            <a:r>
              <a:rPr lang="it-IT" dirty="0"/>
              <a:t> V −(−0.76 V) = 1.10 </a:t>
            </a:r>
            <a:r>
              <a:rPr lang="it-IT" dirty="0" smtClean="0"/>
              <a:t>V</a:t>
            </a:r>
            <a:endParaRPr lang="it-IT" dirty="0"/>
          </a:p>
        </p:txBody>
      </p:sp>
      <p:sp>
        <p:nvSpPr>
          <p:cNvPr id="23" name="Rettangolo 10"/>
          <p:cNvSpPr/>
          <p:nvPr/>
        </p:nvSpPr>
        <p:spPr>
          <a:xfrm>
            <a:off x="982760" y="312221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Potenziale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ideale</a:t>
            </a:r>
            <a:r>
              <a:rPr lang="en-US" sz="3000" b="1" dirty="0" smtClean="0"/>
              <a:t> di </a:t>
            </a:r>
            <a:r>
              <a:rPr lang="en-US" sz="3000" b="1" dirty="0" err="1" smtClean="0"/>
              <a:t>reazione</a:t>
            </a:r>
            <a:r>
              <a:rPr lang="en-US" sz="3000" b="1" dirty="0" smtClean="0"/>
              <a:t> in </a:t>
            </a:r>
            <a:r>
              <a:rPr lang="en-US" sz="3000" b="1" dirty="0" err="1" smtClean="0"/>
              <a:t>una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batteria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9203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1114235" y="325513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Potenziale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ideale</a:t>
            </a:r>
            <a:r>
              <a:rPr lang="en-US" sz="3000" b="1" dirty="0" smtClean="0"/>
              <a:t> di </a:t>
            </a:r>
            <a:r>
              <a:rPr lang="en-US" sz="3000" b="1" dirty="0" err="1" smtClean="0"/>
              <a:t>reazione</a:t>
            </a:r>
            <a:r>
              <a:rPr lang="en-US" sz="3000" b="1" dirty="0" smtClean="0"/>
              <a:t> in </a:t>
            </a:r>
            <a:r>
              <a:rPr lang="en-US" sz="3000" b="1" dirty="0" err="1" smtClean="0"/>
              <a:t>una</a:t>
            </a:r>
            <a:r>
              <a:rPr lang="en-US" sz="3000" b="1" dirty="0" smtClean="0"/>
              <a:t> fuel cell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3105515" y="1432409"/>
            <a:ext cx="3169733" cy="99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it-IT" sz="3000" dirty="0" err="1" smtClean="0">
                <a:latin typeface="Arial" pitchFamily="34" charset="0"/>
              </a:rPr>
              <a:t>E</a:t>
            </a:r>
            <a:r>
              <a:rPr lang="it-IT" sz="3000" baseline="-25000" dirty="0" err="1" smtClean="0">
                <a:latin typeface="Arial" pitchFamily="34" charset="0"/>
              </a:rPr>
              <a:t>r</a:t>
            </a:r>
            <a:r>
              <a:rPr lang="it-IT" sz="3000" dirty="0" smtClean="0">
                <a:latin typeface="Arial" pitchFamily="34" charset="0"/>
              </a:rPr>
              <a:t> </a:t>
            </a:r>
            <a:r>
              <a:rPr lang="it-IT" sz="3000" dirty="0" smtClean="0">
                <a:effectLst/>
                <a:latin typeface="Arial" pitchFamily="34" charset="0"/>
              </a:rPr>
              <a:t>= </a:t>
            </a:r>
            <a:r>
              <a:rPr lang="el-GR" sz="3000" dirty="0">
                <a:latin typeface="Arial" pitchFamily="34" charset="0"/>
              </a:rPr>
              <a:t>Δ</a:t>
            </a:r>
            <a:r>
              <a:rPr lang="it-IT" sz="3000" dirty="0">
                <a:latin typeface="Arial" pitchFamily="34" charset="0"/>
              </a:rPr>
              <a:t>G</a:t>
            </a:r>
            <a:r>
              <a:rPr lang="it-IT" sz="3000" baseline="-25000" dirty="0">
                <a:latin typeface="Arial" pitchFamily="34" charset="0"/>
              </a:rPr>
              <a:t>r</a:t>
            </a:r>
            <a:r>
              <a:rPr lang="it-IT" sz="3000" dirty="0">
                <a:latin typeface="Arial" pitchFamily="34" charset="0"/>
              </a:rPr>
              <a:t> </a:t>
            </a:r>
            <a:r>
              <a:rPr lang="it-IT" sz="3000" dirty="0" smtClean="0">
                <a:latin typeface="Arial" pitchFamily="34" charset="0"/>
              </a:rPr>
              <a:t>/ ( n </a:t>
            </a:r>
            <a:r>
              <a:rPr lang="it-IT" sz="3000" dirty="0" smtClean="0">
                <a:effectLst/>
                <a:latin typeface="Arial" pitchFamily="34" charset="0"/>
              </a:rPr>
              <a:t>F ) </a:t>
            </a: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403648" y="4509120"/>
            <a:ext cx="6410093" cy="88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</a:rPr>
              <a:t>In </a:t>
            </a:r>
            <a:r>
              <a:rPr lang="en-US" sz="3000" dirty="0" err="1" smtClean="0">
                <a:latin typeface="Arial" pitchFamily="34" charset="0"/>
              </a:rPr>
              <a:t>condizioni</a:t>
            </a:r>
            <a:r>
              <a:rPr lang="en-US" sz="3000" dirty="0" smtClean="0">
                <a:latin typeface="Arial" pitchFamily="34" charset="0"/>
              </a:rPr>
              <a:t> standard: E</a:t>
            </a:r>
            <a:r>
              <a:rPr lang="en-US" sz="3000" baseline="-25000" dirty="0" smtClean="0">
                <a:latin typeface="Arial" pitchFamily="34" charset="0"/>
              </a:rPr>
              <a:t>0</a:t>
            </a:r>
            <a:r>
              <a:rPr lang="en-US" sz="3000" dirty="0" smtClean="0">
                <a:latin typeface="Arial" pitchFamily="34" charset="0"/>
              </a:rPr>
              <a:t> =</a:t>
            </a:r>
            <a:r>
              <a:rPr lang="en-US" sz="3000" dirty="0" smtClean="0">
                <a:effectLst/>
                <a:latin typeface="Arial" pitchFamily="34" charset="0"/>
              </a:rPr>
              <a:t> 1.185 V </a:t>
            </a:r>
            <a:endParaRPr lang="en-US" sz="3000" baseline="30000" dirty="0">
              <a:effectLst/>
              <a:latin typeface="Arial" pitchFamily="34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1619672" y="2839877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Arial" pitchFamily="34" charset="0"/>
              </a:rPr>
              <a:t>H</a:t>
            </a:r>
            <a:r>
              <a:rPr lang="en-GB" sz="3000" b="1" baseline="-25000" dirty="0">
                <a:effectLst/>
                <a:latin typeface="Arial" pitchFamily="34" charset="0"/>
              </a:rPr>
              <a:t>2</a:t>
            </a:r>
            <a:r>
              <a:rPr lang="en-GB" sz="3000" b="1" dirty="0">
                <a:effectLst/>
                <a:latin typeface="Arial" pitchFamily="34" charset="0"/>
              </a:rPr>
              <a:t> + ½ O</a:t>
            </a:r>
            <a:r>
              <a:rPr lang="en-GB" sz="3000" b="1" baseline="-25000" dirty="0">
                <a:effectLst/>
                <a:latin typeface="Arial" pitchFamily="34" charset="0"/>
              </a:rPr>
              <a:t>2</a:t>
            </a:r>
            <a:r>
              <a:rPr lang="en-GB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Arial" pitchFamily="34" charset="0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O + </a:t>
            </a:r>
            <a:r>
              <a:rPr lang="en-GB" sz="3000" b="1" dirty="0" err="1" smtClean="0">
                <a:effectLst/>
                <a:latin typeface="Arial" pitchFamily="34" charset="0"/>
                <a:sym typeface="Wingdings" pitchFamily="2" charset="2"/>
              </a:rPr>
              <a:t>Energia</a:t>
            </a:r>
            <a:r>
              <a:rPr lang="en-GB" sz="3000" b="1" dirty="0" smtClean="0">
                <a:effectLst/>
                <a:latin typeface="Arial" pitchFamily="34" charset="0"/>
                <a:sym typeface="Wingdings" pitchFamily="2" charset="2"/>
              </a:rPr>
              <a:t> </a:t>
            </a:r>
            <a:endParaRPr lang="en-GB" sz="3000" b="1" baseline="30000" dirty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3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741344" y="84219"/>
            <a:ext cx="810861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Potenziale</a:t>
            </a:r>
            <a:r>
              <a:rPr lang="en-US" sz="3200" b="1" dirty="0" smtClean="0"/>
              <a:t> standard di </a:t>
            </a:r>
            <a:r>
              <a:rPr lang="en-US" sz="3200" b="1" dirty="0" err="1" smtClean="0"/>
              <a:t>reazione</a:t>
            </a:r>
            <a:r>
              <a:rPr lang="en-US" sz="3200" b="1" dirty="0" smtClean="0"/>
              <a:t> in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fuel cell</a:t>
            </a:r>
            <a:endParaRPr lang="en-US" sz="32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549921" y="876307"/>
            <a:ext cx="927710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Il </a:t>
            </a:r>
            <a:r>
              <a:rPr lang="en-US" sz="2000" dirty="0" err="1" smtClean="0">
                <a:latin typeface="Arial" pitchFamily="34" charset="0"/>
              </a:rPr>
              <a:t>potenziale</a:t>
            </a:r>
            <a:r>
              <a:rPr lang="en-US" sz="2000" dirty="0" smtClean="0">
                <a:latin typeface="Arial" pitchFamily="34" charset="0"/>
              </a:rPr>
              <a:t> di </a:t>
            </a:r>
            <a:r>
              <a:rPr lang="en-US" sz="2000" dirty="0" err="1" smtClean="0">
                <a:latin typeface="Arial" pitchFamily="34" charset="0"/>
              </a:rPr>
              <a:t>reazione</a:t>
            </a:r>
            <a:r>
              <a:rPr lang="en-US" sz="2000" dirty="0" smtClean="0">
                <a:latin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</a:rPr>
              <a:t>E</a:t>
            </a:r>
            <a:r>
              <a:rPr lang="en-US" sz="2000" baseline="-25000" dirty="0" err="1" smtClean="0">
                <a:latin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</a:rPr>
              <a:t>) è </a:t>
            </a:r>
            <a:r>
              <a:rPr lang="en-US" sz="2000" dirty="0" err="1" smtClean="0">
                <a:latin typeface="Arial" pitchFamily="34" charset="0"/>
              </a:rPr>
              <a:t>funzione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delle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variabili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termodinamiche</a:t>
            </a:r>
            <a:r>
              <a:rPr lang="en-US" sz="2000" dirty="0" smtClean="0">
                <a:latin typeface="Arial" pitchFamily="34" charset="0"/>
              </a:rPr>
              <a:t>, come </a:t>
            </a:r>
            <a:r>
              <a:rPr lang="en-US" sz="2000" dirty="0" err="1" smtClean="0">
                <a:latin typeface="Arial" pitchFamily="34" charset="0"/>
              </a:rPr>
              <a:t>ΔG</a:t>
            </a:r>
            <a:r>
              <a:rPr lang="en-US" sz="2000" baseline="-25000" dirty="0" err="1" smtClean="0">
                <a:latin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</a:rPr>
              <a:t> </a:t>
            </a:r>
            <a:endParaRPr lang="en-US" sz="2000" baseline="30000" dirty="0">
              <a:effectLst/>
              <a:latin typeface="Arial" pitchFamily="34" charset="0"/>
            </a:endParaRPr>
          </a:p>
        </p:txBody>
      </p:sp>
      <p:pic>
        <p:nvPicPr>
          <p:cNvPr id="19" name="Immagin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5" y="1386212"/>
            <a:ext cx="5483650" cy="3865164"/>
          </a:xfrm>
          <a:prstGeom prst="rect">
            <a:avLst/>
          </a:prstGeom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2496915" y="5242090"/>
            <a:ext cx="50405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dirty="0" err="1">
                <a:latin typeface="Arial" pitchFamily="34" charset="0"/>
              </a:rPr>
              <a:t>E</a:t>
            </a:r>
            <a:r>
              <a:rPr lang="en-US" sz="2000" baseline="-25000" dirty="0" err="1">
                <a:latin typeface="Arial" pitchFamily="34" charset="0"/>
              </a:rPr>
              <a:t>r</a:t>
            </a:r>
            <a:r>
              <a:rPr lang="en-US" sz="2000" baseline="-25000" dirty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cala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all’aumentare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della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temperatura</a:t>
            </a:r>
            <a:endParaRPr lang="en-US" sz="2000" baseline="30000" dirty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32766" y="119971"/>
            <a:ext cx="317704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 smtClean="0">
                <a:latin typeface="+mj-lt"/>
              </a:rPr>
              <a:t>Equazione di </a:t>
            </a:r>
            <a:r>
              <a:rPr lang="it-IT" sz="2800" b="1" dirty="0" err="1" smtClean="0">
                <a:latin typeface="+mj-lt"/>
              </a:rPr>
              <a:t>Nernst</a:t>
            </a:r>
            <a:endParaRPr lang="it-IT" sz="2800" b="1" dirty="0">
              <a:latin typeface="+mj-lt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2126145" y="1174250"/>
            <a:ext cx="5689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Potenziale</a:t>
            </a:r>
            <a:r>
              <a:rPr lang="en-US" sz="2200" dirty="0" smtClean="0"/>
              <a:t> di </a:t>
            </a:r>
            <a:r>
              <a:rPr lang="en-US" sz="2200" dirty="0" err="1" smtClean="0"/>
              <a:t>reazione</a:t>
            </a:r>
            <a:r>
              <a:rPr lang="en-US" sz="2200" dirty="0" smtClean="0"/>
              <a:t> → </a:t>
            </a:r>
            <a:r>
              <a:rPr lang="en-US" sz="2200" dirty="0" err="1" smtClean="0"/>
              <a:t>Potenziale</a:t>
            </a:r>
            <a:r>
              <a:rPr lang="en-US" sz="2200" dirty="0" smtClean="0"/>
              <a:t> di </a:t>
            </a:r>
            <a:r>
              <a:rPr lang="en-US" sz="2200" dirty="0" err="1" smtClean="0"/>
              <a:t>equilibrio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1"/>
              <p:cNvSpPr txBox="1"/>
              <p:nvPr/>
            </p:nvSpPr>
            <p:spPr>
              <a:xfrm>
                <a:off x="911676" y="2136196"/>
                <a:ext cx="7547789" cy="207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6000" i="1" smtClean="0">
                          <a:latin typeface="Cambria Math"/>
                        </a:rPr>
                        <m:t>𝐸</m:t>
                      </m:r>
                      <m:r>
                        <a:rPr lang="it-IT" sz="6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6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6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6000" b="0" i="1" smtClean="0">
                              <a:latin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it-IT" sz="6000" b="0" i="1" smtClean="0">
                              <a:latin typeface="Cambria Math"/>
                            </a:rPr>
                            <m:t>𝑛𝐹</m:t>
                          </m:r>
                        </m:den>
                      </m:f>
                      <m:r>
                        <a:rPr lang="it-IT" sz="6000" b="0" i="1" smtClean="0">
                          <a:latin typeface="Cambria Math"/>
                        </a:rPr>
                        <m:t>𝑙𝑛</m:t>
                      </m:r>
                      <m:f>
                        <m:fPr>
                          <m:ctrlPr>
                            <a:rPr lang="it-IT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6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6000" b="0" i="1" smtClean="0">
                                  <a:latin typeface="Cambria Math"/>
                                </a:rPr>
                                <m:t>𝑟𝑒𝑎𝑐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60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6000" b="0" i="1" smtClean="0">
                                  <a:latin typeface="Cambria Math"/>
                                </a:rPr>
                                <m:t>𝑝𝑟𝑜𝑑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6000" dirty="0"/>
              </a:p>
            </p:txBody>
          </p:sp>
        </mc:Choice>
        <mc:Fallback xmlns="">
          <p:sp>
            <p:nvSpPr>
              <p:cNvPr id="17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76" y="2136196"/>
                <a:ext cx="7547789" cy="2078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1676" y="4648083"/>
            <a:ext cx="80624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 err="1" smtClean="0">
                <a:latin typeface="+mj-lt"/>
              </a:rPr>
              <a:t>L’equazione</a:t>
            </a:r>
            <a:r>
              <a:rPr lang="en-US" sz="2000" dirty="0" smtClean="0">
                <a:latin typeface="+mj-lt"/>
              </a:rPr>
              <a:t> di Nernst </a:t>
            </a:r>
            <a:r>
              <a:rPr lang="en-US" sz="2000" dirty="0" err="1" smtClean="0">
                <a:latin typeface="+mj-lt"/>
              </a:rPr>
              <a:t>fornisce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relazione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potenziale</a:t>
            </a:r>
            <a:r>
              <a:rPr lang="en-US" sz="2000" dirty="0" smtClean="0">
                <a:latin typeface="+mj-lt"/>
              </a:rPr>
              <a:t> standard di </a:t>
            </a:r>
            <a:r>
              <a:rPr lang="en-US" sz="2000" dirty="0" err="1" smtClean="0">
                <a:latin typeface="+mj-lt"/>
              </a:rPr>
              <a:t>riduzione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err="1" smtClean="0">
                <a:latin typeface="+mj-lt"/>
              </a:rPr>
              <a:t>della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reazione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cella</a:t>
            </a:r>
            <a:r>
              <a:rPr lang="en-US" sz="2000" dirty="0" smtClean="0">
                <a:latin typeface="+mj-lt"/>
              </a:rPr>
              <a:t> e </a:t>
            </a:r>
            <a:r>
              <a:rPr lang="en-US" sz="2000" dirty="0" err="1" smtClean="0">
                <a:latin typeface="+mj-lt"/>
              </a:rPr>
              <a:t>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potenziale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equilibrio</a:t>
            </a:r>
            <a:r>
              <a:rPr lang="en-US" sz="2000" dirty="0" smtClean="0">
                <a:latin typeface="+mj-lt"/>
              </a:rPr>
              <a:t> (E) ad </a:t>
            </a:r>
            <a:r>
              <a:rPr lang="en-US" sz="2000" dirty="0" err="1" smtClean="0">
                <a:latin typeface="+mj-lt"/>
              </a:rPr>
              <a:t>altre</a:t>
            </a:r>
            <a:r>
              <a:rPr lang="en-US" sz="2000" dirty="0" smtClean="0">
                <a:latin typeface="+mj-lt"/>
              </a:rPr>
              <a:t> temperature e </a:t>
            </a:r>
            <a:r>
              <a:rPr lang="en-US" sz="2000" dirty="0" err="1" smtClean="0">
                <a:latin typeface="+mj-lt"/>
              </a:rPr>
              <a:t>pressioni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parziali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reagenti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P</a:t>
            </a:r>
            <a:r>
              <a:rPr lang="en-US" sz="2000" baseline="-25000" dirty="0" err="1">
                <a:latin typeface="+mj-lt"/>
              </a:rPr>
              <a:t>reac</a:t>
            </a:r>
            <a:r>
              <a:rPr lang="en-US" sz="2000" dirty="0" smtClean="0">
                <a:latin typeface="+mj-lt"/>
              </a:rPr>
              <a:t>) e </a:t>
            </a:r>
            <a:r>
              <a:rPr lang="en-US" sz="2000" dirty="0" err="1" smtClean="0">
                <a:latin typeface="+mj-lt"/>
              </a:rPr>
              <a:t>dei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prodotti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P</a:t>
            </a:r>
            <a:r>
              <a:rPr lang="en-US" sz="2000" baseline="-25000" dirty="0" err="1">
                <a:latin typeface="+mj-lt"/>
              </a:rPr>
              <a:t>prod</a:t>
            </a:r>
            <a:r>
              <a:rPr lang="en-US" sz="2000" dirty="0" smtClean="0">
                <a:latin typeface="+mj-lt"/>
              </a:rPr>
              <a:t>).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26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27" y="1665194"/>
            <a:ext cx="64635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1087" y="212192"/>
            <a:ext cx="91959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sz="2000" dirty="0" err="1" smtClean="0">
                <a:latin typeface="+mj-lt"/>
              </a:rPr>
              <a:t>L’effetto</a:t>
            </a:r>
            <a:r>
              <a:rPr lang="en-US" sz="2000" dirty="0" smtClean="0">
                <a:latin typeface="+mj-lt"/>
              </a:rPr>
              <a:t> utile </a:t>
            </a:r>
            <a:r>
              <a:rPr lang="en-US" sz="2000" dirty="0" err="1" smtClean="0">
                <a:latin typeface="+mj-lt"/>
              </a:rPr>
              <a:t>della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cella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manifesta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nel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momento</a:t>
            </a:r>
            <a:r>
              <a:rPr lang="en-US" sz="2000" dirty="0" smtClean="0">
                <a:latin typeface="+mj-lt"/>
              </a:rPr>
              <a:t> in cui </a:t>
            </a:r>
            <a:r>
              <a:rPr lang="en-US" sz="2000" dirty="0" err="1" smtClean="0">
                <a:latin typeface="+mj-lt"/>
              </a:rPr>
              <a:t>essa</a:t>
            </a:r>
            <a:r>
              <a:rPr lang="en-US" sz="2000" dirty="0" smtClean="0">
                <a:latin typeface="+mj-lt"/>
              </a:rPr>
              <a:t> produce </a:t>
            </a:r>
            <a:r>
              <a:rPr lang="en-US" sz="2000" dirty="0" err="1" smtClean="0">
                <a:latin typeface="+mj-lt"/>
              </a:rPr>
              <a:t>corrente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Quando</a:t>
            </a:r>
            <a:r>
              <a:rPr lang="en-US" sz="2000" dirty="0" smtClean="0">
                <a:latin typeface="+mj-lt"/>
              </a:rPr>
              <a:t> la </a:t>
            </a:r>
            <a:r>
              <a:rPr lang="en-US" sz="2000" dirty="0" err="1" smtClean="0">
                <a:latin typeface="+mj-lt"/>
              </a:rPr>
              <a:t>corrente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inizia</a:t>
            </a:r>
            <a:r>
              <a:rPr lang="en-US" sz="2000" dirty="0" smtClean="0">
                <a:latin typeface="+mj-lt"/>
              </a:rPr>
              <a:t> a </a:t>
            </a:r>
            <a:r>
              <a:rPr lang="en-US" sz="2000" dirty="0" err="1" smtClean="0">
                <a:latin typeface="+mj-lt"/>
              </a:rPr>
              <a:t>scorrere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manifestano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però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fenomeni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perdita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irreversibile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energia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legati</a:t>
            </a:r>
            <a:r>
              <a:rPr lang="en-US" sz="2000" dirty="0" smtClean="0">
                <a:latin typeface="+mj-lt"/>
              </a:rPr>
              <a:t> al </a:t>
            </a:r>
            <a:r>
              <a:rPr lang="en-US" sz="2000" dirty="0" err="1" smtClean="0">
                <a:latin typeface="+mj-lt"/>
              </a:rPr>
              <a:t>funzionamento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reale</a:t>
            </a:r>
            <a:r>
              <a:rPr lang="en-US" sz="2000" dirty="0" smtClean="0">
                <a:latin typeface="+mj-lt"/>
              </a:rPr>
              <a:t> del </a:t>
            </a:r>
            <a:r>
              <a:rPr lang="en-US" sz="2000" dirty="0" err="1" smtClean="0">
                <a:latin typeface="+mj-lt"/>
              </a:rPr>
              <a:t>sistema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che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discosta</a:t>
            </a:r>
            <a:r>
              <a:rPr lang="en-US" sz="2000" dirty="0" smtClean="0">
                <a:latin typeface="+mj-lt"/>
              </a:rPr>
              <a:t> da </a:t>
            </a:r>
            <a:r>
              <a:rPr lang="en-US" sz="2000" dirty="0" err="1" smtClean="0">
                <a:latin typeface="+mj-lt"/>
              </a:rPr>
              <a:t>quello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teorico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Queste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differenze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manifestano</a:t>
            </a:r>
            <a:r>
              <a:rPr lang="en-US" sz="2000" dirty="0" smtClean="0">
                <a:latin typeface="+mj-lt"/>
              </a:rPr>
              <a:t> come </a:t>
            </a:r>
            <a:r>
              <a:rPr lang="en-US" sz="2000" dirty="0" err="1" smtClean="0">
                <a:latin typeface="+mj-lt"/>
              </a:rPr>
              <a:t>cali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tensione</a:t>
            </a:r>
            <a:r>
              <a:rPr lang="en-US" sz="2000" dirty="0" smtClean="0">
                <a:latin typeface="+mj-lt"/>
              </a:rPr>
              <a:t> e </a:t>
            </a:r>
            <a:r>
              <a:rPr lang="en-US" sz="2000" dirty="0" err="1" smtClean="0">
                <a:latin typeface="+mj-lt"/>
              </a:rPr>
              <a:t>sono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legati</a:t>
            </a:r>
            <a:r>
              <a:rPr lang="en-US" sz="2000" dirty="0" smtClean="0">
                <a:latin typeface="+mj-lt"/>
              </a:rPr>
              <a:t> a 3 tipi di </a:t>
            </a:r>
            <a:r>
              <a:rPr lang="en-US" sz="2000" dirty="0" err="1" smtClean="0">
                <a:latin typeface="+mj-lt"/>
              </a:rPr>
              <a:t>fenomeni</a:t>
            </a:r>
            <a:r>
              <a:rPr lang="en-US" sz="2000" dirty="0" smtClean="0">
                <a:latin typeface="+mj-lt"/>
              </a:rPr>
              <a:t>: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21950" y="2712170"/>
            <a:ext cx="36322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it-IT" sz="1600" dirty="0" smtClean="0">
                <a:latin typeface="Arial" pitchFamily="34" charset="0"/>
              </a:rPr>
              <a:t>Le perdite sono definite:</a:t>
            </a:r>
            <a:endParaRPr lang="it-IT" sz="1600" dirty="0">
              <a:latin typeface="Arial" pitchFamily="34" charset="0"/>
            </a:endParaRPr>
          </a:p>
          <a:p>
            <a:pPr algn="l">
              <a:buFont typeface="Wingdings" pitchFamily="2" charset="2"/>
              <a:buNone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Polarizzazione per attivazione</a:t>
            </a: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 smtClean="0">
                <a:latin typeface="Arial" pitchFamily="34" charset="0"/>
              </a:rPr>
              <a:t>  Polarizzazione ohmica</a:t>
            </a: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Polarizzazione per concentrazione</a:t>
            </a:r>
            <a:endParaRPr lang="it-IT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99029" y="2583964"/>
            <a:ext cx="273630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err="1" smtClean="0">
                <a:latin typeface="+mj-lt"/>
              </a:rPr>
              <a:t>V</a:t>
            </a:r>
            <a:r>
              <a:rPr lang="it-IT" sz="2000" baseline="-25000" dirty="0" err="1" smtClean="0">
                <a:latin typeface="+mj-lt"/>
              </a:rPr>
              <a:t>cella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= </a:t>
            </a:r>
            <a:r>
              <a:rPr lang="it-IT" sz="2000" dirty="0" err="1" smtClean="0">
                <a:latin typeface="+mj-lt"/>
              </a:rPr>
              <a:t>V</a:t>
            </a:r>
            <a:r>
              <a:rPr lang="it-IT" sz="2000" baseline="-25000" dirty="0" err="1" smtClean="0">
                <a:latin typeface="+mj-lt"/>
              </a:rPr>
              <a:t>catodo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– </a:t>
            </a:r>
            <a:r>
              <a:rPr lang="it-IT" sz="2000" dirty="0" err="1" smtClean="0">
                <a:latin typeface="+mj-lt"/>
              </a:rPr>
              <a:t>V</a:t>
            </a:r>
            <a:r>
              <a:rPr lang="it-IT" sz="2000" baseline="-25000" dirty="0" err="1" smtClean="0">
                <a:latin typeface="+mj-lt"/>
              </a:rPr>
              <a:t>anodo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– </a:t>
            </a:r>
            <a:r>
              <a:rPr lang="it-IT" sz="2000" dirty="0" err="1">
                <a:latin typeface="+mj-lt"/>
              </a:rPr>
              <a:t>iR</a:t>
            </a:r>
            <a:endParaRPr lang="it-IT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117373" y="224308"/>
            <a:ext cx="1996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latin typeface="+mj-lt"/>
              </a:rPr>
              <a:t>Voltaggio di cella</a:t>
            </a:r>
            <a:endParaRPr lang="it-IT" sz="2000" b="1" dirty="0">
              <a:latin typeface="+mj-lt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460444" y="1409595"/>
            <a:ext cx="7164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000" dirty="0" smtClean="0">
                <a:latin typeface="+mj-lt"/>
              </a:rPr>
              <a:t>Il </a:t>
            </a:r>
            <a:r>
              <a:rPr lang="en-US" sz="2000" dirty="0" err="1" smtClean="0">
                <a:latin typeface="+mj-lt"/>
              </a:rPr>
              <a:t>voltaggio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effettivo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della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cella</a:t>
            </a:r>
            <a:r>
              <a:rPr lang="en-US" sz="2000" dirty="0" smtClean="0">
                <a:latin typeface="+mj-lt"/>
              </a:rPr>
              <a:t> è </a:t>
            </a:r>
            <a:r>
              <a:rPr lang="en-US" sz="2000" dirty="0" err="1" smtClean="0">
                <a:latin typeface="+mj-lt"/>
              </a:rPr>
              <a:t>risultato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delle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differenze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potenziale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anodiche</a:t>
            </a:r>
            <a:r>
              <a:rPr lang="en-US" sz="2000" dirty="0" smtClean="0">
                <a:latin typeface="+mj-lt"/>
              </a:rPr>
              <a:t> e </a:t>
            </a:r>
            <a:r>
              <a:rPr lang="en-US" sz="2000" dirty="0" err="1" smtClean="0">
                <a:latin typeface="+mj-lt"/>
              </a:rPr>
              <a:t>catodiche</a:t>
            </a:r>
            <a:r>
              <a:rPr lang="en-US" sz="2000" dirty="0" smtClean="0">
                <a:latin typeface="+mj-lt"/>
              </a:rPr>
              <a:t> e </a:t>
            </a:r>
            <a:r>
              <a:rPr lang="en-US" sz="2000" dirty="0" err="1" smtClean="0">
                <a:latin typeface="+mj-lt"/>
              </a:rPr>
              <a:t>delle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perdite</a:t>
            </a:r>
            <a:r>
              <a:rPr lang="en-US" sz="2000" dirty="0" smtClean="0">
                <a:latin typeface="+mj-lt"/>
              </a:rPr>
              <a:t> per </a:t>
            </a:r>
            <a:r>
              <a:rPr lang="en-US" sz="2000" dirty="0" err="1" smtClean="0">
                <a:latin typeface="+mj-lt"/>
              </a:rPr>
              <a:t>polarizzazione</a:t>
            </a:r>
            <a:r>
              <a:rPr lang="en-US" sz="2000" dirty="0">
                <a:latin typeface="+mj-lt"/>
              </a:rPr>
              <a:t>: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384987" y="3402597"/>
            <a:ext cx="7164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000" dirty="0" err="1" smtClean="0">
                <a:latin typeface="+mj-lt"/>
              </a:rPr>
              <a:t>Possiamo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definire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un’efficienza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voltaggio</a:t>
            </a:r>
            <a:r>
              <a:rPr lang="en-US" sz="2000" dirty="0" smtClean="0">
                <a:latin typeface="+mj-lt"/>
              </a:rPr>
              <a:t> come </a:t>
            </a:r>
            <a:r>
              <a:rPr lang="en-US" sz="2000" dirty="0" err="1" smtClean="0">
                <a:latin typeface="+mj-lt"/>
              </a:rPr>
              <a:t>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rapporto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voltaggio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reale</a:t>
            </a:r>
            <a:r>
              <a:rPr lang="en-US" sz="2000" dirty="0" smtClean="0">
                <a:latin typeface="+mj-lt"/>
              </a:rPr>
              <a:t> di </a:t>
            </a:r>
            <a:r>
              <a:rPr lang="en-US" sz="2000" dirty="0" err="1" smtClean="0">
                <a:latin typeface="+mj-lt"/>
              </a:rPr>
              <a:t>cella</a:t>
            </a:r>
            <a:r>
              <a:rPr lang="en-US" sz="2000" dirty="0" smtClean="0">
                <a:latin typeface="+mj-lt"/>
              </a:rPr>
              <a:t> (V) e </a:t>
            </a:r>
            <a:r>
              <a:rPr lang="en-US" sz="2000" dirty="0" err="1" smtClean="0">
                <a:latin typeface="+mj-lt"/>
              </a:rPr>
              <a:t>quello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teorico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).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1"/>
              <p:cNvSpPr txBox="1"/>
              <p:nvPr/>
            </p:nvSpPr>
            <p:spPr>
              <a:xfrm>
                <a:off x="3314073" y="4570150"/>
                <a:ext cx="3021260" cy="134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73" y="4570150"/>
                <a:ext cx="3021260" cy="13454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09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https://encrypted-tbn3.gstatic.com/images?q=tbn:ANd9GcQQ0KmpDcMsmhifUPb_oSCn8mlO6ZiD9Q84CzEgkKk-MAjGQpSj2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18" y="1303485"/>
            <a:ext cx="3888432" cy="43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676686" y="223365"/>
            <a:ext cx="3230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Calirbi"/>
              </a:rPr>
              <a:t>Utilizzazione</a:t>
            </a:r>
            <a:r>
              <a:rPr lang="en-US" sz="2000" b="1" dirty="0" smtClean="0">
                <a:latin typeface="Calirbi"/>
              </a:rPr>
              <a:t> </a:t>
            </a:r>
            <a:r>
              <a:rPr lang="en-US" sz="2000" b="1" dirty="0" err="1" smtClean="0">
                <a:latin typeface="Calirbi"/>
              </a:rPr>
              <a:t>dei</a:t>
            </a:r>
            <a:r>
              <a:rPr lang="en-US" sz="2000" b="1" dirty="0" smtClean="0">
                <a:latin typeface="Calirbi"/>
              </a:rPr>
              <a:t> </a:t>
            </a:r>
            <a:r>
              <a:rPr lang="en-US" sz="2000" b="1" dirty="0" err="1" smtClean="0">
                <a:latin typeface="Calirbi"/>
              </a:rPr>
              <a:t>reagenti</a:t>
            </a:r>
            <a:endParaRPr lang="en-US" sz="2000" b="1" dirty="0">
              <a:latin typeface="Calirbi"/>
            </a:endParaRPr>
          </a:p>
        </p:txBody>
      </p:sp>
      <p:sp>
        <p:nvSpPr>
          <p:cNvPr id="17" name="Rettangolo 3"/>
          <p:cNvSpPr/>
          <p:nvPr/>
        </p:nvSpPr>
        <p:spPr>
          <a:xfrm>
            <a:off x="5188853" y="1279887"/>
            <a:ext cx="43905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Come </a:t>
            </a:r>
            <a:r>
              <a:rPr lang="en-US" sz="2000" dirty="0" err="1" smtClean="0"/>
              <a:t>mostrato</a:t>
            </a:r>
            <a:r>
              <a:rPr lang="en-US" sz="2000" dirty="0" smtClean="0"/>
              <a:t> </a:t>
            </a:r>
            <a:r>
              <a:rPr lang="en-US" sz="2000" dirty="0" err="1" smtClean="0"/>
              <a:t>nell’equazione</a:t>
            </a:r>
            <a:r>
              <a:rPr lang="en-US" sz="2000" dirty="0" smtClean="0"/>
              <a:t> di Nernst,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concentrazione</a:t>
            </a:r>
            <a:r>
              <a:rPr lang="en-US" sz="2000" dirty="0" smtClean="0"/>
              <a:t> </a:t>
            </a:r>
            <a:r>
              <a:rPr lang="en-US" sz="2000" dirty="0" err="1" smtClean="0"/>
              <a:t>maggiore</a:t>
            </a:r>
            <a:r>
              <a:rPr lang="en-US" sz="2000" dirty="0" smtClean="0"/>
              <a:t> di </a:t>
            </a:r>
            <a:r>
              <a:rPr lang="en-US" sz="2000" dirty="0" err="1" smtClean="0"/>
              <a:t>reagenti</a:t>
            </a:r>
            <a:r>
              <a:rPr lang="en-US" sz="2000" dirty="0" smtClean="0"/>
              <a:t> produce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tensione</a:t>
            </a:r>
            <a:r>
              <a:rPr lang="en-US" sz="2000" dirty="0" smtClean="0"/>
              <a:t> </a:t>
            </a:r>
            <a:r>
              <a:rPr lang="en-US" sz="2000" dirty="0" err="1" smtClean="0"/>
              <a:t>più</a:t>
            </a:r>
            <a:r>
              <a:rPr lang="en-US" sz="2000" dirty="0" smtClean="0"/>
              <a:t> </a:t>
            </a:r>
            <a:r>
              <a:rPr lang="en-US" sz="2000" dirty="0" err="1" smtClean="0"/>
              <a:t>elevata</a:t>
            </a:r>
            <a:r>
              <a:rPr lang="en-US" sz="2000" dirty="0" smtClean="0"/>
              <a:t> di </a:t>
            </a:r>
            <a:r>
              <a:rPr lang="en-US" sz="2000" dirty="0" err="1" smtClean="0"/>
              <a:t>cella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Se </a:t>
            </a:r>
            <a:r>
              <a:rPr lang="en-US" sz="2000" dirty="0" err="1" smtClean="0"/>
              <a:t>durante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funzionamento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reagenti</a:t>
            </a:r>
            <a:r>
              <a:rPr lang="en-US" sz="2000" dirty="0" smtClean="0"/>
              <a:t> </a:t>
            </a:r>
            <a:r>
              <a:rPr lang="en-US" sz="2000" dirty="0" err="1" smtClean="0"/>
              <a:t>fossero</a:t>
            </a:r>
            <a:r>
              <a:rPr lang="en-US" sz="2000" dirty="0" smtClean="0"/>
              <a:t> </a:t>
            </a:r>
            <a:r>
              <a:rPr lang="en-US" sz="2000" dirty="0" err="1" smtClean="0"/>
              <a:t>consumati</a:t>
            </a:r>
            <a:r>
              <a:rPr lang="en-US" sz="2000" dirty="0" smtClean="0"/>
              <a:t> </a:t>
            </a:r>
            <a:r>
              <a:rPr lang="en-US" sz="2000" dirty="0" err="1" smtClean="0"/>
              <a:t>completamente</a:t>
            </a:r>
            <a:r>
              <a:rPr lang="en-US" sz="2000" dirty="0" smtClean="0"/>
              <a:t> a </a:t>
            </a:r>
            <a:r>
              <a:rPr lang="en-US" sz="2000" dirty="0" err="1" smtClean="0"/>
              <a:t>causa</a:t>
            </a:r>
            <a:r>
              <a:rPr lang="en-US" sz="2000" dirty="0" smtClean="0"/>
              <a:t> di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richiesta</a:t>
            </a:r>
            <a:r>
              <a:rPr lang="en-US" sz="2000" dirty="0" smtClean="0"/>
              <a:t> di </a:t>
            </a:r>
            <a:r>
              <a:rPr lang="en-US" sz="2000" dirty="0" err="1" smtClean="0"/>
              <a:t>corrente</a:t>
            </a:r>
            <a:r>
              <a:rPr lang="en-US" sz="2000" dirty="0" smtClean="0"/>
              <a:t> </a:t>
            </a:r>
            <a:r>
              <a:rPr lang="en-US" sz="2000" dirty="0" err="1" smtClean="0"/>
              <a:t>troppo</a:t>
            </a:r>
            <a:r>
              <a:rPr lang="en-US" sz="2000" dirty="0" smtClean="0"/>
              <a:t> </a:t>
            </a:r>
            <a:r>
              <a:rPr lang="en-US" sz="2000" dirty="0" err="1" smtClean="0"/>
              <a:t>elevata</a:t>
            </a:r>
            <a:r>
              <a:rPr lang="en-US" sz="2000" dirty="0" smtClean="0"/>
              <a:t>, la </a:t>
            </a:r>
            <a:r>
              <a:rPr lang="en-US" sz="2000" dirty="0" err="1" smtClean="0"/>
              <a:t>tensione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cella</a:t>
            </a:r>
            <a:r>
              <a:rPr lang="en-US" sz="2000" dirty="0" smtClean="0"/>
              <a:t> </a:t>
            </a:r>
            <a:r>
              <a:rPr lang="en-US" sz="2000" dirty="0" err="1" smtClean="0"/>
              <a:t>andrebbe</a:t>
            </a:r>
            <a:r>
              <a:rPr lang="en-US" sz="2000" dirty="0" smtClean="0"/>
              <a:t> a zero. Per </a:t>
            </a:r>
            <a:r>
              <a:rPr lang="en-US" sz="2000" dirty="0" err="1" smtClean="0"/>
              <a:t>evitare</a:t>
            </a:r>
            <a:r>
              <a:rPr lang="en-US" sz="2000" dirty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avvenga</a:t>
            </a:r>
            <a:r>
              <a:rPr lang="en-US" sz="2000" dirty="0" smtClean="0"/>
              <a:t>, parte </a:t>
            </a:r>
            <a:r>
              <a:rPr lang="en-US" sz="2000" dirty="0" err="1" smtClean="0"/>
              <a:t>dell’idrogeno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viene</a:t>
            </a:r>
            <a:r>
              <a:rPr lang="en-US" sz="2000" dirty="0" smtClean="0"/>
              <a:t> </a:t>
            </a:r>
            <a:r>
              <a:rPr lang="en-US" sz="2000" dirty="0" err="1" smtClean="0"/>
              <a:t>immesso</a:t>
            </a:r>
            <a:r>
              <a:rPr lang="en-US" sz="2000" dirty="0" smtClean="0"/>
              <a:t> non </a:t>
            </a:r>
            <a:r>
              <a:rPr lang="en-US" sz="2000" dirty="0" err="1" smtClean="0"/>
              <a:t>viene</a:t>
            </a:r>
            <a:r>
              <a:rPr lang="en-US" sz="2000" dirty="0" smtClean="0"/>
              <a:t> </a:t>
            </a:r>
            <a:r>
              <a:rPr lang="en-US" sz="2000" dirty="0" err="1" smtClean="0"/>
              <a:t>consumato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esce</a:t>
            </a:r>
            <a:r>
              <a:rPr lang="en-US" sz="2000" dirty="0" smtClean="0"/>
              <a:t> </a:t>
            </a:r>
            <a:r>
              <a:rPr lang="en-US" sz="2000" dirty="0" err="1" smtClean="0"/>
              <a:t>dalla</a:t>
            </a:r>
            <a:r>
              <a:rPr lang="en-US" sz="2000" dirty="0" smtClean="0"/>
              <a:t> </a:t>
            </a:r>
            <a:r>
              <a:rPr lang="en-US" sz="2000" dirty="0" err="1" smtClean="0"/>
              <a:t>cella</a:t>
            </a:r>
            <a:r>
              <a:rPr lang="en-US" sz="2000" dirty="0" smtClean="0"/>
              <a:t> non </a:t>
            </a:r>
            <a:r>
              <a:rPr lang="en-US" sz="2000" dirty="0" err="1" smtClean="0"/>
              <a:t>reagito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55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617222" y="1131025"/>
            <a:ext cx="3282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j-lt"/>
              </a:rPr>
              <a:t>Fattore</a:t>
            </a:r>
            <a:r>
              <a:rPr lang="en-US" b="1" dirty="0" smtClean="0">
                <a:latin typeface="+mj-lt"/>
              </a:rPr>
              <a:t> di </a:t>
            </a:r>
            <a:r>
              <a:rPr lang="en-US" b="1" dirty="0" err="1" smtClean="0">
                <a:latin typeface="+mj-lt"/>
              </a:rPr>
              <a:t>utilizzo</a:t>
            </a:r>
            <a:r>
              <a:rPr lang="en-US" b="1" dirty="0" smtClean="0">
                <a:latin typeface="+mj-lt"/>
              </a:rPr>
              <a:t> del </a:t>
            </a:r>
            <a:r>
              <a:rPr lang="en-US" b="1" dirty="0" err="1" smtClean="0">
                <a:latin typeface="+mj-lt"/>
              </a:rPr>
              <a:t>combustibile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71660"/>
              </p:ext>
            </p:extLst>
          </p:nvPr>
        </p:nvGraphicFramePr>
        <p:xfrm>
          <a:off x="3502027" y="1824765"/>
          <a:ext cx="3562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zione" r:id="rId11" imgW="1752480" imgH="457200" progId="Equation.3">
                  <p:embed/>
                </p:oleObj>
              </mc:Choice>
              <mc:Fallback>
                <p:oleObj name="Equazione" r:id="rId11" imgW="1752480" imgH="457200" progId="Equation.3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7" y="1824765"/>
                        <a:ext cx="3562350" cy="928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4"/>
          <p:cNvSpPr/>
          <p:nvPr/>
        </p:nvSpPr>
        <p:spPr>
          <a:xfrm>
            <a:off x="1860596" y="11233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Si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calcolare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fattore</a:t>
            </a:r>
            <a:r>
              <a:rPr lang="en-US" sz="2000" dirty="0" smtClean="0"/>
              <a:t> di </a:t>
            </a:r>
            <a:r>
              <a:rPr lang="en-US" sz="2000" dirty="0" err="1" smtClean="0"/>
              <a:t>utilizzo</a:t>
            </a:r>
            <a:r>
              <a:rPr lang="en-US" sz="2000" dirty="0" smtClean="0"/>
              <a:t> di </a:t>
            </a:r>
            <a:r>
              <a:rPr lang="en-US" sz="2000" dirty="0" err="1" smtClean="0"/>
              <a:t>idrogeno</a:t>
            </a:r>
            <a:r>
              <a:rPr lang="en-US" sz="2000" dirty="0" smtClean="0"/>
              <a:t> e </a:t>
            </a:r>
            <a:r>
              <a:rPr lang="en-US" sz="2000" dirty="0" err="1" smtClean="0"/>
              <a:t>ossigeno</a:t>
            </a:r>
            <a:r>
              <a:rPr lang="en-US" sz="2000" dirty="0" smtClean="0"/>
              <a:t> come </a:t>
            </a:r>
            <a:r>
              <a:rPr lang="en-US" sz="2000" dirty="0" err="1" smtClean="0"/>
              <a:t>rapporto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la </a:t>
            </a:r>
            <a:r>
              <a:rPr lang="en-US" sz="2000" dirty="0" err="1" smtClean="0"/>
              <a:t>quantità</a:t>
            </a:r>
            <a:r>
              <a:rPr lang="en-US" sz="2000" dirty="0" smtClean="0"/>
              <a:t> di </a:t>
            </a:r>
            <a:r>
              <a:rPr lang="en-US" sz="2000" dirty="0" err="1" smtClean="0"/>
              <a:t>reagente</a:t>
            </a:r>
            <a:r>
              <a:rPr lang="en-US" sz="2000" dirty="0" smtClean="0"/>
              <a:t> </a:t>
            </a:r>
            <a:r>
              <a:rPr lang="en-US" sz="2000" dirty="0" err="1" smtClean="0"/>
              <a:t>consumato</a:t>
            </a:r>
            <a:r>
              <a:rPr lang="en-US" sz="2000" dirty="0" smtClean="0"/>
              <a:t> e </a:t>
            </a:r>
            <a:r>
              <a:rPr lang="en-US" sz="2000" dirty="0" err="1" smtClean="0"/>
              <a:t>quello</a:t>
            </a:r>
            <a:r>
              <a:rPr lang="en-US" sz="2000" dirty="0" smtClean="0"/>
              <a:t> in </a:t>
            </a:r>
            <a:r>
              <a:rPr lang="en-US" sz="2000" dirty="0" err="1" smtClean="0"/>
              <a:t>ingresso</a:t>
            </a:r>
            <a:r>
              <a:rPr lang="en-US" sz="2000" dirty="0" smtClean="0"/>
              <a:t>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6"/>
              <p:cNvSpPr txBox="1"/>
              <p:nvPr/>
            </p:nvSpPr>
            <p:spPr>
              <a:xfrm>
                <a:off x="6004573" y="5234423"/>
                <a:ext cx="247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𝐦𝐨𝐥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𝟐𝐫𝐞𝐚𝐜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73" y="5234423"/>
                <a:ext cx="2475806" cy="40011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795105" y="5003565"/>
            <a:ext cx="3456384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2000" b="1" dirty="0">
                <a:effectLst/>
                <a:latin typeface="+mj-lt"/>
              </a:rPr>
              <a:t>H</a:t>
            </a:r>
            <a:r>
              <a:rPr lang="en-GB" sz="2000" b="1" baseline="-25000" dirty="0">
                <a:effectLst/>
                <a:latin typeface="+mj-lt"/>
              </a:rPr>
              <a:t>2</a:t>
            </a:r>
            <a:r>
              <a:rPr lang="en-GB" sz="2000" b="1" dirty="0">
                <a:effectLst/>
                <a:latin typeface="+mj-lt"/>
              </a:rPr>
              <a:t> 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smtClean="0">
                <a:effectLst/>
                <a:latin typeface="+mj-lt"/>
                <a:sym typeface="Wingdings" pitchFamily="2" charset="2"/>
              </a:rPr>
              <a:t> 2e</a:t>
            </a:r>
            <a:r>
              <a:rPr lang="en-GB" sz="2000" b="1" baseline="30000" dirty="0" smtClean="0">
                <a:effectLst/>
                <a:latin typeface="+mj-lt"/>
                <a:sym typeface="Wingdings" pitchFamily="2" charset="2"/>
              </a:rPr>
              <a:t>-</a:t>
            </a:r>
            <a:r>
              <a:rPr lang="en-GB" sz="2000" b="1" dirty="0" smtClean="0">
                <a:effectLst/>
                <a:latin typeface="+mj-lt"/>
                <a:sym typeface="Wingdings" pitchFamily="2" charset="2"/>
              </a:rPr>
              <a:t> + 2H</a:t>
            </a:r>
            <a:r>
              <a:rPr lang="en-GB" sz="2000" b="1" baseline="30000" dirty="0" smtClean="0">
                <a:effectLst/>
                <a:latin typeface="+mj-lt"/>
                <a:sym typeface="Wingdings" pitchFamily="2" charset="2"/>
              </a:rPr>
              <a:t>+</a:t>
            </a:r>
            <a:endParaRPr lang="en-GB" sz="2000" b="1" baseline="30000" dirty="0">
              <a:effectLst/>
              <a:latin typeface="+mj-lt"/>
            </a:endParaRPr>
          </a:p>
        </p:txBody>
      </p:sp>
      <p:sp>
        <p:nvSpPr>
          <p:cNvPr id="20" name="Rettangolo 18"/>
          <p:cNvSpPr/>
          <p:nvPr/>
        </p:nvSpPr>
        <p:spPr>
          <a:xfrm>
            <a:off x="1472845" y="2776250"/>
            <a:ext cx="7660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La </a:t>
            </a:r>
            <a:r>
              <a:rPr lang="en-US" sz="2000" dirty="0" err="1" smtClean="0"/>
              <a:t>quantità</a:t>
            </a:r>
            <a:r>
              <a:rPr lang="en-US" sz="2000" dirty="0" smtClean="0"/>
              <a:t> di </a:t>
            </a:r>
            <a:r>
              <a:rPr lang="en-US" sz="2000" dirty="0" err="1" smtClean="0"/>
              <a:t>reagenti</a:t>
            </a:r>
            <a:r>
              <a:rPr lang="en-US" sz="2000" dirty="0" smtClean="0"/>
              <a:t> </a:t>
            </a:r>
            <a:r>
              <a:rPr lang="en-US" sz="2000" dirty="0" err="1" smtClean="0"/>
              <a:t>consumati</a:t>
            </a:r>
            <a:r>
              <a:rPr lang="en-US" sz="2000" dirty="0" smtClean="0"/>
              <a:t> è </a:t>
            </a:r>
            <a:r>
              <a:rPr lang="en-US" sz="2000" dirty="0" err="1" smtClean="0"/>
              <a:t>calcolata</a:t>
            </a:r>
            <a:r>
              <a:rPr lang="en-US" sz="2000" dirty="0" smtClean="0"/>
              <a:t> </a:t>
            </a:r>
            <a:r>
              <a:rPr lang="en-US" sz="2000" dirty="0" err="1" smtClean="0"/>
              <a:t>direttamente</a:t>
            </a:r>
            <a:r>
              <a:rPr lang="en-US" sz="2000" dirty="0" smtClean="0"/>
              <a:t> </a:t>
            </a:r>
            <a:r>
              <a:rPr lang="en-US" sz="2000" dirty="0" err="1" smtClean="0"/>
              <a:t>dalla</a:t>
            </a:r>
            <a:r>
              <a:rPr lang="en-US" sz="2000" dirty="0" smtClean="0"/>
              <a:t> </a:t>
            </a:r>
            <a:r>
              <a:rPr lang="en-US" sz="2000" dirty="0" err="1" smtClean="0"/>
              <a:t>corrente</a:t>
            </a:r>
            <a:r>
              <a:rPr lang="en-US" sz="2000" dirty="0" smtClean="0"/>
              <a:t> </a:t>
            </a:r>
            <a:r>
              <a:rPr lang="en-US" sz="2000" dirty="0" err="1" smtClean="0"/>
              <a:t>prodotta</a:t>
            </a:r>
            <a:r>
              <a:rPr lang="en-US" sz="2000" dirty="0" smtClean="0"/>
              <a:t> (I). </a:t>
            </a:r>
          </a:p>
          <a:p>
            <a:pPr algn="ctr"/>
            <a:r>
              <a:rPr lang="en-US" sz="2000" dirty="0" err="1" smtClean="0"/>
              <a:t>Definiamo</a:t>
            </a:r>
            <a:r>
              <a:rPr lang="en-US" sz="2000" dirty="0" smtClean="0"/>
              <a:t> </a:t>
            </a:r>
            <a:r>
              <a:rPr lang="en-US" sz="2000" dirty="0" err="1" smtClean="0"/>
              <a:t>infatti</a:t>
            </a:r>
            <a:r>
              <a:rPr lang="en-US" sz="2000" dirty="0" smtClean="0"/>
              <a:t> la </a:t>
            </a:r>
            <a:r>
              <a:rPr lang="en-US" sz="2000" dirty="0" err="1" smtClean="0"/>
              <a:t>corrente</a:t>
            </a:r>
            <a:r>
              <a:rPr lang="en-US" sz="2000" dirty="0" smtClean="0"/>
              <a:t> come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prodotto</a:t>
            </a:r>
            <a:r>
              <a:rPr lang="en-US" sz="2000" dirty="0" smtClean="0"/>
              <a:t> del </a:t>
            </a:r>
            <a:r>
              <a:rPr lang="en-US" sz="2000" dirty="0" err="1" smtClean="0"/>
              <a:t>flusso</a:t>
            </a:r>
            <a:r>
              <a:rPr lang="en-US" sz="2000" dirty="0" smtClean="0"/>
              <a:t> di </a:t>
            </a:r>
            <a:r>
              <a:rPr lang="en-US" sz="2000" dirty="0" err="1" smtClean="0"/>
              <a:t>elettroni</a:t>
            </a:r>
            <a:r>
              <a:rPr lang="en-US" sz="2000" dirty="0" smtClean="0"/>
              <a:t> e la </a:t>
            </a:r>
            <a:r>
              <a:rPr lang="en-US" sz="2000" dirty="0" err="1" smtClean="0"/>
              <a:t>costante</a:t>
            </a:r>
            <a:r>
              <a:rPr lang="en-US" sz="2000" dirty="0" smtClean="0"/>
              <a:t> di Faraday: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19"/>
              <p:cNvSpPr txBox="1"/>
              <p:nvPr/>
            </p:nvSpPr>
            <p:spPr>
              <a:xfrm>
                <a:off x="4046597" y="4095769"/>
                <a:ext cx="272536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0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it-IT" sz="3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3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1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it-IT" sz="3000" b="1">
                              <a:latin typeface="Cambria Math"/>
                            </a:rPr>
                            <m:t>∗</m:t>
                          </m:r>
                          <m:r>
                            <a:rPr lang="it-IT" sz="3000" b="1">
                              <a:latin typeface="Cambria Math"/>
                            </a:rPr>
                            <m:t>𝐦𝐨𝐥</m:t>
                          </m:r>
                          <m:r>
                            <a:rPr lang="it-IT" sz="3000" b="1">
                              <a:latin typeface="Cambria Math"/>
                            </a:rPr>
                            <m:t> </m:t>
                          </m:r>
                          <m:r>
                            <a:rPr lang="it-IT" sz="3000" b="1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it-IT" sz="3000" b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3000" b="1" dirty="0"/>
              </a:p>
            </p:txBody>
          </p:sp>
        </mc:Choice>
        <mc:Fallback xmlns="">
          <p:sp>
            <p:nvSpPr>
              <p:cNvPr id="21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597" y="4095769"/>
                <a:ext cx="2725361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0"/>
          <p:cNvSpPr/>
          <p:nvPr/>
        </p:nvSpPr>
        <p:spPr>
          <a:xfrm>
            <a:off x="1572905" y="4716406"/>
            <a:ext cx="7660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Il </a:t>
            </a:r>
            <a:r>
              <a:rPr lang="en-US" sz="2000" dirty="0" err="1" smtClean="0"/>
              <a:t>flusso</a:t>
            </a:r>
            <a:r>
              <a:rPr lang="en-US" sz="2000" dirty="0" smtClean="0"/>
              <a:t> di </a:t>
            </a:r>
            <a:r>
              <a:rPr lang="en-US" sz="2000" dirty="0" err="1" smtClean="0"/>
              <a:t>elettroni</a:t>
            </a:r>
            <a:r>
              <a:rPr lang="en-US" sz="2000" dirty="0" smtClean="0"/>
              <a:t> è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doppio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moli</a:t>
            </a:r>
            <a:r>
              <a:rPr lang="en-US" sz="2000" dirty="0" smtClean="0"/>
              <a:t> di </a:t>
            </a:r>
            <a:r>
              <a:rPr lang="en-US" sz="2000" dirty="0" err="1" smtClean="0"/>
              <a:t>idrogeno</a:t>
            </a:r>
            <a:r>
              <a:rPr lang="en-US" sz="2000" dirty="0" smtClean="0"/>
              <a:t> </a:t>
            </a:r>
            <a:r>
              <a:rPr lang="en-US" sz="2000" dirty="0" err="1" smtClean="0"/>
              <a:t>reagite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23" name="Freccia a destra 2"/>
          <p:cNvSpPr/>
          <p:nvPr/>
        </p:nvSpPr>
        <p:spPr>
          <a:xfrm>
            <a:off x="4939591" y="5359956"/>
            <a:ext cx="792088" cy="26300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1"/>
          <p:cNvSpPr/>
          <p:nvPr/>
        </p:nvSpPr>
        <p:spPr>
          <a:xfrm>
            <a:off x="1860596" y="5522919"/>
            <a:ext cx="3280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Semireazione</a:t>
            </a:r>
            <a:r>
              <a:rPr lang="en-US" sz="2000" dirty="0" smtClean="0"/>
              <a:t> </a:t>
            </a:r>
            <a:r>
              <a:rPr lang="en-US" sz="2000" dirty="0" err="1" smtClean="0"/>
              <a:t>anodica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8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873034" y="1383096"/>
            <a:ext cx="3282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j-lt"/>
              </a:rPr>
              <a:t>Fattore</a:t>
            </a:r>
            <a:r>
              <a:rPr lang="en-US" b="1" dirty="0" smtClean="0">
                <a:latin typeface="+mj-lt"/>
              </a:rPr>
              <a:t> di </a:t>
            </a:r>
            <a:r>
              <a:rPr lang="en-US" b="1" dirty="0" err="1" smtClean="0">
                <a:latin typeface="+mj-lt"/>
              </a:rPr>
              <a:t>utilizzo</a:t>
            </a:r>
            <a:r>
              <a:rPr lang="en-US" b="1" dirty="0" smtClean="0">
                <a:latin typeface="+mj-lt"/>
              </a:rPr>
              <a:t> del </a:t>
            </a:r>
            <a:r>
              <a:rPr lang="en-US" b="1" dirty="0" err="1" smtClean="0">
                <a:latin typeface="+mj-lt"/>
              </a:rPr>
              <a:t>combustibile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/>
          </p:nvPr>
        </p:nvGraphicFramePr>
        <p:xfrm>
          <a:off x="2613031" y="2043498"/>
          <a:ext cx="3562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zione" r:id="rId11" imgW="1752480" imgH="457200" progId="Equation.3">
                  <p:embed/>
                </p:oleObj>
              </mc:Choice>
              <mc:Fallback>
                <p:oleObj name="Equazione" r:id="rId11" imgW="1752480" imgH="457200" progId="Equation.3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31" y="2043498"/>
                        <a:ext cx="3562350" cy="928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4"/>
          <p:cNvSpPr/>
          <p:nvPr/>
        </p:nvSpPr>
        <p:spPr>
          <a:xfrm>
            <a:off x="971600" y="331063"/>
            <a:ext cx="7284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 </a:t>
            </a:r>
            <a:r>
              <a:rPr lang="en-US" sz="2000" dirty="0" err="1"/>
              <a:t>può</a:t>
            </a:r>
            <a:r>
              <a:rPr lang="en-US" sz="2000" dirty="0"/>
              <a:t> </a:t>
            </a:r>
            <a:r>
              <a:rPr lang="en-US" sz="2000" dirty="0" err="1"/>
              <a:t>calcolare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fattore</a:t>
            </a:r>
            <a:r>
              <a:rPr lang="en-US" sz="2000" dirty="0"/>
              <a:t> di </a:t>
            </a:r>
            <a:r>
              <a:rPr lang="en-US" sz="2000" dirty="0" err="1"/>
              <a:t>utilizzo</a:t>
            </a:r>
            <a:r>
              <a:rPr lang="en-US" sz="2000" dirty="0"/>
              <a:t> di </a:t>
            </a:r>
            <a:r>
              <a:rPr lang="en-US" sz="2000" dirty="0" err="1"/>
              <a:t>idrogeno</a:t>
            </a:r>
            <a:r>
              <a:rPr lang="en-US" sz="2000" dirty="0"/>
              <a:t> e </a:t>
            </a:r>
            <a:r>
              <a:rPr lang="en-US" sz="2000" dirty="0" err="1"/>
              <a:t>ossigeno</a:t>
            </a:r>
            <a:r>
              <a:rPr lang="en-US" sz="2000" dirty="0"/>
              <a:t> come </a:t>
            </a:r>
            <a:r>
              <a:rPr lang="en-US" sz="2000" dirty="0" err="1"/>
              <a:t>rapporto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la </a:t>
            </a:r>
            <a:r>
              <a:rPr lang="en-US" sz="2000" dirty="0" err="1"/>
              <a:t>quantità</a:t>
            </a:r>
            <a:r>
              <a:rPr lang="en-US" sz="2000" dirty="0"/>
              <a:t> di </a:t>
            </a:r>
            <a:r>
              <a:rPr lang="en-US" sz="2000" dirty="0" err="1"/>
              <a:t>reagente</a:t>
            </a:r>
            <a:r>
              <a:rPr lang="en-US" sz="2000" dirty="0"/>
              <a:t> </a:t>
            </a:r>
            <a:r>
              <a:rPr lang="en-US" sz="2000" dirty="0" err="1"/>
              <a:t>consumato</a:t>
            </a:r>
            <a:r>
              <a:rPr lang="en-US" sz="2000" dirty="0"/>
              <a:t> e </a:t>
            </a:r>
            <a:r>
              <a:rPr lang="en-US" sz="2000" dirty="0" err="1"/>
              <a:t>quello</a:t>
            </a:r>
            <a:r>
              <a:rPr lang="en-US" sz="2000" dirty="0"/>
              <a:t> in </a:t>
            </a:r>
            <a:r>
              <a:rPr lang="en-US" sz="2000" dirty="0" err="1"/>
              <a:t>ingresso</a:t>
            </a:r>
            <a:r>
              <a:rPr lang="en-US" sz="20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5"/>
              <p:cNvSpPr txBox="1"/>
              <p:nvPr/>
            </p:nvSpPr>
            <p:spPr>
              <a:xfrm>
                <a:off x="2097567" y="4797152"/>
                <a:ext cx="4833246" cy="1032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000" b="1" i="0" smtClean="0">
                          <a:latin typeface="Cambria Math"/>
                        </a:rPr>
                        <m:t>𝐔𝐟</m:t>
                      </m:r>
                      <m:r>
                        <a:rPr lang="it-IT" sz="3000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𝟐𝐫𝐞𝐚𝐜𝐭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𝟐𝐢𝐧</m:t>
                              </m:r>
                            </m:sub>
                          </m:sSub>
                        </m:den>
                      </m:f>
                      <m:r>
                        <a:rPr lang="it-IT" sz="3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000" b="1" i="0" smtClean="0">
                              <a:latin typeface="Cambria Math"/>
                            </a:rPr>
                            <m:t>𝐈</m:t>
                          </m:r>
                        </m:num>
                        <m:den>
                          <m:r>
                            <a:rPr lang="it-IT" sz="30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∗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𝐅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𝟐𝐢𝐧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000" b="1" dirty="0"/>
              </a:p>
            </p:txBody>
          </p:sp>
        </mc:Choice>
        <mc:Fallback xmlns="">
          <p:sp>
            <p:nvSpPr>
              <p:cNvPr id="18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67" y="4797152"/>
                <a:ext cx="4833246" cy="1032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a destra 12"/>
          <p:cNvSpPr/>
          <p:nvPr/>
        </p:nvSpPr>
        <p:spPr>
          <a:xfrm rot="5400000">
            <a:off x="4118145" y="3220923"/>
            <a:ext cx="792088" cy="13174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55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32" y="2711815"/>
            <a:ext cx="3726160" cy="27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"/>
          <p:cNvSpPr txBox="1"/>
          <p:nvPr/>
        </p:nvSpPr>
        <p:spPr>
          <a:xfrm>
            <a:off x="886060" y="551575"/>
            <a:ext cx="74888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/>
              <a:t>Una</a:t>
            </a:r>
            <a:r>
              <a:rPr lang="en-US" sz="2500" dirty="0" smtClean="0"/>
              <a:t> </a:t>
            </a:r>
            <a:r>
              <a:rPr lang="en-US" sz="2500" dirty="0" err="1" smtClean="0"/>
              <a:t>cella</a:t>
            </a:r>
            <a:r>
              <a:rPr lang="en-US" sz="2500" dirty="0" smtClean="0"/>
              <a:t> a </a:t>
            </a:r>
            <a:r>
              <a:rPr lang="en-US" sz="2500" dirty="0" err="1" smtClean="0"/>
              <a:t>combustibile</a:t>
            </a:r>
            <a:r>
              <a:rPr lang="en-US" sz="2500" dirty="0" smtClean="0"/>
              <a:t> è un </a:t>
            </a:r>
            <a:r>
              <a:rPr lang="en-US" sz="2500" dirty="0" err="1" smtClean="0"/>
              <a:t>dispositivo</a:t>
            </a:r>
            <a:r>
              <a:rPr lang="en-US" sz="2500" dirty="0" smtClean="0"/>
              <a:t> </a:t>
            </a:r>
            <a:r>
              <a:rPr lang="en-US" sz="2500" dirty="0" err="1" smtClean="0"/>
              <a:t>che</a:t>
            </a:r>
            <a:r>
              <a:rPr lang="en-US" sz="2500" dirty="0" smtClean="0"/>
              <a:t> </a:t>
            </a:r>
            <a:r>
              <a:rPr lang="en-US" sz="2500" dirty="0" err="1" smtClean="0"/>
              <a:t>converte</a:t>
            </a:r>
            <a:r>
              <a:rPr lang="en-US" sz="2500" dirty="0" smtClean="0"/>
              <a:t> </a:t>
            </a:r>
            <a:r>
              <a:rPr lang="en-US" sz="2500" dirty="0" err="1" smtClean="0"/>
              <a:t>l’energia</a:t>
            </a:r>
            <a:r>
              <a:rPr lang="en-US" sz="2500" dirty="0" smtClean="0"/>
              <a:t> </a:t>
            </a:r>
            <a:r>
              <a:rPr lang="en-US" sz="2500" dirty="0" err="1" smtClean="0"/>
              <a:t>chimica</a:t>
            </a:r>
            <a:r>
              <a:rPr lang="en-US" sz="2500" dirty="0" smtClean="0"/>
              <a:t> di un </a:t>
            </a:r>
            <a:r>
              <a:rPr lang="en-US" sz="2500" dirty="0" err="1" smtClean="0"/>
              <a:t>combustibile</a:t>
            </a:r>
            <a:r>
              <a:rPr lang="en-US" sz="2500" dirty="0" smtClean="0"/>
              <a:t> in </a:t>
            </a:r>
            <a:r>
              <a:rPr lang="en-US" sz="2500" dirty="0" err="1" smtClean="0"/>
              <a:t>elettricità</a:t>
            </a:r>
            <a:r>
              <a:rPr lang="en-US" sz="2500" dirty="0" smtClean="0"/>
              <a:t> e </a:t>
            </a:r>
            <a:r>
              <a:rPr lang="en-US" sz="2500" dirty="0" err="1" smtClean="0"/>
              <a:t>calore</a:t>
            </a:r>
            <a:r>
              <a:rPr lang="en-US" sz="2500" dirty="0" smtClean="0"/>
              <a:t> </a:t>
            </a:r>
            <a:r>
              <a:rPr lang="en-US" sz="2500" dirty="0" err="1" smtClean="0"/>
              <a:t>attraverso</a:t>
            </a:r>
            <a:r>
              <a:rPr lang="en-US" sz="2500" dirty="0" smtClean="0"/>
              <a:t> </a:t>
            </a:r>
            <a:r>
              <a:rPr lang="en-US" sz="2500" dirty="0" err="1" smtClean="0"/>
              <a:t>una</a:t>
            </a:r>
            <a:r>
              <a:rPr lang="en-US" sz="2500" dirty="0" smtClean="0"/>
              <a:t> </a:t>
            </a:r>
            <a:r>
              <a:rPr lang="en-US" sz="2500" dirty="0" err="1" smtClean="0"/>
              <a:t>reazione</a:t>
            </a:r>
            <a:r>
              <a:rPr lang="en-US" sz="2500" dirty="0" smtClean="0"/>
              <a:t> </a:t>
            </a:r>
            <a:r>
              <a:rPr lang="en-US" sz="2500" dirty="0" err="1" smtClean="0"/>
              <a:t>chimica</a:t>
            </a:r>
            <a:r>
              <a:rPr lang="en-US" sz="2500" dirty="0" smtClean="0"/>
              <a:t> di </a:t>
            </a:r>
            <a:r>
              <a:rPr lang="en-US" sz="2500" dirty="0" err="1" smtClean="0"/>
              <a:t>ossidoriduzione</a:t>
            </a:r>
            <a:r>
              <a:rPr lang="en-US" sz="2500" dirty="0" smtClean="0"/>
              <a:t> in cui </a:t>
            </a:r>
            <a:r>
              <a:rPr lang="en-US" sz="2500" dirty="0" err="1" smtClean="0"/>
              <a:t>protoni</a:t>
            </a:r>
            <a:r>
              <a:rPr lang="en-US" sz="2500" dirty="0" smtClean="0"/>
              <a:t> </a:t>
            </a:r>
            <a:r>
              <a:rPr lang="en-US" sz="2500" dirty="0" err="1" smtClean="0"/>
              <a:t>idrogeno</a:t>
            </a:r>
            <a:r>
              <a:rPr lang="en-US" sz="2500" dirty="0" smtClean="0"/>
              <a:t> </a:t>
            </a:r>
            <a:r>
              <a:rPr lang="en-US" sz="2500" dirty="0" err="1" smtClean="0"/>
              <a:t>sono</a:t>
            </a:r>
            <a:r>
              <a:rPr lang="en-US" sz="2500" dirty="0" smtClean="0"/>
              <a:t> </a:t>
            </a:r>
            <a:r>
              <a:rPr lang="en-US" sz="2500" dirty="0" err="1" smtClean="0"/>
              <a:t>ossidati</a:t>
            </a:r>
            <a:r>
              <a:rPr lang="en-US" sz="2500" dirty="0" smtClean="0"/>
              <a:t> da </a:t>
            </a:r>
            <a:r>
              <a:rPr lang="en-US" sz="2500" dirty="0" err="1" smtClean="0"/>
              <a:t>ossigeno</a:t>
            </a:r>
            <a:r>
              <a:rPr lang="en-US" sz="2500" dirty="0" smtClean="0"/>
              <a:t> o </a:t>
            </a:r>
            <a:r>
              <a:rPr lang="en-US" sz="2500" dirty="0" err="1" smtClean="0"/>
              <a:t>altri</a:t>
            </a:r>
            <a:r>
              <a:rPr lang="en-US" sz="2500" dirty="0" smtClean="0"/>
              <a:t> </a:t>
            </a:r>
            <a:r>
              <a:rPr lang="en-US" sz="2500" dirty="0" err="1" smtClean="0"/>
              <a:t>agenti</a:t>
            </a:r>
            <a:r>
              <a:rPr lang="en-US" sz="2500" dirty="0" smtClean="0"/>
              <a:t> </a:t>
            </a:r>
            <a:r>
              <a:rPr lang="en-US" sz="2500" dirty="0" err="1" smtClean="0"/>
              <a:t>ossidanti</a:t>
            </a:r>
            <a:r>
              <a:rPr lang="en-US" sz="2500" dirty="0" smtClean="0"/>
              <a:t>. 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51613"/>
              </p:ext>
            </p:extLst>
          </p:nvPr>
        </p:nvGraphicFramePr>
        <p:xfrm>
          <a:off x="1328737" y="2708920"/>
          <a:ext cx="64865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zione" r:id="rId11" imgW="1218960" imgH="431640" progId="Equation.3">
                  <p:embed/>
                </p:oleObj>
              </mc:Choice>
              <mc:Fallback>
                <p:oleObj name="Equazione" r:id="rId11" imgW="1218960" imgH="431640" progId="Equation.3">
                  <p:embed/>
                  <p:pic>
                    <p:nvPicPr>
                      <p:cNvPr id="5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7" y="2708920"/>
                        <a:ext cx="64865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27584" y="1177067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lirbi"/>
              </a:rPr>
              <a:t>In </a:t>
            </a:r>
            <a:r>
              <a:rPr lang="en-US" sz="2000" dirty="0" err="1" smtClean="0">
                <a:latin typeface="Calirbi"/>
              </a:rPr>
              <a:t>generale</a:t>
            </a:r>
            <a:r>
              <a:rPr lang="en-US" sz="2000" dirty="0" smtClean="0">
                <a:latin typeface="Calirbi"/>
              </a:rPr>
              <a:t> è </a:t>
            </a:r>
            <a:r>
              <a:rPr lang="en-US" sz="2000" dirty="0" err="1" smtClean="0">
                <a:latin typeface="Calirbi"/>
              </a:rPr>
              <a:t>possibile</a:t>
            </a:r>
            <a:r>
              <a:rPr lang="en-US" sz="2000" dirty="0" smtClean="0">
                <a:latin typeface="Calirbi"/>
              </a:rPr>
              <a:t> </a:t>
            </a:r>
            <a:r>
              <a:rPr lang="en-US" sz="2000" dirty="0" err="1" smtClean="0">
                <a:latin typeface="Calirbi"/>
              </a:rPr>
              <a:t>definire</a:t>
            </a:r>
            <a:r>
              <a:rPr lang="en-US" sz="2000" dirty="0" smtClean="0">
                <a:latin typeface="Calirbi"/>
              </a:rPr>
              <a:t> </a:t>
            </a:r>
            <a:r>
              <a:rPr lang="en-US" sz="2000" dirty="0" err="1" smtClean="0">
                <a:latin typeface="Calirbi"/>
              </a:rPr>
              <a:t>l’efficienza</a:t>
            </a:r>
            <a:r>
              <a:rPr lang="en-US" sz="2000" dirty="0" smtClean="0">
                <a:latin typeface="Calirbi"/>
              </a:rPr>
              <a:t> di </a:t>
            </a:r>
            <a:r>
              <a:rPr lang="en-US" sz="2000" dirty="0" err="1" smtClean="0">
                <a:latin typeface="Calirbi"/>
              </a:rPr>
              <a:t>cella</a:t>
            </a:r>
            <a:r>
              <a:rPr lang="en-US" sz="2000" dirty="0" smtClean="0">
                <a:latin typeface="Calirbi"/>
              </a:rPr>
              <a:t> come </a:t>
            </a:r>
            <a:r>
              <a:rPr lang="en-US" sz="2000" dirty="0" err="1" smtClean="0">
                <a:latin typeface="Calirbi"/>
              </a:rPr>
              <a:t>il</a:t>
            </a:r>
            <a:r>
              <a:rPr lang="en-US" sz="2000" dirty="0" smtClean="0">
                <a:latin typeface="Calirbi"/>
              </a:rPr>
              <a:t> </a:t>
            </a:r>
            <a:r>
              <a:rPr lang="en-US" sz="2000" dirty="0" err="1" smtClean="0">
                <a:latin typeface="Calirbi"/>
              </a:rPr>
              <a:t>rapporto</a:t>
            </a:r>
            <a:r>
              <a:rPr lang="en-US" sz="2000" dirty="0" smtClean="0">
                <a:latin typeface="Calirbi"/>
              </a:rPr>
              <a:t> </a:t>
            </a:r>
            <a:r>
              <a:rPr lang="en-US" sz="2000" dirty="0" err="1" smtClean="0">
                <a:latin typeface="Calirbi"/>
              </a:rPr>
              <a:t>tra</a:t>
            </a:r>
            <a:r>
              <a:rPr lang="en-US" sz="2000" dirty="0" smtClean="0">
                <a:latin typeface="Calirbi"/>
              </a:rPr>
              <a:t> la </a:t>
            </a:r>
            <a:r>
              <a:rPr lang="en-US" sz="2000" dirty="0" err="1" smtClean="0">
                <a:latin typeface="Calirbi"/>
              </a:rPr>
              <a:t>potenza</a:t>
            </a:r>
            <a:r>
              <a:rPr lang="en-US" sz="2000" dirty="0" smtClean="0">
                <a:latin typeface="Calirbi"/>
              </a:rPr>
              <a:t> </a:t>
            </a:r>
            <a:r>
              <a:rPr lang="en-US" sz="2000" dirty="0" err="1" smtClean="0">
                <a:latin typeface="Calirbi"/>
              </a:rPr>
              <a:t>prodotta</a:t>
            </a:r>
            <a:r>
              <a:rPr lang="en-US" sz="2000" dirty="0" smtClean="0">
                <a:latin typeface="Calirbi"/>
              </a:rPr>
              <a:t> P</a:t>
            </a:r>
            <a:r>
              <a:rPr lang="en-US" sz="2000" baseline="-25000" dirty="0" smtClean="0">
                <a:latin typeface="Calirbi"/>
              </a:rPr>
              <a:t>out </a:t>
            </a:r>
            <a:r>
              <a:rPr lang="en-US" sz="2000" dirty="0" smtClean="0">
                <a:latin typeface="Calirbi"/>
              </a:rPr>
              <a:t>(</a:t>
            </a:r>
            <a:r>
              <a:rPr lang="en-US" sz="2000" dirty="0" err="1" smtClean="0">
                <a:latin typeface="Calirbi"/>
              </a:rPr>
              <a:t>elettrica</a:t>
            </a:r>
            <a:r>
              <a:rPr lang="en-US" sz="2000" dirty="0" smtClean="0">
                <a:latin typeface="Calirbi"/>
              </a:rPr>
              <a:t>) e la </a:t>
            </a:r>
            <a:r>
              <a:rPr lang="en-US" sz="2000" dirty="0" err="1" smtClean="0">
                <a:latin typeface="Calirbi"/>
              </a:rPr>
              <a:t>potenza</a:t>
            </a:r>
            <a:r>
              <a:rPr lang="en-US" sz="2000" dirty="0" smtClean="0">
                <a:latin typeface="Calirbi"/>
              </a:rPr>
              <a:t> in </a:t>
            </a:r>
            <a:r>
              <a:rPr lang="en-US" sz="2000" dirty="0" err="1" smtClean="0">
                <a:latin typeface="Calirbi"/>
              </a:rPr>
              <a:t>ingresso</a:t>
            </a:r>
            <a:r>
              <a:rPr lang="en-US" sz="2000" dirty="0" smtClean="0">
                <a:latin typeface="Calirbi"/>
              </a:rPr>
              <a:t> P</a:t>
            </a:r>
            <a:r>
              <a:rPr lang="en-US" sz="2000" baseline="-25000" dirty="0" smtClean="0">
                <a:latin typeface="Calirbi"/>
              </a:rPr>
              <a:t>in</a:t>
            </a:r>
            <a:r>
              <a:rPr lang="en-US" sz="2000" dirty="0" smtClean="0">
                <a:latin typeface="Calirbi"/>
              </a:rPr>
              <a:t> (</a:t>
            </a:r>
            <a:r>
              <a:rPr lang="en-US" sz="2000" dirty="0" err="1" smtClean="0">
                <a:latin typeface="Calirbi"/>
              </a:rPr>
              <a:t>energia</a:t>
            </a:r>
            <a:r>
              <a:rPr lang="en-US" sz="2000" dirty="0" smtClean="0">
                <a:latin typeface="Calirbi"/>
              </a:rPr>
              <a:t> </a:t>
            </a:r>
            <a:r>
              <a:rPr lang="en-US" sz="2000" dirty="0" err="1" smtClean="0">
                <a:latin typeface="Calirbi"/>
              </a:rPr>
              <a:t>chimica</a:t>
            </a:r>
            <a:r>
              <a:rPr lang="en-US" sz="2000" dirty="0" smtClean="0">
                <a:latin typeface="Calirbi"/>
              </a:rPr>
              <a:t> del </a:t>
            </a:r>
            <a:r>
              <a:rPr lang="en-US" sz="2000" dirty="0" err="1" smtClean="0">
                <a:latin typeface="Calirbi"/>
              </a:rPr>
              <a:t>combustibile</a:t>
            </a:r>
            <a:r>
              <a:rPr lang="en-US" sz="2000" dirty="0" smtClean="0">
                <a:latin typeface="Calirb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400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53964"/>
              </p:ext>
            </p:extLst>
          </p:nvPr>
        </p:nvGraphicFramePr>
        <p:xfrm>
          <a:off x="4602121" y="358462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cuación" r:id="rId11" imgW="114120" imgH="215640" progId="Equation.3">
                  <p:embed/>
                </p:oleObj>
              </mc:Choice>
              <mc:Fallback>
                <p:oleObj name="Ecuación" r:id="rId11" imgW="11412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21" y="358462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90071"/>
              </p:ext>
            </p:extLst>
          </p:nvPr>
        </p:nvGraphicFramePr>
        <p:xfrm>
          <a:off x="4602121" y="354811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cuación" r:id="rId13" imgW="114120" imgH="215640" progId="Equation.3">
                  <p:embed/>
                </p:oleObj>
              </mc:Choice>
              <mc:Fallback>
                <p:oleObj name="Ecuación" r:id="rId13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21" y="354811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83029" y="-3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83029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89251"/>
              </p:ext>
            </p:extLst>
          </p:nvPr>
        </p:nvGraphicFramePr>
        <p:xfrm>
          <a:off x="2371335" y="4526260"/>
          <a:ext cx="57673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zione" r:id="rId14" imgW="977760" imgH="228600" progId="Equation.3">
                  <p:embed/>
                </p:oleObj>
              </mc:Choice>
              <mc:Fallback>
                <p:oleObj name="Equazione" r:id="rId14" imgW="977760" imgH="228600" progId="Equation.3">
                  <p:embed/>
                  <p:pic>
                    <p:nvPicPr>
                      <p:cNvPr id="41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335" y="4526260"/>
                        <a:ext cx="5767388" cy="1395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06344"/>
              </p:ext>
            </p:extLst>
          </p:nvPr>
        </p:nvGraphicFramePr>
        <p:xfrm>
          <a:off x="862541" y="1303092"/>
          <a:ext cx="8746876" cy="133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zione" r:id="rId16" imgW="2920680" imgH="431640" progId="Equation.3">
                  <p:embed/>
                </p:oleObj>
              </mc:Choice>
              <mc:Fallback>
                <p:oleObj name="Equazione" r:id="rId16" imgW="2920680" imgH="43164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41" y="1303092"/>
                        <a:ext cx="8746876" cy="13367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582621" y="150812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rbi"/>
              </a:rPr>
              <a:t>Si </a:t>
            </a:r>
            <a:r>
              <a:rPr lang="en-US" sz="2400" dirty="0" err="1" smtClean="0">
                <a:latin typeface="Calirbi"/>
              </a:rPr>
              <a:t>può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elaborare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l’equazione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ottenendo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che</a:t>
            </a:r>
            <a:r>
              <a:rPr lang="en-US" sz="2400" dirty="0" smtClean="0">
                <a:latin typeface="Calirbi"/>
              </a:rPr>
              <a:t>…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330593" y="3277075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rbi"/>
              </a:rPr>
              <a:t>… </a:t>
            </a:r>
            <a:r>
              <a:rPr lang="en-US" sz="2400" dirty="0" err="1" smtClean="0">
                <a:latin typeface="Calirbi"/>
              </a:rPr>
              <a:t>l’efficienza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della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cella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dipende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dall’efficienza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reversibile</a:t>
            </a:r>
            <a:r>
              <a:rPr lang="en-US" sz="2400" dirty="0" smtClean="0">
                <a:latin typeface="Calirbi"/>
              </a:rPr>
              <a:t>, </a:t>
            </a:r>
            <a:r>
              <a:rPr lang="en-US" sz="2400" dirty="0" err="1" smtClean="0">
                <a:latin typeface="Calirbi"/>
              </a:rPr>
              <a:t>dall’utilizzo</a:t>
            </a:r>
            <a:r>
              <a:rPr lang="en-US" sz="2400" dirty="0" smtClean="0">
                <a:latin typeface="Calirbi"/>
              </a:rPr>
              <a:t> del </a:t>
            </a:r>
            <a:r>
              <a:rPr lang="en-US" sz="2400" dirty="0" err="1" smtClean="0">
                <a:latin typeface="Calirbi"/>
              </a:rPr>
              <a:t>combustibile</a:t>
            </a:r>
            <a:r>
              <a:rPr lang="en-US" sz="2400" dirty="0" smtClean="0">
                <a:latin typeface="Calirbi"/>
              </a:rPr>
              <a:t> e </a:t>
            </a:r>
            <a:r>
              <a:rPr lang="en-US" sz="2400" dirty="0" err="1" smtClean="0">
                <a:latin typeface="Calirbi"/>
              </a:rPr>
              <a:t>dall’efficienza</a:t>
            </a:r>
            <a:r>
              <a:rPr lang="en-US" sz="2400" dirty="0" smtClean="0">
                <a:latin typeface="Calirbi"/>
              </a:rPr>
              <a:t> in </a:t>
            </a:r>
            <a:r>
              <a:rPr lang="en-US" sz="2400" dirty="0" err="1" smtClean="0">
                <a:latin typeface="Calirbi"/>
              </a:rPr>
              <a:t>voltaggio</a:t>
            </a:r>
            <a:r>
              <a:rPr lang="en-US" sz="2400" dirty="0" smtClean="0">
                <a:latin typeface="Calirbi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6358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919092" y="392752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cuación" r:id="rId11" imgW="114120" imgH="215640" progId="Equation.3">
                  <p:embed/>
                </p:oleObj>
              </mc:Choice>
              <mc:Fallback>
                <p:oleObj name="Ecuación" r:id="rId11" imgW="11412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92" y="392752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919092" y="389101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cuación" r:id="rId13" imgW="114120" imgH="215640" progId="Equation.3">
                  <p:embed/>
                </p:oleObj>
              </mc:Choice>
              <mc:Fallback>
                <p:oleObj name="Ecuación" r:id="rId13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92" y="389101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037880"/>
              </p:ext>
            </p:extLst>
          </p:nvPr>
        </p:nvGraphicFramePr>
        <p:xfrm>
          <a:off x="1688306" y="332656"/>
          <a:ext cx="57673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zione" r:id="rId14" imgW="977760" imgH="228600" progId="Equation.3">
                  <p:embed/>
                </p:oleObj>
              </mc:Choice>
              <mc:Fallback>
                <p:oleObj name="Equazione" r:id="rId14" imgW="977760" imgH="228600" progId="Equation.3">
                  <p:embed/>
                  <p:pic>
                    <p:nvPicPr>
                      <p:cNvPr id="41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306" y="332656"/>
                        <a:ext cx="5767388" cy="1395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55576" y="1878994"/>
            <a:ext cx="7848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lirbi"/>
              </a:rPr>
              <a:t>In </a:t>
            </a:r>
            <a:r>
              <a:rPr lang="en-US" sz="2400" dirty="0" err="1" smtClean="0">
                <a:latin typeface="Calirbi"/>
              </a:rPr>
              <a:t>generale</a:t>
            </a:r>
            <a:r>
              <a:rPr lang="en-US" sz="2400" dirty="0" smtClean="0">
                <a:latin typeface="Calirbi"/>
              </a:rPr>
              <a:t>: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Calirbi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i="1" dirty="0" smtClean="0">
                <a:latin typeface="Calirbi"/>
              </a:rPr>
              <a:t>η</a:t>
            </a:r>
            <a:r>
              <a:rPr lang="en-US" sz="2400" i="1" baseline="-25000" dirty="0" smtClean="0">
                <a:latin typeface="Calirbi"/>
              </a:rPr>
              <a:t>rev</a:t>
            </a:r>
            <a:r>
              <a:rPr lang="en-US" sz="2400" i="1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dipende</a:t>
            </a:r>
            <a:r>
              <a:rPr lang="en-US" sz="2400" dirty="0" smtClean="0">
                <a:latin typeface="Calirbi"/>
              </a:rPr>
              <a:t> dal </a:t>
            </a:r>
            <a:r>
              <a:rPr lang="en-US" sz="2400" dirty="0" err="1" smtClean="0">
                <a:latin typeface="Calirbi"/>
              </a:rPr>
              <a:t>tipo</a:t>
            </a:r>
            <a:r>
              <a:rPr lang="en-US" sz="2400" dirty="0" smtClean="0">
                <a:latin typeface="Calirbi"/>
              </a:rPr>
              <a:t> di </a:t>
            </a:r>
            <a:r>
              <a:rPr lang="en-US" sz="2400" dirty="0" err="1" smtClean="0">
                <a:latin typeface="Calirbi"/>
              </a:rPr>
              <a:t>combustibile</a:t>
            </a:r>
            <a:r>
              <a:rPr lang="en-US" sz="2400" dirty="0" smtClean="0">
                <a:latin typeface="Calirbi"/>
              </a:rPr>
              <a:t> (in </a:t>
            </a:r>
            <a:r>
              <a:rPr lang="en-US" sz="2400" dirty="0" err="1" smtClean="0">
                <a:latin typeface="Calirbi"/>
              </a:rPr>
              <a:t>generale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idrogeno</a:t>
            </a:r>
            <a:r>
              <a:rPr lang="en-US" sz="2400" dirty="0" smtClean="0">
                <a:latin typeface="Calirbi"/>
              </a:rPr>
              <a:t>) e </a:t>
            </a:r>
            <a:r>
              <a:rPr lang="en-US" sz="2400" dirty="0" err="1" smtClean="0">
                <a:latin typeface="Calirbi"/>
              </a:rPr>
              <a:t>dalle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condizioni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termodinamiche</a:t>
            </a:r>
            <a:r>
              <a:rPr lang="en-US" sz="2400" dirty="0" smtClean="0">
                <a:latin typeface="Calirbi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i="1" dirty="0" smtClean="0">
                <a:latin typeface="Calirbi"/>
              </a:rPr>
              <a:t>u</a:t>
            </a:r>
            <a:r>
              <a:rPr lang="en-US" sz="2400" i="1" baseline="-25000" dirty="0" smtClean="0">
                <a:latin typeface="Calirbi"/>
              </a:rPr>
              <a:t>f</a:t>
            </a:r>
            <a:r>
              <a:rPr lang="en-US" sz="2400" dirty="0" smtClean="0">
                <a:latin typeface="Calirbi"/>
              </a:rPr>
              <a:t> è legato al design </a:t>
            </a:r>
            <a:r>
              <a:rPr lang="en-US" sz="2400" dirty="0" err="1" smtClean="0">
                <a:latin typeface="Calirbi"/>
              </a:rPr>
              <a:t>della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cella</a:t>
            </a:r>
            <a:r>
              <a:rPr lang="en-US" sz="2400" dirty="0" smtClean="0">
                <a:latin typeface="Calirbi"/>
              </a:rPr>
              <a:t> e </a:t>
            </a:r>
            <a:r>
              <a:rPr lang="en-US" sz="2400" dirty="0" err="1" smtClean="0">
                <a:latin typeface="Calirbi"/>
              </a:rPr>
              <a:t>dello</a:t>
            </a:r>
            <a:r>
              <a:rPr lang="en-US" sz="2400" dirty="0" smtClean="0">
                <a:latin typeface="Calirbi"/>
              </a:rPr>
              <a:t> stack; </a:t>
            </a:r>
            <a:endParaRPr lang="en-US" sz="2400" dirty="0">
              <a:latin typeface="Calirbi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i="1" dirty="0" smtClean="0">
                <a:latin typeface="Calirbi"/>
              </a:rPr>
              <a:t>η</a:t>
            </a:r>
            <a:r>
              <a:rPr lang="en-US" sz="2400" i="1" baseline="-25000" dirty="0" smtClean="0">
                <a:latin typeface="Calirbi"/>
              </a:rPr>
              <a:t>v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dipende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dalle</a:t>
            </a:r>
            <a:r>
              <a:rPr lang="en-US" sz="2400" dirty="0" smtClean="0">
                <a:latin typeface="Calirbi"/>
              </a:rPr>
              <a:t> performance </a:t>
            </a:r>
            <a:r>
              <a:rPr lang="en-US" sz="2400" dirty="0" err="1" smtClean="0">
                <a:latin typeface="Calirbi"/>
              </a:rPr>
              <a:t>dei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materiali</a:t>
            </a:r>
            <a:r>
              <a:rPr lang="en-US" sz="2400" dirty="0" smtClean="0">
                <a:latin typeface="Calirbi"/>
              </a:rPr>
              <a:t> e </a:t>
            </a:r>
            <a:r>
              <a:rPr lang="en-US" sz="2400" dirty="0" err="1" smtClean="0">
                <a:latin typeface="Calirbi"/>
              </a:rPr>
              <a:t>dalla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qualità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dei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 err="1" smtClean="0">
                <a:latin typeface="Calirbi"/>
              </a:rPr>
              <a:t>contatti</a:t>
            </a:r>
            <a:r>
              <a:rPr lang="en-US" sz="2400" dirty="0" smtClean="0">
                <a:latin typeface="Calirbi"/>
              </a:rPr>
              <a:t>; </a:t>
            </a:r>
            <a:endParaRPr lang="en-US" sz="2400" dirty="0">
              <a:latin typeface="Calirbi"/>
            </a:endParaRPr>
          </a:p>
        </p:txBody>
      </p:sp>
    </p:spTree>
    <p:extLst>
      <p:ext uri="{BB962C8B-B14F-4D97-AF65-F5344CB8AC3E}">
        <p14:creationId xmlns:p14="http://schemas.microsoft.com/office/powerpoint/2010/main" val="138484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93750" y="187838"/>
            <a:ext cx="8077200" cy="20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b="1" dirty="0" err="1" smtClean="0">
                <a:latin typeface="+mj-lt"/>
              </a:rPr>
              <a:t>Parametri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che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hanno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impatto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sull’efficienza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della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cella</a:t>
            </a:r>
            <a:r>
              <a:rPr lang="en-US" b="1" dirty="0" smtClean="0">
                <a:latin typeface="+mj-lt"/>
              </a:rPr>
              <a:t> a </a:t>
            </a:r>
            <a:r>
              <a:rPr lang="en-US" b="1" dirty="0" err="1" smtClean="0">
                <a:latin typeface="+mj-lt"/>
              </a:rPr>
              <a:t>combustibile</a:t>
            </a:r>
            <a:r>
              <a:rPr lang="en-US" b="1" dirty="0" smtClean="0">
                <a:latin typeface="+mj-lt"/>
              </a:rPr>
              <a:t>:</a:t>
            </a:r>
            <a:endParaRPr lang="en-US" sz="800" b="1" dirty="0" smtClean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err="1" smtClean="0">
                <a:latin typeface="+mj-lt"/>
              </a:rPr>
              <a:t>Temperatura</a:t>
            </a:r>
            <a:endParaRPr lang="en-US" dirty="0" smtClean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err="1" smtClean="0">
                <a:latin typeface="+mj-lt"/>
              </a:rPr>
              <a:t>Pressione</a:t>
            </a:r>
            <a:endParaRPr lang="en-US" dirty="0" smtClean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err="1" smtClean="0">
                <a:latin typeface="+mj-lt"/>
              </a:rPr>
              <a:t>Utilizzo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reagenti</a:t>
            </a:r>
            <a:endParaRPr lang="en-US" dirty="0" smtClean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err="1" smtClean="0">
                <a:latin typeface="+mj-lt"/>
              </a:rPr>
              <a:t>Densità</a:t>
            </a:r>
            <a:r>
              <a:rPr lang="en-US" dirty="0" smtClean="0">
                <a:latin typeface="+mj-lt"/>
              </a:rPr>
              <a:t> di </a:t>
            </a:r>
            <a:r>
              <a:rPr lang="en-US" dirty="0" err="1" smtClean="0">
                <a:latin typeface="+mj-lt"/>
              </a:rPr>
              <a:t>corrente</a:t>
            </a:r>
            <a:endParaRPr lang="en-US" dirty="0" smtClean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err="1" smtClean="0">
                <a:latin typeface="+mj-lt"/>
              </a:rPr>
              <a:t>Impurità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contaminanti</a:t>
            </a:r>
            <a:endParaRPr lang="en-US" dirty="0" smtClean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smtClean="0">
                <a:latin typeface="+mj-lt"/>
              </a:rPr>
              <a:t>Tempo di </a:t>
            </a:r>
            <a:r>
              <a:rPr lang="en-US" dirty="0" err="1" smtClean="0">
                <a:latin typeface="+mj-lt"/>
              </a:rPr>
              <a:t>utilizzo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degrado</a:t>
            </a:r>
            <a:r>
              <a:rPr lang="en-US" dirty="0" smtClean="0">
                <a:latin typeface="+mj-lt"/>
              </a:rPr>
              <a:t> lento)</a:t>
            </a:r>
            <a:endParaRPr lang="en-US" dirty="0">
              <a:latin typeface="+mj-lt"/>
            </a:endParaRP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224" y="3218027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744826"/>
            <a:ext cx="3421063" cy="247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5829300" y="1051411"/>
            <a:ext cx="3343275" cy="4232275"/>
            <a:chOff x="3407" y="1022"/>
            <a:chExt cx="2106" cy="2666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407" y="2862"/>
              <a:ext cx="210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dirty="0" smtClean="0">
                  <a:latin typeface="+mj-lt"/>
                </a:rPr>
                <a:t>Le </a:t>
              </a:r>
              <a:r>
                <a:rPr lang="en-US" dirty="0" err="1" smtClean="0">
                  <a:latin typeface="+mj-lt"/>
                </a:rPr>
                <a:t>condizioni</a:t>
              </a:r>
              <a:r>
                <a:rPr lang="en-US" dirty="0" smtClean="0">
                  <a:latin typeface="+mj-lt"/>
                </a:rPr>
                <a:t> operative </a:t>
              </a:r>
              <a:r>
                <a:rPr lang="en-US" dirty="0" err="1" smtClean="0">
                  <a:latin typeface="+mj-lt"/>
                </a:rPr>
                <a:t>sono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scelte</a:t>
              </a:r>
              <a:r>
                <a:rPr lang="en-US" dirty="0" smtClean="0">
                  <a:latin typeface="+mj-lt"/>
                </a:rPr>
                <a:t> in base a  un </a:t>
              </a:r>
              <a:r>
                <a:rPr lang="en-US" dirty="0" err="1" smtClean="0">
                  <a:latin typeface="+mj-lt"/>
                </a:rPr>
                <a:t>compromesso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tra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costi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operativi</a:t>
              </a:r>
              <a:r>
                <a:rPr lang="en-US" dirty="0" smtClean="0">
                  <a:latin typeface="+mj-lt"/>
                </a:rPr>
                <a:t> e </a:t>
              </a:r>
              <a:r>
                <a:rPr lang="en-US" dirty="0" err="1" smtClean="0">
                  <a:latin typeface="+mj-lt"/>
                </a:rPr>
                <a:t>investimento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iniziale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dell’impianto</a:t>
              </a:r>
              <a:r>
                <a:rPr lang="en-US" dirty="0" smtClean="0">
                  <a:latin typeface="+mj-lt"/>
                </a:rPr>
                <a:t>. </a:t>
              </a:r>
              <a:endParaRPr lang="en-US" dirty="0">
                <a:latin typeface="+mj-lt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4560" y="1022"/>
              <a:ext cx="384" cy="1728"/>
            </a:xfrm>
            <a:prstGeom prst="downArrowCallout">
              <a:avLst>
                <a:gd name="adj1" fmla="val 20315"/>
                <a:gd name="adj2" fmla="val 22917"/>
                <a:gd name="adj3" fmla="val 47125"/>
                <a:gd name="adj4" fmla="val 21653"/>
              </a:avLst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0" y="1826544"/>
            <a:ext cx="2508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328955" y="804486"/>
            <a:ext cx="3558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/>
              <a:t>Dispositivo</a:t>
            </a:r>
            <a:r>
              <a:rPr lang="en-US" b="1" dirty="0" smtClean="0"/>
              <a:t> di </a:t>
            </a:r>
            <a:r>
              <a:rPr lang="en-US" b="1" dirty="0" err="1" smtClean="0"/>
              <a:t>accumulo</a:t>
            </a:r>
            <a:r>
              <a:rPr lang="en-US" b="1" dirty="0" smtClean="0"/>
              <a:t> </a:t>
            </a:r>
            <a:r>
              <a:rPr lang="en-US" b="1" dirty="0" err="1" smtClean="0"/>
              <a:t>energetico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Chimico</a:t>
            </a:r>
            <a:r>
              <a:rPr lang="en-US" b="1" dirty="0" smtClean="0"/>
              <a:t> (</a:t>
            </a:r>
            <a:r>
              <a:rPr lang="en-US" b="1" dirty="0" err="1" smtClean="0"/>
              <a:t>es</a:t>
            </a:r>
            <a:r>
              <a:rPr lang="en-US" b="1" dirty="0" smtClean="0"/>
              <a:t>: </a:t>
            </a:r>
            <a:r>
              <a:rPr lang="en-US" b="1" dirty="0" err="1" smtClean="0"/>
              <a:t>batteria</a:t>
            </a:r>
            <a:r>
              <a:rPr lang="en-US" b="1" dirty="0" smtClean="0"/>
              <a:t> al </a:t>
            </a:r>
            <a:r>
              <a:rPr lang="en-US" b="1" dirty="0" err="1" smtClean="0"/>
              <a:t>litio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26387" y="799317"/>
            <a:ext cx="20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Fuel cell a </a:t>
            </a:r>
            <a:r>
              <a:rPr lang="en-US" b="1" dirty="0" err="1" smtClean="0"/>
              <a:t>idrogeno</a:t>
            </a:r>
            <a:endParaRPr lang="en-US" b="1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80483" y="3977415"/>
            <a:ext cx="4176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Sistema </a:t>
            </a:r>
            <a:r>
              <a:rPr lang="en-US" sz="1600" dirty="0" err="1" smtClean="0"/>
              <a:t>aperto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Anodo</a:t>
            </a:r>
            <a:r>
              <a:rPr lang="en-US" sz="1600" dirty="0" smtClean="0"/>
              <a:t> e </a:t>
            </a:r>
            <a:r>
              <a:rPr lang="en-US" sz="1600" dirty="0" err="1" smtClean="0"/>
              <a:t>catodo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solitamente</a:t>
            </a:r>
            <a:r>
              <a:rPr lang="en-US" sz="1600" dirty="0" smtClean="0"/>
              <a:t> in </a:t>
            </a:r>
            <a:r>
              <a:rPr lang="en-US" sz="1600" dirty="0" err="1" smtClean="0"/>
              <a:t>materiali</a:t>
            </a:r>
            <a:r>
              <a:rPr lang="en-US" sz="1600" dirty="0" smtClean="0"/>
              <a:t> </a:t>
            </a:r>
            <a:r>
              <a:rPr lang="en-US" sz="1600" dirty="0" err="1" smtClean="0"/>
              <a:t>carboniosi</a:t>
            </a:r>
            <a:r>
              <a:rPr lang="en-US" sz="1600" dirty="0" smtClean="0"/>
              <a:t> con </a:t>
            </a:r>
            <a:r>
              <a:rPr lang="en-US" sz="1600" dirty="0" err="1" smtClean="0"/>
              <a:t>catalizzatori</a:t>
            </a:r>
            <a:r>
              <a:rPr lang="en-US" sz="1600" dirty="0" smtClean="0"/>
              <a:t> in </a:t>
            </a:r>
            <a:r>
              <a:rPr lang="en-US" sz="1600" dirty="0" err="1" smtClean="0"/>
              <a:t>platino</a:t>
            </a:r>
            <a:r>
              <a:rPr lang="en-US" sz="1600" dirty="0" smtClean="0"/>
              <a:t>. La </a:t>
            </a:r>
            <a:r>
              <a:rPr lang="en-US" sz="1600" dirty="0" err="1" smtClean="0"/>
              <a:t>reazione</a:t>
            </a:r>
            <a:r>
              <a:rPr lang="en-US" sz="1600" dirty="0" smtClean="0"/>
              <a:t> ha </a:t>
            </a:r>
            <a:r>
              <a:rPr lang="en-US" sz="1600" dirty="0" err="1" smtClean="0"/>
              <a:t>luogo</a:t>
            </a:r>
            <a:r>
              <a:rPr lang="en-US" sz="1600" dirty="0" smtClean="0"/>
              <a:t> al triple phase boundary, dove </a:t>
            </a:r>
            <a:r>
              <a:rPr lang="en-US" sz="1600" dirty="0" err="1" smtClean="0"/>
              <a:t>sono</a:t>
            </a:r>
            <a:r>
              <a:rPr lang="en-US" sz="1600" dirty="0" smtClean="0"/>
              <a:t> a </a:t>
            </a:r>
            <a:r>
              <a:rPr lang="en-US" sz="1600" dirty="0" err="1" smtClean="0"/>
              <a:t>contatto</a:t>
            </a:r>
            <a:r>
              <a:rPr lang="en-US" sz="1600" dirty="0" smtClean="0"/>
              <a:t> </a:t>
            </a:r>
            <a:r>
              <a:rPr lang="en-US" sz="1600" dirty="0" err="1" smtClean="0"/>
              <a:t>elettrodo</a:t>
            </a:r>
            <a:r>
              <a:rPr lang="en-US" sz="1600" dirty="0" smtClean="0"/>
              <a:t>, </a:t>
            </a:r>
            <a:r>
              <a:rPr lang="en-US" sz="1600" dirty="0" err="1" smtClean="0"/>
              <a:t>elettrolita</a:t>
            </a:r>
            <a:r>
              <a:rPr lang="en-US" sz="1600" dirty="0" smtClean="0"/>
              <a:t> e </a:t>
            </a:r>
            <a:r>
              <a:rPr lang="en-US" sz="1600" dirty="0" err="1" smtClean="0"/>
              <a:t>fase</a:t>
            </a:r>
            <a:r>
              <a:rPr lang="en-US" sz="1600" dirty="0" smtClean="0"/>
              <a:t> </a:t>
            </a:r>
            <a:r>
              <a:rPr lang="en-US" sz="1600" dirty="0" err="1" smtClean="0"/>
              <a:t>gassosa</a:t>
            </a:r>
            <a:r>
              <a:rPr lang="en-US" sz="16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 pitchFamily="18" charset="2"/>
              </a:rPr>
              <a:t>I </a:t>
            </a:r>
            <a:r>
              <a:rPr lang="en-US" sz="1600" dirty="0" err="1" smtClean="0">
                <a:sym typeface="Symbol" pitchFamily="18" charset="2"/>
              </a:rPr>
              <a:t>reagenti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 err="1" smtClean="0">
                <a:sym typeface="Symbol" pitchFamily="18" charset="2"/>
              </a:rPr>
              <a:t>sono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 err="1" smtClean="0">
                <a:sym typeface="Symbol" pitchFamily="18" charset="2"/>
              </a:rPr>
              <a:t>forniti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 err="1" smtClean="0">
                <a:sym typeface="Symbol" pitchFamily="18" charset="2"/>
              </a:rPr>
              <a:t>dall’esterno</a:t>
            </a:r>
            <a:r>
              <a:rPr lang="en-US" sz="1600" dirty="0" smtClean="0">
                <a:sym typeface="Symbol" pitchFamily="18" charset="2"/>
              </a:rPr>
              <a:t> in </a:t>
            </a:r>
            <a:r>
              <a:rPr lang="en-US" sz="1600" dirty="0" err="1" smtClean="0">
                <a:sym typeface="Symbol" pitchFamily="18" charset="2"/>
              </a:rPr>
              <a:t>modo</a:t>
            </a:r>
            <a:r>
              <a:rPr lang="en-US" sz="1600" dirty="0" smtClean="0">
                <a:sym typeface="Symbol" pitchFamily="18" charset="2"/>
              </a:rPr>
              <a:t> continuo, non </a:t>
            </a:r>
            <a:r>
              <a:rPr lang="en-US" sz="1600" dirty="0" err="1" smtClean="0">
                <a:sym typeface="Symbol" pitchFamily="18" charset="2"/>
              </a:rPr>
              <a:t>c’è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 err="1" smtClean="0">
                <a:sym typeface="Symbol" pitchFamily="18" charset="2"/>
              </a:rPr>
              <a:t>una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 err="1" smtClean="0">
                <a:sym typeface="Symbol" pitchFamily="18" charset="2"/>
              </a:rPr>
              <a:t>fase</a:t>
            </a:r>
            <a:r>
              <a:rPr lang="en-US" sz="1600" dirty="0" smtClean="0">
                <a:sym typeface="Symbol" pitchFamily="18" charset="2"/>
              </a:rPr>
              <a:t> di </a:t>
            </a:r>
            <a:r>
              <a:rPr lang="en-US" sz="1600" dirty="0" err="1" smtClean="0">
                <a:sym typeface="Symbol" pitchFamily="18" charset="2"/>
              </a:rPr>
              <a:t>ricarica</a:t>
            </a:r>
            <a:r>
              <a:rPr lang="en-US" sz="1600" dirty="0" smtClean="0">
                <a:sym typeface="Symbol" pitchFamily="18" charset="2"/>
              </a:rPr>
              <a:t>. </a:t>
            </a:r>
            <a:endParaRPr lang="en-US" sz="16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690357" y="4199909"/>
            <a:ext cx="27533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Sistema </a:t>
            </a:r>
            <a:r>
              <a:rPr lang="en-US" sz="1600" dirty="0" err="1" smtClean="0"/>
              <a:t>chiuso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Anodo</a:t>
            </a:r>
            <a:r>
              <a:rPr lang="en-US" sz="1600" dirty="0" smtClean="0"/>
              <a:t> e </a:t>
            </a:r>
            <a:r>
              <a:rPr lang="en-US" sz="1600" dirty="0" err="1" smtClean="0"/>
              <a:t>catodo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tipicamente</a:t>
            </a:r>
            <a:r>
              <a:rPr lang="en-US" sz="1600" dirty="0" smtClean="0"/>
              <a:t> </a:t>
            </a:r>
            <a:r>
              <a:rPr lang="en-US" sz="1600" dirty="0" err="1" smtClean="0"/>
              <a:t>metalli</a:t>
            </a:r>
            <a:r>
              <a:rPr lang="en-US" sz="16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 </a:t>
            </a:r>
            <a:r>
              <a:rPr lang="en-US" sz="1600" dirty="0" err="1" smtClean="0"/>
              <a:t>reagenti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consumati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internamente</a:t>
            </a:r>
            <a:r>
              <a:rPr lang="en-US" sz="1600" dirty="0" smtClean="0"/>
              <a:t> e serve </a:t>
            </a:r>
            <a:r>
              <a:rPr lang="en-US" sz="1600" dirty="0" err="1" smtClean="0"/>
              <a:t>ricarica</a:t>
            </a:r>
            <a:r>
              <a:rPr lang="en-US" sz="1600" dirty="0" smtClean="0"/>
              <a:t> </a:t>
            </a:r>
            <a:r>
              <a:rPr lang="en-US" sz="1600" dirty="0" err="1" smtClean="0"/>
              <a:t>periodica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80483" y="460763"/>
            <a:ext cx="8174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I </a:t>
            </a:r>
            <a:r>
              <a:rPr lang="en-US" sz="1600" dirty="0" err="1" smtClean="0"/>
              <a:t>principi</a:t>
            </a:r>
            <a:r>
              <a:rPr lang="en-US" sz="1600" dirty="0" smtClean="0"/>
              <a:t> di </a:t>
            </a:r>
            <a:r>
              <a:rPr lang="en-US" sz="1600" dirty="0" err="1" smtClean="0"/>
              <a:t>funzionamento</a:t>
            </a:r>
            <a:r>
              <a:rPr lang="en-US" sz="1600" dirty="0" smtClean="0"/>
              <a:t> di base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gli</a:t>
            </a:r>
            <a:r>
              <a:rPr lang="en-US" sz="1600" dirty="0" smtClean="0"/>
              <a:t> </a:t>
            </a:r>
            <a:r>
              <a:rPr lang="en-US" sz="1600" dirty="0" err="1" smtClean="0"/>
              <a:t>stessi</a:t>
            </a:r>
            <a:r>
              <a:rPr lang="en-US" sz="1600" dirty="0" smtClean="0"/>
              <a:t> per </a:t>
            </a:r>
            <a:r>
              <a:rPr lang="en-US" sz="1600" dirty="0" err="1" smtClean="0"/>
              <a:t>entrambe</a:t>
            </a:r>
            <a:r>
              <a:rPr lang="en-US" sz="1600" dirty="0" smtClean="0"/>
              <a:t> ma ci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importanti</a:t>
            </a:r>
            <a:r>
              <a:rPr lang="en-US" sz="1600" dirty="0" smtClean="0"/>
              <a:t> </a:t>
            </a:r>
            <a:r>
              <a:rPr lang="en-US" sz="1600" dirty="0" err="1" smtClean="0"/>
              <a:t>differenze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02" y="1169319"/>
            <a:ext cx="3465812" cy="281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sellaDiTesto 11"/>
          <p:cNvSpPr txBox="1"/>
          <p:nvPr/>
        </p:nvSpPr>
        <p:spPr>
          <a:xfrm>
            <a:off x="3466640" y="-3291"/>
            <a:ext cx="27965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500" b="1" dirty="0" smtClean="0">
                <a:latin typeface="+mj-lt"/>
              </a:rPr>
              <a:t>Fuel Cells Vs </a:t>
            </a:r>
            <a:r>
              <a:rPr lang="en-US" sz="2500" b="1" dirty="0" err="1" smtClean="0">
                <a:latin typeface="+mj-lt"/>
              </a:rPr>
              <a:t>Batterie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97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35941" y="878750"/>
            <a:ext cx="2147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Fuel cell a </a:t>
            </a:r>
            <a:r>
              <a:rPr lang="en-US" b="1" dirty="0" err="1" smtClean="0"/>
              <a:t>idrogeno</a:t>
            </a:r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988137" y="4109250"/>
            <a:ext cx="33827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L’energia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chimica</a:t>
            </a:r>
            <a:r>
              <a:rPr lang="en-US" sz="1600" dirty="0" smtClean="0"/>
              <a:t> è </a:t>
            </a:r>
            <a:r>
              <a:rPr lang="en-US" sz="1600" dirty="0" err="1" smtClean="0"/>
              <a:t>trasformata</a:t>
            </a:r>
            <a:r>
              <a:rPr lang="en-US" sz="1600" dirty="0" smtClean="0"/>
              <a:t> in </a:t>
            </a:r>
            <a:r>
              <a:rPr lang="en-US" sz="1600" dirty="0" err="1" smtClean="0"/>
              <a:t>calore</a:t>
            </a:r>
            <a:r>
              <a:rPr lang="en-US" sz="1600" dirty="0" smtClean="0"/>
              <a:t> </a:t>
            </a:r>
            <a:r>
              <a:rPr lang="en-US" sz="1600" dirty="0" err="1" smtClean="0"/>
              <a:t>dalla</a:t>
            </a:r>
            <a:r>
              <a:rPr lang="en-US" sz="1600" dirty="0" smtClean="0"/>
              <a:t> </a:t>
            </a:r>
            <a:r>
              <a:rPr lang="en-US" sz="1600" dirty="0" err="1" smtClean="0"/>
              <a:t>combustione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L’efficienza</a:t>
            </a:r>
            <a:r>
              <a:rPr lang="en-US" sz="1600" dirty="0" smtClean="0"/>
              <a:t> è </a:t>
            </a:r>
            <a:r>
              <a:rPr lang="en-US" sz="1600" dirty="0" err="1" smtClean="0"/>
              <a:t>limitata</a:t>
            </a:r>
            <a:r>
              <a:rPr lang="en-US" sz="1600" dirty="0" smtClean="0"/>
              <a:t> dal </a:t>
            </a:r>
            <a:r>
              <a:rPr lang="en-US" sz="1600" dirty="0" err="1" smtClean="0"/>
              <a:t>ciclo</a:t>
            </a:r>
            <a:r>
              <a:rPr lang="en-US" sz="1600" dirty="0" smtClean="0"/>
              <a:t> di Carnot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L’energia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chimica</a:t>
            </a:r>
            <a:r>
              <a:rPr lang="en-US" sz="1600" dirty="0" smtClean="0"/>
              <a:t> è </a:t>
            </a:r>
            <a:r>
              <a:rPr lang="en-US" sz="1600" dirty="0" err="1" smtClean="0"/>
              <a:t>trasformata</a:t>
            </a:r>
            <a:r>
              <a:rPr lang="en-US" sz="1600" dirty="0" smtClean="0"/>
              <a:t> in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meccanica</a:t>
            </a:r>
            <a:r>
              <a:rPr lang="en-US" sz="1600" dirty="0" smtClean="0"/>
              <a:t> e in </a:t>
            </a:r>
            <a:r>
              <a:rPr lang="en-US" sz="1600" dirty="0" err="1" smtClean="0"/>
              <a:t>seguito</a:t>
            </a:r>
            <a:r>
              <a:rPr lang="en-US" sz="1600" dirty="0" smtClean="0"/>
              <a:t> in </a:t>
            </a:r>
            <a:r>
              <a:rPr lang="en-US" sz="1600" dirty="0" err="1" smtClean="0"/>
              <a:t>elettricità</a:t>
            </a:r>
            <a:endParaRPr lang="en-US" sz="1600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54354" y="444794"/>
            <a:ext cx="7552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 smtClean="0"/>
              <a:t>Entrambi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sistemi</a:t>
            </a:r>
            <a:r>
              <a:rPr lang="en-US" sz="1600" dirty="0" smtClean="0"/>
              <a:t> </a:t>
            </a:r>
            <a:r>
              <a:rPr lang="en-US" sz="1600" dirty="0" err="1" smtClean="0"/>
              <a:t>aperti</a:t>
            </a:r>
            <a:r>
              <a:rPr lang="en-US" sz="1600" dirty="0" smtClean="0"/>
              <a:t> in cui un </a:t>
            </a:r>
            <a:r>
              <a:rPr lang="en-US" sz="1600" dirty="0" err="1" smtClean="0"/>
              <a:t>combustibile</a:t>
            </a:r>
            <a:r>
              <a:rPr lang="en-US" sz="1600" dirty="0" smtClean="0"/>
              <a:t> (H2) </a:t>
            </a:r>
            <a:r>
              <a:rPr lang="en-US" sz="1600" dirty="0" err="1" smtClean="0"/>
              <a:t>reagisce</a:t>
            </a:r>
            <a:r>
              <a:rPr lang="en-US" sz="1600" dirty="0" smtClean="0"/>
              <a:t> con un </a:t>
            </a:r>
            <a:r>
              <a:rPr lang="en-US" sz="1600" dirty="0" err="1" smtClean="0"/>
              <a:t>ossidante</a:t>
            </a:r>
            <a:r>
              <a:rPr lang="en-US" sz="1600" dirty="0"/>
              <a:t> </a:t>
            </a:r>
            <a:r>
              <a:rPr lang="en-US" sz="1600" dirty="0" smtClean="0"/>
              <a:t>(aria)</a:t>
            </a:r>
            <a:endParaRPr lang="en-US" sz="16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23" y="1426198"/>
            <a:ext cx="3011803" cy="24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1"/>
          <p:cNvSpPr txBox="1"/>
          <p:nvPr/>
        </p:nvSpPr>
        <p:spPr>
          <a:xfrm>
            <a:off x="2051720" y="58173"/>
            <a:ext cx="46792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500" b="1" dirty="0" smtClean="0">
                <a:latin typeface="+mj-lt"/>
              </a:rPr>
              <a:t>Fuel Cells Vs </a:t>
            </a:r>
            <a:r>
              <a:rPr lang="en-US" sz="2500" b="1" dirty="0" err="1" smtClean="0">
                <a:latin typeface="+mj-lt"/>
              </a:rPr>
              <a:t>Sistemi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termodinamici</a:t>
            </a:r>
            <a:r>
              <a:rPr lang="en-US" sz="2500" b="1" dirty="0" smtClean="0">
                <a:latin typeface="+mj-lt"/>
              </a:rPr>
              <a:t> </a:t>
            </a:r>
            <a:endParaRPr lang="en-US" sz="2500" b="1" dirty="0"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733778" y="887453"/>
            <a:ext cx="40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Sistema </a:t>
            </a:r>
            <a:r>
              <a:rPr lang="en-US" b="1" dirty="0" err="1" smtClean="0"/>
              <a:t>termodinamico</a:t>
            </a:r>
            <a:r>
              <a:rPr lang="en-US" b="1" dirty="0" smtClean="0"/>
              <a:t> (a </a:t>
            </a:r>
            <a:r>
              <a:rPr lang="en-US" b="1" dirty="0" err="1" smtClean="0"/>
              <a:t>combustione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13298" y="3966591"/>
            <a:ext cx="4320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L’energia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chimica</a:t>
            </a:r>
            <a:r>
              <a:rPr lang="en-US" sz="1600" dirty="0" smtClean="0"/>
              <a:t> è </a:t>
            </a:r>
            <a:r>
              <a:rPr lang="en-US" sz="1600" dirty="0" err="1" smtClean="0"/>
              <a:t>trasformata</a:t>
            </a:r>
            <a:r>
              <a:rPr lang="en-US" sz="1600" dirty="0" smtClean="0"/>
              <a:t> </a:t>
            </a:r>
            <a:r>
              <a:rPr lang="en-US" sz="1600" dirty="0" err="1" smtClean="0"/>
              <a:t>direttamente</a:t>
            </a:r>
            <a:r>
              <a:rPr lang="en-US" sz="1600" dirty="0" smtClean="0"/>
              <a:t> in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elettrica</a:t>
            </a:r>
            <a:r>
              <a:rPr lang="en-US" sz="1600" dirty="0" smtClean="0"/>
              <a:t> </a:t>
            </a:r>
            <a:r>
              <a:rPr lang="en-US" sz="1600" dirty="0" err="1" smtClean="0"/>
              <a:t>tramite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reazione</a:t>
            </a:r>
            <a:r>
              <a:rPr lang="en-US" sz="1600" dirty="0" smtClean="0"/>
              <a:t> </a:t>
            </a:r>
            <a:r>
              <a:rPr lang="en-US" sz="1600" dirty="0" err="1" smtClean="0"/>
              <a:t>elettrochimica</a:t>
            </a:r>
            <a:r>
              <a:rPr lang="en-US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L’efficienza</a:t>
            </a:r>
            <a:r>
              <a:rPr lang="en-US" sz="1600" dirty="0" smtClean="0"/>
              <a:t> non è </a:t>
            </a:r>
            <a:r>
              <a:rPr lang="en-US" sz="1600" dirty="0" err="1" smtClean="0"/>
              <a:t>limitata</a:t>
            </a:r>
            <a:r>
              <a:rPr lang="en-US" sz="1600" dirty="0" smtClean="0"/>
              <a:t> dal </a:t>
            </a:r>
            <a:r>
              <a:rPr lang="en-US" sz="1600" dirty="0" err="1" smtClean="0"/>
              <a:t>limite</a:t>
            </a:r>
            <a:r>
              <a:rPr lang="en-US" sz="1600" dirty="0" smtClean="0"/>
              <a:t> di Carnot.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Produzione</a:t>
            </a:r>
            <a:r>
              <a:rPr lang="en-US" sz="1600" dirty="0" smtClean="0"/>
              <a:t> </a:t>
            </a:r>
            <a:r>
              <a:rPr lang="en-US" sz="1600" dirty="0" err="1" smtClean="0"/>
              <a:t>diretta</a:t>
            </a:r>
            <a:r>
              <a:rPr lang="en-US" sz="1600" dirty="0" smtClean="0"/>
              <a:t> di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elettrica</a:t>
            </a:r>
            <a:endParaRPr lang="en-US" sz="1600" dirty="0" smtClean="0"/>
          </a:p>
        </p:txBody>
      </p:sp>
      <p:pic>
        <p:nvPicPr>
          <p:cNvPr id="22" name="Picture 4" descr="Immagine correlat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1251" y="1597346"/>
            <a:ext cx="3296483" cy="20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87538" y="522449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dirty="0" err="1" smtClean="0"/>
              <a:t>Esistono</a:t>
            </a:r>
            <a:r>
              <a:rPr lang="en-US" sz="1000" dirty="0" smtClean="0"/>
              <a:t> </a:t>
            </a:r>
            <a:r>
              <a:rPr lang="en-US" sz="1000" dirty="0" err="1" smtClean="0"/>
              <a:t>diversi</a:t>
            </a:r>
            <a:r>
              <a:rPr lang="en-US" sz="1000" dirty="0" smtClean="0"/>
              <a:t> tipi di </a:t>
            </a:r>
            <a:r>
              <a:rPr lang="en-US" sz="1000" dirty="0" err="1" smtClean="0"/>
              <a:t>celle</a:t>
            </a:r>
            <a:r>
              <a:rPr lang="en-US" sz="1000" dirty="0" smtClean="0"/>
              <a:t> a </a:t>
            </a:r>
            <a:r>
              <a:rPr lang="en-US" sz="1000" dirty="0" err="1" smtClean="0"/>
              <a:t>combustibile</a:t>
            </a:r>
            <a:r>
              <a:rPr lang="en-US" sz="1000" dirty="0" smtClean="0"/>
              <a:t> </a:t>
            </a:r>
            <a:r>
              <a:rPr lang="en-US" sz="1000" dirty="0" err="1" smtClean="0"/>
              <a:t>che</a:t>
            </a:r>
            <a:r>
              <a:rPr lang="en-US" sz="1000" dirty="0" smtClean="0"/>
              <a:t> </a:t>
            </a:r>
            <a:r>
              <a:rPr lang="en-US" sz="1000" dirty="0" err="1" smtClean="0"/>
              <a:t>possono</a:t>
            </a:r>
            <a:r>
              <a:rPr lang="en-US" sz="1000" dirty="0" smtClean="0"/>
              <a:t> </a:t>
            </a:r>
            <a:r>
              <a:rPr lang="en-US" sz="1000" dirty="0" err="1" smtClean="0"/>
              <a:t>funzionare</a:t>
            </a:r>
            <a:r>
              <a:rPr lang="en-US" sz="1000" dirty="0" smtClean="0"/>
              <a:t> con </a:t>
            </a:r>
            <a:r>
              <a:rPr lang="en-US" sz="1000" dirty="0" err="1" smtClean="0"/>
              <a:t>diversi</a:t>
            </a:r>
            <a:r>
              <a:rPr lang="en-US" sz="1000" dirty="0" smtClean="0"/>
              <a:t> </a:t>
            </a:r>
            <a:r>
              <a:rPr lang="en-US" sz="1000" dirty="0" err="1" smtClean="0"/>
              <a:t>combustibili</a:t>
            </a:r>
            <a:r>
              <a:rPr lang="en-US" sz="1000" dirty="0" smtClean="0"/>
              <a:t>. </a:t>
            </a:r>
            <a:r>
              <a:rPr lang="en-US" sz="1000" dirty="0" err="1" smtClean="0"/>
              <a:t>L’esempio</a:t>
            </a:r>
            <a:r>
              <a:rPr lang="en-US" sz="1000" dirty="0" smtClean="0"/>
              <a:t> </a:t>
            </a:r>
            <a:r>
              <a:rPr lang="en-US" sz="1000" dirty="0" err="1" smtClean="0"/>
              <a:t>riguarda</a:t>
            </a:r>
            <a:r>
              <a:rPr lang="en-US" sz="1000" dirty="0" smtClean="0"/>
              <a:t> </a:t>
            </a:r>
            <a:r>
              <a:rPr lang="en-US" sz="1000" dirty="0" err="1" smtClean="0"/>
              <a:t>una</a:t>
            </a:r>
            <a:r>
              <a:rPr lang="en-US" sz="1000" dirty="0" smtClean="0"/>
              <a:t> fuel cell PEM, </a:t>
            </a:r>
            <a:r>
              <a:rPr lang="en-US" sz="1000" dirty="0" err="1" smtClean="0"/>
              <a:t>che</a:t>
            </a:r>
            <a:r>
              <a:rPr lang="en-US" sz="1000" dirty="0" smtClean="0"/>
              <a:t> è </a:t>
            </a:r>
            <a:r>
              <a:rPr lang="en-US" sz="1000" dirty="0" err="1" smtClean="0"/>
              <a:t>una</a:t>
            </a:r>
            <a:r>
              <a:rPr lang="en-US" sz="1000" dirty="0" smtClean="0"/>
              <a:t> </a:t>
            </a:r>
            <a:r>
              <a:rPr lang="en-US" sz="1000" dirty="0" err="1" smtClean="0"/>
              <a:t>cella</a:t>
            </a:r>
            <a:r>
              <a:rPr lang="en-US" sz="1000" dirty="0" smtClean="0"/>
              <a:t> </a:t>
            </a:r>
            <a:r>
              <a:rPr lang="en-US" sz="1000" dirty="0" err="1" smtClean="0"/>
              <a:t>funzionante</a:t>
            </a:r>
            <a:r>
              <a:rPr lang="en-US" sz="1000" dirty="0" smtClean="0"/>
              <a:t> a </a:t>
            </a:r>
            <a:r>
              <a:rPr lang="en-US" sz="1000" dirty="0" err="1" smtClean="0"/>
              <a:t>puro</a:t>
            </a:r>
            <a:r>
              <a:rPr lang="en-US" sz="1000" dirty="0" smtClean="0"/>
              <a:t> </a:t>
            </a:r>
            <a:r>
              <a:rPr lang="en-US" sz="1000" dirty="0" err="1" smtClean="0"/>
              <a:t>idrogeno</a:t>
            </a:r>
            <a:r>
              <a:rPr lang="en-US" sz="1000" dirty="0" smtClean="0"/>
              <a:t> </a:t>
            </a:r>
            <a:r>
              <a:rPr lang="en-US" sz="1000" dirty="0" err="1" smtClean="0"/>
              <a:t>ed</a:t>
            </a:r>
            <a:r>
              <a:rPr lang="en-US" sz="1000" dirty="0" smtClean="0"/>
              <a:t> è </a:t>
            </a:r>
            <a:r>
              <a:rPr lang="en-US" sz="1000" dirty="0" err="1" smtClean="0"/>
              <a:t>considerata</a:t>
            </a:r>
            <a:r>
              <a:rPr lang="en-US" sz="1000" dirty="0" smtClean="0"/>
              <a:t> </a:t>
            </a:r>
            <a:r>
              <a:rPr lang="en-US" sz="1000" dirty="0" err="1" smtClean="0"/>
              <a:t>l’alternativa</a:t>
            </a:r>
            <a:r>
              <a:rPr lang="en-US" sz="1000" dirty="0" smtClean="0"/>
              <a:t> </a:t>
            </a:r>
            <a:r>
              <a:rPr lang="en-US" sz="1000" dirty="0" err="1" smtClean="0"/>
              <a:t>più</a:t>
            </a:r>
            <a:r>
              <a:rPr lang="en-US" sz="1000" dirty="0" smtClean="0"/>
              <a:t> </a:t>
            </a:r>
            <a:r>
              <a:rPr lang="en-US" sz="1000" dirty="0" err="1" smtClean="0"/>
              <a:t>promettente</a:t>
            </a:r>
            <a:r>
              <a:rPr lang="en-US" sz="1000" dirty="0" smtClean="0"/>
              <a:t> </a:t>
            </a:r>
            <a:r>
              <a:rPr lang="en-US" sz="1000" dirty="0" err="1" smtClean="0"/>
              <a:t>ai</a:t>
            </a:r>
            <a:r>
              <a:rPr lang="en-US" sz="1000" dirty="0" smtClean="0"/>
              <a:t> </a:t>
            </a:r>
            <a:r>
              <a:rPr lang="en-US" sz="1000" dirty="0" err="1" smtClean="0"/>
              <a:t>motori</a:t>
            </a:r>
            <a:r>
              <a:rPr lang="en-US" sz="1000" dirty="0" smtClean="0"/>
              <a:t> a </a:t>
            </a:r>
            <a:r>
              <a:rPr lang="en-US" sz="1000" dirty="0" err="1" smtClean="0"/>
              <a:t>combustione</a:t>
            </a:r>
            <a:r>
              <a:rPr lang="en-US" sz="1000" dirty="0" smtClean="0"/>
              <a:t> </a:t>
            </a:r>
            <a:r>
              <a:rPr lang="en-US" sz="1000" dirty="0" err="1" smtClean="0"/>
              <a:t>interna</a:t>
            </a:r>
            <a:r>
              <a:rPr lang="en-US" sz="1000" dirty="0" smtClean="0"/>
              <a:t> in </a:t>
            </a:r>
            <a:r>
              <a:rPr lang="en-US" sz="1000" dirty="0" err="1" smtClean="0"/>
              <a:t>ambito</a:t>
            </a:r>
            <a:r>
              <a:rPr lang="en-US" sz="1000" dirty="0" smtClean="0"/>
              <a:t> automotive.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450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619672" y="320789"/>
            <a:ext cx="5688632" cy="5725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err="1" smtClean="0">
                <a:effectLst/>
                <a:latin typeface="+mj-lt"/>
                <a:sym typeface="Wingdings" pitchFamily="2" charset="2"/>
              </a:rPr>
              <a:t>Energia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1678662" y="129714"/>
            <a:ext cx="7097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 smtClean="0">
                <a:latin typeface="+mj-lt"/>
              </a:rPr>
              <a:t>La </a:t>
            </a:r>
            <a:r>
              <a:rPr lang="en-US" sz="2200" dirty="0" err="1" smtClean="0">
                <a:latin typeface="+mj-lt"/>
              </a:rPr>
              <a:t>reazione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chimica</a:t>
            </a:r>
            <a:r>
              <a:rPr lang="en-US" sz="2200" dirty="0" smtClean="0">
                <a:latin typeface="+mj-lt"/>
              </a:rPr>
              <a:t> di </a:t>
            </a:r>
            <a:r>
              <a:rPr lang="en-US" sz="2200" dirty="0" err="1" smtClean="0">
                <a:latin typeface="+mj-lt"/>
              </a:rPr>
              <a:t>una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cella</a:t>
            </a:r>
            <a:r>
              <a:rPr lang="en-US" sz="2200" dirty="0" smtClean="0">
                <a:latin typeface="+mj-lt"/>
              </a:rPr>
              <a:t> a </a:t>
            </a:r>
            <a:r>
              <a:rPr lang="en-US" sz="2200" dirty="0" err="1" smtClean="0">
                <a:latin typeface="+mj-lt"/>
              </a:rPr>
              <a:t>combustibile</a:t>
            </a:r>
            <a:r>
              <a:rPr lang="en-US" sz="2200" dirty="0" smtClean="0">
                <a:latin typeface="+mj-lt"/>
              </a:rPr>
              <a:t> è la </a:t>
            </a:r>
            <a:r>
              <a:rPr lang="en-US" sz="2200" dirty="0" err="1" smtClean="0">
                <a:latin typeface="+mj-lt"/>
              </a:rPr>
              <a:t>seguente</a:t>
            </a:r>
            <a:r>
              <a:rPr lang="en-US" sz="2200" dirty="0" smtClean="0">
                <a:latin typeface="+mj-lt"/>
              </a:rPr>
              <a:t>: </a:t>
            </a:r>
            <a:endParaRPr lang="en-US" sz="2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1" y="992750"/>
            <a:ext cx="952183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Semireazione</a:t>
            </a:r>
            <a:r>
              <a:rPr lang="en-GB" dirty="0" smtClean="0"/>
              <a:t> </a:t>
            </a:r>
            <a:r>
              <a:rPr lang="en-GB" dirty="0" err="1" smtClean="0"/>
              <a:t>anodica</a:t>
            </a:r>
            <a:r>
              <a:rPr lang="en-GB" dirty="0" smtClean="0"/>
              <a:t>: </a:t>
            </a:r>
            <a:r>
              <a:rPr lang="en-GB" dirty="0" err="1" smtClean="0"/>
              <a:t>Ossidazione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(HOR= Hydrogen </a:t>
            </a:r>
            <a:r>
              <a:rPr lang="en-GB" dirty="0"/>
              <a:t>oxidation reaction ):</a:t>
            </a:r>
            <a:endParaRPr lang="en-GB" dirty="0" smtClean="0"/>
          </a:p>
          <a:p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US" altLang="en-US" dirty="0" smtClean="0"/>
              <a:t>→ </a:t>
            </a:r>
            <a:r>
              <a:rPr lang="en-US" altLang="en-US" dirty="0"/>
              <a:t>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Semireazione</a:t>
            </a:r>
            <a:r>
              <a:rPr lang="en-GB" dirty="0" smtClean="0"/>
              <a:t> </a:t>
            </a:r>
            <a:r>
              <a:rPr lang="en-GB" dirty="0" err="1" smtClean="0"/>
              <a:t>catodica</a:t>
            </a:r>
            <a:r>
              <a:rPr lang="en-GB" dirty="0" smtClean="0"/>
              <a:t>: </a:t>
            </a:r>
            <a:r>
              <a:rPr lang="en-GB" dirty="0" err="1" smtClean="0"/>
              <a:t>Riduzione</a:t>
            </a:r>
            <a:r>
              <a:rPr lang="en-GB" dirty="0" smtClean="0"/>
              <a:t> </a:t>
            </a:r>
            <a:r>
              <a:rPr lang="en-GB" dirty="0" err="1" smtClean="0"/>
              <a:t>dell’ossigeno</a:t>
            </a:r>
            <a:r>
              <a:rPr lang="en-GB" dirty="0" smtClean="0"/>
              <a:t> (ORR= </a:t>
            </a:r>
            <a:r>
              <a:rPr lang="en-GB" dirty="0"/>
              <a:t>Oxygen reduction </a:t>
            </a:r>
            <a:r>
              <a:rPr lang="en-GB" dirty="0" smtClean="0"/>
              <a:t>reaction)  (è la </a:t>
            </a:r>
            <a:r>
              <a:rPr lang="en-GB" dirty="0" err="1" smtClean="0"/>
              <a:t>rezione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lenta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due, </a:t>
            </a:r>
            <a:r>
              <a:rPr lang="en-GB" dirty="0" err="1" smtClean="0"/>
              <a:t>quindi</a:t>
            </a:r>
            <a:r>
              <a:rPr lang="en-GB" dirty="0" smtClean="0"/>
              <a:t> </a:t>
            </a:r>
            <a:r>
              <a:rPr lang="en-GB" dirty="0" err="1" smtClean="0"/>
              <a:t>limita</a:t>
            </a:r>
            <a:r>
              <a:rPr lang="en-GB" dirty="0" smtClean="0"/>
              <a:t> le performance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):</a:t>
            </a:r>
          </a:p>
          <a:p>
            <a:endParaRPr lang="en-GB" dirty="0" smtClean="0"/>
          </a:p>
          <a:p>
            <a:r>
              <a:rPr lang="en-GB" dirty="0" err="1" smtClean="0"/>
              <a:t>Ambiente</a:t>
            </a:r>
            <a:r>
              <a:rPr lang="en-GB" dirty="0" smtClean="0"/>
              <a:t> </a:t>
            </a:r>
            <a:r>
              <a:rPr lang="en-GB" dirty="0" err="1" smtClean="0"/>
              <a:t>acido</a:t>
            </a:r>
            <a:r>
              <a:rPr lang="en-GB" dirty="0" smtClean="0"/>
              <a:t>:</a:t>
            </a:r>
          </a:p>
          <a:p>
            <a:r>
              <a:rPr lang="en-US" altLang="en-US" dirty="0" smtClean="0"/>
              <a:t>O</a:t>
            </a:r>
            <a:r>
              <a:rPr lang="en-US" altLang="en-US" baseline="-30000" dirty="0" smtClean="0"/>
              <a:t>2</a:t>
            </a:r>
            <a:r>
              <a:rPr lang="en-US" altLang="en-US" dirty="0"/>
              <a:t> + 4H</a:t>
            </a:r>
            <a:r>
              <a:rPr lang="en-US" altLang="en-US" baseline="30000" dirty="0"/>
              <a:t>+</a:t>
            </a:r>
            <a:r>
              <a:rPr lang="en-US" altLang="en-US" dirty="0"/>
              <a:t> + 4e</a:t>
            </a:r>
            <a:r>
              <a:rPr lang="en-US" altLang="en-US" baseline="30000" dirty="0"/>
              <a:t>−</a:t>
            </a:r>
            <a:r>
              <a:rPr lang="en-US" altLang="en-US" dirty="0"/>
              <a:t> → 2H</a:t>
            </a:r>
            <a:r>
              <a:rPr lang="en-US" altLang="en-US" baseline="-30000" dirty="0"/>
              <a:t>2</a:t>
            </a:r>
            <a:r>
              <a:rPr lang="en-US" altLang="en-US" dirty="0"/>
              <a:t>O </a:t>
            </a:r>
            <a:r>
              <a:rPr lang="en-US" altLang="en-US" dirty="0" err="1" smtClean="0"/>
              <a:t>diretto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reazione</a:t>
            </a:r>
            <a:r>
              <a:rPr lang="en-US" altLang="en-US" dirty="0" smtClean="0"/>
              <a:t> a 4 </a:t>
            </a:r>
            <a:r>
              <a:rPr lang="en-US" altLang="en-US" dirty="0" err="1" smtClean="0"/>
              <a:t>elettroni</a:t>
            </a:r>
            <a:r>
              <a:rPr lang="en-US" altLang="en-US" dirty="0" smtClean="0"/>
              <a:t>) , </a:t>
            </a:r>
          </a:p>
          <a:p>
            <a:r>
              <a:rPr lang="en-US" altLang="en-US" dirty="0" smtClean="0"/>
              <a:t>O</a:t>
            </a:r>
            <a:r>
              <a:rPr lang="en-US" altLang="en-US" baseline="-30000" dirty="0" smtClean="0"/>
              <a:t>2</a:t>
            </a:r>
            <a:r>
              <a:rPr lang="en-US" altLang="en-US" dirty="0"/>
              <a:t> + 2H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r>
              <a:rPr lang="en-US" altLang="en-US" dirty="0"/>
              <a:t> → H</a:t>
            </a:r>
            <a:r>
              <a:rPr lang="en-US" altLang="en-US" baseline="-30000" dirty="0"/>
              <a:t>2</a:t>
            </a:r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</a:t>
            </a:r>
            <a:r>
              <a:rPr lang="en-US" altLang="en-US" dirty="0" err="1" smtClean="0"/>
              <a:t>indiretto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reazione</a:t>
            </a:r>
            <a:r>
              <a:rPr lang="en-US" altLang="en-US" dirty="0" smtClean="0"/>
              <a:t> a 2 </a:t>
            </a:r>
            <a:r>
              <a:rPr lang="en-US" altLang="en-US" dirty="0" err="1" smtClean="0"/>
              <a:t>elettroni</a:t>
            </a:r>
            <a:r>
              <a:rPr lang="en-US" altLang="en-US" dirty="0" smtClean="0"/>
              <a:t>) </a:t>
            </a:r>
            <a:r>
              <a:rPr lang="en-US" altLang="en-US" dirty="0"/>
              <a:t>H</a:t>
            </a:r>
            <a:r>
              <a:rPr lang="en-US" altLang="en-US" baseline="-30000" dirty="0"/>
              <a:t>2</a:t>
            </a:r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+ 2H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r>
              <a:rPr lang="en-US" altLang="en-US" dirty="0"/>
              <a:t> → </a:t>
            </a:r>
            <a:r>
              <a:rPr lang="en-US" altLang="en-US" dirty="0" smtClean="0"/>
              <a:t>2H</a:t>
            </a:r>
            <a:r>
              <a:rPr lang="en-US" altLang="en-US" baseline="-30000" dirty="0" smtClean="0"/>
              <a:t>2</a:t>
            </a:r>
            <a:r>
              <a:rPr lang="en-US" altLang="en-US" dirty="0" smtClean="0"/>
              <a:t>O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Ambiente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basico</a:t>
            </a:r>
            <a:r>
              <a:rPr lang="en-US" altLang="en-US" dirty="0" smtClean="0"/>
              <a:t>: </a:t>
            </a:r>
          </a:p>
          <a:p>
            <a:r>
              <a:rPr lang="pt-BR" altLang="en-US" dirty="0"/>
              <a:t>O</a:t>
            </a:r>
            <a:r>
              <a:rPr lang="pt-BR" altLang="en-US" baseline="-25000" dirty="0"/>
              <a:t>2</a:t>
            </a:r>
            <a:r>
              <a:rPr lang="pt-BR" altLang="en-US" dirty="0"/>
              <a:t> + 2H</a:t>
            </a:r>
            <a:r>
              <a:rPr lang="pt-BR" altLang="en-US" baseline="-25000" dirty="0"/>
              <a:t>2</a:t>
            </a:r>
            <a:r>
              <a:rPr lang="pt-BR" altLang="en-US" dirty="0"/>
              <a:t>O + 4e− → 4OH− </a:t>
            </a:r>
            <a:r>
              <a:rPr lang="pt-BR" altLang="en-US" dirty="0" smtClean="0"/>
              <a:t>diretto(</a:t>
            </a:r>
            <a:r>
              <a:rPr lang="en-US" altLang="en-US" dirty="0" err="1"/>
              <a:t>reazione</a:t>
            </a:r>
            <a:r>
              <a:rPr lang="en-US" altLang="en-US" dirty="0"/>
              <a:t> a 4 </a:t>
            </a:r>
            <a:r>
              <a:rPr lang="en-US" altLang="en-US" dirty="0" err="1"/>
              <a:t>elettroni</a:t>
            </a:r>
            <a:r>
              <a:rPr lang="pt-BR" altLang="en-US" dirty="0" smtClean="0"/>
              <a:t>)</a:t>
            </a:r>
          </a:p>
          <a:p>
            <a:r>
              <a:rPr lang="pt-BR" altLang="en-US" dirty="0"/>
              <a:t>O</a:t>
            </a:r>
            <a:r>
              <a:rPr lang="pt-BR" altLang="en-US" baseline="-25000" dirty="0"/>
              <a:t>2</a:t>
            </a:r>
            <a:r>
              <a:rPr lang="pt-BR" altLang="en-US" dirty="0"/>
              <a:t> + H</a:t>
            </a:r>
            <a:r>
              <a:rPr lang="pt-BR" altLang="en-US" baseline="-25000" dirty="0"/>
              <a:t>2</a:t>
            </a:r>
            <a:r>
              <a:rPr lang="pt-BR" altLang="en-US" dirty="0"/>
              <a:t>O + 2e− → HO</a:t>
            </a:r>
            <a:r>
              <a:rPr lang="pt-BR" altLang="en-US" baseline="-25000" dirty="0"/>
              <a:t>2</a:t>
            </a:r>
            <a:r>
              <a:rPr lang="pt-BR" altLang="en-US" dirty="0"/>
              <a:t>− + OH− </a:t>
            </a:r>
            <a:r>
              <a:rPr lang="pt-BR" altLang="en-US" dirty="0" smtClean="0"/>
              <a:t>indiretto (</a:t>
            </a:r>
            <a:r>
              <a:rPr lang="en-US" altLang="en-US" dirty="0" err="1"/>
              <a:t>reazione</a:t>
            </a:r>
            <a:r>
              <a:rPr lang="en-US" altLang="en-US" dirty="0"/>
              <a:t> a </a:t>
            </a:r>
            <a:r>
              <a:rPr lang="en-US" altLang="en-US" dirty="0" smtClean="0"/>
              <a:t>2 </a:t>
            </a:r>
            <a:r>
              <a:rPr lang="en-US" altLang="en-US" dirty="0" err="1"/>
              <a:t>elettroni</a:t>
            </a:r>
            <a:r>
              <a:rPr lang="pt-BR" altLang="en-US" dirty="0" smtClean="0"/>
              <a:t>)</a:t>
            </a:r>
          </a:p>
          <a:p>
            <a:r>
              <a:rPr lang="en-US" altLang="en-US" dirty="0"/>
              <a:t>HO</a:t>
            </a:r>
            <a:r>
              <a:rPr lang="en-US" altLang="en-US" baseline="-25000" dirty="0"/>
              <a:t>2</a:t>
            </a:r>
            <a:r>
              <a:rPr lang="en-US" altLang="en-US" dirty="0"/>
              <a:t>− + H</a:t>
            </a:r>
            <a:r>
              <a:rPr lang="en-US" altLang="en-US" baseline="-25000" dirty="0"/>
              <a:t>2</a:t>
            </a:r>
            <a:r>
              <a:rPr lang="en-US" altLang="en-US" dirty="0"/>
              <a:t>O + 2e− → 3OH−</a:t>
            </a:r>
          </a:p>
          <a:p>
            <a:r>
              <a:rPr lang="en-US" altLang="en-US" sz="800" dirty="0" smtClean="0"/>
              <a:t> </a:t>
            </a:r>
            <a:endParaRPr lang="en-US" altLang="en-US" sz="4000" dirty="0">
              <a:latin typeface="Arial" panose="020B0604020202020204" pitchFamily="34" charset="0"/>
            </a:endParaRPr>
          </a:p>
          <a:p>
            <a:r>
              <a:rPr lang="en-GB" dirty="0" smtClean="0"/>
              <a:t>La </a:t>
            </a:r>
            <a:r>
              <a:rPr lang="en-GB" dirty="0" err="1" smtClean="0"/>
              <a:t>reazione</a:t>
            </a:r>
            <a:r>
              <a:rPr lang="en-GB" dirty="0" smtClean="0"/>
              <a:t> a 4 </a:t>
            </a:r>
            <a:r>
              <a:rPr lang="en-GB" dirty="0" err="1" smtClean="0"/>
              <a:t>elettroni</a:t>
            </a:r>
            <a:r>
              <a:rPr lang="en-GB" dirty="0" smtClean="0"/>
              <a:t>, </a:t>
            </a:r>
            <a:r>
              <a:rPr lang="en-GB" dirty="0" err="1" smtClean="0"/>
              <a:t>diretta</a:t>
            </a:r>
            <a:r>
              <a:rPr lang="en-GB" dirty="0" smtClean="0"/>
              <a:t>, è la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desiderabile</a:t>
            </a:r>
            <a:r>
              <a:rPr lang="en-GB" dirty="0" smtClean="0"/>
              <a:t> </a:t>
            </a:r>
            <a:r>
              <a:rPr lang="en-GB" dirty="0" err="1" smtClean="0"/>
              <a:t>poichè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perossido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, come </a:t>
            </a:r>
            <a:r>
              <a:rPr lang="en-GB" dirty="0" err="1" smtClean="0"/>
              <a:t>intermedio</a:t>
            </a:r>
            <a:r>
              <a:rPr lang="en-GB" dirty="0" smtClean="0"/>
              <a:t> di </a:t>
            </a:r>
            <a:r>
              <a:rPr lang="en-GB" dirty="0" err="1" smtClean="0"/>
              <a:t>reazione</a:t>
            </a:r>
            <a:r>
              <a:rPr lang="en-GB" dirty="0" smtClean="0"/>
              <a:t>,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causare</a:t>
            </a:r>
            <a:r>
              <a:rPr lang="en-GB" dirty="0" smtClean="0"/>
              <a:t> </a:t>
            </a:r>
            <a:r>
              <a:rPr lang="en-GB" dirty="0" err="1" smtClean="0"/>
              <a:t>degrado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e </a:t>
            </a:r>
            <a:r>
              <a:rPr lang="en-GB" dirty="0" err="1" smtClean="0"/>
              <a:t>perdita</a:t>
            </a:r>
            <a:r>
              <a:rPr lang="en-GB" dirty="0" smtClean="0"/>
              <a:t> di </a:t>
            </a:r>
            <a:r>
              <a:rPr lang="en-GB" dirty="0" err="1" smtClean="0"/>
              <a:t>efficienza</a:t>
            </a:r>
            <a:r>
              <a:rPr lang="en-GB" dirty="0" smtClean="0"/>
              <a:t>. Per </a:t>
            </a:r>
            <a:r>
              <a:rPr lang="en-GB" dirty="0" err="1" smtClean="0"/>
              <a:t>rendere</a:t>
            </a:r>
            <a:r>
              <a:rPr lang="en-GB" dirty="0" smtClean="0"/>
              <a:t> </a:t>
            </a:r>
            <a:r>
              <a:rPr lang="en-GB" dirty="0" err="1" smtClean="0"/>
              <a:t>possibile</a:t>
            </a:r>
            <a:r>
              <a:rPr lang="en-GB" dirty="0" smtClean="0"/>
              <a:t> la </a:t>
            </a:r>
            <a:r>
              <a:rPr lang="en-GB" dirty="0" err="1" smtClean="0"/>
              <a:t>reazione</a:t>
            </a:r>
            <a:r>
              <a:rPr lang="en-GB" dirty="0" smtClean="0"/>
              <a:t> a 4 </a:t>
            </a:r>
            <a:r>
              <a:rPr lang="en-GB" dirty="0" err="1" smtClean="0"/>
              <a:t>elettroni</a:t>
            </a:r>
            <a:r>
              <a:rPr lang="en-GB" dirty="0" smtClean="0"/>
              <a:t> è </a:t>
            </a:r>
            <a:r>
              <a:rPr lang="en-GB" dirty="0" err="1" smtClean="0"/>
              <a:t>necessario</a:t>
            </a:r>
            <a:r>
              <a:rPr lang="en-GB" dirty="0" smtClean="0"/>
              <a:t> un </a:t>
            </a:r>
            <a:r>
              <a:rPr lang="en-GB" dirty="0" err="1" smtClean="0"/>
              <a:t>ottimo</a:t>
            </a:r>
            <a:r>
              <a:rPr lang="en-GB" dirty="0" smtClean="0"/>
              <a:t> </a:t>
            </a:r>
            <a:r>
              <a:rPr lang="en-GB" dirty="0" err="1" smtClean="0"/>
              <a:t>catalizzatore</a:t>
            </a:r>
            <a:r>
              <a:rPr lang="en-GB" dirty="0" smtClean="0"/>
              <a:t>, </a:t>
            </a:r>
            <a:r>
              <a:rPr lang="en-GB" dirty="0" err="1" smtClean="0"/>
              <a:t>solitamente</a:t>
            </a:r>
            <a:r>
              <a:rPr lang="en-GB" dirty="0" smtClean="0"/>
              <a:t> a base di </a:t>
            </a:r>
            <a:r>
              <a:rPr lang="en-GB" dirty="0" err="1" smtClean="0"/>
              <a:t>platino</a:t>
            </a:r>
            <a:r>
              <a:rPr lang="en-GB" dirty="0" smtClean="0"/>
              <a:t> (Pt).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89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3492587" y="5078559"/>
            <a:ext cx="334385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effectLst/>
                <a:latin typeface="Arial" pitchFamily="34" charset="0"/>
              </a:rPr>
              <a:t>Δ</a:t>
            </a:r>
            <a:r>
              <a:rPr lang="it-IT" sz="3000" b="1" dirty="0" err="1">
                <a:effectLst/>
                <a:latin typeface="Arial" pitchFamily="34" charset="0"/>
              </a:rPr>
              <a:t>H</a:t>
            </a:r>
            <a:r>
              <a:rPr lang="it-IT" sz="3000" b="1" baseline="-25000" dirty="0" err="1">
                <a:effectLst/>
                <a:latin typeface="Arial" pitchFamily="34" charset="0"/>
              </a:rPr>
              <a:t>r</a:t>
            </a:r>
            <a:r>
              <a:rPr lang="it-IT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</a:rPr>
              <a:t>= </a:t>
            </a:r>
            <a:r>
              <a:rPr lang="el-GR" sz="3000" b="1" dirty="0">
                <a:effectLst/>
                <a:latin typeface="Arial" pitchFamily="34" charset="0"/>
              </a:rPr>
              <a:t>Δ</a:t>
            </a:r>
            <a:r>
              <a:rPr lang="it-IT" sz="3000" b="1" dirty="0">
                <a:effectLst/>
                <a:latin typeface="Arial" pitchFamily="34" charset="0"/>
              </a:rPr>
              <a:t>G</a:t>
            </a:r>
            <a:r>
              <a:rPr lang="it-IT" sz="3000" b="1" baseline="-25000" dirty="0">
                <a:effectLst/>
                <a:latin typeface="Arial" pitchFamily="34" charset="0"/>
              </a:rPr>
              <a:t>r</a:t>
            </a:r>
            <a:r>
              <a:rPr lang="en-GB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+ T</a:t>
            </a:r>
            <a:r>
              <a:rPr lang="el-GR" sz="3000" b="1" dirty="0">
                <a:effectLst/>
                <a:latin typeface="Arial" pitchFamily="34" charset="0"/>
              </a:rPr>
              <a:t> Δ</a:t>
            </a:r>
            <a:r>
              <a:rPr lang="it-IT" sz="3000" b="1" dirty="0" err="1">
                <a:effectLst/>
                <a:latin typeface="Arial" pitchFamily="34" charset="0"/>
              </a:rPr>
              <a:t>S</a:t>
            </a:r>
            <a:r>
              <a:rPr lang="it-IT" sz="3000" b="1" baseline="-25000" dirty="0" err="1">
                <a:effectLst/>
                <a:latin typeface="Arial" pitchFamily="34" charset="0"/>
              </a:rPr>
              <a:t>r</a:t>
            </a:r>
            <a:r>
              <a:rPr lang="it-IT" sz="3000" b="1" dirty="0">
                <a:effectLst/>
                <a:latin typeface="Arial" pitchFamily="34" charset="0"/>
              </a:rPr>
              <a:t> </a:t>
            </a:r>
            <a:endParaRPr lang="en-GB" sz="3000" b="1" baseline="30000" dirty="0">
              <a:effectLst/>
              <a:latin typeface="Arial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1533917" y="2801552"/>
            <a:ext cx="872478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2200" b="1" dirty="0">
                <a:effectLst/>
                <a:latin typeface="+mj-lt"/>
              </a:rPr>
              <a:t>Δ</a:t>
            </a:r>
            <a:r>
              <a:rPr lang="it-IT" sz="2200" b="1" dirty="0" err="1">
                <a:effectLst/>
                <a:latin typeface="+mj-lt"/>
              </a:rPr>
              <a:t>H</a:t>
            </a:r>
            <a:r>
              <a:rPr lang="it-IT" sz="2200" b="1" baseline="-25000" dirty="0" err="1">
                <a:effectLst/>
                <a:latin typeface="+mj-lt"/>
              </a:rPr>
              <a:t>r</a:t>
            </a:r>
            <a:r>
              <a:rPr lang="it-IT" sz="2200" b="1" dirty="0">
                <a:effectLst/>
                <a:latin typeface="+mj-lt"/>
              </a:rPr>
              <a:t> : </a:t>
            </a:r>
            <a:r>
              <a:rPr lang="it-IT" sz="2200" i="1" dirty="0" smtClean="0">
                <a:latin typeface="+mj-lt"/>
              </a:rPr>
              <a:t>Entalpia Standard </a:t>
            </a:r>
            <a:r>
              <a:rPr lang="en-GB" sz="2200" dirty="0" smtClean="0">
                <a:effectLst/>
                <a:latin typeface="+mj-lt"/>
              </a:rPr>
              <a:t>(= </a:t>
            </a:r>
            <a:r>
              <a:rPr lang="en-GB" sz="2200" dirty="0" err="1" smtClean="0">
                <a:effectLst/>
                <a:latin typeface="+mj-lt"/>
              </a:rPr>
              <a:t>energia</a:t>
            </a:r>
            <a:r>
              <a:rPr lang="en-GB" sz="2200" dirty="0" smtClean="0">
                <a:effectLst/>
                <a:latin typeface="+mj-lt"/>
              </a:rPr>
              <a:t> </a:t>
            </a:r>
            <a:r>
              <a:rPr lang="en-GB" sz="2200" dirty="0" err="1" smtClean="0">
                <a:effectLst/>
                <a:latin typeface="+mj-lt"/>
              </a:rPr>
              <a:t>totale</a:t>
            </a:r>
            <a:r>
              <a:rPr lang="en-GB" sz="2200" dirty="0" smtClean="0">
                <a:effectLst/>
                <a:latin typeface="+mj-lt"/>
              </a:rPr>
              <a:t>) </a:t>
            </a:r>
            <a:r>
              <a:rPr lang="en-US" sz="2200" dirty="0" smtClean="0">
                <a:latin typeface="+mj-lt"/>
              </a:rPr>
              <a:t>di </a:t>
            </a:r>
            <a:r>
              <a:rPr lang="en-US" sz="2200" dirty="0" err="1" smtClean="0">
                <a:latin typeface="+mj-lt"/>
              </a:rPr>
              <a:t>una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reazione</a:t>
            </a:r>
            <a:endParaRPr lang="en-US" sz="2200" b="1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effectLst/>
                <a:latin typeface="+mj-lt"/>
              </a:rPr>
              <a:t>ΔG</a:t>
            </a:r>
            <a:r>
              <a:rPr lang="en-GB" sz="2200" b="1" baseline="-25000" dirty="0" err="1" smtClean="0">
                <a:effectLst/>
                <a:latin typeface="+mj-lt"/>
              </a:rPr>
              <a:t>r</a:t>
            </a:r>
            <a:r>
              <a:rPr lang="en-GB" sz="2200" b="1" dirty="0" smtClean="0">
                <a:effectLst/>
                <a:latin typeface="+mj-lt"/>
              </a:rPr>
              <a:t> : </a:t>
            </a:r>
            <a:r>
              <a:rPr lang="en-GB" sz="2200" i="1" dirty="0" err="1" smtClean="0">
                <a:effectLst/>
                <a:latin typeface="+mj-lt"/>
              </a:rPr>
              <a:t>Energia</a:t>
            </a:r>
            <a:r>
              <a:rPr lang="en-GB" sz="2200" i="1" dirty="0" smtClean="0">
                <a:effectLst/>
                <a:latin typeface="+mj-lt"/>
              </a:rPr>
              <a:t> </a:t>
            </a:r>
            <a:r>
              <a:rPr lang="en-GB" sz="2200" i="1" dirty="0" err="1" smtClean="0">
                <a:effectLst/>
                <a:latin typeface="+mj-lt"/>
              </a:rPr>
              <a:t>libera</a:t>
            </a:r>
            <a:r>
              <a:rPr lang="en-GB" sz="2200" i="1" dirty="0" smtClean="0">
                <a:effectLst/>
                <a:latin typeface="+mj-lt"/>
              </a:rPr>
              <a:t> di Gibbs </a:t>
            </a:r>
            <a:r>
              <a:rPr lang="en-GB" sz="2200" dirty="0" smtClean="0">
                <a:effectLst/>
                <a:latin typeface="+mj-lt"/>
              </a:rPr>
              <a:t>(= </a:t>
            </a:r>
            <a:r>
              <a:rPr lang="en-GB" sz="2200" dirty="0" err="1" smtClean="0">
                <a:effectLst/>
                <a:latin typeface="+mj-lt"/>
              </a:rPr>
              <a:t>corrente</a:t>
            </a:r>
            <a:r>
              <a:rPr lang="en-GB" sz="2200" dirty="0" smtClean="0">
                <a:effectLst/>
                <a:latin typeface="+mj-lt"/>
              </a:rPr>
              <a:t> </a:t>
            </a:r>
            <a:r>
              <a:rPr lang="en-GB" sz="2200" dirty="0" err="1" smtClean="0">
                <a:effectLst/>
                <a:latin typeface="+mj-lt"/>
              </a:rPr>
              <a:t>elettrica</a:t>
            </a:r>
            <a:r>
              <a:rPr lang="en-GB" sz="2200" dirty="0" smtClean="0">
                <a:effectLst/>
                <a:latin typeface="+mj-lt"/>
              </a:rPr>
              <a:t> </a:t>
            </a:r>
            <a:r>
              <a:rPr lang="en-GB" sz="2200" dirty="0" err="1" smtClean="0">
                <a:effectLst/>
                <a:latin typeface="+mj-lt"/>
              </a:rPr>
              <a:t>disponibile</a:t>
            </a:r>
            <a:r>
              <a:rPr lang="en-GB" sz="2200" dirty="0" smtClean="0">
                <a:effectLst/>
                <a:latin typeface="+mj-lt"/>
              </a:rPr>
              <a:t>) </a:t>
            </a:r>
            <a:r>
              <a:rPr lang="en-US" sz="2200" dirty="0" err="1" smtClean="0">
                <a:latin typeface="+mj-lt"/>
              </a:rPr>
              <a:t>della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reazione</a:t>
            </a:r>
            <a:endParaRPr lang="en-US" sz="2200" b="1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effectLst/>
                <a:latin typeface="+mj-lt"/>
              </a:rPr>
              <a:t>ΔS</a:t>
            </a:r>
            <a:r>
              <a:rPr lang="en-GB" sz="2200" b="1" baseline="-25000" dirty="0" err="1" smtClean="0">
                <a:effectLst/>
                <a:latin typeface="+mj-lt"/>
              </a:rPr>
              <a:t>r</a:t>
            </a:r>
            <a:r>
              <a:rPr lang="en-GB" sz="2200" b="1" dirty="0" smtClean="0">
                <a:effectLst/>
                <a:latin typeface="+mj-lt"/>
              </a:rPr>
              <a:t> : </a:t>
            </a:r>
            <a:r>
              <a:rPr lang="en-GB" sz="2200" i="1" dirty="0" err="1" smtClean="0">
                <a:effectLst/>
                <a:latin typeface="+mj-lt"/>
              </a:rPr>
              <a:t>Entropia</a:t>
            </a:r>
            <a:r>
              <a:rPr lang="en-GB" sz="2200" i="1" dirty="0" smtClean="0">
                <a:effectLst/>
                <a:latin typeface="+mj-lt"/>
              </a:rPr>
              <a:t> </a:t>
            </a:r>
            <a:r>
              <a:rPr lang="en-GB" sz="2200" dirty="0" smtClean="0">
                <a:effectLst/>
                <a:latin typeface="+mj-lt"/>
              </a:rPr>
              <a:t>(= </a:t>
            </a:r>
            <a:r>
              <a:rPr lang="en-US" sz="2200" dirty="0" err="1" smtClean="0">
                <a:effectLst/>
                <a:latin typeface="+mj-lt"/>
              </a:rPr>
              <a:t>disordine</a:t>
            </a:r>
            <a:r>
              <a:rPr lang="en-US" sz="2200" dirty="0" smtClean="0">
                <a:effectLst/>
                <a:latin typeface="+mj-lt"/>
              </a:rPr>
              <a:t> </a:t>
            </a:r>
            <a:r>
              <a:rPr lang="en-US" sz="2200" dirty="0" err="1" smtClean="0">
                <a:effectLst/>
                <a:latin typeface="+mj-lt"/>
              </a:rPr>
              <a:t>termico</a:t>
            </a:r>
            <a:r>
              <a:rPr lang="en-US" sz="2200" dirty="0" smtClean="0">
                <a:effectLst/>
                <a:latin typeface="+mj-lt"/>
              </a:rPr>
              <a:t>.. ) </a:t>
            </a:r>
            <a:r>
              <a:rPr lang="en-US" sz="2200" dirty="0" err="1" smtClean="0">
                <a:effectLst/>
                <a:latin typeface="+mj-lt"/>
              </a:rPr>
              <a:t>della</a:t>
            </a:r>
            <a:r>
              <a:rPr lang="en-US" sz="2200" dirty="0" smtClean="0">
                <a:effectLst/>
                <a:latin typeface="+mj-lt"/>
              </a:rPr>
              <a:t> </a:t>
            </a:r>
            <a:r>
              <a:rPr lang="en-US" sz="2200" dirty="0" err="1" smtClean="0">
                <a:effectLst/>
                <a:latin typeface="+mj-lt"/>
              </a:rPr>
              <a:t>reazione</a:t>
            </a:r>
            <a:endParaRPr lang="en-US" sz="2200" b="1" dirty="0" smtClean="0">
              <a:effectLst/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200" b="1" dirty="0" smtClean="0">
                <a:effectLst/>
                <a:latin typeface="+mj-lt"/>
              </a:rPr>
              <a:t>T : </a:t>
            </a:r>
            <a:r>
              <a:rPr lang="en-US" sz="2200" dirty="0" err="1" smtClean="0">
                <a:effectLst/>
                <a:latin typeface="+mj-lt"/>
              </a:rPr>
              <a:t>Temperatura</a:t>
            </a:r>
            <a:r>
              <a:rPr lang="en-US" sz="2200" dirty="0" smtClean="0">
                <a:effectLst/>
                <a:latin typeface="+mj-lt"/>
              </a:rPr>
              <a:t> di </a:t>
            </a:r>
            <a:r>
              <a:rPr lang="en-US" sz="2200" dirty="0" err="1" smtClean="0">
                <a:effectLst/>
                <a:latin typeface="+mj-lt"/>
              </a:rPr>
              <a:t>reazione</a:t>
            </a:r>
            <a:endParaRPr lang="en-US" sz="2200" baseline="30000" dirty="0">
              <a:effectLst/>
              <a:latin typeface="+mj-lt"/>
            </a:endParaRPr>
          </a:p>
        </p:txBody>
      </p:sp>
      <p:sp>
        <p:nvSpPr>
          <p:cNvPr id="17" name="CasellaDiTesto 21"/>
          <p:cNvSpPr txBox="1"/>
          <p:nvPr/>
        </p:nvSpPr>
        <p:spPr>
          <a:xfrm>
            <a:off x="2777682" y="256951"/>
            <a:ext cx="5289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 smtClean="0">
                <a:latin typeface="+mj-lt"/>
              </a:rPr>
              <a:t>Le </a:t>
            </a:r>
            <a:r>
              <a:rPr lang="en-US" sz="2200" dirty="0" err="1" smtClean="0">
                <a:latin typeface="+mj-lt"/>
              </a:rPr>
              <a:t>proprietà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termodinamiche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principali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sono</a:t>
            </a:r>
            <a:r>
              <a:rPr lang="en-US" sz="2200" dirty="0" smtClean="0">
                <a:latin typeface="+mj-lt"/>
              </a:rPr>
              <a:t>:</a:t>
            </a:r>
            <a:endParaRPr lang="en-US" sz="2200" dirty="0">
              <a:latin typeface="+mj-lt"/>
            </a:endParaRPr>
          </a:p>
        </p:txBody>
      </p:sp>
      <p:sp>
        <p:nvSpPr>
          <p:cNvPr id="18" name="CasellaDiTesto 22"/>
          <p:cNvSpPr txBox="1"/>
          <p:nvPr/>
        </p:nvSpPr>
        <p:spPr>
          <a:xfrm>
            <a:off x="3310899" y="4863115"/>
            <a:ext cx="42477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 err="1" smtClean="0">
                <a:latin typeface="+mj-lt"/>
              </a:rPr>
              <a:t>Collegate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dalla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seguente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equazione</a:t>
            </a:r>
            <a:r>
              <a:rPr lang="en-US" sz="2200" dirty="0" smtClean="0">
                <a:latin typeface="+mj-lt"/>
              </a:rPr>
              <a:t>:</a:t>
            </a:r>
            <a:endParaRPr lang="en-US" sz="2200" dirty="0">
              <a:latin typeface="+mj-lt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732410" y="-297487"/>
            <a:ext cx="205504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4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CasellaDiTesto 10"/>
          <p:cNvSpPr txBox="1"/>
          <p:nvPr/>
        </p:nvSpPr>
        <p:spPr>
          <a:xfrm>
            <a:off x="2618436" y="1308938"/>
            <a:ext cx="5205977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 smtClean="0">
                <a:latin typeface="+mj-lt"/>
              </a:rPr>
              <a:t>Le </a:t>
            </a:r>
            <a:r>
              <a:rPr lang="en-US" sz="2200" dirty="0" err="1" smtClean="0">
                <a:latin typeface="+mj-lt"/>
              </a:rPr>
              <a:t>proprietà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termodinamiche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dipendono</a:t>
            </a:r>
            <a:r>
              <a:rPr lang="en-US" sz="2200" dirty="0" smtClean="0">
                <a:latin typeface="+mj-lt"/>
              </a:rPr>
              <a:t> da:</a:t>
            </a:r>
          </a:p>
          <a:p>
            <a:pPr marL="457200" indent="-457200">
              <a:spcAft>
                <a:spcPts val="1200"/>
              </a:spcAft>
            </a:pPr>
            <a:endParaRPr lang="en-US" sz="22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Specie </a:t>
            </a:r>
            <a:r>
              <a:rPr lang="en-US" sz="2200" dirty="0" err="1" smtClean="0">
                <a:latin typeface="+mj-lt"/>
              </a:rPr>
              <a:t>regenti</a:t>
            </a:r>
            <a:endParaRPr lang="en-US" sz="22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err="1" smtClean="0">
                <a:latin typeface="+mj-lt"/>
              </a:rPr>
              <a:t>Temperatura</a:t>
            </a:r>
            <a:endParaRPr lang="en-US" sz="22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err="1" smtClean="0">
                <a:latin typeface="+mj-lt"/>
              </a:rPr>
              <a:t>Pressione</a:t>
            </a:r>
            <a:endParaRPr lang="en-US" sz="22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200" dirty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Per la </a:t>
            </a:r>
            <a:r>
              <a:rPr lang="en-US" sz="2200" dirty="0" err="1" smtClean="0">
                <a:latin typeface="+mj-lt"/>
              </a:rPr>
              <a:t>reazione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dell’idrogeno</a:t>
            </a:r>
            <a:r>
              <a:rPr lang="en-US" sz="2200" dirty="0" smtClean="0">
                <a:latin typeface="+mj-lt"/>
              </a:rPr>
              <a:t> in </a:t>
            </a:r>
            <a:r>
              <a:rPr lang="en-US" sz="2200" dirty="0" err="1" smtClean="0">
                <a:latin typeface="+mj-lt"/>
              </a:rPr>
              <a:t>una</a:t>
            </a:r>
            <a:r>
              <a:rPr lang="en-US" sz="2200" dirty="0" smtClean="0">
                <a:latin typeface="+mj-lt"/>
              </a:rPr>
              <a:t> fuel cell: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l-GR" sz="2200" b="1" dirty="0">
                <a:latin typeface="+mj-lt"/>
              </a:rPr>
              <a:t>Δ</a:t>
            </a:r>
            <a:r>
              <a:rPr lang="it-IT" sz="2200" b="1" dirty="0" err="1" smtClean="0">
                <a:latin typeface="+mj-lt"/>
              </a:rPr>
              <a:t>H</a:t>
            </a:r>
            <a:r>
              <a:rPr lang="it-IT" sz="2200" b="1" baseline="-25000" dirty="0" err="1" smtClean="0">
                <a:latin typeface="+mj-lt"/>
              </a:rPr>
              <a:t>r</a:t>
            </a:r>
            <a:r>
              <a:rPr lang="it-IT" sz="2200" b="1" dirty="0" smtClean="0">
                <a:latin typeface="+mj-lt"/>
              </a:rPr>
              <a:t> </a:t>
            </a:r>
            <a:r>
              <a:rPr lang="en-GB" sz="2200" dirty="0" smtClean="0">
                <a:latin typeface="+mj-lt"/>
                <a:sym typeface="Wingdings" pitchFamily="2" charset="2"/>
              </a:rPr>
              <a:t>a </a:t>
            </a:r>
            <a:r>
              <a:rPr lang="en-GB" sz="2200" dirty="0">
                <a:latin typeface="+mj-lt"/>
                <a:sym typeface="Wingdings" pitchFamily="2" charset="2"/>
              </a:rPr>
              <a:t>25°C </a:t>
            </a:r>
            <a:r>
              <a:rPr lang="en-GB" sz="2200" dirty="0" smtClean="0">
                <a:latin typeface="+mj-lt"/>
                <a:sym typeface="Wingdings" pitchFamily="2" charset="2"/>
              </a:rPr>
              <a:t>e 1 </a:t>
            </a:r>
            <a:r>
              <a:rPr lang="en-GB" sz="2200" dirty="0">
                <a:latin typeface="+mj-lt"/>
                <a:sym typeface="Wingdings" pitchFamily="2" charset="2"/>
              </a:rPr>
              <a:t>bar: </a:t>
            </a:r>
            <a:r>
              <a:rPr lang="en-GB" sz="2200" b="1" dirty="0" smtClean="0">
                <a:latin typeface="+mj-lt"/>
                <a:sym typeface="Wingdings" pitchFamily="2" charset="2"/>
              </a:rPr>
              <a:t>241.61 kJ/</a:t>
            </a:r>
            <a:r>
              <a:rPr lang="en-GB" sz="2200" b="1" dirty="0" err="1" smtClean="0">
                <a:latin typeface="+mj-lt"/>
                <a:sym typeface="Wingdings" pitchFamily="2" charset="2"/>
              </a:rPr>
              <a:t>mol</a:t>
            </a:r>
            <a:endParaRPr lang="en-GB" sz="2200" b="1" dirty="0" smtClean="0">
              <a:latin typeface="+mj-lt"/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latin typeface="+mj-lt"/>
              </a:rPr>
              <a:t>ΔS</a:t>
            </a:r>
            <a:r>
              <a:rPr lang="en-GB" sz="2200" b="1" baseline="-25000" dirty="0" err="1" smtClean="0">
                <a:latin typeface="+mj-lt"/>
              </a:rPr>
              <a:t>r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dirty="0" smtClean="0">
                <a:latin typeface="+mj-lt"/>
                <a:sym typeface="Wingdings" pitchFamily="2" charset="2"/>
              </a:rPr>
              <a:t>a </a:t>
            </a:r>
            <a:r>
              <a:rPr lang="en-GB" sz="2200" dirty="0">
                <a:latin typeface="+mj-lt"/>
                <a:sym typeface="Wingdings" pitchFamily="2" charset="2"/>
              </a:rPr>
              <a:t>25°C </a:t>
            </a:r>
            <a:r>
              <a:rPr lang="en-GB" sz="2200" dirty="0" smtClean="0">
                <a:latin typeface="+mj-lt"/>
                <a:sym typeface="Wingdings" pitchFamily="2" charset="2"/>
              </a:rPr>
              <a:t>e 1 </a:t>
            </a:r>
            <a:r>
              <a:rPr lang="en-GB" sz="2200" dirty="0">
                <a:latin typeface="+mj-lt"/>
                <a:sym typeface="Wingdings" pitchFamily="2" charset="2"/>
              </a:rPr>
              <a:t>bar: </a:t>
            </a:r>
            <a:r>
              <a:rPr lang="en-GB" sz="2200" b="1" dirty="0" smtClean="0">
                <a:latin typeface="+mj-lt"/>
                <a:sym typeface="Wingdings" pitchFamily="2" charset="2"/>
              </a:rPr>
              <a:t>43.58 J/</a:t>
            </a:r>
            <a:r>
              <a:rPr lang="en-GB" sz="2200" b="1" dirty="0" err="1" smtClean="0">
                <a:latin typeface="+mj-lt"/>
                <a:sym typeface="Wingdings" pitchFamily="2" charset="2"/>
              </a:rPr>
              <a:t>mol</a:t>
            </a:r>
            <a:r>
              <a:rPr lang="en-GB" sz="2200" b="1" dirty="0" smtClean="0">
                <a:latin typeface="+mj-lt"/>
                <a:sym typeface="Wingdings" pitchFamily="2" charset="2"/>
              </a:rPr>
              <a:t> K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latin typeface="+mj-lt"/>
              </a:rPr>
              <a:t>ΔG</a:t>
            </a:r>
            <a:r>
              <a:rPr lang="en-GB" sz="2200" b="1" baseline="-25000" dirty="0" err="1" smtClean="0">
                <a:latin typeface="+mj-lt"/>
              </a:rPr>
              <a:t>r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dirty="0" smtClean="0">
                <a:latin typeface="+mj-lt"/>
                <a:sym typeface="Wingdings" pitchFamily="2" charset="2"/>
              </a:rPr>
              <a:t>a </a:t>
            </a:r>
            <a:r>
              <a:rPr lang="en-GB" sz="2200" dirty="0">
                <a:latin typeface="+mj-lt"/>
                <a:sym typeface="Wingdings" pitchFamily="2" charset="2"/>
              </a:rPr>
              <a:t>25°C </a:t>
            </a:r>
            <a:r>
              <a:rPr lang="en-GB" sz="2200" dirty="0" smtClean="0">
                <a:latin typeface="+mj-lt"/>
                <a:sym typeface="Wingdings" pitchFamily="2" charset="2"/>
              </a:rPr>
              <a:t>e 1 </a:t>
            </a:r>
            <a:r>
              <a:rPr lang="en-GB" sz="2200" dirty="0">
                <a:latin typeface="+mj-lt"/>
                <a:sym typeface="Wingdings" pitchFamily="2" charset="2"/>
              </a:rPr>
              <a:t>bar: </a:t>
            </a:r>
            <a:r>
              <a:rPr lang="en-GB" sz="2200" b="1" dirty="0" smtClean="0">
                <a:latin typeface="+mj-lt"/>
                <a:sym typeface="Wingdings" pitchFamily="2" charset="2"/>
              </a:rPr>
              <a:t>254.61 kJ/</a:t>
            </a:r>
            <a:r>
              <a:rPr lang="en-GB" sz="2200" b="1" dirty="0" err="1" smtClean="0">
                <a:latin typeface="+mj-lt"/>
                <a:sym typeface="Wingdings" pitchFamily="2" charset="2"/>
              </a:rPr>
              <a:t>mol</a:t>
            </a:r>
            <a:endParaRPr lang="en-GB" sz="2200" b="1" dirty="0">
              <a:latin typeface="+mj-lt"/>
              <a:sym typeface="Wingdings" pitchFamily="2" charset="2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1970364" y="12794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err="1" smtClean="0">
                <a:effectLst/>
                <a:latin typeface="+mj-lt"/>
                <a:sym typeface="Wingdings" pitchFamily="2" charset="2"/>
              </a:rPr>
              <a:t>Energia</a:t>
            </a:r>
            <a:r>
              <a:rPr lang="en-GB" sz="3000" b="1" dirty="0" smtClean="0">
                <a:effectLst/>
                <a:latin typeface="+mj-lt"/>
                <a:sym typeface="Wingdings" pitchFamily="2" charset="2"/>
              </a:rPr>
              <a:t> </a:t>
            </a:r>
            <a:endParaRPr lang="en-GB" sz="3000" b="1" baseline="30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415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4004285" y="4698439"/>
            <a:ext cx="2920789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2000" b="1" dirty="0">
                <a:effectLst/>
                <a:latin typeface="+mj-lt"/>
              </a:rPr>
              <a:t>Δ</a:t>
            </a:r>
            <a:r>
              <a:rPr lang="it-IT" sz="2000" b="1" dirty="0" err="1">
                <a:effectLst/>
                <a:latin typeface="+mj-lt"/>
              </a:rPr>
              <a:t>H</a:t>
            </a:r>
            <a:r>
              <a:rPr lang="it-IT" sz="2000" b="1" baseline="-25000" dirty="0" err="1">
                <a:effectLst/>
                <a:latin typeface="+mj-lt"/>
              </a:rPr>
              <a:t>r</a:t>
            </a:r>
            <a:r>
              <a:rPr lang="it-IT" sz="2000" b="1" dirty="0">
                <a:effectLst/>
                <a:latin typeface="+mj-lt"/>
              </a:rPr>
              <a:t> </a:t>
            </a:r>
            <a:r>
              <a:rPr lang="en-GB" sz="2000" b="1" dirty="0">
                <a:effectLst/>
                <a:latin typeface="+mj-lt"/>
              </a:rPr>
              <a:t>= </a:t>
            </a:r>
            <a:r>
              <a:rPr lang="el-GR" sz="2000" b="1" dirty="0">
                <a:effectLst/>
                <a:latin typeface="+mj-lt"/>
              </a:rPr>
              <a:t>Δ</a:t>
            </a:r>
            <a:r>
              <a:rPr lang="it-IT" sz="2000" b="1" dirty="0">
                <a:effectLst/>
                <a:latin typeface="+mj-lt"/>
              </a:rPr>
              <a:t>G</a:t>
            </a:r>
            <a:r>
              <a:rPr lang="it-IT" sz="2000" b="1" baseline="-25000" dirty="0">
                <a:effectLst/>
                <a:latin typeface="+mj-lt"/>
              </a:rPr>
              <a:t>r</a:t>
            </a:r>
            <a:r>
              <a:rPr lang="en-GB" sz="2000" b="1" dirty="0">
                <a:effectLst/>
                <a:latin typeface="+mj-lt"/>
              </a:rPr>
              <a:t> </a:t>
            </a:r>
            <a:r>
              <a:rPr lang="en-GB" sz="2000" b="1" dirty="0">
                <a:effectLst/>
                <a:latin typeface="+mj-lt"/>
                <a:sym typeface="Wingdings" pitchFamily="2" charset="2"/>
              </a:rPr>
              <a:t>+ T</a:t>
            </a:r>
            <a:r>
              <a:rPr lang="el-GR" sz="2000" b="1" dirty="0">
                <a:effectLst/>
                <a:latin typeface="+mj-lt"/>
              </a:rPr>
              <a:t> Δ</a:t>
            </a:r>
            <a:r>
              <a:rPr lang="it-IT" sz="2000" b="1" dirty="0" err="1">
                <a:effectLst/>
                <a:latin typeface="+mj-lt"/>
              </a:rPr>
              <a:t>S</a:t>
            </a:r>
            <a:r>
              <a:rPr lang="it-IT" sz="2000" b="1" baseline="-25000" dirty="0" err="1">
                <a:effectLst/>
                <a:latin typeface="+mj-lt"/>
              </a:rPr>
              <a:t>r</a:t>
            </a:r>
            <a:r>
              <a:rPr lang="it-IT" sz="2000" b="1" dirty="0">
                <a:effectLst/>
                <a:latin typeface="+mj-lt"/>
              </a:rPr>
              <a:t> </a:t>
            </a:r>
            <a:endParaRPr lang="en-GB" sz="2000" b="1" baseline="30000" dirty="0">
              <a:effectLst/>
              <a:latin typeface="+mj-lt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2267626" y="5209690"/>
            <a:ext cx="6608967" cy="5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it-IT" sz="2000" dirty="0" smtClean="0">
                <a:effectLst/>
                <a:latin typeface="+mj-lt"/>
              </a:rPr>
              <a:t>Notare che </a:t>
            </a:r>
            <a:r>
              <a:rPr lang="en-GB" sz="2000" b="1" dirty="0" err="1" smtClean="0">
                <a:effectLst/>
                <a:latin typeface="+mj-lt"/>
              </a:rPr>
              <a:t>ΔG</a:t>
            </a:r>
            <a:r>
              <a:rPr lang="en-GB" sz="2000" b="1" baseline="-25000" dirty="0" err="1" smtClean="0">
                <a:effectLst/>
                <a:latin typeface="+mj-lt"/>
              </a:rPr>
              <a:t>r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it-IT" sz="2000" dirty="0" smtClean="0">
                <a:effectLst/>
                <a:latin typeface="+mj-lt"/>
              </a:rPr>
              <a:t>e </a:t>
            </a:r>
            <a:r>
              <a:rPr lang="en-GB" sz="2000" b="1" dirty="0" err="1" smtClean="0">
                <a:effectLst/>
                <a:latin typeface="+mj-lt"/>
              </a:rPr>
              <a:t>ΔS</a:t>
            </a:r>
            <a:r>
              <a:rPr lang="en-GB" sz="2000" b="1" baseline="-25000" dirty="0" err="1" smtClean="0">
                <a:effectLst/>
                <a:latin typeface="+mj-lt"/>
              </a:rPr>
              <a:t>r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it-IT" sz="2000" dirty="0" smtClean="0">
                <a:effectLst/>
                <a:latin typeface="+mj-lt"/>
              </a:rPr>
              <a:t>sono funzione della temperatura</a:t>
            </a:r>
            <a:endParaRPr lang="en-US" sz="2000" baseline="30000" dirty="0">
              <a:effectLst/>
              <a:latin typeface="+mj-lt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1970364" y="49811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err="1" smtClean="0">
                <a:effectLst/>
                <a:latin typeface="+mj-lt"/>
                <a:sym typeface="Wingdings" pitchFamily="2" charset="2"/>
              </a:rPr>
              <a:t>Energia</a:t>
            </a:r>
            <a:endParaRPr lang="en-GB" sz="3000" b="1" baseline="30000" dirty="0">
              <a:effectLst/>
              <a:latin typeface="+mj-lt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52" y="768953"/>
            <a:ext cx="5676944" cy="40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622229" y="512571"/>
            <a:ext cx="7655335" cy="19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Le </a:t>
            </a:r>
            <a:r>
              <a:rPr lang="en-US" dirty="0" err="1" smtClean="0">
                <a:latin typeface="+mj-lt"/>
              </a:rPr>
              <a:t>celle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combustibile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convertono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l’energia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chimica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direttamente</a:t>
            </a:r>
            <a:r>
              <a:rPr lang="en-US" dirty="0" smtClean="0">
                <a:latin typeface="+mj-lt"/>
              </a:rPr>
              <a:t> in </a:t>
            </a:r>
            <a:r>
              <a:rPr lang="en-US" dirty="0" err="1" smtClean="0">
                <a:latin typeface="+mj-lt"/>
              </a:rPr>
              <a:t>energia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elettrica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Nel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caso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ideale</a:t>
            </a:r>
            <a:r>
              <a:rPr lang="en-US" dirty="0" smtClean="0">
                <a:latin typeface="+mj-lt"/>
              </a:rPr>
              <a:t> di un </a:t>
            </a:r>
            <a:r>
              <a:rPr lang="en-US" dirty="0" err="1" smtClean="0">
                <a:latin typeface="+mj-lt"/>
              </a:rPr>
              <a:t>dispositivo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elettrochimico</a:t>
            </a:r>
            <a:r>
              <a:rPr lang="en-US" dirty="0" smtClean="0">
                <a:latin typeface="+mj-lt"/>
              </a:rPr>
              <a:t> di </a:t>
            </a:r>
            <a:r>
              <a:rPr lang="en-US" dirty="0" err="1" smtClean="0">
                <a:latin typeface="+mj-lt"/>
              </a:rPr>
              <a:t>conversione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energetica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tutta</a:t>
            </a:r>
            <a:r>
              <a:rPr lang="en-US" dirty="0" smtClean="0">
                <a:latin typeface="+mj-lt"/>
              </a:rPr>
              <a:t> la quota di </a:t>
            </a:r>
            <a:r>
              <a:rPr lang="en-US" dirty="0" err="1" smtClean="0">
                <a:latin typeface="+mj-lt"/>
              </a:rPr>
              <a:t>variazione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dell’energia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libera</a:t>
            </a:r>
            <a:r>
              <a:rPr lang="en-US" dirty="0" smtClean="0">
                <a:latin typeface="+mj-lt"/>
              </a:rPr>
              <a:t> di Gibbs </a:t>
            </a:r>
            <a:r>
              <a:rPr lang="en-US" dirty="0" err="1" smtClean="0">
                <a:latin typeface="+mj-lt"/>
              </a:rPr>
              <a:t>della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rezione</a:t>
            </a:r>
            <a:r>
              <a:rPr lang="en-US" dirty="0" smtClean="0">
                <a:latin typeface="+mj-lt"/>
              </a:rPr>
              <a:t> è </a:t>
            </a:r>
            <a:r>
              <a:rPr lang="en-US" dirty="0" err="1" smtClean="0">
                <a:latin typeface="+mj-lt"/>
              </a:rPr>
              <a:t>resa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disponibile</a:t>
            </a:r>
            <a:r>
              <a:rPr lang="en-US" dirty="0" smtClean="0">
                <a:latin typeface="+mj-lt"/>
              </a:rPr>
              <a:t> come </a:t>
            </a:r>
            <a:r>
              <a:rPr lang="en-US" dirty="0" err="1" smtClean="0">
                <a:latin typeface="+mj-lt"/>
              </a:rPr>
              <a:t>energia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elettrica</a:t>
            </a:r>
            <a:r>
              <a:rPr lang="en-US" dirty="0" smtClean="0">
                <a:latin typeface="+mj-lt"/>
              </a:rPr>
              <a:t>. </a:t>
            </a:r>
            <a:endParaRPr lang="en-US" baseline="30000" dirty="0">
              <a:effectLst/>
              <a:latin typeface="+mj-lt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081746" y="2133717"/>
            <a:ext cx="2592288" cy="6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latin typeface="+mj-lt"/>
              </a:rPr>
              <a:t>Δ</a:t>
            </a:r>
            <a:r>
              <a:rPr lang="it-IT" sz="3000" b="1" dirty="0" smtClean="0">
                <a:latin typeface="+mj-lt"/>
              </a:rPr>
              <a:t>G</a:t>
            </a:r>
            <a:r>
              <a:rPr lang="it-IT" sz="3000" b="1" baseline="-25000" dirty="0" smtClean="0">
                <a:latin typeface="+mj-lt"/>
              </a:rPr>
              <a:t>r</a:t>
            </a:r>
            <a:r>
              <a:rPr lang="it-IT" sz="3000" b="1" dirty="0" smtClean="0">
                <a:effectLst/>
                <a:latin typeface="+mj-lt"/>
              </a:rPr>
              <a:t> = LAVORO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414319" y="-120594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err="1" smtClean="0">
                <a:effectLst/>
                <a:latin typeface="+mj-lt"/>
                <a:sym typeface="Wingdings" pitchFamily="2" charset="2"/>
              </a:rPr>
              <a:t>Energia</a:t>
            </a:r>
            <a:r>
              <a:rPr lang="en-GB" sz="3000" b="1" dirty="0" smtClean="0">
                <a:effectLst/>
                <a:latin typeface="+mj-lt"/>
                <a:sym typeface="Wingdings" pitchFamily="2" charset="2"/>
              </a:rPr>
              <a:t>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1622230" y="2805188"/>
            <a:ext cx="7655335" cy="5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+mj-lt"/>
              </a:rPr>
              <a:t>Usando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l’equazione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che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esprime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lavoro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necessario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spostare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elettroni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tramite</a:t>
            </a:r>
            <a:r>
              <a:rPr lang="en-US" dirty="0" smtClean="0">
                <a:latin typeface="+mj-lt"/>
              </a:rPr>
              <a:t> un </a:t>
            </a:r>
            <a:r>
              <a:rPr lang="en-US" dirty="0" err="1" smtClean="0">
                <a:latin typeface="+mj-lt"/>
              </a:rPr>
              <a:t>potenziale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elettrico</a:t>
            </a:r>
            <a:r>
              <a:rPr lang="en-US" dirty="0" smtClean="0">
                <a:latin typeface="+mj-lt"/>
              </a:rPr>
              <a:t>:</a:t>
            </a:r>
            <a:endParaRPr lang="en-US" baseline="30000" dirty="0">
              <a:effectLst/>
              <a:latin typeface="+mj-lt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081746" y="3611482"/>
            <a:ext cx="2592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latin typeface="+mj-lt"/>
              </a:rPr>
              <a:t>Δ</a:t>
            </a:r>
            <a:r>
              <a:rPr lang="it-IT" sz="3000" b="1" dirty="0" smtClean="0">
                <a:latin typeface="+mj-lt"/>
              </a:rPr>
              <a:t>G</a:t>
            </a:r>
            <a:r>
              <a:rPr lang="it-IT" sz="3000" b="1" baseline="-25000" dirty="0" smtClean="0">
                <a:latin typeface="+mj-lt"/>
              </a:rPr>
              <a:t>r</a:t>
            </a:r>
            <a:r>
              <a:rPr lang="it-IT" sz="3000" b="1" dirty="0" smtClean="0">
                <a:effectLst/>
                <a:latin typeface="+mj-lt"/>
              </a:rPr>
              <a:t> = n F </a:t>
            </a:r>
            <a:r>
              <a:rPr lang="it-IT" sz="3000" b="1" dirty="0" err="1" smtClean="0">
                <a:effectLst/>
                <a:latin typeface="+mj-lt"/>
              </a:rPr>
              <a:t>E</a:t>
            </a:r>
            <a:r>
              <a:rPr lang="it-IT" sz="3000" b="1" baseline="-25000" dirty="0" err="1">
                <a:latin typeface="+mj-lt"/>
              </a:rPr>
              <a:t>r</a:t>
            </a:r>
            <a:r>
              <a:rPr lang="it-IT" sz="3000" b="1" dirty="0" smtClean="0">
                <a:effectLst/>
                <a:latin typeface="+mj-lt"/>
              </a:rPr>
              <a:t>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1910263" y="4502254"/>
            <a:ext cx="765533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dirty="0" smtClean="0">
                <a:latin typeface="+mj-lt"/>
              </a:rPr>
              <a:t>n = </a:t>
            </a:r>
            <a:r>
              <a:rPr lang="en-US" dirty="0" err="1" smtClean="0">
                <a:latin typeface="+mj-lt"/>
              </a:rPr>
              <a:t>moli</a:t>
            </a:r>
            <a:r>
              <a:rPr lang="en-US" dirty="0" smtClean="0">
                <a:latin typeface="+mj-lt"/>
              </a:rPr>
              <a:t> di </a:t>
            </a:r>
            <a:r>
              <a:rPr lang="en-US" dirty="0" err="1" smtClean="0">
                <a:latin typeface="+mj-lt"/>
              </a:rPr>
              <a:t>elettroni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coinvolti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nella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reazione</a:t>
            </a:r>
            <a:r>
              <a:rPr lang="en-US" dirty="0" smtClean="0">
                <a:latin typeface="+mj-lt"/>
              </a:rPr>
              <a:t>. </a:t>
            </a:r>
            <a:r>
              <a:rPr lang="en-US" dirty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or hydrogen n=2</a:t>
            </a:r>
          </a:p>
          <a:p>
            <a:pPr algn="just"/>
            <a:r>
              <a:rPr lang="en-US" dirty="0" smtClean="0">
                <a:effectLst/>
                <a:latin typeface="+mj-lt"/>
              </a:rPr>
              <a:t>F = </a:t>
            </a:r>
            <a:r>
              <a:rPr lang="en-US" dirty="0" err="1" smtClean="0">
                <a:effectLst/>
                <a:latin typeface="+mj-lt"/>
              </a:rPr>
              <a:t>Costante</a:t>
            </a:r>
            <a:r>
              <a:rPr lang="en-US" dirty="0" smtClean="0">
                <a:effectLst/>
                <a:latin typeface="+mj-lt"/>
              </a:rPr>
              <a:t> di </a:t>
            </a:r>
            <a:r>
              <a:rPr lang="en-US" dirty="0" smtClean="0">
                <a:latin typeface="+mj-lt"/>
              </a:rPr>
              <a:t>F</a:t>
            </a:r>
            <a:r>
              <a:rPr lang="en-US" dirty="0" smtClean="0">
                <a:effectLst/>
                <a:latin typeface="+mj-lt"/>
              </a:rPr>
              <a:t>araday</a:t>
            </a:r>
            <a:r>
              <a:rPr lang="en-US" dirty="0" smtClean="0">
                <a:latin typeface="+mj-lt"/>
              </a:rPr>
              <a:t>, 96485.3329 C/</a:t>
            </a:r>
            <a:r>
              <a:rPr lang="en-US" dirty="0" err="1" smtClean="0">
                <a:latin typeface="+mj-lt"/>
              </a:rPr>
              <a:t>mol</a:t>
            </a:r>
            <a:endParaRPr lang="en-US" dirty="0" smtClean="0">
              <a:latin typeface="+mj-lt"/>
            </a:endParaRPr>
          </a:p>
          <a:p>
            <a:pPr algn="just"/>
            <a:r>
              <a:rPr lang="en-US" dirty="0" err="1" smtClean="0">
                <a:effectLst/>
                <a:latin typeface="+mj-lt"/>
              </a:rPr>
              <a:t>E</a:t>
            </a:r>
            <a:r>
              <a:rPr lang="en-US" baseline="-25000" dirty="0" err="1">
                <a:latin typeface="+mj-lt"/>
              </a:rPr>
              <a:t>r</a:t>
            </a:r>
            <a:r>
              <a:rPr lang="en-US" dirty="0" smtClean="0">
                <a:effectLst/>
                <a:latin typeface="+mj-lt"/>
              </a:rPr>
              <a:t> = </a:t>
            </a:r>
            <a:r>
              <a:rPr lang="en-US" dirty="0" err="1" smtClean="0">
                <a:effectLst/>
                <a:latin typeface="+mj-lt"/>
              </a:rPr>
              <a:t>Voltaggio</a:t>
            </a:r>
            <a:r>
              <a:rPr lang="en-US" dirty="0" smtClean="0">
                <a:effectLst/>
                <a:latin typeface="+mj-lt"/>
              </a:rPr>
              <a:t> </a:t>
            </a:r>
            <a:r>
              <a:rPr lang="en-US" dirty="0" err="1" smtClean="0">
                <a:effectLst/>
                <a:latin typeface="+mj-lt"/>
              </a:rPr>
              <a:t>ideale</a:t>
            </a:r>
            <a:r>
              <a:rPr lang="en-US" dirty="0" smtClean="0">
                <a:effectLst/>
                <a:latin typeface="+mj-lt"/>
              </a:rPr>
              <a:t> di </a:t>
            </a:r>
            <a:r>
              <a:rPr lang="en-US" dirty="0" err="1" smtClean="0">
                <a:effectLst/>
                <a:latin typeface="+mj-lt"/>
              </a:rPr>
              <a:t>reazione</a:t>
            </a:r>
            <a:endParaRPr lang="en-US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806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1232</Words>
  <Application>Microsoft Office PowerPoint</Application>
  <PresentationFormat>Widescreen</PresentationFormat>
  <Paragraphs>142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Calirbi</vt:lpstr>
      <vt:lpstr>Cambria Math</vt:lpstr>
      <vt:lpstr>Symbol</vt:lpstr>
      <vt:lpstr>Wingdings</vt:lpstr>
      <vt:lpstr>Office Theme</vt:lpstr>
      <vt:lpstr>Equazione</vt:lpstr>
      <vt:lpstr>Ecuación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Francesco Mondi</cp:lastModifiedBy>
  <cp:revision>22</cp:revision>
  <dcterms:created xsi:type="dcterms:W3CDTF">2019-06-26T09:21:34Z</dcterms:created>
  <dcterms:modified xsi:type="dcterms:W3CDTF">2019-11-11T12:09:28Z</dcterms:modified>
</cp:coreProperties>
</file>