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73" r:id="rId4"/>
    <p:sldId id="284" r:id="rId5"/>
    <p:sldId id="292" r:id="rId6"/>
    <p:sldId id="291" r:id="rId7"/>
    <p:sldId id="290" r:id="rId8"/>
    <p:sldId id="289" r:id="rId9"/>
    <p:sldId id="288" r:id="rId10"/>
    <p:sldId id="287" r:id="rId11"/>
    <p:sldId id="286" r:id="rId12"/>
    <p:sldId id="285" r:id="rId13"/>
    <p:sldId id="283" r:id="rId14"/>
    <p:sldId id="282" r:id="rId15"/>
    <p:sldId id="281" r:id="rId16"/>
    <p:sldId id="280" r:id="rId17"/>
    <p:sldId id="279" r:id="rId18"/>
    <p:sldId id="278" r:id="rId19"/>
    <p:sldId id="277" r:id="rId20"/>
    <p:sldId id="276" r:id="rId21"/>
    <p:sldId id="275" r:id="rId22"/>
    <p:sldId id="274" r:id="rId23"/>
    <p:sldId id="272" r:id="rId24"/>
    <p:sldId id="271" r:id="rId25"/>
    <p:sldId id="270" r:id="rId26"/>
    <p:sldId id="269" r:id="rId27"/>
    <p:sldId id="268" r:id="rId28"/>
    <p:sldId id="267" r:id="rId29"/>
    <p:sldId id="266" r:id="rId30"/>
    <p:sldId id="265" r:id="rId31"/>
    <p:sldId id="264" r:id="rId32"/>
    <p:sldId id="263" r:id="rId33"/>
    <p:sldId id="262" r:id="rId34"/>
    <p:sldId id="261" r:id="rId35"/>
    <p:sldId id="260" r:id="rId36"/>
    <p:sldId id="259" r:id="rId37"/>
    <p:sldId id="25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/>
    <p:restoredTop sz="94646"/>
  </p:normalViewPr>
  <p:slideViewPr>
    <p:cSldViewPr snapToGrid="0" snapToObjects="1">
      <p:cViewPr varScale="1">
        <p:scale>
          <a:sx n="109" d="100"/>
          <a:sy n="109" d="100"/>
        </p:scale>
        <p:origin x="7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1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5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4E4D4A-C7B4-0A4F-B336-7568CF39A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826369-A491-FF49-B2BE-064E0024F40D}"/>
              </a:ext>
            </a:extLst>
          </p:cNvPr>
          <p:cNvSpPr txBox="1"/>
          <p:nvPr userDrawn="1"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</p:spTree>
    <p:extLst>
      <p:ext uri="{BB962C8B-B14F-4D97-AF65-F5344CB8AC3E}">
        <p14:creationId xmlns:p14="http://schemas.microsoft.com/office/powerpoint/2010/main" val="3565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4.jpeg"/><Relationship Id="rId5" Type="http://schemas.openxmlformats.org/officeDocument/2006/relationships/image" Target="../media/image7.png"/><Relationship Id="rId10" Type="http://schemas.openxmlformats.org/officeDocument/2006/relationships/image" Target="../media/image23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hyperlink" Target="https://commons.wikimedia.org/w/index.php?curid=29802905" TargetMode="External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hyperlink" Target="https://creativecommons.org/licenses/by/2.0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commons.wikimedia.org/wiki/File:Hydrogen_02.png" TargetMode="External"/><Relationship Id="rId5" Type="http://schemas.openxmlformats.org/officeDocument/2006/relationships/image" Target="../media/image7.png"/><Relationship Id="rId15" Type="http://schemas.openxmlformats.org/officeDocument/2006/relationships/image" Target="../media/image13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4.jpeg"/><Relationship Id="rId5" Type="http://schemas.openxmlformats.org/officeDocument/2006/relationships/image" Target="../media/image7.png"/><Relationship Id="rId10" Type="http://schemas.openxmlformats.org/officeDocument/2006/relationships/image" Target="../media/image23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6.jpeg"/><Relationship Id="rId5" Type="http://schemas.openxmlformats.org/officeDocument/2006/relationships/image" Target="../media/image7.png"/><Relationship Id="rId10" Type="http://schemas.openxmlformats.org/officeDocument/2006/relationships/image" Target="../media/image25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8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oleObject" Target="../embeddings/oleObject2.bin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12" Type="http://schemas.openxmlformats.org/officeDocument/2006/relationships/image" Target="../media/image29.wmf"/><Relationship Id="rId17" Type="http://schemas.openxmlformats.org/officeDocument/2006/relationships/image" Target="../media/image32.gi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30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2.gi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2.gi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2.gi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hyperlink" Target="https://commons.wikimedia.org/wiki/File:Hydrogen_02.png" TargetMode="External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5" Type="http://schemas.openxmlformats.org/officeDocument/2006/relationships/hyperlink" Target="https://commons.wikimedia.org/w/index.php?curid=29802905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hyperlink" Target="https://creativecommons.org/licenses/by/2.0/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3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37.wmf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5.jpeg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0.png"/><Relationship Id="rId19" Type="http://schemas.openxmlformats.org/officeDocument/2006/relationships/image" Target="../media/image16.pn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35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8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hyperlink" Target="https://creativecommons.org/licenses/by/2.0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it.m.wikipedia.org/wiki/File:Solid_oxide_fuel_cell.svg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BAC356-1C44-F44B-B830-43C409DA0D87}"/>
              </a:ext>
            </a:extLst>
          </p:cNvPr>
          <p:cNvSpPr txBox="1">
            <a:spLocks/>
          </p:cNvSpPr>
          <p:nvPr/>
        </p:nvSpPr>
        <p:spPr>
          <a:xfrm>
            <a:off x="2600634" y="6260486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00AC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&lt;Partner logo&gt;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EB3AC-D2CD-9040-93EF-FB25EB2C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4E6FDB-7A33-184B-BFA9-D72881DB13F0}"/>
              </a:ext>
            </a:extLst>
          </p:cNvPr>
          <p:cNvSpPr txBox="1">
            <a:spLocks/>
          </p:cNvSpPr>
          <p:nvPr/>
        </p:nvSpPr>
        <p:spPr>
          <a:xfrm>
            <a:off x="779208" y="1980148"/>
            <a:ext cx="6064044" cy="755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AC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 err="1" smtClean="0"/>
              <a:t>Principi</a:t>
            </a:r>
            <a:r>
              <a:rPr lang="en-US" b="1" dirty="0" smtClean="0"/>
              <a:t> di </a:t>
            </a:r>
            <a:r>
              <a:rPr lang="en-US" b="1" dirty="0" err="1" smtClean="0"/>
              <a:t>funzionamento</a:t>
            </a:r>
            <a:endParaRPr lang="en-US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53EABC-DF2E-8044-9EB9-8629F76FF197}"/>
              </a:ext>
            </a:extLst>
          </p:cNvPr>
          <p:cNvSpPr txBox="1">
            <a:spLocks/>
          </p:cNvSpPr>
          <p:nvPr/>
        </p:nvSpPr>
        <p:spPr>
          <a:xfrm>
            <a:off x="838199" y="2879027"/>
            <a:ext cx="6600093" cy="1828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Powerpoint per </a:t>
            </a:r>
            <a:r>
              <a:rPr lang="en-US" sz="2400" dirty="0" err="1" smtClean="0"/>
              <a:t>gli</a:t>
            </a:r>
            <a:r>
              <a:rPr lang="en-US" sz="2400" dirty="0" smtClean="0"/>
              <a:t> </a:t>
            </a:r>
            <a:r>
              <a:rPr lang="en-US" sz="2400" dirty="0" err="1" smtClean="0"/>
              <a:t>studenti</a:t>
            </a:r>
            <a:r>
              <a:rPr lang="en-US" sz="2400" dirty="0" smtClean="0"/>
              <a:t>  – </a:t>
            </a:r>
            <a:r>
              <a:rPr lang="en-US" sz="1800" dirty="0" err="1" smtClean="0"/>
              <a:t>Tecnologie</a:t>
            </a:r>
            <a:r>
              <a:rPr lang="en-US" sz="1800" dirty="0" smtClean="0"/>
              <a:t> a </a:t>
            </a:r>
            <a:r>
              <a:rPr lang="en-US" sz="1800" dirty="0" err="1" smtClean="0"/>
              <a:t>idrogeno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5300E-B0BF-4E44-9488-125A96BBBF49}"/>
              </a:ext>
            </a:extLst>
          </p:cNvPr>
          <p:cNvSpPr txBox="1"/>
          <p:nvPr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5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56654" y="312809"/>
            <a:ext cx="4441767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Operazione della fuel cell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96359" y="2314868"/>
            <a:ext cx="2005579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</a:rPr>
              <a:t>Il </a:t>
            </a:r>
            <a:r>
              <a:rPr lang="en-US" sz="1600" dirty="0" err="1" smtClean="0">
                <a:latin typeface="Arial" pitchFamily="34" charset="0"/>
              </a:rPr>
              <a:t>combustibile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viene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fornito</a:t>
            </a:r>
            <a:r>
              <a:rPr lang="en-US" sz="1600" dirty="0" smtClean="0">
                <a:latin typeface="Arial" pitchFamily="34" charset="0"/>
              </a:rPr>
              <a:t> in </a:t>
            </a:r>
            <a:r>
              <a:rPr lang="en-US" sz="1600" dirty="0" err="1" smtClean="0">
                <a:latin typeface="Arial" pitchFamily="34" charset="0"/>
              </a:rPr>
              <a:t>modo</a:t>
            </a:r>
            <a:r>
              <a:rPr lang="en-US" sz="1600" dirty="0" smtClean="0">
                <a:latin typeface="Arial" pitchFamily="34" charset="0"/>
              </a:rPr>
              <a:t> continuo </a:t>
            </a:r>
            <a:r>
              <a:rPr lang="en-US" sz="1600" dirty="0" err="1" smtClean="0">
                <a:latin typeface="Arial" pitchFamily="34" charset="0"/>
              </a:rPr>
              <a:t>all’anodo</a:t>
            </a:r>
            <a:endParaRPr lang="en-US" sz="1600" dirty="0">
              <a:latin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4073" y="752747"/>
            <a:ext cx="30549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21" y="1985444"/>
            <a:ext cx="3157518" cy="35428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51" y="3831617"/>
            <a:ext cx="831436" cy="8236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1" t="13079" r="15306" b="21778"/>
          <a:stretch/>
        </p:blipFill>
        <p:spPr>
          <a:xfrm>
            <a:off x="1444079" y="3464017"/>
            <a:ext cx="1133458" cy="155888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600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56654" y="312809"/>
            <a:ext cx="4441767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Operazione della fuel cell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561383" y="2587209"/>
            <a:ext cx="2129771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</a:rPr>
              <a:t>Aria o </a:t>
            </a:r>
            <a:r>
              <a:rPr lang="en-US" sz="1600" dirty="0" err="1" smtClean="0">
                <a:latin typeface="Arial" pitchFamily="34" charset="0"/>
              </a:rPr>
              <a:t>ossigeno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sono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continuamente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forniti</a:t>
            </a:r>
            <a:r>
              <a:rPr lang="en-US" sz="1600" dirty="0" smtClean="0">
                <a:latin typeface="Arial" pitchFamily="34" charset="0"/>
              </a:rPr>
              <a:t> al </a:t>
            </a:r>
            <a:r>
              <a:rPr lang="en-US" sz="1600" dirty="0" err="1" smtClean="0">
                <a:latin typeface="Arial" pitchFamily="34" charset="0"/>
              </a:rPr>
              <a:t>catodo</a:t>
            </a:r>
            <a:endParaRPr lang="en-US" sz="1600" dirty="0">
              <a:latin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4073" y="752747"/>
            <a:ext cx="30549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21" y="1985444"/>
            <a:ext cx="3157518" cy="35428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69" y="3708651"/>
            <a:ext cx="1197954" cy="181967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7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63606" y="465521"/>
            <a:ext cx="4441767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Operazione della fuel cell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264071" y="5313647"/>
            <a:ext cx="3030985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1600" dirty="0" err="1" smtClean="0">
                <a:latin typeface="Arial" pitchFamily="34" charset="0"/>
              </a:rPr>
              <a:t>Gli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ioni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passano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attraverso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l’elettrolita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373" y="4923113"/>
            <a:ext cx="134837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 smtClean="0"/>
              <a:t>O</a:t>
            </a:r>
            <a:r>
              <a:rPr lang="it-IT" baseline="30000" dirty="0" smtClean="0"/>
              <a:t>2-</a:t>
            </a:r>
            <a:r>
              <a:rPr lang="it-IT" dirty="0" smtClean="0"/>
              <a:t> / H</a:t>
            </a:r>
            <a:r>
              <a:rPr lang="it-IT" baseline="30000" dirty="0" smtClean="0"/>
              <a:t>+</a:t>
            </a:r>
            <a:endParaRPr lang="it-IT" baseline="30000" dirty="0"/>
          </a:p>
        </p:txBody>
      </p:sp>
      <p:sp>
        <p:nvSpPr>
          <p:cNvPr id="18" name="Down Arrow 17"/>
          <p:cNvSpPr/>
          <p:nvPr/>
        </p:nvSpPr>
        <p:spPr>
          <a:xfrm rot="16200000">
            <a:off x="4987101" y="4888470"/>
            <a:ext cx="150799" cy="477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Down Arrow 18"/>
          <p:cNvSpPr/>
          <p:nvPr/>
        </p:nvSpPr>
        <p:spPr>
          <a:xfrm rot="16200000">
            <a:off x="6383127" y="4874752"/>
            <a:ext cx="150799" cy="477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0" name="Straight Connector 19"/>
          <p:cNvCxnSpPr/>
          <p:nvPr/>
        </p:nvCxnSpPr>
        <p:spPr>
          <a:xfrm>
            <a:off x="722229" y="940417"/>
            <a:ext cx="30549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77" y="1285090"/>
            <a:ext cx="3157518" cy="354288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005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56654" y="312809"/>
            <a:ext cx="4441767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Operazione della fuel cell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4073" y="752747"/>
            <a:ext cx="30549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860041" y="1045234"/>
            <a:ext cx="35560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1600" dirty="0" err="1" smtClean="0">
                <a:latin typeface="Arial" pitchFamily="34" charset="0"/>
              </a:rPr>
              <a:t>Gli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elettroni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scorrono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attraverso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il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circuito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esterno</a:t>
            </a:r>
            <a:r>
              <a:rPr lang="en-US" sz="1600" dirty="0" smtClean="0">
                <a:latin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</a:rPr>
              <a:t>alimentando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dispositivi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connessi</a:t>
            </a:r>
            <a:endParaRPr lang="en-US" sz="1600" dirty="0">
              <a:latin typeface="Arial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21" y="1985444"/>
            <a:ext cx="3157518" cy="35428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14" b="53221"/>
          <a:stretch/>
        </p:blipFill>
        <p:spPr>
          <a:xfrm rot="2799761">
            <a:off x="6360010" y="1398715"/>
            <a:ext cx="1337680" cy="159927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252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56654" y="312809"/>
            <a:ext cx="4441767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cell stack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74073" y="752747"/>
            <a:ext cx="24326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07376" y="1808100"/>
            <a:ext cx="8755008" cy="6463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Arial" pitchFamily="34" charset="0"/>
              </a:rPr>
              <a:t>Una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singola</a:t>
            </a:r>
            <a:r>
              <a:rPr lang="en-US" dirty="0" smtClean="0">
                <a:latin typeface="Arial" pitchFamily="34" charset="0"/>
              </a:rPr>
              <a:t> fuel cell produce un </a:t>
            </a:r>
            <a:r>
              <a:rPr lang="en-US" dirty="0" err="1" smtClean="0">
                <a:latin typeface="Arial" pitchFamily="34" charset="0"/>
              </a:rPr>
              <a:t>voltaggio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limitato</a:t>
            </a:r>
            <a:r>
              <a:rPr lang="en-US" dirty="0" smtClean="0">
                <a:latin typeface="Arial" pitchFamily="34" charset="0"/>
              </a:rPr>
              <a:t> (~1V). Per </a:t>
            </a:r>
            <a:r>
              <a:rPr lang="en-US" dirty="0" err="1" smtClean="0">
                <a:latin typeface="Arial" pitchFamily="34" charset="0"/>
              </a:rPr>
              <a:t>ottenere</a:t>
            </a:r>
            <a:r>
              <a:rPr lang="en-US" dirty="0" smtClean="0">
                <a:latin typeface="Arial" pitchFamily="34" charset="0"/>
              </a:rPr>
              <a:t> un </a:t>
            </a:r>
            <a:r>
              <a:rPr lang="en-US" dirty="0" err="1" smtClean="0">
                <a:latin typeface="Arial" pitchFamily="34" charset="0"/>
              </a:rPr>
              <a:t>voltaggio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adatto</a:t>
            </a:r>
            <a:r>
              <a:rPr lang="en-US" dirty="0" smtClean="0">
                <a:latin typeface="Arial" pitchFamily="34" charset="0"/>
              </a:rPr>
              <a:t> a </a:t>
            </a:r>
            <a:r>
              <a:rPr lang="en-US" dirty="0" err="1" smtClean="0">
                <a:latin typeface="Arial" pitchFamily="34" charset="0"/>
              </a:rPr>
              <a:t>utilizzi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pratici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le </a:t>
            </a:r>
            <a:r>
              <a:rPr lang="en-US" dirty="0" err="1" smtClean="0">
                <a:latin typeface="Arial" pitchFamily="34" charset="0"/>
              </a:rPr>
              <a:t>celle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sono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connesse</a:t>
            </a:r>
            <a:r>
              <a:rPr lang="en-US" dirty="0" smtClean="0">
                <a:latin typeface="Arial" pitchFamily="34" charset="0"/>
              </a:rPr>
              <a:t> in </a:t>
            </a:r>
            <a:r>
              <a:rPr lang="en-US" dirty="0" err="1" smtClean="0">
                <a:latin typeface="Arial" pitchFamily="34" charset="0"/>
              </a:rPr>
              <a:t>serie</a:t>
            </a:r>
            <a:r>
              <a:rPr lang="en-US" dirty="0" smtClean="0">
                <a:latin typeface="Arial" pitchFamily="34" charset="0"/>
              </a:rPr>
              <a:t> per </a:t>
            </a:r>
            <a:r>
              <a:rPr lang="en-US" dirty="0" err="1" smtClean="0">
                <a:latin typeface="Arial" pitchFamily="34" charset="0"/>
              </a:rPr>
              <a:t>formare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uno</a:t>
            </a:r>
            <a:r>
              <a:rPr lang="en-US" dirty="0" smtClean="0">
                <a:latin typeface="Arial" pitchFamily="34" charset="0"/>
              </a:rPr>
              <a:t> stack. </a:t>
            </a:r>
            <a:endParaRPr lang="en-US" u="sng" dirty="0">
              <a:latin typeface="Arial" pitchFamily="34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53144" y="3148100"/>
            <a:ext cx="324906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itchFamily="34" charset="0"/>
              </a:rPr>
              <a:t>Uno stack fuel cell è </a:t>
            </a:r>
            <a:r>
              <a:rPr lang="en-US" dirty="0" err="1" smtClean="0">
                <a:latin typeface="Arial" pitchFamily="34" charset="0"/>
              </a:rPr>
              <a:t>composto</a:t>
            </a:r>
            <a:r>
              <a:rPr lang="en-US" dirty="0" smtClean="0">
                <a:latin typeface="Arial" pitchFamily="34" charset="0"/>
              </a:rPr>
              <a:t> da </a:t>
            </a:r>
            <a:r>
              <a:rPr lang="en-US" dirty="0" err="1" smtClean="0">
                <a:latin typeface="Arial" pitchFamily="34" charset="0"/>
              </a:rPr>
              <a:t>diversi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elementi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che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creano</a:t>
            </a:r>
            <a:r>
              <a:rPr lang="en-US" dirty="0" smtClean="0">
                <a:latin typeface="Arial" pitchFamily="34" charset="0"/>
              </a:rPr>
              <a:t> le </a:t>
            </a:r>
            <a:r>
              <a:rPr lang="en-US" dirty="0" err="1" smtClean="0">
                <a:latin typeface="Arial" pitchFamily="34" charset="0"/>
              </a:rPr>
              <a:t>condizioni</a:t>
            </a:r>
            <a:r>
              <a:rPr lang="en-US" dirty="0" smtClean="0">
                <a:latin typeface="Arial" pitchFamily="34" charset="0"/>
              </a:rPr>
              <a:t> di </a:t>
            </a:r>
            <a:r>
              <a:rPr lang="en-US" dirty="0" err="1" smtClean="0">
                <a:latin typeface="Arial" pitchFamily="34" charset="0"/>
              </a:rPr>
              <a:t>funzionamento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corretto</a:t>
            </a:r>
            <a:r>
              <a:rPr lang="en-US" dirty="0" smtClean="0">
                <a:latin typeface="Arial" pitchFamily="34" charset="0"/>
              </a:rPr>
              <a:t> per la </a:t>
            </a:r>
            <a:r>
              <a:rPr lang="en-US" dirty="0" err="1" smtClean="0">
                <a:latin typeface="Arial" pitchFamily="34" charset="0"/>
              </a:rPr>
              <a:t>cella</a:t>
            </a:r>
            <a:r>
              <a:rPr lang="en-US" dirty="0" smtClean="0">
                <a:latin typeface="Arial" pitchFamily="34" charset="0"/>
              </a:rPr>
              <a:t> e </a:t>
            </a:r>
            <a:r>
              <a:rPr lang="en-US" dirty="0" err="1" smtClean="0">
                <a:latin typeface="Arial" pitchFamily="34" charset="0"/>
              </a:rPr>
              <a:t>permettono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una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raccolta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efficiente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dell’energia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prodotta</a:t>
            </a:r>
            <a:r>
              <a:rPr lang="en-US" dirty="0" smtClean="0">
                <a:latin typeface="Arial" pitchFamily="34" charset="0"/>
              </a:rPr>
              <a:t>.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59" y="3168787"/>
            <a:ext cx="3990975" cy="226695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924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56653" y="312809"/>
            <a:ext cx="5199415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cell stack: interconnettore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74073" y="752747"/>
            <a:ext cx="3740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42735" y="2145134"/>
            <a:ext cx="367206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latin typeface="Arial" pitchFamily="34" charset="0"/>
              </a:rPr>
              <a:t>L’interconnettore</a:t>
            </a:r>
            <a:r>
              <a:rPr lang="en-US" dirty="0" smtClean="0">
                <a:latin typeface="Arial" pitchFamily="34" charset="0"/>
              </a:rPr>
              <a:t> è un </a:t>
            </a:r>
            <a:r>
              <a:rPr lang="en-US" dirty="0" err="1" smtClean="0">
                <a:latin typeface="Arial" pitchFamily="34" charset="0"/>
              </a:rPr>
              <a:t>elemento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conduttivo</a:t>
            </a:r>
            <a:r>
              <a:rPr lang="en-US" dirty="0" smtClean="0">
                <a:latin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</a:rPr>
              <a:t>solitamente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una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piastra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metallica</a:t>
            </a:r>
            <a:r>
              <a:rPr lang="en-US" dirty="0" smtClean="0">
                <a:latin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</a:rPr>
              <a:t>che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fornisce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supporto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meccanico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alla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cella</a:t>
            </a:r>
            <a:r>
              <a:rPr lang="en-US" dirty="0" smtClean="0">
                <a:latin typeface="Arial" pitchFamily="34" charset="0"/>
              </a:rPr>
              <a:t> e </a:t>
            </a:r>
            <a:r>
              <a:rPr lang="en-US" dirty="0" err="1" smtClean="0">
                <a:latin typeface="Arial" pitchFamily="34" charset="0"/>
              </a:rPr>
              <a:t>viene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lavorata</a:t>
            </a:r>
            <a:r>
              <a:rPr lang="en-US" dirty="0" smtClean="0">
                <a:latin typeface="Arial" pitchFamily="34" charset="0"/>
              </a:rPr>
              <a:t> per </a:t>
            </a:r>
            <a:r>
              <a:rPr lang="en-US" dirty="0" err="1" smtClean="0">
                <a:latin typeface="Arial" pitchFamily="34" charset="0"/>
              </a:rPr>
              <a:t>ottenere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volumi</a:t>
            </a:r>
            <a:r>
              <a:rPr lang="en-US" dirty="0" smtClean="0">
                <a:latin typeface="Arial" pitchFamily="34" charset="0"/>
              </a:rPr>
              <a:t> in cui </a:t>
            </a:r>
            <a:r>
              <a:rPr lang="en-US" dirty="0" err="1" smtClean="0">
                <a:latin typeface="Arial" pitchFamily="34" charset="0"/>
              </a:rPr>
              <a:t>scorrono</a:t>
            </a:r>
            <a:r>
              <a:rPr lang="en-US" dirty="0" smtClean="0">
                <a:latin typeface="Arial" pitchFamily="34" charset="0"/>
              </a:rPr>
              <a:t> gas </a:t>
            </a:r>
            <a:r>
              <a:rPr lang="en-US" dirty="0" err="1" smtClean="0">
                <a:latin typeface="Arial" pitchFamily="34" charset="0"/>
              </a:rPr>
              <a:t>anodici</a:t>
            </a:r>
            <a:r>
              <a:rPr lang="en-US" dirty="0" smtClean="0">
                <a:latin typeface="Arial" pitchFamily="34" charset="0"/>
              </a:rPr>
              <a:t> e </a:t>
            </a:r>
            <a:r>
              <a:rPr lang="en-US" dirty="0" err="1" smtClean="0">
                <a:latin typeface="Arial" pitchFamily="34" charset="0"/>
              </a:rPr>
              <a:t>catodici</a:t>
            </a:r>
            <a:r>
              <a:rPr lang="en-US" dirty="0" smtClean="0">
                <a:latin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</a:rPr>
              <a:t>Ogni</a:t>
            </a:r>
            <a:r>
              <a:rPr lang="en-US" dirty="0" smtClean="0">
                <a:latin typeface="Arial" pitchFamily="34" charset="0"/>
              </a:rPr>
              <a:t> camera </a:t>
            </a:r>
            <a:r>
              <a:rPr lang="en-US" dirty="0" err="1" smtClean="0">
                <a:latin typeface="Arial" pitchFamily="34" charset="0"/>
              </a:rPr>
              <a:t>gassosa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deve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essere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isolata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dalle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altre</a:t>
            </a:r>
            <a:r>
              <a:rPr lang="en-US" dirty="0" smtClean="0">
                <a:latin typeface="Arial" pitchFamily="34" charset="0"/>
              </a:rPr>
              <a:t>. Per </a:t>
            </a:r>
            <a:r>
              <a:rPr lang="en-US" dirty="0" err="1" smtClean="0">
                <a:latin typeface="Arial" pitchFamily="34" charset="0"/>
              </a:rPr>
              <a:t>evitare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miscelamento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dei</a:t>
            </a:r>
            <a:r>
              <a:rPr lang="en-US" dirty="0" smtClean="0">
                <a:latin typeface="Arial" pitchFamily="34" charset="0"/>
              </a:rPr>
              <a:t> gas (crossover) </a:t>
            </a:r>
            <a:r>
              <a:rPr lang="en-US" dirty="0" err="1" smtClean="0">
                <a:latin typeface="Arial" pitchFamily="34" charset="0"/>
              </a:rPr>
              <a:t>sono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aggiunte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delle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guarnizioni</a:t>
            </a:r>
            <a:r>
              <a:rPr lang="en-US" dirty="0" smtClean="0">
                <a:latin typeface="Arial" pitchFamily="34" charset="0"/>
              </a:rPr>
              <a:t>/</a:t>
            </a:r>
            <a:r>
              <a:rPr lang="en-US" dirty="0" err="1" smtClean="0">
                <a:latin typeface="Arial" pitchFamily="34" charset="0"/>
              </a:rPr>
              <a:t>tenute</a:t>
            </a:r>
            <a:r>
              <a:rPr lang="en-US" dirty="0" smtClean="0">
                <a:latin typeface="Arial" pitchFamily="34" charset="0"/>
              </a:rPr>
              <a:t> in </a:t>
            </a:r>
            <a:r>
              <a:rPr lang="en-US" dirty="0" err="1" smtClean="0">
                <a:latin typeface="Arial" pitchFamily="34" charset="0"/>
              </a:rPr>
              <a:t>materiali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opportuni</a:t>
            </a:r>
            <a:r>
              <a:rPr lang="en-US" dirty="0" smtClean="0">
                <a:latin typeface="Arial" pitchFamily="34" charset="0"/>
              </a:rPr>
              <a:t>.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74073" y="752747"/>
            <a:ext cx="46507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91" y="2445593"/>
            <a:ext cx="3170698" cy="266502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76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56653" y="312809"/>
            <a:ext cx="5234249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cell stack: interconnettore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74073" y="752747"/>
            <a:ext cx="46507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84753" y="2460096"/>
            <a:ext cx="385661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</a:rPr>
              <a:t>Alta </a:t>
            </a:r>
            <a:r>
              <a:rPr lang="en-US" dirty="0" err="1" smtClean="0">
                <a:latin typeface="Arial" pitchFamily="34" charset="0"/>
              </a:rPr>
              <a:t>conduttività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elettrica</a:t>
            </a:r>
            <a:endParaRPr lang="en-US" dirty="0" smtClean="0">
              <a:latin typeface="Arial" pitchFamily="34" charset="0"/>
            </a:endParaRPr>
          </a:p>
          <a:p>
            <a:pPr algn="just"/>
            <a:endParaRPr lang="en-US" dirty="0" smtClean="0">
              <a:latin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itchFamily="34" charset="0"/>
              </a:rPr>
              <a:t>Compatibilità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chimica</a:t>
            </a:r>
            <a:r>
              <a:rPr lang="en-US" dirty="0" smtClean="0">
                <a:latin typeface="Arial" pitchFamily="34" charset="0"/>
              </a:rPr>
              <a:t> con </a:t>
            </a:r>
            <a:r>
              <a:rPr lang="en-US" dirty="0" err="1" smtClean="0">
                <a:latin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materiali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della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cella</a:t>
            </a:r>
            <a:r>
              <a:rPr lang="en-US" dirty="0" smtClean="0">
                <a:latin typeface="Arial" pitchFamily="34" charset="0"/>
              </a:rPr>
              <a:t> e </a:t>
            </a:r>
            <a:r>
              <a:rPr lang="en-US" dirty="0" err="1" smtClean="0">
                <a:latin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reagenti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gassosi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utilizzati</a:t>
            </a:r>
            <a:r>
              <a:rPr lang="en-US" dirty="0" smtClean="0">
                <a:latin typeface="Arial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</a:rPr>
              <a:t>Stabile ad </a:t>
            </a:r>
            <a:r>
              <a:rPr lang="en-US" dirty="0" err="1" smtClean="0">
                <a:latin typeface="Arial" pitchFamily="34" charset="0"/>
              </a:rPr>
              <a:t>alta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temperatura</a:t>
            </a:r>
            <a:r>
              <a:rPr lang="en-US" dirty="0" smtClean="0">
                <a:latin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</a:rPr>
              <a:t>chimicamente</a:t>
            </a:r>
            <a:r>
              <a:rPr lang="en-US" dirty="0" smtClean="0">
                <a:latin typeface="Arial" pitchFamily="34" charset="0"/>
              </a:rPr>
              <a:t> e </a:t>
            </a:r>
            <a:r>
              <a:rPr lang="en-US" dirty="0" err="1" smtClean="0">
                <a:latin typeface="Arial" pitchFamily="34" charset="0"/>
              </a:rPr>
              <a:t>strutturalmente</a:t>
            </a:r>
            <a:r>
              <a:rPr lang="en-US" dirty="0" smtClean="0">
                <a:latin typeface="Arial" pitchFamily="34" charset="0"/>
              </a:rPr>
              <a:t>)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490359" y="1554584"/>
            <a:ext cx="38290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latin typeface="Arial" pitchFamily="34" charset="0"/>
              </a:rPr>
              <a:t>Caratteristiche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dell’interconnettore</a:t>
            </a:r>
            <a:r>
              <a:rPr lang="en-US" dirty="0" smtClean="0">
                <a:latin typeface="Arial" pitchFamily="34" charset="0"/>
              </a:rPr>
              <a:t>: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91" y="2445593"/>
            <a:ext cx="3170698" cy="266502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982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56654" y="312809"/>
            <a:ext cx="4668192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cell stack: </a:t>
            </a:r>
            <a:r>
              <a:rPr lang="it-IT" sz="28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sealing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74073" y="752747"/>
            <a:ext cx="46507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23389" y="1501096"/>
            <a:ext cx="3774439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itchFamily="34" charset="0"/>
              </a:rPr>
              <a:t>Per </a:t>
            </a:r>
            <a:r>
              <a:rPr lang="en-US" dirty="0" err="1" smtClean="0">
                <a:latin typeface="Arial" pitchFamily="34" charset="0"/>
              </a:rPr>
              <a:t>evitare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perdite</a:t>
            </a:r>
            <a:r>
              <a:rPr lang="en-US" dirty="0" smtClean="0">
                <a:latin typeface="Arial" pitchFamily="34" charset="0"/>
              </a:rPr>
              <a:t> di gas e crossover, un </a:t>
            </a:r>
            <a:r>
              <a:rPr lang="en-US" dirty="0" err="1" smtClean="0">
                <a:latin typeface="Arial" pitchFamily="34" charset="0"/>
              </a:rPr>
              <a:t>materiale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sigillante</a:t>
            </a:r>
            <a:r>
              <a:rPr lang="en-US" dirty="0" smtClean="0">
                <a:latin typeface="Arial" pitchFamily="34" charset="0"/>
              </a:rPr>
              <a:t> è </a:t>
            </a:r>
            <a:r>
              <a:rPr lang="en-US" dirty="0" err="1" smtClean="0">
                <a:latin typeface="Arial" pitchFamily="34" charset="0"/>
              </a:rPr>
              <a:t>aggiunto</a:t>
            </a:r>
            <a:r>
              <a:rPr lang="en-US" dirty="0" smtClean="0">
                <a:latin typeface="Arial" pitchFamily="34" charset="0"/>
              </a:rPr>
              <a:t> in </a:t>
            </a:r>
            <a:r>
              <a:rPr lang="en-US" dirty="0" err="1" smtClean="0">
                <a:latin typeface="Arial" pitchFamily="34" charset="0"/>
              </a:rPr>
              <a:t>vari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punti</a:t>
            </a:r>
            <a:r>
              <a:rPr lang="en-US" dirty="0" smtClean="0">
                <a:latin typeface="Arial" pitchFamily="34" charset="0"/>
              </a:rPr>
              <a:t> e in </a:t>
            </a:r>
            <a:r>
              <a:rPr lang="en-US" dirty="0" err="1" smtClean="0">
                <a:latin typeface="Arial" pitchFamily="34" charset="0"/>
              </a:rPr>
              <a:t>ogni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strato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dello</a:t>
            </a:r>
            <a:r>
              <a:rPr lang="en-US" dirty="0" smtClean="0">
                <a:latin typeface="Arial" pitchFamily="34" charset="0"/>
              </a:rPr>
              <a:t> stack. </a:t>
            </a:r>
          </a:p>
          <a:p>
            <a:pPr algn="just"/>
            <a:endParaRPr lang="en-US" dirty="0" smtClean="0">
              <a:latin typeface="Arial" pitchFamily="34" charset="0"/>
            </a:endParaRPr>
          </a:p>
          <a:p>
            <a:pPr algn="just"/>
            <a:r>
              <a:rPr lang="en-US" dirty="0" smtClean="0">
                <a:latin typeface="Arial" pitchFamily="34" charset="0"/>
              </a:rPr>
              <a:t>I </a:t>
            </a:r>
            <a:r>
              <a:rPr lang="en-US" dirty="0" err="1" smtClean="0">
                <a:latin typeface="Arial" pitchFamily="34" charset="0"/>
              </a:rPr>
              <a:t>materiali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utilizzati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dipendono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dalla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temperatura</a:t>
            </a:r>
            <a:r>
              <a:rPr lang="en-US" dirty="0" smtClean="0">
                <a:latin typeface="Arial" pitchFamily="34" charset="0"/>
              </a:rPr>
              <a:t> di </a:t>
            </a:r>
            <a:r>
              <a:rPr lang="en-US" dirty="0" err="1" smtClean="0">
                <a:latin typeface="Arial" pitchFamily="34" charset="0"/>
              </a:rPr>
              <a:t>funzionamento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della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cella</a:t>
            </a:r>
            <a:r>
              <a:rPr lang="en-US" dirty="0" smtClean="0">
                <a:latin typeface="Arial" pitchFamily="34" charset="0"/>
              </a:rPr>
              <a:t> e </a:t>
            </a:r>
            <a:r>
              <a:rPr lang="en-US" dirty="0" err="1" smtClean="0">
                <a:latin typeface="Arial" pitchFamily="34" charset="0"/>
              </a:rPr>
              <a:t>sono</a:t>
            </a:r>
            <a:r>
              <a:rPr lang="en-US" dirty="0">
                <a:latin typeface="Arial" pitchFamily="34" charset="0"/>
              </a:rPr>
              <a:t>:</a:t>
            </a:r>
          </a:p>
          <a:p>
            <a:pPr algn="just"/>
            <a:endParaRPr lang="en-US" dirty="0">
              <a:latin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itchFamily="34" charset="0"/>
              </a:rPr>
              <a:t>Minerale</a:t>
            </a:r>
            <a:r>
              <a:rPr lang="en-US" dirty="0" smtClean="0">
                <a:latin typeface="Arial" pitchFamily="34" charset="0"/>
              </a:rPr>
              <a:t> (a base di mica)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itchFamily="34" charset="0"/>
              </a:rPr>
              <a:t>Vetro-ceramico</a:t>
            </a:r>
            <a:endParaRPr lang="en-US" dirty="0" smtClean="0">
              <a:latin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itchFamily="34" charset="0"/>
              </a:rPr>
              <a:t>Saldatura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metallica</a:t>
            </a:r>
            <a:endParaRPr lang="en-US" dirty="0" smtClean="0">
              <a:latin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itchFamily="34" charset="0"/>
              </a:rPr>
              <a:t>Elastomeri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particolari</a:t>
            </a:r>
            <a:endParaRPr lang="en-US" dirty="0" smtClean="0">
              <a:latin typeface="Arial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20601" r="12201" b="12201"/>
          <a:stretch/>
        </p:blipFill>
        <p:spPr>
          <a:xfrm>
            <a:off x="5482273" y="2764283"/>
            <a:ext cx="2284473" cy="203064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114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56654" y="312809"/>
            <a:ext cx="4668192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cell stack: </a:t>
            </a:r>
            <a:r>
              <a:rPr lang="it-IT" sz="28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sealing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74073" y="752747"/>
            <a:ext cx="46507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71874" y="1314096"/>
            <a:ext cx="421783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latin typeface="Arial" pitchFamily="34" charset="0"/>
              </a:rPr>
              <a:t>Caratteristiche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dei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materiali</a:t>
            </a:r>
            <a:r>
              <a:rPr lang="en-US" dirty="0" smtClean="0">
                <a:latin typeface="Arial" pitchFamily="34" charset="0"/>
              </a:rPr>
              <a:t> del sealing:</a:t>
            </a:r>
          </a:p>
          <a:p>
            <a:pPr algn="just"/>
            <a:endParaRPr lang="en-US" dirty="0">
              <a:latin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itchFamily="34" charset="0"/>
              </a:rPr>
              <a:t>Stabilità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meccanica</a:t>
            </a:r>
            <a:r>
              <a:rPr lang="en-US" dirty="0" smtClean="0">
                <a:latin typeface="Arial" pitchFamily="34" charset="0"/>
              </a:rPr>
              <a:t> e </a:t>
            </a:r>
            <a:r>
              <a:rPr lang="en-US" dirty="0" err="1" smtClean="0">
                <a:latin typeface="Arial" pitchFamily="34" charset="0"/>
              </a:rPr>
              <a:t>chimica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nelle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condizioni</a:t>
            </a:r>
            <a:r>
              <a:rPr lang="en-US" dirty="0" smtClean="0">
                <a:latin typeface="Arial" pitchFamily="34" charset="0"/>
              </a:rPr>
              <a:t> di </a:t>
            </a:r>
            <a:r>
              <a:rPr lang="en-US" dirty="0" err="1" smtClean="0">
                <a:latin typeface="Arial" pitchFamily="34" charset="0"/>
              </a:rPr>
              <a:t>funzionamento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della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cella</a:t>
            </a:r>
            <a:endParaRPr lang="en-US" dirty="0" smtClean="0">
              <a:latin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itchFamily="34" charset="0"/>
              </a:rPr>
              <a:t>Isolante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elettrico</a:t>
            </a:r>
            <a:endParaRPr lang="en-US" dirty="0" smtClean="0">
              <a:latin typeface="Arial" pitchFamily="34" charset="0"/>
            </a:endParaRPr>
          </a:p>
          <a:p>
            <a:pPr algn="just"/>
            <a:r>
              <a:rPr lang="en-US" dirty="0"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 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</a:rPr>
              <a:t>Non </a:t>
            </a:r>
            <a:r>
              <a:rPr lang="en-US" dirty="0" err="1" smtClean="0">
                <a:latin typeface="Arial" pitchFamily="34" charset="0"/>
              </a:rPr>
              <a:t>poroso</a:t>
            </a:r>
            <a:endParaRPr lang="en-US" dirty="0" smtClean="0">
              <a:latin typeface="Arial" pitchFamily="34" charset="0"/>
            </a:endParaRPr>
          </a:p>
          <a:p>
            <a:pPr algn="just"/>
            <a:endParaRPr lang="en-US" dirty="0" smtClean="0">
              <a:latin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itchFamily="34" charset="0"/>
              </a:rPr>
              <a:t>Coefficiente</a:t>
            </a:r>
            <a:r>
              <a:rPr lang="en-US" dirty="0" smtClean="0">
                <a:latin typeface="Arial" pitchFamily="34" charset="0"/>
              </a:rPr>
              <a:t> di </a:t>
            </a:r>
            <a:r>
              <a:rPr lang="en-US" dirty="0" err="1" smtClean="0">
                <a:latin typeface="Arial" pitchFamily="34" charset="0"/>
              </a:rPr>
              <a:t>espansione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termica</a:t>
            </a:r>
            <a:r>
              <a:rPr lang="en-US" dirty="0" smtClean="0">
                <a:latin typeface="Arial" pitchFamily="34" charset="0"/>
              </a:rPr>
              <a:t> (CTE) </a:t>
            </a:r>
            <a:r>
              <a:rPr lang="en-US" dirty="0" err="1" smtClean="0">
                <a:latin typeface="Arial" pitchFamily="34" charset="0"/>
              </a:rPr>
              <a:t>compatibile</a:t>
            </a:r>
            <a:r>
              <a:rPr lang="en-US" dirty="0" smtClean="0">
                <a:latin typeface="Arial" pitchFamily="34" charset="0"/>
              </a:rPr>
              <a:t> con </a:t>
            </a:r>
            <a:r>
              <a:rPr lang="en-US" dirty="0" err="1" smtClean="0">
                <a:latin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materiali</a:t>
            </a:r>
            <a:r>
              <a:rPr lang="en-US" dirty="0" smtClean="0">
                <a:latin typeface="Arial" pitchFamily="34" charset="0"/>
              </a:rPr>
              <a:t> con cui è a </a:t>
            </a:r>
            <a:r>
              <a:rPr lang="en-US" dirty="0" err="1" smtClean="0">
                <a:latin typeface="Arial" pitchFamily="34" charset="0"/>
              </a:rPr>
              <a:t>contatto</a:t>
            </a:r>
            <a:r>
              <a:rPr lang="en-US" dirty="0" smtClean="0">
                <a:latin typeface="Arial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itchFamily="34" charset="0"/>
            </a:endParaRPr>
          </a:p>
          <a:p>
            <a:pPr algn="just"/>
            <a:endParaRPr lang="en-US" dirty="0" smtClean="0">
              <a:latin typeface="Arial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20601" r="12201" b="12201"/>
          <a:stretch/>
        </p:blipFill>
        <p:spPr>
          <a:xfrm>
            <a:off x="5482273" y="2764283"/>
            <a:ext cx="2284473" cy="203064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333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56654" y="312809"/>
            <a:ext cx="5219898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cell stack: current collector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74073" y="752747"/>
            <a:ext cx="50947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931216" y="1761712"/>
            <a:ext cx="36992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itchFamily="34" charset="0"/>
              </a:rPr>
              <a:t>La </a:t>
            </a:r>
            <a:r>
              <a:rPr lang="en-US" dirty="0" err="1" smtClean="0">
                <a:latin typeface="Arial" pitchFamily="34" charset="0"/>
              </a:rPr>
              <a:t>corrente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generata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dalla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cella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deve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essere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raccolta</a:t>
            </a:r>
            <a:r>
              <a:rPr lang="en-US" dirty="0" smtClean="0">
                <a:latin typeface="Arial" pitchFamily="34" charset="0"/>
              </a:rPr>
              <a:t> e </a:t>
            </a:r>
            <a:r>
              <a:rPr lang="en-US" dirty="0" err="1" smtClean="0">
                <a:latin typeface="Arial" pitchFamily="34" charset="0"/>
              </a:rPr>
              <a:t>trasferita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agli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interconnettori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creando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una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connessione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elettrica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su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diversi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punti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della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superficie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della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cella</a:t>
            </a:r>
            <a:r>
              <a:rPr lang="en-US" dirty="0" smtClean="0">
                <a:latin typeface="Arial" pitchFamily="34" charset="0"/>
              </a:rPr>
              <a:t>.  </a:t>
            </a:r>
          </a:p>
          <a:p>
            <a:pPr algn="just"/>
            <a:endParaRPr lang="en-US" dirty="0" smtClean="0">
              <a:latin typeface="Arial" pitchFamily="34" charset="0"/>
            </a:endParaRPr>
          </a:p>
          <a:p>
            <a:pPr algn="just"/>
            <a:r>
              <a:rPr lang="en-US" dirty="0" smtClean="0">
                <a:latin typeface="Arial" pitchFamily="34" charset="0"/>
              </a:rPr>
              <a:t>Il current collector ha </a:t>
            </a:r>
            <a:r>
              <a:rPr lang="en-US" dirty="0" err="1" smtClean="0">
                <a:latin typeface="Arial" pitchFamily="34" charset="0"/>
              </a:rPr>
              <a:t>una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struttura</a:t>
            </a:r>
            <a:r>
              <a:rPr lang="en-US" dirty="0" smtClean="0">
                <a:latin typeface="Arial" pitchFamily="34" charset="0"/>
              </a:rPr>
              <a:t> e </a:t>
            </a:r>
            <a:r>
              <a:rPr lang="en-US" dirty="0" err="1" smtClean="0">
                <a:latin typeface="Arial" pitchFamily="34" charset="0"/>
              </a:rPr>
              <a:t>una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geometria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ottimizzate</a:t>
            </a:r>
            <a:r>
              <a:rPr lang="en-US" dirty="0" smtClean="0">
                <a:latin typeface="Arial" pitchFamily="34" charset="0"/>
              </a:rPr>
              <a:t> in </a:t>
            </a:r>
            <a:r>
              <a:rPr lang="en-US" dirty="0" err="1" smtClean="0">
                <a:latin typeface="Arial" pitchFamily="34" charset="0"/>
              </a:rPr>
              <a:t>modo</a:t>
            </a:r>
            <a:r>
              <a:rPr lang="en-US" dirty="0" smtClean="0">
                <a:latin typeface="Arial" pitchFamily="34" charset="0"/>
              </a:rPr>
              <a:t> da </a:t>
            </a:r>
            <a:r>
              <a:rPr lang="en-US" dirty="0" err="1" smtClean="0">
                <a:latin typeface="Arial" pitchFamily="34" charset="0"/>
              </a:rPr>
              <a:t>raccogliere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corrente</a:t>
            </a:r>
            <a:r>
              <a:rPr lang="en-US" dirty="0" smtClean="0">
                <a:latin typeface="Arial" pitchFamily="34" charset="0"/>
              </a:rPr>
              <a:t> e </a:t>
            </a:r>
            <a:r>
              <a:rPr lang="en-US" dirty="0" err="1" smtClean="0">
                <a:latin typeface="Arial" pitchFamily="34" charset="0"/>
              </a:rPr>
              <a:t>contemporaneamente</a:t>
            </a:r>
            <a:r>
              <a:rPr lang="en-US" dirty="0" smtClean="0">
                <a:latin typeface="Arial" pitchFamily="34" charset="0"/>
              </a:rPr>
              <a:t> non </a:t>
            </a:r>
            <a:r>
              <a:rPr lang="en-US" dirty="0" err="1" smtClean="0">
                <a:latin typeface="Arial" pitchFamily="34" charset="0"/>
              </a:rPr>
              <a:t>limitare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il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flusso</a:t>
            </a:r>
            <a:r>
              <a:rPr lang="en-US" dirty="0" smtClean="0">
                <a:latin typeface="Arial" pitchFamily="34" charset="0"/>
              </a:rPr>
              <a:t> di gas in </a:t>
            </a:r>
            <a:r>
              <a:rPr lang="en-US" dirty="0" err="1" smtClean="0">
                <a:latin typeface="Arial" pitchFamily="34" charset="0"/>
              </a:rPr>
              <a:t>arrivo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agli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elettrodi</a:t>
            </a:r>
            <a:r>
              <a:rPr lang="en-US" dirty="0" smtClean="0">
                <a:latin typeface="Arial" pitchFamily="34" charset="0"/>
              </a:rPr>
              <a:t>. 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9" t="15927" r="8094" b="21654"/>
          <a:stretch/>
        </p:blipFill>
        <p:spPr>
          <a:xfrm>
            <a:off x="5212009" y="3796932"/>
            <a:ext cx="3156077" cy="18200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0" r="-794" b="10730"/>
          <a:stretch/>
        </p:blipFill>
        <p:spPr>
          <a:xfrm>
            <a:off x="5697121" y="1279234"/>
            <a:ext cx="2185851" cy="225888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19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03688" y="308875"/>
            <a:ext cx="3787192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 una fuel cell?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26920" y="843505"/>
            <a:ext cx="3740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16"/>
          <p:cNvSpPr/>
          <p:nvPr/>
        </p:nvSpPr>
        <p:spPr>
          <a:xfrm>
            <a:off x="6247379" y="2012664"/>
            <a:ext cx="257818" cy="444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Down Arrow 17"/>
          <p:cNvSpPr/>
          <p:nvPr/>
        </p:nvSpPr>
        <p:spPr>
          <a:xfrm>
            <a:off x="6247379" y="3633306"/>
            <a:ext cx="257818" cy="444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918239" y="1587185"/>
            <a:ext cx="2846072" cy="8402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800" dirty="0" smtClean="0"/>
              <a:t>Una fuel cell è un </a:t>
            </a: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</a:rPr>
              <a:t>dispositivo di conversione dell’energia</a:t>
            </a:r>
            <a:endParaRPr lang="it-IT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964134" y="3025055"/>
            <a:ext cx="2846072" cy="10895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err="1" smtClean="0">
                <a:solidFill>
                  <a:schemeClr val="tx1"/>
                </a:solidFill>
              </a:rPr>
              <a:t>converte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l’energia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chimica</a:t>
            </a:r>
            <a:r>
              <a:rPr lang="en-US" sz="1800" dirty="0" smtClean="0">
                <a:solidFill>
                  <a:schemeClr val="tx1"/>
                </a:solidFill>
              </a:rPr>
              <a:t> di un </a:t>
            </a:r>
            <a:r>
              <a:rPr lang="en-US" sz="1800" dirty="0" err="1" smtClean="0">
                <a:solidFill>
                  <a:schemeClr val="tx1"/>
                </a:solidFill>
              </a:rPr>
              <a:t>combustibile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u="sng" dirty="0" err="1" smtClean="0">
                <a:solidFill>
                  <a:schemeClr val="tx1"/>
                </a:solidFill>
              </a:rPr>
              <a:t>direttamente</a:t>
            </a:r>
            <a:r>
              <a:rPr lang="en-US" sz="1800" dirty="0" smtClean="0">
                <a:solidFill>
                  <a:schemeClr val="tx1"/>
                </a:solidFill>
              </a:rPr>
              <a:t> in </a:t>
            </a:r>
            <a:r>
              <a:rPr lang="en-US" sz="1800" dirty="0" err="1" smtClean="0">
                <a:solidFill>
                  <a:schemeClr val="tx1"/>
                </a:solidFill>
              </a:rPr>
              <a:t>energia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elettrica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2115723" y="2504929"/>
            <a:ext cx="311134" cy="4426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59" y="1042418"/>
            <a:ext cx="831436" cy="82368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601822" y="5674487"/>
            <a:ext cx="221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11"/>
              </a:rPr>
              <a:t>Photo</a:t>
            </a:r>
            <a:r>
              <a:rPr lang="en-US" sz="900" dirty="0"/>
              <a:t> by </a:t>
            </a:r>
            <a:r>
              <a:rPr lang="en-US" sz="900" dirty="0" err="1" smtClean="0"/>
              <a:t>Utahraptor</a:t>
            </a:r>
            <a:r>
              <a:rPr lang="en-US" sz="900" dirty="0" smtClean="0"/>
              <a:t> </a:t>
            </a:r>
            <a:r>
              <a:rPr lang="en-US" sz="900" dirty="0" err="1"/>
              <a:t>ostrommaysi</a:t>
            </a:r>
            <a:r>
              <a:rPr lang="en-US" sz="900" dirty="0"/>
              <a:t>  / </a:t>
            </a:r>
            <a:r>
              <a:rPr lang="en-US" sz="900" dirty="0">
                <a:hlinkClick r:id="rId12"/>
              </a:rPr>
              <a:t>CC </a:t>
            </a:r>
            <a:r>
              <a:rPr lang="en-US" sz="900" dirty="0" smtClean="0">
                <a:hlinkClick r:id="rId12"/>
              </a:rPr>
              <a:t>BY</a:t>
            </a:r>
            <a:endParaRPr lang="en-US" sz="900" dirty="0" smtClean="0"/>
          </a:p>
          <a:p>
            <a:r>
              <a:rPr lang="en-US" sz="900" dirty="0" smtClean="0">
                <a:hlinkClick r:id="rId13"/>
              </a:rPr>
              <a:t>Photo </a:t>
            </a:r>
            <a:r>
              <a:rPr lang="en-US" sz="900" dirty="0" smtClean="0"/>
              <a:t> By </a:t>
            </a:r>
            <a:r>
              <a:rPr lang="en-US" sz="900" dirty="0"/>
              <a:t>LPS.1 - Own work, </a:t>
            </a:r>
            <a:r>
              <a:rPr lang="en-US" sz="900" dirty="0" smtClean="0"/>
              <a:t>CC0</a:t>
            </a:r>
            <a:endParaRPr lang="it-IT" sz="9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8" t="23991" r="10831" b="14972"/>
          <a:stretch/>
        </p:blipFill>
        <p:spPr>
          <a:xfrm>
            <a:off x="5903886" y="2585933"/>
            <a:ext cx="944800" cy="9710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125" y="4153697"/>
            <a:ext cx="906289" cy="135943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93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56654" y="312809"/>
            <a:ext cx="5219898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cell stack: current collector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74073" y="752747"/>
            <a:ext cx="52024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931216" y="1375035"/>
            <a:ext cx="378883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latin typeface="Arial" pitchFamily="34" charset="0"/>
              </a:rPr>
              <a:t>Caratteristiche</a:t>
            </a:r>
            <a:r>
              <a:rPr lang="en-US" dirty="0" smtClean="0">
                <a:latin typeface="Arial" pitchFamily="34" charset="0"/>
              </a:rPr>
              <a:t> del current collector:</a:t>
            </a:r>
          </a:p>
          <a:p>
            <a:pPr algn="just"/>
            <a:endParaRPr lang="en-US" dirty="0">
              <a:latin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itchFamily="34" charset="0"/>
              </a:rPr>
              <a:t>Stabilità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meccanica</a:t>
            </a:r>
            <a:r>
              <a:rPr lang="en-US" dirty="0" smtClean="0">
                <a:latin typeface="Arial" pitchFamily="34" charset="0"/>
              </a:rPr>
              <a:t> e </a:t>
            </a:r>
            <a:r>
              <a:rPr lang="en-US" dirty="0" err="1" smtClean="0">
                <a:latin typeface="Arial" pitchFamily="34" charset="0"/>
              </a:rPr>
              <a:t>chimica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nelle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condizioni</a:t>
            </a:r>
            <a:r>
              <a:rPr lang="en-US" dirty="0" smtClean="0">
                <a:latin typeface="Arial" pitchFamily="34" charset="0"/>
              </a:rPr>
              <a:t> di </a:t>
            </a:r>
            <a:r>
              <a:rPr lang="en-US" dirty="0" err="1" smtClean="0">
                <a:latin typeface="Arial" pitchFamily="34" charset="0"/>
              </a:rPr>
              <a:t>funzionamento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della</a:t>
            </a:r>
            <a:r>
              <a:rPr lang="en-US" dirty="0" smtClean="0">
                <a:latin typeface="Arial" pitchFamily="34" charset="0"/>
              </a:rPr>
              <a:t> fuel cell.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itchFamily="34" charset="0"/>
              </a:rPr>
              <a:t>Ottimo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conduttore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elettrico</a:t>
            </a:r>
            <a:endParaRPr lang="en-US" dirty="0" smtClean="0">
              <a:latin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itchFamily="34" charset="0"/>
              </a:rPr>
              <a:t>Struttura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porosa</a:t>
            </a:r>
            <a:r>
              <a:rPr lang="en-US" dirty="0" smtClean="0">
                <a:latin typeface="Arial" pitchFamily="34" charset="0"/>
              </a:rPr>
              <a:t> o a </a:t>
            </a:r>
            <a:r>
              <a:rPr lang="en-US" dirty="0" err="1" smtClean="0">
                <a:latin typeface="Arial" pitchFamily="34" charset="0"/>
              </a:rPr>
              <a:t>griglia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metallica</a:t>
            </a:r>
            <a:r>
              <a:rPr lang="en-US" dirty="0" smtClean="0">
                <a:latin typeface="Arial" pitchFamily="34" charset="0"/>
              </a:rPr>
              <a:t> per </a:t>
            </a:r>
            <a:r>
              <a:rPr lang="en-US" dirty="0" err="1" smtClean="0">
                <a:latin typeface="Arial" pitchFamily="34" charset="0"/>
              </a:rPr>
              <a:t>permettere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afflusso</a:t>
            </a:r>
            <a:r>
              <a:rPr lang="en-US" dirty="0" smtClean="0">
                <a:latin typeface="Arial" pitchFamily="34" charset="0"/>
              </a:rPr>
              <a:t> di gas </a:t>
            </a:r>
            <a:r>
              <a:rPr lang="en-US" dirty="0" err="1" smtClean="0">
                <a:latin typeface="Arial" pitchFamily="34" charset="0"/>
              </a:rPr>
              <a:t>alla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cella</a:t>
            </a:r>
            <a:endParaRPr lang="en-US" dirty="0" smtClean="0">
              <a:latin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itchFamily="34" charset="0"/>
              </a:rPr>
              <a:t>Geometria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che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garantisca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una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distribuzione</a:t>
            </a:r>
            <a:r>
              <a:rPr lang="en-US" dirty="0" smtClean="0">
                <a:latin typeface="Arial" pitchFamily="34" charset="0"/>
              </a:rPr>
              <a:t> di gas </a:t>
            </a:r>
            <a:r>
              <a:rPr lang="en-US" dirty="0" err="1" smtClean="0">
                <a:latin typeface="Arial" pitchFamily="34" charset="0"/>
              </a:rPr>
              <a:t>uniforme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sulla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superficie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della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cella</a:t>
            </a:r>
            <a:r>
              <a:rPr lang="en-US" dirty="0" smtClean="0">
                <a:latin typeface="Arial" pitchFamily="34" charset="0"/>
              </a:rPr>
              <a:t>.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9" t="15927" r="8094" b="21654"/>
          <a:stretch/>
        </p:blipFill>
        <p:spPr>
          <a:xfrm>
            <a:off x="5212009" y="3744685"/>
            <a:ext cx="3156077" cy="18200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0" r="-794" b="10730"/>
          <a:stretch/>
        </p:blipFill>
        <p:spPr>
          <a:xfrm>
            <a:off x="5697121" y="1226987"/>
            <a:ext cx="2185851" cy="225888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52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30527" y="321518"/>
            <a:ext cx="4816239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cell ad alta temperatura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74073" y="752747"/>
            <a:ext cx="44069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4638" y="2116332"/>
            <a:ext cx="1844851" cy="180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2" t="17651" r="24287" b="14539"/>
          <a:stretch/>
        </p:blipFill>
        <p:spPr>
          <a:xfrm>
            <a:off x="5886994" y="2092841"/>
            <a:ext cx="1911236" cy="1800000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329436" y="954374"/>
            <a:ext cx="3693200" cy="10967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</a:rPr>
              <a:t>SOFC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</a:rPr>
              <a:t>Solid Oxide Fuel </a:t>
            </a:r>
            <a:r>
              <a:rPr lang="it-IT" sz="1800" b="1" dirty="0" err="1" smtClean="0">
                <a:solidFill>
                  <a:schemeClr val="accent1">
                    <a:lumMod val="50000"/>
                  </a:schemeClr>
                </a:solidFill>
              </a:rPr>
              <a:t>Cells</a:t>
            </a:r>
            <a:endParaRPr lang="it-IT" sz="1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</a:rPr>
              <a:t>Celle a combustibile ad ossidi solidi</a:t>
            </a:r>
            <a:endParaRPr lang="it-IT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943219" y="930883"/>
            <a:ext cx="3791767" cy="10967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</a:rPr>
              <a:t>MCFC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</a:rPr>
              <a:t>Molten Carbonate Fuel </a:t>
            </a:r>
            <a:r>
              <a:rPr lang="it-IT" sz="1800" b="1" dirty="0" err="1" smtClean="0">
                <a:solidFill>
                  <a:schemeClr val="accent1">
                    <a:lumMod val="50000"/>
                  </a:schemeClr>
                </a:solidFill>
              </a:rPr>
              <a:t>Cells</a:t>
            </a:r>
            <a:endParaRPr lang="it-IT" sz="1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</a:rPr>
              <a:t>Celle a combustibile a carbonati fusi</a:t>
            </a:r>
            <a:endParaRPr lang="it-IT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253654" y="4046829"/>
            <a:ext cx="6409888" cy="18158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dirty="0" err="1" smtClean="0">
                <a:latin typeface="Arial" pitchFamily="34" charset="0"/>
              </a:rPr>
              <a:t>Entrambe</a:t>
            </a:r>
            <a:r>
              <a:rPr lang="en-US" sz="1600" dirty="0" smtClean="0">
                <a:latin typeface="Arial" pitchFamily="34" charset="0"/>
              </a:rPr>
              <a:t> le </a:t>
            </a:r>
            <a:r>
              <a:rPr lang="en-US" sz="1600" dirty="0" err="1" smtClean="0">
                <a:latin typeface="Arial" pitchFamily="34" charset="0"/>
              </a:rPr>
              <a:t>tecnologie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operano</a:t>
            </a:r>
            <a:r>
              <a:rPr lang="en-US" sz="1600" dirty="0" smtClean="0">
                <a:latin typeface="Arial" pitchFamily="34" charset="0"/>
              </a:rPr>
              <a:t> ad </a:t>
            </a:r>
            <a:r>
              <a:rPr lang="en-US" sz="1600" dirty="0" err="1" smtClean="0">
                <a:latin typeface="Arial" pitchFamily="34" charset="0"/>
              </a:rPr>
              <a:t>alta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temperatura</a:t>
            </a:r>
            <a:r>
              <a:rPr lang="en-US" sz="1600" dirty="0" smtClean="0">
                <a:latin typeface="Arial" pitchFamily="34" charset="0"/>
              </a:rPr>
              <a:t> (600-900°C) e </a:t>
            </a:r>
            <a:r>
              <a:rPr lang="en-US" sz="1600" dirty="0" err="1" smtClean="0">
                <a:latin typeface="Arial" pitchFamily="34" charset="0"/>
              </a:rPr>
              <a:t>questo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permette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l’uso</a:t>
            </a:r>
            <a:r>
              <a:rPr lang="en-US" sz="1600" dirty="0" smtClean="0">
                <a:latin typeface="Arial" pitchFamily="34" charset="0"/>
              </a:rPr>
              <a:t> di </a:t>
            </a:r>
            <a:r>
              <a:rPr lang="en-US" sz="1600" dirty="0" err="1" smtClean="0">
                <a:latin typeface="Arial" pitchFamily="34" charset="0"/>
              </a:rPr>
              <a:t>diversi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combustibili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oltre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all’idrogeno</a:t>
            </a:r>
            <a:r>
              <a:rPr lang="en-US" sz="1600" dirty="0" smtClean="0">
                <a:latin typeface="Arial" pitchFamily="34" charset="0"/>
              </a:rPr>
              <a:t>. </a:t>
            </a:r>
            <a:r>
              <a:rPr lang="en-US" sz="1600" dirty="0" err="1" smtClean="0">
                <a:latin typeface="Arial" pitchFamily="34" charset="0"/>
              </a:rPr>
              <a:t>L’alta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temperatura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operativa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offre</a:t>
            </a:r>
            <a:r>
              <a:rPr lang="en-US" sz="1600" dirty="0" smtClean="0">
                <a:latin typeface="Arial" pitchFamily="34" charset="0"/>
              </a:rPr>
              <a:t> la </a:t>
            </a:r>
            <a:r>
              <a:rPr lang="en-US" sz="1600" dirty="0" err="1" smtClean="0">
                <a:latin typeface="Arial" pitchFamily="34" charset="0"/>
              </a:rPr>
              <a:t>possibilità</a:t>
            </a:r>
            <a:r>
              <a:rPr lang="en-US" sz="1600" dirty="0" smtClean="0">
                <a:latin typeface="Arial" pitchFamily="34" charset="0"/>
              </a:rPr>
              <a:t> di </a:t>
            </a:r>
            <a:r>
              <a:rPr lang="en-US" sz="1600" dirty="0" err="1" smtClean="0">
                <a:latin typeface="Arial" pitchFamily="34" charset="0"/>
              </a:rPr>
              <a:t>usare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il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calore</a:t>
            </a:r>
            <a:r>
              <a:rPr lang="en-US" sz="1600" dirty="0" smtClean="0">
                <a:latin typeface="Arial" pitchFamily="34" charset="0"/>
              </a:rPr>
              <a:t> in </a:t>
            </a:r>
            <a:r>
              <a:rPr lang="en-US" sz="1600" dirty="0" err="1" smtClean="0">
                <a:latin typeface="Arial" pitchFamily="34" charset="0"/>
              </a:rPr>
              <a:t>eccesso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prodotto</a:t>
            </a:r>
            <a:r>
              <a:rPr lang="en-US" sz="1600" dirty="0" smtClean="0">
                <a:latin typeface="Arial" pitchFamily="34" charset="0"/>
              </a:rPr>
              <a:t> per </a:t>
            </a:r>
            <a:r>
              <a:rPr lang="en-US" sz="1600" dirty="0" err="1" smtClean="0">
                <a:latin typeface="Arial" pitchFamily="34" charset="0"/>
              </a:rPr>
              <a:t>scopi</a:t>
            </a:r>
            <a:r>
              <a:rPr lang="en-US" sz="1600" dirty="0" smtClean="0">
                <a:latin typeface="Arial" pitchFamily="34" charset="0"/>
              </a:rPr>
              <a:t> di </a:t>
            </a:r>
            <a:r>
              <a:rPr lang="en-US" sz="1600" dirty="0" err="1" smtClean="0">
                <a:latin typeface="Arial" pitchFamily="34" charset="0"/>
              </a:rPr>
              <a:t>cogenerazione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industriale</a:t>
            </a:r>
            <a:r>
              <a:rPr lang="en-US" sz="1600" dirty="0" smtClean="0">
                <a:latin typeface="Arial" pitchFamily="34" charset="0"/>
              </a:rPr>
              <a:t> o </a:t>
            </a:r>
            <a:r>
              <a:rPr lang="en-US" sz="1600" dirty="0" err="1" smtClean="0">
                <a:latin typeface="Arial" pitchFamily="34" charset="0"/>
              </a:rPr>
              <a:t>domestica</a:t>
            </a:r>
            <a:r>
              <a:rPr lang="en-US" sz="1600" dirty="0" smtClean="0">
                <a:latin typeface="Arial" pitchFamily="34" charset="0"/>
              </a:rPr>
              <a:t> o per </a:t>
            </a:r>
            <a:r>
              <a:rPr lang="en-US" sz="1600" dirty="0" err="1" smtClean="0">
                <a:latin typeface="Arial" pitchFamily="34" charset="0"/>
              </a:rPr>
              <a:t>produrre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ulteriore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energia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elettrica</a:t>
            </a:r>
            <a:r>
              <a:rPr lang="en-US" sz="1600" dirty="0" smtClean="0">
                <a:latin typeface="Arial" pitchFamily="34" charset="0"/>
              </a:rPr>
              <a:t> in un </a:t>
            </a:r>
            <a:r>
              <a:rPr lang="en-US" sz="1600" dirty="0" err="1" smtClean="0">
                <a:latin typeface="Arial" pitchFamily="34" charset="0"/>
              </a:rPr>
              <a:t>sistema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termodinamico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classico</a:t>
            </a:r>
            <a:r>
              <a:rPr lang="en-US" sz="1600" dirty="0" smtClean="0">
                <a:latin typeface="Arial" pitchFamily="34" charset="0"/>
              </a:rPr>
              <a:t>. I </a:t>
            </a:r>
            <a:r>
              <a:rPr lang="en-US" sz="1600" dirty="0" err="1" smtClean="0">
                <a:latin typeface="Arial" pitchFamily="34" charset="0"/>
              </a:rPr>
              <a:t>materiali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costruttivi</a:t>
            </a:r>
            <a:r>
              <a:rPr lang="en-US" sz="1600" dirty="0" smtClean="0">
                <a:latin typeface="Arial" pitchFamily="34" charset="0"/>
              </a:rPr>
              <a:t> di SOFC e MCFC e le </a:t>
            </a:r>
            <a:r>
              <a:rPr lang="en-US" sz="1600" dirty="0" err="1" smtClean="0">
                <a:latin typeface="Arial" pitchFamily="34" charset="0"/>
              </a:rPr>
              <a:t>reazioni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chimiche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che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avvengono</a:t>
            </a:r>
            <a:r>
              <a:rPr lang="en-US" sz="1600" dirty="0" smtClean="0">
                <a:latin typeface="Arial" pitchFamily="34" charset="0"/>
              </a:rPr>
              <a:t> al </a:t>
            </a:r>
            <a:r>
              <a:rPr lang="en-US" sz="1600" dirty="0" err="1" smtClean="0">
                <a:latin typeface="Arial" pitchFamily="34" charset="0"/>
              </a:rPr>
              <a:t>loro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interno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sono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differenti</a:t>
            </a:r>
            <a:r>
              <a:rPr lang="en-US" sz="1600" dirty="0" smtClean="0">
                <a:latin typeface="Arial" pitchFamily="34" charset="0"/>
              </a:rPr>
              <a:t>. 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551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25168" y="92918"/>
            <a:ext cx="4668192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cell alta T: combustibili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68714" y="524147"/>
            <a:ext cx="3740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69318" y="886603"/>
            <a:ext cx="3962781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dirty="0" err="1" smtClean="0">
                <a:latin typeface="Arial" pitchFamily="34" charset="0"/>
              </a:rPr>
              <a:t>Perchè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nelle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celle</a:t>
            </a:r>
            <a:r>
              <a:rPr lang="en-US" sz="1600" dirty="0" smtClean="0">
                <a:latin typeface="Arial" pitchFamily="34" charset="0"/>
              </a:rPr>
              <a:t> ad </a:t>
            </a:r>
            <a:r>
              <a:rPr lang="en-US" sz="1600" dirty="0" err="1" smtClean="0">
                <a:latin typeface="Arial" pitchFamily="34" charset="0"/>
              </a:rPr>
              <a:t>alta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temperatura</a:t>
            </a:r>
            <a:r>
              <a:rPr lang="en-US" sz="1600" dirty="0" smtClean="0">
                <a:latin typeface="Arial" pitchFamily="34" charset="0"/>
              </a:rPr>
              <a:t> è </a:t>
            </a:r>
            <a:r>
              <a:rPr lang="en-US" sz="1600" dirty="0" err="1" smtClean="0">
                <a:latin typeface="Arial" pitchFamily="34" charset="0"/>
              </a:rPr>
              <a:t>possibile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usare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altri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combustibili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oltre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all’idrogeno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puro</a:t>
            </a:r>
            <a:r>
              <a:rPr lang="en-US" sz="1600" dirty="0" smtClean="0">
                <a:latin typeface="Arial" pitchFamily="34" charset="0"/>
              </a:rPr>
              <a:t>? 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731936" y="942223"/>
            <a:ext cx="1987208" cy="4801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Reforming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 rot="16200000">
            <a:off x="5099247" y="940332"/>
            <a:ext cx="265541" cy="477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549519" y="1929394"/>
            <a:ext cx="8042952" cy="30469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Arial" pitchFamily="34" charset="0"/>
              </a:rPr>
              <a:t>Il Reforming è </a:t>
            </a:r>
            <a:r>
              <a:rPr lang="en-US" sz="1600" dirty="0" err="1" smtClean="0">
                <a:latin typeface="Arial" pitchFamily="34" charset="0"/>
              </a:rPr>
              <a:t>una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classe</a:t>
            </a:r>
            <a:r>
              <a:rPr lang="en-US" sz="1600" dirty="0" smtClean="0">
                <a:latin typeface="Arial" pitchFamily="34" charset="0"/>
              </a:rPr>
              <a:t> di </a:t>
            </a:r>
            <a:r>
              <a:rPr lang="en-US" sz="1600" dirty="0" err="1" smtClean="0">
                <a:latin typeface="Arial" pitchFamily="34" charset="0"/>
              </a:rPr>
              <a:t>reazioni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termochimiche</a:t>
            </a:r>
            <a:r>
              <a:rPr lang="en-US" sz="1600" dirty="0" smtClean="0">
                <a:latin typeface="Arial" pitchFamily="34" charset="0"/>
              </a:rPr>
              <a:t> in cui un </a:t>
            </a:r>
            <a:r>
              <a:rPr lang="en-US" sz="1600" dirty="0" err="1" smtClean="0">
                <a:latin typeface="Arial" pitchFamily="34" charset="0"/>
              </a:rPr>
              <a:t>combustibile</a:t>
            </a:r>
            <a:r>
              <a:rPr lang="en-US" sz="1600" dirty="0" smtClean="0">
                <a:latin typeface="Arial" pitchFamily="34" charset="0"/>
              </a:rPr>
              <a:t> è </a:t>
            </a:r>
            <a:r>
              <a:rPr lang="en-US" sz="1600" dirty="0" err="1" smtClean="0">
                <a:latin typeface="Arial" pitchFamily="34" charset="0"/>
              </a:rPr>
              <a:t>convertito</a:t>
            </a:r>
            <a:r>
              <a:rPr lang="en-US" sz="1600" dirty="0" smtClean="0">
                <a:latin typeface="Arial" pitchFamily="34" charset="0"/>
              </a:rPr>
              <a:t> in un </a:t>
            </a:r>
            <a:r>
              <a:rPr lang="en-US" sz="1600" dirty="0" err="1" smtClean="0">
                <a:latin typeface="Arial" pitchFamily="34" charset="0"/>
              </a:rPr>
              <a:t>altro</a:t>
            </a:r>
            <a:r>
              <a:rPr lang="en-US" sz="1600" dirty="0" smtClean="0">
                <a:latin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</a:rPr>
              <a:t>solitamente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una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miscela</a:t>
            </a:r>
            <a:r>
              <a:rPr lang="en-US" sz="1600" dirty="0" smtClean="0">
                <a:latin typeface="Arial" pitchFamily="34" charset="0"/>
              </a:rPr>
              <a:t> di gas </a:t>
            </a:r>
            <a:r>
              <a:rPr lang="en-US" sz="1600" dirty="0" err="1" smtClean="0">
                <a:latin typeface="Arial" pitchFamily="34" charset="0"/>
              </a:rPr>
              <a:t>combustibili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chiamata</a:t>
            </a:r>
            <a:r>
              <a:rPr lang="en-US" sz="1600" dirty="0" smtClean="0">
                <a:latin typeface="Arial" pitchFamily="34" charset="0"/>
              </a:rPr>
              <a:t> syngas (synthetic gas).</a:t>
            </a:r>
          </a:p>
          <a:p>
            <a:pPr algn="just"/>
            <a:endParaRPr lang="en-US" sz="1600" dirty="0" smtClean="0">
              <a:latin typeface="Arial" pitchFamily="34" charset="0"/>
            </a:endParaRPr>
          </a:p>
          <a:p>
            <a:pPr algn="just"/>
            <a:r>
              <a:rPr lang="en-US" sz="1600" dirty="0" smtClean="0">
                <a:latin typeface="Arial" pitchFamily="34" charset="0"/>
              </a:rPr>
              <a:t>Il reforming di </a:t>
            </a:r>
            <a:r>
              <a:rPr lang="en-US" sz="1600" dirty="0" err="1" smtClean="0">
                <a:latin typeface="Arial" pitchFamily="34" charset="0"/>
              </a:rPr>
              <a:t>idrocarburi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leggeri</a:t>
            </a:r>
            <a:r>
              <a:rPr lang="en-US" sz="1600" dirty="0" smtClean="0">
                <a:latin typeface="Arial" pitchFamily="34" charset="0"/>
              </a:rPr>
              <a:t> (</a:t>
            </a:r>
            <a:r>
              <a:rPr lang="en-US" sz="1600" dirty="0" err="1" smtClean="0">
                <a:latin typeface="Arial" pitchFamily="34" charset="0"/>
              </a:rPr>
              <a:t>metano</a:t>
            </a:r>
            <a:r>
              <a:rPr lang="en-US" sz="1600" dirty="0" smtClean="0">
                <a:latin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</a:rPr>
              <a:t>metanolo</a:t>
            </a:r>
            <a:r>
              <a:rPr lang="en-US" sz="1600" dirty="0" smtClean="0">
                <a:latin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</a:rPr>
              <a:t>etanolo</a:t>
            </a:r>
            <a:r>
              <a:rPr lang="en-US" sz="1600" dirty="0" smtClean="0">
                <a:latin typeface="Arial" pitchFamily="34" charset="0"/>
              </a:rPr>
              <a:t>, etc.) e </a:t>
            </a:r>
            <a:r>
              <a:rPr lang="en-US" sz="1600" dirty="0" err="1" smtClean="0">
                <a:latin typeface="Arial" pitchFamily="34" charset="0"/>
              </a:rPr>
              <a:t>altre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molecole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che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contengono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idrogeno</a:t>
            </a:r>
            <a:r>
              <a:rPr lang="en-US" sz="1600" dirty="0" smtClean="0">
                <a:latin typeface="Arial" pitchFamily="34" charset="0"/>
              </a:rPr>
              <a:t> (</a:t>
            </a:r>
            <a:r>
              <a:rPr lang="en-US" sz="1600" dirty="0" err="1" smtClean="0">
                <a:latin typeface="Arial" pitchFamily="34" charset="0"/>
              </a:rPr>
              <a:t>es</a:t>
            </a:r>
            <a:r>
              <a:rPr lang="en-US" sz="1600" dirty="0" smtClean="0">
                <a:latin typeface="Arial" pitchFamily="34" charset="0"/>
              </a:rPr>
              <a:t>: </a:t>
            </a:r>
            <a:r>
              <a:rPr lang="en-US" sz="1600" dirty="0" err="1" smtClean="0">
                <a:latin typeface="Arial" pitchFamily="34" charset="0"/>
              </a:rPr>
              <a:t>ammoniaca</a:t>
            </a:r>
            <a:r>
              <a:rPr lang="en-US" sz="1600" dirty="0" smtClean="0">
                <a:latin typeface="Arial" pitchFamily="34" charset="0"/>
              </a:rPr>
              <a:t>, NH</a:t>
            </a:r>
            <a:r>
              <a:rPr lang="en-US" sz="1600" baseline="-25000" dirty="0" smtClean="0">
                <a:latin typeface="Arial" pitchFamily="34" charset="0"/>
              </a:rPr>
              <a:t>3</a:t>
            </a:r>
            <a:r>
              <a:rPr lang="en-US" sz="1600" dirty="0" smtClean="0">
                <a:latin typeface="Arial" pitchFamily="34" charset="0"/>
              </a:rPr>
              <a:t>) è </a:t>
            </a:r>
            <a:r>
              <a:rPr lang="en-US" sz="1600" dirty="0" err="1" smtClean="0">
                <a:latin typeface="Arial" pitchFamily="34" charset="0"/>
              </a:rPr>
              <a:t>favorito</a:t>
            </a:r>
            <a:r>
              <a:rPr lang="en-US" sz="1600" dirty="0" smtClean="0">
                <a:latin typeface="Arial" pitchFamily="34" charset="0"/>
              </a:rPr>
              <a:t> ad </a:t>
            </a:r>
            <a:r>
              <a:rPr lang="en-US" sz="1600" dirty="0" err="1" smtClean="0">
                <a:latin typeface="Arial" pitchFamily="34" charset="0"/>
              </a:rPr>
              <a:t>alta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temperatura</a:t>
            </a:r>
            <a:r>
              <a:rPr lang="en-US" sz="1600" dirty="0" smtClean="0">
                <a:latin typeface="Arial" pitchFamily="34" charset="0"/>
              </a:rPr>
              <a:t> e in </a:t>
            </a:r>
            <a:r>
              <a:rPr lang="en-US" sz="1600" dirty="0" err="1" smtClean="0">
                <a:latin typeface="Arial" pitchFamily="34" charset="0"/>
              </a:rPr>
              <a:t>presenza</a:t>
            </a:r>
            <a:r>
              <a:rPr lang="en-US" sz="1600" dirty="0" smtClean="0">
                <a:latin typeface="Arial" pitchFamily="34" charset="0"/>
              </a:rPr>
              <a:t> di </a:t>
            </a:r>
            <a:r>
              <a:rPr lang="en-US" sz="1600" dirty="0" err="1" smtClean="0">
                <a:latin typeface="Arial" pitchFamily="34" charset="0"/>
              </a:rPr>
              <a:t>catalizzatori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comuni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ed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economici</a:t>
            </a:r>
            <a:r>
              <a:rPr lang="en-US" sz="1600" dirty="0" smtClean="0">
                <a:latin typeface="Arial" pitchFamily="34" charset="0"/>
              </a:rPr>
              <a:t> (Fe, Ni, Cu). </a:t>
            </a:r>
          </a:p>
          <a:p>
            <a:pPr algn="just"/>
            <a:endParaRPr lang="en-US" sz="1600" dirty="0">
              <a:latin typeface="Arial" pitchFamily="34" charset="0"/>
            </a:endParaRPr>
          </a:p>
          <a:p>
            <a:pPr algn="just"/>
            <a:r>
              <a:rPr lang="en-US" sz="1600" dirty="0" smtClean="0">
                <a:latin typeface="Arial" pitchFamily="34" charset="0"/>
              </a:rPr>
              <a:t>Il </a:t>
            </a:r>
            <a:r>
              <a:rPr lang="en-US" sz="1600" dirty="0" err="1" smtClean="0">
                <a:latin typeface="Arial" pitchFamily="34" charset="0"/>
              </a:rPr>
              <a:t>prodotto</a:t>
            </a:r>
            <a:r>
              <a:rPr lang="en-US" sz="1600" dirty="0" smtClean="0">
                <a:latin typeface="Arial" pitchFamily="34" charset="0"/>
              </a:rPr>
              <a:t> di </a:t>
            </a:r>
            <a:r>
              <a:rPr lang="en-US" sz="1600" dirty="0" err="1" smtClean="0">
                <a:latin typeface="Arial" pitchFamily="34" charset="0"/>
              </a:rPr>
              <a:t>queste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reazioni</a:t>
            </a:r>
            <a:r>
              <a:rPr lang="en-US" sz="1600" dirty="0" smtClean="0">
                <a:latin typeface="Arial" pitchFamily="34" charset="0"/>
              </a:rPr>
              <a:t> è un syngas </a:t>
            </a:r>
            <a:r>
              <a:rPr lang="en-US" sz="1600" dirty="0" err="1" smtClean="0">
                <a:latin typeface="Arial" pitchFamily="34" charset="0"/>
              </a:rPr>
              <a:t>ricco</a:t>
            </a:r>
            <a:r>
              <a:rPr lang="en-US" sz="1600" dirty="0" smtClean="0">
                <a:latin typeface="Arial" pitchFamily="34" charset="0"/>
              </a:rPr>
              <a:t> di H</a:t>
            </a:r>
            <a:r>
              <a:rPr lang="en-US" sz="1600" baseline="-25000" dirty="0" smtClean="0">
                <a:latin typeface="Arial" pitchFamily="34" charset="0"/>
              </a:rPr>
              <a:t>2</a:t>
            </a:r>
            <a:r>
              <a:rPr lang="en-US" sz="1600" dirty="0" smtClean="0">
                <a:latin typeface="Arial" pitchFamily="34" charset="0"/>
              </a:rPr>
              <a:t> e CO, </a:t>
            </a:r>
            <a:r>
              <a:rPr lang="en-US" sz="1600" dirty="0" err="1" smtClean="0">
                <a:latin typeface="Arial" pitchFamily="34" charset="0"/>
              </a:rPr>
              <a:t>che</a:t>
            </a:r>
            <a:r>
              <a:rPr lang="en-US" sz="1600" dirty="0" smtClean="0">
                <a:latin typeface="Arial" pitchFamily="34" charset="0"/>
              </a:rPr>
              <a:t> è </a:t>
            </a:r>
            <a:r>
              <a:rPr lang="en-US" sz="1600" dirty="0" err="1" smtClean="0">
                <a:latin typeface="Arial" pitchFamily="34" charset="0"/>
              </a:rPr>
              <a:t>una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miscela</a:t>
            </a:r>
            <a:r>
              <a:rPr lang="en-US" sz="1600" dirty="0" smtClean="0">
                <a:latin typeface="Arial" pitchFamily="34" charset="0"/>
              </a:rPr>
              <a:t> di gas </a:t>
            </a:r>
            <a:r>
              <a:rPr lang="en-US" sz="1600" dirty="0" err="1" smtClean="0">
                <a:latin typeface="Arial" pitchFamily="34" charset="0"/>
              </a:rPr>
              <a:t>ideale</a:t>
            </a:r>
            <a:r>
              <a:rPr lang="en-US" sz="1600" dirty="0" smtClean="0">
                <a:latin typeface="Arial" pitchFamily="34" charset="0"/>
              </a:rPr>
              <a:t> per </a:t>
            </a:r>
            <a:r>
              <a:rPr lang="en-US" sz="1600" dirty="0" err="1" smtClean="0">
                <a:latin typeface="Arial" pitchFamily="34" charset="0"/>
              </a:rPr>
              <a:t>l’utilizzo</a:t>
            </a:r>
            <a:r>
              <a:rPr lang="en-US" sz="1600" dirty="0" smtClean="0">
                <a:latin typeface="Arial" pitchFamily="34" charset="0"/>
              </a:rPr>
              <a:t> in </a:t>
            </a:r>
            <a:r>
              <a:rPr lang="en-US" sz="1600" dirty="0" err="1" smtClean="0">
                <a:latin typeface="Arial" pitchFamily="34" charset="0"/>
              </a:rPr>
              <a:t>celle</a:t>
            </a:r>
            <a:r>
              <a:rPr lang="en-US" sz="1600" dirty="0" smtClean="0">
                <a:latin typeface="Arial" pitchFamily="34" charset="0"/>
              </a:rPr>
              <a:t>  SOFC e MCFC.</a:t>
            </a:r>
          </a:p>
          <a:p>
            <a:pPr algn="just"/>
            <a:endParaRPr lang="en-US" sz="1600" dirty="0" smtClean="0">
              <a:latin typeface="Arial" pitchFamily="34" charset="0"/>
            </a:endParaRPr>
          </a:p>
          <a:p>
            <a:pPr algn="just"/>
            <a:r>
              <a:rPr lang="en-US" sz="1600" dirty="0" smtClean="0">
                <a:latin typeface="Arial" pitchFamily="34" charset="0"/>
              </a:rPr>
              <a:t>A </a:t>
            </a:r>
            <a:r>
              <a:rPr lang="en-US" sz="1600" dirty="0" err="1" smtClean="0">
                <a:latin typeface="Arial" pitchFamily="34" charset="0"/>
              </a:rPr>
              <a:t>seguito</a:t>
            </a:r>
            <a:r>
              <a:rPr lang="en-US" sz="1600" dirty="0" smtClean="0">
                <a:latin typeface="Arial" pitchFamily="34" charset="0"/>
              </a:rPr>
              <a:t>, come </a:t>
            </a:r>
            <a:r>
              <a:rPr lang="en-US" sz="1600" dirty="0" err="1" smtClean="0">
                <a:latin typeface="Arial" pitchFamily="34" charset="0"/>
              </a:rPr>
              <a:t>esempio</a:t>
            </a:r>
            <a:r>
              <a:rPr lang="en-US" sz="1600" dirty="0" smtClean="0">
                <a:latin typeface="Arial" pitchFamily="34" charset="0"/>
              </a:rPr>
              <a:t>, la </a:t>
            </a:r>
            <a:r>
              <a:rPr lang="en-US" sz="1600" dirty="0" err="1" smtClean="0">
                <a:latin typeface="Arial" pitchFamily="34" charset="0"/>
              </a:rPr>
              <a:t>reazione</a:t>
            </a:r>
            <a:r>
              <a:rPr lang="en-US" sz="1600" dirty="0" smtClean="0">
                <a:latin typeface="Arial" pitchFamily="34" charset="0"/>
              </a:rPr>
              <a:t> di reforming del gas </a:t>
            </a:r>
            <a:r>
              <a:rPr lang="en-US" sz="1600" dirty="0" err="1" smtClean="0">
                <a:latin typeface="Arial" pitchFamily="34" charset="0"/>
              </a:rPr>
              <a:t>naturale</a:t>
            </a:r>
            <a:r>
              <a:rPr lang="en-US" sz="1600" dirty="0" smtClean="0">
                <a:latin typeface="Arial" pitchFamily="34" charset="0"/>
              </a:rPr>
              <a:t> con vapor </a:t>
            </a:r>
            <a:r>
              <a:rPr lang="en-US" sz="1600" dirty="0" err="1" smtClean="0">
                <a:latin typeface="Arial" pitchFamily="34" charset="0"/>
              </a:rPr>
              <a:t>d’acqua</a:t>
            </a:r>
            <a:r>
              <a:rPr lang="en-US" sz="1600" dirty="0" smtClean="0">
                <a:latin typeface="Arial" pitchFamily="34" charset="0"/>
              </a:rPr>
              <a:t>:</a:t>
            </a:r>
            <a:endParaRPr lang="en-US" sz="1600" dirty="0">
              <a:latin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2" t="22682" r="50537" b="70157"/>
          <a:stretch/>
        </p:blipFill>
        <p:spPr bwMode="auto">
          <a:xfrm>
            <a:off x="2988736" y="5427854"/>
            <a:ext cx="2743200" cy="391886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3005959" y="5006163"/>
            <a:ext cx="2700043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</a:rPr>
              <a:t>Steam methane reforming</a:t>
            </a:r>
            <a:endParaRPr lang="it-IT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910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30527" y="321518"/>
            <a:ext cx="4798822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cell alta T: </a:t>
            </a:r>
            <a:r>
              <a:rPr lang="it-IT" sz="28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vantaggi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74073" y="752747"/>
            <a:ext cx="46375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46169" y="1827072"/>
            <a:ext cx="8042952" cy="37856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Arial" pitchFamily="34" charset="0"/>
              </a:rPr>
              <a:t>Elevata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efficienza</a:t>
            </a:r>
            <a:r>
              <a:rPr lang="en-US" sz="1600" dirty="0" smtClean="0">
                <a:latin typeface="Arial" pitchFamily="34" charset="0"/>
              </a:rPr>
              <a:t> di </a:t>
            </a:r>
            <a:r>
              <a:rPr lang="en-US" sz="1600" dirty="0" err="1" smtClean="0">
                <a:latin typeface="Arial" pitchFamily="34" charset="0"/>
              </a:rPr>
              <a:t>conversione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elettrica</a:t>
            </a:r>
            <a:r>
              <a:rPr lang="en-US" sz="1600" dirty="0" smtClean="0">
                <a:latin typeface="Arial" pitchFamily="34" charset="0"/>
              </a:rPr>
              <a:t> (</a:t>
            </a:r>
            <a:r>
              <a:rPr lang="en-US" sz="1600" dirty="0" err="1" smtClean="0">
                <a:latin typeface="Arial" pitchFamily="34" charset="0"/>
              </a:rPr>
              <a:t>fino</a:t>
            </a:r>
            <a:r>
              <a:rPr lang="en-US" sz="1600" dirty="0" smtClean="0">
                <a:latin typeface="Arial" pitchFamily="34" charset="0"/>
              </a:rPr>
              <a:t> a ~70%).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Arial" pitchFamily="34" charset="0"/>
              </a:rPr>
              <a:t>Possibilità</a:t>
            </a:r>
            <a:r>
              <a:rPr lang="en-US" sz="1600" dirty="0" smtClean="0">
                <a:latin typeface="Arial" pitchFamily="34" charset="0"/>
              </a:rPr>
              <a:t> di </a:t>
            </a:r>
            <a:r>
              <a:rPr lang="en-US" sz="1600" dirty="0" err="1" smtClean="0">
                <a:latin typeface="Arial" pitchFamily="34" charset="0"/>
              </a:rPr>
              <a:t>utilizzare</a:t>
            </a:r>
            <a:r>
              <a:rPr lang="en-US" sz="1600" dirty="0" smtClean="0">
                <a:latin typeface="Arial" pitchFamily="34" charset="0"/>
              </a:rPr>
              <a:t> un </a:t>
            </a:r>
            <a:r>
              <a:rPr lang="en-US" sz="1600" dirty="0" err="1" smtClean="0">
                <a:latin typeface="Arial" pitchFamily="34" charset="0"/>
              </a:rPr>
              <a:t>ampio</a:t>
            </a:r>
            <a:r>
              <a:rPr lang="en-US" sz="1600" dirty="0" smtClean="0">
                <a:latin typeface="Arial" pitchFamily="34" charset="0"/>
              </a:rPr>
              <a:t> range di </a:t>
            </a:r>
            <a:r>
              <a:rPr lang="en-US" sz="1600" dirty="0" err="1" smtClean="0">
                <a:latin typeface="Arial" pitchFamily="34" charset="0"/>
              </a:rPr>
              <a:t>combustibili</a:t>
            </a:r>
            <a:r>
              <a:rPr lang="en-US" sz="1600" dirty="0" smtClean="0">
                <a:latin typeface="Arial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Arial" pitchFamily="34" charset="0"/>
              </a:rPr>
              <a:t>Emissioni</a:t>
            </a:r>
            <a:r>
              <a:rPr lang="en-US" sz="1600" dirty="0" smtClean="0">
                <a:latin typeface="Arial" pitchFamily="34" charset="0"/>
              </a:rPr>
              <a:t> molto </a:t>
            </a:r>
            <a:r>
              <a:rPr lang="en-US" sz="1600" dirty="0" err="1" smtClean="0">
                <a:latin typeface="Arial" pitchFamily="34" charset="0"/>
              </a:rPr>
              <a:t>limitate</a:t>
            </a:r>
            <a:r>
              <a:rPr lang="en-US" sz="1600" dirty="0" smtClean="0">
                <a:latin typeface="Arial" pitchFamily="34" charset="0"/>
              </a:rPr>
              <a:t>: no </a:t>
            </a:r>
            <a:r>
              <a:rPr lang="en-US" sz="1600" dirty="0" err="1" smtClean="0">
                <a:latin typeface="Arial" pitchFamily="34" charset="0"/>
              </a:rPr>
              <a:t>NO</a:t>
            </a:r>
            <a:r>
              <a:rPr lang="en-US" sz="1600" baseline="-25000" dirty="0" err="1" smtClean="0">
                <a:latin typeface="Arial" pitchFamily="34" charset="0"/>
              </a:rPr>
              <a:t>x</a:t>
            </a:r>
            <a:r>
              <a:rPr lang="en-US" sz="1600" dirty="0" smtClean="0">
                <a:latin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</a:rPr>
              <a:t>composti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dello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zolfo</a:t>
            </a:r>
            <a:r>
              <a:rPr lang="en-US" sz="1600" dirty="0" smtClean="0">
                <a:latin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</a:rPr>
              <a:t>particolato</a:t>
            </a:r>
            <a:r>
              <a:rPr lang="en-US" sz="1600" dirty="0" smtClean="0">
                <a:latin typeface="Arial" pitchFamily="34" charset="0"/>
              </a:rPr>
              <a:t> o </a:t>
            </a:r>
            <a:r>
              <a:rPr lang="en-US" sz="1600" dirty="0" err="1" smtClean="0">
                <a:latin typeface="Arial" pitchFamily="34" charset="0"/>
              </a:rPr>
              <a:t>idrocarburi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ciclici</a:t>
            </a:r>
            <a:r>
              <a:rPr lang="en-US" sz="1600" dirty="0" smtClean="0">
                <a:latin typeface="Arial" pitchFamily="34" charset="0"/>
              </a:rPr>
              <a:t>; le </a:t>
            </a:r>
            <a:r>
              <a:rPr lang="en-US" sz="1600" dirty="0" err="1" smtClean="0">
                <a:latin typeface="Arial" pitchFamily="34" charset="0"/>
              </a:rPr>
              <a:t>emissioni</a:t>
            </a:r>
            <a:r>
              <a:rPr lang="en-US" sz="1600" dirty="0" smtClean="0">
                <a:latin typeface="Arial" pitchFamily="34" charset="0"/>
              </a:rPr>
              <a:t> di CO</a:t>
            </a:r>
            <a:r>
              <a:rPr lang="en-US" sz="1600" baseline="-25000" dirty="0" smtClean="0">
                <a:latin typeface="Arial" pitchFamily="34" charset="0"/>
              </a:rPr>
              <a:t>2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sono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più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basse</a:t>
            </a:r>
            <a:r>
              <a:rPr lang="en-US" sz="1600" dirty="0" smtClean="0">
                <a:latin typeface="Arial" pitchFamily="34" charset="0"/>
              </a:rPr>
              <a:t> in </a:t>
            </a:r>
            <a:r>
              <a:rPr lang="en-US" sz="1600" dirty="0" err="1" smtClean="0">
                <a:latin typeface="Arial" pitchFamily="34" charset="0"/>
              </a:rPr>
              <a:t>virtù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della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maggior</a:t>
            </a: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efficienza</a:t>
            </a:r>
            <a:r>
              <a:rPr lang="en-US" sz="1600" dirty="0" smtClean="0">
                <a:latin typeface="Arial" pitchFamily="34" charset="0"/>
              </a:rPr>
              <a:t> e </a:t>
            </a:r>
            <a:r>
              <a:rPr lang="en-US" sz="1600" dirty="0" err="1" smtClean="0">
                <a:latin typeface="Arial" pitchFamily="34" charset="0"/>
              </a:rPr>
              <a:t>assenti</a:t>
            </a:r>
            <a:r>
              <a:rPr lang="en-US" sz="1600" dirty="0" smtClean="0">
                <a:latin typeface="Arial" pitchFamily="34" charset="0"/>
              </a:rPr>
              <a:t> in </a:t>
            </a:r>
            <a:r>
              <a:rPr lang="en-US" sz="1600" dirty="0" err="1" smtClean="0">
                <a:latin typeface="Arial" pitchFamily="34" charset="0"/>
              </a:rPr>
              <a:t>caso</a:t>
            </a:r>
            <a:r>
              <a:rPr lang="en-US" sz="1600" dirty="0" smtClean="0">
                <a:latin typeface="Arial" pitchFamily="34" charset="0"/>
              </a:rPr>
              <a:t> di </a:t>
            </a:r>
            <a:r>
              <a:rPr lang="en-US" sz="1600" dirty="0" err="1" smtClean="0">
                <a:latin typeface="Arial" pitchFamily="34" charset="0"/>
              </a:rPr>
              <a:t>utilizzo</a:t>
            </a:r>
            <a:r>
              <a:rPr lang="en-US" sz="1600" dirty="0" smtClean="0">
                <a:latin typeface="Arial" pitchFamily="34" charset="0"/>
              </a:rPr>
              <a:t> di solo H</a:t>
            </a:r>
            <a:r>
              <a:rPr lang="en-US" sz="1600" baseline="-25000" dirty="0" smtClean="0">
                <a:latin typeface="Arial" pitchFamily="34" charset="0"/>
              </a:rPr>
              <a:t>2</a:t>
            </a:r>
            <a:r>
              <a:rPr lang="en-US" sz="1600" dirty="0" smtClean="0">
                <a:latin typeface="Arial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</a:rPr>
              <a:t>Il </a:t>
            </a:r>
            <a:r>
              <a:rPr lang="en-US" sz="1600" dirty="0" err="1" smtClean="0">
                <a:latin typeface="Arial" pitchFamily="34" charset="0"/>
              </a:rPr>
              <a:t>calore</a:t>
            </a:r>
            <a:r>
              <a:rPr lang="en-US" sz="1600" dirty="0" smtClean="0">
                <a:latin typeface="Arial" pitchFamily="34" charset="0"/>
              </a:rPr>
              <a:t> in </a:t>
            </a:r>
            <a:r>
              <a:rPr lang="en-US" sz="1600" dirty="0" err="1" smtClean="0">
                <a:latin typeface="Arial" pitchFamily="34" charset="0"/>
              </a:rPr>
              <a:t>eccesso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prodotto</a:t>
            </a:r>
            <a:r>
              <a:rPr lang="en-US" sz="1600" dirty="0" smtClean="0">
                <a:latin typeface="Arial" pitchFamily="34" charset="0"/>
              </a:rPr>
              <a:t> dal </a:t>
            </a:r>
            <a:r>
              <a:rPr lang="en-US" sz="1600" dirty="0" err="1" smtClean="0">
                <a:latin typeface="Arial" pitchFamily="34" charset="0"/>
              </a:rPr>
              <a:t>sistema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può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essere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utilizzato</a:t>
            </a:r>
            <a:r>
              <a:rPr lang="en-US" sz="1600" dirty="0" smtClean="0">
                <a:latin typeface="Arial" pitchFamily="34" charset="0"/>
              </a:rPr>
              <a:t> per </a:t>
            </a:r>
            <a:r>
              <a:rPr lang="en-US" sz="1600" dirty="0" err="1" smtClean="0">
                <a:latin typeface="Arial" pitchFamily="34" charset="0"/>
              </a:rPr>
              <a:t>il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riscaldamento</a:t>
            </a:r>
            <a:r>
              <a:rPr lang="en-US" sz="1600" dirty="0" smtClean="0">
                <a:latin typeface="Arial" pitchFamily="34" charset="0"/>
              </a:rPr>
              <a:t> di </a:t>
            </a:r>
            <a:r>
              <a:rPr lang="en-US" sz="1600" dirty="0" err="1" smtClean="0">
                <a:latin typeface="Arial" pitchFamily="34" charset="0"/>
              </a:rPr>
              <a:t>utenze</a:t>
            </a:r>
            <a:r>
              <a:rPr lang="en-US" sz="1600" dirty="0" smtClean="0">
                <a:latin typeface="Arial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Arial" pitchFamily="34" charset="0"/>
              </a:rPr>
              <a:t>Nessuna</a:t>
            </a:r>
            <a:r>
              <a:rPr lang="en-US" sz="1600" dirty="0" smtClean="0">
                <a:latin typeface="Arial" pitchFamily="34" charset="0"/>
              </a:rPr>
              <a:t> parte in </a:t>
            </a:r>
            <a:r>
              <a:rPr lang="en-US" sz="1600" dirty="0" err="1" smtClean="0">
                <a:latin typeface="Arial" pitchFamily="34" charset="0"/>
              </a:rPr>
              <a:t>movimento</a:t>
            </a:r>
            <a:r>
              <a:rPr lang="en-US" sz="1600" dirty="0" smtClean="0">
                <a:latin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</a:rPr>
              <a:t>emissioni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acustiche</a:t>
            </a:r>
            <a:r>
              <a:rPr lang="en-US" sz="1600" dirty="0" smtClean="0">
                <a:latin typeface="Arial" pitchFamily="34" charset="0"/>
              </a:rPr>
              <a:t> molto </a:t>
            </a:r>
            <a:r>
              <a:rPr lang="en-US" sz="1600" dirty="0" err="1" smtClean="0">
                <a:latin typeface="Arial" pitchFamily="34" charset="0"/>
              </a:rPr>
              <a:t>limitate</a:t>
            </a:r>
            <a:r>
              <a:rPr lang="en-US" sz="1600" dirty="0" smtClean="0">
                <a:latin typeface="Arial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</a:rPr>
              <a:t>Alta </a:t>
            </a:r>
            <a:r>
              <a:rPr lang="en-US" sz="1600" dirty="0" err="1" smtClean="0">
                <a:latin typeface="Arial" pitchFamily="34" charset="0"/>
              </a:rPr>
              <a:t>efficienza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indipendentemente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dalla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taglia</a:t>
            </a:r>
            <a:r>
              <a:rPr lang="en-US" sz="1600" dirty="0" smtClean="0">
                <a:latin typeface="Arial" pitchFamily="34" charset="0"/>
              </a:rPr>
              <a:t> del </a:t>
            </a:r>
            <a:r>
              <a:rPr lang="en-US" sz="1600" dirty="0" err="1" smtClean="0">
                <a:latin typeface="Arial" pitchFamily="34" charset="0"/>
              </a:rPr>
              <a:t>sistema</a:t>
            </a:r>
            <a:r>
              <a:rPr lang="en-US" sz="1600" dirty="0" smtClean="0">
                <a:latin typeface="Arial" pitchFamily="34" charset="0"/>
              </a:rPr>
              <a:t>: </a:t>
            </a:r>
            <a:r>
              <a:rPr lang="en-US" sz="1600" dirty="0" err="1" smtClean="0">
                <a:latin typeface="Arial" pitchFamily="34" charset="0"/>
              </a:rPr>
              <a:t>candidati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ideali</a:t>
            </a:r>
            <a:r>
              <a:rPr lang="en-US" sz="1600" dirty="0" smtClean="0">
                <a:latin typeface="Arial" pitchFamily="34" charset="0"/>
              </a:rPr>
              <a:t> per la </a:t>
            </a:r>
            <a:r>
              <a:rPr lang="en-US" sz="1600" dirty="0" err="1" smtClean="0">
                <a:latin typeface="Arial" pitchFamily="34" charset="0"/>
              </a:rPr>
              <a:t>creazione</a:t>
            </a:r>
            <a:r>
              <a:rPr lang="en-US" sz="1600" dirty="0" smtClean="0">
                <a:latin typeface="Arial" pitchFamily="34" charset="0"/>
              </a:rPr>
              <a:t> di micro </a:t>
            </a:r>
            <a:r>
              <a:rPr lang="en-US" sz="1600" dirty="0" err="1" smtClean="0">
                <a:latin typeface="Arial" pitchFamily="34" charset="0"/>
              </a:rPr>
              <a:t>reti</a:t>
            </a:r>
            <a:r>
              <a:rPr lang="en-US" sz="1600" dirty="0" smtClean="0">
                <a:latin typeface="Arial" pitchFamily="34" charset="0"/>
              </a:rPr>
              <a:t> di </a:t>
            </a:r>
            <a:r>
              <a:rPr lang="en-US" sz="1600" dirty="0" err="1" smtClean="0">
                <a:latin typeface="Arial" pitchFamily="34" charset="0"/>
              </a:rPr>
              <a:t>produzione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distribuita</a:t>
            </a:r>
            <a:r>
              <a:rPr lang="en-US" sz="1600" dirty="0" smtClean="0">
                <a:latin typeface="Arial" pitchFamily="34" charset="0"/>
              </a:rPr>
              <a:t>.  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006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30527" y="321518"/>
            <a:ext cx="4798822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cell alta T: </a:t>
            </a:r>
            <a:r>
              <a:rPr lang="it-IT" sz="28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svantaggi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74073" y="752747"/>
            <a:ext cx="45691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11335" y="2567301"/>
            <a:ext cx="8042952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Arial" pitchFamily="34" charset="0"/>
              </a:rPr>
              <a:t>Costo</a:t>
            </a:r>
            <a:r>
              <a:rPr lang="en-US" sz="1600" dirty="0" smtClean="0">
                <a:latin typeface="Arial" pitchFamily="34" charset="0"/>
              </a:rPr>
              <a:t> di </a:t>
            </a:r>
            <a:r>
              <a:rPr lang="en-US" sz="1600" dirty="0" err="1" smtClean="0">
                <a:latin typeface="Arial" pitchFamily="34" charset="0"/>
              </a:rPr>
              <a:t>mercato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elevato</a:t>
            </a:r>
            <a:r>
              <a:rPr lang="en-US" sz="1600" dirty="0" smtClean="0">
                <a:latin typeface="Arial" pitchFamily="34" charset="0"/>
              </a:rPr>
              <a:t>: la </a:t>
            </a:r>
            <a:r>
              <a:rPr lang="en-US" sz="1600" dirty="0" err="1" smtClean="0">
                <a:latin typeface="Arial" pitchFamily="34" charset="0"/>
              </a:rPr>
              <a:t>tecnologia</a:t>
            </a:r>
            <a:r>
              <a:rPr lang="en-US" sz="1600" dirty="0" smtClean="0">
                <a:latin typeface="Arial" pitchFamily="34" charset="0"/>
              </a:rPr>
              <a:t> è </a:t>
            </a:r>
            <a:r>
              <a:rPr lang="en-US" sz="1600" dirty="0" err="1" smtClean="0">
                <a:latin typeface="Arial" pitchFamily="34" charset="0"/>
              </a:rPr>
              <a:t>nata</a:t>
            </a:r>
            <a:r>
              <a:rPr lang="en-US" sz="1600" dirty="0" smtClean="0">
                <a:latin typeface="Arial" pitchFamily="34" charset="0"/>
              </a:rPr>
              <a:t> da </a:t>
            </a:r>
            <a:r>
              <a:rPr lang="en-US" sz="1600" dirty="0" err="1" smtClean="0">
                <a:latin typeface="Arial" pitchFamily="34" charset="0"/>
              </a:rPr>
              <a:t>poco</a:t>
            </a:r>
            <a:r>
              <a:rPr lang="en-US" sz="1600" dirty="0" smtClean="0">
                <a:latin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prezzi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caleranno</a:t>
            </a:r>
            <a:r>
              <a:rPr lang="en-US" sz="1600" dirty="0" smtClean="0">
                <a:latin typeface="Arial" pitchFamily="34" charset="0"/>
              </a:rPr>
              <a:t> in </a:t>
            </a:r>
            <a:r>
              <a:rPr lang="en-US" sz="1600" dirty="0" err="1" smtClean="0">
                <a:latin typeface="Arial" pitchFamily="34" charset="0"/>
              </a:rPr>
              <a:t>modo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significativo</a:t>
            </a:r>
            <a:r>
              <a:rPr lang="en-US" sz="1600" dirty="0" smtClean="0">
                <a:latin typeface="Arial" pitchFamily="34" charset="0"/>
              </a:rPr>
              <a:t> a </a:t>
            </a:r>
            <a:r>
              <a:rPr lang="en-US" sz="1600" dirty="0" err="1" smtClean="0">
                <a:latin typeface="Arial" pitchFamily="34" charset="0"/>
              </a:rPr>
              <a:t>seguito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dell’inizio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della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produzione</a:t>
            </a:r>
            <a:r>
              <a:rPr lang="en-US" sz="1600" dirty="0" smtClean="0">
                <a:latin typeface="Arial" pitchFamily="34" charset="0"/>
              </a:rPr>
              <a:t> di </a:t>
            </a:r>
            <a:r>
              <a:rPr lang="en-US" sz="1600" dirty="0" err="1" smtClean="0">
                <a:latin typeface="Arial" pitchFamily="34" charset="0"/>
              </a:rPr>
              <a:t>massa</a:t>
            </a:r>
            <a:r>
              <a:rPr lang="en-US" sz="1600" dirty="0" smtClean="0">
                <a:latin typeface="Arial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</a:rPr>
              <a:t>La </a:t>
            </a:r>
            <a:r>
              <a:rPr lang="en-US" sz="1600" dirty="0" err="1" smtClean="0">
                <a:latin typeface="Arial" pitchFamily="34" charset="0"/>
              </a:rPr>
              <a:t>durabilità</a:t>
            </a:r>
            <a:r>
              <a:rPr lang="en-US" sz="1600" dirty="0" smtClean="0">
                <a:latin typeface="Arial" pitchFamily="34" charset="0"/>
              </a:rPr>
              <a:t> del </a:t>
            </a:r>
            <a:r>
              <a:rPr lang="en-US" sz="1600" dirty="0" err="1" smtClean="0">
                <a:latin typeface="Arial" pitchFamily="34" charset="0"/>
              </a:rPr>
              <a:t>sistema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deve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essere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migliorata</a:t>
            </a:r>
            <a:r>
              <a:rPr lang="en-US" sz="1600" dirty="0" smtClean="0">
                <a:latin typeface="Arial" pitchFamily="34" charset="0"/>
              </a:rPr>
              <a:t>: è </a:t>
            </a:r>
            <a:r>
              <a:rPr lang="en-US" sz="1600" dirty="0" err="1" smtClean="0">
                <a:latin typeface="Arial" pitchFamily="34" charset="0"/>
              </a:rPr>
              <a:t>necessario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diminuire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ulteriormente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il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tasso</a:t>
            </a:r>
            <a:r>
              <a:rPr lang="en-US" sz="1600" dirty="0" smtClean="0">
                <a:latin typeface="Arial" pitchFamily="34" charset="0"/>
              </a:rPr>
              <a:t> di </a:t>
            </a:r>
            <a:r>
              <a:rPr lang="en-US" sz="1600" dirty="0" err="1" smtClean="0">
                <a:latin typeface="Arial" pitchFamily="34" charset="0"/>
              </a:rPr>
              <a:t>degrado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delle</a:t>
            </a:r>
            <a:r>
              <a:rPr lang="en-US" sz="1600" dirty="0" smtClean="0">
                <a:latin typeface="Arial" pitchFamily="34" charset="0"/>
              </a:rPr>
              <a:t> performance del </a:t>
            </a:r>
            <a:r>
              <a:rPr lang="en-US" sz="1600" dirty="0" err="1" smtClean="0">
                <a:latin typeface="Arial" pitchFamily="34" charset="0"/>
              </a:rPr>
              <a:t>sistema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nel</a:t>
            </a:r>
            <a:r>
              <a:rPr lang="en-US" sz="1600" dirty="0" smtClean="0">
                <a:latin typeface="Arial" pitchFamily="34" charset="0"/>
              </a:rPr>
              <a:t> tempo per </a:t>
            </a:r>
            <a:r>
              <a:rPr lang="en-US" sz="1600" dirty="0" err="1" smtClean="0">
                <a:latin typeface="Arial" pitchFamily="34" charset="0"/>
              </a:rPr>
              <a:t>ottenere</a:t>
            </a:r>
            <a:r>
              <a:rPr lang="en-US" sz="1600" dirty="0" smtClean="0">
                <a:latin typeface="Arial" pitchFamily="34" charset="0"/>
              </a:rPr>
              <a:t> un tempo di </a:t>
            </a:r>
            <a:r>
              <a:rPr lang="en-US" sz="1600" dirty="0" err="1" smtClean="0">
                <a:latin typeface="Arial" pitchFamily="34" charset="0"/>
              </a:rPr>
              <a:t>funzionamento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accettabile</a:t>
            </a:r>
            <a:r>
              <a:rPr lang="en-US" sz="1600" dirty="0" smtClean="0">
                <a:latin typeface="Arial" pitchFamily="34" charset="0"/>
              </a:rPr>
              <a:t> dal </a:t>
            </a:r>
            <a:r>
              <a:rPr lang="en-US" sz="1600" dirty="0" err="1" smtClean="0">
                <a:latin typeface="Arial" pitchFamily="34" charset="0"/>
              </a:rPr>
              <a:t>punto</a:t>
            </a:r>
            <a:r>
              <a:rPr lang="en-US" sz="1600" dirty="0" smtClean="0">
                <a:latin typeface="Arial" pitchFamily="34" charset="0"/>
              </a:rPr>
              <a:t> di vista del </a:t>
            </a:r>
            <a:r>
              <a:rPr lang="en-US" sz="1600" dirty="0" err="1" smtClean="0">
                <a:latin typeface="Arial" pitchFamily="34" charset="0"/>
              </a:rPr>
              <a:t>mercato</a:t>
            </a:r>
            <a:r>
              <a:rPr lang="en-US" sz="1600" dirty="0" smtClean="0">
                <a:latin typeface="Arial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</a:rPr>
              <a:t>La </a:t>
            </a:r>
            <a:r>
              <a:rPr lang="en-US" sz="1600" dirty="0" err="1" smtClean="0">
                <a:latin typeface="Arial" pitchFamily="34" charset="0"/>
              </a:rPr>
              <a:t>stabilità</a:t>
            </a:r>
            <a:r>
              <a:rPr lang="en-US" sz="1600" dirty="0" smtClean="0">
                <a:latin typeface="Arial" pitchFamily="34" charset="0"/>
              </a:rPr>
              <a:t> di </a:t>
            </a:r>
            <a:r>
              <a:rPr lang="en-US" sz="1600" dirty="0" err="1" smtClean="0">
                <a:latin typeface="Arial" pitchFamily="34" charset="0"/>
              </a:rPr>
              <a:t>sistema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nel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caso</a:t>
            </a:r>
            <a:r>
              <a:rPr lang="en-US" sz="1600" dirty="0" smtClean="0">
                <a:latin typeface="Arial" pitchFamily="34" charset="0"/>
              </a:rPr>
              <a:t> di </a:t>
            </a:r>
            <a:r>
              <a:rPr lang="en-US" sz="1600" dirty="0" err="1" smtClean="0">
                <a:latin typeface="Arial" pitchFamily="34" charset="0"/>
              </a:rPr>
              <a:t>combustibili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contenenti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carbonio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deve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essere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migliorata</a:t>
            </a:r>
            <a:r>
              <a:rPr lang="en-US" sz="1600" dirty="0" smtClean="0">
                <a:latin typeface="Arial" pitchFamily="34" charset="0"/>
              </a:rPr>
              <a:t>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680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016" y="2485060"/>
            <a:ext cx="3574219" cy="2680664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1447801" y="891163"/>
            <a:ext cx="6428650" cy="10967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</a:rPr>
              <a:t>MCFC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</a:rPr>
              <a:t>Molten Carbonate Fuel </a:t>
            </a:r>
            <a:r>
              <a:rPr lang="it-IT" sz="1800" b="1" dirty="0" err="1" smtClean="0">
                <a:solidFill>
                  <a:schemeClr val="accent1">
                    <a:lumMod val="50000"/>
                  </a:schemeClr>
                </a:solidFill>
              </a:rPr>
              <a:t>Cells</a:t>
            </a:r>
            <a:endParaRPr lang="it-IT" sz="1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</a:rPr>
              <a:t>Celle a combustibile a carbonati </a:t>
            </a: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</a:rPr>
              <a:t>fusi</a:t>
            </a:r>
            <a:endParaRPr lang="it-IT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128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4893889" y="4586653"/>
            <a:ext cx="3635375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4893889" y="2480040"/>
            <a:ext cx="3779837" cy="10810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1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617429"/>
              </p:ext>
            </p:extLst>
          </p:nvPr>
        </p:nvGraphicFramePr>
        <p:xfrm>
          <a:off x="4902692" y="2513378"/>
          <a:ext cx="377983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11" imgW="1981200" imgH="241300" progId="Equation.3">
                  <p:embed/>
                </p:oleObj>
              </mc:Choice>
              <mc:Fallback>
                <p:oleObj name="Equation" r:id="rId11" imgW="1981200" imgH="241300" progId="Equation.3">
                  <p:embed/>
                  <p:pic>
                    <p:nvPicPr>
                      <p:cNvPr id="6146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692" y="2513378"/>
                        <a:ext cx="3779837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52219"/>
              </p:ext>
            </p:extLst>
          </p:nvPr>
        </p:nvGraphicFramePr>
        <p:xfrm>
          <a:off x="5172568" y="3021467"/>
          <a:ext cx="3240087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13" imgW="1625600" imgH="241300" progId="Equation.3">
                  <p:embed/>
                </p:oleObj>
              </mc:Choice>
              <mc:Fallback>
                <p:oleObj name="Equation" r:id="rId13" imgW="1625600" imgH="241300" progId="Equation.3">
                  <p:embed/>
                  <p:pic>
                    <p:nvPicPr>
                      <p:cNvPr id="6147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568" y="3021467"/>
                        <a:ext cx="3240087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34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20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211142"/>
              </p:ext>
            </p:extLst>
          </p:nvPr>
        </p:nvGraphicFramePr>
        <p:xfrm>
          <a:off x="5024520" y="4605882"/>
          <a:ext cx="338455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15" imgW="1714500" imgH="304800" progId="Equation.3">
                  <p:embed/>
                </p:oleObj>
              </mc:Choice>
              <mc:Fallback>
                <p:oleObj name="Equation" r:id="rId15" imgW="1714500" imgH="304800" progId="Equation.3">
                  <p:embed/>
                  <p:pic>
                    <p:nvPicPr>
                      <p:cNvPr id="6148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520" y="4605882"/>
                        <a:ext cx="3384550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itle 1"/>
          <p:cNvSpPr txBox="1">
            <a:spLocks/>
          </p:cNvSpPr>
          <p:nvPr/>
        </p:nvSpPr>
        <p:spPr>
          <a:xfrm>
            <a:off x="330527" y="321518"/>
            <a:ext cx="5870475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solidFill>
                  <a:schemeClr val="accent1">
                    <a:lumMod val="50000"/>
                  </a:schemeClr>
                </a:solidFill>
              </a:rPr>
              <a:t>Celle a combustibile a carbonati fusi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74073" y="752747"/>
            <a:ext cx="43210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 txBox="1">
            <a:spLocks/>
          </p:cNvSpPr>
          <p:nvPr/>
        </p:nvSpPr>
        <p:spPr>
          <a:xfrm>
            <a:off x="4893889" y="1909808"/>
            <a:ext cx="2903493" cy="341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</a:rPr>
              <a:t>Reazione anodica: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893888" y="4046761"/>
            <a:ext cx="2903493" cy="341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</a:rPr>
              <a:t>Reazione catodica: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73" y="2080624"/>
            <a:ext cx="2590800" cy="301942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098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34"/>
          <p:cNvSpPr>
            <a:spLocks noChangeArrowheads="1"/>
          </p:cNvSpPr>
          <p:nvPr/>
        </p:nvSpPr>
        <p:spPr bwMode="auto">
          <a:xfrm>
            <a:off x="-150528" y="297766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79999" y="22580"/>
            <a:ext cx="5410904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solidFill>
                  <a:schemeClr val="accent1">
                    <a:lumMod val="50000"/>
                  </a:schemeClr>
                </a:solidFill>
              </a:rPr>
              <a:t>Celle a combustibile a carbonati fusi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23545" y="453809"/>
            <a:ext cx="43396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874306" y="1318839"/>
            <a:ext cx="3795304" cy="393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buFontTx/>
              <a:buChar char="•"/>
              <a:defRPr/>
            </a:pPr>
            <a:r>
              <a:rPr lang="it-IT" sz="1600" dirty="0">
                <a:latin typeface="Arial" pitchFamily="34" charset="0"/>
              </a:rPr>
              <a:t>  </a:t>
            </a:r>
            <a:r>
              <a:rPr lang="it-IT" sz="1600" dirty="0" smtClean="0">
                <a:latin typeface="Arial" pitchFamily="34" charset="0"/>
              </a:rPr>
              <a:t>L’elettrolita è solitamente una combinazione di carbonati alcalini (Na e K) contenuto in una matrice di LiAlO</a:t>
            </a:r>
            <a:r>
              <a:rPr lang="it-IT" sz="1600" baseline="-25000" dirty="0" smtClean="0">
                <a:latin typeface="Arial" pitchFamily="34" charset="0"/>
              </a:rPr>
              <a:t>2</a:t>
            </a:r>
          </a:p>
          <a:p>
            <a:pPr algn="l">
              <a:lnSpc>
                <a:spcPct val="130000"/>
              </a:lnSpc>
              <a:defRPr/>
            </a:pPr>
            <a:endParaRPr lang="it-IT" sz="1600" dirty="0">
              <a:latin typeface="Arial" pitchFamily="34" charset="0"/>
            </a:endParaRPr>
          </a:p>
          <a:p>
            <a:pPr algn="l">
              <a:lnSpc>
                <a:spcPct val="130000"/>
              </a:lnSpc>
              <a:buFontTx/>
              <a:buChar char="•"/>
              <a:defRPr/>
            </a:pPr>
            <a:r>
              <a:rPr lang="it-IT" sz="1600" dirty="0">
                <a:latin typeface="Arial" pitchFamily="34" charset="0"/>
              </a:rPr>
              <a:t>  </a:t>
            </a:r>
            <a:r>
              <a:rPr lang="it-IT" sz="1600" dirty="0" smtClean="0">
                <a:latin typeface="Arial" pitchFamily="34" charset="0"/>
              </a:rPr>
              <a:t>La cella opera tra i 600°C e </a:t>
            </a:r>
            <a:r>
              <a:rPr lang="it-IT" sz="1600" dirty="0">
                <a:latin typeface="Arial" pitchFamily="34" charset="0"/>
              </a:rPr>
              <a:t>700°C, </a:t>
            </a:r>
            <a:r>
              <a:rPr lang="it-IT" sz="1600" dirty="0" err="1" smtClean="0">
                <a:latin typeface="Arial" pitchFamily="34" charset="0"/>
              </a:rPr>
              <a:t>range</a:t>
            </a:r>
            <a:r>
              <a:rPr lang="it-IT" sz="1600" dirty="0" smtClean="0">
                <a:latin typeface="Arial" pitchFamily="34" charset="0"/>
              </a:rPr>
              <a:t> in cui i carbonati fondono e formano un sale conduttivo per lo ione carbonato. </a:t>
            </a:r>
          </a:p>
          <a:p>
            <a:pPr algn="l">
              <a:lnSpc>
                <a:spcPct val="130000"/>
              </a:lnSpc>
              <a:buFontTx/>
              <a:buChar char="•"/>
              <a:defRPr/>
            </a:pPr>
            <a:endParaRPr lang="it-IT" sz="1600" dirty="0" smtClean="0">
              <a:latin typeface="Arial" pitchFamily="34" charset="0"/>
            </a:endParaRPr>
          </a:p>
          <a:p>
            <a:pPr algn="l">
              <a:lnSpc>
                <a:spcPct val="130000"/>
              </a:lnSpc>
              <a:buFontTx/>
              <a:buChar char="•"/>
              <a:defRPr/>
            </a:pPr>
            <a:r>
              <a:rPr lang="it-IT" sz="1600" dirty="0" smtClean="0">
                <a:latin typeface="Arial" pitchFamily="34" charset="0"/>
              </a:rPr>
              <a:t> Gli ioni che attraversano l’elettrolita sono CO</a:t>
            </a:r>
            <a:r>
              <a:rPr lang="it-IT" sz="1600" baseline="-25000" dirty="0" smtClean="0">
                <a:latin typeface="Arial" pitchFamily="34" charset="0"/>
              </a:rPr>
              <a:t>3</a:t>
            </a:r>
            <a:r>
              <a:rPr lang="it-IT" sz="1600" baseline="30000" dirty="0" smtClean="0">
                <a:latin typeface="Arial" pitchFamily="34" charset="0"/>
              </a:rPr>
              <a:t>2-</a:t>
            </a:r>
            <a:r>
              <a:rPr lang="it-IT" sz="1600" dirty="0" smtClean="0">
                <a:latin typeface="Arial" pitchFamily="34" charset="0"/>
              </a:rPr>
              <a:t>, pertanto è necessario avere CO</a:t>
            </a:r>
            <a:r>
              <a:rPr lang="it-IT" sz="1600" baseline="-25000" dirty="0" smtClean="0">
                <a:latin typeface="Arial" pitchFamily="34" charset="0"/>
              </a:rPr>
              <a:t>2</a:t>
            </a:r>
            <a:r>
              <a:rPr lang="it-IT" sz="1600" dirty="0" smtClean="0">
                <a:latin typeface="Arial" pitchFamily="34" charset="0"/>
              </a:rPr>
              <a:t> fornita al catodo.</a:t>
            </a:r>
            <a:endParaRPr lang="it-IT" sz="1600" dirty="0">
              <a:latin typeface="Arial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026579" y="867194"/>
            <a:ext cx="2846072" cy="341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</a:rPr>
              <a:t>Elettrolita</a:t>
            </a:r>
            <a:endParaRPr lang="it-IT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45" y="1790395"/>
            <a:ext cx="2590800" cy="3019425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 rot="5400000">
            <a:off x="872400" y="2986168"/>
            <a:ext cx="2429690" cy="6104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ctangle 21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16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34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74073" y="291526"/>
            <a:ext cx="5364876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solidFill>
                  <a:schemeClr val="accent1">
                    <a:lumMod val="50000"/>
                  </a:schemeClr>
                </a:solidFill>
              </a:rPr>
              <a:t>Celle a combustibile a carbonati fusi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4073" y="752747"/>
            <a:ext cx="44069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885509" y="1879034"/>
            <a:ext cx="3943350" cy="393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buFontTx/>
              <a:buChar char="•"/>
              <a:defRPr/>
            </a:pPr>
            <a:r>
              <a:rPr lang="it-IT" sz="1600" dirty="0">
                <a:latin typeface="Arial" pitchFamily="34" charset="0"/>
              </a:rPr>
              <a:t>  </a:t>
            </a:r>
            <a:r>
              <a:rPr lang="it-IT" sz="1600" dirty="0" smtClean="0">
                <a:latin typeface="Arial" pitchFamily="34" charset="0"/>
              </a:rPr>
              <a:t>Vista l’alta temperatura di funzionamento non sono necessari catalizzatori nobili</a:t>
            </a:r>
            <a:br>
              <a:rPr lang="it-IT" sz="1600" dirty="0" smtClean="0">
                <a:latin typeface="Arial" pitchFamily="34" charset="0"/>
              </a:rPr>
            </a:br>
            <a:endParaRPr lang="it-IT" sz="1600" dirty="0">
              <a:latin typeface="Arial" pitchFamily="34" charset="0"/>
            </a:endParaRPr>
          </a:p>
          <a:p>
            <a:pPr algn="l">
              <a:lnSpc>
                <a:spcPct val="130000"/>
              </a:lnSpc>
              <a:buFontTx/>
              <a:buChar char="•"/>
              <a:defRPr/>
            </a:pPr>
            <a:r>
              <a:rPr lang="it-IT" sz="1600" dirty="0">
                <a:latin typeface="Arial" pitchFamily="34" charset="0"/>
              </a:rPr>
              <a:t> </a:t>
            </a:r>
            <a:r>
              <a:rPr lang="it-IT" sz="1600" dirty="0" smtClean="0">
                <a:latin typeface="Arial" pitchFamily="34" charset="0"/>
              </a:rPr>
              <a:t>L’elettrodo è composto da Nickel poroso</a:t>
            </a:r>
          </a:p>
          <a:p>
            <a:pPr algn="l">
              <a:lnSpc>
                <a:spcPct val="130000"/>
              </a:lnSpc>
              <a:defRPr/>
            </a:pPr>
            <a:endParaRPr lang="it-IT" sz="1600" dirty="0" smtClean="0">
              <a:latin typeface="Arial" pitchFamily="34" charset="0"/>
            </a:endParaRPr>
          </a:p>
          <a:p>
            <a:pPr>
              <a:lnSpc>
                <a:spcPct val="130000"/>
              </a:lnSpc>
              <a:buFontTx/>
              <a:buChar char="•"/>
              <a:defRPr/>
            </a:pPr>
            <a:r>
              <a:rPr lang="it-IT" sz="1600" dirty="0" smtClean="0">
                <a:latin typeface="Arial" pitchFamily="34" charset="0"/>
              </a:rPr>
              <a:t> Il flusso di ioni CO</a:t>
            </a:r>
            <a:r>
              <a:rPr lang="it-IT" sz="1600" baseline="-25000" dirty="0" smtClean="0">
                <a:latin typeface="Arial" pitchFamily="34" charset="0"/>
              </a:rPr>
              <a:t>3</a:t>
            </a:r>
            <a:r>
              <a:rPr lang="it-IT" sz="1600" baseline="30000" dirty="0" smtClean="0">
                <a:latin typeface="Arial" pitchFamily="34" charset="0"/>
              </a:rPr>
              <a:t>2-</a:t>
            </a:r>
            <a:r>
              <a:rPr lang="it-IT" sz="1600" dirty="0" smtClean="0">
                <a:latin typeface="Arial" pitchFamily="34" charset="0"/>
              </a:rPr>
              <a:t> verso l’anodo porta alla formazione di acqua e CO</a:t>
            </a:r>
            <a:r>
              <a:rPr lang="it-IT" sz="1600" baseline="-25000" dirty="0" smtClean="0">
                <a:latin typeface="Arial" pitchFamily="34" charset="0"/>
              </a:rPr>
              <a:t>2</a:t>
            </a:r>
            <a:r>
              <a:rPr lang="it-IT" sz="1600" dirty="0" smtClean="0">
                <a:latin typeface="Arial" pitchFamily="34" charset="0"/>
              </a:rPr>
              <a:t> nel compartimento anodico. La separazione e il sequestro/riutilizzo della CO</a:t>
            </a:r>
            <a:r>
              <a:rPr lang="it-IT" sz="1600" baseline="-25000" dirty="0" smtClean="0">
                <a:latin typeface="Arial" pitchFamily="34" charset="0"/>
              </a:rPr>
              <a:t>2</a:t>
            </a:r>
            <a:r>
              <a:rPr lang="it-IT" sz="1600" dirty="0" smtClean="0">
                <a:latin typeface="Arial" pitchFamily="34" charset="0"/>
              </a:rPr>
              <a:t> è facilmente realizzato tramite condensazione dell’acqua.</a:t>
            </a:r>
            <a:endParaRPr lang="it-IT" sz="1600" dirty="0">
              <a:latin typeface="Arial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443807" y="1335224"/>
            <a:ext cx="2846072" cy="341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</a:rPr>
              <a:t>Anodo</a:t>
            </a:r>
            <a:endParaRPr lang="it-IT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73" y="2080624"/>
            <a:ext cx="2590800" cy="3019425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 rot="5400000">
            <a:off x="273952" y="2962128"/>
            <a:ext cx="2429690" cy="12564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ctangle 21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869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34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30527" y="321518"/>
            <a:ext cx="5364879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solidFill>
                  <a:schemeClr val="accent1">
                    <a:lumMod val="50000"/>
                  </a:schemeClr>
                </a:solidFill>
              </a:rPr>
              <a:t>Celle a combustibile a carbonati fusi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4073" y="752747"/>
            <a:ext cx="44069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5033555" y="1879034"/>
            <a:ext cx="379530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buFontTx/>
              <a:buChar char="•"/>
              <a:defRPr/>
            </a:pPr>
            <a:r>
              <a:rPr lang="it-IT" sz="1600" dirty="0">
                <a:latin typeface="Arial" pitchFamily="34" charset="0"/>
              </a:rPr>
              <a:t>  </a:t>
            </a:r>
            <a:r>
              <a:rPr lang="it-IT" sz="1600" dirty="0" smtClean="0">
                <a:latin typeface="Arial" pitchFamily="34" charset="0"/>
              </a:rPr>
              <a:t>  L’elettrodo poroso è solitamente realizzato in nickel ossido (</a:t>
            </a:r>
            <a:r>
              <a:rPr lang="it-IT" sz="1600" dirty="0" err="1" smtClean="0">
                <a:latin typeface="Arial" pitchFamily="34" charset="0"/>
              </a:rPr>
              <a:t>NiO</a:t>
            </a:r>
            <a:r>
              <a:rPr lang="it-IT" sz="1600" dirty="0" smtClean="0">
                <a:latin typeface="Arial" pitchFamily="34" charset="0"/>
              </a:rPr>
              <a:t>).</a:t>
            </a:r>
          </a:p>
          <a:p>
            <a:pPr algn="l">
              <a:lnSpc>
                <a:spcPct val="130000"/>
              </a:lnSpc>
              <a:defRPr/>
            </a:pPr>
            <a:endParaRPr lang="it-IT" sz="1600" dirty="0" smtClean="0">
              <a:latin typeface="Arial" pitchFamily="34" charset="0"/>
            </a:endParaRPr>
          </a:p>
          <a:p>
            <a:pPr algn="l">
              <a:lnSpc>
                <a:spcPct val="130000"/>
              </a:lnSpc>
              <a:buFontTx/>
              <a:buChar char="•"/>
              <a:defRPr/>
            </a:pPr>
            <a:r>
              <a:rPr lang="it-IT" sz="1600" dirty="0" smtClean="0">
                <a:latin typeface="Arial" pitchFamily="34" charset="0"/>
              </a:rPr>
              <a:t> All’anodo è fornita una miscela di aria e CO</a:t>
            </a:r>
            <a:r>
              <a:rPr lang="it-IT" sz="1600" baseline="-25000" dirty="0" smtClean="0">
                <a:latin typeface="Arial" pitchFamily="34" charset="0"/>
              </a:rPr>
              <a:t>2</a:t>
            </a:r>
            <a:endParaRPr lang="it-IT" sz="1600" dirty="0" smtClean="0">
              <a:latin typeface="Arial" pitchFamily="34" charset="0"/>
            </a:endParaRPr>
          </a:p>
          <a:p>
            <a:pPr algn="l">
              <a:lnSpc>
                <a:spcPct val="130000"/>
              </a:lnSpc>
              <a:buFontTx/>
              <a:buChar char="•"/>
              <a:defRPr/>
            </a:pPr>
            <a:endParaRPr lang="it-IT" sz="1600" dirty="0">
              <a:latin typeface="Arial" pitchFamily="34" charset="0"/>
            </a:endParaRPr>
          </a:p>
          <a:p>
            <a:pPr algn="l">
              <a:lnSpc>
                <a:spcPct val="130000"/>
              </a:lnSpc>
              <a:buFontTx/>
              <a:buChar char="•"/>
              <a:defRPr/>
            </a:pPr>
            <a:r>
              <a:rPr lang="it-IT" sz="1600" dirty="0" smtClean="0">
                <a:latin typeface="Arial" pitchFamily="34" charset="0"/>
              </a:rPr>
              <a:t>L’uso di CO</a:t>
            </a:r>
            <a:r>
              <a:rPr lang="it-IT" sz="1600" baseline="-25000" dirty="0" smtClean="0">
                <a:latin typeface="Arial" pitchFamily="34" charset="0"/>
              </a:rPr>
              <a:t>2</a:t>
            </a:r>
            <a:r>
              <a:rPr lang="it-IT" sz="1600" dirty="0" smtClean="0">
                <a:latin typeface="Arial" pitchFamily="34" charset="0"/>
              </a:rPr>
              <a:t> presente nel flusso di gas rende le MCFC candidati ideali per l’applicazione di tecnologie di cattura della CO</a:t>
            </a:r>
            <a:r>
              <a:rPr lang="it-IT" sz="1600" baseline="-25000" dirty="0" smtClean="0">
                <a:latin typeface="Arial" pitchFamily="34" charset="0"/>
              </a:rPr>
              <a:t>2 </a:t>
            </a:r>
            <a:r>
              <a:rPr lang="it-IT" sz="1600" dirty="0" smtClean="0">
                <a:latin typeface="Arial" pitchFamily="34" charset="0"/>
              </a:rPr>
              <a:t>da gas di scarico. </a:t>
            </a:r>
            <a:endParaRPr lang="it-IT" sz="1600" dirty="0">
              <a:latin typeface="Arial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443807" y="1335224"/>
            <a:ext cx="2846072" cy="341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</a:rPr>
              <a:t>Catodo</a:t>
            </a:r>
            <a:endParaRPr lang="it-IT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73" y="2080624"/>
            <a:ext cx="2590800" cy="3019425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 rot="5400000">
            <a:off x="1690120" y="2962128"/>
            <a:ext cx="2429690" cy="12564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ctangle 21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552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04186" y="14486"/>
            <a:ext cx="3787192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 una fuel cell?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04186" y="454424"/>
            <a:ext cx="3740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16"/>
          <p:cNvSpPr/>
          <p:nvPr/>
        </p:nvSpPr>
        <p:spPr>
          <a:xfrm>
            <a:off x="6192997" y="2458853"/>
            <a:ext cx="257818" cy="444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Down Arrow 17"/>
          <p:cNvSpPr/>
          <p:nvPr/>
        </p:nvSpPr>
        <p:spPr>
          <a:xfrm>
            <a:off x="6192997" y="4079495"/>
            <a:ext cx="257818" cy="444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933527" y="1034078"/>
            <a:ext cx="2846072" cy="341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800" dirty="0" smtClean="0">
                <a:solidFill>
                  <a:schemeClr val="tx1"/>
                </a:solidFill>
              </a:rPr>
              <a:t>Cosa significa </a:t>
            </a:r>
            <a:r>
              <a:rPr lang="it-IT" sz="1800" u="sng" dirty="0" smtClean="0">
                <a:solidFill>
                  <a:schemeClr val="tx1"/>
                </a:solidFill>
              </a:rPr>
              <a:t>direttamente</a:t>
            </a:r>
            <a:r>
              <a:rPr lang="it-IT" sz="1800" dirty="0" smtClean="0">
                <a:solidFill>
                  <a:schemeClr val="tx1"/>
                </a:solidFill>
              </a:rPr>
              <a:t>?</a:t>
            </a:r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933527" y="2297945"/>
            <a:ext cx="2846072" cy="15881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800" dirty="0" smtClean="0">
                <a:solidFill>
                  <a:schemeClr val="tx1"/>
                </a:solidFill>
              </a:rPr>
              <a:t>Direttamente significa che invece di bruciare il combustibile e usare il calore in un classico motore, l’energia elettrica è generata direttamente. </a:t>
            </a:r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2200996" y="1615522"/>
            <a:ext cx="311134" cy="4426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933527" y="4559007"/>
            <a:ext cx="2846072" cy="13388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800" dirty="0" smtClean="0">
                <a:solidFill>
                  <a:schemeClr val="tx1"/>
                </a:solidFill>
              </a:rPr>
              <a:t>L’efficienza del processo è maggiore, gran parte dell’energia chimica del combustibile diventa elettricità (fino al ~70%).</a:t>
            </a:r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2200996" y="4001234"/>
            <a:ext cx="311134" cy="4426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77" y="1488607"/>
            <a:ext cx="831436" cy="82368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8" t="23991" r="10831" b="14972"/>
          <a:stretch/>
        </p:blipFill>
        <p:spPr>
          <a:xfrm>
            <a:off x="5849504" y="3032122"/>
            <a:ext cx="944800" cy="9710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743" y="4599886"/>
            <a:ext cx="906289" cy="135943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870195" y="5556110"/>
            <a:ext cx="221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13"/>
              </a:rPr>
              <a:t>Photo</a:t>
            </a:r>
            <a:r>
              <a:rPr lang="en-US" sz="900" dirty="0"/>
              <a:t> by </a:t>
            </a:r>
            <a:r>
              <a:rPr lang="en-US" sz="900" dirty="0" err="1" smtClean="0"/>
              <a:t>Utahraptor</a:t>
            </a:r>
            <a:r>
              <a:rPr lang="en-US" sz="900" dirty="0" smtClean="0"/>
              <a:t> </a:t>
            </a:r>
            <a:r>
              <a:rPr lang="en-US" sz="900" dirty="0" err="1"/>
              <a:t>ostrommaysi</a:t>
            </a:r>
            <a:r>
              <a:rPr lang="en-US" sz="900" dirty="0"/>
              <a:t>  / </a:t>
            </a:r>
            <a:r>
              <a:rPr lang="en-US" sz="900" dirty="0">
                <a:hlinkClick r:id="rId14"/>
              </a:rPr>
              <a:t>CC </a:t>
            </a:r>
            <a:r>
              <a:rPr lang="en-US" sz="900" dirty="0" smtClean="0">
                <a:hlinkClick r:id="rId14"/>
              </a:rPr>
              <a:t>BY</a:t>
            </a:r>
            <a:endParaRPr lang="en-US" sz="900" dirty="0" smtClean="0"/>
          </a:p>
          <a:p>
            <a:r>
              <a:rPr lang="en-US" sz="900" dirty="0" smtClean="0">
                <a:hlinkClick r:id="rId15"/>
              </a:rPr>
              <a:t>Photo </a:t>
            </a:r>
            <a:r>
              <a:rPr lang="en-US" sz="900" dirty="0" smtClean="0"/>
              <a:t> By </a:t>
            </a:r>
            <a:r>
              <a:rPr lang="en-US" sz="900" dirty="0"/>
              <a:t>LPS.1 - Own work, </a:t>
            </a:r>
            <a:r>
              <a:rPr lang="en-US" sz="900" dirty="0" smtClean="0"/>
              <a:t>CC0</a:t>
            </a:r>
            <a:endParaRPr lang="it-IT" sz="900" dirty="0"/>
          </a:p>
        </p:txBody>
      </p:sp>
      <p:sp>
        <p:nvSpPr>
          <p:cNvPr id="28" name="Rectangle 2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424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30527" y="321518"/>
            <a:ext cx="5530342" cy="325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MCFC: progettazione di sistema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74073" y="752747"/>
            <a:ext cx="3740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701655" y="2007486"/>
            <a:ext cx="7711187" cy="36132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buFontTx/>
              <a:buChar char="•"/>
              <a:defRPr/>
            </a:pPr>
            <a:r>
              <a:rPr lang="it-IT" sz="1600" dirty="0" smtClean="0">
                <a:latin typeface="Arial" pitchFamily="34" charset="0"/>
              </a:rPr>
              <a:t> La struttura delle celle MFCF è planare.</a:t>
            </a:r>
          </a:p>
          <a:p>
            <a:pPr algn="l">
              <a:lnSpc>
                <a:spcPct val="130000"/>
              </a:lnSpc>
              <a:buFontTx/>
              <a:buChar char="•"/>
              <a:defRPr/>
            </a:pPr>
            <a:endParaRPr lang="it-IT" sz="1600" dirty="0">
              <a:latin typeface="Arial" pitchFamily="34" charset="0"/>
            </a:endParaRPr>
          </a:p>
          <a:p>
            <a:pPr algn="l">
              <a:lnSpc>
                <a:spcPct val="130000"/>
              </a:lnSpc>
              <a:buFontTx/>
              <a:buChar char="•"/>
              <a:defRPr/>
            </a:pPr>
            <a:r>
              <a:rPr lang="it-IT" sz="1600" dirty="0" smtClean="0">
                <a:latin typeface="Arial" pitchFamily="34" charset="0"/>
              </a:rPr>
              <a:t> Le celle MCFC producono una quantità di corrente limitata rispetto ad altri tipi di celle a combustibile come PEM e SOFC. La densità di potenza è bassa, quindi sono necessarie celle di grande area. Questa caratteristica le rende adatte ad applicazioni stazionarie.</a:t>
            </a:r>
          </a:p>
          <a:p>
            <a:pPr algn="l">
              <a:lnSpc>
                <a:spcPct val="130000"/>
              </a:lnSpc>
              <a:defRPr/>
            </a:pPr>
            <a:r>
              <a:rPr lang="it-IT" sz="1600" dirty="0" smtClean="0">
                <a:latin typeface="Arial" pitchFamily="34" charset="0"/>
              </a:rPr>
              <a:t> </a:t>
            </a:r>
          </a:p>
          <a:p>
            <a:pPr algn="l">
              <a:lnSpc>
                <a:spcPct val="130000"/>
              </a:lnSpc>
              <a:buFontTx/>
              <a:buChar char="•"/>
              <a:defRPr/>
            </a:pPr>
            <a:r>
              <a:rPr lang="it-IT" sz="1600" dirty="0" smtClean="0">
                <a:latin typeface="Arial" pitchFamily="34" charset="0"/>
              </a:rPr>
              <a:t> La matrice è flessibile e si deforma se sottoposta a stress meccanici, permettendo la produzione di celle di superficie elevata. </a:t>
            </a:r>
          </a:p>
          <a:p>
            <a:pPr algn="l">
              <a:lnSpc>
                <a:spcPct val="130000"/>
              </a:lnSpc>
              <a:buFontTx/>
              <a:buChar char="•"/>
              <a:defRPr/>
            </a:pPr>
            <a:endParaRPr lang="it-IT" sz="1600" dirty="0">
              <a:latin typeface="Arial" pitchFamily="34" charset="0"/>
            </a:endParaRPr>
          </a:p>
          <a:p>
            <a:pPr algn="l">
              <a:lnSpc>
                <a:spcPct val="130000"/>
              </a:lnSpc>
              <a:buFontTx/>
              <a:buChar char="•"/>
              <a:defRPr/>
            </a:pPr>
            <a:r>
              <a:rPr lang="it-IT" sz="1600" dirty="0" smtClean="0">
                <a:latin typeface="Arial" pitchFamily="34" charset="0"/>
              </a:rPr>
              <a:t> Oltre all’idrogeno, possono essere usati altri combustibili (CH</a:t>
            </a:r>
            <a:r>
              <a:rPr lang="it-IT" sz="1600" baseline="-25000" dirty="0" smtClean="0">
                <a:latin typeface="Arial" pitchFamily="34" charset="0"/>
              </a:rPr>
              <a:t>4</a:t>
            </a:r>
            <a:r>
              <a:rPr lang="it-IT" sz="1600" dirty="0" smtClean="0">
                <a:latin typeface="Arial" pitchFamily="34" charset="0"/>
              </a:rPr>
              <a:t>, CO, CH</a:t>
            </a:r>
            <a:r>
              <a:rPr lang="it-IT" sz="1600" baseline="-25000" dirty="0" smtClean="0">
                <a:latin typeface="Arial" pitchFamily="34" charset="0"/>
              </a:rPr>
              <a:t>3</a:t>
            </a:r>
            <a:r>
              <a:rPr lang="it-IT" sz="1600" dirty="0" smtClean="0">
                <a:latin typeface="Arial" pitchFamily="34" charset="0"/>
              </a:rPr>
              <a:t>OH).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2151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1447801" y="891163"/>
            <a:ext cx="6428650" cy="10967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</a:rPr>
              <a:t>SOFC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</a:rPr>
              <a:t>Solid Oxide Fuel </a:t>
            </a:r>
            <a:r>
              <a:rPr lang="it-IT" sz="1800" b="1" dirty="0" err="1" smtClean="0">
                <a:solidFill>
                  <a:schemeClr val="accent1">
                    <a:lumMod val="50000"/>
                  </a:schemeClr>
                </a:solidFill>
              </a:rPr>
              <a:t>Cells</a:t>
            </a:r>
            <a:endParaRPr lang="it-IT" sz="1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</a:rPr>
              <a:t>Celle a combustibile ad ossidi </a:t>
            </a: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</a:rPr>
              <a:t>solidi</a:t>
            </a:r>
            <a:endParaRPr lang="it-IT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394" y="2248248"/>
            <a:ext cx="4549464" cy="336660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0242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4859329" y="4654185"/>
            <a:ext cx="2664296" cy="638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4821228" y="2496773"/>
            <a:ext cx="3779837" cy="12969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17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634264"/>
              </p:ext>
            </p:extLst>
          </p:nvPr>
        </p:nvGraphicFramePr>
        <p:xfrm>
          <a:off x="4983019" y="4670060"/>
          <a:ext cx="244792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11" imgW="1193800" imgH="304800" progId="Equation.3">
                  <p:embed/>
                </p:oleObj>
              </mc:Choice>
              <mc:Fallback>
                <p:oleObj name="Equation" r:id="rId11" imgW="1193800" imgH="304800" progId="Equation.3">
                  <p:embed/>
                  <p:pic>
                    <p:nvPicPr>
                      <p:cNvPr id="717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3019" y="4670060"/>
                        <a:ext cx="2447925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920350"/>
              </p:ext>
            </p:extLst>
          </p:nvPr>
        </p:nvGraphicFramePr>
        <p:xfrm>
          <a:off x="4821228" y="2897277"/>
          <a:ext cx="26638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13" imgW="1447800" imgH="228600" progId="Equation.3">
                  <p:embed/>
                </p:oleObj>
              </mc:Choice>
              <mc:Fallback>
                <p:oleObj name="Equation" r:id="rId13" imgW="1447800" imgH="228600" progId="Equation.3">
                  <p:embed/>
                  <p:pic>
                    <p:nvPicPr>
                      <p:cNvPr id="7171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228" y="2897277"/>
                        <a:ext cx="2663825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161996"/>
              </p:ext>
            </p:extLst>
          </p:nvPr>
        </p:nvGraphicFramePr>
        <p:xfrm>
          <a:off x="4821228" y="2467903"/>
          <a:ext cx="28797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15" imgW="1460500" imgH="228600" progId="Equation.3">
                  <p:embed/>
                </p:oleObj>
              </mc:Choice>
              <mc:Fallback>
                <p:oleObj name="Equation" r:id="rId15" imgW="1460500" imgH="228600" progId="Equation.3">
                  <p:embed/>
                  <p:pic>
                    <p:nvPicPr>
                      <p:cNvPr id="7172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228" y="2467903"/>
                        <a:ext cx="2879725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884009"/>
              </p:ext>
            </p:extLst>
          </p:nvPr>
        </p:nvGraphicFramePr>
        <p:xfrm>
          <a:off x="4821228" y="3361960"/>
          <a:ext cx="377983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quation" r:id="rId17" imgW="2133600" imgH="228600" progId="Equation.3">
                  <p:embed/>
                </p:oleObj>
              </mc:Choice>
              <mc:Fallback>
                <p:oleObj name="Equation" r:id="rId17" imgW="2133600" imgH="228600" progId="Equation.3">
                  <p:embed/>
                  <p:pic>
                    <p:nvPicPr>
                      <p:cNvPr id="7173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228" y="3361960"/>
                        <a:ext cx="3779837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itle 1"/>
          <p:cNvSpPr txBox="1">
            <a:spLocks/>
          </p:cNvSpPr>
          <p:nvPr/>
        </p:nvSpPr>
        <p:spPr>
          <a:xfrm>
            <a:off x="330527" y="321518"/>
            <a:ext cx="4450477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oxide fuel cells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74073" y="752747"/>
            <a:ext cx="3740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 txBox="1">
            <a:spLocks/>
          </p:cNvSpPr>
          <p:nvPr/>
        </p:nvSpPr>
        <p:spPr>
          <a:xfrm>
            <a:off x="4821228" y="2010045"/>
            <a:ext cx="2903493" cy="341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</a:rPr>
              <a:t>Reazione anodica: 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868488" y="4224561"/>
            <a:ext cx="2903493" cy="341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</a:rPr>
              <a:t>Reazione catodica: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3" y="1735525"/>
            <a:ext cx="3259828" cy="365768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303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3" y="1735525"/>
            <a:ext cx="3259828" cy="3657681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30527" y="321518"/>
            <a:ext cx="4450477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oxide fuel cells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4073" y="752747"/>
            <a:ext cx="3740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rot="5400000">
            <a:off x="1066203" y="3283726"/>
            <a:ext cx="2429690" cy="8696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033555" y="786373"/>
            <a:ext cx="3795304" cy="521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buFontTx/>
              <a:buChar char="•"/>
              <a:defRPr/>
            </a:pPr>
            <a:r>
              <a:rPr lang="it-IT" sz="1600" dirty="0">
                <a:latin typeface="Arial" pitchFamily="34" charset="0"/>
              </a:rPr>
              <a:t>  </a:t>
            </a:r>
            <a:r>
              <a:rPr lang="it-IT" sz="1600" dirty="0" smtClean="0">
                <a:latin typeface="Arial" pitchFamily="34" charset="0"/>
              </a:rPr>
              <a:t>L’elettrolita è denso e composto da materiali ceramici, solitamente YSZ (Yttria Stabilized Zirconia) o GDC (Gadolinia doped Ceria). L’assenza di pori evita il pericolo di fenomeni di crossover. </a:t>
            </a:r>
          </a:p>
          <a:p>
            <a:pPr algn="l">
              <a:lnSpc>
                <a:spcPct val="130000"/>
              </a:lnSpc>
              <a:defRPr/>
            </a:pPr>
            <a:endParaRPr lang="it-IT" sz="1600" dirty="0">
              <a:latin typeface="Arial" pitchFamily="34" charset="0"/>
            </a:endParaRPr>
          </a:p>
          <a:p>
            <a:pPr algn="l">
              <a:lnSpc>
                <a:spcPct val="130000"/>
              </a:lnSpc>
              <a:buFontTx/>
              <a:buChar char="•"/>
              <a:defRPr/>
            </a:pPr>
            <a:r>
              <a:rPr lang="it-IT" sz="1600" dirty="0">
                <a:latin typeface="Arial" pitchFamily="34" charset="0"/>
              </a:rPr>
              <a:t>  </a:t>
            </a:r>
            <a:r>
              <a:rPr lang="it-IT" sz="1600" dirty="0" smtClean="0">
                <a:latin typeface="Arial" pitchFamily="34" charset="0"/>
              </a:rPr>
              <a:t>La cella opera tra 600°C e 900°C, l’alta temperatura è necessaria a ottenere una elevata conduttività ionica nell’elettrolita per ridurre le perdite energetiche. </a:t>
            </a:r>
          </a:p>
          <a:p>
            <a:pPr algn="l">
              <a:lnSpc>
                <a:spcPct val="130000"/>
              </a:lnSpc>
              <a:buFontTx/>
              <a:buChar char="•"/>
              <a:defRPr/>
            </a:pPr>
            <a:endParaRPr lang="it-IT" sz="1600" dirty="0" smtClean="0">
              <a:latin typeface="Arial" pitchFamily="34" charset="0"/>
            </a:endParaRPr>
          </a:p>
          <a:p>
            <a:pPr algn="l">
              <a:lnSpc>
                <a:spcPct val="130000"/>
              </a:lnSpc>
              <a:buFontTx/>
              <a:buChar char="•"/>
              <a:defRPr/>
            </a:pPr>
            <a:r>
              <a:rPr lang="it-IT" sz="1600" dirty="0" smtClean="0">
                <a:latin typeface="Arial" pitchFamily="34" charset="0"/>
              </a:rPr>
              <a:t>Gli ioni che attraversano l’elettrolita sono O</a:t>
            </a:r>
            <a:r>
              <a:rPr lang="it-IT" sz="1600" baseline="30000" dirty="0" smtClean="0">
                <a:latin typeface="Arial" pitchFamily="34" charset="0"/>
              </a:rPr>
              <a:t>2-</a:t>
            </a:r>
            <a:r>
              <a:rPr lang="it-IT" sz="1600" dirty="0" smtClean="0">
                <a:latin typeface="Arial" pitchFamily="34" charset="0"/>
              </a:rPr>
              <a:t>, l’acqua è prodotta nel compartimento anodico</a:t>
            </a:r>
            <a:endParaRPr lang="it-IT" sz="1600" dirty="0">
              <a:latin typeface="Arial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033555" y="338140"/>
            <a:ext cx="2846072" cy="341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</a:rPr>
              <a:t>Elettrolita:</a:t>
            </a:r>
            <a:endParaRPr lang="it-IT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1024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3" y="1735525"/>
            <a:ext cx="3259828" cy="3657681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30527" y="321518"/>
            <a:ext cx="4450477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oxide fuel cells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4073" y="752747"/>
            <a:ext cx="3740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rot="5400000">
            <a:off x="298891" y="3130928"/>
            <a:ext cx="2429690" cy="12564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033555" y="2641034"/>
            <a:ext cx="3795304" cy="233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it-IT" sz="1600" dirty="0" smtClean="0">
                <a:latin typeface="Arial" pitchFamily="34" charset="0"/>
              </a:rPr>
              <a:t>Grazie all’elevata temperatura di funzionamento non sono necessari catalizzatori nobili. </a:t>
            </a:r>
          </a:p>
          <a:p>
            <a:pPr>
              <a:lnSpc>
                <a:spcPct val="130000"/>
              </a:lnSpc>
              <a:defRPr/>
            </a:pPr>
            <a:endParaRPr lang="it-IT" sz="1600" dirty="0">
              <a:latin typeface="Arial" pitchFamily="34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it-IT" sz="1600" dirty="0" smtClean="0">
                <a:latin typeface="Arial" pitchFamily="34" charset="0"/>
              </a:rPr>
              <a:t>L’anodo è solitamente un </a:t>
            </a:r>
            <a:r>
              <a:rPr lang="it-IT" sz="1600" dirty="0" err="1" smtClean="0">
                <a:latin typeface="Arial" pitchFamily="34" charset="0"/>
              </a:rPr>
              <a:t>cermet</a:t>
            </a:r>
            <a:r>
              <a:rPr lang="it-IT" sz="1600" dirty="0" smtClean="0">
                <a:latin typeface="Arial" pitchFamily="34" charset="0"/>
              </a:rPr>
              <a:t> (misto di ceramica e metallo) poroso composto da </a:t>
            </a:r>
            <a:r>
              <a:rPr lang="it-IT" sz="1600" dirty="0" err="1" smtClean="0">
                <a:latin typeface="Arial" pitchFamily="34" charset="0"/>
              </a:rPr>
              <a:t>Ni+YSZ</a:t>
            </a:r>
            <a:r>
              <a:rPr lang="it-IT" sz="1600" dirty="0" smtClean="0">
                <a:latin typeface="Arial" pitchFamily="34" charset="0"/>
              </a:rPr>
              <a:t> </a:t>
            </a:r>
            <a:r>
              <a:rPr lang="it-IT" sz="1600" dirty="0">
                <a:latin typeface="Arial" pitchFamily="34" charset="0"/>
              </a:rPr>
              <a:t>(nickel + ZrO</a:t>
            </a:r>
            <a:r>
              <a:rPr lang="it-IT" sz="1600" baseline="-25000" dirty="0">
                <a:latin typeface="Arial" pitchFamily="34" charset="0"/>
              </a:rPr>
              <a:t>2</a:t>
            </a:r>
            <a:r>
              <a:rPr lang="it-IT" sz="1600" dirty="0" smtClean="0">
                <a:latin typeface="Arial" pitchFamily="34" charset="0"/>
              </a:rPr>
              <a:t>)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443807" y="2097224"/>
            <a:ext cx="2846072" cy="341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</a:rPr>
              <a:t>Anodo</a:t>
            </a:r>
            <a:endParaRPr lang="it-IT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1119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69" y="1564709"/>
            <a:ext cx="3259828" cy="3657681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74073" y="150702"/>
            <a:ext cx="4450477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oxide fuel cells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17619" y="581931"/>
            <a:ext cx="3740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rot="5400000">
            <a:off x="1997431" y="3012792"/>
            <a:ext cx="2429690" cy="12564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077101" y="1708218"/>
            <a:ext cx="3795304" cy="393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it-IT" sz="1600" dirty="0" smtClean="0">
                <a:latin typeface="Arial" pitchFamily="34" charset="0"/>
              </a:rPr>
              <a:t>Il materiale del catodo è una miscela di ossidi con una struttura cristallina che li rende buoni conduttori elettrici e ionici. I due materiali più usati sono LSM (</a:t>
            </a:r>
            <a:r>
              <a:rPr lang="it-IT" sz="1600" dirty="0" err="1" smtClean="0">
                <a:latin typeface="Arial" pitchFamily="34" charset="0"/>
              </a:rPr>
              <a:t>Lantanium</a:t>
            </a:r>
            <a:r>
              <a:rPr lang="it-IT" sz="1600" dirty="0" smtClean="0">
                <a:latin typeface="Arial" pitchFamily="34" charset="0"/>
              </a:rPr>
              <a:t> Strontium Manganite) and LSCF (Lantanium Strontium Cobalt Ferrite)</a:t>
            </a:r>
          </a:p>
          <a:p>
            <a:pPr>
              <a:lnSpc>
                <a:spcPct val="130000"/>
              </a:lnSpc>
              <a:defRPr/>
            </a:pPr>
            <a:endParaRPr lang="it-IT" sz="1600" dirty="0">
              <a:latin typeface="Arial" pitchFamily="34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it-IT" sz="1600" dirty="0" smtClean="0">
                <a:latin typeface="Arial" pitchFamily="34" charset="0"/>
              </a:rPr>
              <a:t>Non sono necessari metalli nobili ma finora è stato impossibile evitare l’uso di terre rare come catalizzatori della reazione dell’ossigeno.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487353" y="1164408"/>
            <a:ext cx="2846072" cy="341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</a:rPr>
              <a:t>Catodo</a:t>
            </a:r>
            <a:endParaRPr lang="it-IT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6957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30527" y="158727"/>
            <a:ext cx="4450477" cy="325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SOFC: design di sistema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74073" y="589956"/>
            <a:ext cx="3740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5"/>
          <a:stretch/>
        </p:blipFill>
        <p:spPr bwMode="auto">
          <a:xfrm>
            <a:off x="747068" y="1208809"/>
            <a:ext cx="7589786" cy="461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665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30527" y="66541"/>
            <a:ext cx="4450477" cy="325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SOFC: </a:t>
            </a:r>
            <a:r>
              <a:rPr lang="it-IT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di sistema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4073" y="497770"/>
            <a:ext cx="3740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710366" y="1058620"/>
            <a:ext cx="7711187" cy="45735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it-IT" sz="1600" dirty="0" smtClean="0">
                <a:latin typeface="Arial" pitchFamily="34" charset="0"/>
              </a:rPr>
              <a:t>Allo stato dell’arte, le celle SOFC sono molto sottili (0.3-1mm) e planari.</a:t>
            </a:r>
          </a:p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endParaRPr lang="it-IT" sz="1600" dirty="0" smtClean="0">
              <a:latin typeface="Arial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it-IT" sz="1600" dirty="0" smtClean="0">
                <a:latin typeface="Arial" pitchFamily="34" charset="0"/>
              </a:rPr>
              <a:t>La configurazione più usata è ASC (anode supported cells). L’anodo è spesso e funge da supporto meccanico, permettendo così di avere un elettrolita molto sottile in modo da minimizzare le perdite energetiche. </a:t>
            </a:r>
            <a:br>
              <a:rPr lang="it-IT" sz="1600" dirty="0" smtClean="0">
                <a:latin typeface="Arial" pitchFamily="34" charset="0"/>
              </a:rPr>
            </a:br>
            <a:endParaRPr lang="it-IT" sz="1600" dirty="0">
              <a:latin typeface="Arial" pitchFamily="34" charset="0"/>
            </a:endParaRPr>
          </a:p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it-IT" sz="1600" dirty="0" smtClean="0">
                <a:latin typeface="Arial" pitchFamily="34" charset="0"/>
              </a:rPr>
              <a:t>Le celle SOFC producono una corrente di un ordine di grandezza maggiore rispetto alle celle MCFC. Con questa densità di potenza elevata è possibile produrre stack molto compatti. </a:t>
            </a:r>
          </a:p>
          <a:p>
            <a:pPr algn="l">
              <a:lnSpc>
                <a:spcPct val="130000"/>
              </a:lnSpc>
              <a:defRPr/>
            </a:pPr>
            <a:endParaRPr lang="it-IT" sz="1600" dirty="0" smtClean="0">
              <a:latin typeface="Arial" pitchFamily="34" charset="0"/>
            </a:endParaRPr>
          </a:p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it-IT" sz="1600" dirty="0" smtClean="0">
                <a:latin typeface="Arial" pitchFamily="34" charset="0"/>
              </a:rPr>
              <a:t>Le proprietà meccaniche della cella e la necessità di avere strati molto sottili rende complesso produrre SOFC planari di superficie elevata.  </a:t>
            </a:r>
            <a:br>
              <a:rPr lang="it-IT" sz="1600" dirty="0" smtClean="0">
                <a:latin typeface="Arial" pitchFamily="34" charset="0"/>
              </a:rPr>
            </a:br>
            <a:endParaRPr lang="it-IT" sz="1600" dirty="0">
              <a:latin typeface="Arial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it-IT" sz="1600" dirty="0" smtClean="0">
                <a:latin typeface="Arial" pitchFamily="34" charset="0"/>
              </a:rPr>
              <a:t> Oltre l’H</a:t>
            </a:r>
            <a:r>
              <a:rPr lang="it-IT" sz="1600" baseline="-25000" dirty="0" smtClean="0">
                <a:latin typeface="Arial" pitchFamily="34" charset="0"/>
              </a:rPr>
              <a:t>2</a:t>
            </a:r>
            <a:r>
              <a:rPr lang="it-IT" sz="1600" dirty="0" smtClean="0">
                <a:latin typeface="Arial" pitchFamily="34" charset="0"/>
              </a:rPr>
              <a:t>, possono essere utilizzati altri combustibili (CH</a:t>
            </a:r>
            <a:r>
              <a:rPr lang="it-IT" sz="1600" baseline="-25000" dirty="0" smtClean="0">
                <a:latin typeface="Arial" pitchFamily="34" charset="0"/>
              </a:rPr>
              <a:t>4</a:t>
            </a:r>
            <a:r>
              <a:rPr lang="it-IT" sz="1600" dirty="0" smtClean="0">
                <a:latin typeface="Arial" pitchFamily="34" charset="0"/>
              </a:rPr>
              <a:t>, CO, CH</a:t>
            </a:r>
            <a:r>
              <a:rPr lang="it-IT" sz="1600" baseline="-25000" dirty="0" smtClean="0">
                <a:latin typeface="Arial" pitchFamily="34" charset="0"/>
              </a:rPr>
              <a:t>3</a:t>
            </a:r>
            <a:r>
              <a:rPr lang="it-IT" sz="1600" dirty="0">
                <a:latin typeface="Arial" pitchFamily="34" charset="0"/>
              </a:rPr>
              <a:t>OH, </a:t>
            </a:r>
            <a:r>
              <a:rPr lang="it-IT" sz="1600" dirty="0" smtClean="0">
                <a:latin typeface="Arial" pitchFamily="34" charset="0"/>
              </a:rPr>
              <a:t>NH</a:t>
            </a:r>
            <a:r>
              <a:rPr lang="it-IT" sz="1600" baseline="-25000" dirty="0">
                <a:latin typeface="Arial" pitchFamily="34" charset="0"/>
              </a:rPr>
              <a:t>3</a:t>
            </a:r>
            <a:r>
              <a:rPr lang="it-IT" sz="1600" dirty="0" smtClean="0">
                <a:latin typeface="Arial" pitchFamily="34" charset="0"/>
              </a:rPr>
              <a:t>).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756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74073" y="312809"/>
            <a:ext cx="3787192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 una fuel cell?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201392" y="1087008"/>
            <a:ext cx="4957552" cy="5909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dirty="0" smtClean="0"/>
              <a:t>Le fuel cell hanno </a:t>
            </a:r>
            <a:r>
              <a:rPr lang="it-IT" sz="1800" u="sng" dirty="0" smtClean="0"/>
              <a:t>caratteristiche in comune </a:t>
            </a:r>
            <a:r>
              <a:rPr lang="it-IT" sz="1800" dirty="0" smtClean="0"/>
              <a:t>sia con i motori a combustione interna che con le batterie</a:t>
            </a:r>
            <a:endParaRPr lang="it-IT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4073" y="752747"/>
            <a:ext cx="3740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609600" y="4390665"/>
            <a:ext cx="3230879" cy="12010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dirty="0" smtClean="0">
                <a:solidFill>
                  <a:schemeClr val="tx1"/>
                </a:solidFill>
              </a:rPr>
              <a:t>Come un motore a combustione interna, una fuel cell ha bisogno di essere continuamente alimentata da combustibile. </a:t>
            </a:r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065480" y="4556128"/>
            <a:ext cx="3615104" cy="8701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dirty="0" smtClean="0">
                <a:solidFill>
                  <a:schemeClr val="tx1"/>
                </a:solidFill>
              </a:rPr>
              <a:t>IL principio di funzionamento di una fuel cell è basato su una reazione redox, come nelle batterie. </a:t>
            </a:r>
            <a:endParaRPr lang="it-IT" sz="1800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52" y="2171200"/>
            <a:ext cx="2059506" cy="20672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368" y="1887944"/>
            <a:ext cx="997329" cy="249332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102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21" y="1943395"/>
            <a:ext cx="2059506" cy="2067229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10042" y="85004"/>
            <a:ext cx="3787192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 una fuel cell?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080406" y="877789"/>
            <a:ext cx="4676503" cy="341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dirty="0" smtClean="0"/>
              <a:t>Differiscono anche da motori classici e batterie:</a:t>
            </a:r>
            <a:endParaRPr lang="it-IT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10042" y="524942"/>
            <a:ext cx="3740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452846" y="4344884"/>
            <a:ext cx="3380358" cy="12098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dirty="0" smtClean="0">
                <a:solidFill>
                  <a:schemeClr val="tx1"/>
                </a:solidFill>
              </a:rPr>
              <a:t>I motori a combustione interna bruciano il combustibile e usano il calore in un ciclo termodinamico. L’efficienza è più bassa. </a:t>
            </a:r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145812" y="4010624"/>
            <a:ext cx="3205707" cy="15956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dirty="0" smtClean="0">
                <a:solidFill>
                  <a:schemeClr val="tx1"/>
                </a:solidFill>
              </a:rPr>
              <a:t>Le batterie hanno un contenuto energetico limitato al loro interno e il tempo di ricarica è lento. Le fuel cell sono limitate soltanto dalla taglia della bombola di combustibile. </a:t>
            </a:r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1255268" y="2108991"/>
            <a:ext cx="1650273" cy="1541417"/>
          </a:xfrm>
          <a:prstGeom prst="mathMultiply">
            <a:avLst>
              <a:gd name="adj1" fmla="val 1170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37" y="1660139"/>
            <a:ext cx="997329" cy="2493323"/>
          </a:xfrm>
          <a:prstGeom prst="rect">
            <a:avLst/>
          </a:prstGeom>
        </p:spPr>
      </p:pic>
      <p:sp>
        <p:nvSpPr>
          <p:cNvPr id="23" name="Multiply 22"/>
          <p:cNvSpPr/>
          <p:nvPr/>
        </p:nvSpPr>
        <p:spPr>
          <a:xfrm>
            <a:off x="5883866" y="2136093"/>
            <a:ext cx="1650273" cy="1541417"/>
          </a:xfrm>
          <a:prstGeom prst="mathMultiply">
            <a:avLst>
              <a:gd name="adj1" fmla="val 1170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ctangle 23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58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747" y="2405680"/>
            <a:ext cx="3157518" cy="3542884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56654" y="312809"/>
            <a:ext cx="4441767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Componenti delle fuel cell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4073" y="752747"/>
            <a:ext cx="3740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216762" y="1264667"/>
            <a:ext cx="8697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Arial" pitchFamily="34" charset="0"/>
              </a:rPr>
              <a:t>Una</a:t>
            </a:r>
            <a:r>
              <a:rPr lang="en-US" dirty="0" smtClean="0">
                <a:latin typeface="Arial" pitchFamily="34" charset="0"/>
              </a:rPr>
              <a:t> fuel cell è </a:t>
            </a:r>
            <a:r>
              <a:rPr lang="en-US" dirty="0" err="1" smtClean="0">
                <a:latin typeface="Arial" pitchFamily="34" charset="0"/>
              </a:rPr>
              <a:t>composta</a:t>
            </a:r>
            <a:r>
              <a:rPr lang="en-US" dirty="0" smtClean="0">
                <a:latin typeface="Arial" pitchFamily="34" charset="0"/>
              </a:rPr>
              <a:t> da due </a:t>
            </a:r>
            <a:r>
              <a:rPr lang="en-US" u="sng" dirty="0" err="1" smtClean="0">
                <a:latin typeface="Arial" pitchFamily="34" charset="0"/>
              </a:rPr>
              <a:t>elettrodi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porosi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posti</a:t>
            </a:r>
            <a:r>
              <a:rPr lang="en-US" dirty="0" smtClean="0">
                <a:latin typeface="Arial" pitchFamily="34" charset="0"/>
              </a:rPr>
              <a:t> sui due </a:t>
            </a:r>
            <a:r>
              <a:rPr lang="en-US" dirty="0" err="1" smtClean="0">
                <a:latin typeface="Arial" pitchFamily="34" charset="0"/>
              </a:rPr>
              <a:t>lati</a:t>
            </a:r>
            <a:r>
              <a:rPr lang="en-US" dirty="0" smtClean="0">
                <a:latin typeface="Arial" pitchFamily="34" charset="0"/>
              </a:rPr>
              <a:t> di un </a:t>
            </a:r>
            <a:r>
              <a:rPr lang="en-US" u="sng" dirty="0" err="1" smtClean="0">
                <a:latin typeface="Arial" pitchFamily="34" charset="0"/>
              </a:rPr>
              <a:t>elettrolita</a:t>
            </a:r>
            <a:r>
              <a:rPr lang="en-US" dirty="0" smtClean="0">
                <a:latin typeface="Arial" pitchFamily="34" charset="0"/>
              </a:rPr>
              <a:t>. </a:t>
            </a:r>
            <a:endParaRPr lang="en-US" u="sng" dirty="0">
              <a:latin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833257" y="5753825"/>
            <a:ext cx="618309" cy="81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23360" y="5915543"/>
            <a:ext cx="7315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535680" y="5761989"/>
            <a:ext cx="414965" cy="30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12218" y="5649658"/>
            <a:ext cx="22194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11"/>
              </a:rPr>
              <a:t>Photo</a:t>
            </a:r>
            <a:r>
              <a:rPr lang="en-US" sz="900" dirty="0"/>
              <a:t> </a:t>
            </a:r>
            <a:r>
              <a:rPr lang="en-US" sz="900" dirty="0" smtClean="0"/>
              <a:t>by </a:t>
            </a:r>
            <a:r>
              <a:rPr lang="en-US" sz="900" dirty="0" err="1" smtClean="0"/>
              <a:t>Sakurambo</a:t>
            </a:r>
            <a:r>
              <a:rPr lang="en-US" sz="900" dirty="0" smtClean="0"/>
              <a:t> / </a:t>
            </a:r>
            <a:r>
              <a:rPr lang="en-US" sz="900" dirty="0">
                <a:hlinkClick r:id="rId12"/>
              </a:rPr>
              <a:t>CC </a:t>
            </a:r>
            <a:r>
              <a:rPr lang="en-US" sz="900" dirty="0" smtClean="0">
                <a:hlinkClick r:id="rId12"/>
              </a:rPr>
              <a:t>BY</a:t>
            </a:r>
            <a:endParaRPr lang="en-US" sz="900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41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56654" y="86670"/>
            <a:ext cx="4441767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Componenti delle fuel cell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4073" y="526608"/>
            <a:ext cx="3740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56654" y="2677326"/>
            <a:ext cx="305113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n-US" sz="1600" b="1" dirty="0">
              <a:latin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1600" dirty="0" err="1" smtClean="0">
                <a:latin typeface="Arial" pitchFamily="34" charset="0"/>
              </a:rPr>
              <a:t>Barriera</a:t>
            </a: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fisica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che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evita</a:t>
            </a:r>
            <a:r>
              <a:rPr lang="en-US" sz="1600" dirty="0" smtClean="0">
                <a:latin typeface="Arial" pitchFamily="34" charset="0"/>
              </a:rPr>
              <a:t> la </a:t>
            </a:r>
            <a:r>
              <a:rPr lang="en-US" sz="1600" dirty="0" err="1" smtClean="0">
                <a:latin typeface="Arial" pitchFamily="34" charset="0"/>
              </a:rPr>
              <a:t>miscelazione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diretta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dei</a:t>
            </a:r>
            <a:r>
              <a:rPr lang="en-US" sz="1600" dirty="0" smtClean="0">
                <a:latin typeface="Arial" pitchFamily="34" charset="0"/>
              </a:rPr>
              <a:t> gas (H2 e aria)</a:t>
            </a:r>
          </a:p>
          <a:p>
            <a:pPr marL="285750" indent="-285750" algn="just">
              <a:buFontTx/>
              <a:buChar char="-"/>
            </a:pPr>
            <a:endParaRPr lang="en-US" sz="1600" dirty="0" smtClean="0">
              <a:latin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1600" dirty="0" err="1" smtClean="0">
                <a:latin typeface="Arial" pitchFamily="34" charset="0"/>
              </a:rPr>
              <a:t>Permette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il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trasporto</a:t>
            </a:r>
            <a:r>
              <a:rPr lang="en-US" sz="1600" dirty="0" smtClean="0">
                <a:latin typeface="Arial" pitchFamily="34" charset="0"/>
              </a:rPr>
              <a:t> di </a:t>
            </a:r>
            <a:r>
              <a:rPr lang="en-US" sz="1600" dirty="0" err="1" smtClean="0">
                <a:latin typeface="Arial" pitchFamily="34" charset="0"/>
              </a:rPr>
              <a:t>ioni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tra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</a:rPr>
              <a:t> due </a:t>
            </a:r>
            <a:r>
              <a:rPr lang="en-US" sz="1600" dirty="0" err="1" smtClean="0">
                <a:latin typeface="Arial" pitchFamily="34" charset="0"/>
              </a:rPr>
              <a:t>elettrodi</a:t>
            </a:r>
            <a:r>
              <a:rPr lang="en-US" sz="1600" dirty="0" smtClean="0">
                <a:latin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</a:rPr>
              <a:t>chiudendo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il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circuito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elettrico</a:t>
            </a:r>
            <a:r>
              <a:rPr lang="en-US" sz="1600" dirty="0" smtClean="0">
                <a:latin typeface="Arial" pitchFamily="34" charset="0"/>
              </a:rPr>
              <a:t>.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34542" y="2256919"/>
            <a:ext cx="2846072" cy="341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</a:rPr>
              <a:t>Elettrolita</a:t>
            </a:r>
            <a:endParaRPr lang="it-IT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216762" y="1532872"/>
            <a:ext cx="8697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Arial" pitchFamily="34" charset="0"/>
              </a:rPr>
              <a:t>Una</a:t>
            </a:r>
            <a:r>
              <a:rPr lang="en-US" dirty="0">
                <a:latin typeface="Arial" pitchFamily="34" charset="0"/>
              </a:rPr>
              <a:t> fuel cell è </a:t>
            </a:r>
            <a:r>
              <a:rPr lang="en-US" dirty="0" err="1">
                <a:latin typeface="Arial" pitchFamily="34" charset="0"/>
              </a:rPr>
              <a:t>composta</a:t>
            </a:r>
            <a:r>
              <a:rPr lang="en-US" dirty="0">
                <a:latin typeface="Arial" pitchFamily="34" charset="0"/>
              </a:rPr>
              <a:t> da due </a:t>
            </a:r>
            <a:r>
              <a:rPr lang="en-US" u="sng" dirty="0" err="1">
                <a:latin typeface="Arial" pitchFamily="34" charset="0"/>
              </a:rPr>
              <a:t>elettrodi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porosi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posti</a:t>
            </a:r>
            <a:r>
              <a:rPr lang="en-US" dirty="0">
                <a:latin typeface="Arial" pitchFamily="34" charset="0"/>
              </a:rPr>
              <a:t> sui due </a:t>
            </a:r>
            <a:r>
              <a:rPr lang="en-US" dirty="0" err="1">
                <a:latin typeface="Arial" pitchFamily="34" charset="0"/>
              </a:rPr>
              <a:t>lati</a:t>
            </a:r>
            <a:r>
              <a:rPr lang="en-US" dirty="0">
                <a:latin typeface="Arial" pitchFamily="34" charset="0"/>
              </a:rPr>
              <a:t> di un </a:t>
            </a:r>
            <a:r>
              <a:rPr lang="en-US" u="sng" dirty="0" err="1">
                <a:latin typeface="Arial" pitchFamily="34" charset="0"/>
              </a:rPr>
              <a:t>elettrolita</a:t>
            </a:r>
            <a:r>
              <a:rPr lang="en-US" dirty="0">
                <a:latin typeface="Arial" pitchFamily="34" charset="0"/>
              </a:rPr>
              <a:t>. </a:t>
            </a:r>
            <a:endParaRPr lang="en-US" u="sng" dirty="0">
              <a:latin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470" y="2427735"/>
            <a:ext cx="3157518" cy="3542884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 rot="5400000">
            <a:off x="4876800" y="4119440"/>
            <a:ext cx="2612571" cy="5921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ctangle 21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30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470" y="2341065"/>
            <a:ext cx="3157518" cy="3542884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56654" y="0"/>
            <a:ext cx="4441767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Componenti delle fuel cell</a:t>
            </a:r>
          </a:p>
        </p:txBody>
      </p:sp>
      <p:sp>
        <p:nvSpPr>
          <p:cNvPr id="17" name="Oval 16"/>
          <p:cNvSpPr/>
          <p:nvPr/>
        </p:nvSpPr>
        <p:spPr>
          <a:xfrm>
            <a:off x="5117330" y="5356744"/>
            <a:ext cx="856750" cy="365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79512" y="2895272"/>
            <a:ext cx="354775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n-US" sz="1600" b="1" dirty="0">
              <a:latin typeface="Arial" pitchFamily="34" charset="0"/>
            </a:endParaRPr>
          </a:p>
          <a:p>
            <a:pPr algn="just"/>
            <a:r>
              <a:rPr lang="en-US" sz="1600" dirty="0" smtClean="0">
                <a:latin typeface="Arial" pitchFamily="34" charset="0"/>
              </a:rPr>
              <a:t>- </a:t>
            </a:r>
            <a:r>
              <a:rPr lang="en-US" sz="1600" dirty="0" err="1" smtClean="0">
                <a:latin typeface="Arial" pitchFamily="34" charset="0"/>
              </a:rPr>
              <a:t>Materiale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poroso</a:t>
            </a:r>
            <a:r>
              <a:rPr lang="en-US" sz="1600" dirty="0" smtClean="0">
                <a:latin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</a:rPr>
              <a:t>permette</a:t>
            </a:r>
            <a:r>
              <a:rPr lang="en-US" sz="1600" dirty="0" smtClean="0">
                <a:latin typeface="Arial" pitchFamily="34" charset="0"/>
              </a:rPr>
              <a:t> la </a:t>
            </a:r>
            <a:r>
              <a:rPr lang="en-US" sz="1600" dirty="0" err="1" smtClean="0">
                <a:latin typeface="Arial" pitchFamily="34" charset="0"/>
              </a:rPr>
              <a:t>diffusione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delle</a:t>
            </a:r>
            <a:r>
              <a:rPr lang="en-US" sz="1600" dirty="0" smtClean="0">
                <a:latin typeface="Arial" pitchFamily="34" charset="0"/>
              </a:rPr>
              <a:t> specie </a:t>
            </a:r>
            <a:r>
              <a:rPr lang="en-US" sz="1600" dirty="0" err="1" smtClean="0">
                <a:latin typeface="Arial" pitchFamily="34" charset="0"/>
              </a:rPr>
              <a:t>fino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all’elettrolita</a:t>
            </a:r>
            <a:endParaRPr lang="en-US" sz="1600" dirty="0" smtClean="0">
              <a:latin typeface="Arial" pitchFamily="34" charset="0"/>
            </a:endParaRPr>
          </a:p>
          <a:p>
            <a:pPr algn="just"/>
            <a:endParaRPr lang="en-US" sz="1600" dirty="0">
              <a:latin typeface="Arial" pitchFamily="34" charset="0"/>
            </a:endParaRPr>
          </a:p>
          <a:p>
            <a:pPr algn="just"/>
            <a:r>
              <a:rPr lang="en-US" sz="1600" dirty="0" smtClean="0">
                <a:latin typeface="Arial" pitchFamily="34" charset="0"/>
              </a:rPr>
              <a:t>- </a:t>
            </a:r>
            <a:r>
              <a:rPr lang="en-US" sz="1600" dirty="0" err="1" smtClean="0">
                <a:latin typeface="Arial" pitchFamily="34" charset="0"/>
              </a:rPr>
              <a:t>Superficie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attiva</a:t>
            </a:r>
            <a:r>
              <a:rPr lang="en-US" sz="1600" dirty="0" smtClean="0">
                <a:latin typeface="Arial" pitchFamily="34" charset="0"/>
              </a:rPr>
              <a:t> dove ha </a:t>
            </a:r>
            <a:r>
              <a:rPr lang="en-US" sz="1600" dirty="0" err="1" smtClean="0">
                <a:latin typeface="Arial" pitchFamily="34" charset="0"/>
              </a:rPr>
              <a:t>luogo</a:t>
            </a:r>
            <a:r>
              <a:rPr lang="en-US" sz="1600" dirty="0" smtClean="0">
                <a:latin typeface="Arial" pitchFamily="34" charset="0"/>
              </a:rPr>
              <a:t> la </a:t>
            </a:r>
            <a:r>
              <a:rPr lang="en-US" sz="1600" dirty="0" err="1" smtClean="0">
                <a:latin typeface="Arial" pitchFamily="34" charset="0"/>
              </a:rPr>
              <a:t>reazione</a:t>
            </a:r>
            <a:r>
              <a:rPr lang="en-US" sz="1600" dirty="0" smtClean="0">
                <a:latin typeface="Arial" pitchFamily="34" charset="0"/>
              </a:rPr>
              <a:t> redox</a:t>
            </a:r>
          </a:p>
          <a:p>
            <a:pPr algn="just"/>
            <a:endParaRPr lang="en-US" sz="1600" dirty="0">
              <a:latin typeface="Arial" pitchFamily="34" charset="0"/>
            </a:endParaRPr>
          </a:p>
          <a:p>
            <a:pPr algn="just"/>
            <a:r>
              <a:rPr lang="en-US" sz="1600" dirty="0" smtClean="0">
                <a:latin typeface="Arial" pitchFamily="34" charset="0"/>
              </a:rPr>
              <a:t>- Conduce </a:t>
            </a:r>
            <a:r>
              <a:rPr lang="en-US" sz="1600" dirty="0" err="1" smtClean="0">
                <a:latin typeface="Arial" pitchFamily="34" charset="0"/>
              </a:rPr>
              <a:t>sia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elettroni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che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ioni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coinvolti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nella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reazione</a:t>
            </a:r>
            <a:r>
              <a:rPr lang="en-US" sz="1600" dirty="0" smtClean="0">
                <a:latin typeface="Arial" pitchFamily="34" charset="0"/>
              </a:rPr>
              <a:t> redox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30354" y="2341699"/>
            <a:ext cx="2846072" cy="341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</a:rPr>
              <a:t>Elettrodi</a:t>
            </a:r>
            <a:endParaRPr lang="it-IT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16762" y="1446202"/>
            <a:ext cx="8697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Arial" pitchFamily="34" charset="0"/>
              </a:rPr>
              <a:t>Una</a:t>
            </a:r>
            <a:r>
              <a:rPr lang="en-US" dirty="0">
                <a:latin typeface="Arial" pitchFamily="34" charset="0"/>
              </a:rPr>
              <a:t> fuel cell è </a:t>
            </a:r>
            <a:r>
              <a:rPr lang="en-US" dirty="0" err="1">
                <a:latin typeface="Arial" pitchFamily="34" charset="0"/>
              </a:rPr>
              <a:t>composta</a:t>
            </a:r>
            <a:r>
              <a:rPr lang="en-US" dirty="0">
                <a:latin typeface="Arial" pitchFamily="34" charset="0"/>
              </a:rPr>
              <a:t> da due </a:t>
            </a:r>
            <a:r>
              <a:rPr lang="en-US" u="sng" dirty="0" err="1">
                <a:latin typeface="Arial" pitchFamily="34" charset="0"/>
              </a:rPr>
              <a:t>elettrodi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porosi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posti</a:t>
            </a:r>
            <a:r>
              <a:rPr lang="en-US" dirty="0">
                <a:latin typeface="Arial" pitchFamily="34" charset="0"/>
              </a:rPr>
              <a:t> sui due </a:t>
            </a:r>
            <a:r>
              <a:rPr lang="en-US" dirty="0" err="1">
                <a:latin typeface="Arial" pitchFamily="34" charset="0"/>
              </a:rPr>
              <a:t>lati</a:t>
            </a:r>
            <a:r>
              <a:rPr lang="en-US" dirty="0">
                <a:latin typeface="Arial" pitchFamily="34" charset="0"/>
              </a:rPr>
              <a:t> di un </a:t>
            </a:r>
            <a:r>
              <a:rPr lang="en-US" u="sng" dirty="0" err="1">
                <a:latin typeface="Arial" pitchFamily="34" charset="0"/>
              </a:rPr>
              <a:t>elettrolita</a:t>
            </a:r>
            <a:r>
              <a:rPr lang="en-US" dirty="0">
                <a:latin typeface="Arial" pitchFamily="34" charset="0"/>
              </a:rPr>
              <a:t>. </a:t>
            </a:r>
            <a:endParaRPr lang="en-US" u="sng" dirty="0">
              <a:latin typeface="Arial" pitchFamily="34" charset="0"/>
            </a:endParaRPr>
          </a:p>
        </p:txBody>
      </p:sp>
      <p:cxnSp>
        <p:nvCxnSpPr>
          <p:cNvPr id="21" name="Straight Connector 4"/>
          <p:cNvCxnSpPr/>
          <p:nvPr/>
        </p:nvCxnSpPr>
        <p:spPr>
          <a:xfrm>
            <a:off x="374073" y="439938"/>
            <a:ext cx="3740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525940" y="5356744"/>
            <a:ext cx="856750" cy="365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ctangle 22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59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56654" y="150018"/>
            <a:ext cx="4441767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Componenti delle fuel cell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4073" y="589956"/>
            <a:ext cx="3740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36740" y="2642138"/>
            <a:ext cx="286410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n-US" sz="1600" dirty="0" smtClean="0">
              <a:latin typeface="Arial" pitchFamily="34" charset="0"/>
            </a:endParaRPr>
          </a:p>
          <a:p>
            <a:pPr algn="just"/>
            <a:r>
              <a:rPr lang="en-US" sz="1600" b="1" dirty="0" err="1" smtClean="0">
                <a:latin typeface="Arial" pitchFamily="34" charset="0"/>
              </a:rPr>
              <a:t>Anodo</a:t>
            </a:r>
            <a:r>
              <a:rPr lang="en-US" sz="1600" b="1" dirty="0">
                <a:latin typeface="Arial" pitchFamily="34" charset="0"/>
              </a:rPr>
              <a:t>: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chiamato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anche</a:t>
            </a:r>
            <a:r>
              <a:rPr lang="en-US" sz="1600" dirty="0" smtClean="0">
                <a:latin typeface="Arial" pitchFamily="34" charset="0"/>
              </a:rPr>
              <a:t> “Fuel Electrode”, è </a:t>
            </a:r>
            <a:r>
              <a:rPr lang="en-US" sz="1600" dirty="0" err="1" smtClean="0">
                <a:latin typeface="Arial" pitchFamily="34" charset="0"/>
              </a:rPr>
              <a:t>l’elettrodo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negativo</a:t>
            </a:r>
            <a:r>
              <a:rPr lang="en-US" sz="1600" dirty="0" smtClean="0">
                <a:latin typeface="Arial" pitchFamily="34" charset="0"/>
              </a:rPr>
              <a:t>. </a:t>
            </a:r>
          </a:p>
          <a:p>
            <a:pPr algn="just"/>
            <a:endParaRPr lang="en-US" sz="1600" dirty="0" smtClean="0">
              <a:latin typeface="Arial" pitchFamily="34" charset="0"/>
            </a:endParaRPr>
          </a:p>
          <a:p>
            <a:pPr algn="just"/>
            <a:r>
              <a:rPr lang="en-US" sz="1600" b="1" dirty="0" err="1" smtClean="0">
                <a:latin typeface="Arial" pitchFamily="34" charset="0"/>
              </a:rPr>
              <a:t>Catodo</a:t>
            </a:r>
            <a:r>
              <a:rPr lang="en-US" sz="1600" b="1" dirty="0" smtClean="0">
                <a:latin typeface="Arial" pitchFamily="34" charset="0"/>
              </a:rPr>
              <a:t>: </a:t>
            </a:r>
            <a:r>
              <a:rPr lang="en-US" sz="1600" dirty="0" err="1" smtClean="0">
                <a:latin typeface="Arial" pitchFamily="34" charset="0"/>
              </a:rPr>
              <a:t>chiamato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anche</a:t>
            </a:r>
            <a:r>
              <a:rPr lang="en-US" sz="1600" dirty="0" smtClean="0">
                <a:latin typeface="Arial" pitchFamily="34" charset="0"/>
              </a:rPr>
              <a:t> “Air Electrode”, è </a:t>
            </a:r>
            <a:r>
              <a:rPr lang="en-US" sz="1600" dirty="0" err="1" smtClean="0">
                <a:latin typeface="Arial" pitchFamily="34" charset="0"/>
              </a:rPr>
              <a:t>l’elettrodo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positivo</a:t>
            </a:r>
            <a:r>
              <a:rPr lang="en-US" sz="1600" dirty="0" smtClean="0">
                <a:latin typeface="Arial" pitchFamily="34" charset="0"/>
              </a:rPr>
              <a:t>.</a:t>
            </a:r>
          </a:p>
          <a:p>
            <a:pPr algn="just"/>
            <a:endParaRPr lang="en-US" sz="1600" dirty="0">
              <a:latin typeface="Arial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39" y="2271127"/>
            <a:ext cx="3157518" cy="3542884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567604" y="2244067"/>
            <a:ext cx="2846072" cy="341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</a:rPr>
              <a:t>Elettrodi</a:t>
            </a:r>
            <a:endParaRPr lang="it-IT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 rot="5400000">
            <a:off x="3615747" y="3398108"/>
            <a:ext cx="3498306" cy="1333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 20"/>
          <p:cNvSpPr/>
          <p:nvPr/>
        </p:nvSpPr>
        <p:spPr>
          <a:xfrm rot="5400000">
            <a:off x="5817962" y="3385408"/>
            <a:ext cx="3498306" cy="1333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216762" y="1596220"/>
            <a:ext cx="8697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Arial" pitchFamily="34" charset="0"/>
              </a:rPr>
              <a:t>Una</a:t>
            </a:r>
            <a:r>
              <a:rPr lang="en-US" dirty="0">
                <a:latin typeface="Arial" pitchFamily="34" charset="0"/>
              </a:rPr>
              <a:t> fuel cell è </a:t>
            </a:r>
            <a:r>
              <a:rPr lang="en-US" dirty="0" err="1">
                <a:latin typeface="Arial" pitchFamily="34" charset="0"/>
              </a:rPr>
              <a:t>composta</a:t>
            </a:r>
            <a:r>
              <a:rPr lang="en-US" dirty="0">
                <a:latin typeface="Arial" pitchFamily="34" charset="0"/>
              </a:rPr>
              <a:t> da due </a:t>
            </a:r>
            <a:r>
              <a:rPr lang="en-US" u="sng" dirty="0" err="1">
                <a:latin typeface="Arial" pitchFamily="34" charset="0"/>
              </a:rPr>
              <a:t>elettrodi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porosi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posti</a:t>
            </a:r>
            <a:r>
              <a:rPr lang="en-US" dirty="0">
                <a:latin typeface="Arial" pitchFamily="34" charset="0"/>
              </a:rPr>
              <a:t> sui due </a:t>
            </a:r>
            <a:r>
              <a:rPr lang="en-US" dirty="0" err="1">
                <a:latin typeface="Arial" pitchFamily="34" charset="0"/>
              </a:rPr>
              <a:t>lati</a:t>
            </a:r>
            <a:r>
              <a:rPr lang="en-US" dirty="0">
                <a:latin typeface="Arial" pitchFamily="34" charset="0"/>
              </a:rPr>
              <a:t> di un </a:t>
            </a:r>
            <a:r>
              <a:rPr lang="en-US" u="sng" dirty="0" err="1">
                <a:latin typeface="Arial" pitchFamily="34" charset="0"/>
              </a:rPr>
              <a:t>elettrolita</a:t>
            </a:r>
            <a:r>
              <a:rPr lang="en-US" dirty="0">
                <a:latin typeface="Arial" pitchFamily="34" charset="0"/>
              </a:rPr>
              <a:t>. </a:t>
            </a:r>
            <a:endParaRPr lang="en-US" u="sng" dirty="0">
              <a:latin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921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1963</Words>
  <Application>Microsoft Office PowerPoint</Application>
  <PresentationFormat>Widescreen</PresentationFormat>
  <Paragraphs>245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Laura Currid</cp:lastModifiedBy>
  <cp:revision>28</cp:revision>
  <dcterms:created xsi:type="dcterms:W3CDTF">2019-06-26T09:21:34Z</dcterms:created>
  <dcterms:modified xsi:type="dcterms:W3CDTF">2019-11-07T13:30:32Z</dcterms:modified>
</cp:coreProperties>
</file>