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0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1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3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4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5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6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8.emf"/><Relationship Id="rId5" Type="http://schemas.openxmlformats.org/officeDocument/2006/relationships/image" Target="../media/image7.png"/><Relationship Id="rId10" Type="http://schemas.openxmlformats.org/officeDocument/2006/relationships/image" Target="../media/image37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image" Target="../media/image38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5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37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1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emf"/><Relationship Id="rId5" Type="http://schemas.openxmlformats.org/officeDocument/2006/relationships/image" Target="../media/image7.png"/><Relationship Id="rId10" Type="http://schemas.openxmlformats.org/officeDocument/2006/relationships/image" Target="../media/image18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emf"/><Relationship Id="rId5" Type="http://schemas.openxmlformats.org/officeDocument/2006/relationships/image" Target="../media/image7.png"/><Relationship Id="rId10" Type="http://schemas.openxmlformats.org/officeDocument/2006/relationships/image" Target="../media/image21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5.emf"/><Relationship Id="rId5" Type="http://schemas.openxmlformats.org/officeDocument/2006/relationships/image" Target="../media/image7.png"/><Relationship Id="rId10" Type="http://schemas.openxmlformats.org/officeDocument/2006/relationships/image" Target="../media/image24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emf"/><Relationship Id="rId5" Type="http://schemas.openxmlformats.org/officeDocument/2006/relationships/image" Target="../media/image7.png"/><Relationship Id="rId10" Type="http://schemas.openxmlformats.org/officeDocument/2006/relationships/image" Target="../media/image27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7"/>
            <a:ext cx="6064044" cy="1583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Caso</a:t>
            </a:r>
            <a:r>
              <a:rPr lang="en-US" b="1" dirty="0" smtClean="0"/>
              <a:t> studio: Linde </a:t>
            </a:r>
            <a:r>
              <a:rPr lang="en-US" b="1" dirty="0" err="1" smtClean="0"/>
              <a:t>Distribuzione</a:t>
            </a:r>
            <a:r>
              <a:rPr lang="en-US" b="1" dirty="0" smtClean="0"/>
              <a:t>, </a:t>
            </a:r>
            <a:r>
              <a:rPr lang="en-US" b="1" dirty="0" err="1" smtClean="0"/>
              <a:t>Produzione</a:t>
            </a:r>
            <a:r>
              <a:rPr lang="en-US" b="1" dirty="0" smtClean="0"/>
              <a:t> e </a:t>
            </a:r>
            <a:r>
              <a:rPr lang="en-US" b="1" dirty="0" err="1" smtClean="0"/>
              <a:t>Stoccaggio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200" y="2879027"/>
            <a:ext cx="3873910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4612"/>
            <a:ext cx="2540659" cy="1275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6949" y="3795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/>
              <a:t>Produzione</a:t>
            </a:r>
            <a:endParaRPr lang="en-GB" dirty="0"/>
          </a:p>
          <a:p>
            <a:r>
              <a:rPr lang="en-GB" dirty="0" err="1" smtClean="0"/>
              <a:t>Compressione</a:t>
            </a:r>
            <a:endParaRPr lang="en-GB" dirty="0"/>
          </a:p>
          <a:p>
            <a:r>
              <a:rPr lang="en-GB" dirty="0" err="1" smtClean="0"/>
              <a:t>Stoccaggio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err="1" smtClean="0"/>
              <a:t>Distribuzione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0948" y="188795"/>
            <a:ext cx="971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Tecnologie</a:t>
            </a:r>
            <a:r>
              <a:rPr lang="en-GB" dirty="0" smtClean="0"/>
              <a:t> ad </a:t>
            </a:r>
            <a:r>
              <a:rPr lang="en-GB" dirty="0" err="1" smtClean="0"/>
              <a:t>idrogeno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355" y="431046"/>
            <a:ext cx="2137800" cy="1382333"/>
          </a:xfrm>
          <a:prstGeom prst="rect">
            <a:avLst/>
          </a:prstGeom>
        </p:spPr>
      </p:pic>
      <p:sp>
        <p:nvSpPr>
          <p:cNvPr id="18" name="Rectangle 15"/>
          <p:cNvSpPr/>
          <p:nvPr/>
        </p:nvSpPr>
        <p:spPr>
          <a:xfrm>
            <a:off x="425950" y="1239049"/>
            <a:ext cx="6096000" cy="3967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 H2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Lancio sul mercato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veicoli a celle a combustibile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principali case automobilistiche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Stesso utilizzo dei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veicoli convenzionali diesel o benzina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Nessuna emissione locale (è possibile raggiungere emissioni zero lungo l'intera catena del valore con l'idrogeno verde)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Rifornimento rapido in 3 minuti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Lunghe distanze di viaggio (fino a 800 km, secondo le informazioni dei produttori)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80 stazioni di rifornimento in tutto il mondo sono dotate della tecnologia H2 di Linde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9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4329" y="1083600"/>
            <a:ext cx="2137800" cy="1382333"/>
          </a:xfrm>
          <a:prstGeom prst="rect">
            <a:avLst/>
          </a:prstGeom>
        </p:spPr>
      </p:pic>
      <p:sp>
        <p:nvSpPr>
          <p:cNvPr id="17" name="Rectangle 14"/>
          <p:cNvSpPr/>
          <p:nvPr/>
        </p:nvSpPr>
        <p:spPr>
          <a:xfrm>
            <a:off x="697060" y="864440"/>
            <a:ext cx="6096000" cy="42642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Autobus H2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Le prime flotte di autobus H2 sono attive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giorno in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tutto il mondo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Utilizzo come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bus diesel convenzionali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Nessuna emissione locale (è possibile raggiungere emissioni zero lungo l'intera catena del valore) 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Lunghe distanze di marcia ed elevata flessibilità (possibilità di cambiare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utilizzo senza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carburante) → Rifornimento rapido in meno di 10 minuti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Emissioni di rumore ridotte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10 stazioni di rifornimento in tutto il mondo sono dotate della tecnologia H2 di Linde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8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4206" y="682562"/>
            <a:ext cx="6096000" cy="48569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Veicoli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 per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movimentazione di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Lancio sul mercato commerciale di intere flotte presso società di produzione e centri di distribuzione negli Stati Uniti (pilotaggio nell'UE)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Nessun tempo di caricamento come per il funzionamento della batteria, nessuna sostituzione della batteria, nessuno spazio necessario per la conservazione delle batterie sostitutive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Livello di potenza costante dei veicoli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 di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movimentazione dei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Nessuna emissione nell'area di stoccaggio / impianto,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utilizzo interna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esterna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Dispenser H2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ingombro molto ridotto, per installazione interna o esterna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Rifornimento rapido in meno di 3 minuti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2387" y="880260"/>
            <a:ext cx="2137800" cy="148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2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9915" y="1382859"/>
            <a:ext cx="6096000" cy="29761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700 veicoli per la movimentazione dei materiali sono già alimentati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 H2 di Linde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Soluzioni H2 personalizzate per usi speciali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Soluzioni di sistema H2 per scopi industriali o di ricerca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Soluzioni su misura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Sportello unico per la progettazione di impianti, ingegneria e pianificazione di progetti.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7915" y="1382859"/>
            <a:ext cx="2137800" cy="13823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7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4206" y="1240547"/>
            <a:ext cx="6096000" cy="2964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concetto di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fornitura ottimale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la tua applicazione.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soluzioni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coprono l'intera gamma della tecnologia di alimentazione H2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dalla produzione di distributori per veicoli per la movimentazione di materiali H2 alle stazioni di rifornimento complete per flotte di autobus H2 o auto H2.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L’azienda copre servizi per l'intera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catena del valore di H2, sono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l’interfaccia unica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tutti i prodotti e processi relativi all'idrogeno.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8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0" y="1422910"/>
            <a:ext cx="6096000" cy="34663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distribuzione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in loco o consegna flessibile; Linde garantisce la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fornitura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mondiale di H2, in base alle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preferenze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Oltre 200 centri di produzione e una fitta rete di distribuzione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idrogeno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Distribuzione efficiente: idrogeno liquido o ad alta pressione (fino a 50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una rete di diverse centinaia di km di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condutture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Elettrolisi in loco /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steam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reforming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produzione indipendente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687" y="1014542"/>
            <a:ext cx="1568041" cy="20362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5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0" y="1690127"/>
            <a:ext cx="6603076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Stoccaggio presso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stazione di rifornimento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Opzioni di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stoccaggio in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loco appropriate e salvaspazio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Gassoso: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Serbatoio verticale da 45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(ingombro ridotto)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Tubi da 20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(possibilità di installazione di serbatoi interrati)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Dimensioni dei serbatoi di stoccaggio da 200 a 350 kg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Liquido a -253 ° C: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Dimensioni dei serbatoi di stoccaggio da 400 a 5.000 kg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919" y="723595"/>
            <a:ext cx="1732710" cy="20455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6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0" y="1741423"/>
            <a:ext cx="6096000" cy="2564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Compressione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tecnologie del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crio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pompaggio 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compressore ionico sono il nucleo del sistema di alimentazione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Progettazione del concetto di tecnologia ottimale in base alle proprie esigenze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Potenza 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risparmio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energetico (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Possibile 10–120 kg / h)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Compressione H2 fino a 90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668" y="715282"/>
            <a:ext cx="1624645" cy="19179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0763" y="620616"/>
            <a:ext cx="10179261" cy="2141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compressione all'avanguardia. Il nucleo della stazione di rifornimento di idrogeno.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L'unità compressore è il componente chiave di una stazione di rifornimento di idrogeno perché il rifornimento viene effettuato utilizzando H2 gassoso compresso a pressioni da 35 a 70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Oltre allo stato iniziale - gassoso o liquido - la tecnologia utilizzata per il rifornimento dipende anche da una serie di altri fattori, come ad esempio il rendimento e il tipo di veicolo da alimentare.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il compressore ionico e la pompa criogenica, Linde ha due tecnologie all'avanguardia,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autosviluppate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brevettate nel suo portafoglio che colpiscono per la loro eccezionale affidabilità, la loro bassa manutenzione e la loro elevata efficienza energetica. Entrambi i sistemi possono essere adattati in modo ottimale per soddisfare le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esigenze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individuali. Inoltre,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l’azienda ha avanzato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alimentazione fino a diventare ora la prima azienda al mondo in grado di produrre piccole serie di tecnologie di alimentazione H2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2378" y="3490691"/>
            <a:ext cx="5712231" cy="1347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057" y="3481725"/>
            <a:ext cx="5712231" cy="13478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2278" y="3052499"/>
            <a:ext cx="270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Compressore</a:t>
            </a:r>
            <a:r>
              <a:rPr lang="en-GB" dirty="0" smtClean="0"/>
              <a:t> </a:t>
            </a:r>
            <a:r>
              <a:rPr lang="en-GB" dirty="0" err="1" smtClean="0"/>
              <a:t>ionico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536112" y="3052499"/>
            <a:ext cx="18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</a:t>
            </a:r>
            <a:r>
              <a:rPr lang="en-GB" dirty="0" err="1" smtClean="0"/>
              <a:t>ryo</a:t>
            </a:r>
            <a:r>
              <a:rPr lang="en-GB" dirty="0" smtClean="0"/>
              <a:t> </a:t>
            </a:r>
            <a:r>
              <a:rPr lang="en-GB" dirty="0" err="1" smtClean="0"/>
              <a:t>pompa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4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50" y="14770"/>
            <a:ext cx="5268150" cy="22975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6122" y="2433376"/>
            <a:ext cx="5131723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compressore ionico. In cinque passaggi, il compressore ionico comprime l'idrogeno gassoso fino a 90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Sul suo pistone si trova l'omonimo liquido ionico che, tuttavia, non si lega al gas. Questo liquido agisce sia come lubrificante che come refrigerante e quindi riduce significativamente l'usura, poiché il compressore ionico ha molte meno parti mobili rispetto a un classico compressore a pistoni. Inoltre, aumenta l'efficienza energetica del compressore grazie al migliore raffreddamento e all'eliminazione di punti morti durante il processo di compressione.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Poiché il compressore ionico aiuta a evitare l'uso di lubrificanti, non vi è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alcuna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contaminazione del livello di purezza dell'idrogeno, che è necessario, ad esempio, per le applicazioni con celle a combustibile. - diagramma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3846" y="550787"/>
            <a:ext cx="5706479" cy="3151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1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9" y="0"/>
            <a:ext cx="5518113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3" r="6035"/>
          <a:stretch/>
        </p:blipFill>
        <p:spPr>
          <a:xfrm>
            <a:off x="0" y="-16626"/>
            <a:ext cx="5178829" cy="68663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077" y="2427316"/>
            <a:ext cx="1092616" cy="40011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rete di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distribuzione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9869" y="2845723"/>
            <a:ext cx="1224743" cy="40011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Elettrolisi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produzione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H2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0771" y="3293419"/>
            <a:ext cx="1685190" cy="40011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biogenico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produzione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H2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6247" y="4577690"/>
            <a:ext cx="864524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r>
              <a:rPr lang="en-GB" sz="1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Trailer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342" y="4998027"/>
            <a:ext cx="972588" cy="55399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Impianto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liquefazione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908" y="5198082"/>
            <a:ext cx="1043701" cy="707886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Steam reforming per la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produzione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H2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3963" y="2924751"/>
            <a:ext cx="1212889" cy="55399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veicoli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mobilitazione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ad H2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8698" y="3986054"/>
            <a:ext cx="735331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e-bike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2148" y="4874916"/>
            <a:ext cx="561725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car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7258" y="5175806"/>
            <a:ext cx="941615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autobus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8955" y="5781819"/>
            <a:ext cx="1576882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CGH</a:t>
            </a:r>
            <a:r>
              <a:rPr lang="en-GB" sz="1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rimorchio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3561" y="4226639"/>
            <a:ext cx="1032316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Stoccaggio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82027" y="2599502"/>
            <a:ext cx="636540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ship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1676" y="1229608"/>
            <a:ext cx="916200" cy="9056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48278" y="654985"/>
            <a:ext cx="1210412" cy="55399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Fornitura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autartica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potenza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0758" y="3458095"/>
            <a:ext cx="332099" cy="3213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1788" y="4823911"/>
            <a:ext cx="336902" cy="3260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50218" y="5074971"/>
            <a:ext cx="1098787" cy="55399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Crio-pompa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compressore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ionico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" y="-44613"/>
            <a:ext cx="1827408" cy="91744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5268150" cy="22975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76831" y="312595"/>
            <a:ext cx="6096000" cy="3755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cryo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pompa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pompa criogenica funziona con idrogeno liquido (LH2) a -253 ° C. A questa temperatura, tuttavia, l'idrogeno non può essere semplicemente aspirato, motivo per cui la pompa utilizza un sistema a due camere completamente immerso nel liquido criogenico. Nella prima camera, LH2 dal serbatoio di stoccaggio è compresso a 0,6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compressione a 90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avviene nella seconda camera. Successivamente, la temperatura del gas criogenico viene aumentata fino alla temperatura di alimentazione di -40 ° C. Durante tutte queste fasi del processo, l'elevato livello di purezza dell'idrogeno rimane invariato.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alle dimensioni ridotte e alla capacità molto elevata, il sistema di </a:t>
            </a:r>
            <a:r>
              <a:rPr lang="it-IT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crio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pompa minimizza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 il consumo di energia della stazione di rifornimento H2.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Grazie all'applicazione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dell'LH2 criogenico, solo il 10-20% dell'energia di un compressore di gas è necessaria per la compressione e il sistema di raffreddamento all'interno della gestione termica è omesso. Inoltre, la ridotta quantità di manutenzione garantisce ulteriori risparmi sui costi.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953" y="2515497"/>
            <a:ext cx="4770143" cy="28178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23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22953" y="1689582"/>
            <a:ext cx="6096000" cy="2474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Rifornimento per la tua applicazione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H2.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1.000.000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rifornimenti di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carburanti nelle stazioni con tecnologia Linde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Alimentazione gassosa per applicazioni con serbatoi ad alta pressione da 35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70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(automobili: 70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autobus e veicoli per la movimentazione dei materiali: 35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Dispenser con "tocco e sensibilità" familiari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Rifornimento rapido dell'automobile in 3 minuti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055" y="643645"/>
            <a:ext cx="1600632" cy="20918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5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6458" y="364957"/>
            <a:ext cx="8404167" cy="4733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Iniziative H2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creazione di un'infrastruttura di idrogeno sostenibile è essenziale per l'uso commerciale di questo combustibile privo di emissioni. Nell'ambito di varie iniziative, Linde, in collaborazione con altre società e organizzazioni governative, è una delle principali 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spinte del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progresso dell'infrastruttura H2. L'obiettivo comune è garantire la realizzazione della mobilità globale dell'idrogeno. Grazie a oltre 135 anni di esperienza nel mondo dei gas, inclusi numerosi brevetti e soluzioni ingegneristiche per l'applicazione dell'idrogeno, 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Linde è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posizionata in modo ottimale per raggiungere questo obiettivo. Inoltre, Linde è anche impegnata nello sviluppo di standard di settore per la tecnologia dell'idrogeno come, ad esempio, SAE J 2601.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CaFCP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California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Partnership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L'obiettivo del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CaFCP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consorzio di produttori di veicoli, fornitori di energia elettrica, società tecnologiche e agenzie governative, è lo stretto coordinamento tra il lancio di veicoli a celle a combustibile, la costruzione di un'infrastruttura di stazioni di rifornimento di H2 e regolamenti governativi nello Stato della California - il principale stato americano per la mobilità sostenibile: www.fuelcellpartnership.org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 - Partenariato per l'energia pulita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L'iniziativa CEP ha assunto il compito di testare l'idoneità di H2 come combustibile per l'uso quotidiano in Germania. Dal 2002, i partner CEP stanno lavorando allo sviluppo di veicoli H2 in Germania: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www.cleanenergypartnership.de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Mobilità H2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società Air Liquide, Daimler, Linde, OMV, Shell e Total si sono unite per formare l'iniziativa "Mobilità H2". Il loro piano: 400 stazioni di rifornimento di carburante H2 in Germania fino al 2023: www.h2-mobility.de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esperienza </a:t>
            </a:r>
            <a:endParaRPr lang="it-IT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Linde è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partner che è stato costantemente impegnato nell'applicazione dell'idrogeno come vettore energetico per oltre 25 anni. 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L’esperienza sviluppata copre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l'intera catena del valore di H2, dalla produzione del gas a servizi su misura, rendendoli un fornitore di soluzioni posizionate in modo ottimale per tutti i clienti che desiderano implementare un progetto H2 o che hanno già mosso i primi passi in quella direzione. Basati sulla propria ricerca e sviluppo, nonché su numerose tecnologie H2 all'avanguardia, possono sempre 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offrire una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soluzione ottimale, anche per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sambiti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 del </a:t>
            </a:r>
            <a:r>
              <a:rPr lang="it-IT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progetto.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4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2124" y="545880"/>
            <a:ext cx="6630791" cy="425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</a:t>
            </a:r>
            <a:r>
              <a:rPr lang="en-GB" sz="1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2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compressione</a:t>
            </a:r>
            <a:r>
              <a:rPr lang="en-GB" sz="1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,) </a:t>
            </a:r>
            <a:r>
              <a:rPr lang="en-GB" sz="12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stoccaggio</a:t>
            </a:r>
            <a:r>
              <a:rPr lang="en-GB" sz="1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12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distribuzione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gruppo Linde è una società di ingegneria e gas attiva a livello globale con una storia di oltre 135 anni di successi. Come mezzo di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stoccaggio per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l'energia elettrica, l'idrogeno è un vettore energetico ideale all'interno di un ciclo di energia sostenibile. Con questo in mente e sapendo che le fonti di energia fossile diventeranno sempre più scarse e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scarseggianti, Linde si è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intensamente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dedicata all'uso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dell'idrogeno come combustibile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sostenibile da oltre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anni.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forza in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settore si basa sullo sviluppo di tecnologie innovative, ad es. per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compressione, efficienti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un rifornimento sicuro di idrogeno. Questo è ciò che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rende Linde un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ideale per tutti coloro che desiderano promuovere l'uso dell'idrogeno come combustibile, soprattutto per quanto riguarda la creazione di un'infrastruttura completa di stazioni di rifornimento H2 per auto e autobus.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il supporto di Linde, i progetti di infrastrutture di idrogeno possono essere implementati in modo altamente efficiente, sostenibile e professionale: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offrono una competenza unica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le soluzioni di idrogeno - offrendo tutto ciò di cui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c’è bisogno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dalla fornitura affidabile di H2 e sistemi di stazioni di rifornimento all'avanguardia a soluzioni di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 personalizzate. L’azienda progetta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costruisce impianti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alte prestazioni,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aiuta nella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 in servizio,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fornisce idrogeno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gassoso (CGH2) o liquido (LH2) o lo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 posto.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Grazie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esperienza nella manutenzione,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garantiscono anche i massimi livelli di sicurezza e affidabilità.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7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0931" y="73474"/>
            <a:ext cx="4283826" cy="514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LINDE BOC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Linde è in grado di fornire </a:t>
            </a:r>
            <a:r>
              <a:rPr lang="it-IT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clienti idrogeno "verde" al 100% producendo idrogeno da materie prime biogeniche. </a:t>
            </a:r>
            <a:r>
              <a:rPr lang="it-IT" sz="1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previsto anche lo </a:t>
            </a:r>
            <a:r>
              <a:rPr lang="it-IT" sz="12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Steam</a:t>
            </a:r>
            <a:r>
              <a:rPr lang="it-IT" sz="1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Methane</a:t>
            </a:r>
            <a:r>
              <a:rPr lang="it-IT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Reforming</a:t>
            </a:r>
            <a:r>
              <a:rPr lang="it-IT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it-IT" sz="1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l’obiettivo </a:t>
            </a:r>
            <a:r>
              <a:rPr lang="it-IT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quello di creare un ciclo di </a:t>
            </a:r>
            <a:r>
              <a:rPr lang="it-IT" sz="1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idrogeno </a:t>
            </a:r>
            <a:r>
              <a:rPr lang="it-IT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privo di emissioni</a:t>
            </a:r>
            <a:r>
              <a:rPr lang="en-GB" sz="1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Grazie alla lunga esperienza e alle comprovate tecnologie, Linde ha anche aperto la strada nella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compressione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stoccaggio e distribuzione di idrogeno per molti anni. L'idrogeno viene immagazzinato come idrogeno gassoso compresso (CHG2) a diverse pressioni o come idrogeno liquido (LH2) nel suo stato criogenico (cioè a -253 ° C) e trasportato per mezzo di rimorchi opportunamente equipaggiati o tramite condotte.</a:t>
            </a:r>
          </a:p>
          <a:p>
            <a:pPr>
              <a:lnSpc>
                <a:spcPct val="107000"/>
              </a:lnSpc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allo sviluppo di applicazioni,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realizzazione delle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stazioni di rifornimento di idrogeno con i corrispondenti componenti H2 è una delle aree chiave della competenza H2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dell’azienda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Con i loro sviluppi - ad es. con il compressore ionico e la pompa criogenica,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fissato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nuovi parametri di riferimento in termini di sicurezza, efficienza e affidabilità e quindi non solo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aumentato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significativamente la fattibilità tecnica, ma anche l'accettazione generale dell'idrogeno da parte della società come combustibile per i veicoli. Inoltre, il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portafoglio dei prodotti comprende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tecnologie basate su celle a combustibile H2 per l'alimentazione autonoma, come il generatore di energia a celle a combustibile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Hymera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3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2887395" y="36788"/>
            <a:ext cx="5773648" cy="59596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9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5904" y="584775"/>
            <a:ext cx="970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Tecnologie</a:t>
            </a:r>
            <a:r>
              <a:rPr lang="en-GB" dirty="0" smtClean="0"/>
              <a:t> </a:t>
            </a:r>
            <a:r>
              <a:rPr lang="en-GB" dirty="0" err="1" smtClean="0"/>
              <a:t>all’idrogeno</a:t>
            </a:r>
            <a:r>
              <a:rPr lang="en-GB" dirty="0" smtClean="0"/>
              <a:t> da Linde – In </a:t>
            </a:r>
            <a:r>
              <a:rPr lang="en-GB" dirty="0" err="1" smtClean="0"/>
              <a:t>tutto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-6398" y="0"/>
            <a:ext cx="1121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La </a:t>
            </a:r>
            <a:r>
              <a:rPr lang="en-GB" sz="3200" dirty="0" err="1" smtClean="0"/>
              <a:t>decarbonizzazione</a:t>
            </a:r>
            <a:r>
              <a:rPr lang="en-GB" sz="3200" dirty="0" smtClean="0"/>
              <a:t> del </a:t>
            </a:r>
            <a:r>
              <a:rPr lang="en-GB" sz="3200" dirty="0" err="1" smtClean="0"/>
              <a:t>pianeta</a:t>
            </a:r>
            <a:r>
              <a:rPr lang="en-GB" sz="3200" dirty="0" smtClean="0"/>
              <a:t> </a:t>
            </a:r>
            <a:r>
              <a:rPr lang="en-GB" sz="3200" dirty="0" err="1" smtClean="0"/>
              <a:t>richiede</a:t>
            </a:r>
            <a:r>
              <a:rPr lang="en-GB" sz="3200" dirty="0" smtClean="0"/>
              <a:t> </a:t>
            </a:r>
            <a:r>
              <a:rPr lang="en-GB" sz="3200" dirty="0" err="1" smtClean="0"/>
              <a:t>azioni</a:t>
            </a:r>
            <a:r>
              <a:rPr lang="en-GB" sz="3200" dirty="0" smtClean="0"/>
              <a:t> da </a:t>
            </a:r>
            <a:r>
              <a:rPr lang="en-GB" sz="3200" dirty="0" err="1" smtClean="0"/>
              <a:t>ogni</a:t>
            </a:r>
            <a:r>
              <a:rPr lang="en-GB" sz="3200" dirty="0" smtClean="0"/>
              <a:t> </a:t>
            </a:r>
            <a:r>
              <a:rPr lang="en-GB" sz="3200" dirty="0" err="1" smtClean="0"/>
              <a:t>paese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985" y="2904205"/>
            <a:ext cx="3864033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Sito</a:t>
            </a:r>
            <a:r>
              <a:rPr lang="en-GB" dirty="0" smtClean="0"/>
              <a:t> </a:t>
            </a:r>
            <a:r>
              <a:rPr lang="en-GB" dirty="0" err="1" smtClean="0"/>
              <a:t>produttivo</a:t>
            </a:r>
            <a:r>
              <a:rPr lang="en-GB" dirty="0" smtClean="0"/>
              <a:t> BMW, </a:t>
            </a:r>
            <a:r>
              <a:rPr lang="en-GB" dirty="0"/>
              <a:t>Greer (SC), USA</a:t>
            </a:r>
          </a:p>
          <a:p>
            <a:r>
              <a:rPr lang="en-GB" sz="1400" dirty="0"/>
              <a:t>→ 14 </a:t>
            </a:r>
            <a:r>
              <a:rPr lang="en-GB" sz="1400" dirty="0" smtClean="0"/>
              <a:t>dispenser H2 per </a:t>
            </a:r>
            <a:r>
              <a:rPr lang="en-GB" sz="1400" dirty="0" err="1" smtClean="0"/>
              <a:t>carrelli</a:t>
            </a:r>
            <a:r>
              <a:rPr lang="en-GB" sz="1400" dirty="0" smtClean="0"/>
              <a:t> elevator ad </a:t>
            </a:r>
            <a:r>
              <a:rPr lang="en-GB" sz="1400" dirty="0" err="1" smtClean="0"/>
              <a:t>idrogeno</a:t>
            </a:r>
            <a:endParaRPr lang="en-GB" sz="1400" dirty="0"/>
          </a:p>
          <a:p>
            <a:r>
              <a:rPr lang="en-GB" sz="1400" dirty="0"/>
              <a:t>→ </a:t>
            </a:r>
            <a:r>
              <a:rPr lang="en-GB" sz="1400" dirty="0" err="1" smtClean="0"/>
              <a:t>Rifornimento</a:t>
            </a:r>
            <a:r>
              <a:rPr lang="en-GB" sz="1400" dirty="0" smtClean="0"/>
              <a:t> di </a:t>
            </a:r>
            <a:r>
              <a:rPr lang="en-GB" sz="1400" dirty="0" err="1" smtClean="0"/>
              <a:t>più</a:t>
            </a:r>
            <a:r>
              <a:rPr lang="en-GB" sz="1400" dirty="0" smtClean="0"/>
              <a:t> di </a:t>
            </a:r>
            <a:r>
              <a:rPr lang="en-GB" sz="1400" dirty="0"/>
              <a:t>380 </a:t>
            </a:r>
            <a:r>
              <a:rPr lang="en-GB" sz="1400" dirty="0" err="1" smtClean="0"/>
              <a:t>veicoli</a:t>
            </a:r>
            <a:r>
              <a:rPr lang="en-GB" sz="1400" dirty="0" smtClean="0"/>
              <a:t> di </a:t>
            </a:r>
            <a:r>
              <a:rPr lang="en-GB" sz="1400" dirty="0" err="1" smtClean="0"/>
              <a:t>mobilitazione</a:t>
            </a:r>
            <a:r>
              <a:rPr lang="en-GB" sz="1400" dirty="0" smtClean="0"/>
              <a:t> </a:t>
            </a:r>
            <a:r>
              <a:rPr lang="en-GB" sz="1400" dirty="0" err="1" smtClean="0"/>
              <a:t>merci</a:t>
            </a:r>
            <a:endParaRPr lang="en-GB" sz="1400" dirty="0"/>
          </a:p>
          <a:p>
            <a:r>
              <a:rPr lang="en-GB" sz="1400" dirty="0"/>
              <a:t>→ </a:t>
            </a:r>
            <a:r>
              <a:rPr lang="en-GB" sz="1400" dirty="0" err="1" smtClean="0"/>
              <a:t>Rifornimento</a:t>
            </a:r>
            <a:r>
              <a:rPr lang="en-GB" sz="1400" dirty="0" smtClean="0"/>
              <a:t> in soli 3 </a:t>
            </a:r>
            <a:r>
              <a:rPr lang="en-GB" sz="1400" dirty="0" err="1" smtClean="0"/>
              <a:t>minuti</a:t>
            </a:r>
            <a:endParaRPr lang="en-GB" sz="1400" dirty="0"/>
          </a:p>
          <a:p>
            <a:r>
              <a:rPr lang="en-GB" sz="1400" dirty="0"/>
              <a:t>→ </a:t>
            </a:r>
            <a:r>
              <a:rPr lang="en-GB" sz="1400" dirty="0" err="1" smtClean="0"/>
              <a:t>Più</a:t>
            </a:r>
            <a:r>
              <a:rPr lang="en-GB" sz="1400" dirty="0" smtClean="0"/>
              <a:t> di 3,000 </a:t>
            </a:r>
            <a:r>
              <a:rPr lang="en-GB" sz="1400" dirty="0"/>
              <a:t>m </a:t>
            </a:r>
            <a:r>
              <a:rPr lang="en-GB" sz="1400" dirty="0" smtClean="0"/>
              <a:t>di rete di </a:t>
            </a:r>
            <a:r>
              <a:rPr lang="en-GB" sz="1400" dirty="0" err="1" smtClean="0"/>
              <a:t>distribuzione</a:t>
            </a:r>
            <a:r>
              <a:rPr lang="en-GB" sz="1400" dirty="0" smtClean="0"/>
              <a:t> </a:t>
            </a:r>
            <a:r>
              <a:rPr lang="en-GB" sz="1400" dirty="0" err="1" smtClean="0"/>
              <a:t>dalal</a:t>
            </a:r>
            <a:r>
              <a:rPr lang="en-GB" sz="1400" dirty="0" smtClean="0"/>
              <a:t> </a:t>
            </a:r>
            <a:r>
              <a:rPr lang="en-GB" sz="1400" dirty="0" err="1" smtClean="0"/>
              <a:t>compressione</a:t>
            </a:r>
            <a:r>
              <a:rPr lang="en-GB" sz="1400" dirty="0" smtClean="0"/>
              <a:t> </a:t>
            </a:r>
            <a:r>
              <a:rPr lang="en-GB" sz="1400" dirty="0" err="1" smtClean="0"/>
              <a:t>alla</a:t>
            </a:r>
            <a:r>
              <a:rPr lang="en-GB" sz="1400" dirty="0" smtClean="0"/>
              <a:t> </a:t>
            </a:r>
            <a:r>
              <a:rPr lang="en-GB" sz="1400" dirty="0" err="1" smtClean="0"/>
              <a:t>distribuzione</a:t>
            </a:r>
            <a:endParaRPr lang="en-GB" sz="1400" dirty="0"/>
          </a:p>
          <a:p>
            <a:r>
              <a:rPr lang="en-GB" sz="1400" dirty="0"/>
              <a:t>→ 2.5 MPa (IC </a:t>
            </a:r>
            <a:r>
              <a:rPr lang="en-GB" sz="1400" dirty="0" smtClean="0"/>
              <a:t>con </a:t>
            </a:r>
            <a:r>
              <a:rPr lang="en-GB" sz="1400" dirty="0" err="1" smtClean="0"/>
              <a:t>capacità</a:t>
            </a:r>
            <a:r>
              <a:rPr lang="en-GB" sz="1400" dirty="0" smtClean="0"/>
              <a:t> </a:t>
            </a:r>
            <a:r>
              <a:rPr lang="en-GB" sz="1400" dirty="0" err="1" smtClean="0"/>
              <a:t>aggiuntiva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7723053" y="2857846"/>
            <a:ext cx="3133898" cy="25405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Aberdeen, Scotland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stazone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rifornimento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Regno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Unito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Rifornimento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flotta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autobus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H2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d’Europa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t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H2/anno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Elettrolisi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alcalina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dell’acqua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generaizone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idorgeno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basata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35 MPa (2 x IC 90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5329" y="2859578"/>
            <a:ext cx="3343102" cy="2182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Energiepark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Mainz, Germany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Power to gas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H2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applicazioni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mobilità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l’elettrolisi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rinnovabili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Capacità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stoccaggio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1,000 kg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Compressore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ionico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016" y="1656945"/>
            <a:ext cx="2035972" cy="951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6122" y="1656945"/>
            <a:ext cx="1784731" cy="834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7987" y="1656945"/>
            <a:ext cx="1778994" cy="831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0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0917" y="766213"/>
            <a:ext cx="970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Tecnologie</a:t>
            </a:r>
            <a:r>
              <a:rPr lang="en-GB" dirty="0"/>
              <a:t> </a:t>
            </a:r>
            <a:r>
              <a:rPr lang="en-GB" dirty="0" err="1"/>
              <a:t>all’idrogeno</a:t>
            </a:r>
            <a:r>
              <a:rPr lang="en-GB" dirty="0"/>
              <a:t> da Linde – In </a:t>
            </a:r>
            <a:r>
              <a:rPr lang="en-GB" dirty="0" err="1"/>
              <a:t>tutto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mondo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8615" y="181438"/>
            <a:ext cx="1121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La </a:t>
            </a:r>
            <a:r>
              <a:rPr lang="en-GB" sz="3200" dirty="0" err="1"/>
              <a:t>decarbonizzazione</a:t>
            </a:r>
            <a:r>
              <a:rPr lang="en-GB" sz="3200" dirty="0"/>
              <a:t> del </a:t>
            </a:r>
            <a:r>
              <a:rPr lang="en-GB" sz="3200" dirty="0" err="1"/>
              <a:t>pianeta</a:t>
            </a:r>
            <a:r>
              <a:rPr lang="en-GB" sz="3200" dirty="0"/>
              <a:t> </a:t>
            </a:r>
            <a:r>
              <a:rPr lang="en-GB" sz="3200" dirty="0" err="1"/>
              <a:t>richiede</a:t>
            </a:r>
            <a:r>
              <a:rPr lang="en-GB" sz="3200" dirty="0"/>
              <a:t> </a:t>
            </a:r>
            <a:r>
              <a:rPr lang="en-GB" sz="3200" dirty="0" err="1"/>
              <a:t>azioni</a:t>
            </a:r>
            <a:r>
              <a:rPr lang="en-GB" sz="3200" dirty="0"/>
              <a:t> da </a:t>
            </a:r>
            <a:r>
              <a:rPr lang="en-GB" sz="3200" dirty="0" err="1"/>
              <a:t>ogni</a:t>
            </a:r>
            <a:r>
              <a:rPr lang="en-GB" sz="3200" dirty="0"/>
              <a:t> </a:t>
            </a:r>
            <a:r>
              <a:rPr lang="en-GB" sz="3200" dirty="0" err="1"/>
              <a:t>paese</a:t>
            </a:r>
            <a:r>
              <a:rPr lang="en-GB" sz="32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314" y="2896950"/>
            <a:ext cx="230262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Ramos Oil </a:t>
            </a:r>
            <a:r>
              <a:rPr lang="en-GB" dirty="0" smtClean="0"/>
              <a:t>Company,</a:t>
            </a:r>
          </a:p>
          <a:p>
            <a:r>
              <a:rPr lang="en-GB" dirty="0" smtClean="0"/>
              <a:t>Sacramento </a:t>
            </a:r>
            <a:r>
              <a:rPr lang="en-GB" dirty="0"/>
              <a:t>(CA), USA</a:t>
            </a:r>
          </a:p>
          <a:p>
            <a:r>
              <a:rPr lang="en-GB" sz="1400" dirty="0"/>
              <a:t>→ </a:t>
            </a:r>
            <a:r>
              <a:rPr lang="en-GB" sz="1400" dirty="0" smtClean="0"/>
              <a:t>La prima </a:t>
            </a:r>
            <a:r>
              <a:rPr lang="en-GB" sz="1400" dirty="0" err="1" smtClean="0"/>
              <a:t>stazione</a:t>
            </a:r>
            <a:r>
              <a:rPr lang="en-GB" sz="1400" dirty="0" smtClean="0"/>
              <a:t> di </a:t>
            </a:r>
            <a:r>
              <a:rPr lang="en-GB" sz="1400" dirty="0" err="1" smtClean="0"/>
              <a:t>rifornimenot</a:t>
            </a:r>
            <a:r>
              <a:rPr lang="en-GB" sz="1400" dirty="0" smtClean="0"/>
              <a:t> di </a:t>
            </a:r>
            <a:r>
              <a:rPr lang="en-GB" sz="1400" dirty="0"/>
              <a:t>H2 </a:t>
            </a:r>
            <a:r>
              <a:rPr lang="en-GB" sz="1400" dirty="0" err="1" smtClean="0"/>
              <a:t>degli</a:t>
            </a:r>
            <a:r>
              <a:rPr lang="en-GB" sz="1400" dirty="0" smtClean="0"/>
              <a:t> USA </a:t>
            </a:r>
          </a:p>
          <a:p>
            <a:r>
              <a:rPr lang="en-GB" sz="1400" dirty="0" smtClean="0"/>
              <a:t>→ </a:t>
            </a:r>
            <a:r>
              <a:rPr lang="en-GB" sz="1400" dirty="0" err="1" smtClean="0"/>
              <a:t>serbatoio</a:t>
            </a:r>
            <a:r>
              <a:rPr lang="en-GB" sz="1400" dirty="0" smtClean="0"/>
              <a:t> da 11,000-litri LH2</a:t>
            </a:r>
            <a:endParaRPr lang="en-GB" sz="1400" dirty="0"/>
          </a:p>
          <a:p>
            <a:r>
              <a:rPr lang="en-GB" sz="1400" dirty="0"/>
              <a:t>→ </a:t>
            </a:r>
            <a:r>
              <a:rPr lang="en-GB" sz="1400" dirty="0" err="1" smtClean="0"/>
              <a:t>Compressore</a:t>
            </a:r>
            <a:r>
              <a:rPr lang="en-GB" sz="1400" dirty="0" smtClean="0"/>
              <a:t> </a:t>
            </a:r>
            <a:r>
              <a:rPr lang="en-GB" sz="1400" dirty="0" err="1" smtClean="0"/>
              <a:t>ionico</a:t>
            </a:r>
            <a:r>
              <a:rPr lang="en-GB" sz="1400" dirty="0" smtClean="0"/>
              <a:t> </a:t>
            </a:r>
            <a:r>
              <a:rPr lang="en-GB" sz="1400" dirty="0"/>
              <a:t>IC 90</a:t>
            </a:r>
          </a:p>
          <a:p>
            <a:r>
              <a:rPr lang="en-GB" sz="1400" dirty="0"/>
              <a:t>→ 35/70 </a:t>
            </a:r>
            <a:r>
              <a:rPr lang="en-GB" sz="1400" dirty="0" smtClean="0"/>
              <a:t>MPa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4230645" y="2896950"/>
            <a:ext cx="2521527" cy="26431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ATM,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Milano, Italia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stazione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rifornimento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italiana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autobus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idrogeno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Rifornimento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idrogeno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giornaliera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H2 con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elettrolizzatore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46186" y="2901145"/>
            <a:ext cx="2637905" cy="21453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Areoporto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Arlanda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Stockholm, Sweden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stazione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rifornimento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idrogeno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svedese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Capacità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180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rifornimenti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giorno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917" y="1886575"/>
            <a:ext cx="1905425" cy="878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7613" y="1837248"/>
            <a:ext cx="1984850" cy="927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1345" y="1820832"/>
            <a:ext cx="1987777" cy="929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1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2854" y="584775"/>
            <a:ext cx="970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Tecnologie</a:t>
            </a:r>
            <a:r>
              <a:rPr lang="en-GB" dirty="0"/>
              <a:t> </a:t>
            </a:r>
            <a:r>
              <a:rPr lang="en-GB" dirty="0" err="1"/>
              <a:t>all’idrogeno</a:t>
            </a:r>
            <a:r>
              <a:rPr lang="en-GB" dirty="0"/>
              <a:t> da Linde – In </a:t>
            </a:r>
            <a:r>
              <a:rPr lang="en-GB" dirty="0" err="1"/>
              <a:t>tutto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mondo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-19448" y="0"/>
            <a:ext cx="1121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La </a:t>
            </a:r>
            <a:r>
              <a:rPr lang="en-GB" sz="3200" dirty="0" err="1"/>
              <a:t>decarbonizzazione</a:t>
            </a:r>
            <a:r>
              <a:rPr lang="en-GB" sz="3200" dirty="0"/>
              <a:t> del </a:t>
            </a:r>
            <a:r>
              <a:rPr lang="en-GB" sz="3200" dirty="0" err="1"/>
              <a:t>pianeta</a:t>
            </a:r>
            <a:r>
              <a:rPr lang="en-GB" sz="3200" dirty="0"/>
              <a:t> </a:t>
            </a:r>
            <a:r>
              <a:rPr lang="en-GB" sz="3200" dirty="0" err="1"/>
              <a:t>richiede</a:t>
            </a:r>
            <a:r>
              <a:rPr lang="en-GB" sz="3200" dirty="0"/>
              <a:t> </a:t>
            </a:r>
            <a:r>
              <a:rPr lang="en-GB" sz="3200" dirty="0" err="1"/>
              <a:t>azioni</a:t>
            </a:r>
            <a:r>
              <a:rPr lang="en-GB" sz="3200" dirty="0"/>
              <a:t> da </a:t>
            </a:r>
            <a:r>
              <a:rPr lang="en-GB" sz="3200" dirty="0" err="1"/>
              <a:t>ogni</a:t>
            </a:r>
            <a:r>
              <a:rPr lang="en-GB" sz="3200" dirty="0"/>
              <a:t> </a:t>
            </a:r>
            <a:r>
              <a:rPr lang="en-GB" sz="3200" dirty="0" err="1"/>
              <a:t>paese</a:t>
            </a:r>
            <a:r>
              <a:rPr lang="en-GB" sz="32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091" y="2593616"/>
            <a:ext cx="2302626" cy="215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dirty="0" smtClean="0"/>
              <a:t>CEP/</a:t>
            </a:r>
            <a:r>
              <a:rPr lang="en-GB" dirty="0" err="1" smtClean="0"/>
              <a:t>Vattenfall</a:t>
            </a:r>
            <a:r>
              <a:rPr lang="en-GB" dirty="0"/>
              <a:t>, </a:t>
            </a:r>
            <a:r>
              <a:rPr lang="en-GB" dirty="0" err="1" smtClean="0"/>
              <a:t>Amburgo</a:t>
            </a:r>
            <a:r>
              <a:rPr lang="en-GB" dirty="0" smtClean="0"/>
              <a:t>, </a:t>
            </a:r>
            <a:r>
              <a:rPr lang="en-GB" dirty="0"/>
              <a:t>Germany</a:t>
            </a:r>
          </a:p>
          <a:p>
            <a:r>
              <a:rPr lang="en-GB" sz="1400" dirty="0"/>
              <a:t>→ </a:t>
            </a:r>
            <a:r>
              <a:rPr lang="en-GB" sz="1400" dirty="0" err="1" smtClean="0"/>
              <a:t>Capacità</a:t>
            </a:r>
            <a:r>
              <a:rPr lang="en-GB" sz="1400" dirty="0" smtClean="0"/>
              <a:t> per </a:t>
            </a:r>
            <a:r>
              <a:rPr lang="en-GB" sz="1400" dirty="0" err="1" smtClean="0"/>
              <a:t>una</a:t>
            </a:r>
            <a:r>
              <a:rPr lang="en-GB" sz="1400" dirty="0" smtClean="0"/>
              <a:t> </a:t>
            </a:r>
            <a:r>
              <a:rPr lang="en-GB" sz="1400" dirty="0" err="1" smtClean="0"/>
              <a:t>grande</a:t>
            </a:r>
            <a:r>
              <a:rPr lang="en-GB" sz="1400" dirty="0" smtClean="0"/>
              <a:t> </a:t>
            </a:r>
            <a:r>
              <a:rPr lang="en-GB" sz="1400" dirty="0" err="1" smtClean="0"/>
              <a:t>flotta</a:t>
            </a:r>
            <a:r>
              <a:rPr lang="en-GB" sz="1400" dirty="0" smtClean="0"/>
              <a:t> </a:t>
            </a:r>
            <a:r>
              <a:rPr lang="en-GB" sz="1400" dirty="0" err="1" smtClean="0"/>
              <a:t>fino</a:t>
            </a:r>
            <a:r>
              <a:rPr lang="en-GB" sz="1400" dirty="0" smtClean="0"/>
              <a:t> a 20 </a:t>
            </a:r>
            <a:r>
              <a:rPr lang="en-GB" sz="1400" dirty="0" err="1" smtClean="0"/>
              <a:t>autobus</a:t>
            </a:r>
            <a:endParaRPr lang="en-GB" sz="1400" dirty="0" smtClean="0"/>
          </a:p>
          <a:p>
            <a:r>
              <a:rPr lang="en-GB" sz="1400" dirty="0" smtClean="0"/>
              <a:t>→ </a:t>
            </a:r>
            <a:r>
              <a:rPr lang="en-GB" sz="1400" dirty="0" err="1" smtClean="0"/>
              <a:t>Integrazione</a:t>
            </a:r>
            <a:r>
              <a:rPr lang="en-GB" sz="1400" dirty="0" smtClean="0"/>
              <a:t> di due </a:t>
            </a:r>
            <a:r>
              <a:rPr lang="en-GB" sz="1400" dirty="0" err="1" smtClean="0"/>
              <a:t>elettrolizzatori</a:t>
            </a:r>
            <a:r>
              <a:rPr lang="en-GB" sz="1400" dirty="0" smtClean="0"/>
              <a:t> per la </a:t>
            </a:r>
            <a:r>
              <a:rPr lang="en-GB" sz="1400" dirty="0" err="1" smtClean="0"/>
              <a:t>produzione</a:t>
            </a:r>
            <a:r>
              <a:rPr lang="en-GB" sz="1400" dirty="0" smtClean="0"/>
              <a:t> </a:t>
            </a:r>
            <a:r>
              <a:rPr lang="en-GB" sz="1400" dirty="0" err="1" smtClean="0"/>
              <a:t>sul</a:t>
            </a:r>
            <a:r>
              <a:rPr lang="en-GB" sz="1400" dirty="0" smtClean="0"/>
              <a:t> </a:t>
            </a:r>
            <a:r>
              <a:rPr lang="en-GB" sz="1400" dirty="0" err="1" smtClean="0"/>
              <a:t>posto</a:t>
            </a:r>
            <a:r>
              <a:rPr lang="en-GB" sz="1400" dirty="0" smtClean="0"/>
              <a:t> di H2</a:t>
            </a:r>
            <a:endParaRPr lang="en-GB" sz="1400" dirty="0"/>
          </a:p>
          <a:p>
            <a:r>
              <a:rPr lang="en-GB" sz="1400" dirty="0"/>
              <a:t>→ 35/70 MPa (2 x </a:t>
            </a:r>
            <a:r>
              <a:rPr lang="en-GB" sz="1400" dirty="0" err="1" smtClean="0"/>
              <a:t>compressori</a:t>
            </a:r>
            <a:r>
              <a:rPr lang="en-GB" sz="1400" dirty="0" smtClean="0"/>
              <a:t> </a:t>
            </a:r>
            <a:r>
              <a:rPr lang="en-GB" sz="1400" dirty="0" err="1" smtClean="0"/>
              <a:t>ionici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3638456" y="2584153"/>
            <a:ext cx="2521527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CEP/Total</a:t>
            </a:r>
            <a:r>
              <a:rPr lang="en-GB" dirty="0"/>
              <a:t>, </a:t>
            </a:r>
            <a:r>
              <a:rPr lang="en-GB" dirty="0" smtClean="0"/>
              <a:t>Monaco, </a:t>
            </a:r>
            <a:r>
              <a:rPr lang="en-GB" dirty="0"/>
              <a:t>Germany </a:t>
            </a:r>
          </a:p>
          <a:p>
            <a:r>
              <a:rPr lang="en-GB" sz="1400" dirty="0"/>
              <a:t>→ </a:t>
            </a:r>
            <a:r>
              <a:rPr lang="en-GB" sz="1400" dirty="0" err="1" smtClean="0"/>
              <a:t>Stazione</a:t>
            </a:r>
            <a:r>
              <a:rPr lang="en-GB" sz="1400" dirty="0" smtClean="0"/>
              <a:t> di </a:t>
            </a:r>
            <a:r>
              <a:rPr lang="en-GB" sz="1400" dirty="0" err="1" smtClean="0"/>
              <a:t>rifornimento</a:t>
            </a:r>
            <a:r>
              <a:rPr lang="en-GB" sz="1400" dirty="0" smtClean="0"/>
              <a:t> </a:t>
            </a:r>
            <a:r>
              <a:rPr lang="en-GB" sz="1400" dirty="0" err="1" smtClean="0"/>
              <a:t>pubblica</a:t>
            </a:r>
            <a:endParaRPr lang="en-GB" sz="1400" dirty="0"/>
          </a:p>
          <a:p>
            <a:r>
              <a:rPr lang="en-GB" sz="1400" dirty="0"/>
              <a:t>→ </a:t>
            </a:r>
            <a:r>
              <a:rPr lang="en-GB" sz="1400" dirty="0" err="1" smtClean="0"/>
              <a:t>Pompa</a:t>
            </a:r>
            <a:r>
              <a:rPr lang="en-GB" sz="1400" dirty="0" smtClean="0"/>
              <a:t> </a:t>
            </a:r>
            <a:r>
              <a:rPr lang="en-GB" sz="1400" dirty="0" err="1" smtClean="0"/>
              <a:t>criogenica</a:t>
            </a:r>
            <a:r>
              <a:rPr lang="en-GB" sz="1400" dirty="0" smtClean="0"/>
              <a:t> con </a:t>
            </a:r>
            <a:r>
              <a:rPr lang="en-GB" sz="1400" dirty="0" err="1" smtClean="0"/>
              <a:t>capacità</a:t>
            </a:r>
            <a:r>
              <a:rPr lang="en-GB" sz="1400" dirty="0" smtClean="0"/>
              <a:t> di </a:t>
            </a:r>
            <a:r>
              <a:rPr lang="en-GB" sz="1400" dirty="0"/>
              <a:t>100 kg/h </a:t>
            </a:r>
            <a:endParaRPr lang="en-GB" sz="1400" dirty="0" smtClean="0"/>
          </a:p>
          <a:p>
            <a:r>
              <a:rPr lang="en-GB" sz="1400" dirty="0" smtClean="0"/>
              <a:t>→ </a:t>
            </a:r>
            <a:r>
              <a:rPr lang="en-GB" sz="1400" dirty="0"/>
              <a:t>70 MPa (30 MPa </a:t>
            </a:r>
            <a:r>
              <a:rPr lang="en-GB" sz="1400" dirty="0" smtClean="0"/>
              <a:t>per </a:t>
            </a:r>
            <a:r>
              <a:rPr lang="en-GB" sz="1400" dirty="0" err="1" smtClean="0"/>
              <a:t>rifornimento</a:t>
            </a:r>
            <a:r>
              <a:rPr lang="en-GB" sz="1400" dirty="0" smtClean="0"/>
              <a:t> </a:t>
            </a:r>
            <a:r>
              <a:rPr lang="en-GB" sz="1400" dirty="0" err="1" smtClean="0"/>
              <a:t>criogenico</a:t>
            </a:r>
            <a:r>
              <a:rPr lang="en-GB" sz="1400" dirty="0" smtClean="0"/>
              <a:t> (CCH2))</a:t>
            </a:r>
            <a:endParaRPr lang="en-GB" sz="1400" dirty="0"/>
          </a:p>
        </p:txBody>
      </p:sp>
      <p:sp>
        <p:nvSpPr>
          <p:cNvPr id="19" name="Rectangle 18"/>
          <p:cNvSpPr/>
          <p:nvPr/>
        </p:nvSpPr>
        <p:spPr>
          <a:xfrm>
            <a:off x="6943499" y="2584153"/>
            <a:ext cx="3136669" cy="29395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CEP/Shell at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Sachsendamm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Berlino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stazioni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rifornimento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H2 con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capacità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200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kg/h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Installazione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sotto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suolo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serbatoio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idrogeno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Sistema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compressione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(due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cryo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pompe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50 %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Linde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35/70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174" y="1335262"/>
            <a:ext cx="1923200" cy="886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5060" y="1363884"/>
            <a:ext cx="2036753" cy="952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2314" y="1447202"/>
            <a:ext cx="1762787" cy="823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4687" y="1058601"/>
            <a:ext cx="970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Tecnologie</a:t>
            </a:r>
            <a:r>
              <a:rPr lang="en-GB" dirty="0"/>
              <a:t> </a:t>
            </a:r>
            <a:r>
              <a:rPr lang="en-GB" dirty="0" err="1"/>
              <a:t>all’idrogeno</a:t>
            </a:r>
            <a:r>
              <a:rPr lang="en-GB" dirty="0"/>
              <a:t> da Linde – In </a:t>
            </a:r>
            <a:r>
              <a:rPr lang="en-GB" dirty="0" err="1"/>
              <a:t>tutto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mondo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2385" y="473826"/>
            <a:ext cx="1121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La </a:t>
            </a:r>
            <a:r>
              <a:rPr lang="en-GB" sz="3200" dirty="0" err="1"/>
              <a:t>decarbonizzazione</a:t>
            </a:r>
            <a:r>
              <a:rPr lang="en-GB" sz="3200" dirty="0"/>
              <a:t> del </a:t>
            </a:r>
            <a:r>
              <a:rPr lang="en-GB" sz="3200" dirty="0" err="1"/>
              <a:t>pianeta</a:t>
            </a:r>
            <a:r>
              <a:rPr lang="en-GB" sz="3200" dirty="0"/>
              <a:t> </a:t>
            </a:r>
            <a:r>
              <a:rPr lang="en-GB" sz="3200" dirty="0" err="1"/>
              <a:t>richiede</a:t>
            </a:r>
            <a:r>
              <a:rPr lang="en-GB" sz="3200" dirty="0"/>
              <a:t> </a:t>
            </a:r>
            <a:r>
              <a:rPr lang="en-GB" sz="3200" dirty="0" err="1"/>
              <a:t>azioni</a:t>
            </a:r>
            <a:r>
              <a:rPr lang="en-GB" sz="3200" dirty="0"/>
              <a:t> da </a:t>
            </a:r>
            <a:r>
              <a:rPr lang="en-GB" sz="3200" dirty="0" err="1"/>
              <a:t>ogni</a:t>
            </a:r>
            <a:r>
              <a:rPr lang="en-GB" sz="3200" dirty="0"/>
              <a:t> </a:t>
            </a:r>
            <a:r>
              <a:rPr lang="en-GB" sz="3200" dirty="0" err="1"/>
              <a:t>paese</a:t>
            </a:r>
            <a:r>
              <a:rPr lang="en-GB" sz="32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62545" y="3361157"/>
            <a:ext cx="230262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Watani</a:t>
            </a:r>
            <a:r>
              <a:rPr lang="en-GB" dirty="0"/>
              <a:t>, Amagasaki City, Japan</a:t>
            </a:r>
          </a:p>
          <a:p>
            <a:r>
              <a:rPr lang="en-GB" sz="1400" dirty="0"/>
              <a:t>→ </a:t>
            </a:r>
            <a:r>
              <a:rPr lang="en-GB" sz="1400" dirty="0" smtClean="0"/>
              <a:t>Prima </a:t>
            </a:r>
            <a:r>
              <a:rPr lang="en-GB" sz="1400" dirty="0" err="1" smtClean="0"/>
              <a:t>stazione</a:t>
            </a:r>
            <a:r>
              <a:rPr lang="en-GB" sz="1400" dirty="0" smtClean="0"/>
              <a:t> di </a:t>
            </a:r>
            <a:r>
              <a:rPr lang="en-GB" sz="1400" dirty="0" err="1" smtClean="0"/>
              <a:t>rifornimento</a:t>
            </a:r>
            <a:r>
              <a:rPr lang="en-GB" sz="1400" dirty="0" smtClean="0"/>
              <a:t> di </a:t>
            </a:r>
            <a:r>
              <a:rPr lang="en-GB" sz="1400" dirty="0" err="1" smtClean="0"/>
              <a:t>idrogeno</a:t>
            </a:r>
            <a:r>
              <a:rPr lang="en-GB" sz="1400" dirty="0" smtClean="0"/>
              <a:t> </a:t>
            </a:r>
            <a:r>
              <a:rPr lang="en-GB" sz="1400" dirty="0" err="1" smtClean="0"/>
              <a:t>commericale</a:t>
            </a:r>
            <a:r>
              <a:rPr lang="en-GB" sz="1400" dirty="0" smtClean="0"/>
              <a:t> in </a:t>
            </a:r>
            <a:r>
              <a:rPr lang="en-GB" sz="1400" dirty="0" err="1" smtClean="0"/>
              <a:t>Giappone</a:t>
            </a:r>
            <a:endParaRPr lang="en-GB" sz="1400" dirty="0" smtClean="0"/>
          </a:p>
          <a:p>
            <a:r>
              <a:rPr lang="en-GB" sz="1400" dirty="0" smtClean="0"/>
              <a:t>→ </a:t>
            </a:r>
            <a:r>
              <a:rPr lang="en-GB" sz="1400" dirty="0" err="1" smtClean="0"/>
              <a:t>serbatoio</a:t>
            </a:r>
            <a:r>
              <a:rPr lang="en-GB" sz="1400" dirty="0" smtClean="0"/>
              <a:t> LH2</a:t>
            </a:r>
            <a:endParaRPr lang="en-GB" sz="1400" dirty="0"/>
          </a:p>
          <a:p>
            <a:r>
              <a:rPr lang="en-GB" sz="1400" dirty="0"/>
              <a:t>→ </a:t>
            </a:r>
            <a:r>
              <a:rPr lang="en-GB" sz="1400" dirty="0" err="1" smtClean="0"/>
              <a:t>Compressore</a:t>
            </a:r>
            <a:r>
              <a:rPr lang="en-GB" sz="1400" dirty="0" smtClean="0"/>
              <a:t> </a:t>
            </a:r>
            <a:r>
              <a:rPr lang="en-GB" sz="1400" dirty="0" err="1" smtClean="0"/>
              <a:t>ionico</a:t>
            </a:r>
            <a:r>
              <a:rPr lang="en-GB" sz="1400" dirty="0" smtClean="0"/>
              <a:t> IC </a:t>
            </a:r>
            <a:r>
              <a:rPr lang="en-GB" sz="1400" dirty="0"/>
              <a:t>90</a:t>
            </a:r>
          </a:p>
          <a:p>
            <a:r>
              <a:rPr lang="en-GB" sz="1400" dirty="0"/>
              <a:t>→ 35/70 </a:t>
            </a:r>
            <a:r>
              <a:rPr lang="en-GB" sz="1400" dirty="0" smtClean="0"/>
              <a:t>MPa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8013467" y="3361157"/>
            <a:ext cx="2535385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err="1"/>
              <a:t>Tongji</a:t>
            </a:r>
            <a:r>
              <a:rPr lang="en-GB" dirty="0"/>
              <a:t>, Shanghai Anting, China</a:t>
            </a:r>
          </a:p>
          <a:p>
            <a:r>
              <a:rPr lang="en-GB" sz="1400" dirty="0"/>
              <a:t>→ </a:t>
            </a:r>
            <a:r>
              <a:rPr lang="en-GB" sz="1400" dirty="0" smtClean="0"/>
              <a:t>Prima </a:t>
            </a:r>
            <a:r>
              <a:rPr lang="en-GB" sz="1400" dirty="0" err="1" smtClean="0"/>
              <a:t>stazione</a:t>
            </a:r>
            <a:r>
              <a:rPr lang="en-GB" sz="1400" dirty="0" smtClean="0"/>
              <a:t> di </a:t>
            </a:r>
            <a:r>
              <a:rPr lang="en-GB" sz="1400" dirty="0" err="1" smtClean="0"/>
              <a:t>riforimento</a:t>
            </a:r>
            <a:r>
              <a:rPr lang="en-GB" sz="1400" dirty="0" smtClean="0"/>
              <a:t> H2 di Shanghai</a:t>
            </a:r>
          </a:p>
          <a:p>
            <a:r>
              <a:rPr lang="en-GB" sz="1400" dirty="0" smtClean="0"/>
              <a:t>→ </a:t>
            </a:r>
            <a:r>
              <a:rPr lang="en-GB" sz="1400" dirty="0" err="1" smtClean="0"/>
              <a:t>Fornitura</a:t>
            </a:r>
            <a:r>
              <a:rPr lang="en-GB" sz="1400" dirty="0" smtClean="0"/>
              <a:t> di </a:t>
            </a:r>
            <a:r>
              <a:rPr lang="en-GB" sz="1400" dirty="0" err="1" smtClean="0"/>
              <a:t>idrogeno</a:t>
            </a:r>
            <a:r>
              <a:rPr lang="en-GB" sz="1400" dirty="0" smtClean="0"/>
              <a:t> da </a:t>
            </a:r>
            <a:r>
              <a:rPr lang="en-GB" sz="1400" dirty="0" err="1" smtClean="0"/>
              <a:t>linde</a:t>
            </a:r>
            <a:r>
              <a:rPr lang="en-GB" sz="1400" dirty="0" smtClean="0"/>
              <a:t>, </a:t>
            </a:r>
            <a:r>
              <a:rPr lang="en-GB" sz="1400" dirty="0" err="1" smtClean="0"/>
              <a:t>impianto</a:t>
            </a:r>
            <a:r>
              <a:rPr lang="en-GB" sz="1400" dirty="0" smtClean="0"/>
              <a:t> SMR a </a:t>
            </a:r>
            <a:r>
              <a:rPr lang="en-GB" sz="1400" dirty="0"/>
              <a:t>Shanghai  </a:t>
            </a:r>
            <a:endParaRPr lang="en-GB" sz="1400" dirty="0" smtClean="0"/>
          </a:p>
          <a:p>
            <a:r>
              <a:rPr lang="en-GB" sz="1400" dirty="0" smtClean="0"/>
              <a:t>→ </a:t>
            </a:r>
            <a:r>
              <a:rPr lang="en-GB" sz="1400" dirty="0"/>
              <a:t>35 MPa </a:t>
            </a:r>
            <a:r>
              <a:rPr lang="en-GB" sz="1400" dirty="0" smtClean="0"/>
              <a:t>per auto e </a:t>
            </a:r>
            <a:r>
              <a:rPr lang="en-GB" sz="1400" dirty="0" err="1" smtClean="0"/>
              <a:t>autobus</a:t>
            </a:r>
            <a:r>
              <a:rPr lang="en-GB" sz="1400" dirty="0" smtClean="0"/>
              <a:t> (</a:t>
            </a:r>
            <a:r>
              <a:rPr lang="en-GB" sz="1400" dirty="0" err="1" smtClean="0"/>
              <a:t>Compressione</a:t>
            </a:r>
            <a:r>
              <a:rPr lang="en-GB" sz="1400" dirty="0" smtClean="0"/>
              <a:t> a </a:t>
            </a:r>
            <a:r>
              <a:rPr lang="en-GB" sz="1400" dirty="0" err="1" smtClean="0"/>
              <a:t>diaframma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9" name="Rectangle 18"/>
          <p:cNvSpPr/>
          <p:nvPr/>
        </p:nvSpPr>
        <p:spPr>
          <a:xfrm>
            <a:off x="4463716" y="3361157"/>
            <a:ext cx="3195279" cy="2182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OMV, Vienna, Austria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tempi record,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6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mesi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basso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impatto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(footprint)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stazione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rifornimento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H2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dell’Austria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MPa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compressore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pistoni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MF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115" y="2415633"/>
            <a:ext cx="1754407" cy="820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9073" y="2415633"/>
            <a:ext cx="1621615" cy="758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5179" y="2427487"/>
            <a:ext cx="1729046" cy="808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1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2235</Words>
  <Application>Microsoft Office PowerPoint</Application>
  <PresentationFormat>Widescreen</PresentationFormat>
  <Paragraphs>192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48</cp:revision>
  <dcterms:created xsi:type="dcterms:W3CDTF">2019-06-26T09:21:34Z</dcterms:created>
  <dcterms:modified xsi:type="dcterms:W3CDTF">2019-11-07T13:39:13Z</dcterms:modified>
</cp:coreProperties>
</file>