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7" r:id="rId4"/>
    <p:sldId id="266" r:id="rId5"/>
    <p:sldId id="265" r:id="rId6"/>
    <p:sldId id="263" r:id="rId7"/>
    <p:sldId id="262" r:id="rId8"/>
    <p:sldId id="261" r:id="rId9"/>
    <p:sldId id="260" r:id="rId10"/>
    <p:sldId id="259" r:id="rId11"/>
    <p:sldId id="258"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109" d="100"/>
          <a:sy n="109"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emf"/><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emf"/><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5.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err="1" smtClean="0"/>
              <a:t>Produzione</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451559"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err="1" smtClean="0"/>
              <a:t>Powerpoint</a:t>
            </a:r>
            <a:r>
              <a:rPr lang="en-US" sz="2400" dirty="0" smtClean="0"/>
              <a:t> per student – </a:t>
            </a:r>
            <a:r>
              <a:rPr lang="en-US" sz="2400" dirty="0" err="1" smtClean="0"/>
              <a:t>Metodi</a:t>
            </a:r>
            <a:r>
              <a:rPr lang="en-US" sz="2400" dirty="0" smtClean="0"/>
              <a:t> di </a:t>
            </a:r>
            <a:r>
              <a:rPr lang="en-US" sz="2400" dirty="0" err="1" smtClean="0"/>
              <a:t>Produzione</a:t>
            </a:r>
            <a:r>
              <a:rPr lang="en-US" sz="2400" dirty="0" smtClean="0"/>
              <a:t> </a:t>
            </a:r>
            <a:r>
              <a:rPr lang="en-US" sz="2400" dirty="0" err="1" smtClean="0"/>
              <a:t>dell’Idrogeno</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Εικόνα 20" descr="electrolyser"/>
          <p:cNvPicPr/>
          <p:nvPr/>
        </p:nvPicPr>
        <p:blipFill>
          <a:blip r:embed="rId10">
            <a:extLst>
              <a:ext uri="{28A0092B-C50C-407E-A947-70E740481C1C}">
                <a14:useLocalDpi xmlns:a14="http://schemas.microsoft.com/office/drawing/2010/main" val="0"/>
              </a:ext>
            </a:extLst>
          </a:blip>
          <a:srcRect/>
          <a:stretch>
            <a:fillRect/>
          </a:stretch>
        </p:blipFill>
        <p:spPr bwMode="auto">
          <a:xfrm>
            <a:off x="4144525" y="2062036"/>
            <a:ext cx="3142583" cy="2200246"/>
          </a:xfrm>
          <a:prstGeom prst="rect">
            <a:avLst/>
          </a:prstGeom>
          <a:noFill/>
          <a:ln>
            <a:noFill/>
          </a:ln>
        </p:spPr>
      </p:pic>
      <p:sp>
        <p:nvSpPr>
          <p:cNvPr id="16" name="Rectangle 15"/>
          <p:cNvSpPr/>
          <p:nvPr/>
        </p:nvSpPr>
        <p:spPr>
          <a:xfrm>
            <a:off x="4523561" y="13470"/>
            <a:ext cx="1249573" cy="388696"/>
          </a:xfrm>
          <a:prstGeom prst="rect">
            <a:avLst/>
          </a:prstGeom>
        </p:spPr>
        <p:txBody>
          <a:bodyPr wrap="none">
            <a:spAutoFit/>
          </a:bodyPr>
          <a:lstStyle/>
          <a:p>
            <a:pPr>
              <a:lnSpc>
                <a:spcPct val="107000"/>
              </a:lnSpc>
              <a:spcBef>
                <a:spcPts val="940"/>
              </a:spcBef>
              <a:spcAft>
                <a:spcPts val="940"/>
              </a:spcAft>
            </a:pPr>
            <a:r>
              <a:rPr lang="en-US" b="1" dirty="0">
                <a:solidFill>
                  <a:srgbClr val="1F3864"/>
                </a:solidFill>
                <a:latin typeface="Calibri" panose="020F0502020204030204" pitchFamily="34" charset="0"/>
                <a:ea typeface="Times New Roman" panose="02020603050405020304" pitchFamily="18" charset="0"/>
                <a:cs typeface="Arial" panose="020B0604020202020204" pitchFamily="34" charset="0"/>
              </a:rPr>
              <a:t>Electrolysis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839806" y="294057"/>
            <a:ext cx="10108276" cy="1502976"/>
          </a:xfrm>
          <a:prstGeom prst="rect">
            <a:avLst/>
          </a:prstGeom>
        </p:spPr>
        <p:txBody>
          <a:bodyPr wrap="square">
            <a:spAutoFit/>
          </a:bodyPr>
          <a:lstStyle/>
          <a:p>
            <a:pPr>
              <a:lnSpc>
                <a:spcPts val="2160"/>
              </a:lnSpc>
              <a:spcAft>
                <a:spcPts val="800"/>
              </a:spcAft>
            </a:pPr>
            <a:r>
              <a:rPr lang="en-US" sz="800" dirty="0">
                <a:solidFill>
                  <a:srgbClr val="757575"/>
                </a:solidFill>
                <a:latin typeface="Calibri" panose="020F0502020204030204" pitchFamily="34" charset="0"/>
                <a:ea typeface="Times New Roman" panose="02020603050405020304" pitchFamily="18" charset="0"/>
                <a:cs typeface="Arial" panose="020B0604020202020204" pitchFamily="34" charset="0"/>
              </a:rPr>
              <a:t/>
            </a:r>
            <a:br>
              <a:rPr lang="en-US" sz="800" dirty="0">
                <a:solidFill>
                  <a:srgbClr val="757575"/>
                </a:solidFill>
                <a:latin typeface="Calibri" panose="020F0502020204030204" pitchFamily="34" charset="0"/>
                <a:ea typeface="Times New Roman" panose="02020603050405020304" pitchFamily="18" charset="0"/>
                <a:cs typeface="Arial" panose="020B0604020202020204" pitchFamily="34" charset="0"/>
              </a:rPr>
            </a:br>
            <a:r>
              <a:rPr lang="it-IT" dirty="0">
                <a:latin typeface="Calibri" panose="020F0502020204030204" pitchFamily="34" charset="0"/>
                <a:ea typeface="Times New Roman" panose="02020603050405020304" pitchFamily="18" charset="0"/>
                <a:cs typeface="Arial" panose="020B0604020202020204" pitchFamily="34" charset="0"/>
              </a:rPr>
              <a:t>In questo processo, l'elettrolisi scompone l'acqua in idrogeno e ossigeno utilizzando l'elettricità. Se l'elettricità utilizzata, proviene da fonti energetiche rinnovabili come il vento o il solare e l'idrogeno prodotto viene utilizzato in una cella a combustibile, l'intero processo energetico non </a:t>
            </a:r>
            <a:r>
              <a:rPr lang="it-IT" dirty="0" smtClean="0">
                <a:latin typeface="Calibri" panose="020F0502020204030204" pitchFamily="34" charset="0"/>
                <a:ea typeface="Times New Roman" panose="02020603050405020304" pitchFamily="18" charset="0"/>
                <a:cs typeface="Arial" panose="020B0604020202020204" pitchFamily="34" charset="0"/>
              </a:rPr>
              <a:t>produrrebbe emissioni. </a:t>
            </a:r>
            <a:r>
              <a:rPr lang="it-IT" dirty="0">
                <a:latin typeface="Calibri" panose="020F0502020204030204" pitchFamily="34" charset="0"/>
                <a:ea typeface="Times New Roman" panose="02020603050405020304" pitchFamily="18" charset="0"/>
                <a:cs typeface="Arial" panose="020B0604020202020204" pitchFamily="34" charset="0"/>
              </a:rPr>
              <a:t>In questo caso, parleremmo di "idrogeno </a:t>
            </a:r>
            <a:r>
              <a:rPr lang="it-IT" dirty="0" smtClean="0">
                <a:latin typeface="Calibri" panose="020F0502020204030204" pitchFamily="34" charset="0"/>
                <a:ea typeface="Times New Roman" panose="02020603050405020304" pitchFamily="18" charset="0"/>
                <a:cs typeface="Arial" panose="020B0604020202020204" pitchFamily="34" charset="0"/>
              </a:rPr>
              <a:t>verde"</a:t>
            </a:r>
            <a:r>
              <a:rPr lang="en-US" dirty="0" smtClean="0">
                <a:latin typeface="Calibri" panose="020F0502020204030204" pitchFamily="34" charset="0"/>
                <a:ea typeface="Times New Roman" panose="02020603050405020304" pitchFamily="18" charset="0"/>
                <a:cs typeface="Arial" panose="020B0604020202020204" pitchFamily="34"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1550324" y="2169896"/>
            <a:ext cx="2427316" cy="2031325"/>
          </a:xfrm>
          <a:prstGeom prst="rect">
            <a:avLst/>
          </a:prstGeom>
        </p:spPr>
        <p:txBody>
          <a:bodyPr wrap="square">
            <a:spAutoFit/>
          </a:bodyPr>
          <a:lstStyle/>
          <a:p>
            <a:r>
              <a:rPr lang="it-IT" sz="1400" dirty="0">
                <a:latin typeface="Calibri" panose="020F0502020204030204" pitchFamily="34" charset="0"/>
                <a:ea typeface="Times New Roman" panose="02020603050405020304" pitchFamily="18" charset="0"/>
                <a:cs typeface="Arial" panose="020B0604020202020204" pitchFamily="34" charset="0"/>
              </a:rPr>
              <a:t>L'elettrolizzatore è costituito da una sorgente CC e da due elettrodi rivestiti di </a:t>
            </a:r>
            <a:r>
              <a:rPr lang="it-IT" sz="1400" dirty="0" smtClean="0">
                <a:latin typeface="Calibri" panose="020F0502020204030204" pitchFamily="34" charset="0"/>
                <a:ea typeface="Times New Roman" panose="02020603050405020304" pitchFamily="18" charset="0"/>
                <a:cs typeface="Arial" panose="020B0604020202020204" pitchFamily="34" charset="0"/>
              </a:rPr>
              <a:t>metallo nobile, </a:t>
            </a:r>
            <a:r>
              <a:rPr lang="it-IT" sz="1400" dirty="0">
                <a:latin typeface="Calibri" panose="020F0502020204030204" pitchFamily="34" charset="0"/>
                <a:ea typeface="Times New Roman" panose="02020603050405020304" pitchFamily="18" charset="0"/>
                <a:cs typeface="Arial" panose="020B0604020202020204" pitchFamily="34" charset="0"/>
              </a:rPr>
              <a:t>che sono separati da un elettrolita. In un elettrolizzatore alcalino il catodo (polo negativo) perde elettroni nella soluzione acquosa.</a:t>
            </a:r>
            <a:endParaRPr lang="en-GB" sz="1400" dirty="0"/>
          </a:p>
        </p:txBody>
      </p:sp>
      <p:sp>
        <p:nvSpPr>
          <p:cNvPr id="19" name="Rectangle 18"/>
          <p:cNvSpPr/>
          <p:nvPr/>
        </p:nvSpPr>
        <p:spPr>
          <a:xfrm>
            <a:off x="7362758" y="2169896"/>
            <a:ext cx="3934239" cy="2031325"/>
          </a:xfrm>
          <a:prstGeom prst="rect">
            <a:avLst/>
          </a:prstGeom>
        </p:spPr>
        <p:txBody>
          <a:bodyPr wrap="square">
            <a:spAutoFit/>
          </a:bodyPr>
          <a:lstStyle/>
          <a:p>
            <a:r>
              <a:rPr lang="it-IT" sz="1400" dirty="0">
                <a:latin typeface="Calibri" panose="020F0502020204030204" pitchFamily="34" charset="0"/>
                <a:ea typeface="Times New Roman" panose="02020603050405020304" pitchFamily="18" charset="0"/>
                <a:cs typeface="Arial" panose="020B0604020202020204" pitchFamily="34" charset="0"/>
              </a:rPr>
              <a:t>L'acqua è dissociata, portando alla formazione di idrogeno (H2) e ioni idrossido (OH -) I portatori di carica si muovono nell'elettrolita verso l'anodo. All'anodo (polo positivo) gli elettroni vengono assorbiti dagli anioni </a:t>
            </a:r>
            <a:r>
              <a:rPr lang="it-IT" sz="1400" dirty="0" smtClean="0">
                <a:latin typeface="Calibri" panose="020F0502020204030204" pitchFamily="34" charset="0"/>
                <a:ea typeface="Times New Roman" panose="02020603050405020304" pitchFamily="18" charset="0"/>
                <a:cs typeface="Arial" panose="020B0604020202020204" pitchFamily="34" charset="0"/>
              </a:rPr>
              <a:t>OH- </a:t>
            </a:r>
            <a:r>
              <a:rPr lang="it-IT" sz="1400" dirty="0">
                <a:latin typeface="Calibri" panose="020F0502020204030204" pitchFamily="34" charset="0"/>
                <a:ea typeface="Times New Roman" panose="02020603050405020304" pitchFamily="18" charset="0"/>
                <a:cs typeface="Arial" panose="020B0604020202020204" pitchFamily="34" charset="0"/>
              </a:rPr>
              <a:t>negativi. Gli anioni </a:t>
            </a:r>
            <a:r>
              <a:rPr lang="it-IT" sz="1400" dirty="0" smtClean="0">
                <a:latin typeface="Calibri" panose="020F0502020204030204" pitchFamily="34" charset="0"/>
                <a:ea typeface="Times New Roman" panose="02020603050405020304" pitchFamily="18" charset="0"/>
                <a:cs typeface="Arial" panose="020B0604020202020204" pitchFamily="34" charset="0"/>
              </a:rPr>
              <a:t>OH- </a:t>
            </a:r>
            <a:r>
              <a:rPr lang="it-IT" sz="1400" dirty="0">
                <a:latin typeface="Calibri" panose="020F0502020204030204" pitchFamily="34" charset="0"/>
                <a:ea typeface="Times New Roman" panose="02020603050405020304" pitchFamily="18" charset="0"/>
                <a:cs typeface="Arial" panose="020B0604020202020204" pitchFamily="34" charset="0"/>
              </a:rPr>
              <a:t>vengono ossidati per formare acqua e ossigeno. L'ossigeno sale all'anodo. Una membrana impedisce la miscelazione dei gas del prodotto H2 e O2 ma consente il passaggio di ioni </a:t>
            </a:r>
            <a:r>
              <a:rPr lang="it-IT" sz="1400" dirty="0" smtClean="0">
                <a:latin typeface="Calibri" panose="020F0502020204030204" pitchFamily="34" charset="0"/>
                <a:ea typeface="Times New Roman" panose="02020603050405020304" pitchFamily="18" charset="0"/>
                <a:cs typeface="Arial" panose="020B0604020202020204" pitchFamily="34" charset="0"/>
              </a:rPr>
              <a:t>OH-.</a:t>
            </a:r>
            <a:endParaRPr lang="en-GB" sz="1400" dirty="0"/>
          </a:p>
        </p:txBody>
      </p:sp>
      <p:sp>
        <p:nvSpPr>
          <p:cNvPr id="20" name="Rectangle 19"/>
          <p:cNvSpPr/>
          <p:nvPr/>
        </p:nvSpPr>
        <p:spPr>
          <a:xfrm>
            <a:off x="566547" y="4514474"/>
            <a:ext cx="9130906" cy="1323439"/>
          </a:xfrm>
          <a:prstGeom prst="rect">
            <a:avLst/>
          </a:prstGeom>
        </p:spPr>
        <p:txBody>
          <a:bodyPr wrap="square">
            <a:spAutoFit/>
          </a:bodyPr>
          <a:lstStyle/>
          <a:p>
            <a:r>
              <a:rPr lang="it-IT" sz="1600" dirty="0">
                <a:latin typeface="Calibri" panose="020F0502020204030204" pitchFamily="34" charset="0"/>
                <a:ea typeface="Times New Roman" panose="02020603050405020304" pitchFamily="18" charset="0"/>
                <a:cs typeface="Arial" panose="020B0604020202020204" pitchFamily="34" charset="0"/>
              </a:rPr>
              <a:t>L'elettrolisi ad alta temperatura è particolarmente interessante quando c'è una fonte di calore vicino all'elettrolizzatore come spesso accade negli impianti industriali. In effetti, parte dell'energia viene fornita sotto forma di calore, che è </a:t>
            </a:r>
            <a:r>
              <a:rPr lang="it-IT" sz="1600" dirty="0" smtClean="0">
                <a:latin typeface="Calibri" panose="020F0502020204030204" pitchFamily="34" charset="0"/>
                <a:ea typeface="Times New Roman" panose="02020603050405020304" pitchFamily="18" charset="0"/>
                <a:cs typeface="Arial" panose="020B0604020202020204" pitchFamily="34" charset="0"/>
              </a:rPr>
              <a:t>può essere un sottoprodotto gratuito o comunque meno costoso dell'elettricità</a:t>
            </a:r>
            <a:r>
              <a:rPr lang="it-IT" sz="1600" dirty="0">
                <a:latin typeface="Calibri" panose="020F0502020204030204" pitchFamily="34" charset="0"/>
                <a:ea typeface="Times New Roman" panose="02020603050405020304" pitchFamily="18" charset="0"/>
                <a:cs typeface="Arial" panose="020B0604020202020204" pitchFamily="34" charset="0"/>
              </a:rPr>
              <a:t>, e anche perché la reazione di elettrolisi è più efficiente a temperature più elevate. La scelta di una determinata tecnologia di elettrolisi dipende dalle esigenze </a:t>
            </a:r>
            <a:r>
              <a:rPr lang="it-IT" sz="1600" dirty="0" smtClean="0">
                <a:latin typeface="Calibri" panose="020F0502020204030204" pitchFamily="34" charset="0"/>
                <a:ea typeface="Times New Roman" panose="02020603050405020304" pitchFamily="18" charset="0"/>
                <a:cs typeface="Arial" panose="020B0604020202020204" pitchFamily="34" charset="0"/>
              </a:rPr>
              <a:t>dell’utenza e </a:t>
            </a:r>
            <a:r>
              <a:rPr lang="it-IT" sz="1600" dirty="0">
                <a:latin typeface="Calibri" panose="020F0502020204030204" pitchFamily="34" charset="0"/>
                <a:ea typeface="Times New Roman" panose="02020603050405020304" pitchFamily="18" charset="0"/>
                <a:cs typeface="Arial" panose="020B0604020202020204" pitchFamily="34" charset="0"/>
              </a:rPr>
              <a:t>dal contesto locale.</a:t>
            </a:r>
            <a:endParaRPr lang="en-GB" sz="1600" dirty="0"/>
          </a:p>
        </p:txBody>
      </p:sp>
      <p:sp>
        <p:nvSpPr>
          <p:cNvPr id="21" name="Rectangle 20"/>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7289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98516" y="271369"/>
            <a:ext cx="3801687" cy="2585323"/>
          </a:xfrm>
          <a:prstGeom prst="rect">
            <a:avLst/>
          </a:prstGeom>
        </p:spPr>
        <p:txBody>
          <a:bodyPr wrap="square">
            <a:spAutoFit/>
          </a:bodyPr>
          <a:lstStyle/>
          <a:p>
            <a:pPr lvl="0"/>
            <a:r>
              <a:rPr lang="it-IT"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rPr>
              <a:t>Processi b</a:t>
            </a:r>
            <a:r>
              <a:rPr lang="el-GR"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rPr>
              <a:t>iologic</a:t>
            </a:r>
            <a:r>
              <a:rPr lang="it-IT"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rPr>
              <a:t>i</a:t>
            </a:r>
            <a:endParaRPr lang="en-GB"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l-GR"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rPr>
              <a:t> </a:t>
            </a:r>
            <a:endParaRPr lang="en-GB" b="1" dirty="0" smtClean="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it-IT" dirty="0">
                <a:latin typeface="Calibri" panose="020F0502020204030204" pitchFamily="34" charset="0"/>
                <a:ea typeface="Times New Roman" panose="02020603050405020304" pitchFamily="18" charset="0"/>
                <a:cs typeface="Times New Roman" panose="02020603050405020304" pitchFamily="18" charset="0"/>
              </a:rPr>
              <a:t>La produzione di idrogeno da biomassa </a:t>
            </a:r>
            <a:r>
              <a:rPr lang="it-IT" dirty="0" smtClean="0">
                <a:latin typeface="Calibri" panose="020F0502020204030204" pitchFamily="34" charset="0"/>
                <a:ea typeface="Times New Roman" panose="02020603050405020304" pitchFamily="18" charset="0"/>
                <a:cs typeface="Times New Roman" panose="02020603050405020304" pitchFamily="18" charset="0"/>
              </a:rPr>
              <a:t>utilizzando </a:t>
            </a:r>
            <a:r>
              <a:rPr lang="it-IT" dirty="0">
                <a:latin typeface="Calibri" panose="020F0502020204030204" pitchFamily="34" charset="0"/>
                <a:ea typeface="Times New Roman" panose="02020603050405020304" pitchFamily="18" charset="0"/>
                <a:cs typeface="Times New Roman" panose="02020603050405020304" pitchFamily="18" charset="0"/>
              </a:rPr>
              <a:t>processi biologici è stata </a:t>
            </a:r>
            <a:r>
              <a:rPr lang="it-IT" dirty="0" smtClean="0">
                <a:latin typeface="Calibri" panose="020F0502020204030204" pitchFamily="34" charset="0"/>
                <a:ea typeface="Times New Roman" panose="02020603050405020304" pitchFamily="18" charset="0"/>
                <a:cs typeface="Times New Roman" panose="02020603050405020304" pitchFamily="18" charset="0"/>
              </a:rPr>
              <a:t>considerata negli </a:t>
            </a:r>
            <a:r>
              <a:rPr lang="it-IT" dirty="0">
                <a:latin typeface="Calibri" panose="020F0502020204030204" pitchFamily="34" charset="0"/>
                <a:ea typeface="Times New Roman" panose="02020603050405020304" pitchFamily="18" charset="0"/>
                <a:cs typeface="Times New Roman" panose="02020603050405020304" pitchFamily="18" charset="0"/>
              </a:rPr>
              <a:t>ultimi tempi un metodo </a:t>
            </a:r>
            <a:r>
              <a:rPr lang="it-IT" dirty="0" smtClean="0">
                <a:latin typeface="Calibri" panose="020F0502020204030204" pitchFamily="34" charset="0"/>
                <a:ea typeface="Times New Roman" panose="02020603050405020304" pitchFamily="18" charset="0"/>
                <a:cs typeface="Times New Roman" panose="02020603050405020304" pitchFamily="18" charset="0"/>
              </a:rPr>
              <a:t>con grande potenzialità </a:t>
            </a:r>
            <a:r>
              <a:rPr lang="it-IT" dirty="0">
                <a:latin typeface="Calibri" panose="020F0502020204030204" pitchFamily="34" charset="0"/>
                <a:ea typeface="Times New Roman" panose="02020603050405020304" pitchFamily="18" charset="0"/>
                <a:cs typeface="Times New Roman" panose="02020603050405020304" pitchFamily="18" charset="0"/>
              </a:rPr>
              <a:t>poiché quantità significative di idrogeno possono essere </a:t>
            </a:r>
            <a:r>
              <a:rPr lang="it-IT" dirty="0" smtClean="0">
                <a:latin typeface="Calibri" panose="020F0502020204030204" pitchFamily="34" charset="0"/>
                <a:ea typeface="Times New Roman" panose="02020603050405020304" pitchFamily="18" charset="0"/>
                <a:cs typeface="Times New Roman" panose="02020603050405020304" pitchFamily="18" charset="0"/>
              </a:rPr>
              <a:t>recuperati da </a:t>
            </a:r>
            <a:r>
              <a:rPr lang="it-IT" dirty="0">
                <a:latin typeface="Calibri" panose="020F0502020204030204" pitchFamily="34" charset="0"/>
                <a:ea typeface="Times New Roman" panose="02020603050405020304" pitchFamily="18" charset="0"/>
                <a:cs typeface="Times New Roman" panose="02020603050405020304" pitchFamily="18" charset="0"/>
              </a:rPr>
              <a:t>rifiuti agricoli e urbani.</a:t>
            </a:r>
            <a:endParaRPr lang="en-GB" b="1" dirty="0">
              <a:solidFill>
                <a:srgbClr val="203864"/>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5331" y="757990"/>
            <a:ext cx="4938999" cy="2678009"/>
          </a:xfrm>
          <a:prstGeom prst="rect">
            <a:avLst/>
          </a:prstGeom>
          <a:noFill/>
          <a:ln>
            <a:noFill/>
          </a:ln>
        </p:spPr>
      </p:pic>
      <p:sp>
        <p:nvSpPr>
          <p:cNvPr id="17" name="Rectangle 16"/>
          <p:cNvSpPr/>
          <p:nvPr/>
        </p:nvSpPr>
        <p:spPr>
          <a:xfrm>
            <a:off x="7214863" y="3774411"/>
            <a:ext cx="3765049" cy="499047"/>
          </a:xfrm>
          <a:prstGeom prst="rect">
            <a:avLst/>
          </a:prstGeom>
        </p:spPr>
        <p:txBody>
          <a:bodyPr wrap="square">
            <a:spAutoFit/>
          </a:bodyPr>
          <a:lstStyle/>
          <a:p>
            <a:pPr algn="just">
              <a:lnSpc>
                <a:spcPct val="115000"/>
              </a:lnSpc>
              <a:spcBef>
                <a:spcPts val="600"/>
              </a:spcBef>
              <a:spcAft>
                <a:spcPts val="600"/>
              </a:spcAft>
            </a:pPr>
            <a:r>
              <a:rPr lang="it-IT" sz="1200" i="1" dirty="0" smtClean="0">
                <a:latin typeface="Arial" panose="020B0604020202020204" pitchFamily="34" charset="0"/>
                <a:ea typeface="Times New Roman" panose="02020603050405020304" pitchFamily="18" charset="0"/>
                <a:cs typeface="FreeSans"/>
              </a:rPr>
              <a:t>Diagramma </a:t>
            </a:r>
            <a:r>
              <a:rPr lang="it-IT" sz="1200" i="1" dirty="0">
                <a:latin typeface="Arial" panose="020B0604020202020204" pitchFamily="34" charset="0"/>
                <a:ea typeface="Times New Roman" panose="02020603050405020304" pitchFamily="18" charset="0"/>
                <a:cs typeface="FreeSans"/>
              </a:rPr>
              <a:t>raffigurante la produzione di idrogeno tramite fermentazione al buio.</a:t>
            </a:r>
            <a:endParaRPr lang="en-GB" sz="1200" i="1" dirty="0">
              <a:latin typeface="Arial" panose="020B0604020202020204" pitchFamily="34" charset="0"/>
              <a:ea typeface="Times New Roman" panose="02020603050405020304" pitchFamily="18" charset="0"/>
              <a:cs typeface="FreeSans"/>
            </a:endParaRPr>
          </a:p>
        </p:txBody>
      </p:sp>
      <p:sp>
        <p:nvSpPr>
          <p:cNvPr id="18" name="Rectangle 17"/>
          <p:cNvSpPr/>
          <p:nvPr/>
        </p:nvSpPr>
        <p:spPr>
          <a:xfrm>
            <a:off x="526941" y="3565842"/>
            <a:ext cx="6655724" cy="1477328"/>
          </a:xfrm>
          <a:prstGeom prst="rect">
            <a:avLst/>
          </a:prstGeom>
        </p:spPr>
        <p:txBody>
          <a:bodyPr wrap="square">
            <a:spAutoFit/>
          </a:bodyPr>
          <a:lstStyle/>
          <a:p>
            <a:pPr lvl="0"/>
            <a:r>
              <a:rPr lang="it-IT" dirty="0" smtClean="0">
                <a:latin typeface="Calibri" panose="020F0502020204030204" pitchFamily="34" charset="0"/>
                <a:ea typeface="Times New Roman" panose="02020603050405020304" pitchFamily="18" charset="0"/>
                <a:cs typeface="Times New Roman" panose="02020603050405020304" pitchFamily="18" charset="0"/>
              </a:rPr>
              <a:t>I </a:t>
            </a:r>
            <a:r>
              <a:rPr lang="it-IT" dirty="0">
                <a:latin typeface="Calibri" panose="020F0502020204030204" pitchFamily="34" charset="0"/>
                <a:ea typeface="Times New Roman" panose="02020603050405020304" pitchFamily="18" charset="0"/>
                <a:cs typeface="Times New Roman" panose="02020603050405020304" pitchFamily="18" charset="0"/>
              </a:rPr>
              <a:t>microbi come batteri e </a:t>
            </a:r>
            <a:r>
              <a:rPr lang="it-IT" dirty="0" err="1">
                <a:latin typeface="Calibri" panose="020F0502020204030204" pitchFamily="34" charset="0"/>
                <a:ea typeface="Times New Roman" panose="02020603050405020304" pitchFamily="18" charset="0"/>
                <a:cs typeface="Times New Roman" panose="02020603050405020304" pitchFamily="18" charset="0"/>
              </a:rPr>
              <a:t>microalghe</a:t>
            </a:r>
            <a:r>
              <a:rPr lang="it-IT" dirty="0">
                <a:latin typeface="Calibri" panose="020F0502020204030204" pitchFamily="34" charset="0"/>
                <a:ea typeface="Times New Roman" panose="02020603050405020304" pitchFamily="18" charset="0"/>
                <a:cs typeface="Times New Roman" panose="02020603050405020304" pitchFamily="18" charset="0"/>
              </a:rPr>
              <a:t> possono produrre idrogeno attraverso reazioni biologiche, usando la luce solare o la materia organica. Questi </a:t>
            </a:r>
            <a:r>
              <a:rPr lang="it-IT" dirty="0" smtClean="0">
                <a:latin typeface="Calibri" panose="020F0502020204030204" pitchFamily="34" charset="0"/>
                <a:ea typeface="Times New Roman" panose="02020603050405020304" pitchFamily="18" charset="0"/>
                <a:cs typeface="Times New Roman" panose="02020603050405020304" pitchFamily="18" charset="0"/>
              </a:rPr>
              <a:t>sviluppi tecnologici </a:t>
            </a:r>
            <a:r>
              <a:rPr lang="it-IT" dirty="0">
                <a:latin typeface="Calibri" panose="020F0502020204030204" pitchFamily="34" charset="0"/>
                <a:ea typeface="Times New Roman" panose="02020603050405020304" pitchFamily="18" charset="0"/>
                <a:cs typeface="Times New Roman" panose="02020603050405020304" pitchFamily="18" charset="0"/>
              </a:rPr>
              <a:t>sono in una fase iniziale di ricerca, ma a lungo termine hanno il potenziale per una produzione sostenibile di idrogeno a basse emissioni di carbonio</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34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39878" y="99247"/>
            <a:ext cx="11064240" cy="5274649"/>
          </a:xfrm>
          <a:prstGeom prst="rect">
            <a:avLst/>
          </a:prstGeom>
        </p:spPr>
        <p:txBody>
          <a:bodyPr wrap="square">
            <a:spAutoFit/>
          </a:bodyPr>
          <a:lstStyle/>
          <a:p>
            <a:pPr>
              <a:lnSpc>
                <a:spcPct val="107000"/>
              </a:lnSpc>
              <a:spcBef>
                <a:spcPts val="940"/>
              </a:spcBef>
              <a:spcAft>
                <a:spcPts val="940"/>
              </a:spcAft>
            </a:pPr>
            <a:r>
              <a:rPr lang="en-US" b="1" dirty="0" smtClean="0">
                <a:latin typeface="Calibri" panose="020F0502020204030204" pitchFamily="34" charset="0"/>
                <a:ea typeface="Times New Roman" panose="02020603050405020304" pitchFamily="18" charset="0"/>
                <a:cs typeface="Arial" panose="020B0604020202020204" pitchFamily="34" charset="0"/>
              </a:rPr>
              <a:t>                                                                          </a:t>
            </a:r>
            <a:r>
              <a:rPr lang="en-US" b="1" dirty="0" err="1" smtClean="0">
                <a:latin typeface="Calibri" panose="020F0502020204030204" pitchFamily="34" charset="0"/>
                <a:ea typeface="Times New Roman" panose="02020603050405020304" pitchFamily="18" charset="0"/>
                <a:cs typeface="Arial" panose="020B0604020202020204" pitchFamily="34" charset="0"/>
              </a:rPr>
              <a:t>Idrogeno</a:t>
            </a:r>
            <a:r>
              <a:rPr lang="en-US" b="1" dirty="0" smtClean="0">
                <a:latin typeface="Calibri" panose="020F0502020204030204" pitchFamily="34" charset="0"/>
                <a:ea typeface="Times New Roman" panose="02020603050405020304" pitchFamily="18" charset="0"/>
                <a:cs typeface="Arial" panose="020B0604020202020204" pitchFamily="34" charset="0"/>
              </a:rPr>
              <a:t> come sotto </a:t>
            </a:r>
            <a:r>
              <a:rPr lang="en-US" b="1" dirty="0" err="1" smtClean="0">
                <a:latin typeface="Calibri" panose="020F0502020204030204" pitchFamily="34" charset="0"/>
                <a:ea typeface="Times New Roman" panose="02020603050405020304" pitchFamily="18" charset="0"/>
                <a:cs typeface="Arial" panose="020B0604020202020204" pitchFamily="34" charset="0"/>
              </a:rPr>
              <a:t>prodotto</a:t>
            </a:r>
            <a:r>
              <a:rPr lang="en-US" b="1" dirty="0">
                <a:latin typeface="Calibri" panose="020F0502020204030204" pitchFamily="34" charset="0"/>
                <a:ea typeface="Times New Roman" panose="02020603050405020304" pitchFamily="18" charset="0"/>
                <a:cs typeface="Arial" panose="020B0604020202020204" pitchFamily="34" charset="0"/>
              </a:rPr>
              <a:t> </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en-US" dirty="0">
                <a:latin typeface="Calibri" panose="020F0502020204030204" pitchFamily="34" charset="0"/>
                <a:ea typeface="Times New Roman" panose="02020603050405020304" pitchFamily="18" charset="0"/>
                <a:cs typeface="Arial" panose="020B0604020202020204" pitchFamily="34" charset="0"/>
              </a:rPr>
              <a:t/>
            </a:r>
            <a:br>
              <a:rPr lang="en-US" dirty="0">
                <a:latin typeface="Calibri" panose="020F0502020204030204" pitchFamily="34" charset="0"/>
                <a:ea typeface="Times New Roman" panose="02020603050405020304" pitchFamily="18" charset="0"/>
                <a:cs typeface="Arial" panose="020B0604020202020204" pitchFamily="34" charset="0"/>
              </a:rPr>
            </a:br>
            <a:r>
              <a:rPr lang="it-IT" dirty="0">
                <a:latin typeface="Calibri" panose="020F0502020204030204" pitchFamily="34" charset="0"/>
                <a:ea typeface="Times New Roman" panose="02020603050405020304" pitchFamily="18" charset="0"/>
                <a:cs typeface="Arial" panose="020B0604020202020204" pitchFamily="34" charset="0"/>
              </a:rPr>
              <a:t>L'idrogeno come sottoprodotto è una fonte interessante ed economica di idrogeno per avviare lo </a:t>
            </a:r>
            <a:r>
              <a:rPr lang="it-IT" dirty="0" smtClean="0">
                <a:latin typeface="Calibri" panose="020F0502020204030204" pitchFamily="34" charset="0"/>
                <a:ea typeface="Times New Roman" panose="02020603050405020304" pitchFamily="18" charset="0"/>
                <a:cs typeface="Arial" panose="020B0604020202020204" pitchFamily="34" charset="0"/>
              </a:rPr>
              <a:t>sviluppo di </a:t>
            </a:r>
            <a:r>
              <a:rPr lang="it-IT" dirty="0">
                <a:latin typeface="Calibri" panose="020F0502020204030204" pitchFamily="34" charset="0"/>
                <a:ea typeface="Times New Roman" panose="02020603050405020304" pitchFamily="18" charset="0"/>
                <a:cs typeface="Arial" panose="020B0604020202020204" pitchFamily="34" charset="0"/>
              </a:rPr>
              <a:t>applicazioni di idrogeno nell'area in cui viene prodotto. Non sorprende che le regioni con elevate quantità di idrogeno come sottoprodotto siano tra le più avanzate nella loro strategia di distribuzione dell'idrogeno.</a:t>
            </a:r>
          </a:p>
          <a:p>
            <a:pPr>
              <a:lnSpc>
                <a:spcPts val="2160"/>
              </a:lnSpc>
              <a:spcAft>
                <a:spcPts val="800"/>
              </a:spcAft>
            </a:pPr>
            <a:r>
              <a:rPr lang="it-IT" dirty="0">
                <a:latin typeface="Calibri" panose="020F0502020204030204" pitchFamily="34" charset="0"/>
                <a:ea typeface="Times New Roman" panose="02020603050405020304" pitchFamily="18" charset="0"/>
                <a:cs typeface="Arial" panose="020B0604020202020204" pitchFamily="34" charset="0"/>
              </a:rPr>
              <a:t>Alcuni processi industriali producono idrogeno come sottoprodotto. I processi elettrochimici, come la produzione industriale di soda caustica e cloro, producono idrogeno come prodotto di scarto.</a:t>
            </a:r>
          </a:p>
          <a:p>
            <a:pPr>
              <a:lnSpc>
                <a:spcPts val="2160"/>
              </a:lnSpc>
              <a:spcAft>
                <a:spcPts val="800"/>
              </a:spcAft>
            </a:pPr>
            <a:r>
              <a:rPr lang="it-IT" dirty="0">
                <a:latin typeface="Calibri" panose="020F0502020204030204" pitchFamily="34" charset="0"/>
                <a:ea typeface="Times New Roman" panose="02020603050405020304" pitchFamily="18" charset="0"/>
                <a:cs typeface="Arial" panose="020B0604020202020204" pitchFamily="34" charset="0"/>
              </a:rPr>
              <a:t>Queste fonti possono essere suddivise in tre categorie:</a:t>
            </a:r>
          </a:p>
          <a:p>
            <a:pPr>
              <a:lnSpc>
                <a:spcPts val="2160"/>
              </a:lnSpc>
              <a:spcAft>
                <a:spcPts val="800"/>
              </a:spcAft>
            </a:pPr>
            <a:endParaRPr lang="it-IT"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it-IT" dirty="0">
                <a:latin typeface="Calibri" panose="020F0502020204030204" pitchFamily="34" charset="0"/>
                <a:ea typeface="Times New Roman" panose="02020603050405020304" pitchFamily="18" charset="0"/>
                <a:cs typeface="Arial" panose="020B0604020202020204" pitchFamily="34" charset="0"/>
              </a:rPr>
              <a:t>La categoria </a:t>
            </a:r>
            <a:r>
              <a:rPr lang="it-IT" dirty="0" smtClean="0">
                <a:latin typeface="Calibri" panose="020F0502020204030204" pitchFamily="34" charset="0"/>
                <a:ea typeface="Times New Roman" panose="02020603050405020304" pitchFamily="18" charset="0"/>
                <a:cs typeface="Arial" panose="020B0604020202020204" pitchFamily="34" charset="0"/>
              </a:rPr>
              <a:t>«mercato" </a:t>
            </a:r>
            <a:r>
              <a:rPr lang="it-IT" dirty="0">
                <a:latin typeface="Calibri" panose="020F0502020204030204" pitchFamily="34" charset="0"/>
                <a:ea typeface="Times New Roman" panose="02020603050405020304" pitchFamily="18" charset="0"/>
                <a:cs typeface="Arial" panose="020B0604020202020204" pitchFamily="34" charset="0"/>
              </a:rPr>
              <a:t>fornisce idrogeno ad altri clienti industriali</a:t>
            </a:r>
          </a:p>
          <a:p>
            <a:pPr marL="285750" indent="-285750">
              <a:lnSpc>
                <a:spcPts val="2160"/>
              </a:lnSpc>
              <a:spcAft>
                <a:spcPts val="800"/>
              </a:spcAft>
              <a:buFont typeface="Arial" panose="020B0604020202020204" pitchFamily="34" charset="0"/>
              <a:buChar char="•"/>
            </a:pPr>
            <a:endParaRPr lang="it-IT"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it-IT" dirty="0">
                <a:latin typeface="Calibri" panose="020F0502020204030204" pitchFamily="34" charset="0"/>
                <a:ea typeface="Times New Roman" panose="02020603050405020304" pitchFamily="18" charset="0"/>
                <a:cs typeface="Arial" panose="020B0604020202020204" pitchFamily="34" charset="0"/>
              </a:rPr>
              <a:t>La categoria </a:t>
            </a:r>
            <a:r>
              <a:rPr lang="it-IT" dirty="0" smtClean="0">
                <a:latin typeface="Calibri" panose="020F0502020204030204" pitchFamily="34" charset="0"/>
                <a:ea typeface="Times New Roman" panose="02020603050405020304" pitchFamily="18" charset="0"/>
                <a:cs typeface="Arial" panose="020B0604020202020204" pitchFamily="34" charset="0"/>
              </a:rPr>
              <a:t>«utilizzo" </a:t>
            </a:r>
            <a:r>
              <a:rPr lang="it-IT" dirty="0">
                <a:latin typeface="Calibri" panose="020F0502020204030204" pitchFamily="34" charset="0"/>
                <a:ea typeface="Times New Roman" panose="02020603050405020304" pitchFamily="18" charset="0"/>
                <a:cs typeface="Arial" panose="020B0604020202020204" pitchFamily="34" charset="0"/>
              </a:rPr>
              <a:t>trattiene l'idrogeno in loco per uso proprio.</a:t>
            </a:r>
          </a:p>
          <a:p>
            <a:pPr marL="285750" indent="-285750">
              <a:lnSpc>
                <a:spcPts val="2160"/>
              </a:lnSpc>
              <a:spcAft>
                <a:spcPts val="800"/>
              </a:spcAft>
              <a:buFont typeface="Arial" panose="020B0604020202020204" pitchFamily="34" charset="0"/>
              <a:buChar char="•"/>
            </a:pPr>
            <a:endParaRPr lang="it-IT" dirty="0">
              <a:latin typeface="Calibri" panose="020F0502020204030204" pitchFamily="34" charset="0"/>
              <a:ea typeface="Times New Roman" panose="02020603050405020304" pitchFamily="18" charset="0"/>
              <a:cs typeface="Arial" panose="020B0604020202020204" pitchFamily="34" charset="0"/>
            </a:endParaRPr>
          </a:p>
          <a:p>
            <a:pPr marL="285750" indent="-285750">
              <a:lnSpc>
                <a:spcPts val="2160"/>
              </a:lnSpc>
              <a:spcAft>
                <a:spcPts val="800"/>
              </a:spcAft>
              <a:buFont typeface="Arial" panose="020B0604020202020204" pitchFamily="34" charset="0"/>
              <a:buChar char="•"/>
            </a:pPr>
            <a:r>
              <a:rPr lang="it-IT" dirty="0">
                <a:latin typeface="Calibri" panose="020F0502020204030204" pitchFamily="34" charset="0"/>
                <a:ea typeface="Times New Roman" panose="02020603050405020304" pitchFamily="18" charset="0"/>
                <a:cs typeface="Arial" panose="020B0604020202020204" pitchFamily="34" charset="0"/>
              </a:rPr>
              <a:t>Solo l'idrogeno "sottoprodotto" non può essere ulteriormente utilizzato all'interno del processo o in loco; solo questa categoria può essere resa disponibile per altre applicazioni, come i veicoli elettrici a </a:t>
            </a:r>
            <a:r>
              <a:rPr lang="it-IT" dirty="0" err="1" smtClean="0">
                <a:latin typeface="Calibri" panose="020F0502020204030204" pitchFamily="34" charset="0"/>
                <a:ea typeface="Times New Roman" panose="02020603050405020304" pitchFamily="18" charset="0"/>
                <a:cs typeface="Arial" panose="020B0604020202020204" pitchFamily="34" charset="0"/>
              </a:rPr>
              <a:t>fuel</a:t>
            </a:r>
            <a:r>
              <a:rPr lang="it-IT" dirty="0" smtClean="0">
                <a:latin typeface="Calibri" panose="020F0502020204030204" pitchFamily="34" charset="0"/>
                <a:ea typeface="Times New Roman" panose="02020603050405020304" pitchFamily="18" charset="0"/>
                <a:cs typeface="Arial" panose="020B0604020202020204" pitchFamily="34" charset="0"/>
              </a:rPr>
              <a:t> </a:t>
            </a:r>
            <a:r>
              <a:rPr lang="it-IT" dirty="0" err="1" smtClean="0">
                <a:latin typeface="Calibri" panose="020F0502020204030204" pitchFamily="34" charset="0"/>
                <a:ea typeface="Times New Roman" panose="02020603050405020304" pitchFamily="18" charset="0"/>
                <a:cs typeface="Arial" panose="020B0604020202020204" pitchFamily="34" charset="0"/>
              </a:rPr>
              <a:t>cell</a:t>
            </a:r>
            <a:r>
              <a:rPr lang="it-IT" dirty="0" smtClean="0">
                <a:latin typeface="Calibri" panose="020F0502020204030204" pitchFamily="34" charset="0"/>
                <a:ea typeface="Times New Roman" panose="02020603050405020304" pitchFamily="18" charset="0"/>
                <a:cs typeface="Arial" panose="020B0604020202020204" pitchFamily="34" charset="0"/>
              </a:rPr>
              <a:t>.</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58449" y="2459845"/>
            <a:ext cx="1992543" cy="1992543"/>
          </a:xfrm>
          <a:prstGeom prst="rect">
            <a:avLst/>
          </a:prstGeom>
        </p:spPr>
      </p:pic>
      <p:sp>
        <p:nvSpPr>
          <p:cNvPr id="15" name="Rectangle 14"/>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79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438102" y="709174"/>
            <a:ext cx="8736676" cy="4154984"/>
          </a:xfrm>
          <a:prstGeom prst="rect">
            <a:avLst/>
          </a:prstGeom>
          <a:noFill/>
        </p:spPr>
        <p:txBody>
          <a:bodyPr wrap="square" rtlCol="0">
            <a:spAutoFit/>
          </a:bodyPr>
          <a:lstStyle/>
          <a:p>
            <a:r>
              <a:rPr lang="en-GB" sz="4400" dirty="0" err="1" smtClean="0">
                <a:solidFill>
                  <a:srgbClr val="FF0000"/>
                </a:solidFill>
              </a:rPr>
              <a:t>Esercizio</a:t>
            </a:r>
            <a:r>
              <a:rPr lang="en-GB" sz="4400" dirty="0" smtClean="0">
                <a:solidFill>
                  <a:srgbClr val="FF0000"/>
                </a:solidFill>
              </a:rPr>
              <a:t> – </a:t>
            </a:r>
            <a:r>
              <a:rPr lang="it-IT" sz="4400" dirty="0">
                <a:solidFill>
                  <a:srgbClr val="FF0000"/>
                </a:solidFill>
              </a:rPr>
              <a:t>Scegli un metodo di produzione e trova un'azienda che lo utilizza. Crea un profilo sull'azienda e fai una presentazione che delinei i suoi processi e come contribuisce all'economia dell'idrogeno.</a:t>
            </a:r>
            <a:endParaRPr lang="en-GB" sz="4400" dirty="0">
              <a:solidFill>
                <a:srgbClr val="FF0000"/>
              </a:solidFill>
            </a:endParaRPr>
          </a:p>
        </p:txBody>
      </p:sp>
      <p:sp>
        <p:nvSpPr>
          <p:cNvPr id="16" name="Rectangle 15"/>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035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Εικόνα 18" descr="Production"/>
          <p:cNvPicPr/>
          <p:nvPr/>
        </p:nvPicPr>
        <p:blipFill>
          <a:blip r:embed="rId10">
            <a:extLst>
              <a:ext uri="{28A0092B-C50C-407E-A947-70E740481C1C}">
                <a14:useLocalDpi xmlns:a14="http://schemas.microsoft.com/office/drawing/2010/main" val="0"/>
              </a:ext>
            </a:extLst>
          </a:blip>
          <a:srcRect/>
          <a:stretch>
            <a:fillRect/>
          </a:stretch>
        </p:blipFill>
        <p:spPr bwMode="auto">
          <a:xfrm>
            <a:off x="1904985" y="445481"/>
            <a:ext cx="7334250" cy="5498119"/>
          </a:xfrm>
          <a:prstGeom prst="rect">
            <a:avLst/>
          </a:prstGeom>
          <a:noFill/>
          <a:ln>
            <a:noFill/>
          </a:ln>
        </p:spPr>
      </p:pic>
      <p:sp>
        <p:nvSpPr>
          <p:cNvPr id="15" name="Rectangle 14"/>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a:spLocks noChangeArrowheads="1"/>
          </p:cNvSpPr>
          <p:nvPr/>
        </p:nvSpPr>
        <p:spPr bwMode="auto">
          <a:xfrm>
            <a:off x="660862" y="-78359"/>
            <a:ext cx="103077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endParaRPr lang="it-IT" altLang="zh-CN" dirty="0">
              <a:latin typeface="Calibri" panose="020F0502020204030204" pitchFamily="34" charset="0"/>
              <a:ea typeface="Times New Roman" panose="02020603050405020304" pitchFamily="18" charset="0"/>
              <a:cs typeface="Calibri" panose="020F0502020204030204" pitchFamily="34" charset="0"/>
            </a:endParaRPr>
          </a:p>
          <a:p>
            <a:pPr lvl="0" algn="just" eaLnBrk="0" fontAlgn="base" hangingPunct="0">
              <a:spcBef>
                <a:spcPct val="0"/>
              </a:spcBef>
              <a:spcAft>
                <a:spcPct val="0"/>
              </a:spcAft>
            </a:pPr>
            <a:r>
              <a:rPr lang="it-IT" altLang="zh-CN" dirty="0">
                <a:latin typeface="Calibri" panose="020F0502020204030204" pitchFamily="34" charset="0"/>
                <a:ea typeface="Times New Roman" panose="02020603050405020304" pitchFamily="18" charset="0"/>
                <a:cs typeface="Calibri" panose="020F0502020204030204" pitchFamily="34" charset="0"/>
              </a:rPr>
              <a:t>L'idrogeno non è un combustibile primario a differenza di petrolio, carbone e gas naturale. Tuttavia, come l'elettricità, è un vettore energetico. L'idrogeno è una forma secondaria di energia prodotta utilizzando fonti di energia primarie</a:t>
            </a:r>
            <a:endParaRPr kumimoji="0" lang="en-GB" altLang="zh-CN"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16" name="Picture 15"/>
          <p:cNvPicPr/>
          <p:nvPr/>
        </p:nvPicPr>
        <p:blipFill>
          <a:blip r:embed="rId10" cstate="print"/>
          <a:srcRect/>
          <a:stretch>
            <a:fillRect/>
          </a:stretch>
        </p:blipFill>
        <p:spPr bwMode="auto">
          <a:xfrm>
            <a:off x="2045680" y="1276066"/>
            <a:ext cx="5731510" cy="2898140"/>
          </a:xfrm>
          <a:prstGeom prst="rect">
            <a:avLst/>
          </a:prstGeom>
          <a:noFill/>
          <a:ln w="9525">
            <a:noFill/>
            <a:miter lim="800000"/>
            <a:headEnd/>
            <a:tailEnd/>
          </a:ln>
        </p:spPr>
      </p:pic>
      <p:sp>
        <p:nvSpPr>
          <p:cNvPr id="17" name="Rectangle 16"/>
          <p:cNvSpPr/>
          <p:nvPr/>
        </p:nvSpPr>
        <p:spPr>
          <a:xfrm>
            <a:off x="223522" y="4380538"/>
            <a:ext cx="10745122" cy="923330"/>
          </a:xfrm>
          <a:prstGeom prst="rect">
            <a:avLst/>
          </a:prstGeom>
        </p:spPr>
        <p:txBody>
          <a:bodyPr wrap="square">
            <a:spAutoFit/>
          </a:bodyPr>
          <a:lstStyle/>
          <a:p>
            <a:pPr lvl="0" algn="just" eaLnBrk="0" fontAlgn="base" hangingPunct="0">
              <a:spcBef>
                <a:spcPct val="0"/>
              </a:spcBef>
              <a:spcAft>
                <a:spcPct val="0"/>
              </a:spcAft>
            </a:pPr>
            <a:r>
              <a:rPr lang="it-IT" altLang="zh-CN" dirty="0">
                <a:latin typeface="Calibri" panose="020F0502020204030204" pitchFamily="34" charset="0"/>
                <a:ea typeface="Times New Roman" panose="02020603050405020304" pitchFamily="18" charset="0"/>
                <a:cs typeface="Calibri" panose="020F0502020204030204" pitchFamily="34" charset="0"/>
              </a:rPr>
              <a:t>Questo diagramma mostra il ciclo di vita dell'idrogeno proveniente da energie rinnovabili. </a:t>
            </a:r>
            <a:r>
              <a:rPr lang="it-IT" altLang="zh-CN" dirty="0" smtClean="0">
                <a:latin typeface="Calibri" panose="020F0502020204030204" pitchFamily="34" charset="0"/>
                <a:ea typeface="Times New Roman" panose="02020603050405020304" pitchFamily="18" charset="0"/>
                <a:cs typeface="Calibri" panose="020F0502020204030204" pitchFamily="34" charset="0"/>
              </a:rPr>
              <a:t>Mostra anche </a:t>
            </a:r>
            <a:r>
              <a:rPr lang="it-IT" altLang="zh-CN" dirty="0">
                <a:latin typeface="Calibri" panose="020F0502020204030204" pitchFamily="34" charset="0"/>
                <a:ea typeface="Times New Roman" panose="02020603050405020304" pitchFamily="18" charset="0"/>
                <a:cs typeface="Calibri" panose="020F0502020204030204" pitchFamily="34" charset="0"/>
              </a:rPr>
              <a:t>che l'idrogeno viene prodotto dall'acqua, che viene utilizzata insieme all'ossigeno per generare energia utile come l'elettricità, dando acqua come prodotto.</a:t>
            </a:r>
            <a:endParaRPr kumimoji="0" lang="en-GB" altLang="zh-CN"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54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221971" y="628723"/>
            <a:ext cx="9817331" cy="3452099"/>
          </a:xfrm>
          <a:prstGeom prst="rect">
            <a:avLst/>
          </a:prstGeom>
        </p:spPr>
        <p:txBody>
          <a:bodyPr wrap="square">
            <a:spAutoFit/>
          </a:bodyPr>
          <a:lstStyle/>
          <a:p>
            <a:pPr>
              <a:lnSpc>
                <a:spcPct val="107000"/>
              </a:lnSpc>
              <a:spcAft>
                <a:spcPts val="800"/>
              </a:spcAft>
            </a:pPr>
            <a:r>
              <a:rPr lang="it-IT" b="1" dirty="0" smtClean="0">
                <a:solidFill>
                  <a:srgbClr val="1F3864"/>
                </a:solidFill>
                <a:latin typeface="Calibri" panose="020F0502020204030204" pitchFamily="34" charset="0"/>
                <a:ea typeface="Calibri" panose="020F0502020204030204" pitchFamily="34" charset="0"/>
                <a:cs typeface="Times New Roman" panose="02020603050405020304" pitchFamily="18" charset="0"/>
              </a:rPr>
              <a:t>Processo di produzione dell’idrogeno</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5"/>
              </a:spcBef>
              <a:spcAft>
                <a:spcPts val="1125"/>
              </a:spcAft>
            </a:pPr>
            <a:r>
              <a:rPr lang="it-IT" dirty="0">
                <a:latin typeface="Calibri" panose="020F0502020204030204" pitchFamily="34" charset="0"/>
                <a:ea typeface="Calibri" panose="020F0502020204030204" pitchFamily="34" charset="0"/>
                <a:cs typeface="Arial" panose="020B0604020202020204" pitchFamily="34" charset="0"/>
              </a:rPr>
              <a:t>L'idrogeno potrebbe essere l'elemento più abbondante sulla terra ma raramente si trova nella sua forma pura. In pratica, questo fatto significa che per produrre idrogeno, deve essere estratto dal suo composto. Naturalmente, questo processo di estrazione ha bisogno di energia ma l'idrogeno può essere prodotto o estratto usando praticamente qualsiasi fonte primaria di energia, sia essa fossile o rinnovabile</a:t>
            </a:r>
          </a:p>
          <a:p>
            <a:pPr>
              <a:lnSpc>
                <a:spcPct val="107000"/>
              </a:lnSpc>
              <a:spcBef>
                <a:spcPts val="805"/>
              </a:spcBef>
              <a:spcAft>
                <a:spcPts val="1125"/>
              </a:spcAft>
            </a:pPr>
            <a:r>
              <a:rPr lang="it-IT" dirty="0">
                <a:latin typeface="Calibri" panose="020F0502020204030204" pitchFamily="34" charset="0"/>
                <a:ea typeface="Calibri" panose="020F0502020204030204" pitchFamily="34" charset="0"/>
                <a:cs typeface="Arial" panose="020B0604020202020204" pitchFamily="34" charset="0"/>
              </a:rPr>
              <a:t>Questa diversità di potenziali fonti di approvvigionamento è la ragione più importante per cui l'idrogeno è un vettore energetico così promettente.</a:t>
            </a:r>
          </a:p>
          <a:p>
            <a:pPr>
              <a:lnSpc>
                <a:spcPct val="107000"/>
              </a:lnSpc>
              <a:spcBef>
                <a:spcPts val="805"/>
              </a:spcBef>
              <a:spcAft>
                <a:spcPts val="1125"/>
              </a:spcAft>
            </a:pPr>
            <a:r>
              <a:rPr lang="it-IT" dirty="0">
                <a:latin typeface="Calibri" panose="020F0502020204030204" pitchFamily="34" charset="0"/>
                <a:ea typeface="Calibri" panose="020F0502020204030204" pitchFamily="34" charset="0"/>
                <a:cs typeface="Arial" panose="020B0604020202020204" pitchFamily="34" charset="0"/>
              </a:rPr>
              <a:t>L'idrogeno può essere prodotto utilizzando diversi processi.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93371" y="4428394"/>
            <a:ext cx="2414420" cy="1384995"/>
          </a:xfrm>
          <a:prstGeom prst="rect">
            <a:avLst/>
          </a:prstGeom>
          <a:ln w="28575">
            <a:solidFill>
              <a:srgbClr val="FF0000"/>
            </a:solidFill>
          </a:ln>
        </p:spPr>
        <p:txBody>
          <a:bodyPr wrap="square">
            <a:spAutoFit/>
          </a:bodyPr>
          <a:lstStyle/>
          <a:p>
            <a:r>
              <a:rPr lang="it-IT" sz="1400" dirty="0">
                <a:latin typeface="Calibri" panose="020F0502020204030204" pitchFamily="34" charset="0"/>
                <a:ea typeface="Calibri" panose="020F0502020204030204" pitchFamily="34" charset="0"/>
                <a:cs typeface="Times New Roman" panose="02020603050405020304" pitchFamily="18" charset="0"/>
              </a:rPr>
              <a:t>I processi termochimici utilizzano reazioni chimiche e </a:t>
            </a:r>
            <a:r>
              <a:rPr lang="it-IT" sz="1400" dirty="0" smtClean="0">
                <a:latin typeface="Calibri" panose="020F0502020204030204" pitchFamily="34" charset="0"/>
                <a:ea typeface="Calibri" panose="020F0502020204030204" pitchFamily="34" charset="0"/>
                <a:cs typeface="Times New Roman" panose="02020603050405020304" pitchFamily="18" charset="0"/>
              </a:rPr>
              <a:t>fonti di calore </a:t>
            </a:r>
            <a:r>
              <a:rPr lang="it-IT" sz="1400" dirty="0">
                <a:latin typeface="Calibri" panose="020F0502020204030204" pitchFamily="34" charset="0"/>
                <a:ea typeface="Calibri" panose="020F0502020204030204" pitchFamily="34" charset="0"/>
                <a:cs typeface="Times New Roman" panose="02020603050405020304" pitchFamily="18" charset="0"/>
              </a:rPr>
              <a:t>per rilasciare idrogeno da materiali organici come combustibili fossili e biomassa.</a:t>
            </a:r>
            <a:endParaRPr lang="en-GB" sz="1400" dirty="0"/>
          </a:p>
        </p:txBody>
      </p:sp>
      <p:sp>
        <p:nvSpPr>
          <p:cNvPr id="17" name="Rectangle 16"/>
          <p:cNvSpPr/>
          <p:nvPr/>
        </p:nvSpPr>
        <p:spPr>
          <a:xfrm>
            <a:off x="3652366" y="4459858"/>
            <a:ext cx="2327329" cy="1169551"/>
          </a:xfrm>
          <a:prstGeom prst="rect">
            <a:avLst/>
          </a:prstGeom>
          <a:ln w="28575">
            <a:solidFill>
              <a:srgbClr val="3333FF"/>
            </a:solidFill>
          </a:ln>
        </p:spPr>
        <p:txBody>
          <a:bodyPr wrap="square">
            <a:spAutoFit/>
          </a:bodyPr>
          <a:lstStyle/>
          <a:p>
            <a:r>
              <a:rPr lang="en-US" sz="1400" dirty="0" err="1" smtClean="0">
                <a:latin typeface="Calibri" panose="020F0502020204030204" pitchFamily="34" charset="0"/>
                <a:ea typeface="Calibri" panose="020F0502020204030204" pitchFamily="34" charset="0"/>
                <a:cs typeface="Times New Roman" panose="02020603050405020304" pitchFamily="18" charset="0"/>
              </a:rPr>
              <a:t>L’acqua</a:t>
            </a:r>
            <a:r>
              <a:rPr lang="en-US" sz="1400" dirty="0" smtClean="0">
                <a:latin typeface="Calibri" panose="020F0502020204030204" pitchFamily="34" charset="0"/>
                <a:ea typeface="Calibri" panose="020F0502020204030204" pitchFamily="34" charset="0"/>
                <a:cs typeface="Times New Roman" panose="02020603050405020304" pitchFamily="18" charset="0"/>
              </a:rPr>
              <a:t> (H</a:t>
            </a:r>
            <a:r>
              <a:rPr lang="en-US" sz="14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1400" dirty="0" smtClean="0">
                <a:latin typeface="Calibri" panose="020F0502020204030204" pitchFamily="34" charset="0"/>
                <a:ea typeface="Calibri" panose="020F0502020204030204" pitchFamily="34" charset="0"/>
                <a:cs typeface="Times New Roman" panose="02020603050405020304" pitchFamily="18" charset="0"/>
              </a:rPr>
              <a:t>O)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può</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essere</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decomposta</a:t>
            </a:r>
            <a:r>
              <a:rPr lang="en-US" sz="1400" dirty="0" smtClean="0">
                <a:latin typeface="Calibri" panose="020F0502020204030204" pitchFamily="34" charset="0"/>
                <a:ea typeface="Calibri" panose="020F0502020204030204" pitchFamily="34" charset="0"/>
                <a:cs typeface="Times New Roman" panose="02020603050405020304" pitchFamily="18" charset="0"/>
              </a:rPr>
              <a:t> in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idrogeno</a:t>
            </a:r>
            <a:r>
              <a:rPr lang="en-US" sz="1400" dirty="0" smtClean="0">
                <a:latin typeface="Calibri" panose="020F0502020204030204" pitchFamily="34" charset="0"/>
                <a:ea typeface="Calibri" panose="020F0502020204030204" pitchFamily="34" charset="0"/>
                <a:cs typeface="Times New Roman" panose="02020603050405020304" pitchFamily="18" charset="0"/>
              </a:rPr>
              <a:t> (H</a:t>
            </a:r>
            <a:r>
              <a:rPr lang="en-US" sz="14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1400" dirty="0" smtClean="0">
                <a:latin typeface="Calibri" panose="020F0502020204030204" pitchFamily="34" charset="0"/>
                <a:ea typeface="Calibri" panose="020F0502020204030204" pitchFamily="34" charset="0"/>
                <a:cs typeface="Times New Roman" panose="02020603050405020304" pitchFamily="18" charset="0"/>
              </a:rPr>
              <a:t>) e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ossigeno</a:t>
            </a:r>
            <a:r>
              <a:rPr lang="en-US" sz="1400" dirty="0" smtClean="0">
                <a:latin typeface="Calibri" panose="020F0502020204030204" pitchFamily="34" charset="0"/>
                <a:ea typeface="Calibri" panose="020F0502020204030204" pitchFamily="34" charset="0"/>
                <a:cs typeface="Times New Roman" panose="02020603050405020304" pitchFamily="18" charset="0"/>
              </a:rPr>
              <a:t> (O</a:t>
            </a:r>
            <a:r>
              <a:rPr lang="en-US" sz="14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1400" dirty="0" smtClean="0">
                <a:latin typeface="Calibri" panose="020F0502020204030204" pitchFamily="34" charset="0"/>
                <a:ea typeface="Calibri" panose="020F0502020204030204" pitchFamily="34" charset="0"/>
                <a:cs typeface="Times New Roman" panose="02020603050405020304" pitchFamily="18" charset="0"/>
              </a:rPr>
              <a:t>) grazie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all’elettrolisi</a:t>
            </a:r>
            <a:r>
              <a:rPr lang="en-US" sz="1400" dirty="0" smtClean="0">
                <a:latin typeface="Calibri" panose="020F0502020204030204" pitchFamily="34" charset="0"/>
                <a:ea typeface="Calibri" panose="020F0502020204030204" pitchFamily="34" charset="0"/>
                <a:cs typeface="Times New Roman" panose="02020603050405020304" pitchFamily="18" charset="0"/>
              </a:rPr>
              <a:t> o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all’energia</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solare</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endParaRPr lang="en-GB" sz="1400" dirty="0"/>
          </a:p>
        </p:txBody>
      </p:sp>
      <p:sp>
        <p:nvSpPr>
          <p:cNvPr id="18" name="Rectangle 17"/>
          <p:cNvSpPr/>
          <p:nvPr/>
        </p:nvSpPr>
        <p:spPr>
          <a:xfrm>
            <a:off x="6153418" y="4459858"/>
            <a:ext cx="1936865" cy="1244893"/>
          </a:xfrm>
          <a:prstGeom prst="rect">
            <a:avLst/>
          </a:prstGeom>
          <a:ln w="38100">
            <a:solidFill>
              <a:schemeClr val="accent3"/>
            </a:solidFill>
          </a:ln>
        </p:spPr>
        <p:txBody>
          <a:bodyPr wrap="square">
            <a:spAutoFit/>
          </a:bodyPr>
          <a:lstStyle/>
          <a:p>
            <a:pPr>
              <a:lnSpc>
                <a:spcPct val="107000"/>
              </a:lnSpc>
              <a:spcBef>
                <a:spcPts val="805"/>
              </a:spcBef>
              <a:spcAft>
                <a:spcPts val="1125"/>
              </a:spcAft>
            </a:pPr>
            <a:r>
              <a:rPr lang="en-US" sz="1400" dirty="0" err="1" smtClean="0">
                <a:latin typeface="Calibri" panose="020F0502020204030204" pitchFamily="34" charset="0"/>
                <a:ea typeface="Calibri" panose="020F0502020204030204" pitchFamily="34" charset="0"/>
                <a:cs typeface="Times New Roman" panose="02020603050405020304" pitchFamily="18" charset="0"/>
              </a:rPr>
              <a:t>Microorganismi</a:t>
            </a:r>
            <a:r>
              <a:rPr lang="en-US" sz="1400" dirty="0" smtClean="0">
                <a:latin typeface="Calibri" panose="020F0502020204030204" pitchFamily="34" charset="0"/>
                <a:ea typeface="Calibri" panose="020F0502020204030204" pitchFamily="34" charset="0"/>
                <a:cs typeface="Times New Roman" panose="02020603050405020304" pitchFamily="18" charset="0"/>
              </a:rPr>
              <a:t> come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batteri</a:t>
            </a:r>
            <a:r>
              <a:rPr lang="en-US" sz="1400" dirty="0" smtClean="0">
                <a:latin typeface="Calibri" panose="020F0502020204030204" pitchFamily="34" charset="0"/>
                <a:ea typeface="Calibri" panose="020F0502020204030204" pitchFamily="34" charset="0"/>
                <a:cs typeface="Times New Roman" panose="02020603050405020304" pitchFamily="18" charset="0"/>
              </a:rPr>
              <a:t> e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alghe</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possono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produrre</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idrogeno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attraverso</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processi</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biologici</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806334" y="991332"/>
            <a:ext cx="9085811" cy="355738"/>
          </a:xfrm>
          <a:prstGeom prst="rect">
            <a:avLst/>
          </a:prstGeom>
        </p:spPr>
        <p:txBody>
          <a:bodyPr wrap="square">
            <a:spAutoFit/>
          </a:bodyPr>
          <a:lstStyle/>
          <a:p>
            <a:pPr algn="just">
              <a:lnSpc>
                <a:spcPct val="107000"/>
              </a:lnSpc>
              <a:spcBef>
                <a:spcPts val="805"/>
              </a:spcBef>
              <a:spcAft>
                <a:spcPts val="1125"/>
              </a:spcAft>
            </a:pPr>
            <a:r>
              <a:rPr lang="en-US" sz="800" dirty="0" smtClean="0">
                <a:solidFill>
                  <a:srgbClr val="757575"/>
                </a:solidFill>
                <a:latin typeface="Calibri" panose="020F0502020204030204" pitchFamily="34" charset="0"/>
                <a:ea typeface="Calibri" panose="020F0502020204030204" pitchFamily="34" charset="0"/>
                <a:cs typeface="Arial" panose="020B0604020202020204" pitchFamily="34" charset="0"/>
              </a:rPr>
              <a:t>. </a:t>
            </a:r>
            <a:r>
              <a:rPr lang="en-US" sz="800" dirty="0">
                <a:solidFill>
                  <a:srgbClr val="757575"/>
                </a:solidFill>
                <a:latin typeface="Calibri" panose="020F0502020204030204" pitchFamily="34" charset="0"/>
                <a:ea typeface="Calibri" panose="020F0502020204030204" pitchFamily="34" charset="0"/>
                <a:cs typeface="Arial" panose="020B0604020202020204" pitchFamily="34" charset="0"/>
              </a:rPr>
              <a:t/>
            </a:r>
            <a:br>
              <a:rPr lang="en-US" sz="800" dirty="0">
                <a:solidFill>
                  <a:srgbClr val="757575"/>
                </a:solidFill>
                <a:latin typeface="Calibri" panose="020F0502020204030204" pitchFamily="34" charset="0"/>
                <a:ea typeface="Calibri" panose="020F0502020204030204" pitchFamily="34" charset="0"/>
                <a:cs typeface="Arial" panose="020B0604020202020204" pitchFamily="34"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214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202575" y="932537"/>
            <a:ext cx="9512530" cy="2577244"/>
          </a:xfrm>
          <a:prstGeom prst="rect">
            <a:avLst/>
          </a:prstGeom>
        </p:spPr>
        <p:txBody>
          <a:bodyPr wrap="square">
            <a:spAutoFit/>
          </a:bodyPr>
          <a:lstStyle/>
          <a:p>
            <a:pPr>
              <a:lnSpc>
                <a:spcPct val="107000"/>
              </a:lnSpc>
              <a:spcAft>
                <a:spcPts val="800"/>
              </a:spcAft>
            </a:pPr>
            <a:r>
              <a:rPr lang="en-US"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Processi</a:t>
            </a:r>
            <a:r>
              <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termochimici</a:t>
            </a:r>
            <a:endPar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it-IT" dirty="0" smtClean="0">
                <a:latin typeface="Calibri" panose="020F0502020204030204" pitchFamily="34" charset="0"/>
                <a:ea typeface="Times New Roman" panose="02020603050405020304" pitchFamily="18" charset="0"/>
                <a:cs typeface="Times New Roman" panose="02020603050405020304" pitchFamily="18" charset="0"/>
              </a:rPr>
              <a:t>Alcuni </a:t>
            </a:r>
            <a:r>
              <a:rPr lang="it-IT" dirty="0">
                <a:latin typeface="Calibri" panose="020F0502020204030204" pitchFamily="34" charset="0"/>
                <a:ea typeface="Times New Roman" panose="02020603050405020304" pitchFamily="18" charset="0"/>
                <a:cs typeface="Times New Roman" panose="02020603050405020304" pitchFamily="18" charset="0"/>
              </a:rPr>
              <a:t>processi termici utilizzano l'energia in varie risorse, come gas naturale, carbone o biomassa, per </a:t>
            </a:r>
            <a:r>
              <a:rPr lang="it-IT" dirty="0" smtClean="0">
                <a:latin typeface="Calibri" panose="020F0502020204030204" pitchFamily="34" charset="0"/>
                <a:ea typeface="Times New Roman" panose="02020603050405020304" pitchFamily="18" charset="0"/>
                <a:cs typeface="Times New Roman" panose="02020603050405020304" pitchFamily="18" charset="0"/>
              </a:rPr>
              <a:t>ottenere idrogeno </a:t>
            </a:r>
            <a:r>
              <a:rPr lang="it-IT" dirty="0">
                <a:latin typeface="Calibri" panose="020F0502020204030204" pitchFamily="34" charset="0"/>
                <a:ea typeface="Times New Roman" panose="02020603050405020304" pitchFamily="18" charset="0"/>
                <a:cs typeface="Times New Roman" panose="02020603050405020304" pitchFamily="18" charset="0"/>
              </a:rPr>
              <a:t>dalla loro struttura molecolare. In altri processi, il calore, in combinazione con cicli chimici chiusi, produce idrogeno da materie prime come l'acqua</a:t>
            </a:r>
            <a:r>
              <a:rPr lang="en-US" dirty="0" smtClean="0">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Times New Roman" panose="02020603050405020304" pitchFamily="18" charset="0"/>
                <a:cs typeface="Times New Roman" panose="02020603050405020304" pitchFamily="18" charset="0"/>
              </a:rPr>
              <a:t>                                            Due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esempi</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sono</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presentati</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nelle</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seguenti</a:t>
            </a:r>
            <a:r>
              <a:rPr lang="en-US" dirty="0" smtClean="0">
                <a:latin typeface="Calibri" panose="020F0502020204030204" pitchFamily="34" charset="0"/>
                <a:ea typeface="Times New Roman" panose="02020603050405020304" pitchFamily="18" charset="0"/>
                <a:cs typeface="Times New Roman" panose="02020603050405020304" pitchFamily="18" charset="0"/>
              </a:rPr>
              <a:t> slide</a:t>
            </a:r>
          </a:p>
          <a:p>
            <a:pPr>
              <a:lnSpc>
                <a:spcPct val="107000"/>
              </a:lnSpc>
              <a:spcAft>
                <a:spcPts val="800"/>
              </a:spcAft>
            </a:pPr>
            <a:r>
              <a:rPr lang="en-US" dirty="0" smtClean="0">
                <a:latin typeface="Calibri" panose="020F0502020204030204" pitchFamily="34" charset="0"/>
                <a:ea typeface="Times New Roman" panose="02020603050405020304" pitchFamily="18" charset="0"/>
                <a:cs typeface="Times New Roman" panose="02020603050405020304" pitchFamily="18" charset="0"/>
              </a:rPr>
              <a:t>Steam Methane Reforming (SMR)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Gassificazione</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della</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biomassa</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Εικόνα 19" descr="reform"/>
          <p:cNvPicPr/>
          <p:nvPr/>
        </p:nvPicPr>
        <p:blipFill>
          <a:blip r:embed="rId10">
            <a:extLst>
              <a:ext uri="{28A0092B-C50C-407E-A947-70E740481C1C}">
                <a14:useLocalDpi xmlns:a14="http://schemas.microsoft.com/office/drawing/2010/main" val="0"/>
              </a:ext>
            </a:extLst>
          </a:blip>
          <a:srcRect/>
          <a:stretch>
            <a:fillRect/>
          </a:stretch>
        </p:blipFill>
        <p:spPr bwMode="auto">
          <a:xfrm>
            <a:off x="1961802" y="3682537"/>
            <a:ext cx="1928554" cy="1371601"/>
          </a:xfrm>
          <a:prstGeom prst="rect">
            <a:avLst/>
          </a:prstGeom>
          <a:noFill/>
          <a:ln>
            <a:noFill/>
          </a:ln>
        </p:spPr>
      </p:pic>
      <p:pic>
        <p:nvPicPr>
          <p:cNvPr id="17" name="Picture 16"/>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24685" y="3605471"/>
            <a:ext cx="1759644" cy="1448667"/>
          </a:xfrm>
          <a:prstGeom prst="rect">
            <a:avLst/>
          </a:prstGeom>
          <a:noFill/>
          <a:ln>
            <a:noFill/>
          </a:ln>
        </p:spPr>
      </p:pic>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756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416829" y="302187"/>
            <a:ext cx="6096000" cy="375552"/>
          </a:xfrm>
          <a:prstGeom prst="rect">
            <a:avLst/>
          </a:prstGeom>
        </p:spPr>
        <p:txBody>
          <a:bodyPr>
            <a:spAutoFit/>
          </a:bodyPr>
          <a:lstStyle/>
          <a:p>
            <a:pPr algn="just">
              <a:lnSpc>
                <a:spcPct val="107000"/>
              </a:lnSpc>
              <a:spcBef>
                <a:spcPts val="940"/>
              </a:spcBef>
              <a:spcAft>
                <a:spcPts val="940"/>
              </a:spcAft>
            </a:pPr>
            <a:r>
              <a:rPr lang="en-US" b="1" dirty="0">
                <a:solidFill>
                  <a:srgbClr val="1F3864"/>
                </a:solidFill>
                <a:latin typeface="Calibri" panose="020F0502020204030204" pitchFamily="34" charset="0"/>
                <a:ea typeface="Times New Roman" panose="02020603050405020304" pitchFamily="18" charset="0"/>
                <a:cs typeface="Arial" panose="020B0604020202020204" pitchFamily="34" charset="0"/>
              </a:rPr>
              <a:t>Steam Methane </a:t>
            </a:r>
            <a:r>
              <a:rPr lang="en-US" b="1" dirty="0" smtClean="0">
                <a:solidFill>
                  <a:srgbClr val="1F3864"/>
                </a:solidFill>
                <a:latin typeface="Calibri" panose="020F0502020204030204" pitchFamily="34" charset="0"/>
                <a:ea typeface="Times New Roman" panose="02020603050405020304" pitchFamily="18" charset="0"/>
                <a:cs typeface="Arial" panose="020B0604020202020204" pitchFamily="34" charset="0"/>
              </a:rPr>
              <a:t>Reforming</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2942706" y="773084"/>
            <a:ext cx="5694218" cy="646331"/>
          </a:xfrm>
          <a:prstGeom prst="rect">
            <a:avLst/>
          </a:prstGeom>
          <a:noFill/>
        </p:spPr>
        <p:txBody>
          <a:bodyPr wrap="square" rtlCol="0">
            <a:spAutoFit/>
          </a:bodyPr>
          <a:lstStyle/>
          <a:p>
            <a:pPr algn="ctr"/>
            <a:r>
              <a:rPr lang="en-GB" dirty="0" smtClean="0"/>
              <a:t>Circa </a:t>
            </a:r>
            <a:r>
              <a:rPr lang="en-GB" dirty="0" err="1" smtClean="0"/>
              <a:t>il</a:t>
            </a:r>
            <a:r>
              <a:rPr lang="en-GB" dirty="0" smtClean="0"/>
              <a:t> 97% </a:t>
            </a:r>
            <a:r>
              <a:rPr lang="en-GB" dirty="0" err="1" smtClean="0"/>
              <a:t>dell’idrogeno</a:t>
            </a:r>
            <a:r>
              <a:rPr lang="en-GB" dirty="0" smtClean="0"/>
              <a:t> </a:t>
            </a:r>
            <a:r>
              <a:rPr lang="en-GB" dirty="0" err="1" smtClean="0"/>
              <a:t>disponibile</a:t>
            </a:r>
            <a:r>
              <a:rPr lang="en-GB" dirty="0" smtClean="0"/>
              <a:t> </a:t>
            </a:r>
            <a:r>
              <a:rPr lang="en-GB" dirty="0" err="1" smtClean="0"/>
              <a:t>commercialmente</a:t>
            </a:r>
            <a:r>
              <a:rPr lang="en-GB" dirty="0" smtClean="0"/>
              <a:t> è </a:t>
            </a:r>
            <a:r>
              <a:rPr lang="en-GB" dirty="0" err="1" smtClean="0"/>
              <a:t>prodotto</a:t>
            </a:r>
            <a:r>
              <a:rPr lang="en-GB" dirty="0" smtClean="0"/>
              <a:t> dal </a:t>
            </a:r>
            <a:r>
              <a:rPr lang="en-GB" dirty="0" err="1" smtClean="0"/>
              <a:t>processo</a:t>
            </a:r>
            <a:r>
              <a:rPr lang="en-GB" dirty="0" smtClean="0"/>
              <a:t> di Steam Methane Reforming (SMR).</a:t>
            </a:r>
          </a:p>
        </p:txBody>
      </p:sp>
      <p:sp>
        <p:nvSpPr>
          <p:cNvPr id="17" name="TextBox 16"/>
          <p:cNvSpPr txBox="1"/>
          <p:nvPr/>
        </p:nvSpPr>
        <p:spPr>
          <a:xfrm>
            <a:off x="788135" y="1440433"/>
            <a:ext cx="9567950" cy="4247317"/>
          </a:xfrm>
          <a:prstGeom prst="rect">
            <a:avLst/>
          </a:prstGeom>
          <a:noFill/>
        </p:spPr>
        <p:txBody>
          <a:bodyPr wrap="square" rtlCol="0">
            <a:spAutoFit/>
          </a:bodyPr>
          <a:lstStyle/>
          <a:p>
            <a:r>
              <a:rPr lang="it-IT" dirty="0" smtClean="0"/>
              <a:t>Lo SMR prevede diversi processi:</a:t>
            </a:r>
          </a:p>
          <a:p>
            <a:endParaRPr lang="it-IT" dirty="0" smtClean="0"/>
          </a:p>
          <a:p>
            <a:r>
              <a:rPr lang="it-IT" dirty="0" smtClean="0"/>
              <a:t>La reazione del metano (CH</a:t>
            </a:r>
            <a:r>
              <a:rPr lang="it-IT" baseline="-25000" dirty="0" smtClean="0"/>
              <a:t>4</a:t>
            </a:r>
            <a:r>
              <a:rPr lang="it-IT" dirty="0" smtClean="0"/>
              <a:t>) e vapore per produrre H</a:t>
            </a:r>
            <a:r>
              <a:rPr lang="it-IT" baseline="-25000" dirty="0" smtClean="0"/>
              <a:t>2</a:t>
            </a:r>
            <a:r>
              <a:rPr lang="it-IT" dirty="0" smtClean="0"/>
              <a:t> e CO</a:t>
            </a:r>
          </a:p>
          <a:p>
            <a:endParaRPr lang="it-IT" dirty="0" smtClean="0"/>
          </a:p>
          <a:p>
            <a:pPr marL="285750" indent="-285750">
              <a:buFontTx/>
              <a:buChar char="-"/>
            </a:pPr>
            <a:r>
              <a:rPr lang="it-IT" dirty="0" smtClean="0"/>
              <a:t>La reazione endotermica avviene a circa 815°C e 3.5 </a:t>
            </a:r>
            <a:r>
              <a:rPr lang="it-IT" dirty="0" err="1" smtClean="0"/>
              <a:t>MPa</a:t>
            </a:r>
            <a:r>
              <a:rPr lang="it-IT" dirty="0" smtClean="0"/>
              <a:t> su un catalizzatore a base di nickel.</a:t>
            </a:r>
          </a:p>
          <a:p>
            <a:endParaRPr lang="it-IT" dirty="0" smtClean="0"/>
          </a:p>
          <a:p>
            <a:r>
              <a:rPr lang="it-IT" dirty="0" smtClean="0"/>
              <a:t>La seconda reazione è nota come </a:t>
            </a:r>
            <a:r>
              <a:rPr lang="it-IT" dirty="0" smtClean="0">
                <a:solidFill>
                  <a:srgbClr val="FF0000"/>
                </a:solidFill>
              </a:rPr>
              <a:t>water-gas </a:t>
            </a:r>
            <a:r>
              <a:rPr lang="it-IT" dirty="0" err="1" smtClean="0">
                <a:solidFill>
                  <a:srgbClr val="FF0000"/>
                </a:solidFill>
              </a:rPr>
              <a:t>shift</a:t>
            </a:r>
            <a:r>
              <a:rPr lang="it-IT" dirty="0" smtClean="0">
                <a:solidFill>
                  <a:srgbClr val="FF0000"/>
                </a:solidFill>
              </a:rPr>
              <a:t> </a:t>
            </a:r>
            <a:r>
              <a:rPr lang="it-IT" dirty="0" err="1" smtClean="0">
                <a:solidFill>
                  <a:srgbClr val="FF0000"/>
                </a:solidFill>
              </a:rPr>
              <a:t>reaction</a:t>
            </a:r>
            <a:r>
              <a:rPr lang="it-IT" dirty="0" smtClean="0">
                <a:solidFill>
                  <a:srgbClr val="FF0000"/>
                </a:solidFill>
              </a:rPr>
              <a:t> </a:t>
            </a:r>
            <a:r>
              <a:rPr lang="it-IT" dirty="0" smtClean="0"/>
              <a:t>che converte CO e vapore in CO</a:t>
            </a:r>
            <a:r>
              <a:rPr lang="it-IT" baseline="-25000" dirty="0" smtClean="0"/>
              <a:t>2</a:t>
            </a:r>
            <a:r>
              <a:rPr lang="it-IT" dirty="0" smtClean="0"/>
              <a:t> e H</a:t>
            </a:r>
            <a:r>
              <a:rPr lang="it-IT" baseline="-25000" dirty="0" smtClean="0"/>
              <a:t>2 </a:t>
            </a:r>
            <a:r>
              <a:rPr lang="it-IT" dirty="0" smtClean="0"/>
              <a:t>e è divisa in due fasi, </a:t>
            </a:r>
            <a:r>
              <a:rPr lang="it-IT" dirty="0" err="1" smtClean="0"/>
              <a:t>shift</a:t>
            </a:r>
            <a:r>
              <a:rPr lang="it-IT" dirty="0" smtClean="0"/>
              <a:t> a bassa temperatura (LTS) e </a:t>
            </a:r>
            <a:r>
              <a:rPr lang="it-IT" dirty="0" err="1" smtClean="0"/>
              <a:t>shift</a:t>
            </a:r>
            <a:r>
              <a:rPr lang="it-IT" dirty="0" smtClean="0"/>
              <a:t> ad alta temperatura (HTS).</a:t>
            </a:r>
          </a:p>
          <a:p>
            <a:endParaRPr lang="it-IT" dirty="0" smtClean="0"/>
          </a:p>
          <a:p>
            <a:r>
              <a:rPr lang="it-IT" dirty="0" smtClean="0"/>
              <a:t>LTS – reazione esotermica che avviene a 200°C usando un catalizzatore </a:t>
            </a:r>
            <a:r>
              <a:rPr lang="it-IT" dirty="0" err="1" smtClean="0"/>
              <a:t>CuO</a:t>
            </a:r>
            <a:r>
              <a:rPr lang="it-IT" dirty="0" smtClean="0"/>
              <a:t> </a:t>
            </a:r>
          </a:p>
          <a:p>
            <a:r>
              <a:rPr lang="it-IT" dirty="0" smtClean="0"/>
              <a:t>HTS </a:t>
            </a:r>
            <a:r>
              <a:rPr lang="it-IT" dirty="0"/>
              <a:t>- reazione esotermica che avviene a 350°C </a:t>
            </a:r>
            <a:r>
              <a:rPr lang="it-IT" dirty="0" smtClean="0"/>
              <a:t>in presenza di un catalizzatore Fe</a:t>
            </a:r>
            <a:r>
              <a:rPr lang="it-IT" baseline="-25000" dirty="0" smtClean="0"/>
              <a:t>2</a:t>
            </a:r>
            <a:r>
              <a:rPr lang="it-IT" dirty="0" smtClean="0"/>
              <a:t>O</a:t>
            </a:r>
            <a:r>
              <a:rPr lang="it-IT" baseline="-25000" dirty="0" smtClean="0"/>
              <a:t>3</a:t>
            </a:r>
            <a:endParaRPr lang="it-IT" dirty="0" smtClean="0"/>
          </a:p>
          <a:p>
            <a:endParaRPr lang="it-IT" dirty="0" smtClean="0"/>
          </a:p>
          <a:p>
            <a:r>
              <a:rPr lang="it-IT" dirty="0" smtClean="0"/>
              <a:t>Nel processo finale chiamato </a:t>
            </a:r>
            <a:r>
              <a:rPr lang="it-IT" dirty="0" smtClean="0">
                <a:solidFill>
                  <a:srgbClr val="FF0000"/>
                </a:solidFill>
              </a:rPr>
              <a:t>‘pressure-swing </a:t>
            </a:r>
            <a:r>
              <a:rPr lang="it-IT" dirty="0" err="1" smtClean="0">
                <a:solidFill>
                  <a:srgbClr val="FF0000"/>
                </a:solidFill>
              </a:rPr>
              <a:t>adsorption</a:t>
            </a:r>
            <a:r>
              <a:rPr lang="it-IT" dirty="0" smtClean="0">
                <a:solidFill>
                  <a:srgbClr val="FF0000"/>
                </a:solidFill>
              </a:rPr>
              <a:t>’, </a:t>
            </a:r>
            <a:r>
              <a:rPr lang="it-IT" dirty="0" smtClean="0"/>
              <a:t>la CO</a:t>
            </a:r>
            <a:r>
              <a:rPr lang="it-IT" baseline="-25000" dirty="0" smtClean="0"/>
              <a:t>2</a:t>
            </a:r>
            <a:r>
              <a:rPr lang="it-IT" dirty="0" smtClean="0"/>
              <a:t> e le alter </a:t>
            </a:r>
            <a:r>
              <a:rPr lang="it-IT" dirty="0" err="1" smtClean="0"/>
              <a:t>impurezze</a:t>
            </a:r>
            <a:r>
              <a:rPr lang="it-IT" dirty="0" smtClean="0"/>
              <a:t> sono rimosse dal flusso di gas, producendo </a:t>
            </a:r>
            <a:r>
              <a:rPr lang="it-IT" dirty="0" err="1" smtClean="0"/>
              <a:t>esenzialmente</a:t>
            </a:r>
            <a:r>
              <a:rPr lang="it-IT" dirty="0" smtClean="0"/>
              <a:t> idrogeno puro.</a:t>
            </a:r>
          </a:p>
          <a:p>
            <a:endParaRPr lang="it-IT" dirty="0"/>
          </a:p>
        </p:txBody>
      </p:sp>
      <p:sp>
        <p:nvSpPr>
          <p:cNvPr id="18" name="Rectangle 17"/>
          <p:cNvSpPr/>
          <p:nvPr/>
        </p:nvSpPr>
        <p:spPr>
          <a:xfrm>
            <a:off x="271276" y="5708768"/>
            <a:ext cx="9149450" cy="276999"/>
          </a:xfrm>
          <a:prstGeom prst="rect">
            <a:avLst/>
          </a:prstGeom>
        </p:spPr>
        <p:txBody>
          <a:bodyPr wrap="square">
            <a:spAutoFit/>
          </a:bodyPr>
          <a:lstStyle/>
          <a:p>
            <a:r>
              <a:rPr lang="en-GB" sz="1200" dirty="0"/>
              <a:t>*Steam reforming </a:t>
            </a:r>
            <a:r>
              <a:rPr lang="it-IT" sz="1200" dirty="0"/>
              <a:t>può anche essere usato per produrre idrogeno da altri carburanti, come etanolo, propano o persino benzina</a:t>
            </a:r>
            <a:r>
              <a:rPr lang="en-GB" sz="1200" dirty="0" smtClean="0"/>
              <a:t>.</a:t>
            </a:r>
            <a:endParaRPr lang="en-GB" sz="1200" dirty="0">
              <a:solidFill>
                <a:srgbClr val="757575"/>
              </a:solidFill>
              <a:latin typeface="Calibri" panose="020F0502020204030204" pitchFamily="34" charset="0"/>
              <a:cs typeface="Arial" panose="020B0604020202020204" pitchFamily="34" charset="0"/>
            </a:endParaRPr>
          </a:p>
        </p:txBody>
      </p:sp>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41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818909" y="2294313"/>
            <a:ext cx="5777346" cy="1708160"/>
          </a:xfrm>
          <a:prstGeom prst="rect">
            <a:avLst/>
          </a:prstGeom>
        </p:spPr>
        <p:txBody>
          <a:bodyPr wrap="square">
            <a:spAutoFit/>
          </a:bodyPr>
          <a:lstStyle/>
          <a:p>
            <a:pPr>
              <a:lnSpc>
                <a:spcPts val="2160"/>
              </a:lnSpc>
              <a:spcAft>
                <a:spcPts val="800"/>
              </a:spcAft>
            </a:pPr>
            <a:r>
              <a:rPr lang="it-IT" sz="2000" b="1" i="1" dirty="0" smtClean="0">
                <a:latin typeface="Calibri" panose="020F0502020204030204" pitchFamily="34" charset="0"/>
                <a:ea typeface="Times New Roman" panose="02020603050405020304" pitchFamily="18" charset="0"/>
                <a:cs typeface="Arial" panose="020B0604020202020204" pitchFamily="34" charset="0"/>
              </a:rPr>
              <a:t>La chimica:</a:t>
            </a:r>
            <a:endParaRPr lang="it-IT"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it-IT" sz="2000" b="1" dirty="0" smtClean="0">
                <a:latin typeface="Calibri" panose="020F0502020204030204" pitchFamily="34" charset="0"/>
                <a:ea typeface="Times New Roman" panose="02020603050405020304" pitchFamily="18" charset="0"/>
                <a:cs typeface="Arial" panose="020B0604020202020204" pitchFamily="34" charset="0"/>
              </a:rPr>
              <a:t>Reazione di </a:t>
            </a:r>
            <a:r>
              <a:rPr lang="it-IT" sz="2000" b="1" dirty="0" err="1" smtClean="0">
                <a:latin typeface="Calibri" panose="020F0502020204030204" pitchFamily="34" charset="0"/>
                <a:ea typeface="Times New Roman" panose="02020603050405020304" pitchFamily="18" charset="0"/>
                <a:cs typeface="Arial" panose="020B0604020202020204" pitchFamily="34" charset="0"/>
              </a:rPr>
              <a:t>Steam-methane</a:t>
            </a:r>
            <a:r>
              <a:rPr lang="it-IT" sz="2000" b="1" dirty="0" smtClean="0">
                <a:latin typeface="Calibri" panose="020F0502020204030204" pitchFamily="34" charset="0"/>
                <a:ea typeface="Times New Roman" panose="02020603050405020304" pitchFamily="18" charset="0"/>
                <a:cs typeface="Arial" panose="020B0604020202020204" pitchFamily="34" charset="0"/>
              </a:rPr>
              <a:t> </a:t>
            </a:r>
            <a:r>
              <a:rPr lang="it-IT" sz="2000" b="1" dirty="0" err="1" smtClean="0">
                <a:latin typeface="Calibri" panose="020F0502020204030204" pitchFamily="34" charset="0"/>
                <a:ea typeface="Times New Roman" panose="02020603050405020304" pitchFamily="18" charset="0"/>
                <a:cs typeface="Arial" panose="020B0604020202020204" pitchFamily="34" charset="0"/>
              </a:rPr>
              <a:t>reforming</a:t>
            </a:r>
            <a:r>
              <a:rPr lang="it-IT" sz="2000" b="1" dirty="0" smtClean="0">
                <a:latin typeface="Calibri" panose="020F0502020204030204" pitchFamily="34" charset="0"/>
                <a:ea typeface="Times New Roman" panose="02020603050405020304" pitchFamily="18" charset="0"/>
                <a:cs typeface="Arial" panose="020B0604020202020204" pitchFamily="34" charset="0"/>
              </a:rPr>
              <a:t/>
            </a:r>
            <a:br>
              <a:rPr lang="it-IT" sz="2000" b="1" dirty="0" smtClean="0">
                <a:latin typeface="Calibri" panose="020F0502020204030204" pitchFamily="34" charset="0"/>
                <a:ea typeface="Times New Roman" panose="02020603050405020304" pitchFamily="18" charset="0"/>
                <a:cs typeface="Arial" panose="020B0604020202020204" pitchFamily="34" charset="0"/>
              </a:rPr>
            </a:br>
            <a:r>
              <a:rPr lang="it-IT" sz="2000" b="1" dirty="0" smtClean="0">
                <a:latin typeface="Calibri" panose="020F0502020204030204" pitchFamily="34" charset="0"/>
                <a:ea typeface="Times New Roman" panose="02020603050405020304" pitchFamily="18" charset="0"/>
                <a:cs typeface="Arial" panose="020B0604020202020204" pitchFamily="34" charset="0"/>
              </a:rPr>
              <a:t>CH</a:t>
            </a:r>
            <a:r>
              <a:rPr lang="it-IT" sz="2000" b="1" baseline="-25000" dirty="0" smtClean="0">
                <a:latin typeface="Calibri" panose="020F0502020204030204" pitchFamily="34" charset="0"/>
                <a:ea typeface="Times New Roman" panose="02020603050405020304" pitchFamily="18" charset="0"/>
                <a:cs typeface="Arial" panose="020B0604020202020204" pitchFamily="34" charset="0"/>
              </a:rPr>
              <a:t>4</a:t>
            </a:r>
            <a:r>
              <a:rPr lang="it-IT" sz="2000" b="1" dirty="0" smtClean="0">
                <a:latin typeface="Calibri" panose="020F0502020204030204" pitchFamily="34" charset="0"/>
                <a:ea typeface="Times New Roman" panose="02020603050405020304" pitchFamily="18" charset="0"/>
                <a:cs typeface="Arial" panose="020B0604020202020204" pitchFamily="34" charset="0"/>
              </a:rPr>
              <a:t> + H</a:t>
            </a:r>
            <a:r>
              <a:rPr lang="it-IT" sz="2000" b="1" baseline="-25000" dirty="0" smtClean="0">
                <a:latin typeface="Calibri" panose="020F0502020204030204" pitchFamily="34" charset="0"/>
                <a:ea typeface="Times New Roman" panose="02020603050405020304" pitchFamily="18" charset="0"/>
                <a:cs typeface="Arial" panose="020B0604020202020204" pitchFamily="34" charset="0"/>
              </a:rPr>
              <a:t>2</a:t>
            </a:r>
            <a:r>
              <a:rPr lang="it-IT" sz="2000" b="1" dirty="0" smtClean="0">
                <a:latin typeface="Calibri" panose="020F0502020204030204" pitchFamily="34" charset="0"/>
                <a:ea typeface="Times New Roman" panose="02020603050405020304" pitchFamily="18" charset="0"/>
                <a:cs typeface="Arial" panose="020B0604020202020204" pitchFamily="34" charset="0"/>
              </a:rPr>
              <a:t>O (+ calore) → CO + 3H</a:t>
            </a:r>
            <a:r>
              <a:rPr lang="it-IT" sz="2000" b="1" baseline="-25000" dirty="0" smtClean="0">
                <a:latin typeface="Calibri" panose="020F0502020204030204" pitchFamily="34" charset="0"/>
                <a:ea typeface="Times New Roman" panose="02020603050405020304" pitchFamily="18" charset="0"/>
                <a:cs typeface="Arial" panose="020B0604020202020204" pitchFamily="34" charset="0"/>
              </a:rPr>
              <a:t>2</a:t>
            </a:r>
            <a:endParaRPr lang="it-IT" sz="2000" b="1" baseline="-25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2160"/>
              </a:lnSpc>
              <a:spcAft>
                <a:spcPts val="800"/>
              </a:spcAft>
            </a:pPr>
            <a:r>
              <a:rPr lang="it-IT" sz="2000" b="1" dirty="0" smtClean="0">
                <a:latin typeface="Calibri" panose="020F0502020204030204" pitchFamily="34" charset="0"/>
                <a:ea typeface="Times New Roman" panose="02020603050405020304" pitchFamily="18" charset="0"/>
                <a:cs typeface="Arial" panose="020B0604020202020204" pitchFamily="34" charset="0"/>
              </a:rPr>
              <a:t>Reazione di Water-gas </a:t>
            </a:r>
            <a:r>
              <a:rPr lang="it-IT" sz="2000" b="1" dirty="0" err="1" smtClean="0">
                <a:latin typeface="Calibri" panose="020F0502020204030204" pitchFamily="34" charset="0"/>
                <a:ea typeface="Times New Roman" panose="02020603050405020304" pitchFamily="18" charset="0"/>
                <a:cs typeface="Arial" panose="020B0604020202020204" pitchFamily="34" charset="0"/>
              </a:rPr>
              <a:t>shift</a:t>
            </a:r>
            <a:r>
              <a:rPr lang="it-IT" sz="2000" b="1" dirty="0" smtClean="0">
                <a:latin typeface="Calibri" panose="020F0502020204030204" pitchFamily="34" charset="0"/>
                <a:ea typeface="Times New Roman" panose="02020603050405020304" pitchFamily="18" charset="0"/>
                <a:cs typeface="Arial" panose="020B0604020202020204" pitchFamily="34" charset="0"/>
              </a:rPr>
              <a:t/>
            </a:r>
            <a:br>
              <a:rPr lang="it-IT" sz="2000" b="1" dirty="0" smtClean="0">
                <a:latin typeface="Calibri" panose="020F0502020204030204" pitchFamily="34" charset="0"/>
                <a:ea typeface="Times New Roman" panose="02020603050405020304" pitchFamily="18" charset="0"/>
                <a:cs typeface="Arial" panose="020B0604020202020204" pitchFamily="34" charset="0"/>
              </a:rPr>
            </a:br>
            <a:r>
              <a:rPr lang="it-IT" sz="2000" b="1" dirty="0" smtClean="0">
                <a:latin typeface="Calibri" panose="020F0502020204030204" pitchFamily="34" charset="0"/>
                <a:ea typeface="Times New Roman" panose="02020603050405020304" pitchFamily="18" charset="0"/>
                <a:cs typeface="Arial" panose="020B0604020202020204" pitchFamily="34" charset="0"/>
              </a:rPr>
              <a:t>CO + H</a:t>
            </a:r>
            <a:r>
              <a:rPr lang="it-IT" sz="2000" b="1" baseline="-25000" dirty="0" smtClean="0">
                <a:latin typeface="Calibri" panose="020F0502020204030204" pitchFamily="34" charset="0"/>
                <a:ea typeface="Times New Roman" panose="02020603050405020304" pitchFamily="18" charset="0"/>
                <a:cs typeface="Arial" panose="020B0604020202020204" pitchFamily="34" charset="0"/>
              </a:rPr>
              <a:t>2</a:t>
            </a:r>
            <a:r>
              <a:rPr lang="it-IT" sz="2000" b="1" dirty="0" smtClean="0">
                <a:latin typeface="Calibri" panose="020F0502020204030204" pitchFamily="34" charset="0"/>
                <a:ea typeface="Times New Roman" panose="02020603050405020304" pitchFamily="18" charset="0"/>
                <a:cs typeface="Arial" panose="020B0604020202020204" pitchFamily="34" charset="0"/>
              </a:rPr>
              <a:t>O → CO</a:t>
            </a:r>
            <a:r>
              <a:rPr lang="it-IT" sz="2000" b="1" baseline="-25000" dirty="0" smtClean="0">
                <a:latin typeface="Calibri" panose="020F0502020204030204" pitchFamily="34" charset="0"/>
                <a:ea typeface="Times New Roman" panose="02020603050405020304" pitchFamily="18" charset="0"/>
                <a:cs typeface="Arial" panose="020B0604020202020204" pitchFamily="34" charset="0"/>
              </a:rPr>
              <a:t>2</a:t>
            </a:r>
            <a:r>
              <a:rPr lang="it-IT" sz="2000" b="1" dirty="0" smtClean="0">
                <a:latin typeface="Calibri" panose="020F0502020204030204" pitchFamily="34" charset="0"/>
                <a:ea typeface="Times New Roman" panose="02020603050405020304" pitchFamily="18" charset="0"/>
                <a:cs typeface="Arial" panose="020B0604020202020204" pitchFamily="34" charset="0"/>
              </a:rPr>
              <a:t> + H</a:t>
            </a:r>
            <a:r>
              <a:rPr lang="it-IT" sz="2000" b="1" baseline="-25000" dirty="0" smtClean="0">
                <a:latin typeface="Calibri" panose="020F0502020204030204" pitchFamily="34" charset="0"/>
                <a:ea typeface="Times New Roman" panose="02020603050405020304" pitchFamily="18" charset="0"/>
                <a:cs typeface="Arial" panose="020B0604020202020204" pitchFamily="34" charset="0"/>
              </a:rPr>
              <a:t>2</a:t>
            </a:r>
            <a:r>
              <a:rPr lang="it-IT" sz="2000" b="1" dirty="0" smtClean="0">
                <a:latin typeface="Calibri" panose="020F0502020204030204" pitchFamily="34" charset="0"/>
                <a:ea typeface="Times New Roman" panose="02020603050405020304" pitchFamily="18" charset="0"/>
                <a:cs typeface="Arial" panose="020B0604020202020204" pitchFamily="34" charset="0"/>
              </a:rPr>
              <a:t> (+ piccola quantità di calore)</a:t>
            </a:r>
            <a:endParaRPr lang="it-IT"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Εικόνα 19" descr="reform"/>
          <p:cNvPicPr/>
          <p:nvPr/>
        </p:nvPicPr>
        <p:blipFill>
          <a:blip r:embed="rId10">
            <a:extLst>
              <a:ext uri="{28A0092B-C50C-407E-A947-70E740481C1C}">
                <a14:useLocalDpi xmlns:a14="http://schemas.microsoft.com/office/drawing/2010/main" val="0"/>
              </a:ext>
            </a:extLst>
          </a:blip>
          <a:srcRect/>
          <a:stretch>
            <a:fillRect/>
          </a:stretch>
        </p:blipFill>
        <p:spPr bwMode="auto">
          <a:xfrm>
            <a:off x="390696" y="2201814"/>
            <a:ext cx="4580315" cy="3060141"/>
          </a:xfrm>
          <a:prstGeom prst="rect">
            <a:avLst/>
          </a:prstGeom>
          <a:noFill/>
          <a:ln>
            <a:noFill/>
          </a:ln>
        </p:spPr>
      </p:pic>
      <p:sp>
        <p:nvSpPr>
          <p:cNvPr id="17" name="Rectangle 16"/>
          <p:cNvSpPr/>
          <p:nvPr/>
        </p:nvSpPr>
        <p:spPr>
          <a:xfrm>
            <a:off x="4416829" y="302187"/>
            <a:ext cx="6096000" cy="375552"/>
          </a:xfrm>
          <a:prstGeom prst="rect">
            <a:avLst/>
          </a:prstGeom>
        </p:spPr>
        <p:txBody>
          <a:bodyPr>
            <a:spAutoFit/>
          </a:bodyPr>
          <a:lstStyle/>
          <a:p>
            <a:pPr algn="just">
              <a:lnSpc>
                <a:spcPct val="107000"/>
              </a:lnSpc>
              <a:spcBef>
                <a:spcPts val="940"/>
              </a:spcBef>
              <a:spcAft>
                <a:spcPts val="940"/>
              </a:spcAft>
            </a:pPr>
            <a:r>
              <a:rPr lang="en-US" b="1" dirty="0">
                <a:solidFill>
                  <a:srgbClr val="1F3864"/>
                </a:solidFill>
                <a:latin typeface="Calibri" panose="020F0502020204030204" pitchFamily="34" charset="0"/>
                <a:ea typeface="Times New Roman" panose="02020603050405020304" pitchFamily="18" charset="0"/>
                <a:cs typeface="Arial" panose="020B0604020202020204" pitchFamily="34" charset="0"/>
              </a:rPr>
              <a:t>Steam Methane </a:t>
            </a:r>
            <a:r>
              <a:rPr lang="en-US" b="1" dirty="0" smtClean="0">
                <a:solidFill>
                  <a:srgbClr val="1F3864"/>
                </a:solidFill>
                <a:latin typeface="Calibri" panose="020F0502020204030204" pitchFamily="34" charset="0"/>
                <a:ea typeface="Times New Roman" panose="02020603050405020304" pitchFamily="18" charset="0"/>
                <a:cs typeface="Arial" panose="020B0604020202020204" pitchFamily="34" charset="0"/>
              </a:rPr>
              <a:t>Reforming</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9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825648" y="5273612"/>
            <a:ext cx="8235141" cy="304699"/>
          </a:xfrm>
          <a:prstGeom prst="rect">
            <a:avLst/>
          </a:prstGeom>
        </p:spPr>
        <p:txBody>
          <a:bodyPr wrap="square">
            <a:spAutoFit/>
          </a:bodyPr>
          <a:lstStyle/>
          <a:p>
            <a:pPr algn="just">
              <a:lnSpc>
                <a:spcPct val="115000"/>
              </a:lnSpc>
              <a:spcBef>
                <a:spcPts val="600"/>
              </a:spcBef>
              <a:spcAft>
                <a:spcPts val="600"/>
              </a:spcAft>
            </a:pPr>
            <a:r>
              <a:rPr lang="it-IT" sz="1200" i="1" dirty="0" smtClean="0">
                <a:latin typeface="Arial" panose="020B0604020202020204" pitchFamily="34" charset="0"/>
                <a:ea typeface="Times New Roman" panose="02020603050405020304" pitchFamily="18" charset="0"/>
                <a:cs typeface="FreeSans"/>
              </a:rPr>
              <a:t>Diagramma </a:t>
            </a:r>
            <a:r>
              <a:rPr lang="it-IT" sz="1200" i="1" dirty="0">
                <a:latin typeface="Arial" panose="020B0604020202020204" pitchFamily="34" charset="0"/>
                <a:ea typeface="Times New Roman" panose="02020603050405020304" pitchFamily="18" charset="0"/>
                <a:cs typeface="FreeSans"/>
              </a:rPr>
              <a:t>che mostra il processo di base della gassificazione della biomassa per la produzione di idrogeno.</a:t>
            </a:r>
            <a:endParaRPr lang="en-GB" sz="1200" i="1" dirty="0" smtClean="0">
              <a:effectLst/>
              <a:latin typeface="Arial" panose="020B0604020202020204" pitchFamily="34" charset="0"/>
              <a:ea typeface="Times New Roman" panose="02020603050405020304" pitchFamily="18" charset="0"/>
              <a:cs typeface="FreeSans"/>
            </a:endParaRPr>
          </a:p>
        </p:txBody>
      </p:sp>
      <p:pic>
        <p:nvPicPr>
          <p:cNvPr id="16" name="Picture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7534" y="3217624"/>
            <a:ext cx="2269605" cy="1758487"/>
          </a:xfrm>
          <a:prstGeom prst="rect">
            <a:avLst/>
          </a:prstGeom>
          <a:noFill/>
          <a:ln>
            <a:noFill/>
          </a:ln>
        </p:spPr>
      </p:pic>
      <p:sp>
        <p:nvSpPr>
          <p:cNvPr id="17" name="Rectangle 16"/>
          <p:cNvSpPr/>
          <p:nvPr/>
        </p:nvSpPr>
        <p:spPr>
          <a:xfrm>
            <a:off x="554181" y="1435308"/>
            <a:ext cx="10676313" cy="1685077"/>
          </a:xfrm>
          <a:prstGeom prst="rect">
            <a:avLst/>
          </a:prstGeom>
        </p:spPr>
        <p:txBody>
          <a:bodyPr wrap="square">
            <a:spAutoFit/>
          </a:bodyPr>
          <a:lstStyle/>
          <a:p>
            <a:pPr algn="just">
              <a:lnSpc>
                <a:spcPct val="115000"/>
              </a:lnSpc>
              <a:spcAft>
                <a:spcPts val="1200"/>
              </a:spcAft>
            </a:pPr>
            <a:r>
              <a:rPr lang="it-IT" dirty="0">
                <a:latin typeface="Arial" panose="020B0604020202020204" pitchFamily="34" charset="0"/>
                <a:ea typeface="Times New Roman" panose="02020603050405020304" pitchFamily="18" charset="0"/>
              </a:rPr>
              <a:t>La maggior parte della biomassa come trucioli di legno e rifiuti agricoli / urbani può contenere quantità apprezzabili di idrogeno. La gassificazione di tale biomassa può produrre gas di sintesi (</a:t>
            </a:r>
            <a:r>
              <a:rPr lang="it-IT" dirty="0" err="1">
                <a:latin typeface="Arial" panose="020B0604020202020204" pitchFamily="34" charset="0"/>
                <a:ea typeface="Times New Roman" panose="02020603050405020304" pitchFamily="18" charset="0"/>
              </a:rPr>
              <a:t>syngas</a:t>
            </a:r>
            <a:r>
              <a:rPr lang="it-IT" dirty="0">
                <a:latin typeface="Arial" panose="020B0604020202020204" pitchFamily="34" charset="0"/>
                <a:ea typeface="Times New Roman" panose="02020603050405020304" pitchFamily="18" charset="0"/>
              </a:rPr>
              <a:t>) che comporta il riscaldamento del materiale organico a oltre 700 ° C in un'atmosfera controllata di ossigeno e / o vapore, come mostrato di seguito. La gassificazione della biomassa produce anche sottoprodotti utili come etanolo e acetato</a:t>
            </a:r>
            <a:r>
              <a:rPr lang="en-GB" dirty="0" smtClean="0">
                <a:latin typeface="Arial" panose="020B0604020202020204" pitchFamily="34" charset="0"/>
                <a:ea typeface="Times New Roman" panose="02020603050405020304" pitchFamily="18" charset="0"/>
              </a:rPr>
              <a:t>.</a:t>
            </a:r>
            <a:endParaRPr lang="en-GB" dirty="0">
              <a:latin typeface="Arial" panose="020B0604020202020204" pitchFamily="34" charset="0"/>
              <a:ea typeface="Times New Roman" panose="02020603050405020304" pitchFamily="18" charset="0"/>
            </a:endParaRPr>
          </a:p>
        </p:txBody>
      </p:sp>
      <p:sp>
        <p:nvSpPr>
          <p:cNvPr id="18" name="Rectangle 17"/>
          <p:cNvSpPr/>
          <p:nvPr/>
        </p:nvSpPr>
        <p:spPr>
          <a:xfrm>
            <a:off x="4416829" y="302187"/>
            <a:ext cx="6096000" cy="375552"/>
          </a:xfrm>
          <a:prstGeom prst="rect">
            <a:avLst/>
          </a:prstGeom>
        </p:spPr>
        <p:txBody>
          <a:bodyPr>
            <a:spAutoFit/>
          </a:bodyPr>
          <a:lstStyle/>
          <a:p>
            <a:pPr algn="just">
              <a:lnSpc>
                <a:spcPct val="107000"/>
              </a:lnSpc>
              <a:spcBef>
                <a:spcPts val="940"/>
              </a:spcBef>
              <a:spcAft>
                <a:spcPts val="940"/>
              </a:spcAft>
            </a:pPr>
            <a:r>
              <a:rPr lang="en-US" b="1" dirty="0" err="1" smtClean="0">
                <a:solidFill>
                  <a:srgbClr val="1F3864"/>
                </a:solidFill>
                <a:latin typeface="Calibri" panose="020F0502020204030204" pitchFamily="34" charset="0"/>
                <a:ea typeface="Calibri" panose="020F0502020204030204" pitchFamily="34" charset="0"/>
                <a:cs typeface="Arial" panose="020B0604020202020204" pitchFamily="34" charset="0"/>
              </a:rPr>
              <a:t>Gassificazione</a:t>
            </a:r>
            <a:r>
              <a:rPr lang="en-US" b="1" dirty="0" smtClean="0">
                <a:solidFill>
                  <a:srgbClr val="1F3864"/>
                </a:solidFill>
                <a:latin typeface="Calibri" panose="020F0502020204030204" pitchFamily="34" charset="0"/>
                <a:ea typeface="Calibri" panose="020F0502020204030204" pitchFamily="34" charset="0"/>
                <a:cs typeface="Arial" panose="020B0604020202020204" pitchFamily="34" charset="0"/>
              </a:rPr>
              <a:t> </a:t>
            </a:r>
            <a:r>
              <a:rPr lang="en-US" b="1" dirty="0" err="1" smtClean="0">
                <a:solidFill>
                  <a:srgbClr val="1F3864"/>
                </a:solidFill>
                <a:latin typeface="Calibri" panose="020F0502020204030204" pitchFamily="34" charset="0"/>
                <a:ea typeface="Calibri" panose="020F0502020204030204" pitchFamily="34" charset="0"/>
                <a:cs typeface="Arial" panose="020B0604020202020204" pitchFamily="34" charset="0"/>
              </a:rPr>
              <a:t>della</a:t>
            </a:r>
            <a:r>
              <a:rPr lang="en-US" b="1" dirty="0" smtClean="0">
                <a:solidFill>
                  <a:srgbClr val="1F3864"/>
                </a:solidFill>
                <a:latin typeface="Calibri" panose="020F0502020204030204" pitchFamily="34" charset="0"/>
                <a:ea typeface="Calibri" panose="020F0502020204030204" pitchFamily="34" charset="0"/>
                <a:cs typeface="Arial" panose="020B0604020202020204" pitchFamily="34" charset="0"/>
              </a:rPr>
              <a:t> </a:t>
            </a:r>
            <a:r>
              <a:rPr lang="en-US" b="1" dirty="0" err="1" smtClean="0">
                <a:solidFill>
                  <a:srgbClr val="1F3864"/>
                </a:solidFill>
                <a:latin typeface="Calibri" panose="020F0502020204030204" pitchFamily="34" charset="0"/>
                <a:ea typeface="Calibri" panose="020F0502020204030204" pitchFamily="34" charset="0"/>
                <a:cs typeface="Arial" panose="020B0604020202020204" pitchFamily="34" charset="0"/>
              </a:rPr>
              <a:t>biomassa</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157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13015" y="107758"/>
            <a:ext cx="3701934" cy="3660105"/>
          </a:xfrm>
          <a:prstGeom prst="rect">
            <a:avLst/>
          </a:prstGeom>
        </p:spPr>
        <p:txBody>
          <a:bodyPr wrap="square">
            <a:spAutoFit/>
          </a:bodyPr>
          <a:lstStyle/>
          <a:p>
            <a:pPr>
              <a:lnSpc>
                <a:spcPct val="107000"/>
              </a:lnSpc>
              <a:spcAft>
                <a:spcPts val="800"/>
              </a:spcAft>
            </a:pPr>
            <a:r>
              <a:rPr lang="it-IT"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Il p</a:t>
            </a:r>
            <a:r>
              <a:rPr lang="el-GR"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rocess</a:t>
            </a:r>
            <a:r>
              <a:rPr lang="it-IT"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o di elettrolisi</a:t>
            </a:r>
            <a:r>
              <a:rPr lang="en-GB"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endParaRPr lang="en-GB" b="1" dirty="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Elettrolisi</a:t>
            </a:r>
            <a:endParaRPr lang="en-GB"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a:t>
            </a:r>
            <a:r>
              <a:rPr lang="it-IT"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Gli elettrolizzatori usano l'elettricità per dividere l'acqua in idrogeno e ossigeno. Questa tecnologia è ben sviluppata e disponibile commercialmente e sono in fase di sviluppo sistemi in grado di utilizzare in modo efficiente energia rinnovabile intermittente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611212" y="941160"/>
            <a:ext cx="6096000" cy="1959960"/>
          </a:xfrm>
          <a:prstGeom prst="rect">
            <a:avLst/>
          </a:prstGeom>
        </p:spPr>
        <p:txBody>
          <a:bodyPr>
            <a:spAutoFit/>
          </a:bodyPr>
          <a:lstStyle/>
          <a:p>
            <a:pPr>
              <a:lnSpc>
                <a:spcPct val="107000"/>
              </a:lnSpc>
              <a:spcAft>
                <a:spcPts val="800"/>
              </a:spcAft>
            </a:pPr>
            <a:r>
              <a:rPr lang="en-US"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Processo</a:t>
            </a:r>
            <a:r>
              <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di </a:t>
            </a:r>
            <a:r>
              <a:rPr lang="en-US"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decomposizione</a:t>
            </a:r>
            <a:r>
              <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solare</a:t>
            </a:r>
            <a:r>
              <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diretta</a:t>
            </a:r>
            <a:r>
              <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rPr>
              <a:t>dell’acqua</a:t>
            </a:r>
            <a:endParaRPr lang="en-US" b="1" dirty="0" smtClean="0">
              <a:solidFill>
                <a:srgbClr val="1F3864"/>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it-IT" dirty="0" smtClean="0">
                <a:latin typeface="Calibri" panose="020F0502020204030204" pitchFamily="34" charset="0"/>
                <a:ea typeface="Times New Roman" panose="02020603050405020304" pitchFamily="18" charset="0"/>
                <a:cs typeface="Times New Roman" panose="02020603050405020304" pitchFamily="18" charset="0"/>
              </a:rPr>
              <a:t>I </a:t>
            </a:r>
            <a:r>
              <a:rPr lang="it-IT" dirty="0">
                <a:latin typeface="Calibri" panose="020F0502020204030204" pitchFamily="34" charset="0"/>
                <a:ea typeface="Times New Roman" panose="02020603050405020304" pitchFamily="18" charset="0"/>
                <a:cs typeface="Times New Roman" panose="02020603050405020304" pitchFamily="18" charset="0"/>
              </a:rPr>
              <a:t>processi diretti di scissione dell'acqua solare o fotolitici utilizzano l'energia della luce per dividere l'acqua in idrogeno e ossigeno. Questi processi sono attualmente nelle primissime fasi </a:t>
            </a:r>
            <a:r>
              <a:rPr lang="it-IT" dirty="0" smtClean="0">
                <a:latin typeface="Calibri" panose="020F0502020204030204" pitchFamily="34" charset="0"/>
                <a:ea typeface="Times New Roman" panose="02020603050405020304" pitchFamily="18" charset="0"/>
                <a:cs typeface="Times New Roman" panose="02020603050405020304" pitchFamily="18" charset="0"/>
              </a:rPr>
              <a:t>di ricerca </a:t>
            </a:r>
            <a:r>
              <a:rPr lang="it-IT" dirty="0">
                <a:latin typeface="Calibri" panose="020F0502020204030204" pitchFamily="34" charset="0"/>
                <a:ea typeface="Times New Roman" panose="02020603050405020304" pitchFamily="18" charset="0"/>
                <a:cs typeface="Times New Roman" panose="02020603050405020304" pitchFamily="18" charset="0"/>
              </a:rPr>
              <a:t>ma offrono un potenziale a lungo termine per la produzione sostenibile di idrogeno a basso impatto ambientale.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p:cNvPicPr/>
          <p:nvPr/>
        </p:nvPicPr>
        <p:blipFill>
          <a:blip r:embed="rId10" cstate="print"/>
          <a:srcRect/>
          <a:stretch>
            <a:fillRect/>
          </a:stretch>
        </p:blipFill>
        <p:spPr bwMode="auto">
          <a:xfrm>
            <a:off x="3270128" y="2930870"/>
            <a:ext cx="2793306" cy="2552324"/>
          </a:xfrm>
          <a:prstGeom prst="rect">
            <a:avLst/>
          </a:prstGeom>
          <a:noFill/>
          <a:ln w="9525">
            <a:noFill/>
            <a:miter lim="800000"/>
            <a:headEnd/>
            <a:tailEnd/>
          </a:ln>
        </p:spPr>
      </p:pic>
      <p:sp>
        <p:nvSpPr>
          <p:cNvPr id="18" name="Rectangle 17"/>
          <p:cNvSpPr/>
          <p:nvPr/>
        </p:nvSpPr>
        <p:spPr>
          <a:xfrm>
            <a:off x="1618781" y="5507778"/>
            <a:ext cx="6096000" cy="286682"/>
          </a:xfrm>
          <a:prstGeom prst="rect">
            <a:avLst/>
          </a:prstGeom>
        </p:spPr>
        <p:txBody>
          <a:bodyPr>
            <a:spAutoFit/>
          </a:bodyPr>
          <a:lstStyle/>
          <a:p>
            <a:pPr algn="just">
              <a:lnSpc>
                <a:spcPct val="115000"/>
              </a:lnSpc>
              <a:spcBef>
                <a:spcPts val="600"/>
              </a:spcBef>
              <a:spcAft>
                <a:spcPts val="600"/>
              </a:spcAft>
            </a:pPr>
            <a:r>
              <a:rPr lang="en-GB" sz="1200" i="1" dirty="0" smtClean="0">
                <a:latin typeface="Arial" panose="020B0604020202020204" pitchFamily="34" charset="0"/>
                <a:ea typeface="Times New Roman" panose="02020603050405020304" pitchFamily="18" charset="0"/>
                <a:cs typeface="FreeSans"/>
              </a:rPr>
              <a:t>Schematic </a:t>
            </a:r>
            <a:r>
              <a:rPr lang="en-GB" sz="1200" i="1" dirty="0">
                <a:latin typeface="Arial" panose="020B0604020202020204" pitchFamily="34" charset="0"/>
                <a:ea typeface="Times New Roman" panose="02020603050405020304" pitchFamily="18" charset="0"/>
                <a:cs typeface="FreeSans"/>
              </a:rPr>
              <a:t>of a typical electrolytic cell for hydrogen production from water.</a:t>
            </a:r>
          </a:p>
        </p:txBody>
      </p:sp>
      <p:sp>
        <p:nvSpPr>
          <p:cNvPr id="19" name="Rectangle 18"/>
          <p:cNvSpPr/>
          <p:nvPr/>
        </p:nvSpPr>
        <p:spPr>
          <a:xfrm>
            <a:off x="2966943" y="107758"/>
            <a:ext cx="6741679" cy="738664"/>
          </a:xfrm>
          <a:prstGeom prst="rect">
            <a:avLst/>
          </a:prstGeom>
        </p:spPr>
        <p:txBody>
          <a:bodyPr wrap="square">
            <a:spAutoFit/>
          </a:bodyPr>
          <a:lstStyle/>
          <a:p>
            <a:pPr lvl="0" algn="just" eaLnBrk="0" fontAlgn="base" hangingPunct="0">
              <a:spcBef>
                <a:spcPct val="0"/>
              </a:spcBef>
              <a:spcAft>
                <a:spcPct val="0"/>
              </a:spcAft>
            </a:pPr>
            <a:r>
              <a:rPr lang="it-IT" altLang="zh-CN" sz="1400" dirty="0" smtClean="0">
                <a:latin typeface="Arial" panose="020B0604020202020204" pitchFamily="34" charset="0"/>
                <a:ea typeface="Times New Roman" panose="02020603050405020304" pitchFamily="18" charset="0"/>
                <a:cs typeface="Arial" panose="020B0604020202020204" pitchFamily="34" charset="0"/>
              </a:rPr>
              <a:t>L'idrogeno </a:t>
            </a:r>
            <a:r>
              <a:rPr lang="it-IT" altLang="zh-CN" sz="1400" dirty="0">
                <a:latin typeface="Arial" panose="020B0604020202020204" pitchFamily="34" charset="0"/>
                <a:ea typeface="Times New Roman" panose="02020603050405020304" pitchFamily="18" charset="0"/>
                <a:cs typeface="Arial" panose="020B0604020202020204" pitchFamily="34" charset="0"/>
              </a:rPr>
              <a:t>può essere prodotto senza produrre gas </a:t>
            </a:r>
            <a:r>
              <a:rPr lang="it-IT" altLang="zh-CN" sz="1400" dirty="0" smtClean="0">
                <a:latin typeface="Arial" panose="020B0604020202020204" pitchFamily="34" charset="0"/>
                <a:ea typeface="Times New Roman" panose="02020603050405020304" pitchFamily="18" charset="0"/>
                <a:cs typeface="Arial" panose="020B0604020202020204" pitchFamily="34" charset="0"/>
              </a:rPr>
              <a:t>serra </a:t>
            </a:r>
            <a:r>
              <a:rPr lang="it-IT" altLang="zh-CN" sz="1400" dirty="0">
                <a:latin typeface="Arial" panose="020B0604020202020204" pitchFamily="34" charset="0"/>
                <a:ea typeface="Times New Roman" panose="02020603050405020304" pitchFamily="18" charset="0"/>
                <a:cs typeface="Arial" panose="020B0604020202020204" pitchFamily="34" charset="0"/>
              </a:rPr>
              <a:t>attraverso l'elettrolisi dell'acqua utilizzando una fonte di energia rinnovabile come l'energia solare o eolica.</a:t>
            </a:r>
            <a:endParaRPr kumimoji="0" lang="en-GB"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968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1114</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等线</vt:lpstr>
      <vt:lpstr>FreeSans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29</cp:revision>
  <dcterms:created xsi:type="dcterms:W3CDTF">2019-06-26T09:21:34Z</dcterms:created>
  <dcterms:modified xsi:type="dcterms:W3CDTF">2019-11-07T13:40:13Z</dcterms:modified>
</cp:coreProperties>
</file>