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8" r:id="rId4"/>
    <p:sldId id="259" r:id="rId5"/>
    <p:sldId id="260" r:id="rId6"/>
    <p:sldId id="262" r:id="rId7"/>
    <p:sldId id="263" r:id="rId8"/>
    <p:sldId id="261"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9"/>
    <p:restoredTop sz="94646"/>
  </p:normalViewPr>
  <p:slideViewPr>
    <p:cSldViewPr snapToGrid="0" snapToObjects="1">
      <p:cViewPr varScale="1">
        <p:scale>
          <a:sx n="110" d="100"/>
          <a:sy n="110" d="100"/>
        </p:scale>
        <p:origin x="66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0CBABE-8A25-4B80-8174-2B9CF7BD547D}"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63E6E3F2-C7BE-417B-BA66-5FA4AF8E8E02}">
      <dgm:prSet phldrT="[Text]"/>
      <dgm:spPr>
        <a:solidFill>
          <a:srgbClr val="92D050"/>
        </a:solidFill>
      </dgm:spPr>
      <dgm:t>
        <a:bodyPr/>
        <a:lstStyle/>
        <a:p>
          <a:r>
            <a:rPr lang="en-US" dirty="0" err="1" smtClean="0">
              <a:solidFill>
                <a:schemeClr val="tx1"/>
              </a:solidFill>
            </a:rPr>
            <a:t>Nel</a:t>
          </a:r>
          <a:r>
            <a:rPr lang="en-US" dirty="0" smtClean="0">
              <a:solidFill>
                <a:schemeClr val="tx1"/>
              </a:solidFill>
            </a:rPr>
            <a:t> 1990, </a:t>
          </a:r>
          <a:r>
            <a:rPr lang="en-US" dirty="0" err="1" smtClean="0">
              <a:solidFill>
                <a:schemeClr val="tx1"/>
              </a:solidFill>
            </a:rPr>
            <a:t>il</a:t>
          </a:r>
          <a:r>
            <a:rPr lang="en-US" dirty="0" smtClean="0">
              <a:solidFill>
                <a:schemeClr val="tx1"/>
              </a:solidFill>
            </a:rPr>
            <a:t> California Air Resources </a:t>
          </a:r>
          <a:r>
            <a:rPr lang="en-US" dirty="0" smtClean="0">
              <a:solidFill>
                <a:schemeClr val="tx1"/>
              </a:solidFill>
              <a:latin typeface="+mn-lt"/>
            </a:rPr>
            <a:t>Board</a:t>
          </a:r>
          <a:r>
            <a:rPr lang="en-US" dirty="0" smtClean="0">
              <a:solidFill>
                <a:schemeClr val="tx1"/>
              </a:solidFill>
            </a:rPr>
            <a:t> (CARB) </a:t>
          </a:r>
          <a:r>
            <a:rPr lang="en-US" dirty="0" err="1" smtClean="0">
              <a:solidFill>
                <a:schemeClr val="tx1"/>
              </a:solidFill>
            </a:rPr>
            <a:t>introdusse</a:t>
          </a:r>
          <a:r>
            <a:rPr lang="en-US" dirty="0" smtClean="0">
              <a:solidFill>
                <a:schemeClr val="tx1"/>
              </a:solidFill>
            </a:rPr>
            <a:t> </a:t>
          </a:r>
          <a:r>
            <a:rPr lang="en-US" dirty="0" err="1" smtClean="0">
              <a:solidFill>
                <a:schemeClr val="tx1"/>
              </a:solidFill>
            </a:rPr>
            <a:t>il</a:t>
          </a:r>
          <a:r>
            <a:rPr lang="en-US" dirty="0" smtClean="0">
              <a:solidFill>
                <a:schemeClr val="tx1"/>
              </a:solidFill>
            </a:rPr>
            <a:t> “Zero Emission Vehicle (ZEV) Mandate.”</a:t>
          </a:r>
          <a:endParaRPr lang="en-US" dirty="0">
            <a:solidFill>
              <a:schemeClr val="tx1"/>
            </a:solidFill>
          </a:endParaRPr>
        </a:p>
      </dgm:t>
    </dgm:pt>
    <dgm:pt modelId="{4BEFA15F-2217-45DA-ADEF-F89DDA4FD780}" type="parTrans" cxnId="{05884619-57CD-4867-9D54-6BEE76DBD1AF}">
      <dgm:prSet/>
      <dgm:spPr/>
      <dgm:t>
        <a:bodyPr/>
        <a:lstStyle/>
        <a:p>
          <a:endParaRPr lang="en-US"/>
        </a:p>
      </dgm:t>
    </dgm:pt>
    <dgm:pt modelId="{AD42B07E-EDB8-454F-9C69-56D2D11E35D1}" type="sibTrans" cxnId="{05884619-57CD-4867-9D54-6BEE76DBD1AF}">
      <dgm:prSet/>
      <dgm:spPr/>
      <dgm:t>
        <a:bodyPr/>
        <a:lstStyle/>
        <a:p>
          <a:endParaRPr lang="en-US"/>
        </a:p>
      </dgm:t>
    </dgm:pt>
    <dgm:pt modelId="{DCF81135-F445-4F63-820D-2EEF3BC1A05D}">
      <dgm:prSet phldrT="[Text]"/>
      <dgm:spPr/>
      <dgm:t>
        <a:bodyPr/>
        <a:lstStyle/>
        <a:p>
          <a:r>
            <a:rPr lang="en-US" dirty="0" smtClean="0"/>
            <a:t>Il primo standard </a:t>
          </a:r>
          <a:r>
            <a:rPr lang="en-US" dirty="0" err="1" smtClean="0"/>
            <a:t>sulle</a:t>
          </a:r>
          <a:r>
            <a:rPr lang="en-US" dirty="0" smtClean="0"/>
            <a:t> </a:t>
          </a:r>
          <a:r>
            <a:rPr lang="en-US" dirty="0" err="1" smtClean="0"/>
            <a:t>emissioni</a:t>
          </a:r>
          <a:r>
            <a:rPr lang="en-US" dirty="0" smtClean="0"/>
            <a:t> al </a:t>
          </a:r>
          <a:r>
            <a:rPr lang="en-US" dirty="0" err="1" smtClean="0"/>
            <a:t>mondo</a:t>
          </a:r>
          <a:r>
            <a:rPr lang="en-US" dirty="0" smtClean="0"/>
            <a:t> a </a:t>
          </a:r>
          <a:r>
            <a:rPr lang="en-US" dirty="0" err="1" smtClean="0"/>
            <a:t>normare</a:t>
          </a:r>
          <a:r>
            <a:rPr lang="en-US" dirty="0" smtClean="0"/>
            <a:t> </a:t>
          </a:r>
          <a:r>
            <a:rPr lang="en-US" dirty="0" err="1" smtClean="0"/>
            <a:t>l’uso</a:t>
          </a:r>
          <a:r>
            <a:rPr lang="en-US" dirty="0" smtClean="0"/>
            <a:t> di </a:t>
          </a:r>
          <a:r>
            <a:rPr lang="en-US" dirty="0" err="1" smtClean="0"/>
            <a:t>sistemi</a:t>
          </a:r>
          <a:r>
            <a:rPr lang="en-US" dirty="0" smtClean="0"/>
            <a:t> di </a:t>
          </a:r>
          <a:r>
            <a:rPr lang="en-US" dirty="0" err="1" smtClean="0"/>
            <a:t>trazione</a:t>
          </a:r>
          <a:r>
            <a:rPr lang="en-US" dirty="0" smtClean="0"/>
            <a:t> </a:t>
          </a:r>
          <a:r>
            <a:rPr lang="en-US" dirty="0" err="1" smtClean="0"/>
            <a:t>alternativi</a:t>
          </a:r>
          <a:endParaRPr lang="en-US" dirty="0"/>
        </a:p>
      </dgm:t>
    </dgm:pt>
    <dgm:pt modelId="{A6F9EEF3-E1C3-47D0-ADCB-9D62953C9B68}" type="parTrans" cxnId="{4EEA5103-699D-425E-B2E4-09E1710FA2CC}">
      <dgm:prSet/>
      <dgm:spPr/>
      <dgm:t>
        <a:bodyPr/>
        <a:lstStyle/>
        <a:p>
          <a:endParaRPr lang="en-US"/>
        </a:p>
      </dgm:t>
    </dgm:pt>
    <dgm:pt modelId="{03DEA146-A5C8-42E4-A3B6-9014D97F288D}" type="sibTrans" cxnId="{4EEA5103-699D-425E-B2E4-09E1710FA2CC}">
      <dgm:prSet/>
      <dgm:spPr/>
      <dgm:t>
        <a:bodyPr/>
        <a:lstStyle/>
        <a:p>
          <a:endParaRPr lang="en-US"/>
        </a:p>
      </dgm:t>
    </dgm:pt>
    <dgm:pt modelId="{E6EAD0E2-E2A1-46B0-93B5-055C1DA7ABB9}">
      <dgm:prSet phldrT="[Text]"/>
      <dgm:spPr>
        <a:solidFill>
          <a:srgbClr val="92D050"/>
        </a:solidFill>
      </dgm:spPr>
      <dgm:t>
        <a:bodyPr/>
        <a:lstStyle/>
        <a:p>
          <a:r>
            <a:rPr lang="en-US" dirty="0" smtClean="0">
              <a:solidFill>
                <a:schemeClr val="tx1"/>
              </a:solidFill>
            </a:rPr>
            <a:t>I </a:t>
          </a:r>
          <a:r>
            <a:rPr lang="en-US" dirty="0" err="1" smtClean="0">
              <a:solidFill>
                <a:schemeClr val="tx1"/>
              </a:solidFill>
            </a:rPr>
            <a:t>produttori</a:t>
          </a:r>
          <a:r>
            <a:rPr lang="en-US" dirty="0" smtClean="0">
              <a:solidFill>
                <a:schemeClr val="tx1"/>
              </a:solidFill>
            </a:rPr>
            <a:t>, come DaimlerChrysler, General Motors e Toyota </a:t>
          </a:r>
          <a:r>
            <a:rPr lang="en-US" dirty="0" err="1" smtClean="0">
              <a:solidFill>
                <a:schemeClr val="tx1"/>
              </a:solidFill>
            </a:rPr>
            <a:t>risposero</a:t>
          </a:r>
          <a:r>
            <a:rPr lang="en-US" dirty="0" smtClean="0">
              <a:solidFill>
                <a:schemeClr val="tx1"/>
              </a:solidFill>
            </a:rPr>
            <a:t> </a:t>
          </a:r>
          <a:r>
            <a:rPr lang="en-US" dirty="0" err="1" smtClean="0">
              <a:solidFill>
                <a:schemeClr val="tx1"/>
              </a:solidFill>
            </a:rPr>
            <a:t>investendo</a:t>
          </a:r>
          <a:r>
            <a:rPr lang="en-US" dirty="0" smtClean="0">
              <a:solidFill>
                <a:schemeClr val="tx1"/>
              </a:solidFill>
            </a:rPr>
            <a:t> in </a:t>
          </a:r>
          <a:r>
            <a:rPr lang="en-US" dirty="0" err="1" smtClean="0">
              <a:solidFill>
                <a:schemeClr val="tx1"/>
              </a:solidFill>
            </a:rPr>
            <a:t>ricerca</a:t>
          </a:r>
          <a:r>
            <a:rPr lang="en-US" dirty="0" smtClean="0">
              <a:solidFill>
                <a:schemeClr val="tx1"/>
              </a:solidFill>
            </a:rPr>
            <a:t> </a:t>
          </a:r>
          <a:r>
            <a:rPr lang="en-US" dirty="0" err="1" smtClean="0">
              <a:solidFill>
                <a:schemeClr val="tx1"/>
              </a:solidFill>
            </a:rPr>
            <a:t>nel</a:t>
          </a:r>
          <a:r>
            <a:rPr lang="en-US" dirty="0" smtClean="0">
              <a:solidFill>
                <a:schemeClr val="tx1"/>
              </a:solidFill>
            </a:rPr>
            <a:t> </a:t>
          </a:r>
          <a:r>
            <a:rPr lang="en-US" dirty="0" err="1" smtClean="0">
              <a:solidFill>
                <a:schemeClr val="tx1"/>
              </a:solidFill>
            </a:rPr>
            <a:t>settore</a:t>
          </a:r>
          <a:r>
            <a:rPr lang="en-US" dirty="0" smtClean="0">
              <a:solidFill>
                <a:schemeClr val="tx1"/>
              </a:solidFill>
            </a:rPr>
            <a:t> PEMFC</a:t>
          </a:r>
          <a:endParaRPr lang="en-US" dirty="0">
            <a:solidFill>
              <a:schemeClr val="tx1"/>
            </a:solidFill>
          </a:endParaRPr>
        </a:p>
      </dgm:t>
    </dgm:pt>
    <dgm:pt modelId="{1B3BFC40-5FBB-4C5D-AFE3-ABF2210F698C}" type="parTrans" cxnId="{786ABE9C-B451-4976-9AC9-AF897AE45F16}">
      <dgm:prSet/>
      <dgm:spPr/>
      <dgm:t>
        <a:bodyPr/>
        <a:lstStyle/>
        <a:p>
          <a:endParaRPr lang="en-US"/>
        </a:p>
      </dgm:t>
    </dgm:pt>
    <dgm:pt modelId="{6157C496-A8EE-427D-9D86-F969C0425CB9}" type="sibTrans" cxnId="{786ABE9C-B451-4976-9AC9-AF897AE45F16}">
      <dgm:prSet/>
      <dgm:spPr/>
      <dgm:t>
        <a:bodyPr/>
        <a:lstStyle/>
        <a:p>
          <a:endParaRPr lang="en-US"/>
        </a:p>
      </dgm:t>
    </dgm:pt>
    <dgm:pt modelId="{3CDA444D-6B88-45FA-B0B5-F90F60551082}">
      <dgm:prSet phldrT="[Text]"/>
      <dgm:spPr>
        <a:solidFill>
          <a:srgbClr val="92D050"/>
        </a:solidFill>
      </dgm:spPr>
      <dgm:t>
        <a:bodyPr/>
        <a:lstStyle/>
        <a:p>
          <a:r>
            <a:rPr lang="en-US" dirty="0" smtClean="0">
              <a:solidFill>
                <a:schemeClr val="tx1"/>
              </a:solidFill>
            </a:rPr>
            <a:t>Le </a:t>
          </a:r>
          <a:r>
            <a:rPr lang="en-US" dirty="0" err="1" smtClean="0">
              <a:solidFill>
                <a:schemeClr val="tx1"/>
              </a:solidFill>
            </a:rPr>
            <a:t>altre</a:t>
          </a:r>
          <a:r>
            <a:rPr lang="en-US" dirty="0" smtClean="0">
              <a:solidFill>
                <a:schemeClr val="tx1"/>
              </a:solidFill>
            </a:rPr>
            <a:t> </a:t>
          </a:r>
          <a:r>
            <a:rPr lang="en-US" dirty="0" err="1" smtClean="0">
              <a:solidFill>
                <a:schemeClr val="tx1"/>
              </a:solidFill>
            </a:rPr>
            <a:t>compagnie</a:t>
          </a:r>
          <a:r>
            <a:rPr lang="en-US" dirty="0" smtClean="0">
              <a:solidFill>
                <a:schemeClr val="tx1"/>
              </a:solidFill>
            </a:rPr>
            <a:t> </a:t>
          </a:r>
          <a:r>
            <a:rPr lang="en-US" dirty="0" err="1" smtClean="0">
              <a:solidFill>
                <a:schemeClr val="tx1"/>
              </a:solidFill>
            </a:rPr>
            <a:t>che</a:t>
          </a:r>
          <a:r>
            <a:rPr lang="en-US" dirty="0" smtClean="0">
              <a:solidFill>
                <a:schemeClr val="tx1"/>
              </a:solidFill>
            </a:rPr>
            <a:t> non </a:t>
          </a:r>
          <a:r>
            <a:rPr lang="en-US" dirty="0" err="1" smtClean="0">
              <a:solidFill>
                <a:schemeClr val="tx1"/>
              </a:solidFill>
            </a:rPr>
            <a:t>producevano</a:t>
          </a:r>
          <a:r>
            <a:rPr lang="en-US" dirty="0" smtClean="0">
              <a:solidFill>
                <a:schemeClr val="tx1"/>
              </a:solidFill>
            </a:rPr>
            <a:t> auto, come Ballard, </a:t>
          </a:r>
          <a:r>
            <a:rPr lang="en-US" dirty="0" err="1" smtClean="0">
              <a:solidFill>
                <a:schemeClr val="tx1"/>
              </a:solidFill>
            </a:rPr>
            <a:t>continuarono</a:t>
          </a:r>
          <a:r>
            <a:rPr lang="en-US" dirty="0" smtClean="0">
              <a:solidFill>
                <a:schemeClr val="tx1"/>
              </a:solidFill>
            </a:rPr>
            <a:t> la </a:t>
          </a:r>
          <a:r>
            <a:rPr lang="en-US" dirty="0" err="1" smtClean="0">
              <a:solidFill>
                <a:schemeClr val="tx1"/>
              </a:solidFill>
            </a:rPr>
            <a:t>ricerca</a:t>
          </a:r>
          <a:r>
            <a:rPr lang="en-US" dirty="0" smtClean="0">
              <a:solidFill>
                <a:schemeClr val="tx1"/>
              </a:solidFill>
            </a:rPr>
            <a:t> </a:t>
          </a:r>
          <a:r>
            <a:rPr lang="en-US" dirty="0" err="1" smtClean="0">
              <a:solidFill>
                <a:schemeClr val="tx1"/>
              </a:solidFill>
            </a:rPr>
            <a:t>delle</a:t>
          </a:r>
          <a:r>
            <a:rPr lang="en-US" dirty="0" smtClean="0">
              <a:solidFill>
                <a:schemeClr val="tx1"/>
              </a:solidFill>
            </a:rPr>
            <a:t> PEMFC per </a:t>
          </a:r>
          <a:r>
            <a:rPr lang="en-US" dirty="0" err="1" smtClean="0">
              <a:solidFill>
                <a:schemeClr val="tx1"/>
              </a:solidFill>
            </a:rPr>
            <a:t>applicazioni</a:t>
          </a:r>
          <a:r>
            <a:rPr lang="en-US" dirty="0" smtClean="0">
              <a:solidFill>
                <a:schemeClr val="tx1"/>
              </a:solidFill>
            </a:rPr>
            <a:t> automotive e </a:t>
          </a:r>
          <a:r>
            <a:rPr lang="en-US" dirty="0" err="1" smtClean="0">
              <a:solidFill>
                <a:schemeClr val="tx1"/>
              </a:solidFill>
            </a:rPr>
            <a:t>stazionarie</a:t>
          </a:r>
          <a:r>
            <a:rPr lang="en-US" dirty="0" smtClean="0">
              <a:solidFill>
                <a:schemeClr val="tx1"/>
              </a:solidFill>
            </a:rPr>
            <a:t>.</a:t>
          </a:r>
          <a:endParaRPr lang="en-US" dirty="0">
            <a:solidFill>
              <a:schemeClr val="tx1"/>
            </a:solidFill>
          </a:endParaRPr>
        </a:p>
      </dgm:t>
    </dgm:pt>
    <dgm:pt modelId="{83AB8F18-3DEA-4D8F-AC7E-9FC5F007AC8B}" type="parTrans" cxnId="{225BDED0-D2E0-4EB1-942A-3640660F7E00}">
      <dgm:prSet/>
      <dgm:spPr/>
      <dgm:t>
        <a:bodyPr/>
        <a:lstStyle/>
        <a:p>
          <a:endParaRPr lang="en-US"/>
        </a:p>
      </dgm:t>
    </dgm:pt>
    <dgm:pt modelId="{35C09510-1329-4AEA-917F-76A6273EBD92}" type="sibTrans" cxnId="{225BDED0-D2E0-4EB1-942A-3640660F7E00}">
      <dgm:prSet/>
      <dgm:spPr/>
      <dgm:t>
        <a:bodyPr/>
        <a:lstStyle/>
        <a:p>
          <a:endParaRPr lang="en-US"/>
        </a:p>
      </dgm:t>
    </dgm:pt>
    <dgm:pt modelId="{AB9614AB-7A2A-4E05-9329-E0E96D351217}" type="pres">
      <dgm:prSet presAssocID="{9B0CBABE-8A25-4B80-8174-2B9CF7BD547D}" presName="rootnode" presStyleCnt="0">
        <dgm:presLayoutVars>
          <dgm:chMax/>
          <dgm:chPref/>
          <dgm:dir/>
          <dgm:animLvl val="lvl"/>
        </dgm:presLayoutVars>
      </dgm:prSet>
      <dgm:spPr/>
      <dgm:t>
        <a:bodyPr/>
        <a:lstStyle/>
        <a:p>
          <a:endParaRPr lang="en-US"/>
        </a:p>
      </dgm:t>
    </dgm:pt>
    <dgm:pt modelId="{BBADCD2B-0F3B-4C18-BBCC-34C3D12D5FCF}" type="pres">
      <dgm:prSet presAssocID="{63E6E3F2-C7BE-417B-BA66-5FA4AF8E8E02}" presName="composite" presStyleCnt="0"/>
      <dgm:spPr/>
    </dgm:pt>
    <dgm:pt modelId="{722F5B72-6D69-461F-86CC-79E68007EDED}" type="pres">
      <dgm:prSet presAssocID="{63E6E3F2-C7BE-417B-BA66-5FA4AF8E8E02}" presName="bentUpArrow1" presStyleLbl="alignImgPlace1" presStyleIdx="0" presStyleCnt="2"/>
      <dgm:spPr>
        <a:solidFill>
          <a:schemeClr val="bg1"/>
        </a:solidFill>
        <a:ln w="25400">
          <a:solidFill>
            <a:schemeClr val="accent6">
              <a:lumMod val="60000"/>
              <a:lumOff val="40000"/>
            </a:schemeClr>
          </a:solidFill>
        </a:ln>
      </dgm:spPr>
    </dgm:pt>
    <dgm:pt modelId="{60E8B8C0-EF71-41D4-B587-27FBA9F0C3D9}" type="pres">
      <dgm:prSet presAssocID="{63E6E3F2-C7BE-417B-BA66-5FA4AF8E8E02}" presName="ParentText" presStyleLbl="node1" presStyleIdx="0" presStyleCnt="3">
        <dgm:presLayoutVars>
          <dgm:chMax val="1"/>
          <dgm:chPref val="1"/>
          <dgm:bulletEnabled val="1"/>
        </dgm:presLayoutVars>
      </dgm:prSet>
      <dgm:spPr/>
      <dgm:t>
        <a:bodyPr/>
        <a:lstStyle/>
        <a:p>
          <a:endParaRPr lang="en-US"/>
        </a:p>
      </dgm:t>
    </dgm:pt>
    <dgm:pt modelId="{2594D72D-0D14-476F-9CF4-213E137CC5C8}" type="pres">
      <dgm:prSet presAssocID="{63E6E3F2-C7BE-417B-BA66-5FA4AF8E8E02}" presName="ChildText" presStyleLbl="revTx" presStyleIdx="0" presStyleCnt="2">
        <dgm:presLayoutVars>
          <dgm:chMax val="0"/>
          <dgm:chPref val="0"/>
          <dgm:bulletEnabled val="1"/>
        </dgm:presLayoutVars>
      </dgm:prSet>
      <dgm:spPr/>
      <dgm:t>
        <a:bodyPr/>
        <a:lstStyle/>
        <a:p>
          <a:endParaRPr lang="en-US"/>
        </a:p>
      </dgm:t>
    </dgm:pt>
    <dgm:pt modelId="{1BD9CCEC-949E-4C1D-B7D5-D518CC5F2A7C}" type="pres">
      <dgm:prSet presAssocID="{AD42B07E-EDB8-454F-9C69-56D2D11E35D1}" presName="sibTrans" presStyleCnt="0"/>
      <dgm:spPr/>
    </dgm:pt>
    <dgm:pt modelId="{68F59754-FDBE-491F-895B-6C49DFFDBDBA}" type="pres">
      <dgm:prSet presAssocID="{E6EAD0E2-E2A1-46B0-93B5-055C1DA7ABB9}" presName="composite" presStyleCnt="0"/>
      <dgm:spPr/>
    </dgm:pt>
    <dgm:pt modelId="{C7B5364F-C601-4EAF-A8B7-342A2FD7D928}" type="pres">
      <dgm:prSet presAssocID="{E6EAD0E2-E2A1-46B0-93B5-055C1DA7ABB9}" presName="bentUpArrow1" presStyleLbl="alignImgPlace1" presStyleIdx="1" presStyleCnt="2"/>
      <dgm:spPr>
        <a:noFill/>
        <a:ln w="25400">
          <a:solidFill>
            <a:srgbClr val="92D050"/>
          </a:solidFill>
        </a:ln>
      </dgm:spPr>
    </dgm:pt>
    <dgm:pt modelId="{EAB095BD-4172-416F-9AFA-D0066ECE0832}" type="pres">
      <dgm:prSet presAssocID="{E6EAD0E2-E2A1-46B0-93B5-055C1DA7ABB9}" presName="ParentText" presStyleLbl="node1" presStyleIdx="1" presStyleCnt="3">
        <dgm:presLayoutVars>
          <dgm:chMax val="1"/>
          <dgm:chPref val="1"/>
          <dgm:bulletEnabled val="1"/>
        </dgm:presLayoutVars>
      </dgm:prSet>
      <dgm:spPr/>
      <dgm:t>
        <a:bodyPr/>
        <a:lstStyle/>
        <a:p>
          <a:endParaRPr lang="en-US"/>
        </a:p>
      </dgm:t>
    </dgm:pt>
    <dgm:pt modelId="{8D2C0DC1-1D36-41E5-94B1-835EE08FA9D2}" type="pres">
      <dgm:prSet presAssocID="{E6EAD0E2-E2A1-46B0-93B5-055C1DA7ABB9}" presName="ChildText" presStyleLbl="revTx" presStyleIdx="1" presStyleCnt="2">
        <dgm:presLayoutVars>
          <dgm:chMax val="0"/>
          <dgm:chPref val="0"/>
          <dgm:bulletEnabled val="1"/>
        </dgm:presLayoutVars>
      </dgm:prSet>
      <dgm:spPr/>
      <dgm:t>
        <a:bodyPr/>
        <a:lstStyle/>
        <a:p>
          <a:endParaRPr lang="en-US"/>
        </a:p>
      </dgm:t>
    </dgm:pt>
    <dgm:pt modelId="{5618446B-FCCA-4FF0-8971-C3BCEAF0B629}" type="pres">
      <dgm:prSet presAssocID="{6157C496-A8EE-427D-9D86-F969C0425CB9}" presName="sibTrans" presStyleCnt="0"/>
      <dgm:spPr/>
    </dgm:pt>
    <dgm:pt modelId="{398A0912-6F74-450A-94B1-FE87A9B5B603}" type="pres">
      <dgm:prSet presAssocID="{3CDA444D-6B88-45FA-B0B5-F90F60551082}" presName="composite" presStyleCnt="0"/>
      <dgm:spPr/>
    </dgm:pt>
    <dgm:pt modelId="{E7B204B0-2E5F-41BC-B4A1-FF0EE397543C}" type="pres">
      <dgm:prSet presAssocID="{3CDA444D-6B88-45FA-B0B5-F90F60551082}" presName="ParentText" presStyleLbl="node1" presStyleIdx="2" presStyleCnt="3">
        <dgm:presLayoutVars>
          <dgm:chMax val="1"/>
          <dgm:chPref val="1"/>
          <dgm:bulletEnabled val="1"/>
        </dgm:presLayoutVars>
      </dgm:prSet>
      <dgm:spPr/>
      <dgm:t>
        <a:bodyPr/>
        <a:lstStyle/>
        <a:p>
          <a:endParaRPr lang="en-US"/>
        </a:p>
      </dgm:t>
    </dgm:pt>
  </dgm:ptLst>
  <dgm:cxnLst>
    <dgm:cxn modelId="{E207B0BB-81BD-455C-846D-49C76A10FCF3}" type="presOf" srcId="{63E6E3F2-C7BE-417B-BA66-5FA4AF8E8E02}" destId="{60E8B8C0-EF71-41D4-B587-27FBA9F0C3D9}" srcOrd="0" destOrd="0" presId="urn:microsoft.com/office/officeart/2005/8/layout/StepDownProcess"/>
    <dgm:cxn modelId="{D09B470D-6B72-4C95-9F34-C8D94E07C6CC}" type="presOf" srcId="{DCF81135-F445-4F63-820D-2EEF3BC1A05D}" destId="{2594D72D-0D14-476F-9CF4-213E137CC5C8}" srcOrd="0" destOrd="0" presId="urn:microsoft.com/office/officeart/2005/8/layout/StepDownProcess"/>
    <dgm:cxn modelId="{33FFCE3A-ACF4-4A84-9D63-3AFE4EF1B68B}" type="presOf" srcId="{E6EAD0E2-E2A1-46B0-93B5-055C1DA7ABB9}" destId="{EAB095BD-4172-416F-9AFA-D0066ECE0832}" srcOrd="0" destOrd="0" presId="urn:microsoft.com/office/officeart/2005/8/layout/StepDownProcess"/>
    <dgm:cxn modelId="{05884619-57CD-4867-9D54-6BEE76DBD1AF}" srcId="{9B0CBABE-8A25-4B80-8174-2B9CF7BD547D}" destId="{63E6E3F2-C7BE-417B-BA66-5FA4AF8E8E02}" srcOrd="0" destOrd="0" parTransId="{4BEFA15F-2217-45DA-ADEF-F89DDA4FD780}" sibTransId="{AD42B07E-EDB8-454F-9C69-56D2D11E35D1}"/>
    <dgm:cxn modelId="{4B53A3D6-D2CE-41A0-88D8-6B1A3F60A064}" type="presOf" srcId="{9B0CBABE-8A25-4B80-8174-2B9CF7BD547D}" destId="{AB9614AB-7A2A-4E05-9329-E0E96D351217}" srcOrd="0" destOrd="0" presId="urn:microsoft.com/office/officeart/2005/8/layout/StepDownProcess"/>
    <dgm:cxn modelId="{E836BC2C-D31F-470A-B398-084A5DE61306}" type="presOf" srcId="{3CDA444D-6B88-45FA-B0B5-F90F60551082}" destId="{E7B204B0-2E5F-41BC-B4A1-FF0EE397543C}" srcOrd="0" destOrd="0" presId="urn:microsoft.com/office/officeart/2005/8/layout/StepDownProcess"/>
    <dgm:cxn modelId="{4EEA5103-699D-425E-B2E4-09E1710FA2CC}" srcId="{63E6E3F2-C7BE-417B-BA66-5FA4AF8E8E02}" destId="{DCF81135-F445-4F63-820D-2EEF3BC1A05D}" srcOrd="0" destOrd="0" parTransId="{A6F9EEF3-E1C3-47D0-ADCB-9D62953C9B68}" sibTransId="{03DEA146-A5C8-42E4-A3B6-9014D97F288D}"/>
    <dgm:cxn modelId="{786ABE9C-B451-4976-9AC9-AF897AE45F16}" srcId="{9B0CBABE-8A25-4B80-8174-2B9CF7BD547D}" destId="{E6EAD0E2-E2A1-46B0-93B5-055C1DA7ABB9}" srcOrd="1" destOrd="0" parTransId="{1B3BFC40-5FBB-4C5D-AFE3-ABF2210F698C}" sibTransId="{6157C496-A8EE-427D-9D86-F969C0425CB9}"/>
    <dgm:cxn modelId="{225BDED0-D2E0-4EB1-942A-3640660F7E00}" srcId="{9B0CBABE-8A25-4B80-8174-2B9CF7BD547D}" destId="{3CDA444D-6B88-45FA-B0B5-F90F60551082}" srcOrd="2" destOrd="0" parTransId="{83AB8F18-3DEA-4D8F-AC7E-9FC5F007AC8B}" sibTransId="{35C09510-1329-4AEA-917F-76A6273EBD92}"/>
    <dgm:cxn modelId="{402527E7-F5A5-436B-921F-6B36443E9742}" type="presParOf" srcId="{AB9614AB-7A2A-4E05-9329-E0E96D351217}" destId="{BBADCD2B-0F3B-4C18-BBCC-34C3D12D5FCF}" srcOrd="0" destOrd="0" presId="urn:microsoft.com/office/officeart/2005/8/layout/StepDownProcess"/>
    <dgm:cxn modelId="{4093A8F8-02DC-4BC3-B85F-86831E796C31}" type="presParOf" srcId="{BBADCD2B-0F3B-4C18-BBCC-34C3D12D5FCF}" destId="{722F5B72-6D69-461F-86CC-79E68007EDED}" srcOrd="0" destOrd="0" presId="urn:microsoft.com/office/officeart/2005/8/layout/StepDownProcess"/>
    <dgm:cxn modelId="{360B8CC4-BB1C-415F-9A45-C3CE1EB73428}" type="presParOf" srcId="{BBADCD2B-0F3B-4C18-BBCC-34C3D12D5FCF}" destId="{60E8B8C0-EF71-41D4-B587-27FBA9F0C3D9}" srcOrd="1" destOrd="0" presId="urn:microsoft.com/office/officeart/2005/8/layout/StepDownProcess"/>
    <dgm:cxn modelId="{ADA9119B-9634-4226-A12D-D823FB292B20}" type="presParOf" srcId="{BBADCD2B-0F3B-4C18-BBCC-34C3D12D5FCF}" destId="{2594D72D-0D14-476F-9CF4-213E137CC5C8}" srcOrd="2" destOrd="0" presId="urn:microsoft.com/office/officeart/2005/8/layout/StepDownProcess"/>
    <dgm:cxn modelId="{C7EA29F5-8B9B-4786-A3D5-54F185622D26}" type="presParOf" srcId="{AB9614AB-7A2A-4E05-9329-E0E96D351217}" destId="{1BD9CCEC-949E-4C1D-B7D5-D518CC5F2A7C}" srcOrd="1" destOrd="0" presId="urn:microsoft.com/office/officeart/2005/8/layout/StepDownProcess"/>
    <dgm:cxn modelId="{2F2EEC39-18E4-4BDD-9738-D2BA41D49E5E}" type="presParOf" srcId="{AB9614AB-7A2A-4E05-9329-E0E96D351217}" destId="{68F59754-FDBE-491F-895B-6C49DFFDBDBA}" srcOrd="2" destOrd="0" presId="urn:microsoft.com/office/officeart/2005/8/layout/StepDownProcess"/>
    <dgm:cxn modelId="{F7B99E0B-6158-440F-AA72-87B386BD0366}" type="presParOf" srcId="{68F59754-FDBE-491F-895B-6C49DFFDBDBA}" destId="{C7B5364F-C601-4EAF-A8B7-342A2FD7D928}" srcOrd="0" destOrd="0" presId="urn:microsoft.com/office/officeart/2005/8/layout/StepDownProcess"/>
    <dgm:cxn modelId="{52713DD6-E145-4649-8964-906C121CD59A}" type="presParOf" srcId="{68F59754-FDBE-491F-895B-6C49DFFDBDBA}" destId="{EAB095BD-4172-416F-9AFA-D0066ECE0832}" srcOrd="1" destOrd="0" presId="urn:microsoft.com/office/officeart/2005/8/layout/StepDownProcess"/>
    <dgm:cxn modelId="{425EC7F3-8419-4AAD-A498-16D923D641A5}" type="presParOf" srcId="{68F59754-FDBE-491F-895B-6C49DFFDBDBA}" destId="{8D2C0DC1-1D36-41E5-94B1-835EE08FA9D2}" srcOrd="2" destOrd="0" presId="urn:microsoft.com/office/officeart/2005/8/layout/StepDownProcess"/>
    <dgm:cxn modelId="{CA949A73-164D-4789-9EC7-325E16CDD259}" type="presParOf" srcId="{AB9614AB-7A2A-4E05-9329-E0E96D351217}" destId="{5618446B-FCCA-4FF0-8971-C3BCEAF0B629}" srcOrd="3" destOrd="0" presId="urn:microsoft.com/office/officeart/2005/8/layout/StepDownProcess"/>
    <dgm:cxn modelId="{277ED1A9-E590-498F-B77C-476B45F54B00}" type="presParOf" srcId="{AB9614AB-7A2A-4E05-9329-E0E96D351217}" destId="{398A0912-6F74-450A-94B1-FE87A9B5B603}" srcOrd="4" destOrd="0" presId="urn:microsoft.com/office/officeart/2005/8/layout/StepDownProcess"/>
    <dgm:cxn modelId="{0A82BDA6-8E7B-4F2F-967A-82FD3AE954A3}" type="presParOf" srcId="{398A0912-6F74-450A-94B1-FE87A9B5B603}" destId="{E7B204B0-2E5F-41BC-B4A1-FF0EE397543C}" srcOrd="0" destOrd="0" presId="urn:microsoft.com/office/officeart/2005/8/layout/StepDownProcess"/>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658816-991C-4205-8CC8-996636295847}"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1EA504E-1605-4862-92B6-AEB784D3370D}">
      <dgm:prSet phldrT="[Text]"/>
      <dgm:spPr>
        <a:solidFill>
          <a:srgbClr val="FF0000"/>
        </a:solidFill>
      </dgm:spPr>
      <dgm:t>
        <a:bodyPr/>
        <a:lstStyle/>
        <a:p>
          <a:r>
            <a:rPr lang="en-US" b="1" dirty="0" smtClean="0">
              <a:solidFill>
                <a:schemeClr val="tx1"/>
              </a:solidFill>
            </a:rPr>
            <a:t>Diverse </a:t>
          </a:r>
          <a:r>
            <a:rPr lang="en-US" b="1" dirty="0" err="1" smtClean="0">
              <a:solidFill>
                <a:schemeClr val="tx1"/>
              </a:solidFill>
            </a:rPr>
            <a:t>aziende</a:t>
          </a:r>
          <a:r>
            <a:rPr lang="en-US" b="1" dirty="0" smtClean="0">
              <a:solidFill>
                <a:schemeClr val="tx1"/>
              </a:solidFill>
            </a:rPr>
            <a:t> </a:t>
          </a:r>
          <a:r>
            <a:rPr lang="en-US" b="1" dirty="0" err="1" smtClean="0">
              <a:solidFill>
                <a:schemeClr val="tx1"/>
              </a:solidFill>
            </a:rPr>
            <a:t>falliscono</a:t>
          </a:r>
          <a:endParaRPr lang="en-US" b="1" dirty="0">
            <a:solidFill>
              <a:schemeClr val="tx1"/>
            </a:solidFill>
          </a:endParaRPr>
        </a:p>
      </dgm:t>
    </dgm:pt>
    <dgm:pt modelId="{6C31CB1A-9ED4-49D3-A88F-869D589978D9}" type="sibTrans" cxnId="{95007A24-B25D-4D11-B954-86D91F651D19}">
      <dgm:prSet/>
      <dgm:spPr/>
      <dgm:t>
        <a:bodyPr/>
        <a:lstStyle/>
        <a:p>
          <a:endParaRPr lang="en-US"/>
        </a:p>
      </dgm:t>
    </dgm:pt>
    <dgm:pt modelId="{B7DFCF73-7F4E-40CE-91B7-81CABB2D083B}" type="parTrans" cxnId="{95007A24-B25D-4D11-B954-86D91F651D19}">
      <dgm:prSet/>
      <dgm:spPr/>
      <dgm:t>
        <a:bodyPr/>
        <a:lstStyle/>
        <a:p>
          <a:endParaRPr lang="en-US"/>
        </a:p>
      </dgm:t>
    </dgm:pt>
    <dgm:pt modelId="{1CD3218D-F959-4846-828B-464DAC7E1E44}">
      <dgm:prSet phldrT="[Text]"/>
      <dgm:spPr>
        <a:solidFill>
          <a:srgbClr val="FFC000"/>
        </a:solidFill>
        <a:ln w="28575">
          <a:solidFill>
            <a:srgbClr val="00B0F0"/>
          </a:solidFill>
        </a:ln>
      </dgm:spPr>
      <dgm:t>
        <a:bodyPr/>
        <a:lstStyle/>
        <a:p>
          <a:r>
            <a:rPr lang="en-US" b="1" dirty="0" err="1" smtClean="0">
              <a:solidFill>
                <a:schemeClr val="tx1"/>
              </a:solidFill>
            </a:rPr>
            <a:t>Minori</a:t>
          </a:r>
          <a:r>
            <a:rPr lang="en-US" b="1" dirty="0" smtClean="0">
              <a:solidFill>
                <a:schemeClr val="tx1"/>
              </a:solidFill>
            </a:rPr>
            <a:t> </a:t>
          </a:r>
          <a:r>
            <a:rPr lang="en-US" b="1" dirty="0" err="1" smtClean="0">
              <a:solidFill>
                <a:schemeClr val="tx1"/>
              </a:solidFill>
            </a:rPr>
            <a:t>finanziamenti</a:t>
          </a:r>
          <a:r>
            <a:rPr lang="en-US" b="1" dirty="0" smtClean="0">
              <a:solidFill>
                <a:schemeClr val="tx1"/>
              </a:solidFill>
            </a:rPr>
            <a:t> </a:t>
          </a:r>
          <a:r>
            <a:rPr lang="en-US" b="1" dirty="0" err="1" smtClean="0">
              <a:solidFill>
                <a:schemeClr val="tx1"/>
              </a:solidFill>
            </a:rPr>
            <a:t>statali</a:t>
          </a:r>
          <a:endParaRPr lang="en-US" b="1" dirty="0" smtClean="0">
            <a:solidFill>
              <a:schemeClr val="tx1"/>
            </a:solidFill>
          </a:endParaRPr>
        </a:p>
        <a:p>
          <a:endParaRPr lang="en-US" dirty="0"/>
        </a:p>
      </dgm:t>
    </dgm:pt>
    <dgm:pt modelId="{AE9ADFFD-FC8D-4212-BF40-6775C3EB1251}" type="sibTrans" cxnId="{E30CBEB7-20B2-4981-90B8-3DE19D7CC34F}">
      <dgm:prSet/>
      <dgm:spPr/>
      <dgm:t>
        <a:bodyPr/>
        <a:lstStyle/>
        <a:p>
          <a:endParaRPr lang="en-US"/>
        </a:p>
      </dgm:t>
    </dgm:pt>
    <dgm:pt modelId="{5FCA9A9E-16E7-4CB6-8043-2B4092F09E1F}" type="parTrans" cxnId="{E30CBEB7-20B2-4981-90B8-3DE19D7CC34F}">
      <dgm:prSet/>
      <dgm:spPr/>
      <dgm:t>
        <a:bodyPr/>
        <a:lstStyle/>
        <a:p>
          <a:endParaRPr lang="en-US"/>
        </a:p>
      </dgm:t>
    </dgm:pt>
    <dgm:pt modelId="{E3383EC8-4E6E-4280-973A-39C48F072725}">
      <dgm:prSet/>
      <dgm:spPr>
        <a:solidFill>
          <a:schemeClr val="accent6"/>
        </a:solidFill>
        <a:ln>
          <a:solidFill>
            <a:schemeClr val="bg1"/>
          </a:solidFill>
        </a:ln>
      </dgm:spPr>
      <dgm:t>
        <a:bodyPr/>
        <a:lstStyle/>
        <a:p>
          <a:r>
            <a:rPr lang="en-GB" b="1" dirty="0" smtClean="0">
              <a:solidFill>
                <a:schemeClr val="tx1"/>
              </a:solidFill>
            </a:rPr>
            <a:t>Le </a:t>
          </a:r>
          <a:r>
            <a:rPr lang="en-GB" b="1" dirty="0" err="1" smtClean="0">
              <a:solidFill>
                <a:schemeClr val="tx1"/>
              </a:solidFill>
            </a:rPr>
            <a:t>altre</a:t>
          </a:r>
          <a:r>
            <a:rPr lang="en-GB" b="1" dirty="0" smtClean="0">
              <a:solidFill>
                <a:schemeClr val="tx1"/>
              </a:solidFill>
            </a:rPr>
            <a:t> </a:t>
          </a:r>
          <a:r>
            <a:rPr lang="en-GB" b="1" dirty="0" err="1" smtClean="0">
              <a:solidFill>
                <a:schemeClr val="tx1"/>
              </a:solidFill>
            </a:rPr>
            <a:t>aziende</a:t>
          </a:r>
          <a:r>
            <a:rPr lang="en-GB" b="1" dirty="0" smtClean="0">
              <a:solidFill>
                <a:schemeClr val="tx1"/>
              </a:solidFill>
            </a:rPr>
            <a:t> </a:t>
          </a:r>
          <a:r>
            <a:rPr lang="en-GB" b="1" dirty="0" err="1" smtClean="0">
              <a:solidFill>
                <a:schemeClr val="tx1"/>
              </a:solidFill>
            </a:rPr>
            <a:t>diventano</a:t>
          </a:r>
          <a:r>
            <a:rPr lang="en-GB" b="1" dirty="0" smtClean="0">
              <a:solidFill>
                <a:schemeClr val="tx1"/>
              </a:solidFill>
            </a:rPr>
            <a:t> </a:t>
          </a:r>
          <a:r>
            <a:rPr lang="en-GB" b="1" dirty="0" err="1" smtClean="0">
              <a:solidFill>
                <a:schemeClr val="tx1"/>
              </a:solidFill>
            </a:rPr>
            <a:t>più</a:t>
          </a:r>
          <a:r>
            <a:rPr lang="en-GB" b="1" dirty="0" smtClean="0">
              <a:solidFill>
                <a:schemeClr val="tx1"/>
              </a:solidFill>
            </a:rPr>
            <a:t> orientate </a:t>
          </a:r>
          <a:r>
            <a:rPr lang="en-GB" b="1" dirty="0" err="1" smtClean="0">
              <a:solidFill>
                <a:schemeClr val="tx1"/>
              </a:solidFill>
            </a:rPr>
            <a:t>alla</a:t>
          </a:r>
          <a:r>
            <a:rPr lang="en-GB" b="1" dirty="0" smtClean="0">
              <a:solidFill>
                <a:schemeClr val="tx1"/>
              </a:solidFill>
            </a:rPr>
            <a:t> </a:t>
          </a:r>
          <a:r>
            <a:rPr lang="en-GB" b="1" dirty="0" err="1" smtClean="0">
              <a:solidFill>
                <a:schemeClr val="tx1"/>
              </a:solidFill>
            </a:rPr>
            <a:t>commercializzazione</a:t>
          </a:r>
          <a:r>
            <a:rPr lang="en-GB" b="1" dirty="0" smtClean="0">
              <a:solidFill>
                <a:schemeClr val="tx1"/>
              </a:solidFill>
            </a:rPr>
            <a:t> </a:t>
          </a:r>
          <a:r>
            <a:rPr lang="en-GB" b="1" dirty="0" err="1" smtClean="0">
              <a:solidFill>
                <a:schemeClr val="tx1"/>
              </a:solidFill>
            </a:rPr>
            <a:t>dei</a:t>
          </a:r>
          <a:r>
            <a:rPr lang="en-GB" b="1" dirty="0" smtClean="0">
              <a:solidFill>
                <a:schemeClr val="tx1"/>
              </a:solidFill>
            </a:rPr>
            <a:t> </a:t>
          </a:r>
          <a:r>
            <a:rPr lang="en-GB" b="1" dirty="0" err="1" smtClean="0">
              <a:solidFill>
                <a:schemeClr val="tx1"/>
              </a:solidFill>
            </a:rPr>
            <a:t>prodotti</a:t>
          </a:r>
          <a:r>
            <a:rPr lang="en-GB" b="1" dirty="0" smtClean="0">
              <a:solidFill>
                <a:schemeClr val="tx1"/>
              </a:solidFill>
            </a:rPr>
            <a:t> e </a:t>
          </a:r>
          <a:r>
            <a:rPr lang="en-GB" b="1" dirty="0" err="1" smtClean="0">
              <a:solidFill>
                <a:schemeClr val="tx1"/>
              </a:solidFill>
            </a:rPr>
            <a:t>cercano</a:t>
          </a:r>
          <a:r>
            <a:rPr lang="en-GB" b="1" dirty="0" smtClean="0">
              <a:solidFill>
                <a:schemeClr val="tx1"/>
              </a:solidFill>
            </a:rPr>
            <a:t> </a:t>
          </a:r>
          <a:r>
            <a:rPr lang="en-GB" b="1" dirty="0" err="1" smtClean="0">
              <a:solidFill>
                <a:schemeClr val="tx1"/>
              </a:solidFill>
            </a:rPr>
            <a:t>opportunità</a:t>
          </a:r>
          <a:r>
            <a:rPr lang="en-GB" b="1" dirty="0" smtClean="0">
              <a:solidFill>
                <a:schemeClr val="tx1"/>
              </a:solidFill>
            </a:rPr>
            <a:t> di </a:t>
          </a:r>
          <a:r>
            <a:rPr lang="en-GB" b="1" dirty="0" err="1" smtClean="0">
              <a:solidFill>
                <a:schemeClr val="tx1"/>
              </a:solidFill>
            </a:rPr>
            <a:t>guadagno</a:t>
          </a:r>
          <a:r>
            <a:rPr lang="en-GB" b="1" dirty="0" smtClean="0">
              <a:solidFill>
                <a:schemeClr val="tx1"/>
              </a:solidFill>
            </a:rPr>
            <a:t> per </a:t>
          </a:r>
          <a:r>
            <a:rPr lang="en-GB" b="1" dirty="0" err="1" smtClean="0">
              <a:solidFill>
                <a:schemeClr val="tx1"/>
              </a:solidFill>
            </a:rPr>
            <a:t>supportare</a:t>
          </a:r>
          <a:r>
            <a:rPr lang="en-GB" b="1" dirty="0" smtClean="0">
              <a:solidFill>
                <a:schemeClr val="tx1"/>
              </a:solidFill>
            </a:rPr>
            <a:t> </a:t>
          </a:r>
          <a:r>
            <a:rPr lang="en-GB" b="1" dirty="0" err="1" smtClean="0">
              <a:solidFill>
                <a:schemeClr val="tx1"/>
              </a:solidFill>
            </a:rPr>
            <a:t>ulteriori</a:t>
          </a:r>
          <a:r>
            <a:rPr lang="en-GB" b="1" dirty="0" smtClean="0">
              <a:solidFill>
                <a:schemeClr val="tx1"/>
              </a:solidFill>
            </a:rPr>
            <a:t> </a:t>
          </a:r>
          <a:r>
            <a:rPr lang="en-GB" b="1" dirty="0" err="1" smtClean="0">
              <a:solidFill>
                <a:schemeClr val="tx1"/>
              </a:solidFill>
            </a:rPr>
            <a:t>attività</a:t>
          </a:r>
          <a:r>
            <a:rPr lang="en-GB" b="1" dirty="0" smtClean="0">
              <a:solidFill>
                <a:schemeClr val="tx1"/>
              </a:solidFill>
            </a:rPr>
            <a:t> di RD&amp;D </a:t>
          </a:r>
          <a:r>
            <a:rPr lang="en-GB" b="1" dirty="0" err="1" smtClean="0">
              <a:solidFill>
                <a:schemeClr val="tx1"/>
              </a:solidFill>
            </a:rPr>
            <a:t>nei</a:t>
          </a:r>
          <a:r>
            <a:rPr lang="en-GB" b="1" dirty="0" smtClean="0">
              <a:solidFill>
                <a:schemeClr val="tx1"/>
              </a:solidFill>
            </a:rPr>
            <a:t> </a:t>
          </a:r>
          <a:r>
            <a:rPr lang="en-GB" b="1" dirty="0" err="1" smtClean="0">
              <a:solidFill>
                <a:schemeClr val="tx1"/>
              </a:solidFill>
            </a:rPr>
            <a:t>loro</a:t>
          </a:r>
          <a:r>
            <a:rPr lang="en-GB" b="1" dirty="0" smtClean="0">
              <a:solidFill>
                <a:schemeClr val="tx1"/>
              </a:solidFill>
            </a:rPr>
            <a:t> </a:t>
          </a:r>
          <a:r>
            <a:rPr lang="en-GB" b="1" dirty="0" err="1" smtClean="0">
              <a:solidFill>
                <a:schemeClr val="tx1"/>
              </a:solidFill>
            </a:rPr>
            <a:t>settori</a:t>
          </a:r>
          <a:r>
            <a:rPr lang="en-GB" b="1" dirty="0" smtClean="0">
              <a:solidFill>
                <a:schemeClr val="tx1"/>
              </a:solidFill>
            </a:rPr>
            <a:t> di </a:t>
          </a:r>
          <a:r>
            <a:rPr lang="en-GB" b="1" dirty="0" err="1" smtClean="0">
              <a:solidFill>
                <a:schemeClr val="tx1"/>
              </a:solidFill>
            </a:rPr>
            <a:t>competenza</a:t>
          </a:r>
          <a:r>
            <a:rPr lang="en-GB" b="1" dirty="0" smtClean="0">
              <a:solidFill>
                <a:schemeClr val="tx1"/>
              </a:solidFill>
            </a:rPr>
            <a:t>.</a:t>
          </a:r>
          <a:endParaRPr lang="en-GB" b="1" dirty="0">
            <a:solidFill>
              <a:schemeClr val="tx1"/>
            </a:solidFill>
          </a:endParaRPr>
        </a:p>
      </dgm:t>
    </dgm:pt>
    <dgm:pt modelId="{24022012-F221-4CC3-8C2D-5F3D5CB750CB}" type="parTrans" cxnId="{C5489711-1494-4360-B3DB-C8DA91B6F1BC}">
      <dgm:prSet/>
      <dgm:spPr/>
      <dgm:t>
        <a:bodyPr/>
        <a:lstStyle/>
        <a:p>
          <a:endParaRPr lang="en-US"/>
        </a:p>
      </dgm:t>
    </dgm:pt>
    <dgm:pt modelId="{79D1FF4D-C194-4197-A85A-0A0C5D8B4D0B}" type="sibTrans" cxnId="{C5489711-1494-4360-B3DB-C8DA91B6F1BC}">
      <dgm:prSet/>
      <dgm:spPr/>
      <dgm:t>
        <a:bodyPr/>
        <a:lstStyle/>
        <a:p>
          <a:endParaRPr lang="en-US"/>
        </a:p>
      </dgm:t>
    </dgm:pt>
    <dgm:pt modelId="{8CCE8BBD-AA2B-4DAA-8535-5F34B8F5EAF6}">
      <dgm:prSet phldrT="[Text]"/>
      <dgm:spPr>
        <a:solidFill>
          <a:srgbClr val="FFC000"/>
        </a:solidFill>
        <a:ln w="28575">
          <a:solidFill>
            <a:srgbClr val="00B0F0"/>
          </a:solidFill>
        </a:ln>
      </dgm:spPr>
      <dgm:t>
        <a:bodyPr/>
        <a:lstStyle/>
        <a:p>
          <a:r>
            <a:rPr lang="en-US" b="1" dirty="0" err="1" smtClean="0">
              <a:solidFill>
                <a:schemeClr val="tx1"/>
              </a:solidFill>
            </a:rPr>
            <a:t>Disponibilità</a:t>
          </a:r>
          <a:r>
            <a:rPr lang="en-US" b="1" dirty="0" smtClean="0">
              <a:solidFill>
                <a:schemeClr val="tx1"/>
              </a:solidFill>
            </a:rPr>
            <a:t> di </a:t>
          </a:r>
          <a:r>
            <a:rPr lang="en-US" b="1" dirty="0" err="1" smtClean="0">
              <a:solidFill>
                <a:schemeClr val="tx1"/>
              </a:solidFill>
            </a:rPr>
            <a:t>credito</a:t>
          </a:r>
          <a:r>
            <a:rPr lang="en-US" b="1" dirty="0" smtClean="0">
              <a:solidFill>
                <a:schemeClr val="tx1"/>
              </a:solidFill>
            </a:rPr>
            <a:t> </a:t>
          </a:r>
          <a:r>
            <a:rPr lang="en-US" b="1" dirty="0" err="1" smtClean="0">
              <a:solidFill>
                <a:schemeClr val="tx1"/>
              </a:solidFill>
            </a:rPr>
            <a:t>limitata</a:t>
          </a:r>
          <a:endParaRPr lang="en-US" b="1" dirty="0">
            <a:solidFill>
              <a:schemeClr val="tx1"/>
            </a:solidFill>
          </a:endParaRPr>
        </a:p>
      </dgm:t>
    </dgm:pt>
    <dgm:pt modelId="{698FB647-38E6-4639-9732-BD8A02C0AEA2}" type="parTrans" cxnId="{20BBCACE-53B3-43B1-8039-BD5A929A15F7}">
      <dgm:prSet/>
      <dgm:spPr/>
      <dgm:t>
        <a:bodyPr/>
        <a:lstStyle/>
        <a:p>
          <a:endParaRPr lang="en-US"/>
        </a:p>
      </dgm:t>
    </dgm:pt>
    <dgm:pt modelId="{7F838E60-91F5-4CC4-BFC3-5A9E112254B0}" type="sibTrans" cxnId="{20BBCACE-53B3-43B1-8039-BD5A929A15F7}">
      <dgm:prSet/>
      <dgm:spPr>
        <a:noFill/>
      </dgm:spPr>
      <dgm:t>
        <a:bodyPr/>
        <a:lstStyle/>
        <a:p>
          <a:endParaRPr lang="en-US"/>
        </a:p>
      </dgm:t>
    </dgm:pt>
    <dgm:pt modelId="{EC9B4809-CBDA-4420-A85E-FACFA5DB8E8E}">
      <dgm:prSet phldrT="[Text]"/>
      <dgm:spPr>
        <a:solidFill>
          <a:srgbClr val="FFC000"/>
        </a:solidFill>
        <a:ln w="28575">
          <a:solidFill>
            <a:srgbClr val="00B0F0"/>
          </a:solidFill>
        </a:ln>
      </dgm:spPr>
      <dgm:t>
        <a:bodyPr/>
        <a:lstStyle/>
        <a:p>
          <a:r>
            <a:rPr lang="en-US" b="1" dirty="0" err="1" smtClean="0">
              <a:solidFill>
                <a:schemeClr val="tx1"/>
              </a:solidFill>
            </a:rPr>
            <a:t>Mancanza</a:t>
          </a:r>
          <a:r>
            <a:rPr lang="en-US" b="1" dirty="0" smtClean="0">
              <a:solidFill>
                <a:schemeClr val="tx1"/>
              </a:solidFill>
            </a:rPr>
            <a:t> di </a:t>
          </a:r>
          <a:r>
            <a:rPr lang="en-US" b="1" dirty="0" err="1" smtClean="0">
              <a:solidFill>
                <a:schemeClr val="tx1"/>
              </a:solidFill>
            </a:rPr>
            <a:t>opportunità</a:t>
          </a:r>
          <a:r>
            <a:rPr lang="en-US" b="1" dirty="0" smtClean="0">
              <a:solidFill>
                <a:schemeClr val="tx1"/>
              </a:solidFill>
            </a:rPr>
            <a:t> di </a:t>
          </a:r>
          <a:r>
            <a:rPr lang="en-US" b="1" dirty="0" err="1" smtClean="0">
              <a:solidFill>
                <a:schemeClr val="tx1"/>
              </a:solidFill>
            </a:rPr>
            <a:t>profitto</a:t>
          </a:r>
          <a:r>
            <a:rPr lang="en-US" b="1" dirty="0" smtClean="0">
              <a:solidFill>
                <a:schemeClr val="tx1"/>
              </a:solidFill>
            </a:rPr>
            <a:t> per </a:t>
          </a:r>
          <a:r>
            <a:rPr lang="en-US" b="1" dirty="0" err="1" smtClean="0">
              <a:solidFill>
                <a:schemeClr val="tx1"/>
              </a:solidFill>
            </a:rPr>
            <a:t>aziende</a:t>
          </a:r>
          <a:r>
            <a:rPr lang="en-US" b="1" dirty="0" smtClean="0">
              <a:solidFill>
                <a:schemeClr val="tx1"/>
              </a:solidFill>
            </a:rPr>
            <a:t> </a:t>
          </a:r>
          <a:r>
            <a:rPr lang="en-US" b="1" dirty="0" err="1" smtClean="0">
              <a:solidFill>
                <a:schemeClr val="tx1"/>
              </a:solidFill>
            </a:rPr>
            <a:t>principalmente</a:t>
          </a:r>
          <a:r>
            <a:rPr lang="en-US" b="1" dirty="0" smtClean="0">
              <a:solidFill>
                <a:schemeClr val="tx1"/>
              </a:solidFill>
            </a:rPr>
            <a:t> </a:t>
          </a:r>
          <a:r>
            <a:rPr lang="en-US" b="1" dirty="0" err="1" smtClean="0">
              <a:solidFill>
                <a:schemeClr val="tx1"/>
              </a:solidFill>
            </a:rPr>
            <a:t>incentrate</a:t>
          </a:r>
          <a:r>
            <a:rPr lang="en-US" b="1" dirty="0" smtClean="0">
              <a:solidFill>
                <a:schemeClr val="tx1"/>
              </a:solidFill>
            </a:rPr>
            <a:t> </a:t>
          </a:r>
          <a:r>
            <a:rPr lang="en-US" b="1" dirty="0" err="1" smtClean="0">
              <a:solidFill>
                <a:schemeClr val="tx1"/>
              </a:solidFill>
            </a:rPr>
            <a:t>su</a:t>
          </a:r>
          <a:r>
            <a:rPr lang="en-US" b="1" dirty="0" smtClean="0">
              <a:solidFill>
                <a:schemeClr val="tx1"/>
              </a:solidFill>
            </a:rPr>
            <a:t> RD&amp;D</a:t>
          </a:r>
          <a:endParaRPr lang="en-US" b="1" dirty="0">
            <a:solidFill>
              <a:schemeClr val="tx1"/>
            </a:solidFill>
          </a:endParaRPr>
        </a:p>
      </dgm:t>
    </dgm:pt>
    <dgm:pt modelId="{8C19B7D1-DACA-44AB-B29E-0395139210E1}" type="parTrans" cxnId="{44F6298F-B801-4B93-B727-01F7380DDD91}">
      <dgm:prSet/>
      <dgm:spPr/>
      <dgm:t>
        <a:bodyPr/>
        <a:lstStyle/>
        <a:p>
          <a:endParaRPr lang="en-US"/>
        </a:p>
      </dgm:t>
    </dgm:pt>
    <dgm:pt modelId="{AA8893CD-BF5E-4648-A253-1E5EF1F7A7A1}" type="sibTrans" cxnId="{44F6298F-B801-4B93-B727-01F7380DDD91}">
      <dgm:prSet/>
      <dgm:spPr/>
      <dgm:t>
        <a:bodyPr/>
        <a:lstStyle/>
        <a:p>
          <a:endParaRPr lang="en-US"/>
        </a:p>
      </dgm:t>
    </dgm:pt>
    <dgm:pt modelId="{3C499928-14AB-4111-B255-6420C550EED7}">
      <dgm:prSet/>
      <dgm:spPr>
        <a:solidFill>
          <a:schemeClr val="bg1"/>
        </a:solidFill>
      </dgm:spPr>
      <dgm:t>
        <a:bodyPr/>
        <a:lstStyle/>
        <a:p>
          <a:endParaRPr lang="en-US"/>
        </a:p>
      </dgm:t>
    </dgm:pt>
    <dgm:pt modelId="{632B1E9F-8A50-4426-AF6C-F7017F26D7AB}" type="parTrans" cxnId="{E6FDEFE2-96BB-48CA-854E-7D0798CB39DE}">
      <dgm:prSet/>
      <dgm:spPr/>
      <dgm:t>
        <a:bodyPr/>
        <a:lstStyle/>
        <a:p>
          <a:endParaRPr lang="en-US"/>
        </a:p>
      </dgm:t>
    </dgm:pt>
    <dgm:pt modelId="{EE3798E1-EB8A-409A-8730-01DDA4082A7E}" type="sibTrans" cxnId="{E6FDEFE2-96BB-48CA-854E-7D0798CB39DE}">
      <dgm:prSet custAng="11252689" custLinFactY="-81135" custLinFactNeighborX="-36493" custLinFactNeighborY="-100000"/>
      <dgm:spPr/>
      <dgm:t>
        <a:bodyPr/>
        <a:lstStyle/>
        <a:p>
          <a:endParaRPr lang="en-US"/>
        </a:p>
      </dgm:t>
    </dgm:pt>
    <dgm:pt modelId="{E60C6688-9AC8-469F-8F7E-22FBC53B6499}" type="pres">
      <dgm:prSet presAssocID="{55658816-991C-4205-8CC8-996636295847}" presName="Name0" presStyleCnt="0">
        <dgm:presLayoutVars>
          <dgm:dir/>
          <dgm:resizeHandles val="exact"/>
        </dgm:presLayoutVars>
      </dgm:prSet>
      <dgm:spPr/>
      <dgm:t>
        <a:bodyPr/>
        <a:lstStyle/>
        <a:p>
          <a:endParaRPr lang="en-US"/>
        </a:p>
      </dgm:t>
    </dgm:pt>
    <dgm:pt modelId="{DCB565ED-7D82-4504-B874-7509568236ED}" type="pres">
      <dgm:prSet presAssocID="{1CD3218D-F959-4846-828B-464DAC7E1E44}" presName="node" presStyleLbl="node1" presStyleIdx="0" presStyleCnt="6">
        <dgm:presLayoutVars>
          <dgm:bulletEnabled val="1"/>
        </dgm:presLayoutVars>
      </dgm:prSet>
      <dgm:spPr/>
      <dgm:t>
        <a:bodyPr/>
        <a:lstStyle/>
        <a:p>
          <a:endParaRPr lang="en-US"/>
        </a:p>
      </dgm:t>
    </dgm:pt>
    <dgm:pt modelId="{BA0A6716-17FE-45C8-BCDC-074C3C0B6E08}" type="pres">
      <dgm:prSet presAssocID="{AE9ADFFD-FC8D-4212-BF40-6775C3EB1251}" presName="sibTrans" presStyleLbl="sibTrans2D1" presStyleIdx="0" presStyleCnt="5"/>
      <dgm:spPr/>
      <dgm:t>
        <a:bodyPr/>
        <a:lstStyle/>
        <a:p>
          <a:endParaRPr lang="en-US"/>
        </a:p>
      </dgm:t>
    </dgm:pt>
    <dgm:pt modelId="{1ECB668C-F329-4DB4-ABE6-437503542239}" type="pres">
      <dgm:prSet presAssocID="{AE9ADFFD-FC8D-4212-BF40-6775C3EB1251}" presName="connectorText" presStyleLbl="sibTrans2D1" presStyleIdx="0" presStyleCnt="5"/>
      <dgm:spPr/>
      <dgm:t>
        <a:bodyPr/>
        <a:lstStyle/>
        <a:p>
          <a:endParaRPr lang="en-US"/>
        </a:p>
      </dgm:t>
    </dgm:pt>
    <dgm:pt modelId="{A64ED478-0650-441C-95FB-04505B89D6B8}" type="pres">
      <dgm:prSet presAssocID="{61EA504E-1605-4862-92B6-AEB784D3370D}" presName="node" presStyleLbl="node1" presStyleIdx="1" presStyleCnt="6" custLinFactX="28817" custLinFactNeighborX="100000" custLinFactNeighborY="486">
        <dgm:presLayoutVars>
          <dgm:bulletEnabled val="1"/>
        </dgm:presLayoutVars>
      </dgm:prSet>
      <dgm:spPr/>
      <dgm:t>
        <a:bodyPr/>
        <a:lstStyle/>
        <a:p>
          <a:endParaRPr lang="en-US"/>
        </a:p>
      </dgm:t>
    </dgm:pt>
    <dgm:pt modelId="{D042BA10-EAC6-4731-B379-09D066C298DE}" type="pres">
      <dgm:prSet presAssocID="{6C31CB1A-9ED4-49D3-A88F-869D589978D9}" presName="sibTrans" presStyleLbl="sibTrans2D1" presStyleIdx="1" presStyleCnt="5"/>
      <dgm:spPr/>
      <dgm:t>
        <a:bodyPr/>
        <a:lstStyle/>
        <a:p>
          <a:endParaRPr lang="en-US"/>
        </a:p>
      </dgm:t>
    </dgm:pt>
    <dgm:pt modelId="{3F2DEA98-20A3-46DE-8074-877B4142B409}" type="pres">
      <dgm:prSet presAssocID="{6C31CB1A-9ED4-49D3-A88F-869D589978D9}" presName="connectorText" presStyleLbl="sibTrans2D1" presStyleIdx="1" presStyleCnt="5"/>
      <dgm:spPr/>
      <dgm:t>
        <a:bodyPr/>
        <a:lstStyle/>
        <a:p>
          <a:endParaRPr lang="en-US"/>
        </a:p>
      </dgm:t>
    </dgm:pt>
    <dgm:pt modelId="{375FB745-0C5F-4EED-B49F-ACD4C2B7BA60}" type="pres">
      <dgm:prSet presAssocID="{E3383EC8-4E6E-4280-973A-39C48F072725}" presName="node" presStyleLbl="node1" presStyleIdx="2" presStyleCnt="6" custLinFactX="85935" custLinFactNeighborX="100000" custLinFactNeighborY="-1458">
        <dgm:presLayoutVars>
          <dgm:bulletEnabled val="1"/>
        </dgm:presLayoutVars>
      </dgm:prSet>
      <dgm:spPr/>
      <dgm:t>
        <a:bodyPr/>
        <a:lstStyle/>
        <a:p>
          <a:endParaRPr lang="en-US"/>
        </a:p>
      </dgm:t>
    </dgm:pt>
    <dgm:pt modelId="{9E2ABEAB-CA0D-441C-8728-4243B6FC79EC}" type="pres">
      <dgm:prSet presAssocID="{79D1FF4D-C194-4197-A85A-0A0C5D8B4D0B}" presName="sibTrans" presStyleLbl="sibTrans2D1" presStyleIdx="2" presStyleCnt="5" custAng="11252689" custLinFactY="-81135" custLinFactNeighborX="-36493" custLinFactNeighborY="-100000"/>
      <dgm:spPr/>
      <dgm:t>
        <a:bodyPr/>
        <a:lstStyle/>
        <a:p>
          <a:endParaRPr lang="en-US"/>
        </a:p>
      </dgm:t>
    </dgm:pt>
    <dgm:pt modelId="{3BCD5DE5-A2D9-4F7B-B0E2-795E58BBB46F}" type="pres">
      <dgm:prSet presAssocID="{79D1FF4D-C194-4197-A85A-0A0C5D8B4D0B}" presName="connectorText" presStyleLbl="sibTrans2D1" presStyleIdx="2" presStyleCnt="5"/>
      <dgm:spPr/>
      <dgm:t>
        <a:bodyPr/>
        <a:lstStyle/>
        <a:p>
          <a:endParaRPr lang="en-US"/>
        </a:p>
      </dgm:t>
    </dgm:pt>
    <dgm:pt modelId="{DB988EF2-9D43-4385-9600-2B1566840461}" type="pres">
      <dgm:prSet presAssocID="{8CCE8BBD-AA2B-4DAA-8535-5F34B8F5EAF6}" presName="node" presStyleLbl="node1" presStyleIdx="3" presStyleCnt="6" custLinFactX="-300000" custLinFactY="-5755" custLinFactNeighborX="-300806" custLinFactNeighborY="-100000">
        <dgm:presLayoutVars>
          <dgm:bulletEnabled val="1"/>
        </dgm:presLayoutVars>
      </dgm:prSet>
      <dgm:spPr/>
      <dgm:t>
        <a:bodyPr/>
        <a:lstStyle/>
        <a:p>
          <a:endParaRPr lang="en-US"/>
        </a:p>
      </dgm:t>
    </dgm:pt>
    <dgm:pt modelId="{B9DF517A-EFC8-46F9-80A9-E29D200BACCF}" type="pres">
      <dgm:prSet presAssocID="{7F838E60-91F5-4CC4-BFC3-5A9E112254B0}" presName="sibTrans" presStyleLbl="sibTrans2D1" presStyleIdx="3" presStyleCnt="5" custAng="15596486" custLinFactX="60417" custLinFactY="200000" custLinFactNeighborX="100000" custLinFactNeighborY="296558"/>
      <dgm:spPr/>
      <dgm:t>
        <a:bodyPr/>
        <a:lstStyle/>
        <a:p>
          <a:endParaRPr lang="en-US"/>
        </a:p>
      </dgm:t>
    </dgm:pt>
    <dgm:pt modelId="{6E8B30B4-B666-4A88-838C-481EF6921321}" type="pres">
      <dgm:prSet presAssocID="{7F838E60-91F5-4CC4-BFC3-5A9E112254B0}" presName="connectorText" presStyleLbl="sibTrans2D1" presStyleIdx="3" presStyleCnt="5"/>
      <dgm:spPr/>
      <dgm:t>
        <a:bodyPr/>
        <a:lstStyle/>
        <a:p>
          <a:endParaRPr lang="en-US"/>
        </a:p>
      </dgm:t>
    </dgm:pt>
    <dgm:pt modelId="{85DBB919-6F88-4684-BA5D-A0C2F36E5FF4}" type="pres">
      <dgm:prSet presAssocID="{EC9B4809-CBDA-4420-A85E-FACFA5DB8E8E}" presName="node" presStyleLbl="node1" presStyleIdx="4" presStyleCnt="6" custLinFactX="-400000" custLinFactY="7108" custLinFactNeighborX="-402151" custLinFactNeighborY="100000">
        <dgm:presLayoutVars>
          <dgm:bulletEnabled val="1"/>
        </dgm:presLayoutVars>
      </dgm:prSet>
      <dgm:spPr/>
      <dgm:t>
        <a:bodyPr/>
        <a:lstStyle/>
        <a:p>
          <a:endParaRPr lang="en-US"/>
        </a:p>
      </dgm:t>
    </dgm:pt>
    <dgm:pt modelId="{71D480E5-92D4-4FA4-A39C-188CE31D42FF}" type="pres">
      <dgm:prSet presAssocID="{AA8893CD-BF5E-4648-A253-1E5EF1F7A7A1}" presName="sibTrans" presStyleLbl="sibTrans2D1" presStyleIdx="4" presStyleCnt="5" custAng="21254748" custLinFactY="100000" custLinFactNeighborX="-42603" custLinFactNeighborY="108333"/>
      <dgm:spPr/>
      <dgm:t>
        <a:bodyPr/>
        <a:lstStyle/>
        <a:p>
          <a:endParaRPr lang="en-US"/>
        </a:p>
      </dgm:t>
    </dgm:pt>
    <dgm:pt modelId="{F9A48645-1A13-444B-8A99-E019F7D0E64A}" type="pres">
      <dgm:prSet presAssocID="{AA8893CD-BF5E-4648-A253-1E5EF1F7A7A1}" presName="connectorText" presStyleLbl="sibTrans2D1" presStyleIdx="4" presStyleCnt="5"/>
      <dgm:spPr/>
      <dgm:t>
        <a:bodyPr/>
        <a:lstStyle/>
        <a:p>
          <a:endParaRPr lang="en-US"/>
        </a:p>
      </dgm:t>
    </dgm:pt>
    <dgm:pt modelId="{41C2346C-F158-4C55-BDFA-36AFADC55A5D}" type="pres">
      <dgm:prSet presAssocID="{3C499928-14AB-4111-B255-6420C550EED7}" presName="node" presStyleLbl="node1" presStyleIdx="5" presStyleCnt="6" custLinFactX="85935" custLinFactNeighborX="100000" custLinFactNeighborY="-1458">
        <dgm:presLayoutVars>
          <dgm:bulletEnabled val="1"/>
        </dgm:presLayoutVars>
      </dgm:prSet>
      <dgm:spPr/>
      <dgm:t>
        <a:bodyPr/>
        <a:lstStyle/>
        <a:p>
          <a:endParaRPr lang="en-US"/>
        </a:p>
      </dgm:t>
    </dgm:pt>
  </dgm:ptLst>
  <dgm:cxnLst>
    <dgm:cxn modelId="{3267FD15-8A81-445E-AADA-6A9338AFF246}" type="presOf" srcId="{8CCE8BBD-AA2B-4DAA-8535-5F34B8F5EAF6}" destId="{DB988EF2-9D43-4385-9600-2B1566840461}" srcOrd="0" destOrd="0" presId="urn:microsoft.com/office/officeart/2005/8/layout/process1"/>
    <dgm:cxn modelId="{BDDAF3E0-A40C-42F9-A5A2-801B2691F879}" type="presOf" srcId="{61EA504E-1605-4862-92B6-AEB784D3370D}" destId="{A64ED478-0650-441C-95FB-04505B89D6B8}" srcOrd="0" destOrd="0" presId="urn:microsoft.com/office/officeart/2005/8/layout/process1"/>
    <dgm:cxn modelId="{5EBF0D3B-DFAB-47FB-937D-E9344782C0BC}" type="presOf" srcId="{55658816-991C-4205-8CC8-996636295847}" destId="{E60C6688-9AC8-469F-8F7E-22FBC53B6499}" srcOrd="0" destOrd="0" presId="urn:microsoft.com/office/officeart/2005/8/layout/process1"/>
    <dgm:cxn modelId="{705629CF-E7F6-46AF-B81E-D8EB03E83202}" type="presOf" srcId="{79D1FF4D-C194-4197-A85A-0A0C5D8B4D0B}" destId="{9E2ABEAB-CA0D-441C-8728-4243B6FC79EC}" srcOrd="0" destOrd="0" presId="urn:microsoft.com/office/officeart/2005/8/layout/process1"/>
    <dgm:cxn modelId="{D381AE93-DFCE-489C-A532-5257CF3842ED}" type="presOf" srcId="{EC9B4809-CBDA-4420-A85E-FACFA5DB8E8E}" destId="{85DBB919-6F88-4684-BA5D-A0C2F36E5FF4}" srcOrd="0" destOrd="0" presId="urn:microsoft.com/office/officeart/2005/8/layout/process1"/>
    <dgm:cxn modelId="{E30CBEB7-20B2-4981-90B8-3DE19D7CC34F}" srcId="{55658816-991C-4205-8CC8-996636295847}" destId="{1CD3218D-F959-4846-828B-464DAC7E1E44}" srcOrd="0" destOrd="0" parTransId="{5FCA9A9E-16E7-4CB6-8043-2B4092F09E1F}" sibTransId="{AE9ADFFD-FC8D-4212-BF40-6775C3EB1251}"/>
    <dgm:cxn modelId="{5B53EBEC-171E-4F59-8EA3-EDF7B7A21DCE}" type="presOf" srcId="{7F838E60-91F5-4CC4-BFC3-5A9E112254B0}" destId="{B9DF517A-EFC8-46F9-80A9-E29D200BACCF}" srcOrd="0" destOrd="0" presId="urn:microsoft.com/office/officeart/2005/8/layout/process1"/>
    <dgm:cxn modelId="{F02DF0D7-C967-45B7-9B61-CEC19DAB1934}" type="presOf" srcId="{6C31CB1A-9ED4-49D3-A88F-869D589978D9}" destId="{D042BA10-EAC6-4731-B379-09D066C298DE}" srcOrd="0" destOrd="0" presId="urn:microsoft.com/office/officeart/2005/8/layout/process1"/>
    <dgm:cxn modelId="{2BF76D15-FDB7-4E15-8D3F-AAFBA2B87205}" type="presOf" srcId="{7F838E60-91F5-4CC4-BFC3-5A9E112254B0}" destId="{6E8B30B4-B666-4A88-838C-481EF6921321}" srcOrd="1" destOrd="0" presId="urn:microsoft.com/office/officeart/2005/8/layout/process1"/>
    <dgm:cxn modelId="{C5489711-1494-4360-B3DB-C8DA91B6F1BC}" srcId="{55658816-991C-4205-8CC8-996636295847}" destId="{E3383EC8-4E6E-4280-973A-39C48F072725}" srcOrd="2" destOrd="0" parTransId="{24022012-F221-4CC3-8C2D-5F3D5CB750CB}" sibTransId="{79D1FF4D-C194-4197-A85A-0A0C5D8B4D0B}"/>
    <dgm:cxn modelId="{97233724-4AD2-4A14-BD47-18C05A541C90}" type="presOf" srcId="{AE9ADFFD-FC8D-4212-BF40-6775C3EB1251}" destId="{BA0A6716-17FE-45C8-BCDC-074C3C0B6E08}" srcOrd="0" destOrd="0" presId="urn:microsoft.com/office/officeart/2005/8/layout/process1"/>
    <dgm:cxn modelId="{95007A24-B25D-4D11-B954-86D91F651D19}" srcId="{55658816-991C-4205-8CC8-996636295847}" destId="{61EA504E-1605-4862-92B6-AEB784D3370D}" srcOrd="1" destOrd="0" parTransId="{B7DFCF73-7F4E-40CE-91B7-81CABB2D083B}" sibTransId="{6C31CB1A-9ED4-49D3-A88F-869D589978D9}"/>
    <dgm:cxn modelId="{2603CA73-4015-4598-B1E5-C484DBF8B8DD}" type="presOf" srcId="{1CD3218D-F959-4846-828B-464DAC7E1E44}" destId="{DCB565ED-7D82-4504-B874-7509568236ED}" srcOrd="0" destOrd="0" presId="urn:microsoft.com/office/officeart/2005/8/layout/process1"/>
    <dgm:cxn modelId="{7E688949-C0E2-40A0-AD1A-4163306DB3EC}" type="presOf" srcId="{79D1FF4D-C194-4197-A85A-0A0C5D8B4D0B}" destId="{3BCD5DE5-A2D9-4F7B-B0E2-795E58BBB46F}" srcOrd="1" destOrd="0" presId="urn:microsoft.com/office/officeart/2005/8/layout/process1"/>
    <dgm:cxn modelId="{5D2D780B-934B-407F-AA3A-BA51B17797EF}" type="presOf" srcId="{AA8893CD-BF5E-4648-A253-1E5EF1F7A7A1}" destId="{F9A48645-1A13-444B-8A99-E019F7D0E64A}" srcOrd="1" destOrd="0" presId="urn:microsoft.com/office/officeart/2005/8/layout/process1"/>
    <dgm:cxn modelId="{E11A3515-7736-4356-BDDE-8CD9F44431EA}" type="presOf" srcId="{6C31CB1A-9ED4-49D3-A88F-869D589978D9}" destId="{3F2DEA98-20A3-46DE-8074-877B4142B409}" srcOrd="1" destOrd="0" presId="urn:microsoft.com/office/officeart/2005/8/layout/process1"/>
    <dgm:cxn modelId="{2EEC247E-FFBC-4A01-861E-D864C706C729}" type="presOf" srcId="{E3383EC8-4E6E-4280-973A-39C48F072725}" destId="{375FB745-0C5F-4EED-B49F-ACD4C2B7BA60}" srcOrd="0" destOrd="0" presId="urn:microsoft.com/office/officeart/2005/8/layout/process1"/>
    <dgm:cxn modelId="{44F6298F-B801-4B93-B727-01F7380DDD91}" srcId="{55658816-991C-4205-8CC8-996636295847}" destId="{EC9B4809-CBDA-4420-A85E-FACFA5DB8E8E}" srcOrd="4" destOrd="0" parTransId="{8C19B7D1-DACA-44AB-B29E-0395139210E1}" sibTransId="{AA8893CD-BF5E-4648-A253-1E5EF1F7A7A1}"/>
    <dgm:cxn modelId="{D0986F12-922F-44B0-8778-D1A02DE788F9}" type="presOf" srcId="{AE9ADFFD-FC8D-4212-BF40-6775C3EB1251}" destId="{1ECB668C-F329-4DB4-ABE6-437503542239}" srcOrd="1" destOrd="0" presId="urn:microsoft.com/office/officeart/2005/8/layout/process1"/>
    <dgm:cxn modelId="{20BBCACE-53B3-43B1-8039-BD5A929A15F7}" srcId="{55658816-991C-4205-8CC8-996636295847}" destId="{8CCE8BBD-AA2B-4DAA-8535-5F34B8F5EAF6}" srcOrd="3" destOrd="0" parTransId="{698FB647-38E6-4639-9732-BD8A02C0AEA2}" sibTransId="{7F838E60-91F5-4CC4-BFC3-5A9E112254B0}"/>
    <dgm:cxn modelId="{E6FDEFE2-96BB-48CA-854E-7D0798CB39DE}" srcId="{55658816-991C-4205-8CC8-996636295847}" destId="{3C499928-14AB-4111-B255-6420C550EED7}" srcOrd="5" destOrd="0" parTransId="{632B1E9F-8A50-4426-AF6C-F7017F26D7AB}" sibTransId="{EE3798E1-EB8A-409A-8730-01DDA4082A7E}"/>
    <dgm:cxn modelId="{9834FDDB-1EFD-4EBF-B637-133C4D3BB531}" type="presOf" srcId="{3C499928-14AB-4111-B255-6420C550EED7}" destId="{41C2346C-F158-4C55-BDFA-36AFADC55A5D}" srcOrd="0" destOrd="0" presId="urn:microsoft.com/office/officeart/2005/8/layout/process1"/>
    <dgm:cxn modelId="{7D3BDBD2-65B6-40CB-8F0E-63591AA6223C}" type="presOf" srcId="{AA8893CD-BF5E-4648-A253-1E5EF1F7A7A1}" destId="{71D480E5-92D4-4FA4-A39C-188CE31D42FF}" srcOrd="0" destOrd="0" presId="urn:microsoft.com/office/officeart/2005/8/layout/process1"/>
    <dgm:cxn modelId="{C7B3A1D1-71F7-4271-ACEE-62A1E5E5C585}" type="presParOf" srcId="{E60C6688-9AC8-469F-8F7E-22FBC53B6499}" destId="{DCB565ED-7D82-4504-B874-7509568236ED}" srcOrd="0" destOrd="0" presId="urn:microsoft.com/office/officeart/2005/8/layout/process1"/>
    <dgm:cxn modelId="{9FBEA880-45F2-4D67-B494-23ED1F2BB071}" type="presParOf" srcId="{E60C6688-9AC8-469F-8F7E-22FBC53B6499}" destId="{BA0A6716-17FE-45C8-BCDC-074C3C0B6E08}" srcOrd="1" destOrd="0" presId="urn:microsoft.com/office/officeart/2005/8/layout/process1"/>
    <dgm:cxn modelId="{0F8CBC8A-42FF-4355-9BC8-01ACFD70BCFC}" type="presParOf" srcId="{BA0A6716-17FE-45C8-BCDC-074C3C0B6E08}" destId="{1ECB668C-F329-4DB4-ABE6-437503542239}" srcOrd="0" destOrd="0" presId="urn:microsoft.com/office/officeart/2005/8/layout/process1"/>
    <dgm:cxn modelId="{F079EE85-FF13-47E3-A77D-40968BCD5B37}" type="presParOf" srcId="{E60C6688-9AC8-469F-8F7E-22FBC53B6499}" destId="{A64ED478-0650-441C-95FB-04505B89D6B8}" srcOrd="2" destOrd="0" presId="urn:microsoft.com/office/officeart/2005/8/layout/process1"/>
    <dgm:cxn modelId="{3D137544-C398-4E3B-911C-C53550816BA9}" type="presParOf" srcId="{E60C6688-9AC8-469F-8F7E-22FBC53B6499}" destId="{D042BA10-EAC6-4731-B379-09D066C298DE}" srcOrd="3" destOrd="0" presId="urn:microsoft.com/office/officeart/2005/8/layout/process1"/>
    <dgm:cxn modelId="{E2E38720-1716-4BE8-862A-7AB61EBD8AD5}" type="presParOf" srcId="{D042BA10-EAC6-4731-B379-09D066C298DE}" destId="{3F2DEA98-20A3-46DE-8074-877B4142B409}" srcOrd="0" destOrd="0" presId="urn:microsoft.com/office/officeart/2005/8/layout/process1"/>
    <dgm:cxn modelId="{24168661-DF69-48B6-BFC9-3BFB1AC7E818}" type="presParOf" srcId="{E60C6688-9AC8-469F-8F7E-22FBC53B6499}" destId="{375FB745-0C5F-4EED-B49F-ACD4C2B7BA60}" srcOrd="4" destOrd="0" presId="urn:microsoft.com/office/officeart/2005/8/layout/process1"/>
    <dgm:cxn modelId="{96905006-87F1-45AD-8937-01242DF45301}" type="presParOf" srcId="{E60C6688-9AC8-469F-8F7E-22FBC53B6499}" destId="{9E2ABEAB-CA0D-441C-8728-4243B6FC79EC}" srcOrd="5" destOrd="0" presId="urn:microsoft.com/office/officeart/2005/8/layout/process1"/>
    <dgm:cxn modelId="{1F5BB7AD-394B-4C09-B317-0B032BBFE5D2}" type="presParOf" srcId="{9E2ABEAB-CA0D-441C-8728-4243B6FC79EC}" destId="{3BCD5DE5-A2D9-4F7B-B0E2-795E58BBB46F}" srcOrd="0" destOrd="0" presId="urn:microsoft.com/office/officeart/2005/8/layout/process1"/>
    <dgm:cxn modelId="{D22C18F2-8CE4-40F7-A858-86021F0D2F3A}" type="presParOf" srcId="{E60C6688-9AC8-469F-8F7E-22FBC53B6499}" destId="{DB988EF2-9D43-4385-9600-2B1566840461}" srcOrd="6" destOrd="0" presId="urn:microsoft.com/office/officeart/2005/8/layout/process1"/>
    <dgm:cxn modelId="{8E60CB81-02DA-4A4D-9DFD-B55DA0DB6051}" type="presParOf" srcId="{E60C6688-9AC8-469F-8F7E-22FBC53B6499}" destId="{B9DF517A-EFC8-46F9-80A9-E29D200BACCF}" srcOrd="7" destOrd="0" presId="urn:microsoft.com/office/officeart/2005/8/layout/process1"/>
    <dgm:cxn modelId="{D810AF0F-EF0C-4F19-AC32-F26422EE4B8D}" type="presParOf" srcId="{B9DF517A-EFC8-46F9-80A9-E29D200BACCF}" destId="{6E8B30B4-B666-4A88-838C-481EF6921321}" srcOrd="0" destOrd="0" presId="urn:microsoft.com/office/officeart/2005/8/layout/process1"/>
    <dgm:cxn modelId="{85E6303A-3F31-4F81-8945-2943E512F1A4}" type="presParOf" srcId="{E60C6688-9AC8-469F-8F7E-22FBC53B6499}" destId="{85DBB919-6F88-4684-BA5D-A0C2F36E5FF4}" srcOrd="8" destOrd="0" presId="urn:microsoft.com/office/officeart/2005/8/layout/process1"/>
    <dgm:cxn modelId="{91D5758C-0456-42FD-BFD3-CDA9FB83558E}" type="presParOf" srcId="{E60C6688-9AC8-469F-8F7E-22FBC53B6499}" destId="{71D480E5-92D4-4FA4-A39C-188CE31D42FF}" srcOrd="9" destOrd="0" presId="urn:microsoft.com/office/officeart/2005/8/layout/process1"/>
    <dgm:cxn modelId="{31239821-E00E-4DF7-80BC-88585340729D}" type="presParOf" srcId="{71D480E5-92D4-4FA4-A39C-188CE31D42FF}" destId="{F9A48645-1A13-444B-8A99-E019F7D0E64A}" srcOrd="0" destOrd="0" presId="urn:microsoft.com/office/officeart/2005/8/layout/process1"/>
    <dgm:cxn modelId="{9A91DEF5-8FE9-469A-B022-8DB461CA3AE2}" type="presParOf" srcId="{E60C6688-9AC8-469F-8F7E-22FBC53B6499}" destId="{41C2346C-F158-4C55-BDFA-36AFADC55A5D}" srcOrd="10"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51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555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10" name="TextBox 9">
            <a:extLst>
              <a:ext uri="{FF2B5EF4-FFF2-40B4-BE49-F238E27FC236}">
                <a16:creationId xmlns="" xmlns:a16="http://schemas.microsoft.com/office/drawing/2014/main" id="{BF826369-A491-FF49-B2BE-064E0024F40D}"/>
              </a:ext>
            </a:extLst>
          </p:cNvPr>
          <p:cNvSpPr txBox="1"/>
          <p:nvPr userDrawn="1"/>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spTree>
    <p:extLst>
      <p:ext uri="{BB962C8B-B14F-4D97-AF65-F5344CB8AC3E}">
        <p14:creationId xmlns:p14="http://schemas.microsoft.com/office/powerpoint/2010/main" val="35655637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g"/></Relationships>
</file>

<file path=ppt/slides/_rels/slide1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0.jpg"/><Relationship Id="rId4" Type="http://schemas.openxmlformats.org/officeDocument/2006/relationships/image" Target="../media/image5.jpe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7.png"/><Relationship Id="rId4" Type="http://schemas.openxmlformats.org/officeDocument/2006/relationships/image" Target="../media/image5.jpe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34.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33.jp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32.jpg"/><Relationship Id="rId5" Type="http://schemas.openxmlformats.org/officeDocument/2006/relationships/image" Target="../media/image7.png"/><Relationship Id="rId10" Type="http://schemas.openxmlformats.org/officeDocument/2006/relationships/image" Target="../media/image31.jpg"/><Relationship Id="rId4" Type="http://schemas.openxmlformats.org/officeDocument/2006/relationships/image" Target="../media/image5.jpe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diagramQuickStyle" Target="../diagrams/quickStyle1.xml"/><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diagramLayout" Target="../diagrams/layout1.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diagramData" Target="../diagrams/data1.xml"/><Relationship Id="rId5" Type="http://schemas.openxmlformats.org/officeDocument/2006/relationships/image" Target="../media/image7.png"/><Relationship Id="rId15" Type="http://schemas.microsoft.com/office/2007/relationships/diagramDrawing" Target="../diagrams/drawing1.xml"/><Relationship Id="rId10" Type="http://schemas.openxmlformats.org/officeDocument/2006/relationships/image" Target="../media/image35.jp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diagramColors" Target="../diagrams/colors1.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7.jpeg"/><Relationship Id="rId3" Type="http://schemas.openxmlformats.org/officeDocument/2006/relationships/image" Target="../media/image4.jpg"/><Relationship Id="rId7" Type="http://schemas.openxmlformats.org/officeDocument/2006/relationships/image" Target="../media/image3.png"/><Relationship Id="rId12" Type="http://schemas.openxmlformats.org/officeDocument/2006/relationships/image" Target="../media/image32.jp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36.jpg"/><Relationship Id="rId5" Type="http://schemas.openxmlformats.org/officeDocument/2006/relationships/image" Target="../media/image33.jp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41.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40.jp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39.jpg"/><Relationship Id="rId5" Type="http://schemas.openxmlformats.org/officeDocument/2006/relationships/image" Target="../media/image7.png"/><Relationship Id="rId10" Type="http://schemas.openxmlformats.org/officeDocument/2006/relationships/image" Target="../media/image38.jp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42.jpg"/></Relationships>
</file>

<file path=ppt/slides/_rels/slide1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43.jpg"/><Relationship Id="rId4" Type="http://schemas.openxmlformats.org/officeDocument/2006/relationships/image" Target="../media/image5.jpe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diagramColors" Target="../diagrams/colors2.xml"/><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diagramQuickStyle" Target="../diagrams/quickStyle2.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diagramLayout" Target="../diagrams/layout2.xml"/><Relationship Id="rId5" Type="http://schemas.openxmlformats.org/officeDocument/2006/relationships/image" Target="../media/image7.png"/><Relationship Id="rId10" Type="http://schemas.openxmlformats.org/officeDocument/2006/relationships/diagramData" Target="../diagrams/data2.xml"/><Relationship Id="rId4" Type="http://schemas.openxmlformats.org/officeDocument/2006/relationships/image" Target="../media/image5.jpeg"/><Relationship Id="rId9" Type="http://schemas.openxmlformats.org/officeDocument/2006/relationships/image" Target="../media/image10.png"/><Relationship Id="rId14" Type="http://schemas.microsoft.com/office/2007/relationships/diagramDrawing" Target="../diagrams/drawing2.xml"/></Relationships>
</file>

<file path=ppt/slides/_rels/slide1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45.png"/><Relationship Id="rId5" Type="http://schemas.openxmlformats.org/officeDocument/2006/relationships/image" Target="../media/image7.png"/><Relationship Id="rId10" Type="http://schemas.openxmlformats.org/officeDocument/2006/relationships/image" Target="../media/image44.png"/><Relationship Id="rId4" Type="http://schemas.openxmlformats.org/officeDocument/2006/relationships/image" Target="../media/image5.jpe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3.jp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jpg"/><Relationship Id="rId5" Type="http://schemas.openxmlformats.org/officeDocument/2006/relationships/image" Target="../media/image7.png"/><Relationship Id="rId10" Type="http://schemas.openxmlformats.org/officeDocument/2006/relationships/image" Target="../media/image11.jp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4.jp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6.jpg"/><Relationship Id="rId5" Type="http://schemas.openxmlformats.org/officeDocument/2006/relationships/image" Target="../media/image7.png"/><Relationship Id="rId10" Type="http://schemas.openxmlformats.org/officeDocument/2006/relationships/image" Target="../media/image15.jp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8.jpg"/><Relationship Id="rId5" Type="http://schemas.openxmlformats.org/officeDocument/2006/relationships/image" Target="../media/image7.png"/><Relationship Id="rId10" Type="http://schemas.openxmlformats.org/officeDocument/2006/relationships/image" Target="../media/image17.jpg"/><Relationship Id="rId4" Type="http://schemas.openxmlformats.org/officeDocument/2006/relationships/image" Target="../media/image5.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22.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0.jpeg"/><Relationship Id="rId5" Type="http://schemas.openxmlformats.org/officeDocument/2006/relationships/image" Target="../media/image7.png"/><Relationship Id="rId10" Type="http://schemas.openxmlformats.org/officeDocument/2006/relationships/image" Target="../media/image19.jpg"/><Relationship Id="rId4" Type="http://schemas.openxmlformats.org/officeDocument/2006/relationships/image" Target="../media/image5.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0.jpeg"/><Relationship Id="rId5" Type="http://schemas.openxmlformats.org/officeDocument/2006/relationships/image" Target="../media/image7.png"/><Relationship Id="rId10" Type="http://schemas.openxmlformats.org/officeDocument/2006/relationships/image" Target="../media/image23.png"/><Relationship Id="rId4" Type="http://schemas.openxmlformats.org/officeDocument/2006/relationships/image" Target="../media/image5.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26.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25.jp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4.jpg"/><Relationship Id="rId5" Type="http://schemas.openxmlformats.org/officeDocument/2006/relationships/image" Target="../media/image7.png"/><Relationship Id="rId10" Type="http://schemas.openxmlformats.org/officeDocument/2006/relationships/image" Target="../media/image2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9.jpg"/><Relationship Id="rId5" Type="http://schemas.openxmlformats.org/officeDocument/2006/relationships/image" Target="../media/image7.png"/><Relationship Id="rId10" Type="http://schemas.openxmlformats.org/officeDocument/2006/relationships/image" Target="../media/image28.png"/><Relationship Id="rId4" Type="http://schemas.openxmlformats.org/officeDocument/2006/relationships/image" Target="../media/image5.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 xmlns:a16="http://schemas.microsoft.com/office/drawing/2014/main" id="{71BAC356-1C44-F44B-B830-43C409DA0D87}"/>
              </a:ext>
            </a:extLst>
          </p:cNvPr>
          <p:cNvSpPr txBox="1">
            <a:spLocks/>
          </p:cNvSpPr>
          <p:nvPr/>
        </p:nvSpPr>
        <p:spPr>
          <a:xfrm>
            <a:off x="2600634" y="6260486"/>
            <a:ext cx="4114800" cy="365125"/>
          </a:xfrm>
          <a:prstGeom prst="rect">
            <a:avLst/>
          </a:prstGeom>
        </p:spPr>
        <p:txBody>
          <a:bodyPr/>
          <a:lstStyle>
            <a:defPPr>
              <a:defRPr lang="en-US"/>
            </a:defPPr>
            <a:lvl1pPr marL="0" algn="l" defTabSz="914400" rtl="0" eaLnBrk="1" latinLnBrk="0" hangingPunct="1">
              <a:defRPr sz="1600" kern="1200">
                <a:solidFill>
                  <a:srgbClr val="00ACA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&lt;Partner logo&gt;</a:t>
            </a:r>
          </a:p>
        </p:txBody>
      </p:sp>
      <p:pic>
        <p:nvPicPr>
          <p:cNvPr id="6" name="Picture 5">
            <a:extLst>
              <a:ext uri="{FF2B5EF4-FFF2-40B4-BE49-F238E27FC236}">
                <a16:creationId xmlns="" xmlns:a16="http://schemas.microsoft.com/office/drawing/2014/main" id="{154EB3AC-D2CD-9040-93EF-FB25EB2C1CBE}"/>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 xmlns:a16="http://schemas.microsoft.com/office/drawing/2014/main" id="{B74E6FDB-7A33-184B-BFA9-D72881DB13F0}"/>
              </a:ext>
            </a:extLst>
          </p:cNvPr>
          <p:cNvSpPr txBox="1">
            <a:spLocks/>
          </p:cNvSpPr>
          <p:nvPr/>
        </p:nvSpPr>
        <p:spPr>
          <a:xfrm>
            <a:off x="779207" y="1980147"/>
            <a:ext cx="6563707" cy="1120103"/>
          </a:xfrm>
          <a:prstGeom prst="rect">
            <a:avLst/>
          </a:prstGeom>
        </p:spPr>
        <p:txBody>
          <a:bodyPr/>
          <a:lstStyle>
            <a:lvl1pPr algn="l" defTabSz="914400" rtl="0" eaLnBrk="1" latinLnBrk="0" hangingPunct="1">
              <a:lnSpc>
                <a:spcPct val="90000"/>
              </a:lnSpc>
              <a:spcBef>
                <a:spcPct val="0"/>
              </a:spcBef>
              <a:buNone/>
              <a:defRPr sz="3600" kern="1200">
                <a:solidFill>
                  <a:srgbClr val="00ACAF"/>
                </a:solidFill>
                <a:latin typeface="Arial" panose="020B0604020202020204" pitchFamily="34" charset="0"/>
                <a:ea typeface="+mj-ea"/>
                <a:cs typeface="Arial" panose="020B0604020202020204" pitchFamily="34" charset="0"/>
              </a:defRPr>
            </a:lvl1pPr>
          </a:lstStyle>
          <a:p>
            <a:r>
              <a:rPr lang="en-US" b="1" dirty="0" err="1" smtClean="0"/>
              <a:t>Breve</a:t>
            </a:r>
            <a:r>
              <a:rPr lang="en-US" b="1" dirty="0" smtClean="0"/>
              <a:t> </a:t>
            </a:r>
            <a:r>
              <a:rPr lang="en-US" b="1" dirty="0" err="1" smtClean="0"/>
              <a:t>storia</a:t>
            </a:r>
            <a:r>
              <a:rPr lang="en-US" b="1" dirty="0" smtClean="0"/>
              <a:t> </a:t>
            </a:r>
            <a:r>
              <a:rPr lang="en-US" b="1" dirty="0" err="1" smtClean="0"/>
              <a:t>delle</a:t>
            </a:r>
            <a:r>
              <a:rPr lang="en-US" b="1" dirty="0" smtClean="0"/>
              <a:t> </a:t>
            </a:r>
            <a:r>
              <a:rPr lang="en-US" b="1" dirty="0" err="1" smtClean="0"/>
              <a:t>celle</a:t>
            </a:r>
            <a:r>
              <a:rPr lang="en-US" b="1" dirty="0" smtClean="0"/>
              <a:t> a </a:t>
            </a:r>
            <a:r>
              <a:rPr lang="en-US" b="1" dirty="0" err="1" smtClean="0"/>
              <a:t>combustibile</a:t>
            </a:r>
            <a:endParaRPr lang="en-US" b="1" dirty="0"/>
          </a:p>
        </p:txBody>
      </p:sp>
      <p:sp>
        <p:nvSpPr>
          <p:cNvPr id="8" name="Content Placeholder 2">
            <a:extLst>
              <a:ext uri="{FF2B5EF4-FFF2-40B4-BE49-F238E27FC236}">
                <a16:creationId xmlns="" xmlns:a16="http://schemas.microsoft.com/office/drawing/2014/main" id="{B553EABC-DF2E-8044-9EB9-8629F76FF197}"/>
              </a:ext>
            </a:extLst>
          </p:cNvPr>
          <p:cNvSpPr txBox="1">
            <a:spLocks/>
          </p:cNvSpPr>
          <p:nvPr/>
        </p:nvSpPr>
        <p:spPr>
          <a:xfrm>
            <a:off x="838199" y="2879027"/>
            <a:ext cx="4516315" cy="1828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a:p>
            <a:pPr marL="0" indent="0">
              <a:buNone/>
            </a:pPr>
            <a:endParaRPr lang="en-US" sz="2400" dirty="0"/>
          </a:p>
          <a:p>
            <a:pPr marL="0" indent="0">
              <a:buNone/>
            </a:pPr>
            <a:r>
              <a:rPr lang="en-US" sz="2400" dirty="0" err="1" smtClean="0"/>
              <a:t>Informazioni</a:t>
            </a:r>
            <a:r>
              <a:rPr lang="en-US" sz="2400" dirty="0" smtClean="0"/>
              <a:t> extra per </a:t>
            </a:r>
            <a:r>
              <a:rPr lang="en-US" sz="2400" dirty="0" err="1" smtClean="0"/>
              <a:t>gli</a:t>
            </a:r>
            <a:r>
              <a:rPr lang="en-US" sz="2400" dirty="0" smtClean="0"/>
              <a:t> </a:t>
            </a:r>
            <a:r>
              <a:rPr lang="en-US" sz="2400" dirty="0" err="1" smtClean="0"/>
              <a:t>insegnanti</a:t>
            </a:r>
            <a:endParaRPr lang="en-US" sz="2400" dirty="0"/>
          </a:p>
        </p:txBody>
      </p:sp>
      <p:sp>
        <p:nvSpPr>
          <p:cNvPr id="9" name="TextBox 8">
            <a:extLst>
              <a:ext uri="{FF2B5EF4-FFF2-40B4-BE49-F238E27FC236}">
                <a16:creationId xmlns="" xmlns:a16="http://schemas.microsoft.com/office/drawing/2014/main" id="{5C85300E-B0BF-4E44-9488-125A96BBBF49}"/>
              </a:ext>
            </a:extLst>
          </p:cNvPr>
          <p:cNvSpPr txBox="1"/>
          <p:nvPr/>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Tree>
    <p:extLst>
      <p:ext uri="{BB962C8B-B14F-4D97-AF65-F5344CB8AC3E}">
        <p14:creationId xmlns:p14="http://schemas.microsoft.com/office/powerpoint/2010/main" val="191565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756458" y="723207"/>
            <a:ext cx="11288684" cy="369332"/>
          </a:xfrm>
          <a:prstGeom prst="rect">
            <a:avLst/>
          </a:prstGeom>
          <a:noFill/>
        </p:spPr>
        <p:txBody>
          <a:bodyPr wrap="square" rtlCol="0">
            <a:spAutoFit/>
          </a:bodyPr>
          <a:lstStyle/>
          <a:p>
            <a:r>
              <a:rPr lang="en-GB" b="1" smtClean="0"/>
              <a:t>1970s</a:t>
            </a:r>
            <a:endParaRPr lang="en-GB" b="1" dirty="0"/>
          </a:p>
        </p:txBody>
      </p:sp>
      <p:sp>
        <p:nvSpPr>
          <p:cNvPr id="17" name="Rectangle 16"/>
          <p:cNvSpPr/>
          <p:nvPr/>
        </p:nvSpPr>
        <p:spPr>
          <a:xfrm>
            <a:off x="4460306" y="4202124"/>
            <a:ext cx="2463337" cy="1601214"/>
          </a:xfrm>
          <a:prstGeom prst="rect">
            <a:avLst/>
          </a:prstGeom>
          <a:ln w="15875">
            <a:solidFill>
              <a:srgbClr val="00ACAF"/>
            </a:solidFill>
          </a:ln>
        </p:spPr>
        <p:txBody>
          <a:bodyPr wrap="square">
            <a:spAutoFit/>
          </a:bodyPr>
          <a:lstStyle/>
          <a:p>
            <a:r>
              <a:rPr lang="en-GB" sz="1400" dirty="0" smtClean="0"/>
              <a:t>The </a:t>
            </a:r>
            <a:r>
              <a:rPr lang="en-GB" sz="1400" dirty="0"/>
              <a:t>use of an established natural gas infrastructure was a key advantage in developing fuel cells for large stationary prime power applications.</a:t>
            </a:r>
          </a:p>
          <a:p>
            <a:endParaRPr lang="en-GB" sz="1200" dirty="0"/>
          </a:p>
        </p:txBody>
      </p:sp>
      <p:sp>
        <p:nvSpPr>
          <p:cNvPr id="18" name="Rectangle 17"/>
          <p:cNvSpPr/>
          <p:nvPr/>
        </p:nvSpPr>
        <p:spPr>
          <a:xfrm>
            <a:off x="1712764" y="3414341"/>
            <a:ext cx="2463337" cy="2246769"/>
          </a:xfrm>
          <a:prstGeom prst="rect">
            <a:avLst/>
          </a:prstGeom>
          <a:ln w="15875">
            <a:solidFill>
              <a:srgbClr val="00ACAF"/>
            </a:solidFill>
          </a:ln>
        </p:spPr>
        <p:txBody>
          <a:bodyPr wrap="square">
            <a:spAutoFit/>
          </a:bodyPr>
          <a:lstStyle/>
          <a:p>
            <a:r>
              <a:rPr lang="en-GB" sz="1400" dirty="0"/>
              <a:t>Concerns over oil availability in the 1970s led to the development of a number of one-off demonstration fuel cell vehicles, including models powered by hydrogen or ammonia, as well as of hydrogen-fuelled internal combustion engines. </a:t>
            </a:r>
          </a:p>
        </p:txBody>
      </p:sp>
      <p:sp>
        <p:nvSpPr>
          <p:cNvPr id="19" name="Rectangle 18"/>
          <p:cNvSpPr/>
          <p:nvPr/>
        </p:nvSpPr>
        <p:spPr>
          <a:xfrm>
            <a:off x="7021967" y="392324"/>
            <a:ext cx="2463337" cy="2246769"/>
          </a:xfrm>
          <a:prstGeom prst="rect">
            <a:avLst/>
          </a:prstGeom>
          <a:ln w="15875">
            <a:solidFill>
              <a:srgbClr val="00ACAF"/>
            </a:solidFill>
          </a:ln>
        </p:spPr>
        <p:txBody>
          <a:bodyPr wrap="square">
            <a:spAutoFit/>
          </a:bodyPr>
          <a:lstStyle/>
          <a:p>
            <a:r>
              <a:rPr lang="en-GB" sz="1400" dirty="0"/>
              <a:t>Several German, Japanese and US vehicle manufacturers and their partners began to experiment with FCEV in the 1970s, increasing the power density of PEMFC stacks and developing hydrogen fuel storage systems.</a:t>
            </a:r>
          </a:p>
        </p:txBody>
      </p:sp>
      <p:sp>
        <p:nvSpPr>
          <p:cNvPr id="20" name="Rectangle 19"/>
          <p:cNvSpPr/>
          <p:nvPr/>
        </p:nvSpPr>
        <p:spPr>
          <a:xfrm>
            <a:off x="7070718" y="2901569"/>
            <a:ext cx="2463337" cy="2893100"/>
          </a:xfrm>
          <a:prstGeom prst="rect">
            <a:avLst/>
          </a:prstGeom>
          <a:ln w="15875">
            <a:solidFill>
              <a:srgbClr val="00ACAF"/>
            </a:solidFill>
          </a:ln>
        </p:spPr>
        <p:txBody>
          <a:bodyPr wrap="square">
            <a:spAutoFit/>
          </a:bodyPr>
          <a:lstStyle/>
          <a:p>
            <a:r>
              <a:rPr lang="en-GB" sz="1400" dirty="0"/>
              <a:t>Prompted by concerns over energy shortages and higher oil prices, many national governments and large companies initiated research projects to develop more efficient forms of energy generation in the 1970s. One result of this was important advances in PAFC technology, in particular in stability and performance. </a:t>
            </a:r>
          </a:p>
        </p:txBody>
      </p:sp>
      <p:sp>
        <p:nvSpPr>
          <p:cNvPr id="21" name="Rectangle 20"/>
          <p:cNvSpPr/>
          <p:nvPr/>
        </p:nvSpPr>
        <p:spPr>
          <a:xfrm>
            <a:off x="1742759" y="1815528"/>
            <a:ext cx="2461924" cy="1384995"/>
          </a:xfrm>
          <a:prstGeom prst="rect">
            <a:avLst/>
          </a:prstGeom>
          <a:ln w="15875">
            <a:solidFill>
              <a:srgbClr val="00ACAF"/>
            </a:solidFill>
          </a:ln>
        </p:spPr>
        <p:txBody>
          <a:bodyPr wrap="square">
            <a:spAutoFit/>
          </a:bodyPr>
          <a:lstStyle/>
          <a:p>
            <a:r>
              <a:rPr lang="en-GB" sz="1400" dirty="0"/>
              <a:t>There were significant field demonstrations of large stationary PAFC units for prime, off-grid power in the 1970s, including a 1 MW unit developed by IFC. </a:t>
            </a:r>
          </a:p>
        </p:txBody>
      </p:sp>
      <p:sp>
        <p:nvSpPr>
          <p:cNvPr id="22" name="Rectangle 21"/>
          <p:cNvSpPr/>
          <p:nvPr/>
        </p:nvSpPr>
        <p:spPr>
          <a:xfrm>
            <a:off x="4380385" y="354917"/>
            <a:ext cx="2463337" cy="1600438"/>
          </a:xfrm>
          <a:prstGeom prst="rect">
            <a:avLst/>
          </a:prstGeom>
          <a:ln w="15875">
            <a:solidFill>
              <a:srgbClr val="00ACAF"/>
            </a:solidFill>
          </a:ln>
        </p:spPr>
        <p:txBody>
          <a:bodyPr wrap="square">
            <a:spAutoFit/>
          </a:bodyPr>
          <a:lstStyle/>
          <a:p>
            <a:r>
              <a:rPr lang="en-GB" sz="1400" dirty="0"/>
              <a:t>Funding from the US military and electrical utilities enabled developments in MCFC technology, such as the internal reforming of natural gas to hydrogen. </a:t>
            </a:r>
          </a:p>
        </p:txBody>
      </p:sp>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5527" y="2300236"/>
            <a:ext cx="2171921" cy="1694098"/>
          </a:xfrm>
          <a:prstGeom prst="rect">
            <a:avLst/>
          </a:prstGeom>
        </p:spPr>
      </p:pic>
    </p:spTree>
    <p:extLst>
      <p:ext uri="{BB962C8B-B14F-4D97-AF65-F5344CB8AC3E}">
        <p14:creationId xmlns:p14="http://schemas.microsoft.com/office/powerpoint/2010/main" val="204945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440574" y="212559"/>
            <a:ext cx="2061556" cy="1080654"/>
          </a:xfrm>
          <a:prstGeom prst="rect">
            <a:avLst/>
          </a:prstGeom>
          <a:noFill/>
        </p:spPr>
        <p:txBody>
          <a:bodyPr wrap="square" rtlCol="0">
            <a:spAutoFit/>
          </a:bodyPr>
          <a:lstStyle/>
          <a:p>
            <a:endParaRPr lang="en-GB" dirty="0"/>
          </a:p>
        </p:txBody>
      </p:sp>
      <p:sp>
        <p:nvSpPr>
          <p:cNvPr id="16" name="TextBox 15"/>
          <p:cNvSpPr txBox="1"/>
          <p:nvPr/>
        </p:nvSpPr>
        <p:spPr>
          <a:xfrm>
            <a:off x="540327" y="212559"/>
            <a:ext cx="4272741" cy="369332"/>
          </a:xfrm>
          <a:prstGeom prst="rect">
            <a:avLst/>
          </a:prstGeom>
          <a:noFill/>
        </p:spPr>
        <p:txBody>
          <a:bodyPr wrap="square" rtlCol="0">
            <a:spAutoFit/>
          </a:bodyPr>
          <a:lstStyle/>
          <a:p>
            <a:r>
              <a:rPr lang="en-GB" b="1" dirty="0" smtClean="0"/>
              <a:t>1980s</a:t>
            </a:r>
            <a:endParaRPr lang="en-GB" b="1" dirty="0"/>
          </a:p>
        </p:txBody>
      </p:sp>
      <p:sp>
        <p:nvSpPr>
          <p:cNvPr id="18" name="TextBox 17"/>
          <p:cNvSpPr txBox="1"/>
          <p:nvPr/>
        </p:nvSpPr>
        <p:spPr>
          <a:xfrm>
            <a:off x="6196455" y="2533071"/>
            <a:ext cx="2837521" cy="1169551"/>
          </a:xfrm>
          <a:prstGeom prst="rect">
            <a:avLst/>
          </a:prstGeom>
          <a:noFill/>
        </p:spPr>
        <p:txBody>
          <a:bodyPr wrap="square" rtlCol="0">
            <a:spAutoFit/>
          </a:bodyPr>
          <a:lstStyle/>
          <a:p>
            <a:r>
              <a:rPr lang="en-GB" sz="1400" dirty="0" err="1" smtClean="0"/>
              <a:t>Nel</a:t>
            </a:r>
            <a:r>
              <a:rPr lang="en-GB" sz="1400" dirty="0" smtClean="0"/>
              <a:t> 1983 la </a:t>
            </a:r>
            <a:r>
              <a:rPr lang="en-GB" sz="1400" dirty="0" err="1" smtClean="0"/>
              <a:t>compagnia</a:t>
            </a:r>
            <a:r>
              <a:rPr lang="en-GB" sz="1400" dirty="0" smtClean="0"/>
              <a:t> </a:t>
            </a:r>
            <a:r>
              <a:rPr lang="en-GB" sz="1400" dirty="0" err="1" smtClean="0"/>
              <a:t>Canadese</a:t>
            </a:r>
            <a:r>
              <a:rPr lang="en-GB" sz="1400" dirty="0" smtClean="0"/>
              <a:t> Ballard </a:t>
            </a:r>
            <a:r>
              <a:rPr lang="en-GB" sz="1400" dirty="0" err="1" smtClean="0"/>
              <a:t>iniziò</a:t>
            </a:r>
            <a:r>
              <a:rPr lang="en-GB" sz="1400" dirty="0" smtClean="0"/>
              <a:t> </a:t>
            </a:r>
            <a:r>
              <a:rPr lang="en-GB" sz="1400" dirty="0" err="1" smtClean="0"/>
              <a:t>un’attività</a:t>
            </a:r>
            <a:r>
              <a:rPr lang="en-GB" sz="1400" dirty="0" smtClean="0"/>
              <a:t> di </a:t>
            </a:r>
            <a:r>
              <a:rPr lang="en-GB" sz="1400" dirty="0" err="1" smtClean="0"/>
              <a:t>ricerca</a:t>
            </a:r>
            <a:r>
              <a:rPr lang="en-GB" sz="1400" dirty="0" smtClean="0"/>
              <a:t> in </a:t>
            </a:r>
            <a:r>
              <a:rPr lang="en-GB" sz="1400" dirty="0" err="1" smtClean="0"/>
              <a:t>ambito</a:t>
            </a:r>
            <a:r>
              <a:rPr lang="en-GB" sz="1400" dirty="0" smtClean="0"/>
              <a:t> fuel cell e </a:t>
            </a:r>
            <a:r>
              <a:rPr lang="en-GB" sz="1400" dirty="0" err="1" smtClean="0"/>
              <a:t>sarebbe</a:t>
            </a:r>
            <a:r>
              <a:rPr lang="en-GB" sz="1400" dirty="0" smtClean="0"/>
              <a:t> </a:t>
            </a:r>
            <a:r>
              <a:rPr lang="en-GB" sz="1400" dirty="0" err="1" smtClean="0"/>
              <a:t>diventata</a:t>
            </a:r>
            <a:r>
              <a:rPr lang="en-GB" sz="1400" dirty="0" smtClean="0"/>
              <a:t> </a:t>
            </a:r>
            <a:r>
              <a:rPr lang="en-GB" sz="1400" dirty="0" err="1" smtClean="0"/>
              <a:t>una</a:t>
            </a:r>
            <a:r>
              <a:rPr lang="en-GB" sz="1400" dirty="0" smtClean="0"/>
              <a:t> </a:t>
            </a:r>
            <a:r>
              <a:rPr lang="en-GB" sz="1400" dirty="0" err="1" smtClean="0"/>
              <a:t>dei</a:t>
            </a:r>
            <a:r>
              <a:rPr lang="en-GB" sz="1400" dirty="0" smtClean="0"/>
              <a:t> leader </a:t>
            </a:r>
            <a:r>
              <a:rPr lang="en-GB" sz="1400" dirty="0" err="1" smtClean="0"/>
              <a:t>nella</a:t>
            </a:r>
            <a:r>
              <a:rPr lang="en-GB" sz="1400" dirty="0" smtClean="0"/>
              <a:t> </a:t>
            </a:r>
            <a:r>
              <a:rPr lang="en-GB" sz="1400" dirty="0" err="1" smtClean="0"/>
              <a:t>produzione</a:t>
            </a:r>
            <a:r>
              <a:rPr lang="en-GB" sz="1400" dirty="0" smtClean="0"/>
              <a:t> di stack e </a:t>
            </a:r>
            <a:r>
              <a:rPr lang="en-GB" sz="1400" dirty="0" err="1" smtClean="0"/>
              <a:t>sistemi</a:t>
            </a:r>
            <a:r>
              <a:rPr lang="en-GB" sz="1400" dirty="0" smtClean="0"/>
              <a:t> </a:t>
            </a:r>
            <a:r>
              <a:rPr lang="en-GB" sz="1400" dirty="0" err="1" smtClean="0"/>
              <a:t>negli</a:t>
            </a:r>
            <a:r>
              <a:rPr lang="en-GB" sz="1400" dirty="0" smtClean="0"/>
              <a:t> </a:t>
            </a:r>
            <a:r>
              <a:rPr lang="en-GB" sz="1400" dirty="0" err="1" smtClean="0"/>
              <a:t>anni</a:t>
            </a:r>
            <a:r>
              <a:rPr lang="en-GB" sz="1400" dirty="0" smtClean="0"/>
              <a:t> a venire. </a:t>
            </a:r>
            <a:endParaRPr lang="en-GB" sz="1400" dirty="0"/>
          </a:p>
        </p:txBody>
      </p:sp>
      <p:sp>
        <p:nvSpPr>
          <p:cNvPr id="19" name="Rectangle 18"/>
          <p:cNvSpPr/>
          <p:nvPr/>
        </p:nvSpPr>
        <p:spPr>
          <a:xfrm>
            <a:off x="3395637" y="4423294"/>
            <a:ext cx="2253134" cy="738664"/>
          </a:xfrm>
          <a:prstGeom prst="rect">
            <a:avLst/>
          </a:prstGeom>
        </p:spPr>
        <p:txBody>
          <a:bodyPr wrap="square">
            <a:spAutoFit/>
          </a:bodyPr>
          <a:lstStyle/>
          <a:p>
            <a:r>
              <a:rPr lang="en-GB" sz="1400" dirty="0" err="1" smtClean="0"/>
              <a:t>Diversi</a:t>
            </a:r>
            <a:r>
              <a:rPr lang="en-GB" sz="1400" dirty="0" smtClean="0"/>
              <a:t> </a:t>
            </a:r>
            <a:r>
              <a:rPr lang="en-GB" sz="1400" dirty="0" err="1" smtClean="0"/>
              <a:t>impianti</a:t>
            </a:r>
            <a:r>
              <a:rPr lang="en-GB" sz="1400" dirty="0" smtClean="0"/>
              <a:t> PAFC </a:t>
            </a:r>
            <a:r>
              <a:rPr lang="en-GB" sz="1400" dirty="0" err="1" smtClean="0"/>
              <a:t>furono</a:t>
            </a:r>
            <a:r>
              <a:rPr lang="en-GB" sz="1400" dirty="0" smtClean="0"/>
              <a:t> </a:t>
            </a:r>
            <a:r>
              <a:rPr lang="en-GB" sz="1400" dirty="0" err="1" smtClean="0"/>
              <a:t>costruiti</a:t>
            </a:r>
            <a:r>
              <a:rPr lang="en-GB" sz="1400" dirty="0" smtClean="0"/>
              <a:t> ma </a:t>
            </a:r>
            <a:r>
              <a:rPr lang="en-GB" sz="1400" dirty="0" err="1" smtClean="0"/>
              <a:t>videro</a:t>
            </a:r>
            <a:r>
              <a:rPr lang="en-GB" sz="1400" dirty="0" smtClean="0"/>
              <a:t> </a:t>
            </a:r>
            <a:r>
              <a:rPr lang="en-GB" sz="1400" dirty="0" err="1" smtClean="0"/>
              <a:t>poco</a:t>
            </a:r>
            <a:r>
              <a:rPr lang="en-GB" sz="1400" dirty="0" smtClean="0"/>
              <a:t> </a:t>
            </a:r>
            <a:r>
              <a:rPr lang="en-GB" sz="1400" dirty="0" err="1" smtClean="0"/>
              <a:t>successo</a:t>
            </a:r>
            <a:r>
              <a:rPr lang="en-GB" sz="1400" dirty="0" smtClean="0"/>
              <a:t> </a:t>
            </a:r>
            <a:r>
              <a:rPr lang="en-GB" sz="1400" dirty="0" err="1" smtClean="0"/>
              <a:t>dopo</a:t>
            </a:r>
            <a:r>
              <a:rPr lang="en-GB" sz="1400" dirty="0" smtClean="0"/>
              <a:t> </a:t>
            </a:r>
            <a:r>
              <a:rPr lang="en-GB" sz="1400" dirty="0" err="1" smtClean="0"/>
              <a:t>gli</a:t>
            </a:r>
            <a:r>
              <a:rPr lang="en-GB" sz="1400" dirty="0" smtClean="0"/>
              <a:t> </a:t>
            </a:r>
            <a:r>
              <a:rPr lang="en-GB" sz="1400" dirty="0" err="1" smtClean="0"/>
              <a:t>anni</a:t>
            </a:r>
            <a:r>
              <a:rPr lang="en-GB" sz="1400" dirty="0" smtClean="0"/>
              <a:t> 80.* </a:t>
            </a:r>
            <a:endParaRPr lang="en-GB" sz="1400" dirty="0"/>
          </a:p>
        </p:txBody>
      </p:sp>
      <p:sp>
        <p:nvSpPr>
          <p:cNvPr id="20" name="Rectangle 19"/>
          <p:cNvSpPr/>
          <p:nvPr/>
        </p:nvSpPr>
        <p:spPr>
          <a:xfrm>
            <a:off x="105002" y="5667075"/>
            <a:ext cx="6096000" cy="338554"/>
          </a:xfrm>
          <a:prstGeom prst="rect">
            <a:avLst/>
          </a:prstGeom>
        </p:spPr>
        <p:txBody>
          <a:bodyPr>
            <a:spAutoFit/>
          </a:bodyPr>
          <a:lstStyle/>
          <a:p>
            <a:r>
              <a:rPr lang="en-GB" sz="800" dirty="0" smtClean="0"/>
              <a:t>* </a:t>
            </a:r>
            <a:r>
              <a:rPr lang="en-GB" sz="800" dirty="0" err="1" smtClean="0"/>
              <a:t>Gli</a:t>
            </a:r>
            <a:r>
              <a:rPr lang="en-GB" sz="800" dirty="0" smtClean="0"/>
              <a:t> </a:t>
            </a:r>
            <a:r>
              <a:rPr lang="en-GB" sz="800" dirty="0" err="1" smtClean="0"/>
              <a:t>avanzamenti</a:t>
            </a:r>
            <a:r>
              <a:rPr lang="en-GB" sz="800" dirty="0" smtClean="0"/>
              <a:t> </a:t>
            </a:r>
            <a:r>
              <a:rPr lang="en-GB" sz="800" dirty="0" err="1" smtClean="0"/>
              <a:t>tecnologici</a:t>
            </a:r>
            <a:r>
              <a:rPr lang="en-GB" sz="800" dirty="0" smtClean="0"/>
              <a:t> </a:t>
            </a:r>
            <a:r>
              <a:rPr lang="en-GB" sz="800" dirty="0" err="1" smtClean="0"/>
              <a:t>nella</a:t>
            </a:r>
            <a:r>
              <a:rPr lang="en-GB" sz="800" dirty="0" smtClean="0"/>
              <a:t> </a:t>
            </a:r>
            <a:r>
              <a:rPr lang="en-GB" sz="800" dirty="0" err="1" smtClean="0"/>
              <a:t>resistenza</a:t>
            </a:r>
            <a:r>
              <a:rPr lang="en-GB" sz="800" dirty="0" smtClean="0"/>
              <a:t> e performance </a:t>
            </a:r>
            <a:r>
              <a:rPr lang="en-GB" sz="800" dirty="0" err="1" smtClean="0"/>
              <a:t>delle</a:t>
            </a:r>
            <a:r>
              <a:rPr lang="en-GB" sz="800" dirty="0" smtClean="0"/>
              <a:t> membrane </a:t>
            </a:r>
            <a:r>
              <a:rPr lang="en-GB" sz="800" dirty="0" err="1" smtClean="0"/>
              <a:t>polimeriche</a:t>
            </a:r>
            <a:r>
              <a:rPr lang="en-GB" sz="800" dirty="0"/>
              <a:t> </a:t>
            </a:r>
            <a:r>
              <a:rPr lang="en-GB" sz="800" dirty="0" err="1" smtClean="0"/>
              <a:t>hanno</a:t>
            </a:r>
            <a:r>
              <a:rPr lang="en-GB" sz="800" dirty="0" smtClean="0"/>
              <a:t> </a:t>
            </a:r>
            <a:r>
              <a:rPr lang="en-GB" sz="800" dirty="0" err="1" smtClean="0"/>
              <a:t>permesso</a:t>
            </a:r>
            <a:r>
              <a:rPr lang="en-GB" sz="800" dirty="0" smtClean="0"/>
              <a:t> </a:t>
            </a:r>
            <a:r>
              <a:rPr lang="en-GB" sz="800" dirty="0" err="1" smtClean="0"/>
              <a:t>alle</a:t>
            </a:r>
            <a:r>
              <a:rPr lang="en-GB" sz="800" dirty="0" smtClean="0"/>
              <a:t> PAFC di </a:t>
            </a:r>
            <a:r>
              <a:rPr lang="en-GB" sz="800" dirty="0" err="1" smtClean="0"/>
              <a:t>essere</a:t>
            </a:r>
            <a:r>
              <a:rPr lang="en-GB" sz="800" dirty="0" smtClean="0"/>
              <a:t> </a:t>
            </a:r>
            <a:r>
              <a:rPr lang="en-GB" sz="800" dirty="0" err="1" smtClean="0"/>
              <a:t>impiegate</a:t>
            </a:r>
            <a:r>
              <a:rPr lang="en-GB" sz="800" dirty="0" smtClean="0"/>
              <a:t> in </a:t>
            </a:r>
            <a:r>
              <a:rPr lang="en-GB" sz="800" dirty="0" err="1" smtClean="0"/>
              <a:t>grandi</a:t>
            </a:r>
            <a:r>
              <a:rPr lang="en-GB" sz="800" dirty="0" smtClean="0"/>
              <a:t> </a:t>
            </a:r>
            <a:r>
              <a:rPr lang="en-GB" sz="800" dirty="0" err="1" smtClean="0"/>
              <a:t>impianti</a:t>
            </a:r>
            <a:r>
              <a:rPr lang="en-GB" sz="800" dirty="0" smtClean="0"/>
              <a:t> per la </a:t>
            </a:r>
            <a:r>
              <a:rPr lang="en-GB" sz="800" dirty="0" err="1" smtClean="0"/>
              <a:t>produzione</a:t>
            </a:r>
            <a:r>
              <a:rPr lang="en-GB" sz="800" dirty="0" smtClean="0"/>
              <a:t> </a:t>
            </a:r>
            <a:r>
              <a:rPr lang="en-GB" sz="800" dirty="0" err="1" smtClean="0"/>
              <a:t>combinata</a:t>
            </a:r>
            <a:r>
              <a:rPr lang="en-GB" sz="800" dirty="0" smtClean="0"/>
              <a:t> di </a:t>
            </a:r>
            <a:r>
              <a:rPr lang="en-GB" sz="800" dirty="0" err="1" smtClean="0"/>
              <a:t>elettricità</a:t>
            </a:r>
            <a:r>
              <a:rPr lang="en-GB" sz="800" dirty="0" smtClean="0"/>
              <a:t> e </a:t>
            </a:r>
            <a:r>
              <a:rPr lang="en-GB" sz="800" dirty="0" err="1" smtClean="0"/>
              <a:t>calore</a:t>
            </a:r>
            <a:r>
              <a:rPr lang="en-GB" sz="800" dirty="0" smtClean="0"/>
              <a:t> solo un </a:t>
            </a:r>
            <a:r>
              <a:rPr lang="en-GB" sz="800" dirty="0" err="1" smtClean="0"/>
              <a:t>paio</a:t>
            </a:r>
            <a:r>
              <a:rPr lang="en-GB" sz="800" dirty="0" smtClean="0"/>
              <a:t> di </a:t>
            </a:r>
            <a:r>
              <a:rPr lang="en-GB" sz="800" dirty="0" err="1" smtClean="0"/>
              <a:t>decenni</a:t>
            </a:r>
            <a:r>
              <a:rPr lang="en-GB" sz="800" dirty="0" smtClean="0"/>
              <a:t> </a:t>
            </a:r>
            <a:r>
              <a:rPr lang="en-GB" sz="800" dirty="0" err="1" smtClean="0"/>
              <a:t>dopo</a:t>
            </a:r>
            <a:r>
              <a:rPr lang="en-GB" sz="800" dirty="0"/>
              <a:t>.</a:t>
            </a:r>
            <a:r>
              <a:rPr lang="en-GB" sz="800" dirty="0" smtClean="0"/>
              <a:t> </a:t>
            </a:r>
            <a:endParaRPr lang="en-GB" sz="800" dirty="0"/>
          </a:p>
        </p:txBody>
      </p:sp>
      <p:sp>
        <p:nvSpPr>
          <p:cNvPr id="21" name="Rectangle 20"/>
          <p:cNvSpPr/>
          <p:nvPr/>
        </p:nvSpPr>
        <p:spPr>
          <a:xfrm>
            <a:off x="477059" y="1247191"/>
            <a:ext cx="7684674" cy="738664"/>
          </a:xfrm>
          <a:prstGeom prst="rect">
            <a:avLst/>
          </a:prstGeom>
        </p:spPr>
        <p:txBody>
          <a:bodyPr wrap="square">
            <a:spAutoFit/>
          </a:bodyPr>
          <a:lstStyle/>
          <a:p>
            <a:r>
              <a:rPr lang="en-GB" sz="1400" dirty="0" err="1" smtClean="0"/>
              <a:t>Negli</a:t>
            </a:r>
            <a:r>
              <a:rPr lang="en-GB" sz="1400" dirty="0" smtClean="0"/>
              <a:t> </a:t>
            </a:r>
            <a:r>
              <a:rPr lang="en-GB" sz="1400" dirty="0" err="1" smtClean="0"/>
              <a:t>anni</a:t>
            </a:r>
            <a:r>
              <a:rPr lang="en-GB" sz="1400" dirty="0" smtClean="0"/>
              <a:t> 80 ci </a:t>
            </a:r>
            <a:r>
              <a:rPr lang="en-GB" sz="1400" dirty="0" err="1" smtClean="0"/>
              <a:t>sono</a:t>
            </a:r>
            <a:r>
              <a:rPr lang="en-GB" sz="1400" dirty="0" smtClean="0"/>
              <a:t> </a:t>
            </a:r>
            <a:r>
              <a:rPr lang="en-GB" sz="1400" dirty="0" err="1" smtClean="0"/>
              <a:t>stati</a:t>
            </a:r>
            <a:r>
              <a:rPr lang="en-GB" sz="1400" dirty="0" smtClean="0"/>
              <a:t> </a:t>
            </a:r>
            <a:r>
              <a:rPr lang="en-GB" sz="1400" dirty="0" err="1" smtClean="0"/>
              <a:t>sviluppi</a:t>
            </a:r>
            <a:r>
              <a:rPr lang="en-GB" sz="1400" dirty="0" smtClean="0"/>
              <a:t> </a:t>
            </a:r>
            <a:r>
              <a:rPr lang="en-GB" sz="1400" dirty="0" err="1" smtClean="0"/>
              <a:t>sostanziali</a:t>
            </a:r>
            <a:r>
              <a:rPr lang="en-GB" sz="1400" dirty="0" smtClean="0"/>
              <a:t>, </a:t>
            </a:r>
            <a:r>
              <a:rPr lang="en-GB" sz="1400" dirty="0" err="1" smtClean="0"/>
              <a:t>sia</a:t>
            </a:r>
            <a:r>
              <a:rPr lang="en-GB" sz="1400" dirty="0" smtClean="0"/>
              <a:t> in </a:t>
            </a:r>
            <a:r>
              <a:rPr lang="en-GB" sz="1400" dirty="0" err="1" smtClean="0"/>
              <a:t>ambito</a:t>
            </a:r>
            <a:r>
              <a:rPr lang="en-GB" sz="1400" dirty="0" smtClean="0"/>
              <a:t> </a:t>
            </a:r>
            <a:r>
              <a:rPr lang="en-GB" sz="1400" dirty="0" err="1" smtClean="0"/>
              <a:t>tecnico</a:t>
            </a:r>
            <a:r>
              <a:rPr lang="en-GB" sz="1400" dirty="0" smtClean="0"/>
              <a:t> </a:t>
            </a:r>
            <a:r>
              <a:rPr lang="en-GB" sz="1400" dirty="0" err="1" smtClean="0"/>
              <a:t>che</a:t>
            </a:r>
            <a:r>
              <a:rPr lang="en-GB" sz="1400" dirty="0" smtClean="0"/>
              <a:t> </a:t>
            </a:r>
            <a:r>
              <a:rPr lang="en-GB" sz="1400" dirty="0" err="1" smtClean="0"/>
              <a:t>commerciale</a:t>
            </a:r>
            <a:r>
              <a:rPr lang="en-GB" sz="1400" dirty="0" smtClean="0"/>
              <a:t>, </a:t>
            </a:r>
            <a:r>
              <a:rPr lang="en-GB" sz="1400" dirty="0" err="1" smtClean="0"/>
              <a:t>soprattutto</a:t>
            </a:r>
            <a:r>
              <a:rPr lang="en-GB" sz="1400" dirty="0" smtClean="0"/>
              <a:t> </a:t>
            </a:r>
            <a:r>
              <a:rPr lang="en-GB" sz="1400" dirty="0" err="1" smtClean="0"/>
              <a:t>nel</a:t>
            </a:r>
            <a:r>
              <a:rPr lang="en-GB" sz="1400" dirty="0" smtClean="0"/>
              <a:t> </a:t>
            </a:r>
            <a:r>
              <a:rPr lang="en-GB" sz="1400" dirty="0" err="1" smtClean="0"/>
              <a:t>settore</a:t>
            </a:r>
            <a:r>
              <a:rPr lang="en-GB" sz="1400" dirty="0" smtClean="0"/>
              <a:t> </a:t>
            </a:r>
            <a:r>
              <a:rPr lang="en-GB" sz="1400" dirty="0" err="1" smtClean="0"/>
              <a:t>delle</a:t>
            </a:r>
            <a:r>
              <a:rPr lang="en-GB" sz="1400" dirty="0" smtClean="0"/>
              <a:t> PAFC. </a:t>
            </a:r>
            <a:r>
              <a:rPr lang="en-GB" sz="1400" dirty="0" err="1" smtClean="0"/>
              <a:t>All’epoca</a:t>
            </a:r>
            <a:r>
              <a:rPr lang="en-GB" sz="1400" dirty="0" smtClean="0"/>
              <a:t> era </a:t>
            </a:r>
            <a:r>
              <a:rPr lang="en-GB" sz="1400" dirty="0" err="1" smtClean="0"/>
              <a:t>previsto</a:t>
            </a:r>
            <a:r>
              <a:rPr lang="en-GB" sz="1400" dirty="0" smtClean="0"/>
              <a:t> un </a:t>
            </a:r>
            <a:r>
              <a:rPr lang="en-GB" sz="1400" dirty="0" err="1" smtClean="0"/>
              <a:t>futuro</a:t>
            </a:r>
            <a:r>
              <a:rPr lang="en-GB" sz="1400" dirty="0" smtClean="0"/>
              <a:t> </a:t>
            </a:r>
            <a:r>
              <a:rPr lang="en-GB" sz="1400" dirty="0" err="1" smtClean="0"/>
              <a:t>roseo</a:t>
            </a:r>
            <a:r>
              <a:rPr lang="en-GB" sz="1400" dirty="0" smtClean="0"/>
              <a:t> per </a:t>
            </a:r>
            <a:r>
              <a:rPr lang="en-GB" sz="1400" dirty="0" err="1" smtClean="0"/>
              <a:t>questa</a:t>
            </a:r>
            <a:r>
              <a:rPr lang="en-GB" sz="1400" dirty="0" smtClean="0"/>
              <a:t> </a:t>
            </a:r>
            <a:r>
              <a:rPr lang="en-GB" sz="1400" dirty="0" err="1" smtClean="0"/>
              <a:t>tecnologia</a:t>
            </a:r>
            <a:r>
              <a:rPr lang="en-GB" sz="1400" dirty="0" smtClean="0"/>
              <a:t>, </a:t>
            </a:r>
            <a:r>
              <a:rPr lang="en-GB" sz="1400" dirty="0" err="1" smtClean="0"/>
              <a:t>soprattutto</a:t>
            </a:r>
            <a:r>
              <a:rPr lang="en-GB" sz="1400" dirty="0" smtClean="0"/>
              <a:t> per </a:t>
            </a:r>
            <a:r>
              <a:rPr lang="en-GB" sz="1400" dirty="0" err="1" smtClean="0"/>
              <a:t>applicazioni</a:t>
            </a:r>
            <a:r>
              <a:rPr lang="en-GB" sz="1400" dirty="0" smtClean="0"/>
              <a:t> </a:t>
            </a:r>
            <a:r>
              <a:rPr lang="en-GB" sz="1400" dirty="0" err="1" smtClean="0"/>
              <a:t>stazionarie</a:t>
            </a:r>
            <a:r>
              <a:rPr lang="en-GB" sz="1400" dirty="0" smtClean="0"/>
              <a:t> e </a:t>
            </a:r>
            <a:r>
              <a:rPr lang="en-GB" sz="1400" dirty="0" err="1" smtClean="0"/>
              <a:t>trasporti</a:t>
            </a:r>
            <a:r>
              <a:rPr lang="en-GB" sz="1400" dirty="0" smtClean="0"/>
              <a:t> via bus. </a:t>
            </a:r>
            <a:endParaRPr lang="en-GB" sz="1400" dirty="0"/>
          </a:p>
        </p:txBody>
      </p:sp>
      <p:sp>
        <p:nvSpPr>
          <p:cNvPr id="22" name="Rectangle 21"/>
          <p:cNvSpPr/>
          <p:nvPr/>
        </p:nvSpPr>
        <p:spPr>
          <a:xfrm>
            <a:off x="5843847" y="4251421"/>
            <a:ext cx="3433155" cy="1169551"/>
          </a:xfrm>
          <a:prstGeom prst="rect">
            <a:avLst/>
          </a:prstGeom>
        </p:spPr>
        <p:txBody>
          <a:bodyPr wrap="square">
            <a:spAutoFit/>
          </a:bodyPr>
          <a:lstStyle/>
          <a:p>
            <a:r>
              <a:rPr lang="en-GB" sz="1400" dirty="0" err="1" smtClean="0"/>
              <a:t>Furono</a:t>
            </a:r>
            <a:r>
              <a:rPr lang="en-GB" sz="1400" dirty="0" smtClean="0"/>
              <a:t> </a:t>
            </a:r>
            <a:r>
              <a:rPr lang="en-GB" sz="1400" dirty="0" err="1" smtClean="0"/>
              <a:t>progettate</a:t>
            </a:r>
            <a:r>
              <a:rPr lang="en-GB" sz="1400" dirty="0" smtClean="0"/>
              <a:t> </a:t>
            </a:r>
            <a:r>
              <a:rPr lang="en-GB" sz="1400" dirty="0" err="1" smtClean="0"/>
              <a:t>ambiziose</a:t>
            </a:r>
            <a:r>
              <a:rPr lang="en-GB" sz="1400" dirty="0" smtClean="0"/>
              <a:t> </a:t>
            </a:r>
            <a:r>
              <a:rPr lang="en-GB" sz="1400" dirty="0" err="1" smtClean="0"/>
              <a:t>centrali</a:t>
            </a:r>
            <a:r>
              <a:rPr lang="en-GB" sz="1400" dirty="0" smtClean="0"/>
              <a:t> </a:t>
            </a:r>
            <a:r>
              <a:rPr lang="en-GB" sz="1400" dirty="0" err="1" smtClean="0"/>
              <a:t>elettriche</a:t>
            </a:r>
            <a:r>
              <a:rPr lang="en-GB" sz="1400" dirty="0" smtClean="0"/>
              <a:t> </a:t>
            </a:r>
            <a:r>
              <a:rPr lang="en-GB" sz="1400" dirty="0" err="1" smtClean="0"/>
              <a:t>municipali</a:t>
            </a:r>
            <a:r>
              <a:rPr lang="en-GB" sz="1400" dirty="0" smtClean="0"/>
              <a:t> con output </a:t>
            </a:r>
            <a:r>
              <a:rPr lang="en-GB" sz="1400" dirty="0" err="1" smtClean="0"/>
              <a:t>fino</a:t>
            </a:r>
            <a:r>
              <a:rPr lang="en-GB" sz="1400" dirty="0" smtClean="0"/>
              <a:t> a 100MW. </a:t>
            </a:r>
            <a:r>
              <a:rPr lang="en-GB" sz="1400" dirty="0" err="1" smtClean="0"/>
              <a:t>Furono</a:t>
            </a:r>
            <a:r>
              <a:rPr lang="en-GB" sz="1400" dirty="0" smtClean="0"/>
              <a:t> </a:t>
            </a:r>
            <a:r>
              <a:rPr lang="en-GB" sz="1400" dirty="0" err="1" smtClean="0"/>
              <a:t>previste</a:t>
            </a:r>
            <a:r>
              <a:rPr lang="en-GB" sz="1400" dirty="0" smtClean="0"/>
              <a:t> </a:t>
            </a:r>
            <a:r>
              <a:rPr lang="en-GB" sz="1400" dirty="0" err="1" smtClean="0"/>
              <a:t>migliaia</a:t>
            </a:r>
            <a:r>
              <a:rPr lang="en-GB" sz="1400" dirty="0" smtClean="0"/>
              <a:t> di </a:t>
            </a:r>
            <a:r>
              <a:rPr lang="en-GB" sz="1400" dirty="0" err="1" smtClean="0"/>
              <a:t>unità</a:t>
            </a:r>
            <a:r>
              <a:rPr lang="en-GB" sz="1400" dirty="0" smtClean="0"/>
              <a:t> operative </a:t>
            </a:r>
            <a:r>
              <a:rPr lang="en-GB" sz="1400" dirty="0" err="1" smtClean="0"/>
              <a:t>entro</a:t>
            </a:r>
            <a:r>
              <a:rPr lang="en-GB" sz="1400" dirty="0" smtClean="0"/>
              <a:t> la fine del </a:t>
            </a:r>
            <a:r>
              <a:rPr lang="en-GB" sz="1400" dirty="0" err="1" smtClean="0"/>
              <a:t>secolo</a:t>
            </a:r>
            <a:r>
              <a:rPr lang="en-GB" sz="1400" dirty="0" smtClean="0"/>
              <a:t> ma solo </a:t>
            </a:r>
            <a:r>
              <a:rPr lang="en-GB" sz="1400" dirty="0" err="1" smtClean="0"/>
              <a:t>alcune</a:t>
            </a:r>
            <a:r>
              <a:rPr lang="en-GB" sz="1400" dirty="0" smtClean="0"/>
              <a:t> </a:t>
            </a:r>
            <a:r>
              <a:rPr lang="en-GB" sz="1400" dirty="0" err="1" smtClean="0"/>
              <a:t>centinaia</a:t>
            </a:r>
            <a:r>
              <a:rPr lang="en-GB" sz="1400" dirty="0" smtClean="0"/>
              <a:t> </a:t>
            </a:r>
            <a:r>
              <a:rPr lang="en-GB" sz="1400" dirty="0" err="1" smtClean="0"/>
              <a:t>furono</a:t>
            </a:r>
            <a:r>
              <a:rPr lang="en-GB" sz="1400" dirty="0" smtClean="0"/>
              <a:t> </a:t>
            </a:r>
            <a:r>
              <a:rPr lang="en-GB" sz="1400" dirty="0" err="1" smtClean="0"/>
              <a:t>realizzate</a:t>
            </a:r>
            <a:r>
              <a:rPr lang="en-GB" sz="1400" dirty="0" smtClean="0"/>
              <a:t>. </a:t>
            </a:r>
            <a:endParaRPr lang="en-GB" sz="1400" dirty="0"/>
          </a:p>
        </p:txBody>
      </p:sp>
      <p:sp>
        <p:nvSpPr>
          <p:cNvPr id="23" name="Rectangle 22"/>
          <p:cNvSpPr/>
          <p:nvPr/>
        </p:nvSpPr>
        <p:spPr>
          <a:xfrm>
            <a:off x="477059" y="716077"/>
            <a:ext cx="5602779" cy="523220"/>
          </a:xfrm>
          <a:prstGeom prst="rect">
            <a:avLst/>
          </a:prstGeom>
        </p:spPr>
        <p:txBody>
          <a:bodyPr wrap="square">
            <a:spAutoFit/>
          </a:bodyPr>
          <a:lstStyle/>
          <a:p>
            <a:r>
              <a:rPr lang="en-GB" sz="1400" dirty="0" err="1" smtClean="0"/>
              <a:t>Negli</a:t>
            </a:r>
            <a:r>
              <a:rPr lang="en-GB" sz="1400" dirty="0" smtClean="0"/>
              <a:t> </a:t>
            </a:r>
            <a:r>
              <a:rPr lang="en-GB" sz="1400" dirty="0" err="1" smtClean="0"/>
              <a:t>anni</a:t>
            </a:r>
            <a:r>
              <a:rPr lang="en-GB" sz="1400" dirty="0" smtClean="0"/>
              <a:t> 80, </a:t>
            </a:r>
            <a:r>
              <a:rPr lang="en-GB" sz="1400" dirty="0" err="1" smtClean="0"/>
              <a:t>il</a:t>
            </a:r>
            <a:r>
              <a:rPr lang="en-GB" sz="1400" dirty="0" smtClean="0"/>
              <a:t> </a:t>
            </a:r>
            <a:r>
              <a:rPr lang="en-GB" sz="1400" dirty="0" err="1" smtClean="0"/>
              <a:t>lavoro</a:t>
            </a:r>
            <a:r>
              <a:rPr lang="en-GB" sz="1400" dirty="0" smtClean="0"/>
              <a:t> di </a:t>
            </a:r>
            <a:r>
              <a:rPr lang="en-GB" sz="1400" dirty="0" err="1" smtClean="0"/>
              <a:t>ricerca</a:t>
            </a:r>
            <a:r>
              <a:rPr lang="en-GB" sz="1400" dirty="0" smtClean="0"/>
              <a:t> e </a:t>
            </a:r>
            <a:r>
              <a:rPr lang="en-GB" sz="1400" dirty="0" err="1" smtClean="0"/>
              <a:t>sviluppo</a:t>
            </a:r>
            <a:r>
              <a:rPr lang="en-GB" sz="1400" dirty="0" smtClean="0"/>
              <a:t> (R&amp;D) e </a:t>
            </a:r>
            <a:r>
              <a:rPr lang="en-GB" sz="1400" dirty="0" err="1" smtClean="0"/>
              <a:t>dimostrazione</a:t>
            </a:r>
            <a:r>
              <a:rPr lang="en-GB" sz="1400" dirty="0" smtClean="0"/>
              <a:t> </a:t>
            </a:r>
            <a:r>
              <a:rPr lang="en-GB" sz="1400" dirty="0" err="1" smtClean="0"/>
              <a:t>delle</a:t>
            </a:r>
            <a:r>
              <a:rPr lang="en-GB" sz="1400" dirty="0" smtClean="0"/>
              <a:t> </a:t>
            </a:r>
            <a:r>
              <a:rPr lang="en-GB" sz="1400" dirty="0" err="1" smtClean="0"/>
              <a:t>celle</a:t>
            </a:r>
            <a:r>
              <a:rPr lang="en-GB" sz="1400" dirty="0" smtClean="0"/>
              <a:t> a </a:t>
            </a:r>
            <a:r>
              <a:rPr lang="en-GB" sz="1400" dirty="0" err="1" smtClean="0"/>
              <a:t>combustibile</a:t>
            </a:r>
            <a:r>
              <a:rPr lang="en-GB" sz="1400" dirty="0" smtClean="0"/>
              <a:t> è </a:t>
            </a:r>
            <a:r>
              <a:rPr lang="en-GB" sz="1400" dirty="0" err="1" smtClean="0"/>
              <a:t>andato</a:t>
            </a:r>
            <a:r>
              <a:rPr lang="en-GB" sz="1400" dirty="0" smtClean="0"/>
              <a:t> </a:t>
            </a:r>
            <a:r>
              <a:rPr lang="en-GB" sz="1400" dirty="0" err="1" smtClean="0"/>
              <a:t>avanti</a:t>
            </a:r>
            <a:r>
              <a:rPr lang="en-GB" sz="1400" dirty="0" smtClean="0"/>
              <a:t> </a:t>
            </a:r>
            <a:r>
              <a:rPr lang="en-GB" sz="1400" dirty="0" err="1" smtClean="0"/>
              <a:t>soprattutto</a:t>
            </a:r>
            <a:r>
              <a:rPr lang="en-GB" sz="1400" dirty="0" smtClean="0"/>
              <a:t> </a:t>
            </a:r>
            <a:r>
              <a:rPr lang="en-GB" sz="1400" dirty="0" err="1" smtClean="0"/>
              <a:t>nel</a:t>
            </a:r>
            <a:r>
              <a:rPr lang="en-GB" sz="1400" dirty="0" smtClean="0"/>
              <a:t> </a:t>
            </a:r>
            <a:r>
              <a:rPr lang="en-GB" sz="1400" dirty="0" err="1" smtClean="0"/>
              <a:t>settore</a:t>
            </a:r>
            <a:r>
              <a:rPr lang="en-GB" sz="1400" dirty="0" smtClean="0"/>
              <a:t> </a:t>
            </a:r>
            <a:r>
              <a:rPr lang="en-GB" sz="1400" dirty="0" err="1" smtClean="0"/>
              <a:t>dei</a:t>
            </a:r>
            <a:r>
              <a:rPr lang="en-GB" sz="1400" dirty="0" smtClean="0"/>
              <a:t> </a:t>
            </a:r>
            <a:r>
              <a:rPr lang="en-GB" sz="1400" dirty="0" err="1" smtClean="0"/>
              <a:t>trasporti</a:t>
            </a:r>
            <a:r>
              <a:rPr lang="en-GB" sz="1400" dirty="0" smtClean="0"/>
              <a:t>.   </a:t>
            </a:r>
            <a:endParaRPr lang="en-GB" sz="1400" dirty="0"/>
          </a:p>
        </p:txBody>
      </p:sp>
      <p:sp>
        <p:nvSpPr>
          <p:cNvPr id="24" name="Rectangle 23"/>
          <p:cNvSpPr/>
          <p:nvPr/>
        </p:nvSpPr>
        <p:spPr>
          <a:xfrm>
            <a:off x="3350293" y="2516797"/>
            <a:ext cx="2729545" cy="1384995"/>
          </a:xfrm>
          <a:prstGeom prst="rect">
            <a:avLst/>
          </a:prstGeom>
        </p:spPr>
        <p:txBody>
          <a:bodyPr wrap="square">
            <a:spAutoFit/>
          </a:bodyPr>
          <a:lstStyle/>
          <a:p>
            <a:r>
              <a:rPr lang="en-GB" sz="1400" dirty="0" smtClean="0"/>
              <a:t>La marina USA </a:t>
            </a:r>
            <a:r>
              <a:rPr lang="en-GB" sz="1400" dirty="0" err="1" smtClean="0"/>
              <a:t>commissionò</a:t>
            </a:r>
            <a:r>
              <a:rPr lang="en-GB" sz="1400" dirty="0" smtClean="0"/>
              <a:t> </a:t>
            </a:r>
            <a:r>
              <a:rPr lang="en-GB" sz="1400" dirty="0" err="1" smtClean="0"/>
              <a:t>studi</a:t>
            </a:r>
            <a:r>
              <a:rPr lang="en-GB" sz="1400" dirty="0" smtClean="0"/>
              <a:t> per </a:t>
            </a:r>
            <a:r>
              <a:rPr lang="en-GB" sz="1400" dirty="0" err="1" smtClean="0"/>
              <a:t>l’uso</a:t>
            </a:r>
            <a:r>
              <a:rPr lang="en-GB" sz="1400" dirty="0" smtClean="0"/>
              <a:t> di fuel cell </a:t>
            </a:r>
            <a:r>
              <a:rPr lang="en-GB" sz="1400" dirty="0" err="1" smtClean="0"/>
              <a:t>nei</a:t>
            </a:r>
            <a:r>
              <a:rPr lang="en-GB" sz="1400" dirty="0" smtClean="0"/>
              <a:t> </a:t>
            </a:r>
            <a:r>
              <a:rPr lang="en-GB" sz="1400" dirty="0" err="1" smtClean="0"/>
              <a:t>sottomarini</a:t>
            </a:r>
            <a:r>
              <a:rPr lang="en-GB" sz="1400" dirty="0" smtClean="0"/>
              <a:t> dove </a:t>
            </a:r>
            <a:r>
              <a:rPr lang="en-GB" sz="1400" dirty="0" err="1" smtClean="0"/>
              <a:t>alta</a:t>
            </a:r>
            <a:r>
              <a:rPr lang="en-GB" sz="1400" dirty="0" smtClean="0"/>
              <a:t> </a:t>
            </a:r>
            <a:r>
              <a:rPr lang="en-GB" sz="1400" dirty="0" err="1" smtClean="0"/>
              <a:t>efficienza</a:t>
            </a:r>
            <a:r>
              <a:rPr lang="en-GB" sz="1400" dirty="0" smtClean="0"/>
              <a:t>, </a:t>
            </a:r>
            <a:r>
              <a:rPr lang="en-GB" sz="1400" dirty="0" err="1" smtClean="0"/>
              <a:t>assenza</a:t>
            </a:r>
            <a:r>
              <a:rPr lang="en-GB" sz="1400" dirty="0" smtClean="0"/>
              <a:t> di </a:t>
            </a:r>
            <a:r>
              <a:rPr lang="en-GB" sz="1400" dirty="0" err="1" smtClean="0"/>
              <a:t>emissioni</a:t>
            </a:r>
            <a:r>
              <a:rPr lang="en-GB" sz="1400" dirty="0" smtClean="0"/>
              <a:t> e </a:t>
            </a:r>
            <a:r>
              <a:rPr lang="en-GB" sz="1400" dirty="0" err="1" smtClean="0"/>
              <a:t>funzionamento</a:t>
            </a:r>
            <a:r>
              <a:rPr lang="en-GB" sz="1400" dirty="0" smtClean="0"/>
              <a:t> </a:t>
            </a:r>
            <a:r>
              <a:rPr lang="en-GB" sz="1400" dirty="0" err="1" smtClean="0"/>
              <a:t>silenzioso</a:t>
            </a:r>
            <a:r>
              <a:rPr lang="en-GB" sz="1400" dirty="0" smtClean="0"/>
              <a:t> </a:t>
            </a:r>
            <a:r>
              <a:rPr lang="en-GB" sz="1400" dirty="0" err="1" smtClean="0"/>
              <a:t>erano</a:t>
            </a:r>
            <a:r>
              <a:rPr lang="en-GB" sz="1400" dirty="0" smtClean="0"/>
              <a:t> </a:t>
            </a:r>
            <a:r>
              <a:rPr lang="en-GB" sz="1400" dirty="0" err="1" smtClean="0"/>
              <a:t>considerati</a:t>
            </a:r>
            <a:r>
              <a:rPr lang="en-GB" sz="1400" dirty="0" smtClean="0"/>
              <a:t> </a:t>
            </a:r>
            <a:r>
              <a:rPr lang="en-GB" sz="1400" dirty="0" err="1" smtClean="0"/>
              <a:t>vantaggi</a:t>
            </a:r>
            <a:r>
              <a:rPr lang="en-GB" sz="1400" dirty="0" smtClean="0"/>
              <a:t> </a:t>
            </a:r>
            <a:r>
              <a:rPr lang="en-GB" sz="1400" dirty="0" err="1" smtClean="0"/>
              <a:t>considerevoli</a:t>
            </a:r>
            <a:r>
              <a:rPr lang="en-GB" sz="1400" dirty="0" smtClean="0"/>
              <a:t> .  </a:t>
            </a:r>
            <a:endParaRPr lang="en-GB" sz="1400" dirty="0"/>
          </a:p>
        </p:txBody>
      </p:sp>
      <p:sp>
        <p:nvSpPr>
          <p:cNvPr id="25" name="Right Arrow 24"/>
          <p:cNvSpPr/>
          <p:nvPr/>
        </p:nvSpPr>
        <p:spPr>
          <a:xfrm>
            <a:off x="2391149" y="3229315"/>
            <a:ext cx="731520" cy="382385"/>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ight Arrow 25"/>
          <p:cNvSpPr/>
          <p:nvPr/>
        </p:nvSpPr>
        <p:spPr>
          <a:xfrm>
            <a:off x="2391149" y="4752840"/>
            <a:ext cx="731520" cy="382385"/>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961902" y="3216843"/>
            <a:ext cx="1363287" cy="369332"/>
          </a:xfrm>
          <a:prstGeom prst="rect">
            <a:avLst/>
          </a:prstGeom>
          <a:noFill/>
        </p:spPr>
        <p:txBody>
          <a:bodyPr wrap="square" rtlCol="0">
            <a:spAutoFit/>
          </a:bodyPr>
          <a:lstStyle/>
          <a:p>
            <a:r>
              <a:rPr lang="en-GB" dirty="0" err="1" smtClean="0"/>
              <a:t>Successi</a:t>
            </a:r>
            <a:r>
              <a:rPr lang="en-GB" dirty="0" smtClean="0"/>
              <a:t> </a:t>
            </a:r>
            <a:endParaRPr lang="en-GB" dirty="0"/>
          </a:p>
        </p:txBody>
      </p:sp>
      <p:sp>
        <p:nvSpPr>
          <p:cNvPr id="28" name="TextBox 27"/>
          <p:cNvSpPr txBox="1"/>
          <p:nvPr/>
        </p:nvSpPr>
        <p:spPr>
          <a:xfrm>
            <a:off x="687040" y="4568990"/>
            <a:ext cx="1638149" cy="646331"/>
          </a:xfrm>
          <a:prstGeom prst="rect">
            <a:avLst/>
          </a:prstGeom>
          <a:noFill/>
        </p:spPr>
        <p:txBody>
          <a:bodyPr wrap="square" rtlCol="0">
            <a:spAutoFit/>
          </a:bodyPr>
          <a:lstStyle/>
          <a:p>
            <a:r>
              <a:rPr lang="en-GB" dirty="0" err="1" smtClean="0"/>
              <a:t>Imprese</a:t>
            </a:r>
            <a:r>
              <a:rPr lang="en-GB" dirty="0" smtClean="0"/>
              <a:t> di minor </a:t>
            </a:r>
            <a:r>
              <a:rPr lang="en-GB" dirty="0" err="1" smtClean="0"/>
              <a:t>successo</a:t>
            </a:r>
            <a:endParaRPr lang="en-GB" dirty="0"/>
          </a:p>
        </p:txBody>
      </p:sp>
      <p:pic>
        <p:nvPicPr>
          <p:cNvPr id="29"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02811" y="3925930"/>
            <a:ext cx="969299" cy="316638"/>
          </a:xfrm>
          <a:prstGeom prst="rect">
            <a:avLst/>
          </a:prstGeom>
        </p:spPr>
      </p:pic>
    </p:spTree>
    <p:extLst>
      <p:ext uri="{BB962C8B-B14F-4D97-AF65-F5344CB8AC3E}">
        <p14:creationId xmlns:p14="http://schemas.microsoft.com/office/powerpoint/2010/main" val="17819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86580" y="4994031"/>
            <a:ext cx="1329809" cy="948597"/>
          </a:xfrm>
          <a:prstGeom prst="rect">
            <a:avLst/>
          </a:prstGeom>
        </p:spPr>
      </p:pic>
      <p:sp>
        <p:nvSpPr>
          <p:cNvPr id="16" name="TextBox 15"/>
          <p:cNvSpPr txBox="1"/>
          <p:nvPr/>
        </p:nvSpPr>
        <p:spPr>
          <a:xfrm>
            <a:off x="361439" y="103192"/>
            <a:ext cx="3948546" cy="369332"/>
          </a:xfrm>
          <a:prstGeom prst="rect">
            <a:avLst/>
          </a:prstGeom>
          <a:noFill/>
        </p:spPr>
        <p:txBody>
          <a:bodyPr wrap="square" rtlCol="0">
            <a:spAutoFit/>
          </a:bodyPr>
          <a:lstStyle/>
          <a:p>
            <a:r>
              <a:rPr lang="en-GB" b="1" dirty="0" smtClean="0"/>
              <a:t>1990s</a:t>
            </a:r>
            <a:endParaRPr lang="en-GB" b="1" dirty="0"/>
          </a:p>
        </p:txBody>
      </p:sp>
      <p:sp>
        <p:nvSpPr>
          <p:cNvPr id="18" name="TextBox 17"/>
          <p:cNvSpPr txBox="1"/>
          <p:nvPr/>
        </p:nvSpPr>
        <p:spPr>
          <a:xfrm>
            <a:off x="494712" y="4573241"/>
            <a:ext cx="4355600" cy="738664"/>
          </a:xfrm>
          <a:prstGeom prst="rect">
            <a:avLst/>
          </a:prstGeom>
          <a:noFill/>
        </p:spPr>
        <p:txBody>
          <a:bodyPr wrap="square" rtlCol="0">
            <a:spAutoFit/>
          </a:bodyPr>
          <a:lstStyle/>
          <a:p>
            <a:r>
              <a:rPr lang="en-GB" sz="1400" dirty="0" smtClean="0"/>
              <a:t>In Germania, </a:t>
            </a:r>
            <a:r>
              <a:rPr lang="en-GB" sz="1400" dirty="0" err="1" smtClean="0"/>
              <a:t>Giappone</a:t>
            </a:r>
            <a:r>
              <a:rPr lang="en-GB" sz="1400" dirty="0" smtClean="0"/>
              <a:t> e UK </a:t>
            </a:r>
            <a:r>
              <a:rPr lang="en-GB" sz="1400" dirty="0" err="1" smtClean="0"/>
              <a:t>iniziano</a:t>
            </a:r>
            <a:r>
              <a:rPr lang="en-GB" sz="1400" dirty="0" smtClean="0"/>
              <a:t> ad </a:t>
            </a:r>
            <a:r>
              <a:rPr lang="en-GB" sz="1400" dirty="0" err="1" smtClean="0"/>
              <a:t>arrivare</a:t>
            </a:r>
            <a:r>
              <a:rPr lang="en-GB" sz="1400" dirty="0" smtClean="0"/>
              <a:t> </a:t>
            </a:r>
            <a:r>
              <a:rPr lang="en-GB" sz="1400" dirty="0" err="1" smtClean="0"/>
              <a:t>finanziamenti</a:t>
            </a:r>
            <a:r>
              <a:rPr lang="en-GB" sz="1400" dirty="0" smtClean="0"/>
              <a:t> per lo </a:t>
            </a:r>
            <a:r>
              <a:rPr lang="en-GB" sz="1400" dirty="0" err="1" smtClean="0"/>
              <a:t>sviluppo</a:t>
            </a:r>
            <a:r>
              <a:rPr lang="en-GB" sz="1400" dirty="0" smtClean="0"/>
              <a:t> di </a:t>
            </a:r>
            <a:r>
              <a:rPr lang="en-GB" sz="1400" dirty="0" err="1" smtClean="0"/>
              <a:t>sistemi</a:t>
            </a:r>
            <a:r>
              <a:rPr lang="en-GB" sz="1400" dirty="0" smtClean="0"/>
              <a:t> </a:t>
            </a:r>
            <a:r>
              <a:rPr lang="en-GB" sz="1400" dirty="0" err="1" smtClean="0"/>
              <a:t>residenziali</a:t>
            </a:r>
            <a:r>
              <a:rPr lang="en-GB" sz="1400" dirty="0" smtClean="0"/>
              <a:t> micro-CHP </a:t>
            </a:r>
            <a:r>
              <a:rPr lang="en-GB" sz="1400" dirty="0" err="1" smtClean="0"/>
              <a:t>basati</a:t>
            </a:r>
            <a:r>
              <a:rPr lang="en-GB" sz="1400" dirty="0" smtClean="0"/>
              <a:t> </a:t>
            </a:r>
            <a:r>
              <a:rPr lang="en-GB" sz="1400" dirty="0" err="1" smtClean="0"/>
              <a:t>su</a:t>
            </a:r>
            <a:r>
              <a:rPr lang="en-GB" sz="1400" dirty="0" smtClean="0"/>
              <a:t> SOFC e PEM. </a:t>
            </a:r>
            <a:endParaRPr lang="en-GB" sz="1400" dirty="0"/>
          </a:p>
        </p:txBody>
      </p:sp>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5388" y="1133736"/>
            <a:ext cx="2896880" cy="1596477"/>
          </a:xfrm>
          <a:prstGeom prst="rect">
            <a:avLst/>
          </a:prstGeom>
        </p:spPr>
      </p:pic>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11821" y="1131424"/>
            <a:ext cx="2950124" cy="1780759"/>
          </a:xfrm>
          <a:prstGeom prst="rect">
            <a:avLst/>
          </a:prstGeom>
        </p:spPr>
      </p:pic>
      <p:sp>
        <p:nvSpPr>
          <p:cNvPr id="21" name="TextBox 20"/>
          <p:cNvSpPr txBox="1"/>
          <p:nvPr/>
        </p:nvSpPr>
        <p:spPr>
          <a:xfrm>
            <a:off x="2015673" y="809016"/>
            <a:ext cx="1413163" cy="369332"/>
          </a:xfrm>
          <a:prstGeom prst="rect">
            <a:avLst/>
          </a:prstGeom>
          <a:noFill/>
        </p:spPr>
        <p:txBody>
          <a:bodyPr wrap="square" rtlCol="0">
            <a:spAutoFit/>
          </a:bodyPr>
          <a:lstStyle/>
          <a:p>
            <a:r>
              <a:rPr lang="en-GB" dirty="0" smtClean="0"/>
              <a:t>PEMFC</a:t>
            </a:r>
            <a:endParaRPr lang="en-GB" dirty="0"/>
          </a:p>
        </p:txBody>
      </p:sp>
      <p:sp>
        <p:nvSpPr>
          <p:cNvPr id="22" name="TextBox 21"/>
          <p:cNvSpPr txBox="1"/>
          <p:nvPr/>
        </p:nvSpPr>
        <p:spPr>
          <a:xfrm>
            <a:off x="6712364" y="808258"/>
            <a:ext cx="1047404" cy="369332"/>
          </a:xfrm>
          <a:prstGeom prst="rect">
            <a:avLst/>
          </a:prstGeom>
          <a:noFill/>
        </p:spPr>
        <p:txBody>
          <a:bodyPr wrap="square" rtlCol="0">
            <a:spAutoFit/>
          </a:bodyPr>
          <a:lstStyle/>
          <a:p>
            <a:r>
              <a:rPr lang="en-GB" dirty="0" smtClean="0"/>
              <a:t>SOFC</a:t>
            </a:r>
            <a:endParaRPr lang="en-GB" dirty="0"/>
          </a:p>
        </p:txBody>
      </p:sp>
      <p:sp>
        <p:nvSpPr>
          <p:cNvPr id="23" name="TextBox 22"/>
          <p:cNvSpPr txBox="1"/>
          <p:nvPr/>
        </p:nvSpPr>
        <p:spPr>
          <a:xfrm>
            <a:off x="1450407" y="103192"/>
            <a:ext cx="6816436" cy="523220"/>
          </a:xfrm>
          <a:prstGeom prst="rect">
            <a:avLst/>
          </a:prstGeom>
          <a:noFill/>
        </p:spPr>
        <p:txBody>
          <a:bodyPr wrap="square" rtlCol="0">
            <a:spAutoFit/>
          </a:bodyPr>
          <a:lstStyle/>
          <a:p>
            <a:r>
              <a:rPr lang="en-GB" sz="1400" dirty="0" err="1" smtClean="0"/>
              <a:t>L’interesse</a:t>
            </a:r>
            <a:r>
              <a:rPr lang="en-GB" sz="1400" dirty="0" smtClean="0"/>
              <a:t> </a:t>
            </a:r>
            <a:r>
              <a:rPr lang="en-GB" sz="1400" dirty="0" err="1" smtClean="0"/>
              <a:t>si</a:t>
            </a:r>
            <a:r>
              <a:rPr lang="en-GB" sz="1400" dirty="0" smtClean="0"/>
              <a:t> </a:t>
            </a:r>
            <a:r>
              <a:rPr lang="en-GB" sz="1400" dirty="0" err="1" smtClean="0"/>
              <a:t>sposta</a:t>
            </a:r>
            <a:r>
              <a:rPr lang="en-GB" sz="1400" dirty="0" smtClean="0"/>
              <a:t> verso le PEM  (Proton </a:t>
            </a:r>
            <a:r>
              <a:rPr lang="en-GB" sz="1400" dirty="0"/>
              <a:t>E</a:t>
            </a:r>
            <a:r>
              <a:rPr lang="en-GB" sz="1400" dirty="0" smtClean="0"/>
              <a:t>xchange Membrane) e le SOFC (Solid Oxide fuel cells) </a:t>
            </a:r>
            <a:r>
              <a:rPr lang="en-GB" sz="1400" dirty="0" err="1" smtClean="0"/>
              <a:t>poichè</a:t>
            </a:r>
            <a:r>
              <a:rPr lang="en-GB" sz="1400" dirty="0" smtClean="0"/>
              <a:t> </a:t>
            </a:r>
            <a:r>
              <a:rPr lang="en-GB" sz="1400" dirty="0" err="1" smtClean="0"/>
              <a:t>ideali</a:t>
            </a:r>
            <a:r>
              <a:rPr lang="en-GB" sz="1400" dirty="0" smtClean="0"/>
              <a:t> per </a:t>
            </a:r>
            <a:r>
              <a:rPr lang="en-GB" sz="1400" dirty="0" err="1" smtClean="0"/>
              <a:t>applicazioni</a:t>
            </a:r>
            <a:r>
              <a:rPr lang="en-GB" sz="1400" dirty="0" smtClean="0"/>
              <a:t> di </a:t>
            </a:r>
            <a:r>
              <a:rPr lang="en-GB" sz="1400" dirty="0" err="1" smtClean="0"/>
              <a:t>piccola</a:t>
            </a:r>
            <a:r>
              <a:rPr lang="en-GB" sz="1400" dirty="0" smtClean="0"/>
              <a:t> </a:t>
            </a:r>
            <a:r>
              <a:rPr lang="en-GB" sz="1400" dirty="0" err="1" smtClean="0"/>
              <a:t>taglia</a:t>
            </a:r>
            <a:r>
              <a:rPr lang="en-GB" sz="1400" dirty="0" smtClean="0"/>
              <a:t> e </a:t>
            </a:r>
            <a:r>
              <a:rPr lang="en-GB" sz="1400" dirty="0" err="1" smtClean="0"/>
              <a:t>stazionarie</a:t>
            </a:r>
            <a:r>
              <a:rPr lang="en-GB" sz="1400" dirty="0" smtClean="0"/>
              <a:t>.</a:t>
            </a:r>
            <a:endParaRPr lang="en-GB" sz="1400" dirty="0"/>
          </a:p>
        </p:txBody>
      </p:sp>
      <p:sp>
        <p:nvSpPr>
          <p:cNvPr id="24" name="TextBox 23"/>
          <p:cNvSpPr txBox="1"/>
          <p:nvPr/>
        </p:nvSpPr>
        <p:spPr>
          <a:xfrm>
            <a:off x="174086" y="3495648"/>
            <a:ext cx="3050770" cy="738664"/>
          </a:xfrm>
          <a:prstGeom prst="rect">
            <a:avLst/>
          </a:prstGeom>
          <a:noFill/>
        </p:spPr>
        <p:txBody>
          <a:bodyPr wrap="square" rtlCol="0">
            <a:spAutoFit/>
          </a:bodyPr>
          <a:lstStyle/>
          <a:p>
            <a:r>
              <a:rPr lang="en-GB" sz="1400" dirty="0" err="1" smtClean="0"/>
              <a:t>Queste</a:t>
            </a:r>
            <a:r>
              <a:rPr lang="en-GB" sz="1400" dirty="0" smtClean="0"/>
              <a:t> </a:t>
            </a:r>
            <a:r>
              <a:rPr lang="en-GB" sz="1400" dirty="0" err="1" smtClean="0"/>
              <a:t>tipologie</a:t>
            </a:r>
            <a:r>
              <a:rPr lang="en-GB" sz="1400" dirty="0" smtClean="0"/>
              <a:t> di </a:t>
            </a:r>
            <a:r>
              <a:rPr lang="en-GB" sz="1400" dirty="0" err="1" smtClean="0"/>
              <a:t>celle</a:t>
            </a:r>
            <a:r>
              <a:rPr lang="en-GB" sz="1400" dirty="0" smtClean="0"/>
              <a:t> a </a:t>
            </a:r>
            <a:r>
              <a:rPr lang="en-GB" sz="1400" dirty="0" err="1" smtClean="0"/>
              <a:t>combustibile</a:t>
            </a:r>
            <a:r>
              <a:rPr lang="en-GB" sz="1400" dirty="0" smtClean="0"/>
              <a:t> </a:t>
            </a:r>
            <a:r>
              <a:rPr lang="en-GB" sz="1400" dirty="0" err="1" smtClean="0"/>
              <a:t>presentavano</a:t>
            </a:r>
            <a:r>
              <a:rPr lang="en-GB" sz="1400" dirty="0" smtClean="0"/>
              <a:t> un </a:t>
            </a:r>
            <a:r>
              <a:rPr lang="en-GB" sz="1400" dirty="0" err="1" smtClean="0"/>
              <a:t>potenziale</a:t>
            </a:r>
            <a:r>
              <a:rPr lang="en-GB" sz="1400" dirty="0" smtClean="0"/>
              <a:t> </a:t>
            </a:r>
            <a:r>
              <a:rPr lang="en-GB" sz="1400" dirty="0" err="1" smtClean="0"/>
              <a:t>commerciale</a:t>
            </a:r>
            <a:r>
              <a:rPr lang="en-GB" sz="1400" dirty="0" smtClean="0"/>
              <a:t> </a:t>
            </a:r>
            <a:r>
              <a:rPr lang="en-GB" sz="1400" dirty="0" err="1" smtClean="0"/>
              <a:t>più</a:t>
            </a:r>
            <a:r>
              <a:rPr lang="en-GB" sz="1400" dirty="0" smtClean="0"/>
              <a:t> </a:t>
            </a:r>
            <a:r>
              <a:rPr lang="en-GB" sz="1400" dirty="0" err="1" smtClean="0"/>
              <a:t>immediato</a:t>
            </a:r>
            <a:r>
              <a:rPr lang="en-GB" sz="1400" dirty="0" smtClean="0"/>
              <a:t> per…</a:t>
            </a:r>
            <a:endParaRPr lang="en-GB" sz="1400" dirty="0"/>
          </a:p>
        </p:txBody>
      </p:sp>
      <p:sp>
        <p:nvSpPr>
          <p:cNvPr id="25" name="Right Arrow 24"/>
          <p:cNvSpPr/>
          <p:nvPr/>
        </p:nvSpPr>
        <p:spPr>
          <a:xfrm>
            <a:off x="3187229" y="3752479"/>
            <a:ext cx="1530079" cy="34082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5091381" y="3472371"/>
            <a:ext cx="4729942" cy="738664"/>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t>Un </a:t>
            </a:r>
            <a:r>
              <a:rPr lang="en-GB" sz="1400" dirty="0" err="1" smtClean="0"/>
              <a:t>costo</a:t>
            </a:r>
            <a:r>
              <a:rPr lang="en-GB" sz="1400" dirty="0" smtClean="0"/>
              <a:t> </a:t>
            </a:r>
            <a:r>
              <a:rPr lang="en-GB" sz="1400" dirty="0" err="1" smtClean="0"/>
              <a:t>unitario</a:t>
            </a:r>
            <a:r>
              <a:rPr lang="en-GB" sz="1400" dirty="0" smtClean="0"/>
              <a:t> </a:t>
            </a:r>
            <a:r>
              <a:rPr lang="en-GB" sz="1400" dirty="0" err="1" smtClean="0"/>
              <a:t>più</a:t>
            </a:r>
            <a:r>
              <a:rPr lang="en-GB" sz="1400" dirty="0" smtClean="0"/>
              <a:t> basso</a:t>
            </a:r>
          </a:p>
          <a:p>
            <a:endParaRPr lang="en-GB" sz="1400" dirty="0" smtClean="0"/>
          </a:p>
          <a:p>
            <a:pPr marL="285750" indent="-285750">
              <a:buFont typeface="Arial" panose="020B0604020202020204" pitchFamily="34" charset="0"/>
              <a:buChar char="•"/>
            </a:pPr>
            <a:r>
              <a:rPr lang="en-GB" sz="1400" dirty="0" smtClean="0"/>
              <a:t>Un </a:t>
            </a:r>
            <a:r>
              <a:rPr lang="en-GB" sz="1400" dirty="0" err="1" smtClean="0"/>
              <a:t>maggior</a:t>
            </a:r>
            <a:r>
              <a:rPr lang="en-GB" sz="1400" dirty="0" smtClean="0"/>
              <a:t> </a:t>
            </a:r>
            <a:r>
              <a:rPr lang="en-GB" sz="1400" dirty="0" err="1" smtClean="0"/>
              <a:t>numero</a:t>
            </a:r>
            <a:r>
              <a:rPr lang="en-GB" sz="1400" dirty="0" smtClean="0"/>
              <a:t> di </a:t>
            </a:r>
            <a:r>
              <a:rPr lang="en-GB" sz="1400" dirty="0" err="1" smtClean="0"/>
              <a:t>mercati</a:t>
            </a:r>
            <a:endParaRPr lang="en-GB" sz="1400" dirty="0"/>
          </a:p>
        </p:txBody>
      </p:sp>
      <p:sp>
        <p:nvSpPr>
          <p:cNvPr id="27" name="TextBox 26"/>
          <p:cNvSpPr txBox="1"/>
          <p:nvPr/>
        </p:nvSpPr>
        <p:spPr>
          <a:xfrm>
            <a:off x="5334279" y="4476863"/>
            <a:ext cx="1886990" cy="738664"/>
          </a:xfrm>
          <a:prstGeom prst="rect">
            <a:avLst/>
          </a:prstGeom>
          <a:noFill/>
        </p:spPr>
        <p:txBody>
          <a:bodyPr wrap="square" rtlCol="0">
            <a:spAutoFit/>
          </a:bodyPr>
          <a:lstStyle/>
          <a:p>
            <a:r>
              <a:rPr lang="en-GB" sz="1400" dirty="0" err="1" smtClean="0"/>
              <a:t>Generatori</a:t>
            </a:r>
            <a:r>
              <a:rPr lang="en-GB" sz="1400" dirty="0" smtClean="0"/>
              <a:t> di </a:t>
            </a:r>
            <a:r>
              <a:rPr lang="en-GB" sz="1400" dirty="0" err="1" smtClean="0"/>
              <a:t>emergenza</a:t>
            </a:r>
            <a:r>
              <a:rPr lang="en-GB" sz="1400" dirty="0" smtClean="0"/>
              <a:t> per </a:t>
            </a:r>
            <a:r>
              <a:rPr lang="en-GB" sz="1400" dirty="0" err="1" smtClean="0"/>
              <a:t>stazioni</a:t>
            </a:r>
            <a:r>
              <a:rPr lang="en-GB" sz="1400" dirty="0" smtClean="0"/>
              <a:t> di </a:t>
            </a:r>
            <a:r>
              <a:rPr lang="en-GB" sz="1400" dirty="0" err="1" smtClean="0"/>
              <a:t>comunicazione</a:t>
            </a:r>
            <a:endParaRPr lang="en-GB" sz="1400" dirty="0"/>
          </a:p>
        </p:txBody>
      </p:sp>
      <p:sp>
        <p:nvSpPr>
          <p:cNvPr id="28" name="TextBox 27"/>
          <p:cNvSpPr txBox="1"/>
          <p:nvPr/>
        </p:nvSpPr>
        <p:spPr>
          <a:xfrm>
            <a:off x="7342915" y="4483698"/>
            <a:ext cx="2402378" cy="523220"/>
          </a:xfrm>
          <a:prstGeom prst="rect">
            <a:avLst/>
          </a:prstGeom>
          <a:noFill/>
        </p:spPr>
        <p:txBody>
          <a:bodyPr wrap="square" rtlCol="0">
            <a:spAutoFit/>
          </a:bodyPr>
          <a:lstStyle/>
          <a:p>
            <a:r>
              <a:rPr lang="en-GB" sz="1400" dirty="0" smtClean="0"/>
              <a:t>Micro </a:t>
            </a:r>
            <a:r>
              <a:rPr lang="en-GB" sz="1400" dirty="0" err="1" smtClean="0"/>
              <a:t>generatori</a:t>
            </a:r>
            <a:r>
              <a:rPr lang="en-GB" sz="1400" dirty="0" smtClean="0"/>
              <a:t> CHP (combined heat &amp; power)</a:t>
            </a:r>
            <a:endParaRPr lang="en-GB" sz="1400" dirty="0"/>
          </a:p>
        </p:txBody>
      </p:sp>
      <p:sp>
        <p:nvSpPr>
          <p:cNvPr id="29" name="Left Arrow 28"/>
          <p:cNvSpPr/>
          <p:nvPr/>
        </p:nvSpPr>
        <p:spPr>
          <a:xfrm rot="17671742">
            <a:off x="6126316" y="4226399"/>
            <a:ext cx="332509" cy="230432"/>
          </a:xfrm>
          <a:prstGeom prst="lef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Left Arrow 29"/>
          <p:cNvSpPr/>
          <p:nvPr/>
        </p:nvSpPr>
        <p:spPr>
          <a:xfrm rot="13916899">
            <a:off x="7467486" y="4254843"/>
            <a:ext cx="395685" cy="201197"/>
          </a:xfrm>
          <a:prstGeom prst="leftArrow">
            <a:avLst>
              <a:gd name="adj1" fmla="val 45922"/>
              <a:gd name="adj2"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37074" y="3206543"/>
            <a:ext cx="858831" cy="658437"/>
          </a:xfrm>
          <a:prstGeom prst="rect">
            <a:avLst/>
          </a:prstGeom>
        </p:spPr>
      </p:pic>
    </p:spTree>
    <p:extLst>
      <p:ext uri="{BB962C8B-B14F-4D97-AF65-F5344CB8AC3E}">
        <p14:creationId xmlns:p14="http://schemas.microsoft.com/office/powerpoint/2010/main" val="33401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441959" y="187621"/>
            <a:ext cx="3948546" cy="369332"/>
          </a:xfrm>
          <a:prstGeom prst="rect">
            <a:avLst/>
          </a:prstGeom>
          <a:noFill/>
        </p:spPr>
        <p:txBody>
          <a:bodyPr wrap="square" rtlCol="0">
            <a:spAutoFit/>
          </a:bodyPr>
          <a:lstStyle/>
          <a:p>
            <a:r>
              <a:rPr lang="en-GB" b="1" dirty="0" smtClean="0"/>
              <a:t>1990s</a:t>
            </a:r>
            <a:endParaRPr lang="en-GB" b="1" dirty="0"/>
          </a:p>
        </p:txBody>
      </p:sp>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4806" y="731329"/>
            <a:ext cx="991553" cy="1439351"/>
          </a:xfrm>
          <a:prstGeom prst="rect">
            <a:avLst/>
          </a:prstGeom>
        </p:spPr>
      </p:pic>
      <p:sp>
        <p:nvSpPr>
          <p:cNvPr id="18" name="&quot;No&quot; Symbol 17"/>
          <p:cNvSpPr/>
          <p:nvPr/>
        </p:nvSpPr>
        <p:spPr>
          <a:xfrm>
            <a:off x="597562" y="1234873"/>
            <a:ext cx="642419" cy="598516"/>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Rectangle 18"/>
          <p:cNvSpPr/>
          <p:nvPr/>
        </p:nvSpPr>
        <p:spPr>
          <a:xfrm>
            <a:off x="2101733" y="95288"/>
            <a:ext cx="6096000" cy="646331"/>
          </a:xfrm>
          <a:prstGeom prst="rect">
            <a:avLst/>
          </a:prstGeom>
        </p:spPr>
        <p:txBody>
          <a:bodyPr>
            <a:spAutoFit/>
          </a:bodyPr>
          <a:lstStyle/>
          <a:p>
            <a:r>
              <a:rPr lang="en-GB" dirty="0" smtClean="0"/>
              <a:t>Le </a:t>
            </a:r>
            <a:r>
              <a:rPr lang="en-GB" dirty="0" err="1" smtClean="0"/>
              <a:t>politiche</a:t>
            </a:r>
            <a:r>
              <a:rPr lang="en-GB" dirty="0" smtClean="0"/>
              <a:t> </a:t>
            </a:r>
            <a:r>
              <a:rPr lang="en-GB" dirty="0" err="1" smtClean="0"/>
              <a:t>statali</a:t>
            </a:r>
            <a:r>
              <a:rPr lang="en-GB" dirty="0" smtClean="0"/>
              <a:t> </a:t>
            </a:r>
            <a:r>
              <a:rPr lang="en-GB" dirty="0" err="1" smtClean="0"/>
              <a:t>che</a:t>
            </a:r>
            <a:r>
              <a:rPr lang="en-GB" dirty="0" smtClean="0"/>
              <a:t> </a:t>
            </a:r>
            <a:r>
              <a:rPr lang="en-GB" dirty="0" err="1" smtClean="0"/>
              <a:t>promuovevano</a:t>
            </a:r>
            <a:r>
              <a:rPr lang="en-GB" dirty="0" smtClean="0"/>
              <a:t> </a:t>
            </a:r>
            <a:r>
              <a:rPr lang="en-GB" dirty="0" err="1" smtClean="0"/>
              <a:t>il</a:t>
            </a:r>
            <a:r>
              <a:rPr lang="en-GB" dirty="0" smtClean="0"/>
              <a:t> </a:t>
            </a:r>
            <a:r>
              <a:rPr lang="en-GB" dirty="0" err="1" smtClean="0"/>
              <a:t>trasporto</a:t>
            </a:r>
            <a:r>
              <a:rPr lang="en-GB" dirty="0" smtClean="0"/>
              <a:t> </a:t>
            </a:r>
            <a:r>
              <a:rPr lang="en-GB" dirty="0" err="1" smtClean="0"/>
              <a:t>pulito</a:t>
            </a:r>
            <a:r>
              <a:rPr lang="en-GB" dirty="0" smtClean="0"/>
              <a:t> </a:t>
            </a:r>
            <a:r>
              <a:rPr lang="en-GB" dirty="0" err="1" smtClean="0"/>
              <a:t>hanno</a:t>
            </a:r>
            <a:r>
              <a:rPr lang="en-GB" dirty="0" smtClean="0"/>
              <a:t> </a:t>
            </a:r>
            <a:r>
              <a:rPr lang="en-GB" dirty="0" err="1" smtClean="0"/>
              <a:t>aiutato</a:t>
            </a:r>
            <a:r>
              <a:rPr lang="en-GB" dirty="0" smtClean="0"/>
              <a:t> lo </a:t>
            </a:r>
            <a:r>
              <a:rPr lang="en-GB" dirty="0" err="1" smtClean="0"/>
              <a:t>sviluppo</a:t>
            </a:r>
            <a:r>
              <a:rPr lang="en-GB" dirty="0" smtClean="0"/>
              <a:t> </a:t>
            </a:r>
            <a:r>
              <a:rPr lang="en-GB" dirty="0" err="1" smtClean="0"/>
              <a:t>delle</a:t>
            </a:r>
            <a:r>
              <a:rPr lang="en-GB" dirty="0" smtClean="0"/>
              <a:t> PEMFC per </a:t>
            </a:r>
            <a:r>
              <a:rPr lang="en-GB" dirty="0" err="1" smtClean="0"/>
              <a:t>applicazioni</a:t>
            </a:r>
            <a:r>
              <a:rPr lang="en-GB" dirty="0" smtClean="0"/>
              <a:t> automotive. </a:t>
            </a:r>
            <a:endParaRPr lang="en-GB" dirty="0"/>
          </a:p>
        </p:txBody>
      </p:sp>
      <p:graphicFrame>
        <p:nvGraphicFramePr>
          <p:cNvPr id="20" name="Diagram 19"/>
          <p:cNvGraphicFramePr/>
          <p:nvPr>
            <p:extLst>
              <p:ext uri="{D42A27DB-BD31-4B8C-83A1-F6EECF244321}">
                <p14:modId xmlns:p14="http://schemas.microsoft.com/office/powerpoint/2010/main" val="3117188478"/>
              </p:ext>
            </p:extLst>
          </p:nvPr>
        </p:nvGraphicFramePr>
        <p:xfrm>
          <a:off x="258626" y="1192994"/>
          <a:ext cx="8065381" cy="4115133"/>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1" name="TextBox 20"/>
          <p:cNvSpPr txBox="1"/>
          <p:nvPr/>
        </p:nvSpPr>
        <p:spPr>
          <a:xfrm>
            <a:off x="142702" y="5508182"/>
            <a:ext cx="6718040" cy="523220"/>
          </a:xfrm>
          <a:prstGeom prst="rect">
            <a:avLst/>
          </a:prstGeom>
          <a:noFill/>
        </p:spPr>
        <p:txBody>
          <a:bodyPr wrap="square" rtlCol="0">
            <a:spAutoFit/>
          </a:bodyPr>
          <a:lstStyle/>
          <a:p>
            <a:r>
              <a:rPr lang="en-GB" sz="1400" dirty="0" smtClean="0"/>
              <a:t>I </a:t>
            </a:r>
            <a:r>
              <a:rPr lang="en-GB" sz="1400" dirty="0" err="1" smtClean="0"/>
              <a:t>programmi</a:t>
            </a:r>
            <a:r>
              <a:rPr lang="en-GB" sz="1400" dirty="0" smtClean="0"/>
              <a:t> </a:t>
            </a:r>
            <a:r>
              <a:rPr lang="en-GB" sz="1400" dirty="0" err="1" smtClean="0"/>
              <a:t>iniziati</a:t>
            </a:r>
            <a:r>
              <a:rPr lang="en-GB" sz="1400" dirty="0" smtClean="0"/>
              <a:t> </a:t>
            </a:r>
            <a:r>
              <a:rPr lang="en-GB" sz="1400" dirty="0" err="1" smtClean="0"/>
              <a:t>negli</a:t>
            </a:r>
            <a:r>
              <a:rPr lang="en-GB" sz="1400" dirty="0" smtClean="0"/>
              <a:t> </a:t>
            </a:r>
            <a:r>
              <a:rPr lang="en-GB" sz="1400" dirty="0" err="1" smtClean="0"/>
              <a:t>anni</a:t>
            </a:r>
            <a:r>
              <a:rPr lang="en-GB" sz="1400" dirty="0" smtClean="0"/>
              <a:t> 90 </a:t>
            </a:r>
            <a:r>
              <a:rPr lang="en-GB" sz="1400" dirty="0" err="1" smtClean="0"/>
              <a:t>vanno</a:t>
            </a:r>
            <a:r>
              <a:rPr lang="en-GB" sz="1400" dirty="0" smtClean="0"/>
              <a:t> </a:t>
            </a:r>
            <a:r>
              <a:rPr lang="en-GB" sz="1400" dirty="0" err="1" smtClean="0"/>
              <a:t>avanti</a:t>
            </a:r>
            <a:r>
              <a:rPr lang="en-GB" sz="1400" dirty="0" smtClean="0"/>
              <a:t> </a:t>
            </a:r>
            <a:r>
              <a:rPr lang="en-GB" sz="1400" dirty="0" err="1" smtClean="0"/>
              <a:t>tuttora</a:t>
            </a:r>
            <a:r>
              <a:rPr lang="en-GB" sz="1400" dirty="0" smtClean="0"/>
              <a:t>, </a:t>
            </a:r>
            <a:r>
              <a:rPr lang="en-GB" sz="1400" dirty="0" err="1" smtClean="0"/>
              <a:t>benchè</a:t>
            </a:r>
            <a:r>
              <a:rPr lang="en-GB" sz="1400" dirty="0" smtClean="0"/>
              <a:t> con </a:t>
            </a:r>
            <a:r>
              <a:rPr lang="en-GB" sz="1400" dirty="0" err="1" smtClean="0"/>
              <a:t>alcuni</a:t>
            </a:r>
            <a:r>
              <a:rPr lang="en-GB" sz="1400" dirty="0" smtClean="0"/>
              <a:t> </a:t>
            </a:r>
            <a:r>
              <a:rPr lang="en-GB" sz="1400" dirty="0" err="1" smtClean="0"/>
              <a:t>cambiamenti</a:t>
            </a:r>
            <a:r>
              <a:rPr lang="en-GB" sz="1400" dirty="0" smtClean="0"/>
              <a:t> </a:t>
            </a:r>
            <a:r>
              <a:rPr lang="en-GB" sz="1400" dirty="0" err="1" smtClean="0"/>
              <a:t>nei</a:t>
            </a:r>
            <a:r>
              <a:rPr lang="en-GB" sz="1400" dirty="0" smtClean="0"/>
              <a:t> focus </a:t>
            </a:r>
            <a:r>
              <a:rPr lang="en-GB" sz="1400" dirty="0" err="1" smtClean="0"/>
              <a:t>strategici</a:t>
            </a:r>
            <a:r>
              <a:rPr lang="en-GB" sz="1400" dirty="0" smtClean="0"/>
              <a:t> di </a:t>
            </a:r>
            <a:r>
              <a:rPr lang="en-GB" sz="1400" dirty="0" err="1" smtClean="0"/>
              <a:t>alcuni</a:t>
            </a:r>
            <a:r>
              <a:rPr lang="en-GB" sz="1400" dirty="0" smtClean="0"/>
              <a:t> </a:t>
            </a:r>
            <a:r>
              <a:rPr lang="en-GB" sz="1400" dirty="0" err="1" smtClean="0"/>
              <a:t>attori</a:t>
            </a:r>
            <a:r>
              <a:rPr lang="en-GB" sz="1400" dirty="0" smtClean="0"/>
              <a:t> </a:t>
            </a:r>
            <a:r>
              <a:rPr lang="en-GB" sz="1400" dirty="0" err="1" smtClean="0"/>
              <a:t>chiave</a:t>
            </a:r>
            <a:r>
              <a:rPr lang="en-GB" sz="1400" dirty="0" smtClean="0"/>
              <a:t>. </a:t>
            </a:r>
            <a:endParaRPr lang="en-GB" sz="1400" dirty="0"/>
          </a:p>
        </p:txBody>
      </p:sp>
    </p:spTree>
    <p:extLst>
      <p:ext uri="{BB962C8B-B14F-4D97-AF65-F5344CB8AC3E}">
        <p14:creationId xmlns:p14="http://schemas.microsoft.com/office/powerpoint/2010/main" val="4070087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5935064" y="821766"/>
            <a:ext cx="2651760" cy="3273704"/>
          </a:xfrm>
          <a:prstGeom prst="rect">
            <a:avLst/>
          </a:prstGeom>
          <a:noFill/>
          <a:ln w="38100">
            <a:solidFill>
              <a:srgbClr val="00B0F0"/>
            </a:solidFill>
          </a:ln>
        </p:spPr>
        <p:txBody>
          <a:bodyPr wrap="square" rtlCol="0">
            <a:spAutoFit/>
          </a:bodyPr>
          <a:lstStyle/>
          <a:p>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5347" y="2722775"/>
            <a:ext cx="2147040" cy="12960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6" name="TextBox 15"/>
          <p:cNvSpPr txBox="1"/>
          <p:nvPr/>
        </p:nvSpPr>
        <p:spPr>
          <a:xfrm>
            <a:off x="3009821" y="821766"/>
            <a:ext cx="2651760" cy="3273704"/>
          </a:xfrm>
          <a:prstGeom prst="rect">
            <a:avLst/>
          </a:prstGeom>
          <a:noFill/>
          <a:ln w="38100">
            <a:solidFill>
              <a:srgbClr val="00B0F0"/>
            </a:solidFill>
          </a:ln>
        </p:spPr>
        <p:txBody>
          <a:bodyPr wrap="square" rtlCol="0">
            <a:spAutoFit/>
          </a:bodyPr>
          <a:lstStyle/>
          <a:p>
            <a:endParaRPr lang="en-GB" dirty="0"/>
          </a:p>
        </p:txBody>
      </p:sp>
      <p:sp>
        <p:nvSpPr>
          <p:cNvPr id="17" name="TextBox 16"/>
          <p:cNvSpPr txBox="1"/>
          <p:nvPr/>
        </p:nvSpPr>
        <p:spPr>
          <a:xfrm>
            <a:off x="80357" y="809465"/>
            <a:ext cx="2651760" cy="3273704"/>
          </a:xfrm>
          <a:prstGeom prst="rect">
            <a:avLst/>
          </a:prstGeom>
          <a:noFill/>
          <a:ln w="38100">
            <a:solidFill>
              <a:srgbClr val="00B0F0"/>
            </a:solidFill>
          </a:ln>
        </p:spPr>
        <p:txBody>
          <a:bodyPr wrap="square" rtlCol="0">
            <a:spAutoFit/>
          </a:bodyPr>
          <a:lstStyle/>
          <a:p>
            <a:endParaRPr lang="en-GB" dirty="0"/>
          </a:p>
        </p:txBody>
      </p:sp>
      <p:sp>
        <p:nvSpPr>
          <p:cNvPr id="18" name="TextBox 17"/>
          <p:cNvSpPr txBox="1"/>
          <p:nvPr/>
        </p:nvSpPr>
        <p:spPr>
          <a:xfrm>
            <a:off x="196735" y="103192"/>
            <a:ext cx="3948546" cy="369332"/>
          </a:xfrm>
          <a:prstGeom prst="rect">
            <a:avLst/>
          </a:prstGeom>
          <a:noFill/>
        </p:spPr>
        <p:txBody>
          <a:bodyPr wrap="square" rtlCol="0">
            <a:spAutoFit/>
          </a:bodyPr>
          <a:lstStyle/>
          <a:p>
            <a:r>
              <a:rPr lang="en-GB" b="1" dirty="0" smtClean="0"/>
              <a:t>1990s</a:t>
            </a:r>
            <a:endParaRPr lang="en-GB" b="1" dirty="0"/>
          </a:p>
        </p:txBody>
      </p:sp>
      <p:sp>
        <p:nvSpPr>
          <p:cNvPr id="20" name="TextBox 19"/>
          <p:cNvSpPr txBox="1"/>
          <p:nvPr/>
        </p:nvSpPr>
        <p:spPr>
          <a:xfrm>
            <a:off x="467545" y="4569435"/>
            <a:ext cx="8349488" cy="923330"/>
          </a:xfrm>
          <a:prstGeom prst="rect">
            <a:avLst/>
          </a:prstGeom>
          <a:noFill/>
        </p:spPr>
        <p:txBody>
          <a:bodyPr wrap="square" rtlCol="0">
            <a:spAutoFit/>
          </a:bodyPr>
          <a:lstStyle/>
          <a:p>
            <a:r>
              <a:rPr lang="en-GB" dirty="0" err="1" smtClean="0"/>
              <a:t>Spinte</a:t>
            </a:r>
            <a:r>
              <a:rPr lang="en-GB" dirty="0" smtClean="0"/>
              <a:t> </a:t>
            </a:r>
            <a:r>
              <a:rPr lang="en-GB" dirty="0" err="1" smtClean="0"/>
              <a:t>dall’ottimismo</a:t>
            </a:r>
            <a:r>
              <a:rPr lang="en-GB" dirty="0" smtClean="0"/>
              <a:t> </a:t>
            </a:r>
            <a:r>
              <a:rPr lang="en-GB" dirty="0" err="1" smtClean="0"/>
              <a:t>generale</a:t>
            </a:r>
            <a:r>
              <a:rPr lang="en-GB" dirty="0" smtClean="0"/>
              <a:t> </a:t>
            </a:r>
            <a:r>
              <a:rPr lang="en-GB" dirty="0" err="1" smtClean="0"/>
              <a:t>nelle</a:t>
            </a:r>
            <a:r>
              <a:rPr lang="en-GB" dirty="0" smtClean="0"/>
              <a:t> </a:t>
            </a:r>
            <a:r>
              <a:rPr lang="en-GB" dirty="0" err="1" smtClean="0"/>
              <a:t>aziende</a:t>
            </a:r>
            <a:r>
              <a:rPr lang="en-GB" dirty="0" smtClean="0"/>
              <a:t> hi-tech, </a:t>
            </a:r>
            <a:r>
              <a:rPr lang="en-GB" dirty="0" err="1" smtClean="0"/>
              <a:t>molti</a:t>
            </a:r>
            <a:r>
              <a:rPr lang="en-GB" dirty="0" smtClean="0"/>
              <a:t> </a:t>
            </a:r>
            <a:r>
              <a:rPr lang="en-GB" dirty="0" err="1" smtClean="0"/>
              <a:t>produttori</a:t>
            </a:r>
            <a:r>
              <a:rPr lang="en-GB" dirty="0" smtClean="0"/>
              <a:t> di fuel cell </a:t>
            </a:r>
            <a:r>
              <a:rPr lang="en-GB" dirty="0" err="1" smtClean="0"/>
              <a:t>si</a:t>
            </a:r>
            <a:r>
              <a:rPr lang="en-GB" dirty="0" smtClean="0"/>
              <a:t> </a:t>
            </a:r>
            <a:r>
              <a:rPr lang="en-GB" dirty="0" err="1" smtClean="0"/>
              <a:t>quotarono</a:t>
            </a:r>
            <a:r>
              <a:rPr lang="en-GB" dirty="0" smtClean="0"/>
              <a:t> in </a:t>
            </a:r>
            <a:r>
              <a:rPr lang="en-GB" dirty="0" err="1" smtClean="0"/>
              <a:t>borsa</a:t>
            </a:r>
            <a:r>
              <a:rPr lang="en-GB" dirty="0" smtClean="0"/>
              <a:t>, solo per </a:t>
            </a:r>
            <a:r>
              <a:rPr lang="en-GB" dirty="0" err="1" smtClean="0"/>
              <a:t>cadere</a:t>
            </a:r>
            <a:r>
              <a:rPr lang="en-GB" dirty="0" smtClean="0"/>
              <a:t>  poi </a:t>
            </a:r>
            <a:r>
              <a:rPr lang="en-GB" dirty="0" err="1" smtClean="0"/>
              <a:t>vittime</a:t>
            </a:r>
            <a:r>
              <a:rPr lang="en-GB" dirty="0" smtClean="0"/>
              <a:t> </a:t>
            </a:r>
            <a:r>
              <a:rPr lang="en-GB" dirty="0" err="1" smtClean="0"/>
              <a:t>della</a:t>
            </a:r>
            <a:r>
              <a:rPr lang="en-GB" dirty="0" smtClean="0"/>
              <a:t> </a:t>
            </a:r>
            <a:r>
              <a:rPr lang="en-GB" dirty="0" err="1" smtClean="0"/>
              <a:t>crisi</a:t>
            </a:r>
            <a:r>
              <a:rPr lang="en-GB" dirty="0" smtClean="0"/>
              <a:t> </a:t>
            </a:r>
            <a:r>
              <a:rPr lang="en-GB" dirty="0" err="1" smtClean="0"/>
              <a:t>azionaria</a:t>
            </a:r>
            <a:r>
              <a:rPr lang="en-GB" dirty="0" smtClean="0"/>
              <a:t> hi-tech </a:t>
            </a:r>
            <a:r>
              <a:rPr lang="en-GB" dirty="0" err="1" smtClean="0"/>
              <a:t>avvenuta</a:t>
            </a:r>
            <a:r>
              <a:rPr lang="en-GB" dirty="0" smtClean="0"/>
              <a:t> </a:t>
            </a:r>
            <a:r>
              <a:rPr lang="en-GB" dirty="0" err="1" smtClean="0"/>
              <a:t>pochi</a:t>
            </a:r>
            <a:r>
              <a:rPr lang="en-GB" dirty="0" smtClean="0"/>
              <a:t> </a:t>
            </a:r>
            <a:r>
              <a:rPr lang="en-GB" dirty="0" err="1" smtClean="0"/>
              <a:t>anni</a:t>
            </a:r>
            <a:r>
              <a:rPr lang="en-GB" dirty="0" smtClean="0"/>
              <a:t> </a:t>
            </a:r>
            <a:r>
              <a:rPr lang="en-GB" dirty="0" err="1" smtClean="0"/>
              <a:t>dopo</a:t>
            </a:r>
            <a:r>
              <a:rPr lang="en-GB" dirty="0" smtClean="0"/>
              <a:t>. </a:t>
            </a:r>
            <a:endParaRPr lang="en-GB" dirty="0"/>
          </a:p>
        </p:txBody>
      </p:sp>
      <p:sp>
        <p:nvSpPr>
          <p:cNvPr id="21" name="Rectangle 20"/>
          <p:cNvSpPr/>
          <p:nvPr/>
        </p:nvSpPr>
        <p:spPr>
          <a:xfrm>
            <a:off x="1174866" y="103192"/>
            <a:ext cx="7060276" cy="369332"/>
          </a:xfrm>
          <a:prstGeom prst="rect">
            <a:avLst/>
          </a:prstGeom>
        </p:spPr>
        <p:txBody>
          <a:bodyPr wrap="square">
            <a:spAutoFit/>
          </a:bodyPr>
          <a:lstStyle/>
          <a:p>
            <a:r>
              <a:rPr lang="en-GB" dirty="0" smtClean="0"/>
              <a:t>In </a:t>
            </a:r>
            <a:r>
              <a:rPr lang="en-GB" dirty="0" err="1" smtClean="0"/>
              <a:t>questi</a:t>
            </a:r>
            <a:r>
              <a:rPr lang="en-GB" dirty="0" smtClean="0"/>
              <a:t> </a:t>
            </a:r>
            <a:r>
              <a:rPr lang="en-GB" dirty="0" err="1" smtClean="0"/>
              <a:t>anni</a:t>
            </a:r>
            <a:r>
              <a:rPr lang="en-GB" dirty="0" smtClean="0"/>
              <a:t> ci </a:t>
            </a:r>
            <a:r>
              <a:rPr lang="en-GB" dirty="0" err="1" smtClean="0"/>
              <a:t>sono</a:t>
            </a:r>
            <a:r>
              <a:rPr lang="en-GB" dirty="0" smtClean="0"/>
              <a:t> </a:t>
            </a:r>
            <a:r>
              <a:rPr lang="en-GB" dirty="0" err="1" smtClean="0"/>
              <a:t>stati</a:t>
            </a:r>
            <a:r>
              <a:rPr lang="en-GB" dirty="0" smtClean="0"/>
              <a:t> </a:t>
            </a:r>
            <a:r>
              <a:rPr lang="en-GB" dirty="0" err="1" smtClean="0"/>
              <a:t>significativi</a:t>
            </a:r>
            <a:r>
              <a:rPr lang="en-GB" dirty="0" smtClean="0"/>
              <a:t> </a:t>
            </a:r>
            <a:r>
              <a:rPr lang="en-GB" dirty="0" err="1" smtClean="0"/>
              <a:t>miglioramenti</a:t>
            </a:r>
            <a:r>
              <a:rPr lang="en-GB" dirty="0" smtClean="0"/>
              <a:t> </a:t>
            </a:r>
            <a:r>
              <a:rPr lang="en-GB" dirty="0" err="1" smtClean="0"/>
              <a:t>delle</a:t>
            </a:r>
            <a:r>
              <a:rPr lang="en-GB" dirty="0" smtClean="0"/>
              <a:t> </a:t>
            </a:r>
            <a:r>
              <a:rPr lang="en-GB" dirty="0" err="1" smtClean="0"/>
              <a:t>tecnologie</a:t>
            </a:r>
            <a:endParaRPr lang="en-GB" dirty="0"/>
          </a:p>
        </p:txBody>
      </p:sp>
      <p:sp>
        <p:nvSpPr>
          <p:cNvPr id="22" name="Rectangle 21"/>
          <p:cNvSpPr/>
          <p:nvPr/>
        </p:nvSpPr>
        <p:spPr>
          <a:xfrm>
            <a:off x="3345101" y="946489"/>
            <a:ext cx="1981200" cy="1600438"/>
          </a:xfrm>
          <a:prstGeom prst="rect">
            <a:avLst/>
          </a:prstGeom>
        </p:spPr>
        <p:txBody>
          <a:bodyPr wrap="square">
            <a:spAutoFit/>
          </a:bodyPr>
          <a:lstStyle/>
          <a:p>
            <a:pPr algn="ctr"/>
            <a:r>
              <a:rPr lang="en-GB" sz="1400" dirty="0" smtClean="0"/>
              <a:t>Le MCFC (Molten Carbonate Fuel cell)</a:t>
            </a:r>
          </a:p>
          <a:p>
            <a:pPr algn="ctr"/>
            <a:r>
              <a:rPr lang="en-GB" sz="1400" dirty="0" err="1"/>
              <a:t>e</a:t>
            </a:r>
            <a:r>
              <a:rPr lang="en-GB" sz="1400" dirty="0" err="1" smtClean="0"/>
              <a:t>bbero</a:t>
            </a:r>
            <a:r>
              <a:rPr lang="en-GB" sz="1400" dirty="0" smtClean="0"/>
              <a:t> </a:t>
            </a:r>
            <a:r>
              <a:rPr lang="en-GB" sz="1400" dirty="0" err="1" smtClean="0"/>
              <a:t>sostanziali</a:t>
            </a:r>
            <a:r>
              <a:rPr lang="en-GB" sz="1400" dirty="0" smtClean="0"/>
              <a:t> </a:t>
            </a:r>
            <a:r>
              <a:rPr lang="en-GB" sz="1400" dirty="0" err="1" smtClean="0"/>
              <a:t>avanzamenti</a:t>
            </a:r>
            <a:r>
              <a:rPr lang="en-GB" sz="1400" dirty="0" smtClean="0"/>
              <a:t> </a:t>
            </a:r>
            <a:r>
              <a:rPr lang="en-GB" sz="1400" dirty="0" err="1" smtClean="0"/>
              <a:t>commerciali</a:t>
            </a:r>
            <a:r>
              <a:rPr lang="en-GB" sz="1400" dirty="0" smtClean="0"/>
              <a:t>, in </a:t>
            </a:r>
            <a:r>
              <a:rPr lang="en-GB" sz="1400" dirty="0" err="1" smtClean="0"/>
              <a:t>particolare</a:t>
            </a:r>
            <a:r>
              <a:rPr lang="en-GB" sz="1400" dirty="0" smtClean="0"/>
              <a:t> per </a:t>
            </a:r>
            <a:r>
              <a:rPr lang="en-GB" sz="1400" dirty="0" err="1" smtClean="0"/>
              <a:t>applicazioni</a:t>
            </a:r>
            <a:r>
              <a:rPr lang="en-GB" sz="1400" dirty="0" smtClean="0"/>
              <a:t> </a:t>
            </a:r>
            <a:r>
              <a:rPr lang="en-GB" sz="1400" dirty="0" err="1" smtClean="0"/>
              <a:t>stazionarie</a:t>
            </a:r>
            <a:r>
              <a:rPr lang="en-GB" sz="1400" dirty="0" smtClean="0"/>
              <a:t>. </a:t>
            </a:r>
            <a:endParaRPr lang="en-GB" sz="1400" dirty="0"/>
          </a:p>
        </p:txBody>
      </p:sp>
      <p:sp>
        <p:nvSpPr>
          <p:cNvPr id="23" name="Rectangle 22"/>
          <p:cNvSpPr/>
          <p:nvPr/>
        </p:nvSpPr>
        <p:spPr>
          <a:xfrm>
            <a:off x="5935064" y="1212258"/>
            <a:ext cx="2737847" cy="1169551"/>
          </a:xfrm>
          <a:prstGeom prst="rect">
            <a:avLst/>
          </a:prstGeom>
        </p:spPr>
        <p:txBody>
          <a:bodyPr wrap="square">
            <a:spAutoFit/>
          </a:bodyPr>
          <a:lstStyle/>
          <a:p>
            <a:pPr algn="ctr"/>
            <a:r>
              <a:rPr lang="en-GB" sz="1400" dirty="0" smtClean="0"/>
              <a:t>La </a:t>
            </a:r>
            <a:r>
              <a:rPr lang="en-GB" sz="1400" dirty="0" err="1" smtClean="0"/>
              <a:t>tecnologia</a:t>
            </a:r>
            <a:r>
              <a:rPr lang="en-GB" sz="1400" dirty="0" smtClean="0"/>
              <a:t> SOFC </a:t>
            </a:r>
            <a:r>
              <a:rPr lang="en-GB" sz="1400" dirty="0" err="1" smtClean="0"/>
              <a:t>ebbe</a:t>
            </a:r>
            <a:r>
              <a:rPr lang="en-GB" sz="1400" dirty="0" smtClean="0"/>
              <a:t> </a:t>
            </a:r>
            <a:r>
              <a:rPr lang="en-GB" sz="1400" dirty="0" err="1" smtClean="0"/>
              <a:t>sostanziali</a:t>
            </a:r>
            <a:r>
              <a:rPr lang="en-GB" sz="1400" dirty="0" smtClean="0"/>
              <a:t> </a:t>
            </a:r>
            <a:r>
              <a:rPr lang="en-GB" sz="1400" dirty="0" err="1" smtClean="0"/>
              <a:t>sviluppi</a:t>
            </a:r>
            <a:r>
              <a:rPr lang="en-GB" sz="1400" dirty="0" smtClean="0"/>
              <a:t> in termini di </a:t>
            </a:r>
            <a:r>
              <a:rPr lang="en-GB" sz="1400" dirty="0" err="1" smtClean="0"/>
              <a:t>densità</a:t>
            </a:r>
            <a:r>
              <a:rPr lang="en-GB" sz="1400" dirty="0" smtClean="0"/>
              <a:t> di </a:t>
            </a:r>
            <a:r>
              <a:rPr lang="en-GB" sz="1400" dirty="0" err="1" smtClean="0"/>
              <a:t>potenza</a:t>
            </a:r>
            <a:r>
              <a:rPr lang="en-GB" sz="1400" dirty="0" smtClean="0"/>
              <a:t> e </a:t>
            </a:r>
            <a:r>
              <a:rPr lang="en-GB" sz="1400" dirty="0" err="1" smtClean="0"/>
              <a:t>durabilità</a:t>
            </a:r>
            <a:r>
              <a:rPr lang="en-GB" sz="1400" dirty="0" smtClean="0"/>
              <a:t> per </a:t>
            </a:r>
            <a:r>
              <a:rPr lang="en-GB" sz="1400" dirty="0" err="1" smtClean="0"/>
              <a:t>applicazioni</a:t>
            </a:r>
            <a:r>
              <a:rPr lang="en-GB" sz="1400" dirty="0" smtClean="0"/>
              <a:t> </a:t>
            </a:r>
            <a:r>
              <a:rPr lang="en-GB" sz="1400" dirty="0" err="1" smtClean="0"/>
              <a:t>stazionarie</a:t>
            </a:r>
            <a:r>
              <a:rPr lang="en-GB" sz="1400" dirty="0" smtClean="0"/>
              <a:t>. </a:t>
            </a:r>
          </a:p>
          <a:p>
            <a:pPr algn="ctr"/>
            <a:endParaRPr lang="en-GB" sz="1400" dirty="0"/>
          </a:p>
        </p:txBody>
      </p:sp>
      <p:pic>
        <p:nvPicPr>
          <p:cNvPr id="25" name="Picture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08108" y="2727397"/>
            <a:ext cx="2264589" cy="1296000"/>
          </a:xfrm>
          <a:prstGeom prst="rect">
            <a:avLst/>
          </a:prstGeom>
        </p:spPr>
      </p:pic>
      <p:pic>
        <p:nvPicPr>
          <p:cNvPr id="24" name="Picture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7829" y="2722775"/>
            <a:ext cx="2351651" cy="1296000"/>
          </a:xfrm>
          <a:prstGeom prst="rect">
            <a:avLst/>
          </a:prstGeom>
        </p:spPr>
      </p:pic>
      <p:sp>
        <p:nvSpPr>
          <p:cNvPr id="26" name="Rectangle 25"/>
          <p:cNvSpPr/>
          <p:nvPr/>
        </p:nvSpPr>
        <p:spPr>
          <a:xfrm>
            <a:off x="436065" y="889092"/>
            <a:ext cx="1975177" cy="1815882"/>
          </a:xfrm>
          <a:prstGeom prst="rect">
            <a:avLst/>
          </a:prstGeom>
        </p:spPr>
        <p:txBody>
          <a:bodyPr wrap="square">
            <a:spAutoFit/>
          </a:bodyPr>
          <a:lstStyle/>
          <a:p>
            <a:pPr algn="ctr"/>
            <a:r>
              <a:rPr lang="en-GB" sz="1400" dirty="0" smtClean="0"/>
              <a:t>Le PEMFC</a:t>
            </a:r>
          </a:p>
          <a:p>
            <a:pPr algn="ctr"/>
            <a:r>
              <a:rPr lang="en-GB" sz="1400" dirty="0" err="1" smtClean="0"/>
              <a:t>Furono</a:t>
            </a:r>
            <a:r>
              <a:rPr lang="en-GB" sz="1400" dirty="0" smtClean="0"/>
              <a:t> </a:t>
            </a:r>
            <a:r>
              <a:rPr lang="en-GB" sz="1400" dirty="0" err="1" smtClean="0"/>
              <a:t>adattate</a:t>
            </a:r>
            <a:r>
              <a:rPr lang="en-GB" sz="1400" dirty="0" smtClean="0"/>
              <a:t> per </a:t>
            </a:r>
            <a:r>
              <a:rPr lang="en-GB" sz="1400" dirty="0" err="1" smtClean="0"/>
              <a:t>funzionare</a:t>
            </a:r>
            <a:r>
              <a:rPr lang="en-GB" sz="1400" dirty="0" smtClean="0"/>
              <a:t> a </a:t>
            </a:r>
            <a:r>
              <a:rPr lang="en-GB" sz="1400" dirty="0" err="1" smtClean="0"/>
              <a:t>metanolo</a:t>
            </a:r>
            <a:r>
              <a:rPr lang="en-GB" sz="1400" dirty="0" smtClean="0"/>
              <a:t> </a:t>
            </a:r>
            <a:r>
              <a:rPr lang="en-GB" sz="1400" dirty="0" err="1" smtClean="0"/>
              <a:t>diretto</a:t>
            </a:r>
            <a:r>
              <a:rPr lang="en-GB" sz="1400" dirty="0" smtClean="0"/>
              <a:t> in </a:t>
            </a:r>
            <a:r>
              <a:rPr lang="en-GB" sz="1400" dirty="0" err="1" smtClean="0"/>
              <a:t>dispositivi</a:t>
            </a:r>
            <a:r>
              <a:rPr lang="en-GB" sz="1400" dirty="0" smtClean="0"/>
              <a:t> </a:t>
            </a:r>
            <a:r>
              <a:rPr lang="en-GB" sz="1400" dirty="0" err="1" smtClean="0"/>
              <a:t>portatili</a:t>
            </a:r>
            <a:r>
              <a:rPr lang="en-GB" sz="1400" dirty="0" smtClean="0"/>
              <a:t>.  Le prime </a:t>
            </a:r>
            <a:r>
              <a:rPr lang="en-GB" sz="1400" dirty="0" err="1" smtClean="0"/>
              <a:t>applicazioni</a:t>
            </a:r>
            <a:r>
              <a:rPr lang="en-GB" sz="1400" dirty="0" smtClean="0"/>
              <a:t> </a:t>
            </a:r>
            <a:r>
              <a:rPr lang="en-GB" sz="1400" dirty="0" err="1" smtClean="0"/>
              <a:t>includevano</a:t>
            </a:r>
            <a:r>
              <a:rPr lang="en-GB" sz="1400" dirty="0" smtClean="0"/>
              <a:t> </a:t>
            </a:r>
            <a:r>
              <a:rPr lang="en-GB" sz="1400" dirty="0" err="1" smtClean="0"/>
              <a:t>alimentatori</a:t>
            </a:r>
            <a:r>
              <a:rPr lang="en-GB" sz="1400" dirty="0" smtClean="0"/>
              <a:t> per laptop e </a:t>
            </a:r>
            <a:r>
              <a:rPr lang="en-GB" sz="1400" dirty="0" err="1" smtClean="0"/>
              <a:t>cellulari</a:t>
            </a:r>
            <a:r>
              <a:rPr lang="en-GB" sz="1400" dirty="0" smtClean="0"/>
              <a:t>.</a:t>
            </a:r>
            <a:endParaRPr lang="en-GB" sz="1400" dirty="0"/>
          </a:p>
        </p:txBody>
      </p:sp>
      <p:pic>
        <p:nvPicPr>
          <p:cNvPr id="28" name="Picture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86824" y="4584559"/>
            <a:ext cx="1705525" cy="1031023"/>
          </a:xfrm>
          <a:prstGeom prst="rect">
            <a:avLst/>
          </a:prstGeom>
        </p:spPr>
      </p:pic>
    </p:spTree>
    <p:extLst>
      <p:ext uri="{BB962C8B-B14F-4D97-AF65-F5344CB8AC3E}">
        <p14:creationId xmlns:p14="http://schemas.microsoft.com/office/powerpoint/2010/main" val="1862499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407031" y="150198"/>
            <a:ext cx="5793971" cy="369332"/>
          </a:xfrm>
          <a:prstGeom prst="rect">
            <a:avLst/>
          </a:prstGeom>
          <a:noFill/>
        </p:spPr>
        <p:txBody>
          <a:bodyPr wrap="square" rtlCol="0">
            <a:spAutoFit/>
          </a:bodyPr>
          <a:lstStyle/>
          <a:p>
            <a:r>
              <a:rPr lang="en-GB" b="1" dirty="0" smtClean="0"/>
              <a:t>2000s</a:t>
            </a:r>
            <a:endParaRPr lang="en-GB" b="1" dirty="0"/>
          </a:p>
        </p:txBody>
      </p:sp>
      <p:sp>
        <p:nvSpPr>
          <p:cNvPr id="17" name="TextBox 16"/>
          <p:cNvSpPr txBox="1"/>
          <p:nvPr/>
        </p:nvSpPr>
        <p:spPr>
          <a:xfrm>
            <a:off x="407031" y="4348040"/>
            <a:ext cx="9060873" cy="954107"/>
          </a:xfrm>
          <a:prstGeom prst="rect">
            <a:avLst/>
          </a:prstGeom>
          <a:noFill/>
        </p:spPr>
        <p:txBody>
          <a:bodyPr wrap="square" rtlCol="0">
            <a:spAutoFit/>
          </a:bodyPr>
          <a:lstStyle/>
          <a:p>
            <a:pPr algn="ctr"/>
            <a:r>
              <a:rPr lang="en-GB" sz="1400" dirty="0" smtClean="0"/>
              <a:t>I </a:t>
            </a:r>
            <a:r>
              <a:rPr lang="en-GB" sz="1400" dirty="0" err="1" smtClean="0"/>
              <a:t>finanziamenti</a:t>
            </a:r>
            <a:r>
              <a:rPr lang="en-GB" sz="1400" dirty="0" smtClean="0"/>
              <a:t> </a:t>
            </a:r>
            <a:r>
              <a:rPr lang="en-GB" sz="1400" dirty="0" err="1" smtClean="0"/>
              <a:t>statali</a:t>
            </a:r>
            <a:r>
              <a:rPr lang="en-GB" sz="1400" dirty="0" smtClean="0"/>
              <a:t> e </a:t>
            </a:r>
            <a:r>
              <a:rPr lang="en-GB" sz="1400" dirty="0" err="1" smtClean="0"/>
              <a:t>privati</a:t>
            </a:r>
            <a:r>
              <a:rPr lang="en-GB" sz="1400" dirty="0" smtClean="0"/>
              <a:t> </a:t>
            </a:r>
            <a:r>
              <a:rPr lang="en-GB" sz="1400" dirty="0" err="1" smtClean="0"/>
              <a:t>sono</a:t>
            </a:r>
            <a:r>
              <a:rPr lang="en-GB" sz="1400" dirty="0" smtClean="0"/>
              <a:t> </a:t>
            </a:r>
            <a:r>
              <a:rPr lang="en-GB" sz="1400" dirty="0" err="1" smtClean="0"/>
              <a:t>aumentati</a:t>
            </a:r>
            <a:r>
              <a:rPr lang="en-GB" sz="1400" dirty="0" smtClean="0"/>
              <a:t> </a:t>
            </a:r>
            <a:r>
              <a:rPr lang="en-GB" sz="1400" dirty="0" err="1" smtClean="0"/>
              <a:t>considerevolmente</a:t>
            </a:r>
            <a:r>
              <a:rPr lang="en-GB" sz="1400" dirty="0" smtClean="0"/>
              <a:t>. </a:t>
            </a:r>
            <a:r>
              <a:rPr lang="en-GB" sz="1400" dirty="0" err="1" smtClean="0"/>
              <a:t>C’è</a:t>
            </a:r>
            <a:r>
              <a:rPr lang="en-GB" sz="1400" dirty="0" smtClean="0"/>
              <a:t> </a:t>
            </a:r>
            <a:r>
              <a:rPr lang="en-GB" sz="1400" dirty="0" err="1" smtClean="0"/>
              <a:t>stato</a:t>
            </a:r>
            <a:r>
              <a:rPr lang="en-GB" sz="1400" dirty="0" smtClean="0"/>
              <a:t> un focus </a:t>
            </a:r>
            <a:r>
              <a:rPr lang="en-GB" sz="1400" dirty="0" err="1" smtClean="0"/>
              <a:t>sulla</a:t>
            </a:r>
            <a:r>
              <a:rPr lang="en-GB" sz="1400" dirty="0" smtClean="0"/>
              <a:t> </a:t>
            </a:r>
            <a:r>
              <a:rPr lang="en-GB" sz="1400" dirty="0" err="1" smtClean="0"/>
              <a:t>ricerca</a:t>
            </a:r>
            <a:r>
              <a:rPr lang="en-GB" sz="1400" dirty="0" smtClean="0"/>
              <a:t> di base per </a:t>
            </a:r>
            <a:r>
              <a:rPr lang="en-GB" sz="1400" dirty="0" err="1" smtClean="0"/>
              <a:t>arrivare</a:t>
            </a:r>
            <a:r>
              <a:rPr lang="en-GB" sz="1400" dirty="0" smtClean="0"/>
              <a:t> a </a:t>
            </a:r>
            <a:r>
              <a:rPr lang="en-GB" sz="1400" dirty="0" err="1" smtClean="0"/>
              <a:t>scoperte</a:t>
            </a:r>
            <a:r>
              <a:rPr lang="en-GB" sz="1400" dirty="0" smtClean="0"/>
              <a:t> in </a:t>
            </a:r>
            <a:r>
              <a:rPr lang="en-GB" sz="1400" dirty="0" err="1" smtClean="0"/>
              <a:t>grado</a:t>
            </a:r>
            <a:r>
              <a:rPr lang="en-GB" sz="1400" dirty="0" smtClean="0"/>
              <a:t> di </a:t>
            </a:r>
            <a:r>
              <a:rPr lang="en-GB" sz="1400" dirty="0" err="1" smtClean="0"/>
              <a:t>ridurre</a:t>
            </a:r>
            <a:r>
              <a:rPr lang="en-GB" sz="1400" dirty="0" smtClean="0"/>
              <a:t> </a:t>
            </a:r>
            <a:r>
              <a:rPr lang="en-GB" sz="1400" dirty="0" err="1" smtClean="0"/>
              <a:t>costi</a:t>
            </a:r>
            <a:r>
              <a:rPr lang="en-GB" sz="1400" dirty="0" smtClean="0"/>
              <a:t> e </a:t>
            </a:r>
            <a:r>
              <a:rPr lang="en-GB" sz="1400" dirty="0" err="1" smtClean="0"/>
              <a:t>aumentare</a:t>
            </a:r>
            <a:r>
              <a:rPr lang="en-GB" sz="1400" dirty="0" smtClean="0"/>
              <a:t> le performance, in </a:t>
            </a:r>
            <a:r>
              <a:rPr lang="en-GB" sz="1400" dirty="0" err="1" smtClean="0"/>
              <a:t>modo</a:t>
            </a:r>
            <a:r>
              <a:rPr lang="en-GB" sz="1400" dirty="0" smtClean="0"/>
              <a:t> da </a:t>
            </a:r>
            <a:r>
              <a:rPr lang="en-GB" sz="1400" dirty="0" err="1" smtClean="0"/>
              <a:t>rendere</a:t>
            </a:r>
            <a:r>
              <a:rPr lang="en-GB" sz="1400" dirty="0" smtClean="0"/>
              <a:t> le fuel cell competitive con le </a:t>
            </a:r>
            <a:r>
              <a:rPr lang="en-GB" sz="1400" dirty="0" err="1" smtClean="0"/>
              <a:t>altre</a:t>
            </a:r>
            <a:r>
              <a:rPr lang="en-GB" sz="1400" dirty="0" smtClean="0"/>
              <a:t> </a:t>
            </a:r>
            <a:r>
              <a:rPr lang="en-GB" sz="1400" dirty="0" err="1" smtClean="0"/>
              <a:t>tecnologie</a:t>
            </a:r>
            <a:r>
              <a:rPr lang="en-GB" sz="1400" dirty="0"/>
              <a:t> </a:t>
            </a:r>
            <a:r>
              <a:rPr lang="en-GB" sz="1400" dirty="0" err="1" smtClean="0"/>
              <a:t>convenzionali</a:t>
            </a:r>
            <a:r>
              <a:rPr lang="en-GB" sz="1400" dirty="0" smtClean="0"/>
              <a:t>. </a:t>
            </a:r>
            <a:r>
              <a:rPr lang="en-GB" sz="1400" dirty="0" err="1" smtClean="0"/>
              <a:t>Buona</a:t>
            </a:r>
            <a:r>
              <a:rPr lang="en-GB" sz="1400" dirty="0" smtClean="0"/>
              <a:t> parte </a:t>
            </a:r>
            <a:r>
              <a:rPr lang="en-GB" sz="1400" dirty="0" err="1" smtClean="0"/>
              <a:t>dei</a:t>
            </a:r>
            <a:r>
              <a:rPr lang="en-GB" sz="1400" dirty="0" smtClean="0"/>
              <a:t> </a:t>
            </a:r>
            <a:r>
              <a:rPr lang="en-GB" sz="1400" dirty="0" err="1" smtClean="0"/>
              <a:t>fondi</a:t>
            </a:r>
            <a:r>
              <a:rPr lang="en-GB" sz="1400" dirty="0" smtClean="0"/>
              <a:t> </a:t>
            </a:r>
            <a:r>
              <a:rPr lang="en-GB" sz="1400" dirty="0" err="1" smtClean="0"/>
              <a:t>stanziati</a:t>
            </a:r>
            <a:r>
              <a:rPr lang="en-GB" sz="1400" dirty="0" smtClean="0"/>
              <a:t> è </a:t>
            </a:r>
            <a:r>
              <a:rPr lang="en-GB" sz="1400" dirty="0" err="1" smtClean="0"/>
              <a:t>andata</a:t>
            </a:r>
            <a:r>
              <a:rPr lang="en-GB" sz="1400" dirty="0" smtClean="0"/>
              <a:t> </a:t>
            </a:r>
            <a:r>
              <a:rPr lang="en-GB" sz="1400" dirty="0" err="1" smtClean="0"/>
              <a:t>anche</a:t>
            </a:r>
            <a:r>
              <a:rPr lang="en-GB" sz="1400" dirty="0" smtClean="0"/>
              <a:t> a </a:t>
            </a:r>
            <a:r>
              <a:rPr lang="en-GB" sz="1400" dirty="0" err="1" smtClean="0"/>
              <a:t>finanziare</a:t>
            </a:r>
            <a:r>
              <a:rPr lang="en-GB" sz="1400" dirty="0" smtClean="0"/>
              <a:t> </a:t>
            </a:r>
            <a:r>
              <a:rPr lang="en-GB" sz="1400" dirty="0" err="1" smtClean="0"/>
              <a:t>progetti</a:t>
            </a:r>
            <a:r>
              <a:rPr lang="en-GB" sz="1400" dirty="0" smtClean="0"/>
              <a:t> </a:t>
            </a:r>
            <a:r>
              <a:rPr lang="en-GB" sz="1400" dirty="0" err="1" smtClean="0"/>
              <a:t>dimostrativi</a:t>
            </a:r>
            <a:r>
              <a:rPr lang="en-GB" sz="1400" dirty="0" smtClean="0"/>
              <a:t>  - </a:t>
            </a:r>
            <a:r>
              <a:rPr lang="en-GB" sz="1400" dirty="0" err="1" smtClean="0"/>
              <a:t>vedere</a:t>
            </a:r>
            <a:r>
              <a:rPr lang="en-GB" sz="1400" dirty="0" smtClean="0"/>
              <a:t> I </a:t>
            </a:r>
            <a:r>
              <a:rPr lang="en-GB" sz="1400" dirty="0" err="1" smtClean="0"/>
              <a:t>casi</a:t>
            </a:r>
            <a:r>
              <a:rPr lang="en-GB" sz="1400" dirty="0" smtClean="0"/>
              <a:t> studio </a:t>
            </a:r>
            <a:r>
              <a:rPr lang="en-GB" sz="1400" dirty="0" err="1" smtClean="0"/>
              <a:t>nelle</a:t>
            </a:r>
            <a:r>
              <a:rPr lang="en-GB" sz="1400" dirty="0" smtClean="0"/>
              <a:t> </a:t>
            </a:r>
            <a:r>
              <a:rPr lang="en-GB" sz="1400" dirty="0" err="1" smtClean="0"/>
              <a:t>altre</a:t>
            </a:r>
            <a:r>
              <a:rPr lang="en-GB" sz="1400" dirty="0" smtClean="0"/>
              <a:t> </a:t>
            </a:r>
            <a:r>
              <a:rPr lang="en-GB" sz="1400" dirty="0" err="1" smtClean="0"/>
              <a:t>unità</a:t>
            </a:r>
            <a:r>
              <a:rPr lang="en-GB" sz="1400" dirty="0" smtClean="0"/>
              <a:t>. </a:t>
            </a:r>
            <a:endParaRPr lang="en-GB" sz="1400" dirty="0"/>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97711" y="825259"/>
            <a:ext cx="1203732" cy="1259289"/>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53737" y="1068588"/>
            <a:ext cx="1100331" cy="1178926"/>
          </a:xfrm>
          <a:prstGeom prst="rect">
            <a:avLst/>
          </a:prstGeom>
        </p:spPr>
      </p:pic>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86432" y="1252426"/>
            <a:ext cx="1140622" cy="638110"/>
          </a:xfrm>
          <a:prstGeom prst="rect">
            <a:avLst/>
          </a:prstGeom>
        </p:spPr>
      </p:pic>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94348" y="2891547"/>
            <a:ext cx="1079410" cy="1152590"/>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19006" y="5339879"/>
            <a:ext cx="887728" cy="757528"/>
          </a:xfrm>
          <a:prstGeom prst="rect">
            <a:avLst/>
          </a:prstGeom>
        </p:spPr>
      </p:pic>
      <p:sp>
        <p:nvSpPr>
          <p:cNvPr id="23" name="Rectangle 22"/>
          <p:cNvSpPr/>
          <p:nvPr/>
        </p:nvSpPr>
        <p:spPr>
          <a:xfrm>
            <a:off x="1426725" y="146988"/>
            <a:ext cx="7865321" cy="523220"/>
          </a:xfrm>
          <a:prstGeom prst="rect">
            <a:avLst/>
          </a:prstGeom>
        </p:spPr>
        <p:txBody>
          <a:bodyPr wrap="square">
            <a:spAutoFit/>
          </a:bodyPr>
          <a:lstStyle/>
          <a:p>
            <a:r>
              <a:rPr lang="en-GB" sz="1400" dirty="0" err="1" smtClean="0"/>
              <a:t>Questo</a:t>
            </a:r>
            <a:r>
              <a:rPr lang="en-GB" sz="1400" dirty="0" smtClean="0"/>
              <a:t> </a:t>
            </a:r>
            <a:r>
              <a:rPr lang="en-GB" sz="1400" dirty="0" err="1" smtClean="0"/>
              <a:t>decennio</a:t>
            </a:r>
            <a:r>
              <a:rPr lang="en-GB" sz="1400" dirty="0" smtClean="0"/>
              <a:t> è </a:t>
            </a:r>
            <a:r>
              <a:rPr lang="en-GB" sz="1400" dirty="0" err="1" smtClean="0"/>
              <a:t>stato</a:t>
            </a:r>
            <a:r>
              <a:rPr lang="en-GB" sz="1400" dirty="0" smtClean="0"/>
              <a:t> </a:t>
            </a:r>
            <a:r>
              <a:rPr lang="en-GB" sz="1400" dirty="0" err="1" smtClean="0"/>
              <a:t>caratterizzato</a:t>
            </a:r>
            <a:r>
              <a:rPr lang="en-GB" sz="1400" dirty="0" smtClean="0"/>
              <a:t> da </a:t>
            </a:r>
            <a:r>
              <a:rPr lang="en-GB" sz="1400" dirty="0" err="1" smtClean="0"/>
              <a:t>preoccupazioni</a:t>
            </a:r>
            <a:r>
              <a:rPr lang="en-GB" sz="1400" dirty="0" smtClean="0"/>
              <a:t> </a:t>
            </a:r>
            <a:r>
              <a:rPr lang="en-GB" sz="1400" dirty="0" err="1" smtClean="0"/>
              <a:t>crescenti</a:t>
            </a:r>
            <a:r>
              <a:rPr lang="en-GB" sz="1400" dirty="0" smtClean="0"/>
              <a:t> da parte </a:t>
            </a:r>
            <a:r>
              <a:rPr lang="en-GB" sz="1400" dirty="0" err="1" smtClean="0"/>
              <a:t>dei</a:t>
            </a:r>
            <a:r>
              <a:rPr lang="en-GB" sz="1400" dirty="0" smtClean="0"/>
              <a:t> </a:t>
            </a:r>
            <a:r>
              <a:rPr lang="en-GB" sz="1400" dirty="0" err="1" smtClean="0"/>
              <a:t>governi</a:t>
            </a:r>
            <a:r>
              <a:rPr lang="en-GB" sz="1400" dirty="0" smtClean="0"/>
              <a:t>, </a:t>
            </a:r>
            <a:r>
              <a:rPr lang="en-GB" sz="1400" dirty="0" err="1" smtClean="0"/>
              <a:t>delle</a:t>
            </a:r>
            <a:r>
              <a:rPr lang="en-GB" sz="1400" dirty="0" smtClean="0"/>
              <a:t> </a:t>
            </a:r>
            <a:r>
              <a:rPr lang="en-GB" sz="1400" dirty="0" err="1" smtClean="0"/>
              <a:t>industrie</a:t>
            </a:r>
            <a:r>
              <a:rPr lang="en-GB" sz="1400" dirty="0" smtClean="0"/>
              <a:t> e </a:t>
            </a:r>
            <a:r>
              <a:rPr lang="en-GB" sz="1400" dirty="0" err="1" smtClean="0"/>
              <a:t>dei</a:t>
            </a:r>
            <a:r>
              <a:rPr lang="en-GB" sz="1400" dirty="0" smtClean="0"/>
              <a:t> </a:t>
            </a:r>
            <a:r>
              <a:rPr lang="en-GB" sz="1400" dirty="0" err="1" smtClean="0"/>
              <a:t>consumatori</a:t>
            </a:r>
            <a:r>
              <a:rPr lang="en-GB" sz="1400" dirty="0" smtClean="0"/>
              <a:t> </a:t>
            </a:r>
            <a:r>
              <a:rPr lang="en-GB" sz="1400" dirty="0" err="1" smtClean="0"/>
              <a:t>riguardo</a:t>
            </a:r>
            <a:r>
              <a:rPr lang="en-GB" sz="1400" dirty="0" smtClean="0"/>
              <a:t> </a:t>
            </a:r>
            <a:r>
              <a:rPr lang="en-GB" sz="1400" dirty="0" err="1" smtClean="0"/>
              <a:t>all’efficienza</a:t>
            </a:r>
            <a:r>
              <a:rPr lang="en-GB" sz="1400" dirty="0" smtClean="0"/>
              <a:t> </a:t>
            </a:r>
            <a:r>
              <a:rPr lang="en-GB" sz="1400" dirty="0" err="1" smtClean="0"/>
              <a:t>energetica</a:t>
            </a:r>
            <a:r>
              <a:rPr lang="en-GB" sz="1400" dirty="0" smtClean="0"/>
              <a:t>, </a:t>
            </a:r>
            <a:r>
              <a:rPr lang="en-GB" sz="1400" dirty="0" err="1" smtClean="0"/>
              <a:t>l’approvvigionamento</a:t>
            </a:r>
            <a:r>
              <a:rPr lang="en-GB" sz="1400" dirty="0" smtClean="0"/>
              <a:t> </a:t>
            </a:r>
            <a:r>
              <a:rPr lang="en-GB" sz="1400" dirty="0" err="1" smtClean="0"/>
              <a:t>energetico</a:t>
            </a:r>
            <a:r>
              <a:rPr lang="en-GB" sz="1400" dirty="0" smtClean="0"/>
              <a:t> e le </a:t>
            </a:r>
            <a:r>
              <a:rPr lang="en-GB" sz="1400" dirty="0" err="1" smtClean="0"/>
              <a:t>emissioni</a:t>
            </a:r>
            <a:r>
              <a:rPr lang="en-GB" sz="1400" dirty="0" smtClean="0"/>
              <a:t> di CO2.</a:t>
            </a:r>
          </a:p>
        </p:txBody>
      </p:sp>
      <p:sp>
        <p:nvSpPr>
          <p:cNvPr id="24" name="Rectangle 23"/>
          <p:cNvSpPr/>
          <p:nvPr/>
        </p:nvSpPr>
        <p:spPr>
          <a:xfrm>
            <a:off x="407031" y="2247514"/>
            <a:ext cx="8454044" cy="523220"/>
          </a:xfrm>
          <a:prstGeom prst="rect">
            <a:avLst/>
          </a:prstGeom>
        </p:spPr>
        <p:txBody>
          <a:bodyPr wrap="square">
            <a:spAutoFit/>
          </a:bodyPr>
          <a:lstStyle/>
          <a:p>
            <a:pPr algn="ctr"/>
            <a:r>
              <a:rPr lang="en-GB" sz="1400" dirty="0" err="1" smtClean="0"/>
              <a:t>L’attenzione</a:t>
            </a:r>
            <a:r>
              <a:rPr lang="en-GB" sz="1400" dirty="0" smtClean="0"/>
              <a:t> è </a:t>
            </a:r>
            <a:r>
              <a:rPr lang="en-GB" sz="1400" dirty="0" err="1" smtClean="0"/>
              <a:t>stata</a:t>
            </a:r>
            <a:r>
              <a:rPr lang="en-GB" sz="1400" dirty="0" smtClean="0"/>
              <a:t> </a:t>
            </a:r>
            <a:r>
              <a:rPr lang="en-GB" sz="1400" dirty="0" err="1" smtClean="0"/>
              <a:t>nuovamente</a:t>
            </a:r>
            <a:r>
              <a:rPr lang="en-GB" sz="1400" dirty="0" smtClean="0"/>
              <a:t> </a:t>
            </a:r>
            <a:r>
              <a:rPr lang="en-GB" sz="1400" dirty="0" err="1" smtClean="0"/>
              <a:t>rivolta</a:t>
            </a:r>
            <a:r>
              <a:rPr lang="en-GB" sz="1400" dirty="0" smtClean="0"/>
              <a:t> </a:t>
            </a:r>
            <a:r>
              <a:rPr lang="en-GB" sz="1400" dirty="0" err="1" smtClean="0"/>
              <a:t>alle</a:t>
            </a:r>
            <a:r>
              <a:rPr lang="en-GB" sz="1400" dirty="0" smtClean="0"/>
              <a:t> fuel cell come </a:t>
            </a:r>
            <a:r>
              <a:rPr lang="en-GB" sz="1400" dirty="0" err="1" smtClean="0"/>
              <a:t>una</a:t>
            </a:r>
            <a:r>
              <a:rPr lang="en-GB" sz="1400" dirty="0" smtClean="0"/>
              <a:t> di diverse </a:t>
            </a:r>
            <a:r>
              <a:rPr lang="en-GB" sz="1400" dirty="0" err="1" smtClean="0"/>
              <a:t>potenziali</a:t>
            </a:r>
            <a:r>
              <a:rPr lang="en-GB" sz="1400" dirty="0" smtClean="0"/>
              <a:t> </a:t>
            </a:r>
            <a:r>
              <a:rPr lang="en-GB" sz="1400" dirty="0" err="1" smtClean="0"/>
              <a:t>tecnologie</a:t>
            </a:r>
            <a:r>
              <a:rPr lang="en-GB" sz="1400" dirty="0" smtClean="0"/>
              <a:t> </a:t>
            </a:r>
            <a:r>
              <a:rPr lang="en-GB" sz="1400" dirty="0" err="1" smtClean="0"/>
              <a:t>caratterizzate</a:t>
            </a:r>
            <a:r>
              <a:rPr lang="en-GB" sz="1400" dirty="0" smtClean="0"/>
              <a:t> da </a:t>
            </a:r>
            <a:r>
              <a:rPr lang="en-GB" sz="1400" dirty="0" err="1" smtClean="0"/>
              <a:t>alta</a:t>
            </a:r>
            <a:r>
              <a:rPr lang="en-GB" sz="1400" dirty="0" smtClean="0"/>
              <a:t> </a:t>
            </a:r>
            <a:r>
              <a:rPr lang="en-GB" sz="1400" dirty="0" err="1" smtClean="0"/>
              <a:t>efficienza</a:t>
            </a:r>
            <a:r>
              <a:rPr lang="en-GB" sz="1400" dirty="0" smtClean="0"/>
              <a:t>, </a:t>
            </a:r>
            <a:r>
              <a:rPr lang="en-GB" sz="1400" dirty="0" err="1" smtClean="0"/>
              <a:t>riduzione</a:t>
            </a:r>
            <a:r>
              <a:rPr lang="en-GB" sz="1400" dirty="0" smtClean="0"/>
              <a:t> di </a:t>
            </a:r>
            <a:r>
              <a:rPr lang="en-GB" sz="1400" dirty="0" err="1" smtClean="0"/>
              <a:t>emissioni</a:t>
            </a:r>
            <a:r>
              <a:rPr lang="en-GB" sz="1400" dirty="0" smtClean="0"/>
              <a:t> di CO2 e </a:t>
            </a:r>
            <a:r>
              <a:rPr lang="en-GB" sz="1400" dirty="0" err="1" smtClean="0"/>
              <a:t>della</a:t>
            </a:r>
            <a:r>
              <a:rPr lang="en-GB" sz="1400" dirty="0" smtClean="0"/>
              <a:t> </a:t>
            </a:r>
            <a:r>
              <a:rPr lang="en-GB" sz="1400" dirty="0" err="1" smtClean="0"/>
              <a:t>dipendenza</a:t>
            </a:r>
            <a:r>
              <a:rPr lang="en-GB" sz="1400" dirty="0" smtClean="0"/>
              <a:t> da </a:t>
            </a:r>
            <a:r>
              <a:rPr lang="en-GB" sz="1400" dirty="0" err="1" smtClean="0"/>
              <a:t>combustibili</a:t>
            </a:r>
            <a:r>
              <a:rPr lang="en-GB" sz="1400" dirty="0" smtClean="0"/>
              <a:t> </a:t>
            </a:r>
            <a:r>
              <a:rPr lang="en-GB" sz="1400" dirty="0" err="1" smtClean="0"/>
              <a:t>fossili</a:t>
            </a:r>
            <a:r>
              <a:rPr lang="en-GB" sz="1400" dirty="0" smtClean="0"/>
              <a:t>. </a:t>
            </a:r>
            <a:endParaRPr lang="en-GB" sz="1400" dirty="0"/>
          </a:p>
        </p:txBody>
      </p:sp>
    </p:spTree>
    <p:extLst>
      <p:ext uri="{BB962C8B-B14F-4D97-AF65-F5344CB8AC3E}">
        <p14:creationId xmlns:p14="http://schemas.microsoft.com/office/powerpoint/2010/main" val="2129146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626" y="-7389"/>
            <a:ext cx="1238250" cy="962025"/>
          </a:xfrm>
          <a:prstGeom prst="rect">
            <a:avLst/>
          </a:prstGeom>
        </p:spPr>
      </p:pic>
      <p:sp>
        <p:nvSpPr>
          <p:cNvPr id="17" name="Rectangle 16"/>
          <p:cNvSpPr/>
          <p:nvPr/>
        </p:nvSpPr>
        <p:spPr>
          <a:xfrm>
            <a:off x="1322429" y="-69496"/>
            <a:ext cx="7534102" cy="646331"/>
          </a:xfrm>
          <a:prstGeom prst="rect">
            <a:avLst/>
          </a:prstGeom>
        </p:spPr>
        <p:txBody>
          <a:bodyPr wrap="square">
            <a:spAutoFit/>
          </a:bodyPr>
          <a:lstStyle/>
          <a:p>
            <a:pPr algn="ctr"/>
            <a:r>
              <a:rPr lang="en-GB" dirty="0" smtClean="0"/>
              <a:t>Le PEMFC e DMFC </a:t>
            </a:r>
            <a:r>
              <a:rPr lang="en-GB" dirty="0" err="1" smtClean="0"/>
              <a:t>stanno</a:t>
            </a:r>
            <a:r>
              <a:rPr lang="en-GB" dirty="0" smtClean="0"/>
              <a:t> </a:t>
            </a:r>
            <a:r>
              <a:rPr lang="en-GB" dirty="0" err="1" smtClean="0"/>
              <a:t>dominando</a:t>
            </a:r>
            <a:r>
              <a:rPr lang="en-GB" dirty="0" smtClean="0"/>
              <a:t> </a:t>
            </a:r>
            <a:r>
              <a:rPr lang="en-GB" dirty="0" err="1" smtClean="0"/>
              <a:t>sulle</a:t>
            </a:r>
            <a:r>
              <a:rPr lang="en-GB" dirty="0" smtClean="0"/>
              <a:t> </a:t>
            </a:r>
            <a:r>
              <a:rPr lang="en-GB" dirty="0" err="1" smtClean="0"/>
              <a:t>altre</a:t>
            </a:r>
            <a:r>
              <a:rPr lang="en-GB" dirty="0" smtClean="0"/>
              <a:t> </a:t>
            </a:r>
            <a:r>
              <a:rPr lang="en-GB" dirty="0" err="1" smtClean="0"/>
              <a:t>nei</a:t>
            </a:r>
            <a:r>
              <a:rPr lang="en-GB" dirty="0" smtClean="0"/>
              <a:t> </a:t>
            </a:r>
            <a:r>
              <a:rPr lang="en-GB" dirty="0" err="1" smtClean="0"/>
              <a:t>settori</a:t>
            </a:r>
            <a:r>
              <a:rPr lang="en-GB" dirty="0" smtClean="0"/>
              <a:t> </a:t>
            </a:r>
            <a:r>
              <a:rPr lang="en-GB" dirty="0" err="1" smtClean="0"/>
              <a:t>dei</a:t>
            </a:r>
            <a:r>
              <a:rPr lang="en-GB" dirty="0" smtClean="0"/>
              <a:t> </a:t>
            </a:r>
            <a:r>
              <a:rPr lang="en-GB" dirty="0" err="1" smtClean="0"/>
              <a:t>trasporti</a:t>
            </a:r>
            <a:r>
              <a:rPr lang="en-GB" dirty="0" smtClean="0"/>
              <a:t>, </a:t>
            </a:r>
            <a:r>
              <a:rPr lang="en-GB" dirty="0" err="1" smtClean="0"/>
              <a:t>stazionario</a:t>
            </a:r>
            <a:r>
              <a:rPr lang="en-GB" dirty="0" smtClean="0"/>
              <a:t> e </a:t>
            </a:r>
            <a:r>
              <a:rPr lang="en-GB" dirty="0" err="1" smtClean="0"/>
              <a:t>dei</a:t>
            </a:r>
            <a:r>
              <a:rPr lang="en-GB" dirty="0" smtClean="0"/>
              <a:t> </a:t>
            </a:r>
            <a:r>
              <a:rPr lang="en-GB" dirty="0" err="1" smtClean="0"/>
              <a:t>dispositivi</a:t>
            </a:r>
            <a:r>
              <a:rPr lang="en-GB" dirty="0" smtClean="0"/>
              <a:t> </a:t>
            </a:r>
            <a:r>
              <a:rPr lang="en-GB" dirty="0" err="1" smtClean="0"/>
              <a:t>portatili</a:t>
            </a:r>
            <a:r>
              <a:rPr lang="en-GB" dirty="0" smtClean="0"/>
              <a:t>. </a:t>
            </a:r>
            <a:endParaRPr lang="en-GB" dirty="0"/>
          </a:p>
        </p:txBody>
      </p:sp>
      <p:sp>
        <p:nvSpPr>
          <p:cNvPr id="18" name="Explosion 2 17"/>
          <p:cNvSpPr/>
          <p:nvPr/>
        </p:nvSpPr>
        <p:spPr>
          <a:xfrm>
            <a:off x="568742" y="759282"/>
            <a:ext cx="2668386" cy="2261061"/>
          </a:xfrm>
          <a:prstGeom prst="irregularSeal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1191502" y="1463715"/>
            <a:ext cx="1518459" cy="1138773"/>
          </a:xfrm>
          <a:prstGeom prst="rect">
            <a:avLst/>
          </a:prstGeom>
          <a:noFill/>
        </p:spPr>
        <p:txBody>
          <a:bodyPr wrap="square" rtlCol="0">
            <a:spAutoFit/>
          </a:bodyPr>
          <a:lstStyle/>
          <a:p>
            <a:r>
              <a:rPr lang="en-GB" sz="1000" b="1" dirty="0" err="1" smtClean="0"/>
              <a:t>Generatori</a:t>
            </a:r>
            <a:r>
              <a:rPr lang="en-GB" sz="1000" b="1" dirty="0" smtClean="0"/>
              <a:t> </a:t>
            </a:r>
            <a:r>
              <a:rPr lang="en-GB" sz="1000" b="1" dirty="0" err="1" smtClean="0"/>
              <a:t>ausiliari</a:t>
            </a:r>
            <a:r>
              <a:rPr lang="en-GB" sz="1000" b="1" dirty="0" smtClean="0"/>
              <a:t> PEMFC e DMFC (auxiliary </a:t>
            </a:r>
            <a:r>
              <a:rPr lang="en-GB" sz="1000" b="1" dirty="0"/>
              <a:t>power units </a:t>
            </a:r>
            <a:r>
              <a:rPr lang="en-GB" sz="1000" b="1" dirty="0" smtClean="0"/>
              <a:t>= APU</a:t>
            </a:r>
            <a:r>
              <a:rPr lang="en-GB" sz="1000" b="1" dirty="0"/>
              <a:t>) </a:t>
            </a:r>
            <a:r>
              <a:rPr lang="en-GB" sz="1000" b="1" dirty="0" err="1" smtClean="0"/>
              <a:t>commercializzate</a:t>
            </a:r>
            <a:r>
              <a:rPr lang="en-GB" sz="1000" b="1" dirty="0" smtClean="0"/>
              <a:t> per </a:t>
            </a:r>
            <a:r>
              <a:rPr lang="en-GB" sz="1000" b="1" dirty="0" err="1" smtClean="0"/>
              <a:t>barche</a:t>
            </a:r>
            <a:r>
              <a:rPr lang="en-GB" sz="1000" b="1" dirty="0" smtClean="0"/>
              <a:t> e camper.</a:t>
            </a:r>
            <a:endParaRPr lang="en-GB" sz="1000" b="1" dirty="0"/>
          </a:p>
          <a:p>
            <a:endParaRPr lang="en-GB" dirty="0"/>
          </a:p>
        </p:txBody>
      </p:sp>
      <p:sp>
        <p:nvSpPr>
          <p:cNvPr id="20" name="Explosion 2 19"/>
          <p:cNvSpPr/>
          <p:nvPr/>
        </p:nvSpPr>
        <p:spPr>
          <a:xfrm>
            <a:off x="3565480" y="702327"/>
            <a:ext cx="2452254" cy="2011679"/>
          </a:xfrm>
          <a:prstGeom prst="irregularSeal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p:cNvSpPr txBox="1"/>
          <p:nvPr/>
        </p:nvSpPr>
        <p:spPr>
          <a:xfrm>
            <a:off x="4061130" y="1500237"/>
            <a:ext cx="1537854" cy="553998"/>
          </a:xfrm>
          <a:prstGeom prst="rect">
            <a:avLst/>
          </a:prstGeom>
          <a:noFill/>
        </p:spPr>
        <p:txBody>
          <a:bodyPr wrap="square" rtlCol="0">
            <a:spAutoFit/>
          </a:bodyPr>
          <a:lstStyle/>
          <a:p>
            <a:r>
              <a:rPr lang="en-GB" sz="1000" b="1" dirty="0" err="1" smtClean="0"/>
              <a:t>Generatori</a:t>
            </a:r>
            <a:r>
              <a:rPr lang="en-GB" sz="1000" b="1" dirty="0" smtClean="0"/>
              <a:t> </a:t>
            </a:r>
            <a:r>
              <a:rPr lang="en-GB" sz="1000" b="1" dirty="0" err="1" smtClean="0"/>
              <a:t>portatili</a:t>
            </a:r>
            <a:r>
              <a:rPr lang="en-GB" sz="1000" b="1" dirty="0" smtClean="0"/>
              <a:t> PEMFC e DMFC </a:t>
            </a:r>
            <a:r>
              <a:rPr lang="en-GB" sz="1000" b="1" dirty="0" err="1" smtClean="0"/>
              <a:t>forniti</a:t>
            </a:r>
            <a:r>
              <a:rPr lang="en-GB" sz="1000" b="1" dirty="0" smtClean="0"/>
              <a:t> a </a:t>
            </a:r>
            <a:r>
              <a:rPr lang="en-GB" sz="1000" b="1" dirty="0" err="1" smtClean="0"/>
              <a:t>soldati</a:t>
            </a:r>
            <a:r>
              <a:rPr lang="en-GB" sz="1000" b="1" dirty="0" smtClean="0"/>
              <a:t> di </a:t>
            </a:r>
            <a:r>
              <a:rPr lang="en-GB" sz="1000" b="1" dirty="0" err="1" smtClean="0"/>
              <a:t>fanteria</a:t>
            </a:r>
            <a:r>
              <a:rPr lang="en-GB" sz="1000" b="1" dirty="0" smtClean="0"/>
              <a:t>.</a:t>
            </a:r>
            <a:endParaRPr lang="en-GB" sz="1000" b="1" dirty="0"/>
          </a:p>
        </p:txBody>
      </p:sp>
      <p:sp>
        <p:nvSpPr>
          <p:cNvPr id="22" name="Explosion 2 21"/>
          <p:cNvSpPr/>
          <p:nvPr/>
        </p:nvSpPr>
        <p:spPr>
          <a:xfrm>
            <a:off x="5873139" y="1331785"/>
            <a:ext cx="2143990" cy="1510878"/>
          </a:xfrm>
          <a:prstGeom prst="irregularSeal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p:cNvSpPr txBox="1"/>
          <p:nvPr/>
        </p:nvSpPr>
        <p:spPr>
          <a:xfrm>
            <a:off x="6238552" y="1851084"/>
            <a:ext cx="1413164" cy="553998"/>
          </a:xfrm>
          <a:prstGeom prst="rect">
            <a:avLst/>
          </a:prstGeom>
          <a:noFill/>
        </p:spPr>
        <p:txBody>
          <a:bodyPr wrap="square" rtlCol="0">
            <a:spAutoFit/>
          </a:bodyPr>
          <a:lstStyle/>
          <a:p>
            <a:r>
              <a:rPr lang="en-GB" sz="1000" b="1" dirty="0" smtClean="0"/>
              <a:t>Micro </a:t>
            </a:r>
            <a:r>
              <a:rPr lang="en-GB" sz="1000" b="1" dirty="0" err="1" smtClean="0"/>
              <a:t>unità</a:t>
            </a:r>
            <a:r>
              <a:rPr lang="en-GB" sz="1000" b="1" dirty="0" smtClean="0"/>
              <a:t> fuel cell </a:t>
            </a:r>
            <a:r>
              <a:rPr lang="en-GB" sz="1000" b="1" dirty="0" err="1" smtClean="0"/>
              <a:t>vendute</a:t>
            </a:r>
            <a:r>
              <a:rPr lang="en-GB" sz="1000" b="1" dirty="0" smtClean="0"/>
              <a:t> in kit </a:t>
            </a:r>
            <a:r>
              <a:rPr lang="en-GB" sz="1000" b="1" dirty="0" err="1" smtClean="0"/>
              <a:t>educativi</a:t>
            </a:r>
            <a:r>
              <a:rPr lang="en-GB" sz="1000" b="1" dirty="0" smtClean="0"/>
              <a:t> per la </a:t>
            </a:r>
            <a:r>
              <a:rPr lang="en-GB" sz="1000" b="1" dirty="0" err="1" smtClean="0"/>
              <a:t>scuola</a:t>
            </a:r>
            <a:endParaRPr lang="en-GB" sz="1000" b="1" dirty="0"/>
          </a:p>
        </p:txBody>
      </p:sp>
      <p:sp>
        <p:nvSpPr>
          <p:cNvPr id="24" name="Explosion 2 23"/>
          <p:cNvSpPr/>
          <p:nvPr/>
        </p:nvSpPr>
        <p:spPr>
          <a:xfrm>
            <a:off x="468989" y="2782845"/>
            <a:ext cx="3108617" cy="2394066"/>
          </a:xfrm>
          <a:prstGeom prst="irregularSeal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p:cNvSpPr txBox="1"/>
          <p:nvPr/>
        </p:nvSpPr>
        <p:spPr>
          <a:xfrm>
            <a:off x="1053431" y="3684685"/>
            <a:ext cx="1911927" cy="707886"/>
          </a:xfrm>
          <a:prstGeom prst="rect">
            <a:avLst/>
          </a:prstGeom>
          <a:noFill/>
        </p:spPr>
        <p:txBody>
          <a:bodyPr wrap="square" rtlCol="0">
            <a:spAutoFit/>
          </a:bodyPr>
          <a:lstStyle/>
          <a:p>
            <a:r>
              <a:rPr lang="en-GB" sz="1000" b="1" dirty="0" err="1" smtClean="0"/>
              <a:t>Installazione</a:t>
            </a:r>
            <a:r>
              <a:rPr lang="en-GB" sz="1000" b="1" dirty="0" smtClean="0"/>
              <a:t> </a:t>
            </a:r>
            <a:r>
              <a:rPr lang="en-GB" sz="1000" b="1" dirty="0" err="1" smtClean="0"/>
              <a:t>nel</a:t>
            </a:r>
            <a:r>
              <a:rPr lang="en-GB" sz="1000" b="1" dirty="0" smtClean="0"/>
              <a:t> 2009 di </a:t>
            </a:r>
            <a:r>
              <a:rPr lang="en-GB" sz="1000" b="1" dirty="0" err="1" smtClean="0"/>
              <a:t>unità</a:t>
            </a:r>
            <a:r>
              <a:rPr lang="en-GB" sz="1000" b="1" dirty="0" smtClean="0"/>
              <a:t> PEM in </a:t>
            </a:r>
            <a:r>
              <a:rPr lang="en-GB" sz="1000" b="1" dirty="0" err="1" smtClean="0"/>
              <a:t>abitazioni</a:t>
            </a:r>
            <a:r>
              <a:rPr lang="en-GB" sz="1000" b="1" dirty="0" smtClean="0"/>
              <a:t> </a:t>
            </a:r>
            <a:r>
              <a:rPr lang="en-GB" sz="1000" b="1" dirty="0" err="1" smtClean="0"/>
              <a:t>residenziali</a:t>
            </a:r>
            <a:r>
              <a:rPr lang="en-GB" sz="1000" b="1" dirty="0" smtClean="0"/>
              <a:t> come parte di un </a:t>
            </a:r>
            <a:r>
              <a:rPr lang="en-GB" sz="1000" b="1" dirty="0" err="1" smtClean="0"/>
              <a:t>ampio</a:t>
            </a:r>
            <a:r>
              <a:rPr lang="en-GB" sz="1000" b="1" dirty="0" smtClean="0"/>
              <a:t> </a:t>
            </a:r>
            <a:r>
              <a:rPr lang="en-GB" sz="1000" b="1" dirty="0" err="1" smtClean="0"/>
              <a:t>programma</a:t>
            </a:r>
            <a:r>
              <a:rPr lang="en-GB" sz="1000" b="1" dirty="0" smtClean="0"/>
              <a:t> CHP in </a:t>
            </a:r>
            <a:r>
              <a:rPr lang="en-GB" sz="1000" b="1" dirty="0" err="1" smtClean="0"/>
              <a:t>Giappone</a:t>
            </a:r>
            <a:r>
              <a:rPr lang="en-GB" sz="1000" b="1" dirty="0" smtClean="0"/>
              <a:t>. </a:t>
            </a:r>
            <a:endParaRPr lang="en-GB" sz="1000" b="1" dirty="0"/>
          </a:p>
        </p:txBody>
      </p:sp>
      <p:sp>
        <p:nvSpPr>
          <p:cNvPr id="28" name="Explosion 2 27"/>
          <p:cNvSpPr/>
          <p:nvPr/>
        </p:nvSpPr>
        <p:spPr>
          <a:xfrm>
            <a:off x="7999571" y="201404"/>
            <a:ext cx="2775066" cy="2540600"/>
          </a:xfrm>
          <a:prstGeom prst="irregularSeal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p:cNvSpPr txBox="1"/>
          <p:nvPr/>
        </p:nvSpPr>
        <p:spPr>
          <a:xfrm>
            <a:off x="8664584" y="963872"/>
            <a:ext cx="1600908" cy="1015663"/>
          </a:xfrm>
          <a:prstGeom prst="rect">
            <a:avLst/>
          </a:prstGeom>
          <a:noFill/>
        </p:spPr>
        <p:txBody>
          <a:bodyPr wrap="square" rtlCol="0">
            <a:spAutoFit/>
          </a:bodyPr>
          <a:lstStyle/>
          <a:p>
            <a:r>
              <a:rPr lang="en-GB" sz="1000" b="1" dirty="0" err="1" smtClean="0"/>
              <a:t>Sistemi</a:t>
            </a:r>
            <a:r>
              <a:rPr lang="en-GB" sz="1000" b="1" dirty="0" smtClean="0"/>
              <a:t> PEM a </a:t>
            </a:r>
            <a:r>
              <a:rPr lang="en-GB" sz="1000" b="1" dirty="0" err="1" smtClean="0"/>
              <a:t>idrogeno</a:t>
            </a:r>
            <a:r>
              <a:rPr lang="en-GB" sz="1000" b="1" dirty="0" smtClean="0"/>
              <a:t> e gas </a:t>
            </a:r>
            <a:r>
              <a:rPr lang="en-GB" sz="1000" b="1" dirty="0" err="1" smtClean="0"/>
              <a:t>naturale</a:t>
            </a:r>
            <a:r>
              <a:rPr lang="en-GB" sz="1000" b="1" dirty="0" smtClean="0"/>
              <a:t> </a:t>
            </a:r>
            <a:r>
              <a:rPr lang="en-GB" sz="1000" b="1" dirty="0" err="1" smtClean="0"/>
              <a:t>commercializzati</a:t>
            </a:r>
            <a:r>
              <a:rPr lang="en-GB" sz="1000" b="1" dirty="0" smtClean="0"/>
              <a:t> in India e Est Africa come </a:t>
            </a:r>
            <a:r>
              <a:rPr lang="en-GB" sz="1000" b="1" dirty="0" err="1" smtClean="0"/>
              <a:t>generatori</a:t>
            </a:r>
            <a:r>
              <a:rPr lang="en-GB" sz="1000" b="1" dirty="0" smtClean="0"/>
              <a:t> di </a:t>
            </a:r>
            <a:r>
              <a:rPr lang="en-GB" sz="1000" b="1" dirty="0" err="1" smtClean="0"/>
              <a:t>emergenza</a:t>
            </a:r>
            <a:r>
              <a:rPr lang="en-GB" sz="1000" b="1" dirty="0" smtClean="0"/>
              <a:t> per </a:t>
            </a:r>
            <a:r>
              <a:rPr lang="en-GB" sz="1000" b="1" dirty="0" err="1" smtClean="0"/>
              <a:t>torri</a:t>
            </a:r>
            <a:r>
              <a:rPr lang="en-GB" sz="1000" b="1" dirty="0" smtClean="0"/>
              <a:t> radio </a:t>
            </a:r>
            <a:r>
              <a:rPr lang="en-GB" sz="1000" b="1" dirty="0" err="1" smtClean="0"/>
              <a:t>telefoniche</a:t>
            </a:r>
            <a:r>
              <a:rPr lang="en-GB" sz="1000" b="1" dirty="0" smtClean="0"/>
              <a:t>. </a:t>
            </a:r>
            <a:endParaRPr lang="en-GB" sz="1000" b="1" dirty="0"/>
          </a:p>
        </p:txBody>
      </p:sp>
      <p:sp>
        <p:nvSpPr>
          <p:cNvPr id="30" name="Explosion 2 29"/>
          <p:cNvSpPr/>
          <p:nvPr/>
        </p:nvSpPr>
        <p:spPr>
          <a:xfrm>
            <a:off x="3691204" y="2574107"/>
            <a:ext cx="2143990" cy="1510878"/>
          </a:xfrm>
          <a:prstGeom prst="irregularSeal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p:cNvSpPr txBox="1"/>
          <p:nvPr/>
        </p:nvSpPr>
        <p:spPr>
          <a:xfrm>
            <a:off x="4206239" y="3023534"/>
            <a:ext cx="1016245" cy="707886"/>
          </a:xfrm>
          <a:prstGeom prst="rect">
            <a:avLst/>
          </a:prstGeom>
          <a:noFill/>
        </p:spPr>
        <p:txBody>
          <a:bodyPr wrap="square" rtlCol="0">
            <a:spAutoFit/>
          </a:bodyPr>
          <a:lstStyle/>
          <a:p>
            <a:r>
              <a:rPr lang="en-GB" sz="1000" b="1" dirty="0" smtClean="0"/>
              <a:t>Auto fuel cell </a:t>
            </a:r>
            <a:r>
              <a:rPr lang="en-GB" sz="1000" b="1" dirty="0" err="1" smtClean="0"/>
              <a:t>disponibili</a:t>
            </a:r>
            <a:r>
              <a:rPr lang="en-GB" sz="1000" b="1" dirty="0" smtClean="0"/>
              <a:t> </a:t>
            </a:r>
            <a:r>
              <a:rPr lang="en-GB" sz="1000" b="1" dirty="0" err="1" smtClean="0"/>
              <a:t>sul</a:t>
            </a:r>
            <a:r>
              <a:rPr lang="en-GB" sz="1000" b="1" dirty="0" smtClean="0"/>
              <a:t> </a:t>
            </a:r>
            <a:r>
              <a:rPr lang="en-GB" sz="1000" b="1" dirty="0" err="1" smtClean="0"/>
              <a:t>mercato</a:t>
            </a:r>
            <a:r>
              <a:rPr lang="en-GB" sz="1000" b="1" dirty="0" smtClean="0"/>
              <a:t> ma solo in leasing</a:t>
            </a:r>
            <a:endParaRPr lang="en-GB" sz="1000" b="1" dirty="0"/>
          </a:p>
        </p:txBody>
      </p:sp>
      <p:sp>
        <p:nvSpPr>
          <p:cNvPr id="32" name="Explosion 2 31"/>
          <p:cNvSpPr/>
          <p:nvPr/>
        </p:nvSpPr>
        <p:spPr>
          <a:xfrm>
            <a:off x="8646124" y="2059046"/>
            <a:ext cx="3470216" cy="2895073"/>
          </a:xfrm>
          <a:prstGeom prst="irregularSeal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Box 32"/>
          <p:cNvSpPr txBox="1"/>
          <p:nvPr/>
        </p:nvSpPr>
        <p:spPr>
          <a:xfrm>
            <a:off x="9435994" y="2843579"/>
            <a:ext cx="1795549" cy="1323439"/>
          </a:xfrm>
          <a:prstGeom prst="rect">
            <a:avLst/>
          </a:prstGeom>
          <a:noFill/>
        </p:spPr>
        <p:txBody>
          <a:bodyPr wrap="square" rtlCol="0">
            <a:spAutoFit/>
          </a:bodyPr>
          <a:lstStyle/>
          <a:p>
            <a:r>
              <a:rPr lang="en-GB" sz="1000" b="1" dirty="0" smtClean="0"/>
              <a:t>La </a:t>
            </a:r>
            <a:r>
              <a:rPr lang="en-GB" sz="1000" b="1" dirty="0" err="1" smtClean="0"/>
              <a:t>maggiore</a:t>
            </a:r>
            <a:r>
              <a:rPr lang="en-GB" sz="1000" b="1" dirty="0" smtClean="0"/>
              <a:t> </a:t>
            </a:r>
            <a:r>
              <a:rPr lang="en-GB" sz="1000" b="1" dirty="0" err="1" smtClean="0"/>
              <a:t>diffusione</a:t>
            </a:r>
            <a:r>
              <a:rPr lang="en-GB" sz="1000" b="1" dirty="0" smtClean="0"/>
              <a:t> </a:t>
            </a:r>
            <a:r>
              <a:rPr lang="en-GB" sz="1000" b="1" dirty="0" err="1" smtClean="0"/>
              <a:t>commerciale</a:t>
            </a:r>
            <a:r>
              <a:rPr lang="en-GB" sz="1000" b="1" dirty="0" smtClean="0"/>
              <a:t> </a:t>
            </a:r>
            <a:r>
              <a:rPr lang="en-GB" sz="1000" b="1" dirty="0" err="1" smtClean="0"/>
              <a:t>si</a:t>
            </a:r>
            <a:r>
              <a:rPr lang="en-GB" sz="1000" b="1" dirty="0" smtClean="0"/>
              <a:t> è </a:t>
            </a:r>
            <a:r>
              <a:rPr lang="en-GB" sz="1000" b="1" dirty="0" err="1" smtClean="0"/>
              <a:t>avuta</a:t>
            </a:r>
            <a:r>
              <a:rPr lang="en-GB" sz="1000" b="1" dirty="0" smtClean="0"/>
              <a:t> </a:t>
            </a:r>
            <a:r>
              <a:rPr lang="en-GB" sz="1000" b="1" dirty="0" err="1" smtClean="0"/>
              <a:t>nel</a:t>
            </a:r>
            <a:r>
              <a:rPr lang="en-GB" sz="1000" b="1" dirty="0" smtClean="0"/>
              <a:t> </a:t>
            </a:r>
            <a:r>
              <a:rPr lang="en-GB" sz="1000" b="1" dirty="0" err="1" smtClean="0"/>
              <a:t>settore</a:t>
            </a:r>
            <a:r>
              <a:rPr lang="en-GB" sz="1000" b="1" dirty="0" smtClean="0"/>
              <a:t> </a:t>
            </a:r>
            <a:r>
              <a:rPr lang="en-GB" sz="1000" b="1" dirty="0" err="1" smtClean="0"/>
              <a:t>movimentazione</a:t>
            </a:r>
            <a:r>
              <a:rPr lang="en-GB" sz="1000" b="1" dirty="0" smtClean="0"/>
              <a:t> </a:t>
            </a:r>
            <a:r>
              <a:rPr lang="en-GB" sz="1000" b="1" dirty="0" err="1" smtClean="0"/>
              <a:t>merci</a:t>
            </a:r>
            <a:r>
              <a:rPr lang="en-GB" sz="1000" b="1" dirty="0" smtClean="0"/>
              <a:t>. Grazie </a:t>
            </a:r>
            <a:r>
              <a:rPr lang="en-GB" sz="1000" b="1" dirty="0" err="1" smtClean="0"/>
              <a:t>ai</a:t>
            </a:r>
            <a:r>
              <a:rPr lang="en-GB" sz="1000" b="1" dirty="0" smtClean="0"/>
              <a:t> </a:t>
            </a:r>
            <a:r>
              <a:rPr lang="en-GB" sz="1000" b="1" dirty="0" err="1" smtClean="0"/>
              <a:t>finanziamenti</a:t>
            </a:r>
            <a:r>
              <a:rPr lang="en-GB" sz="1000" b="1" dirty="0" smtClean="0"/>
              <a:t> per la </a:t>
            </a:r>
            <a:r>
              <a:rPr lang="en-GB" sz="1000" b="1" dirty="0" err="1" smtClean="0"/>
              <a:t>creazione</a:t>
            </a:r>
            <a:r>
              <a:rPr lang="en-GB" sz="1000" b="1" dirty="0" smtClean="0"/>
              <a:t> di </a:t>
            </a:r>
            <a:r>
              <a:rPr lang="en-GB" sz="1000" b="1" dirty="0" err="1" smtClean="0"/>
              <a:t>flotte</a:t>
            </a:r>
            <a:r>
              <a:rPr lang="en-GB" sz="1000" b="1" dirty="0" smtClean="0"/>
              <a:t> di </a:t>
            </a:r>
            <a:r>
              <a:rPr lang="en-GB" sz="1000" b="1" dirty="0" err="1" smtClean="0"/>
              <a:t>veicoli</a:t>
            </a:r>
            <a:r>
              <a:rPr lang="en-GB" sz="1000" b="1" dirty="0" smtClean="0"/>
              <a:t>, </a:t>
            </a:r>
            <a:r>
              <a:rPr lang="en-GB" sz="1000" b="1" dirty="0" err="1" smtClean="0"/>
              <a:t>nei</a:t>
            </a:r>
            <a:r>
              <a:rPr lang="en-GB" sz="1000" b="1" dirty="0" smtClean="0"/>
              <a:t> </a:t>
            </a:r>
            <a:r>
              <a:rPr lang="en-GB" sz="1000" b="1" dirty="0" err="1" smtClean="0"/>
              <a:t>magazzini</a:t>
            </a:r>
            <a:r>
              <a:rPr lang="en-GB" sz="1000" b="1" dirty="0" smtClean="0"/>
              <a:t> </a:t>
            </a:r>
            <a:r>
              <a:rPr lang="en-GB" sz="1000" b="1" dirty="0" err="1" smtClean="0"/>
              <a:t>si</a:t>
            </a:r>
            <a:r>
              <a:rPr lang="en-GB" sz="1000" b="1" dirty="0" smtClean="0"/>
              <a:t> è </a:t>
            </a:r>
            <a:r>
              <a:rPr lang="en-GB" sz="1000" b="1" dirty="0" err="1" smtClean="0"/>
              <a:t>visto</a:t>
            </a:r>
            <a:r>
              <a:rPr lang="en-GB" sz="1000" b="1" dirty="0" smtClean="0"/>
              <a:t> un </a:t>
            </a:r>
            <a:r>
              <a:rPr lang="en-GB" sz="1000" b="1" dirty="0" err="1" smtClean="0"/>
              <a:t>incremento</a:t>
            </a:r>
            <a:r>
              <a:rPr lang="en-GB" sz="1000" b="1" dirty="0" smtClean="0"/>
              <a:t> </a:t>
            </a:r>
            <a:r>
              <a:rPr lang="en-GB" sz="1000" b="1" dirty="0" err="1" smtClean="0"/>
              <a:t>sostanziale</a:t>
            </a:r>
            <a:r>
              <a:rPr lang="en-GB" sz="1000" b="1" dirty="0" smtClean="0"/>
              <a:t> </a:t>
            </a:r>
            <a:r>
              <a:rPr lang="en-GB" sz="1000" b="1" dirty="0" err="1" smtClean="0"/>
              <a:t>dei</a:t>
            </a:r>
            <a:r>
              <a:rPr lang="en-GB" sz="1000" b="1" dirty="0" smtClean="0"/>
              <a:t> </a:t>
            </a:r>
            <a:r>
              <a:rPr lang="en-GB" sz="1000" b="1" dirty="0" err="1" smtClean="0"/>
              <a:t>mezzi</a:t>
            </a:r>
            <a:r>
              <a:rPr lang="en-GB" sz="1000" b="1" dirty="0" smtClean="0"/>
              <a:t> </a:t>
            </a:r>
            <a:r>
              <a:rPr lang="en-GB" sz="1000" b="1" dirty="0" err="1" smtClean="0"/>
              <a:t>alimentati</a:t>
            </a:r>
            <a:r>
              <a:rPr lang="en-GB" sz="1000" b="1" dirty="0" smtClean="0"/>
              <a:t> a fuel cell. </a:t>
            </a:r>
            <a:endParaRPr lang="en-GB" sz="1000" b="1" dirty="0"/>
          </a:p>
        </p:txBody>
      </p:sp>
      <p:sp>
        <p:nvSpPr>
          <p:cNvPr id="34" name="Explosion 2 33"/>
          <p:cNvSpPr/>
          <p:nvPr/>
        </p:nvSpPr>
        <p:spPr>
          <a:xfrm rot="1651853">
            <a:off x="5141000" y="2770689"/>
            <a:ext cx="4001438" cy="3679531"/>
          </a:xfrm>
          <a:prstGeom prst="irregularSeal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p:cNvSpPr txBox="1"/>
          <p:nvPr/>
        </p:nvSpPr>
        <p:spPr>
          <a:xfrm>
            <a:off x="6017734" y="3717902"/>
            <a:ext cx="2312673" cy="1785104"/>
          </a:xfrm>
          <a:prstGeom prst="rect">
            <a:avLst/>
          </a:prstGeom>
          <a:noFill/>
        </p:spPr>
        <p:txBody>
          <a:bodyPr wrap="square" rtlCol="0">
            <a:spAutoFit/>
          </a:bodyPr>
          <a:lstStyle/>
          <a:p>
            <a:r>
              <a:rPr lang="en-GB" sz="1000" b="1" dirty="0" err="1" smtClean="0"/>
              <a:t>Gli</a:t>
            </a:r>
            <a:r>
              <a:rPr lang="en-GB" sz="1000" b="1" dirty="0" smtClean="0"/>
              <a:t> </a:t>
            </a:r>
            <a:r>
              <a:rPr lang="en-GB" sz="1000" b="1" dirty="0" err="1" smtClean="0"/>
              <a:t>autobus</a:t>
            </a:r>
            <a:r>
              <a:rPr lang="en-GB" sz="1000" b="1" dirty="0" smtClean="0"/>
              <a:t> a fuel cell </a:t>
            </a:r>
            <a:r>
              <a:rPr lang="en-GB" sz="1000" b="1" dirty="0" err="1" smtClean="0"/>
              <a:t>sono</a:t>
            </a:r>
            <a:r>
              <a:rPr lang="en-GB" sz="1000" b="1" dirty="0" smtClean="0"/>
              <a:t> </a:t>
            </a:r>
            <a:r>
              <a:rPr lang="en-GB" sz="1000" b="1" dirty="0" err="1" smtClean="0"/>
              <a:t>disponibili</a:t>
            </a:r>
            <a:r>
              <a:rPr lang="en-GB" sz="1000" b="1" dirty="0" smtClean="0"/>
              <a:t> da </a:t>
            </a:r>
            <a:r>
              <a:rPr lang="en-GB" sz="1000" b="1" dirty="0" err="1" smtClean="0"/>
              <a:t>diversi</a:t>
            </a:r>
            <a:r>
              <a:rPr lang="en-GB" sz="1000" b="1" dirty="0" smtClean="0"/>
              <a:t> </a:t>
            </a:r>
            <a:r>
              <a:rPr lang="en-GB" sz="1000" b="1" dirty="0" err="1" smtClean="0"/>
              <a:t>anni</a:t>
            </a:r>
            <a:r>
              <a:rPr lang="en-GB" sz="1000" b="1" dirty="0" smtClean="0"/>
              <a:t> e I </a:t>
            </a:r>
            <a:r>
              <a:rPr lang="en-GB" sz="1000" b="1" dirty="0" err="1" smtClean="0"/>
              <a:t>loro</a:t>
            </a:r>
            <a:r>
              <a:rPr lang="en-GB" sz="1000" b="1" dirty="0" smtClean="0"/>
              <a:t> </a:t>
            </a:r>
            <a:r>
              <a:rPr lang="en-GB" sz="1000" b="1" dirty="0" err="1" smtClean="0"/>
              <a:t>vantaggi</a:t>
            </a:r>
            <a:r>
              <a:rPr lang="en-GB" sz="1000" b="1" dirty="0" smtClean="0"/>
              <a:t> </a:t>
            </a:r>
            <a:r>
              <a:rPr lang="en-GB" sz="1000" b="1" dirty="0" err="1" smtClean="0"/>
              <a:t>sono</a:t>
            </a:r>
            <a:r>
              <a:rPr lang="en-GB" sz="1000" b="1" dirty="0" smtClean="0"/>
              <a:t> </a:t>
            </a:r>
            <a:r>
              <a:rPr lang="en-GB" sz="1000" b="1" dirty="0" err="1" smtClean="0"/>
              <a:t>stati</a:t>
            </a:r>
            <a:r>
              <a:rPr lang="en-GB" sz="1000" b="1" dirty="0" smtClean="0"/>
              <a:t> </a:t>
            </a:r>
            <a:r>
              <a:rPr lang="en-GB" sz="1000" b="1" dirty="0" err="1" smtClean="0"/>
              <a:t>ampiamente</a:t>
            </a:r>
            <a:r>
              <a:rPr lang="en-GB" sz="1000" b="1" dirty="0" smtClean="0"/>
              <a:t> </a:t>
            </a:r>
            <a:r>
              <a:rPr lang="en-GB" sz="1000" b="1" dirty="0" err="1" smtClean="0"/>
              <a:t>dimostrati</a:t>
            </a:r>
            <a:r>
              <a:rPr lang="en-GB" sz="1000" b="1" dirty="0" smtClean="0"/>
              <a:t>.  Il </a:t>
            </a:r>
            <a:r>
              <a:rPr lang="en-GB" sz="1000" b="1" dirty="0" err="1" smtClean="0"/>
              <a:t>loro</a:t>
            </a:r>
            <a:r>
              <a:rPr lang="en-GB" sz="1000" b="1" dirty="0" smtClean="0"/>
              <a:t> </a:t>
            </a:r>
            <a:r>
              <a:rPr lang="en-GB" sz="1000" b="1" dirty="0" err="1" smtClean="0"/>
              <a:t>costo</a:t>
            </a:r>
            <a:r>
              <a:rPr lang="en-GB" sz="1000" b="1" dirty="0" smtClean="0"/>
              <a:t>, </a:t>
            </a:r>
            <a:r>
              <a:rPr lang="en-GB" sz="1000" b="1" dirty="0" err="1" smtClean="0"/>
              <a:t>attualmente</a:t>
            </a:r>
            <a:r>
              <a:rPr lang="en-GB" sz="1000" b="1" dirty="0" smtClean="0"/>
              <a:t> </a:t>
            </a:r>
            <a:r>
              <a:rPr lang="en-GB" sz="1000" b="1" dirty="0" err="1" smtClean="0"/>
              <a:t>cinque</a:t>
            </a:r>
            <a:r>
              <a:rPr lang="en-GB" sz="1000" b="1" dirty="0" smtClean="0"/>
              <a:t> volte </a:t>
            </a:r>
            <a:r>
              <a:rPr lang="en-GB" sz="1000" b="1" dirty="0" err="1" smtClean="0"/>
              <a:t>più</a:t>
            </a:r>
            <a:r>
              <a:rPr lang="en-GB" sz="1000" b="1" dirty="0" smtClean="0"/>
              <a:t> alto di un </a:t>
            </a:r>
            <a:r>
              <a:rPr lang="en-GB" sz="1000" b="1" dirty="0" err="1" smtClean="0"/>
              <a:t>equivalente</a:t>
            </a:r>
            <a:r>
              <a:rPr lang="en-GB" sz="1000" b="1" dirty="0" smtClean="0"/>
              <a:t> diesel, e la </a:t>
            </a:r>
            <a:r>
              <a:rPr lang="en-GB" sz="1000" b="1" dirty="0" err="1" smtClean="0"/>
              <a:t>necessità</a:t>
            </a:r>
            <a:r>
              <a:rPr lang="en-GB" sz="1000" b="1" dirty="0" smtClean="0"/>
              <a:t> di </a:t>
            </a:r>
            <a:r>
              <a:rPr lang="en-GB" sz="1000" b="1" dirty="0" err="1" smtClean="0"/>
              <a:t>un’infrastruttura</a:t>
            </a:r>
            <a:r>
              <a:rPr lang="en-GB" sz="1000" b="1" dirty="0" smtClean="0"/>
              <a:t> di </a:t>
            </a:r>
            <a:r>
              <a:rPr lang="en-GB" sz="1000" b="1" dirty="0" err="1" smtClean="0"/>
              <a:t>ricarica</a:t>
            </a:r>
            <a:r>
              <a:rPr lang="en-GB" sz="1000" b="1" dirty="0" smtClean="0"/>
              <a:t> di </a:t>
            </a:r>
            <a:r>
              <a:rPr lang="en-GB" sz="1000" b="1" dirty="0" err="1" smtClean="0"/>
              <a:t>idrgoeno</a:t>
            </a:r>
            <a:r>
              <a:rPr lang="en-GB" sz="1000" b="1" dirty="0" smtClean="0"/>
              <a:t>, </a:t>
            </a:r>
            <a:r>
              <a:rPr lang="en-GB" sz="1000" b="1" dirty="0" err="1" smtClean="0"/>
              <a:t>rendono</a:t>
            </a:r>
            <a:r>
              <a:rPr lang="en-GB" sz="1000" b="1" dirty="0" smtClean="0"/>
              <a:t> </a:t>
            </a:r>
            <a:r>
              <a:rPr lang="en-GB" sz="1000" b="1" dirty="0" err="1" smtClean="0"/>
              <a:t>questi</a:t>
            </a:r>
            <a:r>
              <a:rPr lang="en-GB" sz="1000" b="1" dirty="0" smtClean="0"/>
              <a:t> </a:t>
            </a:r>
            <a:r>
              <a:rPr lang="en-GB" sz="1000" b="1" dirty="0" err="1" smtClean="0"/>
              <a:t>mezzi</a:t>
            </a:r>
            <a:r>
              <a:rPr lang="en-GB" sz="1000" b="1" dirty="0" smtClean="0"/>
              <a:t> </a:t>
            </a:r>
            <a:r>
              <a:rPr lang="en-GB" sz="1000" b="1" dirty="0" err="1" smtClean="0"/>
              <a:t>meno</a:t>
            </a:r>
            <a:r>
              <a:rPr lang="en-GB" sz="1000" b="1" dirty="0" smtClean="0"/>
              <a:t> </a:t>
            </a:r>
            <a:r>
              <a:rPr lang="en-GB" sz="1000" b="1" dirty="0" err="1" smtClean="0"/>
              <a:t>appetibili</a:t>
            </a:r>
            <a:r>
              <a:rPr lang="en-GB" sz="1000" b="1" dirty="0" smtClean="0"/>
              <a:t>, </a:t>
            </a:r>
            <a:r>
              <a:rPr lang="en-GB" sz="1000" b="1" dirty="0" err="1" smtClean="0"/>
              <a:t>così</a:t>
            </a:r>
            <a:r>
              <a:rPr lang="en-GB" sz="1000" b="1" dirty="0" smtClean="0"/>
              <a:t> da </a:t>
            </a:r>
            <a:r>
              <a:rPr lang="en-GB" sz="1000" b="1" dirty="0" err="1" smtClean="0"/>
              <a:t>limitarne</a:t>
            </a:r>
            <a:r>
              <a:rPr lang="en-GB" sz="1000" b="1" dirty="0" smtClean="0"/>
              <a:t> la </a:t>
            </a:r>
            <a:r>
              <a:rPr lang="en-GB" sz="1000" b="1" dirty="0" err="1" smtClean="0"/>
              <a:t>diffusione</a:t>
            </a:r>
            <a:r>
              <a:rPr lang="en-GB" sz="1000" b="1" dirty="0" smtClean="0"/>
              <a:t> </a:t>
            </a:r>
            <a:r>
              <a:rPr lang="en-GB" sz="1000" b="1" dirty="0" err="1" smtClean="0"/>
              <a:t>alle</a:t>
            </a:r>
            <a:r>
              <a:rPr lang="en-GB" sz="1000" b="1" dirty="0" smtClean="0"/>
              <a:t> </a:t>
            </a:r>
            <a:r>
              <a:rPr lang="en-GB" sz="1000" b="1" dirty="0" err="1" smtClean="0"/>
              <a:t>città</a:t>
            </a:r>
            <a:r>
              <a:rPr lang="en-GB" sz="1000" b="1" dirty="0" smtClean="0"/>
              <a:t> </a:t>
            </a:r>
            <a:r>
              <a:rPr lang="en-GB" sz="1000" b="1" dirty="0" err="1" smtClean="0"/>
              <a:t>che</a:t>
            </a:r>
            <a:r>
              <a:rPr lang="en-GB" sz="1000" b="1" dirty="0" smtClean="0"/>
              <a:t> </a:t>
            </a:r>
            <a:r>
              <a:rPr lang="en-GB" sz="1000" b="1" dirty="0" err="1" smtClean="0"/>
              <a:t>ritengono</a:t>
            </a:r>
            <a:r>
              <a:rPr lang="en-GB" sz="1000" b="1" dirty="0" smtClean="0"/>
              <a:t> </a:t>
            </a:r>
            <a:r>
              <a:rPr lang="en-GB" sz="1000" b="1" dirty="0" err="1" smtClean="0"/>
              <a:t>giusta</a:t>
            </a:r>
            <a:r>
              <a:rPr lang="en-GB" sz="1000" b="1" dirty="0" smtClean="0"/>
              <a:t> la </a:t>
            </a:r>
            <a:r>
              <a:rPr lang="en-GB" sz="1000" b="1" dirty="0" err="1" smtClean="0"/>
              <a:t>spesa</a:t>
            </a:r>
            <a:r>
              <a:rPr lang="en-GB" sz="1000" b="1" dirty="0" smtClean="0"/>
              <a:t> extra </a:t>
            </a:r>
            <a:r>
              <a:rPr lang="en-GB" sz="1000" b="1" dirty="0" err="1" smtClean="0"/>
              <a:t>ricercando</a:t>
            </a:r>
            <a:r>
              <a:rPr lang="en-GB" sz="1000" b="1" dirty="0" smtClean="0"/>
              <a:t> I </a:t>
            </a:r>
            <a:r>
              <a:rPr lang="en-GB" sz="1000" b="1" dirty="0" err="1" smtClean="0"/>
              <a:t>benefici</a:t>
            </a:r>
            <a:r>
              <a:rPr lang="en-GB" sz="1000" b="1" dirty="0" smtClean="0"/>
              <a:t> per </a:t>
            </a:r>
            <a:r>
              <a:rPr lang="en-GB" sz="1000" b="1" dirty="0" err="1" smtClean="0"/>
              <a:t>l’ambiente</a:t>
            </a:r>
            <a:r>
              <a:rPr lang="en-GB" sz="1000" b="1" dirty="0" smtClean="0"/>
              <a:t>.</a:t>
            </a:r>
            <a:endParaRPr lang="en-GB" sz="1000" b="1" dirty="0"/>
          </a:p>
        </p:txBody>
      </p:sp>
      <p:sp>
        <p:nvSpPr>
          <p:cNvPr id="36" name="Explosion 2 35"/>
          <p:cNvSpPr/>
          <p:nvPr/>
        </p:nvSpPr>
        <p:spPr>
          <a:xfrm rot="1114725">
            <a:off x="2466501" y="4247604"/>
            <a:ext cx="2913667" cy="2013664"/>
          </a:xfrm>
          <a:prstGeom prst="irregularSeal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xtBox 36"/>
          <p:cNvSpPr txBox="1"/>
          <p:nvPr/>
        </p:nvSpPr>
        <p:spPr>
          <a:xfrm>
            <a:off x="3062942" y="4776006"/>
            <a:ext cx="1636676" cy="861774"/>
          </a:xfrm>
          <a:prstGeom prst="rect">
            <a:avLst/>
          </a:prstGeom>
          <a:noFill/>
        </p:spPr>
        <p:txBody>
          <a:bodyPr wrap="square" rtlCol="0">
            <a:spAutoFit/>
          </a:bodyPr>
          <a:lstStyle/>
          <a:p>
            <a:r>
              <a:rPr lang="en-GB" sz="1000" b="1" dirty="0" err="1" smtClean="0"/>
              <a:t>L’uragano</a:t>
            </a:r>
            <a:r>
              <a:rPr lang="en-GB" sz="1000" b="1" dirty="0" smtClean="0"/>
              <a:t> Katrina </a:t>
            </a:r>
            <a:r>
              <a:rPr lang="en-GB" sz="1000" b="1" dirty="0" err="1" smtClean="0"/>
              <a:t>evidenzia</a:t>
            </a:r>
            <a:r>
              <a:rPr lang="en-GB" sz="1000" b="1" dirty="0" smtClean="0"/>
              <a:t> la </a:t>
            </a:r>
            <a:r>
              <a:rPr lang="en-GB" sz="1000" b="1" dirty="0" err="1" smtClean="0"/>
              <a:t>necessità</a:t>
            </a:r>
            <a:r>
              <a:rPr lang="en-GB" sz="1000" b="1" dirty="0" smtClean="0"/>
              <a:t> di </a:t>
            </a:r>
            <a:r>
              <a:rPr lang="en-GB" sz="1000" b="1" dirty="0" err="1" smtClean="0"/>
              <a:t>sistemi</a:t>
            </a:r>
            <a:r>
              <a:rPr lang="en-GB" sz="1000" b="1" dirty="0" smtClean="0"/>
              <a:t> di </a:t>
            </a:r>
            <a:r>
              <a:rPr lang="en-GB" sz="1000" b="1" dirty="0" err="1" smtClean="0"/>
              <a:t>generazione</a:t>
            </a:r>
            <a:r>
              <a:rPr lang="en-GB" sz="1000" b="1" dirty="0" smtClean="0"/>
              <a:t> </a:t>
            </a:r>
            <a:r>
              <a:rPr lang="en-GB" sz="1000" b="1" dirty="0" err="1" smtClean="0"/>
              <a:t>stazionari</a:t>
            </a:r>
            <a:r>
              <a:rPr lang="en-GB" sz="1000" b="1" dirty="0"/>
              <a:t> </a:t>
            </a:r>
            <a:r>
              <a:rPr lang="en-GB" sz="1000" b="1" dirty="0" err="1" smtClean="0"/>
              <a:t>migliori</a:t>
            </a:r>
            <a:r>
              <a:rPr lang="en-GB" sz="1000" b="1" dirty="0" smtClean="0"/>
              <a:t> </a:t>
            </a:r>
            <a:r>
              <a:rPr lang="en-GB" sz="1000" b="1" dirty="0" err="1" smtClean="0"/>
              <a:t>dei</a:t>
            </a:r>
            <a:r>
              <a:rPr lang="en-GB" sz="1000" b="1" dirty="0" smtClean="0"/>
              <a:t> </a:t>
            </a:r>
            <a:r>
              <a:rPr lang="en-GB" sz="1000" b="1" dirty="0" err="1" smtClean="0"/>
              <a:t>generatori</a:t>
            </a:r>
            <a:r>
              <a:rPr lang="en-GB" sz="1000" b="1" dirty="0" smtClean="0"/>
              <a:t> diesel. </a:t>
            </a:r>
            <a:endParaRPr lang="en-GB" sz="1000" b="1" dirty="0"/>
          </a:p>
        </p:txBody>
      </p:sp>
    </p:spTree>
    <p:extLst>
      <p:ext uri="{BB962C8B-B14F-4D97-AF65-F5344CB8AC3E}">
        <p14:creationId xmlns:p14="http://schemas.microsoft.com/office/powerpoint/2010/main" val="401235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graphicFrame>
        <p:nvGraphicFramePr>
          <p:cNvPr id="15" name="Diagram 14"/>
          <p:cNvGraphicFramePr/>
          <p:nvPr>
            <p:extLst>
              <p:ext uri="{D42A27DB-BD31-4B8C-83A1-F6EECF244321}">
                <p14:modId xmlns:p14="http://schemas.microsoft.com/office/powerpoint/2010/main" val="1371783270"/>
              </p:ext>
            </p:extLst>
          </p:nvPr>
        </p:nvGraphicFramePr>
        <p:xfrm>
          <a:off x="844476" y="264601"/>
          <a:ext cx="9455267" cy="631166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6" name="TextBox 15"/>
          <p:cNvSpPr txBox="1"/>
          <p:nvPr/>
        </p:nvSpPr>
        <p:spPr>
          <a:xfrm>
            <a:off x="748827" y="407831"/>
            <a:ext cx="9202189" cy="369332"/>
          </a:xfrm>
          <a:prstGeom prst="rect">
            <a:avLst/>
          </a:prstGeom>
          <a:noFill/>
        </p:spPr>
        <p:txBody>
          <a:bodyPr wrap="square" rtlCol="0">
            <a:spAutoFit/>
          </a:bodyPr>
          <a:lstStyle/>
          <a:p>
            <a:r>
              <a:rPr lang="en-GB" b="1" dirty="0" smtClean="0"/>
              <a:t>2008 </a:t>
            </a:r>
            <a:r>
              <a:rPr lang="en-GB" b="1" dirty="0" err="1" smtClean="0"/>
              <a:t>Recessione</a:t>
            </a:r>
            <a:r>
              <a:rPr lang="en-GB" b="1" dirty="0" smtClean="0"/>
              <a:t> </a:t>
            </a:r>
            <a:r>
              <a:rPr lang="en-GB" b="1" dirty="0" err="1" smtClean="0"/>
              <a:t>economica</a:t>
            </a:r>
            <a:r>
              <a:rPr lang="en-GB" b="1" dirty="0" smtClean="0"/>
              <a:t>…</a:t>
            </a:r>
            <a:endParaRPr lang="en-GB" b="1" dirty="0"/>
          </a:p>
        </p:txBody>
      </p:sp>
      <p:sp>
        <p:nvSpPr>
          <p:cNvPr id="18" name="TextBox 17"/>
          <p:cNvSpPr txBox="1"/>
          <p:nvPr/>
        </p:nvSpPr>
        <p:spPr>
          <a:xfrm>
            <a:off x="8305800" y="176999"/>
            <a:ext cx="2675466" cy="230832"/>
          </a:xfrm>
          <a:prstGeom prst="rect">
            <a:avLst/>
          </a:prstGeom>
          <a:noFill/>
        </p:spPr>
        <p:txBody>
          <a:bodyPr wrap="square" rtlCol="0">
            <a:spAutoFit/>
          </a:bodyPr>
          <a:lstStyle/>
          <a:p>
            <a:r>
              <a:rPr lang="en-GB" sz="900" dirty="0" smtClean="0"/>
              <a:t>* </a:t>
            </a:r>
            <a:r>
              <a:rPr lang="en-GB" sz="900" dirty="0" err="1" smtClean="0"/>
              <a:t>Ricerca</a:t>
            </a:r>
            <a:r>
              <a:rPr lang="en-GB" sz="900" dirty="0" smtClean="0"/>
              <a:t>, </a:t>
            </a:r>
            <a:r>
              <a:rPr lang="en-GB" sz="900" dirty="0" err="1" smtClean="0"/>
              <a:t>sviluppo</a:t>
            </a:r>
            <a:r>
              <a:rPr lang="en-GB" sz="900" dirty="0" smtClean="0"/>
              <a:t> e </a:t>
            </a:r>
            <a:r>
              <a:rPr lang="en-GB" sz="900" dirty="0" err="1" smtClean="0"/>
              <a:t>dimostrazione</a:t>
            </a:r>
            <a:endParaRPr lang="en-GB" sz="900" dirty="0"/>
          </a:p>
        </p:txBody>
      </p:sp>
      <p:sp>
        <p:nvSpPr>
          <p:cNvPr id="19" name="TextBox 18"/>
          <p:cNvSpPr txBox="1"/>
          <p:nvPr/>
        </p:nvSpPr>
        <p:spPr>
          <a:xfrm>
            <a:off x="7266137" y="1409366"/>
            <a:ext cx="2684879" cy="4031873"/>
          </a:xfrm>
          <a:prstGeom prst="rect">
            <a:avLst/>
          </a:prstGeom>
          <a:noFill/>
          <a:ln w="28575">
            <a:solidFill>
              <a:srgbClr val="00B0F0"/>
            </a:solidFill>
          </a:ln>
        </p:spPr>
        <p:txBody>
          <a:bodyPr wrap="square" rtlCol="0">
            <a:spAutoFit/>
          </a:bodyPr>
          <a:lstStyle/>
          <a:p>
            <a:r>
              <a:rPr lang="en-GB" sz="1600" dirty="0" err="1" smtClean="0"/>
              <a:t>L’industria</a:t>
            </a:r>
            <a:r>
              <a:rPr lang="en-GB" sz="1600" dirty="0" smtClean="0"/>
              <a:t> </a:t>
            </a:r>
            <a:r>
              <a:rPr lang="en-GB" sz="1600" dirty="0" err="1" smtClean="0"/>
              <a:t>delle</a:t>
            </a:r>
            <a:r>
              <a:rPr lang="en-GB" sz="1600" dirty="0" smtClean="0"/>
              <a:t> </a:t>
            </a:r>
            <a:r>
              <a:rPr lang="en-GB" sz="1600" dirty="0" err="1" smtClean="0"/>
              <a:t>celle</a:t>
            </a:r>
            <a:r>
              <a:rPr lang="en-GB" sz="1600" dirty="0" smtClean="0"/>
              <a:t> a </a:t>
            </a:r>
            <a:r>
              <a:rPr lang="en-GB" sz="1600" dirty="0" err="1" smtClean="0"/>
              <a:t>combustibile</a:t>
            </a:r>
            <a:r>
              <a:rPr lang="en-GB" sz="1600" dirty="0" smtClean="0"/>
              <a:t> ha </a:t>
            </a:r>
            <a:r>
              <a:rPr lang="en-GB" sz="1600" dirty="0" err="1" smtClean="0"/>
              <a:t>affrontato</a:t>
            </a:r>
            <a:r>
              <a:rPr lang="en-GB" sz="1600" dirty="0" smtClean="0"/>
              <a:t> e continua ad </a:t>
            </a:r>
            <a:r>
              <a:rPr lang="en-GB" sz="1600" dirty="0" err="1" smtClean="0"/>
              <a:t>affrontare</a:t>
            </a:r>
            <a:r>
              <a:rPr lang="en-GB" sz="1600" dirty="0" smtClean="0"/>
              <a:t> diverse </a:t>
            </a:r>
            <a:r>
              <a:rPr lang="en-GB" sz="1600" dirty="0" err="1" smtClean="0"/>
              <a:t>sfide</a:t>
            </a:r>
            <a:r>
              <a:rPr lang="en-GB" sz="1600" dirty="0" smtClean="0"/>
              <a:t> </a:t>
            </a:r>
            <a:r>
              <a:rPr lang="en-GB" sz="1600" dirty="0" err="1" smtClean="0"/>
              <a:t>tra</a:t>
            </a:r>
            <a:r>
              <a:rPr lang="en-GB" sz="1600" dirty="0" smtClean="0"/>
              <a:t> cui la </a:t>
            </a:r>
            <a:r>
              <a:rPr lang="en-GB" sz="1600" dirty="0" err="1" smtClean="0"/>
              <a:t>transizione</a:t>
            </a:r>
            <a:r>
              <a:rPr lang="en-GB" sz="1600" dirty="0" smtClean="0"/>
              <a:t> </a:t>
            </a:r>
            <a:r>
              <a:rPr lang="en-GB" sz="1600" dirty="0" err="1" smtClean="0"/>
              <a:t>attraverso</a:t>
            </a:r>
            <a:r>
              <a:rPr lang="en-GB" sz="1600" dirty="0" smtClean="0"/>
              <a:t> un </a:t>
            </a:r>
            <a:r>
              <a:rPr lang="en-GB" sz="1600" dirty="0" err="1" smtClean="0"/>
              <a:t>periodo</a:t>
            </a:r>
            <a:r>
              <a:rPr lang="en-GB" sz="1600" dirty="0" smtClean="0"/>
              <a:t> di </a:t>
            </a:r>
            <a:r>
              <a:rPr lang="en-GB" sz="1600" dirty="0" err="1" smtClean="0"/>
              <a:t>recessione</a:t>
            </a:r>
            <a:r>
              <a:rPr lang="en-GB" sz="1600" dirty="0" smtClean="0"/>
              <a:t> e </a:t>
            </a:r>
            <a:r>
              <a:rPr lang="en-GB" sz="1600" dirty="0" err="1" smtClean="0"/>
              <a:t>il</a:t>
            </a:r>
            <a:r>
              <a:rPr lang="en-GB" sz="1600" dirty="0" smtClean="0"/>
              <a:t> </a:t>
            </a:r>
            <a:r>
              <a:rPr lang="en-GB" sz="1600" dirty="0" err="1" smtClean="0"/>
              <a:t>passaggio</a:t>
            </a:r>
            <a:r>
              <a:rPr lang="en-GB" sz="1600" dirty="0" smtClean="0"/>
              <a:t> </a:t>
            </a:r>
            <a:r>
              <a:rPr lang="en-GB" sz="1600" dirty="0" err="1" smtClean="0"/>
              <a:t>dalla</a:t>
            </a:r>
            <a:r>
              <a:rPr lang="en-GB" sz="1600" dirty="0" smtClean="0"/>
              <a:t> </a:t>
            </a:r>
            <a:r>
              <a:rPr lang="en-GB" sz="1600" dirty="0" err="1" smtClean="0"/>
              <a:t>fase</a:t>
            </a:r>
            <a:r>
              <a:rPr lang="en-GB" sz="1600" dirty="0" smtClean="0"/>
              <a:t> di RD&amp;D al </a:t>
            </a:r>
            <a:r>
              <a:rPr lang="en-GB" sz="1600" dirty="0" err="1" smtClean="0"/>
              <a:t>mercato</a:t>
            </a:r>
            <a:r>
              <a:rPr lang="en-GB" sz="1600" dirty="0" smtClean="0"/>
              <a:t>. </a:t>
            </a:r>
            <a:r>
              <a:rPr lang="en-GB" sz="1600" dirty="0" err="1" smtClean="0"/>
              <a:t>Nella</a:t>
            </a:r>
            <a:r>
              <a:rPr lang="en-GB" sz="1600" dirty="0" smtClean="0"/>
              <a:t> </a:t>
            </a:r>
            <a:r>
              <a:rPr lang="en-GB" sz="1600" dirty="0" err="1" smtClean="0"/>
              <a:t>loro</a:t>
            </a:r>
            <a:r>
              <a:rPr lang="en-GB" sz="1600" dirty="0" smtClean="0"/>
              <a:t> </a:t>
            </a:r>
            <a:r>
              <a:rPr lang="en-GB" sz="1600" dirty="0" err="1" smtClean="0"/>
              <a:t>storia</a:t>
            </a:r>
            <a:r>
              <a:rPr lang="en-GB" sz="1600" dirty="0" smtClean="0"/>
              <a:t> </a:t>
            </a:r>
            <a:r>
              <a:rPr lang="en-GB" sz="1600" dirty="0" err="1" smtClean="0"/>
              <a:t>queste</a:t>
            </a:r>
            <a:r>
              <a:rPr lang="en-GB" sz="1600" dirty="0" smtClean="0"/>
              <a:t> </a:t>
            </a:r>
            <a:r>
              <a:rPr lang="en-GB" sz="1600" dirty="0" err="1" smtClean="0"/>
              <a:t>tecnologie</a:t>
            </a:r>
            <a:r>
              <a:rPr lang="en-GB" sz="1600" dirty="0" smtClean="0"/>
              <a:t> </a:t>
            </a:r>
            <a:r>
              <a:rPr lang="en-GB" sz="1600" dirty="0" err="1" smtClean="0"/>
              <a:t>sono</a:t>
            </a:r>
            <a:r>
              <a:rPr lang="en-GB" sz="1600" dirty="0" smtClean="0"/>
              <a:t> </a:t>
            </a:r>
            <a:r>
              <a:rPr lang="en-GB" sz="1600" dirty="0" err="1" smtClean="0"/>
              <a:t>sopravvissute</a:t>
            </a:r>
            <a:r>
              <a:rPr lang="en-GB" sz="1600" dirty="0" smtClean="0"/>
              <a:t> a </a:t>
            </a:r>
            <a:r>
              <a:rPr lang="en-GB" sz="1600" dirty="0" err="1" smtClean="0"/>
              <a:t>periodi</a:t>
            </a:r>
            <a:r>
              <a:rPr lang="en-GB" sz="1600" dirty="0" smtClean="0"/>
              <a:t> </a:t>
            </a:r>
            <a:r>
              <a:rPr lang="en-GB" sz="1600" dirty="0" err="1" smtClean="0"/>
              <a:t>molto</a:t>
            </a:r>
            <a:r>
              <a:rPr lang="en-GB" sz="1600" dirty="0" smtClean="0"/>
              <a:t> </a:t>
            </a:r>
            <a:r>
              <a:rPr lang="en-GB" sz="1600" dirty="0" err="1" smtClean="0"/>
              <a:t>difficili</a:t>
            </a:r>
            <a:r>
              <a:rPr lang="en-GB" sz="1600" dirty="0" smtClean="0"/>
              <a:t>. </a:t>
            </a:r>
            <a:r>
              <a:rPr lang="en-GB" sz="1600" dirty="0" err="1" smtClean="0"/>
              <a:t>Nonostante</a:t>
            </a:r>
            <a:r>
              <a:rPr lang="en-GB" sz="1600" dirty="0" smtClean="0"/>
              <a:t> </a:t>
            </a:r>
            <a:r>
              <a:rPr lang="en-GB" sz="1600" dirty="0" err="1" smtClean="0"/>
              <a:t>molte</a:t>
            </a:r>
            <a:r>
              <a:rPr lang="en-GB" sz="1600" dirty="0" smtClean="0"/>
              <a:t> </a:t>
            </a:r>
            <a:r>
              <a:rPr lang="en-GB" sz="1600" dirty="0" err="1" smtClean="0"/>
              <a:t>aziende</a:t>
            </a:r>
            <a:r>
              <a:rPr lang="en-GB" sz="1600" dirty="0" smtClean="0"/>
              <a:t> del </a:t>
            </a:r>
            <a:r>
              <a:rPr lang="en-GB" sz="1600" dirty="0" err="1" smtClean="0"/>
              <a:t>settore</a:t>
            </a:r>
            <a:r>
              <a:rPr lang="en-GB" sz="1600" dirty="0" smtClean="0"/>
              <a:t> </a:t>
            </a:r>
            <a:r>
              <a:rPr lang="en-GB" sz="1600" dirty="0" err="1" smtClean="0"/>
              <a:t>siano</a:t>
            </a:r>
            <a:r>
              <a:rPr lang="en-GB" sz="1600" dirty="0" smtClean="0"/>
              <a:t> </a:t>
            </a:r>
            <a:r>
              <a:rPr lang="en-GB" sz="1600" dirty="0" err="1" smtClean="0"/>
              <a:t>ancora</a:t>
            </a:r>
            <a:r>
              <a:rPr lang="en-GB" sz="1600" dirty="0" smtClean="0"/>
              <a:t> </a:t>
            </a:r>
            <a:r>
              <a:rPr lang="en-GB" sz="1600" dirty="0" err="1" smtClean="0"/>
              <a:t>lontane</a:t>
            </a:r>
            <a:r>
              <a:rPr lang="en-GB" sz="1600" dirty="0" smtClean="0"/>
              <a:t> dal </a:t>
            </a:r>
            <a:r>
              <a:rPr lang="en-GB" sz="1600" dirty="0" err="1" smtClean="0"/>
              <a:t>produrre</a:t>
            </a:r>
            <a:r>
              <a:rPr lang="en-GB" sz="1600" dirty="0" smtClean="0"/>
              <a:t> </a:t>
            </a:r>
            <a:r>
              <a:rPr lang="en-GB" sz="1600" dirty="0" err="1" smtClean="0"/>
              <a:t>profitti</a:t>
            </a:r>
            <a:r>
              <a:rPr lang="en-GB" sz="1600" dirty="0" smtClean="0"/>
              <a:t>, le </a:t>
            </a:r>
            <a:r>
              <a:rPr lang="en-GB" sz="1600" dirty="0" err="1" smtClean="0"/>
              <a:t>opportunità</a:t>
            </a:r>
            <a:r>
              <a:rPr lang="en-GB" sz="1600" dirty="0" smtClean="0"/>
              <a:t> di </a:t>
            </a:r>
            <a:r>
              <a:rPr lang="en-GB" sz="1600" dirty="0" err="1" smtClean="0"/>
              <a:t>crescita</a:t>
            </a:r>
            <a:r>
              <a:rPr lang="en-GB" sz="1600" dirty="0" smtClean="0"/>
              <a:t> </a:t>
            </a:r>
            <a:r>
              <a:rPr lang="en-GB" sz="1600" dirty="0" err="1" smtClean="0"/>
              <a:t>nel</a:t>
            </a:r>
            <a:r>
              <a:rPr lang="en-GB" sz="1600" dirty="0" smtClean="0"/>
              <a:t> </a:t>
            </a:r>
            <a:r>
              <a:rPr lang="en-GB" sz="1600" dirty="0" err="1" smtClean="0"/>
              <a:t>prossimo</a:t>
            </a:r>
            <a:r>
              <a:rPr lang="en-GB" sz="1600" dirty="0" smtClean="0"/>
              <a:t> </a:t>
            </a:r>
            <a:r>
              <a:rPr lang="en-GB" sz="1600" dirty="0" err="1" smtClean="0"/>
              <a:t>futuro</a:t>
            </a:r>
            <a:r>
              <a:rPr lang="en-GB" sz="1600" dirty="0" smtClean="0"/>
              <a:t> </a:t>
            </a:r>
            <a:r>
              <a:rPr lang="en-GB" sz="1600" dirty="0" err="1" smtClean="0"/>
              <a:t>sono</a:t>
            </a:r>
            <a:r>
              <a:rPr lang="en-GB" sz="1600" dirty="0" smtClean="0"/>
              <a:t> </a:t>
            </a:r>
            <a:r>
              <a:rPr lang="en-GB" sz="1600" dirty="0" err="1" smtClean="0"/>
              <a:t>molto</a:t>
            </a:r>
            <a:r>
              <a:rPr lang="en-GB" sz="1600" dirty="0" smtClean="0"/>
              <a:t> </a:t>
            </a:r>
            <a:r>
              <a:rPr lang="en-GB" sz="1600" dirty="0" err="1" smtClean="0"/>
              <a:t>promettenti</a:t>
            </a:r>
            <a:r>
              <a:rPr lang="en-GB" sz="1600" dirty="0" smtClean="0"/>
              <a:t>. </a:t>
            </a:r>
            <a:endParaRPr lang="en-GB" sz="1600" dirty="0"/>
          </a:p>
        </p:txBody>
      </p:sp>
    </p:spTree>
    <p:extLst>
      <p:ext uri="{BB962C8B-B14F-4D97-AF65-F5344CB8AC3E}">
        <p14:creationId xmlns:p14="http://schemas.microsoft.com/office/powerpoint/2010/main" val="549394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806335" y="673331"/>
            <a:ext cx="9202189" cy="369332"/>
          </a:xfrm>
          <a:prstGeom prst="rect">
            <a:avLst/>
          </a:prstGeom>
          <a:noFill/>
        </p:spPr>
        <p:txBody>
          <a:bodyPr wrap="square" rtlCol="0">
            <a:spAutoFit/>
          </a:bodyPr>
          <a:lstStyle/>
          <a:p>
            <a:r>
              <a:rPr lang="en-GB" b="1" dirty="0" err="1" smtClean="0"/>
              <a:t>Guardando</a:t>
            </a:r>
            <a:r>
              <a:rPr lang="en-GB" b="1" dirty="0" smtClean="0"/>
              <a:t> al </a:t>
            </a:r>
            <a:r>
              <a:rPr lang="en-GB" b="1" dirty="0" err="1" smtClean="0"/>
              <a:t>futuro</a:t>
            </a:r>
            <a:r>
              <a:rPr lang="en-GB" b="1" dirty="0" smtClean="0"/>
              <a:t>…</a:t>
            </a:r>
            <a:endParaRPr lang="en-GB" b="1" dirty="0"/>
          </a:p>
        </p:txBody>
      </p:sp>
      <p:sp>
        <p:nvSpPr>
          <p:cNvPr id="17" name="TextBox 16"/>
          <p:cNvSpPr txBox="1"/>
          <p:nvPr/>
        </p:nvSpPr>
        <p:spPr>
          <a:xfrm>
            <a:off x="864524" y="1371600"/>
            <a:ext cx="9543011" cy="3677930"/>
          </a:xfrm>
          <a:prstGeom prst="rect">
            <a:avLst/>
          </a:prstGeom>
          <a:noFill/>
        </p:spPr>
        <p:txBody>
          <a:bodyPr wrap="square" rtlCol="0">
            <a:spAutoFit/>
          </a:bodyPr>
          <a:lstStyle/>
          <a:p>
            <a:r>
              <a:rPr lang="en-GB" sz="1600" dirty="0" smtClean="0"/>
              <a:t>* </a:t>
            </a:r>
            <a:r>
              <a:rPr lang="en-GB" sz="1600" dirty="0" err="1" smtClean="0"/>
              <a:t>Dalla</a:t>
            </a:r>
            <a:r>
              <a:rPr lang="en-GB" sz="1600" dirty="0" smtClean="0"/>
              <a:t> </a:t>
            </a:r>
            <a:r>
              <a:rPr lang="en-GB" sz="1600" dirty="0" err="1" smtClean="0"/>
              <a:t>recessione</a:t>
            </a:r>
            <a:r>
              <a:rPr lang="en-GB" sz="1600" dirty="0" smtClean="0"/>
              <a:t>, I </a:t>
            </a:r>
            <a:r>
              <a:rPr lang="en-GB" sz="1600" dirty="0" err="1" smtClean="0"/>
              <a:t>governi</a:t>
            </a:r>
            <a:r>
              <a:rPr lang="en-GB" sz="1600" dirty="0" smtClean="0"/>
              <a:t> di </a:t>
            </a:r>
            <a:r>
              <a:rPr lang="en-GB" sz="1600" dirty="0" err="1" smtClean="0"/>
              <a:t>tutto</a:t>
            </a:r>
            <a:r>
              <a:rPr lang="en-GB" sz="1600" dirty="0" smtClean="0"/>
              <a:t> </a:t>
            </a:r>
            <a:r>
              <a:rPr lang="en-GB" sz="1600" dirty="0" err="1" smtClean="0"/>
              <a:t>il</a:t>
            </a:r>
            <a:r>
              <a:rPr lang="en-GB" sz="1600" dirty="0" smtClean="0"/>
              <a:t> </a:t>
            </a:r>
            <a:r>
              <a:rPr lang="en-GB" sz="1600" dirty="0" err="1" smtClean="0"/>
              <a:t>mondo</a:t>
            </a:r>
            <a:r>
              <a:rPr lang="en-GB" sz="1600" dirty="0" smtClean="0"/>
              <a:t> </a:t>
            </a:r>
            <a:r>
              <a:rPr lang="en-GB" sz="1600" dirty="0" err="1" smtClean="0"/>
              <a:t>hanno</a:t>
            </a:r>
            <a:r>
              <a:rPr lang="en-GB" sz="1600" dirty="0" smtClean="0"/>
              <a:t> </a:t>
            </a:r>
            <a:r>
              <a:rPr lang="en-GB" sz="1600" dirty="0" err="1" smtClean="0"/>
              <a:t>iniziato</a:t>
            </a:r>
            <a:r>
              <a:rPr lang="en-GB" sz="1600" dirty="0" smtClean="0"/>
              <a:t> a </a:t>
            </a:r>
            <a:r>
              <a:rPr lang="en-GB" sz="1600" dirty="0" err="1" smtClean="0"/>
              <a:t>considerare</a:t>
            </a:r>
            <a:r>
              <a:rPr lang="en-GB" sz="1600" dirty="0" smtClean="0"/>
              <a:t> le fuel cell </a:t>
            </a:r>
            <a:r>
              <a:rPr lang="en-GB" sz="1600" dirty="0" err="1" smtClean="0"/>
              <a:t>un’area</a:t>
            </a:r>
            <a:r>
              <a:rPr lang="en-GB" sz="1600" dirty="0" smtClean="0"/>
              <a:t> </a:t>
            </a:r>
            <a:r>
              <a:rPr lang="en-GB" sz="1600" dirty="0" err="1" smtClean="0"/>
              <a:t>promettente</a:t>
            </a:r>
            <a:r>
              <a:rPr lang="en-GB" sz="1600" dirty="0" smtClean="0"/>
              <a:t> di </a:t>
            </a:r>
            <a:r>
              <a:rPr lang="en-GB" sz="1600" dirty="0" err="1" smtClean="0"/>
              <a:t>crescita</a:t>
            </a:r>
            <a:r>
              <a:rPr lang="en-GB" sz="1600" dirty="0" smtClean="0"/>
              <a:t> </a:t>
            </a:r>
            <a:r>
              <a:rPr lang="en-GB" sz="1600" dirty="0" err="1" smtClean="0"/>
              <a:t>economica</a:t>
            </a:r>
            <a:r>
              <a:rPr lang="en-GB" sz="1600" dirty="0" smtClean="0"/>
              <a:t> e </a:t>
            </a:r>
            <a:r>
              <a:rPr lang="en-GB" sz="1600" dirty="0" err="1" smtClean="0"/>
              <a:t>creazione</a:t>
            </a:r>
            <a:r>
              <a:rPr lang="en-GB" sz="1600" dirty="0" smtClean="0"/>
              <a:t> di </a:t>
            </a:r>
            <a:r>
              <a:rPr lang="en-GB" sz="1600" dirty="0" err="1" smtClean="0"/>
              <a:t>posti</a:t>
            </a:r>
            <a:r>
              <a:rPr lang="en-GB" sz="1600" dirty="0" smtClean="0"/>
              <a:t> di </a:t>
            </a:r>
            <a:r>
              <a:rPr lang="en-GB" sz="1600" dirty="0" err="1" smtClean="0"/>
              <a:t>lavoro</a:t>
            </a:r>
            <a:r>
              <a:rPr lang="en-GB" sz="1600" dirty="0" smtClean="0"/>
              <a:t> e </a:t>
            </a:r>
            <a:r>
              <a:rPr lang="en-GB" sz="1600" dirty="0" err="1" smtClean="0"/>
              <a:t>hanno</a:t>
            </a:r>
            <a:r>
              <a:rPr lang="en-GB" sz="1600" dirty="0" smtClean="0"/>
              <a:t> </a:t>
            </a:r>
            <a:r>
              <a:rPr lang="en-GB" sz="1600" dirty="0" err="1" smtClean="0"/>
              <a:t>investito</a:t>
            </a:r>
            <a:r>
              <a:rPr lang="en-GB" sz="1600" dirty="0" smtClean="0"/>
              <a:t> </a:t>
            </a:r>
            <a:r>
              <a:rPr lang="en-GB" sz="1600" dirty="0" err="1" smtClean="0"/>
              <a:t>maggiori</a:t>
            </a:r>
            <a:r>
              <a:rPr lang="en-GB" sz="1600" dirty="0" smtClean="0"/>
              <a:t> </a:t>
            </a:r>
            <a:r>
              <a:rPr lang="en-GB" sz="1600" dirty="0" err="1" smtClean="0"/>
              <a:t>risorse</a:t>
            </a:r>
            <a:r>
              <a:rPr lang="en-GB" sz="1600" dirty="0" smtClean="0"/>
              <a:t> </a:t>
            </a:r>
            <a:r>
              <a:rPr lang="en-GB" sz="1600" dirty="0" err="1" smtClean="0"/>
              <a:t>nel</a:t>
            </a:r>
            <a:r>
              <a:rPr lang="en-GB" sz="1600" dirty="0" smtClean="0"/>
              <a:t> </a:t>
            </a:r>
            <a:r>
              <a:rPr lang="en-GB" sz="1600" dirty="0" err="1" smtClean="0"/>
              <a:t>loro</a:t>
            </a:r>
            <a:r>
              <a:rPr lang="en-GB" sz="1600" dirty="0" smtClean="0"/>
              <a:t> </a:t>
            </a:r>
            <a:r>
              <a:rPr lang="en-GB" sz="1600" dirty="0" err="1" smtClean="0"/>
              <a:t>sviluppo</a:t>
            </a:r>
            <a:r>
              <a:rPr lang="en-GB" sz="1600" dirty="0" smtClean="0"/>
              <a:t>, </a:t>
            </a:r>
            <a:r>
              <a:rPr lang="en-GB" sz="1600" dirty="0" err="1" smtClean="0"/>
              <a:t>cosa</a:t>
            </a:r>
            <a:r>
              <a:rPr lang="en-GB" sz="1600" dirty="0" smtClean="0"/>
              <a:t> </a:t>
            </a:r>
            <a:r>
              <a:rPr lang="en-GB" sz="1600" dirty="0" err="1" smtClean="0"/>
              <a:t>che</a:t>
            </a:r>
            <a:r>
              <a:rPr lang="en-GB" sz="1600" dirty="0" smtClean="0"/>
              <a:t> le </a:t>
            </a:r>
            <a:r>
              <a:rPr lang="en-GB" sz="1600" dirty="0" err="1" smtClean="0"/>
              <a:t>aziende</a:t>
            </a:r>
            <a:r>
              <a:rPr lang="en-GB" sz="1600" dirty="0" smtClean="0"/>
              <a:t> del </a:t>
            </a:r>
            <a:r>
              <a:rPr lang="en-GB" sz="1600" dirty="0" err="1" smtClean="0"/>
              <a:t>settore</a:t>
            </a:r>
            <a:r>
              <a:rPr lang="en-GB" sz="1600" dirty="0" smtClean="0"/>
              <a:t> non </a:t>
            </a:r>
            <a:r>
              <a:rPr lang="en-GB" sz="1600" dirty="0" err="1" smtClean="0"/>
              <a:t>sono</a:t>
            </a:r>
            <a:r>
              <a:rPr lang="en-GB" sz="1600" dirty="0" smtClean="0"/>
              <a:t> state </a:t>
            </a:r>
            <a:r>
              <a:rPr lang="en-GB" sz="1600" dirty="0" err="1" smtClean="0"/>
              <a:t>lente</a:t>
            </a:r>
            <a:r>
              <a:rPr lang="en-GB" sz="1600" dirty="0" smtClean="0"/>
              <a:t> a </a:t>
            </a:r>
            <a:r>
              <a:rPr lang="en-GB" sz="1600" dirty="0" err="1" smtClean="0"/>
              <a:t>sfruttare</a:t>
            </a:r>
            <a:r>
              <a:rPr lang="en-GB" sz="1600" dirty="0" smtClean="0"/>
              <a:t>. </a:t>
            </a:r>
          </a:p>
          <a:p>
            <a:endParaRPr lang="en-GB" sz="1600" dirty="0" smtClean="0"/>
          </a:p>
          <a:p>
            <a:r>
              <a:rPr lang="en-GB" sz="1600" dirty="0" smtClean="0"/>
              <a:t>* Vista la </a:t>
            </a:r>
            <a:r>
              <a:rPr lang="en-GB" sz="1600" dirty="0" err="1" smtClean="0"/>
              <a:t>tendenza</a:t>
            </a:r>
            <a:r>
              <a:rPr lang="en-GB" sz="1600" dirty="0" smtClean="0"/>
              <a:t> di </a:t>
            </a:r>
            <a:r>
              <a:rPr lang="en-GB" sz="1600" dirty="0" err="1" smtClean="0"/>
              <a:t>molti</a:t>
            </a:r>
            <a:r>
              <a:rPr lang="en-GB" sz="1600" dirty="0" smtClean="0"/>
              <a:t> </a:t>
            </a:r>
            <a:r>
              <a:rPr lang="en-GB" sz="1600" dirty="0" err="1" smtClean="0"/>
              <a:t>stati</a:t>
            </a:r>
            <a:r>
              <a:rPr lang="en-GB" sz="1600" dirty="0" smtClean="0"/>
              <a:t> </a:t>
            </a:r>
            <a:r>
              <a:rPr lang="en-GB" sz="1600" dirty="0" err="1" smtClean="0"/>
              <a:t>dell’ovest</a:t>
            </a:r>
            <a:r>
              <a:rPr lang="en-GB" sz="1600" dirty="0" smtClean="0"/>
              <a:t> a </a:t>
            </a:r>
            <a:r>
              <a:rPr lang="en-GB" sz="1600" dirty="0" err="1" smtClean="0"/>
              <a:t>riconvertire</a:t>
            </a:r>
            <a:r>
              <a:rPr lang="en-GB" sz="1600" dirty="0" smtClean="0"/>
              <a:t> le </a:t>
            </a:r>
            <a:r>
              <a:rPr lang="en-GB" sz="1600" dirty="0" err="1" smtClean="0"/>
              <a:t>loro</a:t>
            </a:r>
            <a:r>
              <a:rPr lang="en-GB" sz="1600" dirty="0" smtClean="0"/>
              <a:t> </a:t>
            </a:r>
            <a:r>
              <a:rPr lang="en-GB" sz="1600" dirty="0" err="1" smtClean="0"/>
              <a:t>economie</a:t>
            </a:r>
            <a:r>
              <a:rPr lang="en-GB" sz="1600" dirty="0" smtClean="0"/>
              <a:t> verso </a:t>
            </a:r>
            <a:r>
              <a:rPr lang="en-GB" sz="1600" dirty="0" err="1" smtClean="0"/>
              <a:t>produzioni</a:t>
            </a:r>
            <a:r>
              <a:rPr lang="en-GB" sz="1600" dirty="0" smtClean="0"/>
              <a:t> di alto </a:t>
            </a:r>
            <a:r>
              <a:rPr lang="en-GB" sz="1600" dirty="0" err="1" smtClean="0"/>
              <a:t>livello</a:t>
            </a:r>
            <a:r>
              <a:rPr lang="en-GB" sz="1600" dirty="0" smtClean="0"/>
              <a:t> e </a:t>
            </a:r>
            <a:r>
              <a:rPr lang="en-GB" sz="1600" dirty="0" err="1" smtClean="0"/>
              <a:t>tecnologie</a:t>
            </a:r>
            <a:r>
              <a:rPr lang="en-GB" sz="1600" dirty="0" smtClean="0"/>
              <a:t> </a:t>
            </a:r>
            <a:r>
              <a:rPr lang="en-GB" sz="1600" dirty="0" err="1" smtClean="0"/>
              <a:t>rispettose</a:t>
            </a:r>
            <a:r>
              <a:rPr lang="en-GB" sz="1600" dirty="0" smtClean="0"/>
              <a:t> </a:t>
            </a:r>
            <a:r>
              <a:rPr lang="en-GB" sz="1600" dirty="0" err="1" smtClean="0"/>
              <a:t>dell’ambiente</a:t>
            </a:r>
            <a:r>
              <a:rPr lang="en-GB" sz="1600" dirty="0" smtClean="0"/>
              <a:t>, le </a:t>
            </a:r>
            <a:r>
              <a:rPr lang="en-GB" sz="1600" dirty="0" err="1" smtClean="0"/>
              <a:t>celle</a:t>
            </a:r>
            <a:r>
              <a:rPr lang="en-GB" sz="1600" dirty="0" smtClean="0"/>
              <a:t> a </a:t>
            </a:r>
            <a:r>
              <a:rPr lang="en-GB" sz="1600" dirty="0" err="1" smtClean="0"/>
              <a:t>combustibile</a:t>
            </a:r>
            <a:r>
              <a:rPr lang="en-GB" sz="1600" dirty="0" smtClean="0"/>
              <a:t> </a:t>
            </a:r>
            <a:r>
              <a:rPr lang="en-GB" sz="1600" dirty="0" err="1" smtClean="0"/>
              <a:t>sembrano</a:t>
            </a:r>
            <a:r>
              <a:rPr lang="en-GB" sz="1600" dirty="0" smtClean="0"/>
              <a:t> </a:t>
            </a:r>
            <a:r>
              <a:rPr lang="en-GB" sz="1600" dirty="0" err="1" smtClean="0"/>
              <a:t>destinate</a:t>
            </a:r>
            <a:r>
              <a:rPr lang="en-GB" sz="1600" dirty="0" smtClean="0"/>
              <a:t> a </a:t>
            </a:r>
            <a:r>
              <a:rPr lang="en-GB" sz="1600" dirty="0" err="1" smtClean="0"/>
              <a:t>entrare</a:t>
            </a:r>
            <a:r>
              <a:rPr lang="en-GB" sz="1600" dirty="0" smtClean="0"/>
              <a:t> in un </a:t>
            </a:r>
            <a:r>
              <a:rPr lang="en-GB" sz="1600" dirty="0" err="1" smtClean="0"/>
              <a:t>periodo</a:t>
            </a:r>
            <a:r>
              <a:rPr lang="en-GB" sz="1600" dirty="0" smtClean="0"/>
              <a:t> di </a:t>
            </a:r>
            <a:r>
              <a:rPr lang="en-GB" sz="1600" dirty="0" err="1" smtClean="0"/>
              <a:t>crescita</a:t>
            </a:r>
            <a:r>
              <a:rPr lang="en-GB" sz="1600" dirty="0" smtClean="0"/>
              <a:t> </a:t>
            </a:r>
            <a:r>
              <a:rPr lang="en-GB" sz="1600" dirty="0" err="1" smtClean="0"/>
              <a:t>sostenuta</a:t>
            </a:r>
            <a:r>
              <a:rPr lang="en-GB" sz="1600" dirty="0" smtClean="0"/>
              <a:t>. </a:t>
            </a:r>
            <a:br>
              <a:rPr lang="en-GB" sz="1600" dirty="0" smtClean="0"/>
            </a:br>
            <a:endParaRPr lang="en-GB" sz="1600" dirty="0"/>
          </a:p>
          <a:p>
            <a:pPr marL="285750" indent="-285750">
              <a:buFont typeface="Calibri" panose="020F0502020204030204" pitchFamily="34" charset="0"/>
              <a:buChar char="*"/>
            </a:pPr>
            <a:r>
              <a:rPr lang="en-GB" sz="1600" dirty="0" smtClean="0"/>
              <a:t>Il </a:t>
            </a:r>
            <a:r>
              <a:rPr lang="en-GB" sz="1600" dirty="0" err="1" smtClean="0"/>
              <a:t>successo</a:t>
            </a:r>
            <a:r>
              <a:rPr lang="en-GB" sz="1600" dirty="0" smtClean="0"/>
              <a:t> di </a:t>
            </a:r>
            <a:r>
              <a:rPr lang="en-GB" sz="1600" dirty="0" err="1" smtClean="0"/>
              <a:t>alcuni</a:t>
            </a:r>
            <a:r>
              <a:rPr lang="en-GB" sz="1600" dirty="0" smtClean="0"/>
              <a:t> </a:t>
            </a:r>
            <a:r>
              <a:rPr lang="en-GB" sz="1600" dirty="0" err="1" smtClean="0"/>
              <a:t>segmenti</a:t>
            </a:r>
            <a:r>
              <a:rPr lang="en-GB" sz="1600" dirty="0" smtClean="0"/>
              <a:t> di </a:t>
            </a:r>
            <a:r>
              <a:rPr lang="en-GB" sz="1600" dirty="0" err="1" smtClean="0"/>
              <a:t>mercato</a:t>
            </a:r>
            <a:r>
              <a:rPr lang="en-GB" sz="1600" dirty="0" smtClean="0"/>
              <a:t> </a:t>
            </a:r>
            <a:r>
              <a:rPr lang="en-GB" sz="1600" dirty="0" err="1" smtClean="0"/>
              <a:t>negli</a:t>
            </a:r>
            <a:r>
              <a:rPr lang="en-GB" sz="1600" dirty="0" smtClean="0"/>
              <a:t> </a:t>
            </a:r>
            <a:r>
              <a:rPr lang="en-GB" sz="1600" dirty="0" err="1" smtClean="0"/>
              <a:t>anni</a:t>
            </a:r>
            <a:r>
              <a:rPr lang="en-GB" sz="1600" dirty="0" smtClean="0"/>
              <a:t> </a:t>
            </a:r>
            <a:r>
              <a:rPr lang="en-GB" sz="1600" dirty="0" err="1" smtClean="0"/>
              <a:t>recenti</a:t>
            </a:r>
            <a:r>
              <a:rPr lang="en-GB" sz="1600" dirty="0" smtClean="0"/>
              <a:t> </a:t>
            </a:r>
            <a:r>
              <a:rPr lang="en-GB" sz="1600" dirty="0" err="1" smtClean="0"/>
              <a:t>dimostra</a:t>
            </a:r>
            <a:r>
              <a:rPr lang="en-GB" sz="1600" dirty="0" smtClean="0"/>
              <a:t> </a:t>
            </a:r>
            <a:r>
              <a:rPr lang="en-GB" sz="1600" dirty="0" err="1" smtClean="0"/>
              <a:t>che</a:t>
            </a:r>
            <a:r>
              <a:rPr lang="en-GB" sz="1600" dirty="0" smtClean="0"/>
              <a:t> </a:t>
            </a:r>
            <a:r>
              <a:rPr lang="en-GB" sz="1600" dirty="0" err="1" smtClean="0"/>
              <a:t>c’è</a:t>
            </a:r>
            <a:r>
              <a:rPr lang="en-GB" sz="1600" dirty="0" smtClean="0"/>
              <a:t> </a:t>
            </a:r>
            <a:r>
              <a:rPr lang="en-GB" sz="1600" dirty="0" err="1" smtClean="0"/>
              <a:t>una</a:t>
            </a:r>
            <a:r>
              <a:rPr lang="en-GB" sz="1600" dirty="0" smtClean="0"/>
              <a:t> </a:t>
            </a:r>
            <a:r>
              <a:rPr lang="en-GB" sz="1600" dirty="0" err="1" smtClean="0"/>
              <a:t>tendenza</a:t>
            </a:r>
            <a:r>
              <a:rPr lang="en-GB" sz="1600" dirty="0"/>
              <a:t> </a:t>
            </a:r>
            <a:r>
              <a:rPr lang="en-GB" sz="1600" dirty="0" err="1" smtClean="0"/>
              <a:t>nel</a:t>
            </a:r>
            <a:r>
              <a:rPr lang="en-GB" sz="1600" dirty="0" smtClean="0"/>
              <a:t> </a:t>
            </a:r>
            <a:r>
              <a:rPr lang="en-GB" sz="1600" dirty="0" err="1" smtClean="0"/>
              <a:t>variare</a:t>
            </a:r>
            <a:r>
              <a:rPr lang="en-GB" sz="1600" dirty="0" smtClean="0"/>
              <a:t> la </a:t>
            </a:r>
            <a:r>
              <a:rPr lang="en-GB" sz="1600" dirty="0" err="1" smtClean="0"/>
              <a:t>progettazione</a:t>
            </a:r>
            <a:r>
              <a:rPr lang="en-GB" sz="1600" dirty="0" smtClean="0"/>
              <a:t> di </a:t>
            </a:r>
            <a:r>
              <a:rPr lang="en-GB" sz="1600" dirty="0" err="1" smtClean="0"/>
              <a:t>alcuni</a:t>
            </a:r>
            <a:r>
              <a:rPr lang="en-GB" sz="1600" dirty="0" smtClean="0"/>
              <a:t> </a:t>
            </a:r>
            <a:r>
              <a:rPr lang="en-GB" sz="1600" dirty="0" err="1" smtClean="0"/>
              <a:t>dispositivi</a:t>
            </a:r>
            <a:r>
              <a:rPr lang="en-GB" sz="1600" dirty="0" smtClean="0"/>
              <a:t> per </a:t>
            </a:r>
            <a:r>
              <a:rPr lang="en-GB" sz="1600" dirty="0" err="1" smtClean="0"/>
              <a:t>utilizzare</a:t>
            </a:r>
            <a:r>
              <a:rPr lang="en-GB" sz="1600" dirty="0" smtClean="0"/>
              <a:t> un </a:t>
            </a:r>
            <a:r>
              <a:rPr lang="en-GB" sz="1600" dirty="0" err="1" smtClean="0"/>
              <a:t>particolare</a:t>
            </a:r>
            <a:r>
              <a:rPr lang="en-GB" sz="1600" dirty="0" smtClean="0"/>
              <a:t> </a:t>
            </a:r>
            <a:r>
              <a:rPr lang="en-GB" sz="1600" dirty="0" err="1" smtClean="0"/>
              <a:t>tipo</a:t>
            </a:r>
            <a:r>
              <a:rPr lang="en-GB" sz="1600" dirty="0" smtClean="0"/>
              <a:t> di fuel cell. </a:t>
            </a:r>
            <a:endParaRPr lang="en-GB" sz="1600" dirty="0" smtClean="0"/>
          </a:p>
          <a:p>
            <a:pPr marL="285750" indent="-285750">
              <a:buFont typeface="Arial" panose="020B0604020202020204" pitchFamily="34" charset="0"/>
              <a:buChar char="•"/>
            </a:pPr>
            <a:endParaRPr lang="en-GB" sz="1600" dirty="0" smtClean="0"/>
          </a:p>
          <a:p>
            <a:r>
              <a:rPr lang="en-GB" sz="1600" dirty="0" smtClean="0"/>
              <a:t>* </a:t>
            </a:r>
            <a:r>
              <a:rPr lang="en-GB" sz="1600" dirty="0" err="1" smtClean="0"/>
              <a:t>Questi</a:t>
            </a:r>
            <a:r>
              <a:rPr lang="en-GB" sz="1600" dirty="0" smtClean="0"/>
              <a:t> </a:t>
            </a:r>
            <a:r>
              <a:rPr lang="en-GB" sz="1600" dirty="0" err="1" smtClean="0"/>
              <a:t>eventi</a:t>
            </a:r>
            <a:r>
              <a:rPr lang="en-GB" sz="1600" dirty="0" smtClean="0"/>
              <a:t> </a:t>
            </a:r>
            <a:r>
              <a:rPr lang="en-GB" sz="1600" dirty="0" err="1" smtClean="0"/>
              <a:t>hanno</a:t>
            </a:r>
            <a:r>
              <a:rPr lang="en-GB" sz="1600" dirty="0" smtClean="0"/>
              <a:t> </a:t>
            </a:r>
            <a:r>
              <a:rPr lang="en-GB" sz="1600" dirty="0" err="1" smtClean="0"/>
              <a:t>portato</a:t>
            </a:r>
            <a:r>
              <a:rPr lang="en-GB" sz="1600" dirty="0" smtClean="0"/>
              <a:t> </a:t>
            </a:r>
            <a:r>
              <a:rPr lang="en-GB" sz="1600" dirty="0" err="1" smtClean="0"/>
              <a:t>allo</a:t>
            </a:r>
            <a:r>
              <a:rPr lang="en-GB" sz="1600" dirty="0" smtClean="0"/>
              <a:t> </a:t>
            </a:r>
            <a:r>
              <a:rPr lang="en-GB" sz="1600" dirty="0" err="1" smtClean="0"/>
              <a:t>svilupo</a:t>
            </a:r>
            <a:r>
              <a:rPr lang="en-GB" sz="1600" dirty="0" smtClean="0"/>
              <a:t> </a:t>
            </a:r>
            <a:r>
              <a:rPr lang="en-GB" sz="1600" dirty="0" err="1" smtClean="0"/>
              <a:t>delle</a:t>
            </a:r>
            <a:r>
              <a:rPr lang="en-GB" sz="1600" dirty="0" smtClean="0"/>
              <a:t> fuel cell come </a:t>
            </a:r>
            <a:r>
              <a:rPr lang="en-GB" sz="1600" dirty="0" err="1" smtClean="0"/>
              <a:t>sistemi</a:t>
            </a:r>
            <a:r>
              <a:rPr lang="en-GB" sz="1600" dirty="0" smtClean="0"/>
              <a:t> </a:t>
            </a:r>
            <a:r>
              <a:rPr lang="en-GB" sz="1600" dirty="0" err="1" smtClean="0"/>
              <a:t>energetici</a:t>
            </a:r>
            <a:r>
              <a:rPr lang="en-GB" sz="1600" dirty="0" smtClean="0"/>
              <a:t> </a:t>
            </a:r>
            <a:r>
              <a:rPr lang="en-GB" sz="1600" dirty="0" err="1" smtClean="0"/>
              <a:t>scalabili</a:t>
            </a:r>
            <a:r>
              <a:rPr lang="en-GB" sz="1600" dirty="0" smtClean="0"/>
              <a:t> in </a:t>
            </a:r>
            <a:r>
              <a:rPr lang="en-GB" sz="1600" dirty="0" err="1" smtClean="0"/>
              <a:t>taglia</a:t>
            </a:r>
            <a:r>
              <a:rPr lang="en-GB" sz="1600" dirty="0" smtClean="0"/>
              <a:t> </a:t>
            </a:r>
            <a:r>
              <a:rPr lang="en-GB" sz="1600" dirty="0" err="1" smtClean="0"/>
              <a:t>capaci</a:t>
            </a:r>
            <a:r>
              <a:rPr lang="en-GB" sz="1600" dirty="0" smtClean="0"/>
              <a:t> di </a:t>
            </a:r>
            <a:r>
              <a:rPr lang="en-GB" sz="1600" dirty="0" err="1" smtClean="0"/>
              <a:t>coprire</a:t>
            </a:r>
            <a:r>
              <a:rPr lang="en-GB" sz="1600" dirty="0" smtClean="0"/>
              <a:t> </a:t>
            </a:r>
            <a:r>
              <a:rPr lang="en-GB" sz="1600" dirty="0" err="1" smtClean="0"/>
              <a:t>diversi</a:t>
            </a:r>
            <a:r>
              <a:rPr lang="en-GB" sz="1600" dirty="0" smtClean="0"/>
              <a:t> </a:t>
            </a:r>
            <a:r>
              <a:rPr lang="en-GB" sz="1600" dirty="0" err="1" smtClean="0"/>
              <a:t>segmenti</a:t>
            </a:r>
            <a:r>
              <a:rPr lang="en-GB" sz="1600" dirty="0" smtClean="0"/>
              <a:t> di </a:t>
            </a:r>
            <a:r>
              <a:rPr lang="en-GB" sz="1600" dirty="0" err="1" smtClean="0"/>
              <a:t>mercato</a:t>
            </a:r>
            <a:r>
              <a:rPr lang="en-GB" sz="1600" dirty="0" smtClean="0"/>
              <a:t>, </a:t>
            </a:r>
            <a:r>
              <a:rPr lang="en-GB" sz="1600" dirty="0" err="1" smtClean="0"/>
              <a:t>dai</a:t>
            </a:r>
            <a:r>
              <a:rPr lang="en-GB" sz="1600" dirty="0" smtClean="0"/>
              <a:t> </a:t>
            </a:r>
            <a:r>
              <a:rPr lang="en-GB" sz="1600" dirty="0" err="1" smtClean="0"/>
              <a:t>generatori</a:t>
            </a:r>
            <a:r>
              <a:rPr lang="en-GB" sz="1600" dirty="0" smtClean="0"/>
              <a:t> </a:t>
            </a:r>
            <a:r>
              <a:rPr lang="en-GB" sz="1600" dirty="0" err="1" smtClean="0"/>
              <a:t>ausiliari</a:t>
            </a:r>
            <a:r>
              <a:rPr lang="en-GB" sz="1600" dirty="0" smtClean="0"/>
              <a:t> (APU= auxiliary power unit) </a:t>
            </a:r>
            <a:r>
              <a:rPr lang="en-GB" sz="1600" dirty="0" err="1" smtClean="0"/>
              <a:t>all’alimentazione</a:t>
            </a:r>
            <a:r>
              <a:rPr lang="en-GB" sz="1600" dirty="0" smtClean="0"/>
              <a:t> di </a:t>
            </a:r>
            <a:r>
              <a:rPr lang="en-GB" sz="1600" dirty="0" err="1" smtClean="0"/>
              <a:t>veicoli</a:t>
            </a:r>
            <a:r>
              <a:rPr lang="en-GB" sz="1600" dirty="0" smtClean="0"/>
              <a:t> </a:t>
            </a:r>
            <a:r>
              <a:rPr lang="en-GB" sz="1600" dirty="0" err="1" smtClean="0"/>
              <a:t>militari</a:t>
            </a:r>
            <a:r>
              <a:rPr lang="en-GB" sz="1600" dirty="0" smtClean="0"/>
              <a:t> come </a:t>
            </a:r>
            <a:r>
              <a:rPr lang="en-GB" sz="1600" dirty="0" err="1" smtClean="0"/>
              <a:t>gli</a:t>
            </a:r>
            <a:r>
              <a:rPr lang="en-GB" sz="1600" dirty="0" smtClean="0"/>
              <a:t> UAV (unmanned aerial vehicle). </a:t>
            </a:r>
            <a:endParaRPr lang="en-GB" sz="900" dirty="0"/>
          </a:p>
          <a:p>
            <a:endParaRPr lang="en-GB" sz="900" dirty="0"/>
          </a:p>
        </p:txBody>
      </p:sp>
    </p:spTree>
    <p:extLst>
      <p:ext uri="{BB962C8B-B14F-4D97-AF65-F5344CB8AC3E}">
        <p14:creationId xmlns:p14="http://schemas.microsoft.com/office/powerpoint/2010/main" val="951248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122453" y="42324"/>
            <a:ext cx="5793971" cy="369332"/>
          </a:xfrm>
          <a:prstGeom prst="rect">
            <a:avLst/>
          </a:prstGeom>
          <a:noFill/>
        </p:spPr>
        <p:txBody>
          <a:bodyPr wrap="square" rtlCol="0">
            <a:spAutoFit/>
          </a:bodyPr>
          <a:lstStyle/>
          <a:p>
            <a:r>
              <a:rPr lang="en-GB" b="1" dirty="0" err="1" smtClean="0"/>
              <a:t>Piani</a:t>
            </a:r>
            <a:r>
              <a:rPr lang="en-GB" b="1" dirty="0" smtClean="0"/>
              <a:t> </a:t>
            </a:r>
            <a:r>
              <a:rPr lang="en-GB" b="1" dirty="0" err="1" smtClean="0"/>
              <a:t>futuri</a:t>
            </a:r>
            <a:endParaRPr lang="en-GB" b="1" dirty="0"/>
          </a:p>
        </p:txBody>
      </p:sp>
      <p:sp>
        <p:nvSpPr>
          <p:cNvPr id="17" name="Rectangle 16"/>
          <p:cNvSpPr/>
          <p:nvPr/>
        </p:nvSpPr>
        <p:spPr>
          <a:xfrm>
            <a:off x="912161" y="727165"/>
            <a:ext cx="7780713" cy="830997"/>
          </a:xfrm>
          <a:prstGeom prst="rect">
            <a:avLst/>
          </a:prstGeom>
        </p:spPr>
        <p:txBody>
          <a:bodyPr wrap="square">
            <a:spAutoFit/>
          </a:bodyPr>
          <a:lstStyle/>
          <a:p>
            <a:r>
              <a:rPr lang="en-GB" sz="1600" dirty="0" err="1" smtClean="0"/>
              <a:t>Molti</a:t>
            </a:r>
            <a:r>
              <a:rPr lang="en-GB" sz="1600" dirty="0" smtClean="0"/>
              <a:t> </a:t>
            </a:r>
            <a:r>
              <a:rPr lang="en-GB" sz="1600" dirty="0" err="1" smtClean="0"/>
              <a:t>stati</a:t>
            </a:r>
            <a:r>
              <a:rPr lang="en-GB" sz="1600" dirty="0" smtClean="0"/>
              <a:t> </a:t>
            </a:r>
            <a:r>
              <a:rPr lang="en-GB" sz="1600" dirty="0" err="1" smtClean="0"/>
              <a:t>sono</a:t>
            </a:r>
            <a:r>
              <a:rPr lang="en-GB" sz="1600" dirty="0" smtClean="0"/>
              <a:t> al </a:t>
            </a:r>
            <a:r>
              <a:rPr lang="en-GB" sz="1600" dirty="0" err="1" smtClean="0"/>
              <a:t>momento</a:t>
            </a:r>
            <a:r>
              <a:rPr lang="en-GB" sz="1600" dirty="0" smtClean="0"/>
              <a:t> </a:t>
            </a:r>
            <a:r>
              <a:rPr lang="en-GB" sz="1600" dirty="0" err="1" smtClean="0"/>
              <a:t>impegnati</a:t>
            </a:r>
            <a:r>
              <a:rPr lang="en-GB" sz="1600" dirty="0" smtClean="0"/>
              <a:t> in </a:t>
            </a:r>
            <a:r>
              <a:rPr lang="en-GB" sz="1600" dirty="0" err="1" smtClean="0"/>
              <a:t>progetti</a:t>
            </a:r>
            <a:r>
              <a:rPr lang="en-GB" sz="1600" dirty="0" smtClean="0"/>
              <a:t> </a:t>
            </a:r>
            <a:r>
              <a:rPr lang="en-GB" sz="1600" dirty="0" err="1" smtClean="0"/>
              <a:t>dimostrativi</a:t>
            </a:r>
            <a:r>
              <a:rPr lang="en-GB" sz="1600" dirty="0" smtClean="0"/>
              <a:t> di alto </a:t>
            </a:r>
            <a:r>
              <a:rPr lang="en-GB" sz="1600" dirty="0" err="1" smtClean="0"/>
              <a:t>profilo</a:t>
            </a:r>
            <a:r>
              <a:rPr lang="en-GB" sz="1600" dirty="0" smtClean="0"/>
              <a:t>, </a:t>
            </a:r>
            <a:r>
              <a:rPr lang="en-GB" sz="1600" dirty="0" err="1" smtClean="0"/>
              <a:t>principalmente</a:t>
            </a:r>
            <a:r>
              <a:rPr lang="en-GB" sz="1600" dirty="0" smtClean="0"/>
              <a:t> </a:t>
            </a:r>
            <a:r>
              <a:rPr lang="en-GB" sz="1600" dirty="0" err="1" smtClean="0"/>
              <a:t>nell’ambito</a:t>
            </a:r>
            <a:r>
              <a:rPr lang="en-GB" sz="1600" dirty="0" smtClean="0"/>
              <a:t> </a:t>
            </a:r>
            <a:r>
              <a:rPr lang="en-GB" sz="1600" dirty="0" err="1" smtClean="0"/>
              <a:t>dei</a:t>
            </a:r>
            <a:r>
              <a:rPr lang="en-GB" sz="1600" dirty="0" smtClean="0"/>
              <a:t> </a:t>
            </a:r>
            <a:r>
              <a:rPr lang="en-GB" sz="1600" dirty="0" err="1" smtClean="0"/>
              <a:t>trasporti</a:t>
            </a:r>
            <a:r>
              <a:rPr lang="en-GB" sz="1600" dirty="0" smtClean="0"/>
              <a:t> e </a:t>
            </a:r>
            <a:r>
              <a:rPr lang="en-GB" sz="1600" dirty="0" err="1" smtClean="0"/>
              <a:t>della</a:t>
            </a:r>
            <a:r>
              <a:rPr lang="en-GB" sz="1600" dirty="0" smtClean="0"/>
              <a:t> </a:t>
            </a:r>
            <a:r>
              <a:rPr lang="en-GB" sz="1600" dirty="0" err="1" smtClean="0"/>
              <a:t>generazione</a:t>
            </a:r>
            <a:r>
              <a:rPr lang="en-GB" sz="1600" dirty="0" smtClean="0"/>
              <a:t> </a:t>
            </a:r>
            <a:r>
              <a:rPr lang="en-GB" sz="1600" dirty="0" err="1" smtClean="0"/>
              <a:t>stazionaria</a:t>
            </a:r>
            <a:r>
              <a:rPr lang="en-GB" sz="1600" dirty="0" smtClean="0"/>
              <a:t> e le </a:t>
            </a:r>
            <a:r>
              <a:rPr lang="en-GB" sz="1600" dirty="0" err="1" smtClean="0"/>
              <a:t>stazioni</a:t>
            </a:r>
            <a:r>
              <a:rPr lang="en-GB" sz="1600" dirty="0" smtClean="0"/>
              <a:t> di </a:t>
            </a:r>
            <a:r>
              <a:rPr lang="en-GB" sz="1600" dirty="0" err="1" smtClean="0"/>
              <a:t>rifornimento</a:t>
            </a:r>
            <a:r>
              <a:rPr lang="en-GB" sz="1600" dirty="0" smtClean="0"/>
              <a:t> associate. </a:t>
            </a:r>
            <a:endParaRPr lang="en-GB" sz="1600" dirty="0"/>
          </a:p>
        </p:txBody>
      </p:sp>
      <p:sp>
        <p:nvSpPr>
          <p:cNvPr id="18" name="TextBox 17"/>
          <p:cNvSpPr txBox="1"/>
          <p:nvPr/>
        </p:nvSpPr>
        <p:spPr>
          <a:xfrm>
            <a:off x="122453" y="1804621"/>
            <a:ext cx="3466407" cy="2062103"/>
          </a:xfrm>
          <a:prstGeom prst="rect">
            <a:avLst/>
          </a:prstGeom>
          <a:noFill/>
          <a:ln w="28575">
            <a:solidFill>
              <a:srgbClr val="00B0F0"/>
            </a:solidFill>
          </a:ln>
        </p:spPr>
        <p:txBody>
          <a:bodyPr wrap="square" rtlCol="0">
            <a:spAutoFit/>
          </a:bodyPr>
          <a:lstStyle/>
          <a:p>
            <a:r>
              <a:rPr lang="en-GB" sz="1600" dirty="0" err="1" smtClean="0"/>
              <a:t>Gli</a:t>
            </a:r>
            <a:r>
              <a:rPr lang="en-GB" sz="1600" dirty="0" smtClean="0"/>
              <a:t> </a:t>
            </a:r>
            <a:r>
              <a:rPr lang="en-GB" sz="1600" dirty="0" err="1" smtClean="0"/>
              <a:t>autobus</a:t>
            </a:r>
            <a:r>
              <a:rPr lang="en-GB" sz="1600" dirty="0" smtClean="0"/>
              <a:t> </a:t>
            </a:r>
            <a:r>
              <a:rPr lang="en-GB" sz="1600" dirty="0" err="1" smtClean="0"/>
              <a:t>sono</a:t>
            </a:r>
            <a:r>
              <a:rPr lang="en-GB" sz="1600" dirty="0" smtClean="0"/>
              <a:t> </a:t>
            </a:r>
            <a:r>
              <a:rPr lang="en-GB" sz="1600" dirty="0" err="1" smtClean="0"/>
              <a:t>considerata</a:t>
            </a:r>
            <a:r>
              <a:rPr lang="en-GB" sz="1600" dirty="0" smtClean="0"/>
              <a:t> </a:t>
            </a:r>
            <a:r>
              <a:rPr lang="en-GB" sz="1600" dirty="0" err="1" smtClean="0"/>
              <a:t>un’applicazione</a:t>
            </a:r>
            <a:r>
              <a:rPr lang="en-GB" sz="1600" dirty="0" smtClean="0"/>
              <a:t> </a:t>
            </a:r>
            <a:r>
              <a:rPr lang="en-GB" sz="1600" dirty="0" err="1" smtClean="0"/>
              <a:t>molto</a:t>
            </a:r>
            <a:r>
              <a:rPr lang="en-GB" sz="1600" dirty="0" smtClean="0"/>
              <a:t> </a:t>
            </a:r>
            <a:r>
              <a:rPr lang="en-GB" sz="1600" dirty="0" err="1" smtClean="0"/>
              <a:t>promettente</a:t>
            </a:r>
            <a:r>
              <a:rPr lang="en-GB" sz="1600" dirty="0" smtClean="0"/>
              <a:t> per </a:t>
            </a:r>
            <a:r>
              <a:rPr lang="en-GB" sz="1600" dirty="0" err="1" smtClean="0"/>
              <a:t>l’inizio</a:t>
            </a:r>
            <a:r>
              <a:rPr lang="en-GB" sz="1600" dirty="0" smtClean="0"/>
              <a:t> del </a:t>
            </a:r>
            <a:r>
              <a:rPr lang="en-GB" sz="1600" dirty="0" err="1" smtClean="0"/>
              <a:t>lancio</a:t>
            </a:r>
            <a:r>
              <a:rPr lang="en-GB" sz="1600" dirty="0" smtClean="0"/>
              <a:t> </a:t>
            </a:r>
            <a:r>
              <a:rPr lang="en-GB" sz="1600" dirty="0" err="1" smtClean="0"/>
              <a:t>delle</a:t>
            </a:r>
            <a:r>
              <a:rPr lang="en-GB" sz="1600" dirty="0" smtClean="0"/>
              <a:t> fuel cell </a:t>
            </a:r>
            <a:r>
              <a:rPr lang="en-GB" sz="1600" dirty="0" err="1" smtClean="0"/>
              <a:t>sul</a:t>
            </a:r>
            <a:r>
              <a:rPr lang="en-GB" sz="1600" dirty="0" smtClean="0"/>
              <a:t> </a:t>
            </a:r>
            <a:r>
              <a:rPr lang="en-GB" sz="1600" dirty="0" err="1" smtClean="0"/>
              <a:t>mercato</a:t>
            </a:r>
            <a:r>
              <a:rPr lang="en-GB" sz="1600" dirty="0" smtClean="0"/>
              <a:t> grazie </a:t>
            </a:r>
            <a:r>
              <a:rPr lang="en-GB" sz="1600" dirty="0" err="1" smtClean="0"/>
              <a:t>alla</a:t>
            </a:r>
            <a:r>
              <a:rPr lang="en-GB" sz="1600" dirty="0" smtClean="0"/>
              <a:t> </a:t>
            </a:r>
            <a:r>
              <a:rPr lang="en-GB" sz="1600" dirty="0" err="1" smtClean="0"/>
              <a:t>loro</a:t>
            </a:r>
            <a:r>
              <a:rPr lang="en-GB" sz="1600" dirty="0" smtClean="0"/>
              <a:t> </a:t>
            </a:r>
            <a:r>
              <a:rPr lang="en-GB" sz="1600" dirty="0" err="1" smtClean="0"/>
              <a:t>combinazione</a:t>
            </a:r>
            <a:r>
              <a:rPr lang="en-GB" sz="1600" dirty="0" smtClean="0"/>
              <a:t> di </a:t>
            </a:r>
            <a:r>
              <a:rPr lang="en-GB" sz="1600" dirty="0" err="1" smtClean="0"/>
              <a:t>alta</a:t>
            </a:r>
            <a:r>
              <a:rPr lang="en-GB" sz="1600" dirty="0" smtClean="0"/>
              <a:t> </a:t>
            </a:r>
            <a:r>
              <a:rPr lang="en-GB" sz="1600" dirty="0" err="1" smtClean="0"/>
              <a:t>efficienza</a:t>
            </a:r>
            <a:r>
              <a:rPr lang="en-GB" sz="1600" dirty="0" smtClean="0"/>
              <a:t>, zero </a:t>
            </a:r>
            <a:r>
              <a:rPr lang="en-GB" sz="1600" dirty="0" err="1" smtClean="0"/>
              <a:t>emissioni</a:t>
            </a:r>
            <a:r>
              <a:rPr lang="en-GB" sz="1600" dirty="0" smtClean="0"/>
              <a:t> e </a:t>
            </a:r>
            <a:r>
              <a:rPr lang="en-GB" sz="1600" dirty="0" err="1" smtClean="0"/>
              <a:t>facilità</a:t>
            </a:r>
            <a:r>
              <a:rPr lang="en-GB" sz="1600" dirty="0" smtClean="0"/>
              <a:t> di </a:t>
            </a:r>
            <a:r>
              <a:rPr lang="en-GB" sz="1600" dirty="0" err="1" smtClean="0"/>
              <a:t>rifornimento</a:t>
            </a:r>
            <a:r>
              <a:rPr lang="en-GB" sz="1600" dirty="0" smtClean="0"/>
              <a:t> e grazie </a:t>
            </a:r>
            <a:r>
              <a:rPr lang="en-GB" sz="1600" dirty="0" err="1" smtClean="0"/>
              <a:t>anche</a:t>
            </a:r>
            <a:r>
              <a:rPr lang="en-GB" sz="1600" dirty="0" smtClean="0"/>
              <a:t> al </a:t>
            </a:r>
            <a:r>
              <a:rPr lang="en-GB" sz="1600" dirty="0" err="1" smtClean="0"/>
              <a:t>fatto</a:t>
            </a:r>
            <a:r>
              <a:rPr lang="en-GB" sz="1600" dirty="0" smtClean="0"/>
              <a:t> di </a:t>
            </a:r>
            <a:r>
              <a:rPr lang="en-GB" sz="1600" dirty="0" err="1" smtClean="0"/>
              <a:t>avere</a:t>
            </a:r>
            <a:r>
              <a:rPr lang="en-GB" sz="1600" dirty="0" smtClean="0"/>
              <a:t> </a:t>
            </a:r>
            <a:r>
              <a:rPr lang="en-GB" sz="1600" dirty="0" err="1" smtClean="0"/>
              <a:t>percorsi</a:t>
            </a:r>
            <a:r>
              <a:rPr lang="en-GB" sz="1600" dirty="0" smtClean="0"/>
              <a:t> </a:t>
            </a:r>
            <a:r>
              <a:rPr lang="en-GB" sz="1600" dirty="0" err="1" smtClean="0"/>
              <a:t>fissi</a:t>
            </a:r>
            <a:r>
              <a:rPr lang="en-GB" sz="1600" dirty="0" smtClean="0"/>
              <a:t> e </a:t>
            </a:r>
            <a:r>
              <a:rPr lang="en-GB" sz="1600" dirty="0" err="1" smtClean="0"/>
              <a:t>rifornimenti</a:t>
            </a:r>
            <a:r>
              <a:rPr lang="en-GB" sz="1600" dirty="0" smtClean="0"/>
              <a:t> </a:t>
            </a:r>
            <a:r>
              <a:rPr lang="en-GB" sz="1600" dirty="0" err="1" smtClean="0"/>
              <a:t>regolari</a:t>
            </a:r>
            <a:r>
              <a:rPr lang="en-GB" sz="1600" dirty="0" smtClean="0"/>
              <a:t>. </a:t>
            </a:r>
            <a:endParaRPr lang="en-GB" sz="1600" dirty="0"/>
          </a:p>
        </p:txBody>
      </p:sp>
      <p:sp>
        <p:nvSpPr>
          <p:cNvPr id="19" name="TextBox 18"/>
          <p:cNvSpPr txBox="1"/>
          <p:nvPr/>
        </p:nvSpPr>
        <p:spPr>
          <a:xfrm>
            <a:off x="4586386" y="1804621"/>
            <a:ext cx="4572000" cy="1815882"/>
          </a:xfrm>
          <a:prstGeom prst="rect">
            <a:avLst/>
          </a:prstGeom>
          <a:noFill/>
          <a:ln w="28575">
            <a:solidFill>
              <a:srgbClr val="00B0F0"/>
            </a:solidFill>
          </a:ln>
        </p:spPr>
        <p:txBody>
          <a:bodyPr wrap="square" rtlCol="0">
            <a:spAutoFit/>
          </a:bodyPr>
          <a:lstStyle/>
          <a:p>
            <a:r>
              <a:rPr lang="en-GB" sz="1600" dirty="0" smtClean="0"/>
              <a:t>I </a:t>
            </a:r>
            <a:r>
              <a:rPr lang="en-GB" sz="1600" dirty="0" err="1" smtClean="0"/>
              <a:t>vantaggi</a:t>
            </a:r>
            <a:r>
              <a:rPr lang="en-GB" sz="1600" dirty="0" smtClean="0"/>
              <a:t> </a:t>
            </a:r>
            <a:r>
              <a:rPr lang="en-GB" sz="1600" dirty="0" err="1" smtClean="0"/>
              <a:t>concreti</a:t>
            </a:r>
            <a:r>
              <a:rPr lang="en-GB" sz="1600" dirty="0" smtClean="0"/>
              <a:t> </a:t>
            </a:r>
            <a:r>
              <a:rPr lang="en-GB" sz="1600" dirty="0" err="1" smtClean="0"/>
              <a:t>delle</a:t>
            </a:r>
            <a:r>
              <a:rPr lang="en-GB" sz="1600" dirty="0" smtClean="0"/>
              <a:t> fuel cell </a:t>
            </a:r>
            <a:r>
              <a:rPr lang="en-GB" sz="1600" dirty="0" err="1" smtClean="0"/>
              <a:t>sulle</a:t>
            </a:r>
            <a:r>
              <a:rPr lang="en-GB" sz="1600" dirty="0" smtClean="0"/>
              <a:t> </a:t>
            </a:r>
            <a:r>
              <a:rPr lang="en-GB" sz="1600" dirty="0" err="1" smtClean="0"/>
              <a:t>tecnologie</a:t>
            </a:r>
            <a:r>
              <a:rPr lang="en-GB" sz="1600" dirty="0" smtClean="0"/>
              <a:t> </a:t>
            </a:r>
            <a:r>
              <a:rPr lang="en-GB" sz="1600" dirty="0" err="1" smtClean="0"/>
              <a:t>convenzionali</a:t>
            </a:r>
            <a:r>
              <a:rPr lang="en-GB" sz="1600" dirty="0" smtClean="0"/>
              <a:t> ne </a:t>
            </a:r>
            <a:r>
              <a:rPr lang="en-GB" sz="1600" dirty="0" err="1" smtClean="0"/>
              <a:t>promuovono</a:t>
            </a:r>
            <a:r>
              <a:rPr lang="en-GB" sz="1600" dirty="0" smtClean="0"/>
              <a:t> la </a:t>
            </a:r>
            <a:r>
              <a:rPr lang="en-GB" sz="1600" dirty="0" err="1" smtClean="0"/>
              <a:t>diffusione</a:t>
            </a:r>
            <a:r>
              <a:rPr lang="en-GB" sz="1600" dirty="0" smtClean="0"/>
              <a:t> in </a:t>
            </a:r>
            <a:r>
              <a:rPr lang="en-GB" sz="1600" dirty="0" err="1" smtClean="0"/>
              <a:t>diversi</a:t>
            </a:r>
            <a:r>
              <a:rPr lang="en-GB" sz="1600" dirty="0" smtClean="0"/>
              <a:t> </a:t>
            </a:r>
            <a:r>
              <a:rPr lang="en-GB" sz="1600" dirty="0" err="1" smtClean="0"/>
              <a:t>settori</a:t>
            </a:r>
            <a:r>
              <a:rPr lang="en-GB" sz="1600" dirty="0" smtClean="0"/>
              <a:t>. Per </a:t>
            </a:r>
            <a:r>
              <a:rPr lang="en-GB" sz="1600" dirty="0" err="1" smtClean="0"/>
              <a:t>esempio</a:t>
            </a:r>
            <a:r>
              <a:rPr lang="en-GB" sz="1600" dirty="0" smtClean="0"/>
              <a:t>, </a:t>
            </a:r>
            <a:r>
              <a:rPr lang="en-GB" sz="1600" dirty="0" err="1" smtClean="0"/>
              <a:t>i</a:t>
            </a:r>
            <a:r>
              <a:rPr lang="en-GB" sz="1600" dirty="0" smtClean="0"/>
              <a:t> </a:t>
            </a:r>
            <a:r>
              <a:rPr lang="en-GB" sz="1600" dirty="0" err="1" smtClean="0"/>
              <a:t>vantaggi</a:t>
            </a:r>
            <a:r>
              <a:rPr lang="en-GB" sz="1600" dirty="0" smtClean="0"/>
              <a:t> di un mezzo di </a:t>
            </a:r>
            <a:r>
              <a:rPr lang="en-GB" sz="1600" dirty="0" err="1" smtClean="0"/>
              <a:t>movimentazione</a:t>
            </a:r>
            <a:r>
              <a:rPr lang="en-GB" sz="1600" dirty="0" smtClean="0"/>
              <a:t> </a:t>
            </a:r>
            <a:r>
              <a:rPr lang="en-GB" sz="1600" dirty="0" err="1" smtClean="0"/>
              <a:t>merci</a:t>
            </a:r>
            <a:r>
              <a:rPr lang="en-GB" sz="1600" dirty="0" smtClean="0"/>
              <a:t> a fuel cell </a:t>
            </a:r>
            <a:r>
              <a:rPr lang="en-GB" sz="1600" dirty="0" err="1" smtClean="0"/>
              <a:t>rispetto</a:t>
            </a:r>
            <a:r>
              <a:rPr lang="en-GB" sz="1600" dirty="0" smtClean="0"/>
              <a:t> a </a:t>
            </a:r>
            <a:r>
              <a:rPr lang="en-GB" sz="1600" dirty="0" err="1" smtClean="0"/>
              <a:t>uno</a:t>
            </a:r>
            <a:r>
              <a:rPr lang="en-GB" sz="1600" dirty="0" smtClean="0"/>
              <a:t> a </a:t>
            </a:r>
            <a:r>
              <a:rPr lang="en-GB" sz="1600" dirty="0" err="1" smtClean="0"/>
              <a:t>batteria</a:t>
            </a:r>
            <a:r>
              <a:rPr lang="en-GB" sz="1600" dirty="0" smtClean="0"/>
              <a:t> in termini di </a:t>
            </a:r>
            <a:r>
              <a:rPr lang="en-GB" sz="1600" dirty="0" err="1" smtClean="0"/>
              <a:t>autonomia</a:t>
            </a:r>
            <a:r>
              <a:rPr lang="en-GB" sz="1600" dirty="0" smtClean="0"/>
              <a:t>, </a:t>
            </a:r>
            <a:r>
              <a:rPr lang="en-GB" sz="1600" dirty="0" err="1" smtClean="0"/>
              <a:t>maggiore</a:t>
            </a:r>
            <a:r>
              <a:rPr lang="en-GB" sz="1600" dirty="0" smtClean="0"/>
              <a:t> </a:t>
            </a:r>
            <a:r>
              <a:rPr lang="en-GB" sz="1600" dirty="0" err="1" smtClean="0"/>
              <a:t>efficienza</a:t>
            </a:r>
            <a:r>
              <a:rPr lang="en-GB" sz="1600" dirty="0" smtClean="0"/>
              <a:t> e </a:t>
            </a:r>
            <a:r>
              <a:rPr lang="en-GB" sz="1600" dirty="0" err="1" smtClean="0"/>
              <a:t>rapidità</a:t>
            </a:r>
            <a:r>
              <a:rPr lang="en-GB" sz="1600" dirty="0" smtClean="0"/>
              <a:t> di </a:t>
            </a:r>
            <a:r>
              <a:rPr lang="en-GB" sz="1600" dirty="0" err="1" smtClean="0"/>
              <a:t>ricarica</a:t>
            </a:r>
            <a:r>
              <a:rPr lang="en-GB" sz="1600" dirty="0" smtClean="0"/>
              <a:t>, li </a:t>
            </a:r>
            <a:r>
              <a:rPr lang="en-GB" sz="1600" dirty="0" err="1" smtClean="0"/>
              <a:t>rende</a:t>
            </a:r>
            <a:r>
              <a:rPr lang="en-GB" sz="1600" dirty="0" smtClean="0"/>
              <a:t> </a:t>
            </a:r>
            <a:r>
              <a:rPr lang="en-GB" sz="1600" dirty="0" err="1" smtClean="0"/>
              <a:t>molto</a:t>
            </a:r>
            <a:r>
              <a:rPr lang="en-GB" sz="1600" dirty="0" smtClean="0"/>
              <a:t> </a:t>
            </a:r>
            <a:r>
              <a:rPr lang="en-GB" sz="1600" dirty="0" err="1" smtClean="0"/>
              <a:t>appetibili</a:t>
            </a:r>
            <a:r>
              <a:rPr lang="en-GB" sz="1600" dirty="0" smtClean="0"/>
              <a:t> a </a:t>
            </a:r>
            <a:r>
              <a:rPr lang="en-GB" sz="1600" dirty="0" err="1" smtClean="0"/>
              <a:t>operatori</a:t>
            </a:r>
            <a:r>
              <a:rPr lang="en-GB" sz="1600" dirty="0" smtClean="0"/>
              <a:t> di </a:t>
            </a:r>
            <a:r>
              <a:rPr lang="en-GB" sz="1600" dirty="0" err="1" smtClean="0"/>
              <a:t>grandi</a:t>
            </a:r>
            <a:r>
              <a:rPr lang="en-GB" sz="1600" dirty="0" smtClean="0"/>
              <a:t> </a:t>
            </a:r>
            <a:r>
              <a:rPr lang="en-GB" sz="1600" dirty="0" err="1" smtClean="0"/>
              <a:t>magazzini</a:t>
            </a:r>
            <a:r>
              <a:rPr lang="en-GB" sz="1600" dirty="0" smtClean="0"/>
              <a:t>. </a:t>
            </a:r>
            <a:endParaRPr lang="en-GB" sz="1600" dirty="0"/>
          </a:p>
        </p:txBody>
      </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2218" y="3977046"/>
            <a:ext cx="2565451" cy="1805088"/>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10171" y="3754507"/>
            <a:ext cx="2324430" cy="2077420"/>
          </a:xfrm>
          <a:prstGeom prst="rect">
            <a:avLst/>
          </a:prstGeom>
        </p:spPr>
      </p:pic>
    </p:spTree>
    <p:extLst>
      <p:ext uri="{BB962C8B-B14F-4D97-AF65-F5344CB8AC3E}">
        <p14:creationId xmlns:p14="http://schemas.microsoft.com/office/powerpoint/2010/main" val="1662337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689956" y="556953"/>
            <a:ext cx="10831484" cy="369332"/>
          </a:xfrm>
          <a:prstGeom prst="rect">
            <a:avLst/>
          </a:prstGeom>
          <a:noFill/>
        </p:spPr>
        <p:txBody>
          <a:bodyPr wrap="square" rtlCol="0">
            <a:spAutoFit/>
          </a:bodyPr>
          <a:lstStyle/>
          <a:p>
            <a:r>
              <a:rPr lang="en-GB" b="1" dirty="0" err="1" smtClean="0"/>
              <a:t>Origini</a:t>
            </a:r>
            <a:endParaRPr lang="en-GB" b="1" dirty="0"/>
          </a:p>
        </p:txBody>
      </p:sp>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72077" y="1046019"/>
            <a:ext cx="1971675" cy="2324100"/>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29200" y="1046019"/>
            <a:ext cx="1790700" cy="2552700"/>
          </a:xfrm>
          <a:prstGeom prst="rect">
            <a:avLst/>
          </a:prstGeom>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05348" y="1046019"/>
            <a:ext cx="1876425" cy="2438400"/>
          </a:xfrm>
          <a:prstGeom prst="rect">
            <a:avLst/>
          </a:prstGeom>
        </p:spPr>
      </p:pic>
      <p:sp>
        <p:nvSpPr>
          <p:cNvPr id="20" name="TextBox 19"/>
          <p:cNvSpPr txBox="1"/>
          <p:nvPr/>
        </p:nvSpPr>
        <p:spPr>
          <a:xfrm>
            <a:off x="1485213" y="3704797"/>
            <a:ext cx="2158539" cy="2031325"/>
          </a:xfrm>
          <a:prstGeom prst="rect">
            <a:avLst/>
          </a:prstGeom>
          <a:noFill/>
        </p:spPr>
        <p:txBody>
          <a:bodyPr wrap="square" rtlCol="0">
            <a:spAutoFit/>
          </a:bodyPr>
          <a:lstStyle/>
          <a:p>
            <a:r>
              <a:rPr lang="en-GB" dirty="0" smtClean="0"/>
              <a:t>Humphry Davy </a:t>
            </a:r>
            <a:r>
              <a:rPr lang="en-GB" dirty="0" err="1" smtClean="0"/>
              <a:t>dimostra</a:t>
            </a:r>
            <a:r>
              <a:rPr lang="en-GB" dirty="0" smtClean="0"/>
              <a:t> </a:t>
            </a:r>
            <a:r>
              <a:rPr lang="en-GB" dirty="0" err="1" smtClean="0"/>
              <a:t>praticamente</a:t>
            </a:r>
            <a:r>
              <a:rPr lang="en-GB" dirty="0" smtClean="0"/>
              <a:t> </a:t>
            </a:r>
            <a:r>
              <a:rPr lang="en-GB" dirty="0" err="1" smtClean="0"/>
              <a:t>il</a:t>
            </a:r>
            <a:r>
              <a:rPr lang="en-GB" dirty="0" smtClean="0"/>
              <a:t> </a:t>
            </a:r>
            <a:r>
              <a:rPr lang="en-GB" dirty="0" err="1" smtClean="0"/>
              <a:t>funzionamento</a:t>
            </a:r>
            <a:r>
              <a:rPr lang="en-GB" dirty="0" smtClean="0"/>
              <a:t> di </a:t>
            </a:r>
            <a:r>
              <a:rPr lang="en-GB" dirty="0" err="1" smtClean="0"/>
              <a:t>una</a:t>
            </a:r>
            <a:r>
              <a:rPr lang="en-GB" dirty="0" smtClean="0"/>
              <a:t> </a:t>
            </a:r>
            <a:r>
              <a:rPr lang="en-GB" dirty="0" err="1" smtClean="0"/>
              <a:t>cella</a:t>
            </a:r>
            <a:r>
              <a:rPr lang="en-GB" dirty="0" smtClean="0"/>
              <a:t> a </a:t>
            </a:r>
            <a:r>
              <a:rPr lang="en-GB" dirty="0" err="1" smtClean="0"/>
              <a:t>combustibile</a:t>
            </a:r>
            <a:r>
              <a:rPr lang="en-GB" dirty="0" smtClean="0"/>
              <a:t> a </a:t>
            </a:r>
            <a:r>
              <a:rPr lang="en-GB" dirty="0" err="1" smtClean="0"/>
              <a:t>inizio</a:t>
            </a:r>
            <a:r>
              <a:rPr lang="en-GB" dirty="0" smtClean="0"/>
              <a:t> 19</a:t>
            </a:r>
            <a:r>
              <a:rPr lang="en-GB" baseline="30000" dirty="0" smtClean="0"/>
              <a:t>th</a:t>
            </a:r>
            <a:r>
              <a:rPr lang="en-GB" dirty="0" smtClean="0"/>
              <a:t> </a:t>
            </a:r>
            <a:r>
              <a:rPr lang="en-GB" dirty="0" err="1" smtClean="0"/>
              <a:t>secolo</a:t>
            </a:r>
            <a:r>
              <a:rPr lang="en-GB" dirty="0" smtClean="0"/>
              <a:t>.</a:t>
            </a:r>
            <a:endParaRPr lang="en-GB" dirty="0"/>
          </a:p>
        </p:txBody>
      </p:sp>
      <p:sp>
        <p:nvSpPr>
          <p:cNvPr id="21" name="TextBox 20"/>
          <p:cNvSpPr txBox="1"/>
          <p:nvPr/>
        </p:nvSpPr>
        <p:spPr>
          <a:xfrm>
            <a:off x="4858789" y="3812829"/>
            <a:ext cx="2493818" cy="1754326"/>
          </a:xfrm>
          <a:prstGeom prst="rect">
            <a:avLst/>
          </a:prstGeom>
          <a:noFill/>
        </p:spPr>
        <p:txBody>
          <a:bodyPr wrap="square" rtlCol="0">
            <a:spAutoFit/>
          </a:bodyPr>
          <a:lstStyle/>
          <a:p>
            <a:r>
              <a:rPr lang="en-GB" dirty="0" err="1" smtClean="0"/>
              <a:t>Nel</a:t>
            </a:r>
            <a:r>
              <a:rPr lang="en-GB" dirty="0" smtClean="0"/>
              <a:t> 1838, Christian Friedrich </a:t>
            </a:r>
            <a:r>
              <a:rPr lang="en-GB" dirty="0" err="1" smtClean="0"/>
              <a:t>Schönbein</a:t>
            </a:r>
            <a:r>
              <a:rPr lang="en-GB" dirty="0" smtClean="0"/>
              <a:t> continua </a:t>
            </a:r>
            <a:r>
              <a:rPr lang="en-GB" dirty="0" err="1" smtClean="0"/>
              <a:t>il</a:t>
            </a:r>
            <a:r>
              <a:rPr lang="en-GB" dirty="0" smtClean="0"/>
              <a:t> </a:t>
            </a:r>
            <a:r>
              <a:rPr lang="en-GB" dirty="0" err="1" smtClean="0"/>
              <a:t>lavoro</a:t>
            </a:r>
            <a:r>
              <a:rPr lang="en-GB" dirty="0" smtClean="0"/>
              <a:t> </a:t>
            </a:r>
            <a:r>
              <a:rPr lang="en-GB" dirty="0" err="1" smtClean="0"/>
              <a:t>pionieristico</a:t>
            </a:r>
            <a:r>
              <a:rPr lang="en-GB" dirty="0" smtClean="0"/>
              <a:t> verso </a:t>
            </a:r>
            <a:r>
              <a:rPr lang="en-GB" dirty="0" err="1" smtClean="0"/>
              <a:t>ciò</a:t>
            </a:r>
            <a:r>
              <a:rPr lang="en-GB" dirty="0" smtClean="0"/>
              <a:t> </a:t>
            </a:r>
            <a:r>
              <a:rPr lang="en-GB" dirty="0" err="1" smtClean="0"/>
              <a:t>che</a:t>
            </a:r>
            <a:r>
              <a:rPr lang="en-GB" dirty="0" smtClean="0"/>
              <a:t> </a:t>
            </a:r>
            <a:r>
              <a:rPr lang="en-GB" dirty="0" err="1" smtClean="0"/>
              <a:t>sarebbero</a:t>
            </a:r>
            <a:r>
              <a:rPr lang="en-GB" dirty="0" smtClean="0"/>
              <a:t> </a:t>
            </a:r>
            <a:r>
              <a:rPr lang="en-GB" dirty="0" err="1" smtClean="0"/>
              <a:t>diventate</a:t>
            </a:r>
            <a:r>
              <a:rPr lang="en-GB" dirty="0" smtClean="0"/>
              <a:t> le </a:t>
            </a:r>
            <a:r>
              <a:rPr lang="en-GB" dirty="0" err="1" smtClean="0"/>
              <a:t>celle</a:t>
            </a:r>
            <a:r>
              <a:rPr lang="en-GB" dirty="0" smtClean="0"/>
              <a:t> a </a:t>
            </a:r>
            <a:r>
              <a:rPr lang="en-GB" dirty="0" err="1" smtClean="0"/>
              <a:t>combustibile</a:t>
            </a:r>
            <a:r>
              <a:rPr lang="en-GB" dirty="0" smtClean="0"/>
              <a:t>.</a:t>
            </a:r>
            <a:endParaRPr lang="en-GB" dirty="0"/>
          </a:p>
        </p:txBody>
      </p:sp>
      <p:sp>
        <p:nvSpPr>
          <p:cNvPr id="22" name="TextBox 21"/>
          <p:cNvSpPr txBox="1"/>
          <p:nvPr/>
        </p:nvSpPr>
        <p:spPr>
          <a:xfrm>
            <a:off x="8153213" y="3812829"/>
            <a:ext cx="2589227" cy="1477328"/>
          </a:xfrm>
          <a:prstGeom prst="rect">
            <a:avLst/>
          </a:prstGeom>
          <a:noFill/>
        </p:spPr>
        <p:txBody>
          <a:bodyPr wrap="square" rtlCol="0">
            <a:spAutoFit/>
          </a:bodyPr>
          <a:lstStyle/>
          <a:p>
            <a:r>
              <a:rPr lang="en-GB" dirty="0" smtClean="0"/>
              <a:t>William Grove, un </a:t>
            </a:r>
            <a:r>
              <a:rPr lang="en-GB" dirty="0" err="1" smtClean="0"/>
              <a:t>chimico</a:t>
            </a:r>
            <a:r>
              <a:rPr lang="en-GB" dirty="0" smtClean="0"/>
              <a:t>, </a:t>
            </a:r>
            <a:r>
              <a:rPr lang="en-GB" dirty="0" err="1" smtClean="0"/>
              <a:t>fisico</a:t>
            </a:r>
            <a:r>
              <a:rPr lang="en-GB" dirty="0" smtClean="0"/>
              <a:t> e </a:t>
            </a:r>
            <a:r>
              <a:rPr lang="en-GB" dirty="0" err="1" smtClean="0"/>
              <a:t>giurista</a:t>
            </a:r>
            <a:r>
              <a:rPr lang="en-GB" dirty="0" smtClean="0"/>
              <a:t>, è </a:t>
            </a:r>
            <a:r>
              <a:rPr lang="en-GB" dirty="0" err="1" smtClean="0"/>
              <a:t>considerato</a:t>
            </a:r>
            <a:r>
              <a:rPr lang="en-GB" dirty="0" smtClean="0"/>
              <a:t> </a:t>
            </a:r>
            <a:r>
              <a:rPr lang="en-GB" dirty="0" err="1" smtClean="0"/>
              <a:t>l’inventore</a:t>
            </a:r>
            <a:r>
              <a:rPr lang="en-GB" dirty="0" smtClean="0"/>
              <a:t> </a:t>
            </a:r>
            <a:r>
              <a:rPr lang="en-GB" dirty="0" err="1" smtClean="0"/>
              <a:t>della</a:t>
            </a:r>
            <a:r>
              <a:rPr lang="en-GB" dirty="0" smtClean="0"/>
              <a:t> </a:t>
            </a:r>
            <a:r>
              <a:rPr lang="en-GB" dirty="0" err="1" smtClean="0"/>
              <a:t>cella</a:t>
            </a:r>
            <a:r>
              <a:rPr lang="en-GB" dirty="0" smtClean="0"/>
              <a:t> a </a:t>
            </a:r>
            <a:r>
              <a:rPr lang="en-GB" dirty="0" err="1" smtClean="0"/>
              <a:t>combustibile</a:t>
            </a:r>
            <a:r>
              <a:rPr lang="en-GB" dirty="0" smtClean="0"/>
              <a:t> </a:t>
            </a:r>
            <a:r>
              <a:rPr lang="en-GB" dirty="0" err="1" smtClean="0"/>
              <a:t>nel</a:t>
            </a:r>
            <a:r>
              <a:rPr lang="en-GB" dirty="0" smtClean="0"/>
              <a:t> 1839.</a:t>
            </a:r>
            <a:endParaRPr lang="en-GB" dirty="0"/>
          </a:p>
        </p:txBody>
      </p:sp>
    </p:spTree>
    <p:extLst>
      <p:ext uri="{BB962C8B-B14F-4D97-AF65-F5344CB8AC3E}">
        <p14:creationId xmlns:p14="http://schemas.microsoft.com/office/powerpoint/2010/main" val="2906593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689956" y="556953"/>
            <a:ext cx="10831484" cy="369332"/>
          </a:xfrm>
          <a:prstGeom prst="rect">
            <a:avLst/>
          </a:prstGeom>
          <a:noFill/>
        </p:spPr>
        <p:txBody>
          <a:bodyPr wrap="square" rtlCol="0">
            <a:spAutoFit/>
          </a:bodyPr>
          <a:lstStyle/>
          <a:p>
            <a:r>
              <a:rPr lang="en-GB" b="1" dirty="0" err="1" smtClean="0"/>
              <a:t>Origini</a:t>
            </a:r>
            <a:endParaRPr lang="en-GB" b="1" dirty="0"/>
          </a:p>
        </p:txBody>
      </p:sp>
      <p:sp>
        <p:nvSpPr>
          <p:cNvPr id="17" name="TextBox 16"/>
          <p:cNvSpPr txBox="1"/>
          <p:nvPr/>
        </p:nvSpPr>
        <p:spPr>
          <a:xfrm>
            <a:off x="689956" y="4729942"/>
            <a:ext cx="9933709" cy="923330"/>
          </a:xfrm>
          <a:prstGeom prst="rect">
            <a:avLst/>
          </a:prstGeom>
          <a:noFill/>
        </p:spPr>
        <p:txBody>
          <a:bodyPr wrap="square" rtlCol="0">
            <a:spAutoFit/>
          </a:bodyPr>
          <a:lstStyle/>
          <a:p>
            <a:r>
              <a:rPr lang="en-GB" dirty="0" smtClean="0"/>
              <a:t>Grove </a:t>
            </a:r>
            <a:r>
              <a:rPr lang="en-GB" dirty="0" err="1" smtClean="0"/>
              <a:t>condusse</a:t>
            </a:r>
            <a:r>
              <a:rPr lang="en-GB" dirty="0" smtClean="0"/>
              <a:t> </a:t>
            </a:r>
            <a:r>
              <a:rPr lang="en-GB" dirty="0" err="1" smtClean="0"/>
              <a:t>una</a:t>
            </a:r>
            <a:r>
              <a:rPr lang="en-GB" dirty="0" smtClean="0"/>
              <a:t> </a:t>
            </a:r>
            <a:r>
              <a:rPr lang="en-GB" dirty="0" err="1" smtClean="0"/>
              <a:t>serie</a:t>
            </a:r>
            <a:r>
              <a:rPr lang="en-GB" dirty="0" smtClean="0"/>
              <a:t> di </a:t>
            </a:r>
            <a:r>
              <a:rPr lang="en-GB" dirty="0" err="1" smtClean="0"/>
              <a:t>esperimenti</a:t>
            </a:r>
            <a:r>
              <a:rPr lang="en-GB" dirty="0" smtClean="0"/>
              <a:t> con </a:t>
            </a:r>
            <a:r>
              <a:rPr lang="en-GB" dirty="0" err="1" smtClean="0"/>
              <a:t>quella</a:t>
            </a:r>
            <a:r>
              <a:rPr lang="en-GB" dirty="0" smtClean="0"/>
              <a:t> </a:t>
            </a:r>
            <a:r>
              <a:rPr lang="en-GB" dirty="0" err="1" smtClean="0"/>
              <a:t>che</a:t>
            </a:r>
            <a:r>
              <a:rPr lang="en-GB" dirty="0" smtClean="0"/>
              <a:t> </a:t>
            </a:r>
            <a:r>
              <a:rPr lang="en-GB" dirty="0" err="1" smtClean="0"/>
              <a:t>nominò</a:t>
            </a:r>
            <a:r>
              <a:rPr lang="en-GB" dirty="0" smtClean="0"/>
              <a:t> </a:t>
            </a:r>
            <a:r>
              <a:rPr lang="en-GB" dirty="0" err="1" smtClean="0"/>
              <a:t>batteria</a:t>
            </a:r>
            <a:r>
              <a:rPr lang="en-GB" dirty="0" smtClean="0"/>
              <a:t> gas-</a:t>
            </a:r>
            <a:r>
              <a:rPr lang="en-GB" dirty="0" err="1" smtClean="0"/>
              <a:t>voltaica</a:t>
            </a:r>
            <a:r>
              <a:rPr lang="en-GB" dirty="0" smtClean="0"/>
              <a:t>, </a:t>
            </a:r>
            <a:r>
              <a:rPr lang="en-GB" dirty="0" err="1" smtClean="0"/>
              <a:t>che</a:t>
            </a:r>
            <a:r>
              <a:rPr lang="en-GB" dirty="0" smtClean="0"/>
              <a:t> </a:t>
            </a:r>
            <a:r>
              <a:rPr lang="en-GB" dirty="0" err="1" smtClean="0"/>
              <a:t>riuscì</a:t>
            </a:r>
            <a:r>
              <a:rPr lang="en-GB" dirty="0" smtClean="0"/>
              <a:t> a </a:t>
            </a:r>
            <a:r>
              <a:rPr lang="en-GB" dirty="0" err="1" smtClean="0"/>
              <a:t>provare</a:t>
            </a:r>
            <a:r>
              <a:rPr lang="en-GB" dirty="0" smtClean="0"/>
              <a:t> la </a:t>
            </a:r>
            <a:r>
              <a:rPr lang="en-GB" dirty="0" err="1" smtClean="0"/>
              <a:t>possibilità</a:t>
            </a:r>
            <a:r>
              <a:rPr lang="en-GB" dirty="0" smtClean="0"/>
              <a:t> di </a:t>
            </a:r>
            <a:r>
              <a:rPr lang="en-GB" dirty="0" err="1" smtClean="0"/>
              <a:t>produrre</a:t>
            </a:r>
            <a:r>
              <a:rPr lang="en-GB" dirty="0" smtClean="0"/>
              <a:t> </a:t>
            </a:r>
            <a:r>
              <a:rPr lang="en-GB" dirty="0" err="1" smtClean="0"/>
              <a:t>corrente</a:t>
            </a:r>
            <a:r>
              <a:rPr lang="en-GB" dirty="0" smtClean="0"/>
              <a:t> </a:t>
            </a:r>
            <a:r>
              <a:rPr lang="en-GB" dirty="0" err="1" smtClean="0"/>
              <a:t>elettrica</a:t>
            </a:r>
            <a:r>
              <a:rPr lang="en-GB" dirty="0" smtClean="0"/>
              <a:t> da </a:t>
            </a:r>
            <a:r>
              <a:rPr lang="en-GB" dirty="0" err="1" smtClean="0"/>
              <a:t>una</a:t>
            </a:r>
            <a:r>
              <a:rPr lang="en-GB" dirty="0" smtClean="0"/>
              <a:t> </a:t>
            </a:r>
            <a:r>
              <a:rPr lang="en-GB" dirty="0" err="1" smtClean="0"/>
              <a:t>reazione</a:t>
            </a:r>
            <a:r>
              <a:rPr lang="en-GB" dirty="0" smtClean="0"/>
              <a:t> </a:t>
            </a:r>
            <a:r>
              <a:rPr lang="en-GB" dirty="0" err="1" smtClean="0"/>
              <a:t>elettrochimica</a:t>
            </a:r>
            <a:r>
              <a:rPr lang="en-GB" dirty="0" smtClean="0"/>
              <a:t> </a:t>
            </a:r>
            <a:r>
              <a:rPr lang="en-GB" dirty="0" err="1" smtClean="0"/>
              <a:t>tra</a:t>
            </a:r>
            <a:r>
              <a:rPr lang="en-GB" dirty="0" smtClean="0"/>
              <a:t> </a:t>
            </a:r>
            <a:r>
              <a:rPr lang="en-GB" dirty="0" err="1" smtClean="0"/>
              <a:t>idrogeno</a:t>
            </a:r>
            <a:r>
              <a:rPr lang="en-GB" dirty="0" smtClean="0"/>
              <a:t> e </a:t>
            </a:r>
            <a:r>
              <a:rPr lang="en-GB" dirty="0" err="1" smtClean="0"/>
              <a:t>ossigeno</a:t>
            </a:r>
            <a:r>
              <a:rPr lang="en-GB" dirty="0" smtClean="0"/>
              <a:t> </a:t>
            </a:r>
            <a:r>
              <a:rPr lang="en-GB" dirty="0" err="1" smtClean="0"/>
              <a:t>usando</a:t>
            </a:r>
            <a:r>
              <a:rPr lang="en-GB" dirty="0" smtClean="0"/>
              <a:t> un </a:t>
            </a:r>
            <a:r>
              <a:rPr lang="en-GB" dirty="0" err="1" smtClean="0"/>
              <a:t>catalizzatore</a:t>
            </a:r>
            <a:r>
              <a:rPr lang="en-GB" dirty="0" smtClean="0"/>
              <a:t> al </a:t>
            </a:r>
            <a:r>
              <a:rPr lang="en-GB" dirty="0" err="1" smtClean="0"/>
              <a:t>platino</a:t>
            </a:r>
            <a:r>
              <a:rPr lang="en-GB" dirty="0" smtClean="0"/>
              <a:t>.  </a:t>
            </a:r>
            <a:endParaRPr lang="en-GB" dirty="0"/>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61443" y="841372"/>
            <a:ext cx="7324725" cy="3762375"/>
          </a:xfrm>
          <a:prstGeom prst="rect">
            <a:avLst/>
          </a:prstGeom>
        </p:spPr>
      </p:pic>
    </p:spTree>
    <p:extLst>
      <p:ext uri="{BB962C8B-B14F-4D97-AF65-F5344CB8AC3E}">
        <p14:creationId xmlns:p14="http://schemas.microsoft.com/office/powerpoint/2010/main" val="516226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689956" y="556953"/>
            <a:ext cx="10831484" cy="369332"/>
          </a:xfrm>
          <a:prstGeom prst="rect">
            <a:avLst/>
          </a:prstGeom>
          <a:noFill/>
        </p:spPr>
        <p:txBody>
          <a:bodyPr wrap="square" rtlCol="0">
            <a:spAutoFit/>
          </a:bodyPr>
          <a:lstStyle/>
          <a:p>
            <a:r>
              <a:rPr lang="en-GB" b="1" dirty="0" err="1" smtClean="0"/>
              <a:t>Origini</a:t>
            </a:r>
            <a:endParaRPr lang="en-GB" b="1" dirty="0"/>
          </a:p>
        </p:txBody>
      </p:sp>
      <p:sp>
        <p:nvSpPr>
          <p:cNvPr id="17" name="TextBox 16"/>
          <p:cNvSpPr txBox="1"/>
          <p:nvPr/>
        </p:nvSpPr>
        <p:spPr>
          <a:xfrm>
            <a:off x="1354974" y="4123113"/>
            <a:ext cx="6791499" cy="1477328"/>
          </a:xfrm>
          <a:prstGeom prst="rect">
            <a:avLst/>
          </a:prstGeom>
          <a:noFill/>
        </p:spPr>
        <p:txBody>
          <a:bodyPr wrap="square" rtlCol="0">
            <a:spAutoFit/>
          </a:bodyPr>
          <a:lstStyle/>
          <a:p>
            <a:r>
              <a:rPr lang="en-GB" dirty="0" smtClean="0"/>
              <a:t>Il </a:t>
            </a:r>
            <a:r>
              <a:rPr lang="en-GB" dirty="0" err="1" smtClean="0"/>
              <a:t>termine</a:t>
            </a:r>
            <a:r>
              <a:rPr lang="en-GB" dirty="0" smtClean="0"/>
              <a:t> “fuel cell” </a:t>
            </a:r>
            <a:r>
              <a:rPr lang="en-GB" dirty="0" err="1" smtClean="0"/>
              <a:t>ovvero</a:t>
            </a:r>
            <a:r>
              <a:rPr lang="en-GB" dirty="0" smtClean="0"/>
              <a:t> “</a:t>
            </a:r>
            <a:r>
              <a:rPr lang="en-GB" dirty="0" err="1" smtClean="0"/>
              <a:t>cella</a:t>
            </a:r>
            <a:r>
              <a:rPr lang="en-GB" dirty="0" smtClean="0"/>
              <a:t> a </a:t>
            </a:r>
            <a:r>
              <a:rPr lang="en-GB" dirty="0" err="1" smtClean="0"/>
              <a:t>combustibile</a:t>
            </a:r>
            <a:r>
              <a:rPr lang="en-GB" dirty="0" smtClean="0"/>
              <a:t>” </a:t>
            </a:r>
            <a:r>
              <a:rPr lang="en-GB" dirty="0" err="1" smtClean="0"/>
              <a:t>fu</a:t>
            </a:r>
            <a:r>
              <a:rPr lang="en-GB" dirty="0" smtClean="0"/>
              <a:t> </a:t>
            </a:r>
            <a:r>
              <a:rPr lang="en-GB" dirty="0" err="1" smtClean="0"/>
              <a:t>usato</a:t>
            </a:r>
            <a:r>
              <a:rPr lang="en-GB" dirty="0" smtClean="0"/>
              <a:t> per la prima </a:t>
            </a:r>
            <a:r>
              <a:rPr lang="en-GB" dirty="0" err="1" smtClean="0"/>
              <a:t>volta</a:t>
            </a:r>
            <a:r>
              <a:rPr lang="en-GB" dirty="0" smtClean="0"/>
              <a:t> </a:t>
            </a:r>
            <a:r>
              <a:rPr lang="en-GB" dirty="0" err="1" smtClean="0"/>
              <a:t>nel</a:t>
            </a:r>
            <a:r>
              <a:rPr lang="en-GB" dirty="0" smtClean="0"/>
              <a:t> 1889 da </a:t>
            </a:r>
            <a:r>
              <a:rPr lang="en-GB" dirty="0"/>
              <a:t>Charles Langer </a:t>
            </a:r>
            <a:r>
              <a:rPr lang="en-GB" dirty="0" smtClean="0"/>
              <a:t>e </a:t>
            </a:r>
            <a:r>
              <a:rPr lang="en-GB" dirty="0"/>
              <a:t>Ludwig </a:t>
            </a:r>
            <a:r>
              <a:rPr lang="en-GB" dirty="0" err="1"/>
              <a:t>Mond</a:t>
            </a:r>
            <a:r>
              <a:rPr lang="en-GB" dirty="0" smtClean="0"/>
              <a:t>, </a:t>
            </a:r>
            <a:r>
              <a:rPr lang="en-GB" dirty="0" err="1" smtClean="0"/>
              <a:t>che</a:t>
            </a:r>
            <a:r>
              <a:rPr lang="en-GB" dirty="0" smtClean="0"/>
              <a:t> </a:t>
            </a:r>
            <a:r>
              <a:rPr lang="en-GB" dirty="0" err="1" smtClean="0"/>
              <a:t>usarono</a:t>
            </a:r>
            <a:r>
              <a:rPr lang="en-GB" dirty="0" smtClean="0"/>
              <a:t> gas di </a:t>
            </a:r>
            <a:r>
              <a:rPr lang="en-GB" dirty="0" err="1" smtClean="0"/>
              <a:t>carbone</a:t>
            </a:r>
            <a:r>
              <a:rPr lang="en-GB" dirty="0" smtClean="0"/>
              <a:t> come </a:t>
            </a:r>
            <a:r>
              <a:rPr lang="en-GB" dirty="0" err="1" smtClean="0"/>
              <a:t>combustibil</a:t>
            </a:r>
            <a:r>
              <a:rPr lang="en-GB" dirty="0" smtClean="0"/>
              <a:t>. </a:t>
            </a:r>
            <a:r>
              <a:rPr lang="en-GB" dirty="0" err="1" smtClean="0"/>
              <a:t>Ulteriori</a:t>
            </a:r>
            <a:r>
              <a:rPr lang="en-GB" dirty="0" smtClean="0"/>
              <a:t> </a:t>
            </a:r>
            <a:r>
              <a:rPr lang="en-GB" dirty="0" err="1" smtClean="0"/>
              <a:t>tentativi</a:t>
            </a:r>
            <a:r>
              <a:rPr lang="en-GB" dirty="0" smtClean="0"/>
              <a:t> di </a:t>
            </a:r>
            <a:r>
              <a:rPr lang="en-GB" dirty="0" err="1" smtClean="0"/>
              <a:t>convertire</a:t>
            </a:r>
            <a:r>
              <a:rPr lang="en-GB" dirty="0" smtClean="0"/>
              <a:t> </a:t>
            </a:r>
            <a:r>
              <a:rPr lang="en-GB" dirty="0" err="1" smtClean="0"/>
              <a:t>carbone</a:t>
            </a:r>
            <a:r>
              <a:rPr lang="en-GB" dirty="0" smtClean="0"/>
              <a:t> </a:t>
            </a:r>
            <a:r>
              <a:rPr lang="en-GB" dirty="0" err="1" smtClean="0"/>
              <a:t>direttamente</a:t>
            </a:r>
            <a:r>
              <a:rPr lang="en-GB" dirty="0" smtClean="0"/>
              <a:t> in </a:t>
            </a:r>
            <a:r>
              <a:rPr lang="en-GB" dirty="0" err="1" smtClean="0"/>
              <a:t>elettrcità</a:t>
            </a:r>
            <a:r>
              <a:rPr lang="en-GB" dirty="0" smtClean="0"/>
              <a:t> </a:t>
            </a:r>
            <a:r>
              <a:rPr lang="en-GB" dirty="0" err="1" smtClean="0"/>
              <a:t>furono</a:t>
            </a:r>
            <a:r>
              <a:rPr lang="en-GB" dirty="0" smtClean="0"/>
              <a:t> </a:t>
            </a:r>
            <a:r>
              <a:rPr lang="en-GB" dirty="0" err="1" smtClean="0"/>
              <a:t>portati</a:t>
            </a:r>
            <a:r>
              <a:rPr lang="en-GB" dirty="0" smtClean="0"/>
              <a:t> </a:t>
            </a:r>
            <a:r>
              <a:rPr lang="en-GB" dirty="0" err="1" smtClean="0"/>
              <a:t>avanti</a:t>
            </a:r>
            <a:r>
              <a:rPr lang="en-GB" dirty="0" smtClean="0"/>
              <a:t> a </a:t>
            </a:r>
            <a:r>
              <a:rPr lang="en-GB" dirty="0" err="1" smtClean="0"/>
              <a:t>inizio</a:t>
            </a:r>
            <a:r>
              <a:rPr lang="en-GB" dirty="0" smtClean="0"/>
              <a:t> XX </a:t>
            </a:r>
            <a:r>
              <a:rPr lang="en-GB" dirty="0" err="1" smtClean="0"/>
              <a:t>secolo</a:t>
            </a:r>
            <a:r>
              <a:rPr lang="en-GB" dirty="0" smtClean="0"/>
              <a:t>, ma la </a:t>
            </a:r>
            <a:r>
              <a:rPr lang="en-GB" dirty="0" err="1" smtClean="0"/>
              <a:t>tecnologia</a:t>
            </a:r>
            <a:r>
              <a:rPr lang="en-GB" dirty="0" smtClean="0"/>
              <a:t> non </a:t>
            </a:r>
            <a:r>
              <a:rPr lang="en-GB" dirty="0" err="1" smtClean="0"/>
              <a:t>venne</a:t>
            </a:r>
            <a:r>
              <a:rPr lang="en-GB" dirty="0" smtClean="0"/>
              <a:t> </a:t>
            </a:r>
            <a:r>
              <a:rPr lang="en-GB" dirty="0" err="1" smtClean="0"/>
              <a:t>perfezionata</a:t>
            </a:r>
            <a:r>
              <a:rPr lang="en-GB" dirty="0" smtClean="0"/>
              <a:t>. </a:t>
            </a:r>
            <a:endParaRPr lang="en-GB" sz="900" dirty="0"/>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34663" y="1226647"/>
            <a:ext cx="2135643" cy="2464204"/>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20528" y="1226647"/>
            <a:ext cx="1685925" cy="2714625"/>
          </a:xfrm>
          <a:prstGeom prst="rect">
            <a:avLst/>
          </a:prstGeom>
        </p:spPr>
      </p:pic>
    </p:spTree>
    <p:extLst>
      <p:ext uri="{BB962C8B-B14F-4D97-AF65-F5344CB8AC3E}">
        <p14:creationId xmlns:p14="http://schemas.microsoft.com/office/powerpoint/2010/main" val="4076994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333948" y="645036"/>
            <a:ext cx="3084021" cy="5278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259133" y="38207"/>
            <a:ext cx="10831484" cy="369332"/>
          </a:xfrm>
          <a:prstGeom prst="rect">
            <a:avLst/>
          </a:prstGeom>
          <a:noFill/>
        </p:spPr>
        <p:txBody>
          <a:bodyPr wrap="square" rtlCol="0">
            <a:spAutoFit/>
          </a:bodyPr>
          <a:lstStyle/>
          <a:p>
            <a:r>
              <a:rPr lang="en-GB" b="1" dirty="0" err="1" smtClean="0"/>
              <a:t>Origini</a:t>
            </a:r>
            <a:endParaRPr lang="en-GB" b="1" dirty="0"/>
          </a:p>
        </p:txBody>
      </p:sp>
      <p:sp>
        <p:nvSpPr>
          <p:cNvPr id="18" name="TextBox 17"/>
          <p:cNvSpPr txBox="1"/>
          <p:nvPr/>
        </p:nvSpPr>
        <p:spPr>
          <a:xfrm>
            <a:off x="4653607" y="3040159"/>
            <a:ext cx="4422371" cy="2308324"/>
          </a:xfrm>
          <a:prstGeom prst="rect">
            <a:avLst/>
          </a:prstGeom>
          <a:noFill/>
        </p:spPr>
        <p:txBody>
          <a:bodyPr wrap="square" rtlCol="0">
            <a:spAutoFit/>
          </a:bodyPr>
          <a:lstStyle/>
          <a:p>
            <a:r>
              <a:rPr lang="en-GB" dirty="0" err="1" smtClean="0"/>
              <a:t>Nello</a:t>
            </a:r>
            <a:r>
              <a:rPr lang="en-GB" dirty="0" smtClean="0"/>
              <a:t> </a:t>
            </a:r>
            <a:r>
              <a:rPr lang="en-GB" dirty="0" err="1" smtClean="0"/>
              <a:t>stesso</a:t>
            </a:r>
            <a:r>
              <a:rPr lang="en-GB" dirty="0" smtClean="0"/>
              <a:t> </a:t>
            </a:r>
            <a:r>
              <a:rPr lang="en-GB" dirty="0" err="1" smtClean="0"/>
              <a:t>periodo</a:t>
            </a:r>
            <a:r>
              <a:rPr lang="en-GB" dirty="0" smtClean="0"/>
              <a:t>, Harry </a:t>
            </a:r>
            <a:r>
              <a:rPr lang="en-GB" dirty="0"/>
              <a:t>Karl </a:t>
            </a:r>
            <a:r>
              <a:rPr lang="en-GB" dirty="0" err="1"/>
              <a:t>Ihrig</a:t>
            </a:r>
            <a:r>
              <a:rPr lang="en-GB" dirty="0"/>
              <a:t> </a:t>
            </a:r>
            <a:r>
              <a:rPr lang="en-GB" dirty="0" err="1" smtClean="0"/>
              <a:t>installò</a:t>
            </a:r>
            <a:r>
              <a:rPr lang="en-GB" dirty="0" smtClean="0"/>
              <a:t> </a:t>
            </a:r>
            <a:r>
              <a:rPr lang="en-GB" dirty="0" err="1" smtClean="0"/>
              <a:t>una</a:t>
            </a:r>
            <a:r>
              <a:rPr lang="en-GB" dirty="0" smtClean="0"/>
              <a:t> </a:t>
            </a:r>
            <a:r>
              <a:rPr lang="en-GB" dirty="0" err="1" smtClean="0"/>
              <a:t>cella</a:t>
            </a:r>
            <a:r>
              <a:rPr lang="en-GB" dirty="0" smtClean="0"/>
              <a:t> di Bacon </a:t>
            </a:r>
            <a:r>
              <a:rPr lang="en-GB" dirty="0" err="1" smtClean="0"/>
              <a:t>modificata</a:t>
            </a:r>
            <a:r>
              <a:rPr lang="en-GB" dirty="0" smtClean="0"/>
              <a:t> da </a:t>
            </a:r>
            <a:r>
              <a:rPr lang="en-GB" dirty="0"/>
              <a:t>15 kW </a:t>
            </a:r>
            <a:r>
              <a:rPr lang="en-GB" dirty="0" err="1" smtClean="0"/>
              <a:t>su</a:t>
            </a:r>
            <a:r>
              <a:rPr lang="en-GB" dirty="0" smtClean="0"/>
              <a:t> un </a:t>
            </a:r>
            <a:r>
              <a:rPr lang="en-GB" dirty="0" err="1" smtClean="0"/>
              <a:t>trattore</a:t>
            </a:r>
            <a:r>
              <a:rPr lang="en-GB" dirty="0" smtClean="0"/>
              <a:t> Allis-Chalmers. </a:t>
            </a:r>
            <a:r>
              <a:rPr lang="en-GB" dirty="0"/>
              <a:t>Allis-Chalmers, in </a:t>
            </a:r>
            <a:r>
              <a:rPr lang="en-GB" dirty="0" err="1" smtClean="0"/>
              <a:t>collaborazione</a:t>
            </a:r>
            <a:r>
              <a:rPr lang="en-GB" dirty="0" smtClean="0"/>
              <a:t> con </a:t>
            </a:r>
            <a:r>
              <a:rPr lang="en-GB" dirty="0" err="1" smtClean="0"/>
              <a:t>l’aviazione</a:t>
            </a:r>
            <a:r>
              <a:rPr lang="en-GB" dirty="0" smtClean="0"/>
              <a:t> USA, </a:t>
            </a:r>
            <a:r>
              <a:rPr lang="en-GB" dirty="0" err="1" smtClean="0"/>
              <a:t>sviluppò</a:t>
            </a:r>
            <a:r>
              <a:rPr lang="en-GB" dirty="0" smtClean="0"/>
              <a:t> in </a:t>
            </a:r>
            <a:r>
              <a:rPr lang="en-GB" dirty="0" err="1" smtClean="0"/>
              <a:t>seguito</a:t>
            </a:r>
            <a:r>
              <a:rPr lang="en-GB" dirty="0" smtClean="0"/>
              <a:t> </a:t>
            </a:r>
            <a:r>
              <a:rPr lang="en-GB" dirty="0" err="1" smtClean="0"/>
              <a:t>una</a:t>
            </a:r>
            <a:r>
              <a:rPr lang="en-GB" dirty="0" smtClean="0"/>
              <a:t> </a:t>
            </a:r>
            <a:r>
              <a:rPr lang="en-GB" dirty="0" err="1" smtClean="0"/>
              <a:t>serie</a:t>
            </a:r>
            <a:r>
              <a:rPr lang="en-GB" dirty="0" smtClean="0"/>
              <a:t> di </a:t>
            </a:r>
            <a:r>
              <a:rPr lang="en-GB" dirty="0" err="1" smtClean="0"/>
              <a:t>veicoli</a:t>
            </a:r>
            <a:r>
              <a:rPr lang="en-GB" dirty="0" smtClean="0"/>
              <a:t> </a:t>
            </a:r>
            <a:r>
              <a:rPr lang="en-GB" dirty="0" err="1" smtClean="0"/>
              <a:t>alimentati</a:t>
            </a:r>
            <a:r>
              <a:rPr lang="en-GB" dirty="0" smtClean="0"/>
              <a:t> da </a:t>
            </a:r>
            <a:r>
              <a:rPr lang="en-GB" dirty="0" err="1" smtClean="0"/>
              <a:t>celle</a:t>
            </a:r>
            <a:r>
              <a:rPr lang="en-GB" dirty="0" smtClean="0"/>
              <a:t> a </a:t>
            </a:r>
            <a:r>
              <a:rPr lang="en-GB" dirty="0" err="1" smtClean="0"/>
              <a:t>combustibile</a:t>
            </a:r>
            <a:r>
              <a:rPr lang="en-GB" dirty="0" smtClean="0"/>
              <a:t> </a:t>
            </a:r>
            <a:r>
              <a:rPr lang="en-GB" dirty="0" err="1" smtClean="0"/>
              <a:t>tra</a:t>
            </a:r>
            <a:r>
              <a:rPr lang="en-GB" dirty="0" smtClean="0"/>
              <a:t> cui un </a:t>
            </a:r>
            <a:r>
              <a:rPr lang="en-GB" dirty="0" err="1" smtClean="0"/>
              <a:t>sollevatore</a:t>
            </a:r>
            <a:r>
              <a:rPr lang="en-GB" dirty="0" smtClean="0"/>
              <a:t> a </a:t>
            </a:r>
            <a:r>
              <a:rPr lang="en-GB" dirty="0" err="1" smtClean="0"/>
              <a:t>forche</a:t>
            </a:r>
            <a:r>
              <a:rPr lang="en-GB" dirty="0" smtClean="0"/>
              <a:t>, un golf cart e un </a:t>
            </a:r>
            <a:r>
              <a:rPr lang="en-GB" dirty="0" err="1" smtClean="0"/>
              <a:t>veicolo</a:t>
            </a:r>
            <a:r>
              <a:rPr lang="en-GB" dirty="0" smtClean="0"/>
              <a:t> </a:t>
            </a:r>
            <a:r>
              <a:rPr lang="en-GB" dirty="0" err="1" smtClean="0"/>
              <a:t>sommergibile</a:t>
            </a:r>
            <a:r>
              <a:rPr lang="en-GB" dirty="0" smtClean="0"/>
              <a:t>. </a:t>
            </a:r>
            <a:endParaRPr lang="en-GB" dirty="0"/>
          </a:p>
        </p:txBody>
      </p:sp>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8748" y="3609647"/>
            <a:ext cx="2438400" cy="1876425"/>
          </a:xfrm>
          <a:prstGeom prst="rect">
            <a:avLst/>
          </a:prstGeom>
        </p:spPr>
      </p:pic>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58596" y="407539"/>
            <a:ext cx="3192087" cy="2015836"/>
          </a:xfrm>
          <a:prstGeom prst="rect">
            <a:avLst/>
          </a:prstGeom>
        </p:spPr>
      </p:pic>
      <p:sp>
        <p:nvSpPr>
          <p:cNvPr id="21" name="TextBox 20"/>
          <p:cNvSpPr txBox="1"/>
          <p:nvPr/>
        </p:nvSpPr>
        <p:spPr>
          <a:xfrm>
            <a:off x="491889" y="715931"/>
            <a:ext cx="2926080" cy="2862322"/>
          </a:xfrm>
          <a:prstGeom prst="rect">
            <a:avLst/>
          </a:prstGeom>
          <a:noFill/>
        </p:spPr>
        <p:txBody>
          <a:bodyPr wrap="square" rtlCol="0">
            <a:spAutoFit/>
          </a:bodyPr>
          <a:lstStyle/>
          <a:p>
            <a:r>
              <a:rPr lang="en-GB" dirty="0" err="1" smtClean="0"/>
              <a:t>Nel</a:t>
            </a:r>
            <a:r>
              <a:rPr lang="en-GB" dirty="0" smtClean="0"/>
              <a:t> </a:t>
            </a:r>
            <a:r>
              <a:rPr lang="en-GB" dirty="0"/>
              <a:t>1932</a:t>
            </a:r>
            <a:r>
              <a:rPr lang="en-GB" dirty="0" smtClean="0"/>
              <a:t>, un </a:t>
            </a:r>
            <a:r>
              <a:rPr lang="en-GB" dirty="0" err="1" smtClean="0"/>
              <a:t>professore</a:t>
            </a:r>
            <a:r>
              <a:rPr lang="en-GB" dirty="0" smtClean="0"/>
              <a:t> di </a:t>
            </a:r>
            <a:r>
              <a:rPr lang="en-GB" dirty="0" err="1" smtClean="0"/>
              <a:t>ingegneria</a:t>
            </a:r>
            <a:r>
              <a:rPr lang="en-GB" dirty="0" smtClean="0"/>
              <a:t> di Cambridge, Francis Bacon, </a:t>
            </a:r>
            <a:r>
              <a:rPr lang="en-GB" dirty="0" err="1" smtClean="0"/>
              <a:t>modificò</a:t>
            </a:r>
            <a:r>
              <a:rPr lang="en-GB" dirty="0" smtClean="0"/>
              <a:t> </a:t>
            </a:r>
            <a:r>
              <a:rPr lang="en-GB" dirty="0" err="1" smtClean="0"/>
              <a:t>il</a:t>
            </a:r>
            <a:r>
              <a:rPr lang="en-GB" dirty="0" smtClean="0"/>
              <a:t> </a:t>
            </a:r>
            <a:r>
              <a:rPr lang="en-GB" dirty="0" err="1" smtClean="0"/>
              <a:t>dispositivo</a:t>
            </a:r>
            <a:r>
              <a:rPr lang="en-GB" dirty="0" smtClean="0"/>
              <a:t> di </a:t>
            </a:r>
            <a:r>
              <a:rPr lang="en-GB" dirty="0" err="1" smtClean="0"/>
              <a:t>Mond</a:t>
            </a:r>
            <a:r>
              <a:rPr lang="en-GB" dirty="0"/>
              <a:t> </a:t>
            </a:r>
            <a:r>
              <a:rPr lang="en-GB" dirty="0" smtClean="0"/>
              <a:t>e Langer per </a:t>
            </a:r>
            <a:r>
              <a:rPr lang="en-GB" dirty="0" err="1" smtClean="0"/>
              <a:t>sviluppare</a:t>
            </a:r>
            <a:r>
              <a:rPr lang="en-GB" dirty="0" smtClean="0"/>
              <a:t> la prima fuel cell </a:t>
            </a:r>
            <a:r>
              <a:rPr lang="en-GB" dirty="0" err="1" smtClean="0"/>
              <a:t>alcalina</a:t>
            </a:r>
            <a:r>
              <a:rPr lang="en-GB" dirty="0" smtClean="0"/>
              <a:t> (AFC) ma </a:t>
            </a:r>
            <a:r>
              <a:rPr lang="en-GB" dirty="0" err="1" smtClean="0"/>
              <a:t>fu</a:t>
            </a:r>
            <a:r>
              <a:rPr lang="en-GB" dirty="0" smtClean="0"/>
              <a:t> </a:t>
            </a:r>
            <a:r>
              <a:rPr lang="en-GB" dirty="0" err="1" smtClean="0"/>
              <a:t>necessario</a:t>
            </a:r>
            <a:r>
              <a:rPr lang="en-GB" dirty="0" smtClean="0"/>
              <a:t> </a:t>
            </a:r>
            <a:r>
              <a:rPr lang="en-GB" dirty="0" err="1" smtClean="0"/>
              <a:t>attendere</a:t>
            </a:r>
            <a:r>
              <a:rPr lang="en-GB" dirty="0" smtClean="0"/>
              <a:t> </a:t>
            </a:r>
            <a:r>
              <a:rPr lang="en-GB" dirty="0" err="1" smtClean="0"/>
              <a:t>fino</a:t>
            </a:r>
            <a:r>
              <a:rPr lang="en-GB" dirty="0" smtClean="0"/>
              <a:t> al </a:t>
            </a:r>
            <a:r>
              <a:rPr lang="en-GB" dirty="0"/>
              <a:t>1959 </a:t>
            </a:r>
            <a:r>
              <a:rPr lang="en-GB" dirty="0" err="1" smtClean="0"/>
              <a:t>perchè</a:t>
            </a:r>
            <a:r>
              <a:rPr lang="en-GB" dirty="0" smtClean="0"/>
              <a:t> </a:t>
            </a:r>
            <a:r>
              <a:rPr lang="en-GB" dirty="0"/>
              <a:t>Bacon </a:t>
            </a:r>
            <a:r>
              <a:rPr lang="en-GB" dirty="0" err="1" smtClean="0"/>
              <a:t>dimostrasse</a:t>
            </a:r>
            <a:r>
              <a:rPr lang="en-GB" dirty="0" smtClean="0"/>
              <a:t> un </a:t>
            </a:r>
            <a:r>
              <a:rPr lang="en-GB" dirty="0" err="1" smtClean="0"/>
              <a:t>sistema</a:t>
            </a:r>
            <a:r>
              <a:rPr lang="en-GB" dirty="0" smtClean="0"/>
              <a:t> fuel cell da 5kW.</a:t>
            </a:r>
            <a:endParaRPr lang="en-GB" dirty="0"/>
          </a:p>
        </p:txBody>
      </p:sp>
      <p:sp>
        <p:nvSpPr>
          <p:cNvPr id="22" name="Curved Up Arrow 21"/>
          <p:cNvSpPr/>
          <p:nvPr/>
        </p:nvSpPr>
        <p:spPr>
          <a:xfrm rot="14540608">
            <a:off x="7763326" y="1855201"/>
            <a:ext cx="2471148" cy="126546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029837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23486" y="974736"/>
            <a:ext cx="1367278" cy="3464172"/>
          </a:xfrm>
          <a:prstGeom prst="rect">
            <a:avLst/>
          </a:prstGeom>
        </p:spPr>
      </p:pic>
      <p:sp>
        <p:nvSpPr>
          <p:cNvPr id="16" name="TextBox 15"/>
          <p:cNvSpPr txBox="1"/>
          <p:nvPr/>
        </p:nvSpPr>
        <p:spPr>
          <a:xfrm>
            <a:off x="581891" y="773084"/>
            <a:ext cx="7182196" cy="369332"/>
          </a:xfrm>
          <a:prstGeom prst="rect">
            <a:avLst/>
          </a:prstGeom>
          <a:noFill/>
        </p:spPr>
        <p:txBody>
          <a:bodyPr wrap="square" rtlCol="0">
            <a:spAutoFit/>
          </a:bodyPr>
          <a:lstStyle/>
          <a:p>
            <a:r>
              <a:rPr lang="en-GB" b="1" dirty="0" smtClean="0"/>
              <a:t>Il </a:t>
            </a:r>
            <a:r>
              <a:rPr lang="en-GB" b="1" dirty="0" err="1" smtClean="0"/>
              <a:t>programma</a:t>
            </a:r>
            <a:r>
              <a:rPr lang="en-GB" b="1" dirty="0" smtClean="0"/>
              <a:t> </a:t>
            </a:r>
            <a:r>
              <a:rPr lang="en-GB" b="1" dirty="0" err="1" smtClean="0"/>
              <a:t>spaziale</a:t>
            </a:r>
            <a:endParaRPr lang="en-GB" b="1" dirty="0"/>
          </a:p>
        </p:txBody>
      </p:sp>
      <p:sp>
        <p:nvSpPr>
          <p:cNvPr id="18" name="TextBox 17"/>
          <p:cNvSpPr txBox="1"/>
          <p:nvPr/>
        </p:nvSpPr>
        <p:spPr>
          <a:xfrm>
            <a:off x="5405120" y="2144375"/>
            <a:ext cx="2253876" cy="3970318"/>
          </a:xfrm>
          <a:prstGeom prst="rect">
            <a:avLst/>
          </a:prstGeom>
          <a:noFill/>
        </p:spPr>
        <p:txBody>
          <a:bodyPr wrap="square" rtlCol="0">
            <a:spAutoFit/>
          </a:bodyPr>
          <a:lstStyle/>
          <a:p>
            <a:r>
              <a:rPr lang="en-GB" sz="1400" dirty="0" err="1" smtClean="0"/>
              <a:t>Alla</a:t>
            </a:r>
            <a:r>
              <a:rPr lang="en-GB" sz="1400" dirty="0" smtClean="0"/>
              <a:t> fine </a:t>
            </a:r>
            <a:r>
              <a:rPr lang="en-GB" sz="1400" dirty="0" err="1" smtClean="0"/>
              <a:t>degli</a:t>
            </a:r>
            <a:r>
              <a:rPr lang="en-GB" sz="1400" dirty="0" smtClean="0"/>
              <a:t> </a:t>
            </a:r>
            <a:r>
              <a:rPr lang="en-GB" sz="1400" dirty="0" err="1" smtClean="0"/>
              <a:t>anni</a:t>
            </a:r>
            <a:r>
              <a:rPr lang="en-GB" sz="1400" dirty="0" smtClean="0"/>
              <a:t> 50 e </a:t>
            </a:r>
            <a:r>
              <a:rPr lang="en-GB" sz="1400" dirty="0" err="1" smtClean="0"/>
              <a:t>inizio</a:t>
            </a:r>
            <a:r>
              <a:rPr lang="en-GB" sz="1400" dirty="0" smtClean="0"/>
              <a:t> 60, la NASA, in </a:t>
            </a:r>
            <a:r>
              <a:rPr lang="en-GB" sz="1400" dirty="0" err="1" smtClean="0"/>
              <a:t>collaborazione</a:t>
            </a:r>
            <a:r>
              <a:rPr lang="en-GB" sz="1400" dirty="0" smtClean="0"/>
              <a:t> con </a:t>
            </a:r>
            <a:r>
              <a:rPr lang="en-GB" sz="1400" dirty="0" err="1" smtClean="0"/>
              <a:t>dei</a:t>
            </a:r>
            <a:r>
              <a:rPr lang="en-GB" sz="1400" dirty="0" smtClean="0"/>
              <a:t> partner </a:t>
            </a:r>
            <a:r>
              <a:rPr lang="en-GB" sz="1400" dirty="0" err="1" smtClean="0"/>
              <a:t>industriali</a:t>
            </a:r>
            <a:r>
              <a:rPr lang="en-GB" sz="1400" dirty="0" smtClean="0"/>
              <a:t>, </a:t>
            </a:r>
            <a:r>
              <a:rPr lang="en-GB" sz="1400" dirty="0" err="1" smtClean="0"/>
              <a:t>iniziò</a:t>
            </a:r>
            <a:r>
              <a:rPr lang="en-GB" sz="1400" dirty="0" smtClean="0"/>
              <a:t> a </a:t>
            </a:r>
            <a:r>
              <a:rPr lang="en-GB" sz="1400" dirty="0" err="1" smtClean="0"/>
              <a:t>sviluppare</a:t>
            </a:r>
            <a:r>
              <a:rPr lang="en-GB" sz="1400" dirty="0" smtClean="0"/>
              <a:t> </a:t>
            </a:r>
            <a:r>
              <a:rPr lang="en-GB" sz="1400" dirty="0" err="1" smtClean="0"/>
              <a:t>generatori</a:t>
            </a:r>
            <a:r>
              <a:rPr lang="en-GB" sz="1400" dirty="0" smtClean="0"/>
              <a:t> a </a:t>
            </a:r>
            <a:r>
              <a:rPr lang="en-GB" sz="1400" dirty="0" err="1" smtClean="0"/>
              <a:t>celle</a:t>
            </a:r>
            <a:r>
              <a:rPr lang="en-GB" sz="1400" dirty="0" smtClean="0"/>
              <a:t> a </a:t>
            </a:r>
            <a:r>
              <a:rPr lang="en-GB" sz="1400" dirty="0" err="1" smtClean="0"/>
              <a:t>combustibile</a:t>
            </a:r>
            <a:r>
              <a:rPr lang="en-GB" sz="1400" dirty="0" smtClean="0"/>
              <a:t> per </a:t>
            </a:r>
            <a:r>
              <a:rPr lang="en-GB" sz="1400" dirty="0" err="1" smtClean="0"/>
              <a:t>missioni</a:t>
            </a:r>
            <a:r>
              <a:rPr lang="en-GB" sz="1400" dirty="0" smtClean="0"/>
              <a:t> </a:t>
            </a:r>
            <a:r>
              <a:rPr lang="en-GB" sz="1400" dirty="0" err="1" smtClean="0"/>
              <a:t>spaziali</a:t>
            </a:r>
            <a:r>
              <a:rPr lang="en-GB" sz="1400" dirty="0" smtClean="0"/>
              <a:t> con </a:t>
            </a:r>
            <a:r>
              <a:rPr lang="en-GB" sz="1400" dirty="0" err="1" smtClean="0"/>
              <a:t>astronauti</a:t>
            </a:r>
            <a:r>
              <a:rPr lang="en-GB" sz="1400" dirty="0" smtClean="0"/>
              <a:t> a </a:t>
            </a:r>
            <a:r>
              <a:rPr lang="en-GB" sz="1400" dirty="0" err="1" smtClean="0"/>
              <a:t>bordo</a:t>
            </a:r>
            <a:r>
              <a:rPr lang="en-GB" sz="1400" dirty="0" smtClean="0"/>
              <a:t>. La prima </a:t>
            </a:r>
            <a:r>
              <a:rPr lang="en-GB" sz="1400" dirty="0" err="1" smtClean="0"/>
              <a:t>unità</a:t>
            </a:r>
            <a:r>
              <a:rPr lang="en-GB" sz="1400" dirty="0" smtClean="0"/>
              <a:t> PEMFC </a:t>
            </a:r>
            <a:r>
              <a:rPr lang="en-GB" sz="1400" dirty="0" err="1" smtClean="0"/>
              <a:t>fu</a:t>
            </a:r>
            <a:r>
              <a:rPr lang="en-GB" sz="1400" dirty="0" smtClean="0"/>
              <a:t> </a:t>
            </a:r>
            <a:r>
              <a:rPr lang="en-GB" sz="1400" dirty="0" err="1" smtClean="0"/>
              <a:t>uno</a:t>
            </a:r>
            <a:r>
              <a:rPr lang="en-GB" sz="1400" dirty="0" smtClean="0"/>
              <a:t> </a:t>
            </a:r>
            <a:r>
              <a:rPr lang="en-GB" sz="1400" dirty="0" err="1" smtClean="0"/>
              <a:t>dei</a:t>
            </a:r>
            <a:r>
              <a:rPr lang="en-GB" sz="1400" dirty="0" smtClean="0"/>
              <a:t> </a:t>
            </a:r>
            <a:r>
              <a:rPr lang="en-GB" sz="1400" dirty="0" err="1" smtClean="0"/>
              <a:t>risultati</a:t>
            </a:r>
            <a:r>
              <a:rPr lang="en-GB" sz="1400" dirty="0" smtClean="0"/>
              <a:t> di </a:t>
            </a:r>
            <a:r>
              <a:rPr lang="en-GB" sz="1400" dirty="0" err="1" smtClean="0"/>
              <a:t>questa</a:t>
            </a:r>
            <a:r>
              <a:rPr lang="en-GB" sz="1400" dirty="0" smtClean="0"/>
              <a:t> </a:t>
            </a:r>
            <a:r>
              <a:rPr lang="en-GB" sz="1400" dirty="0" err="1" smtClean="0"/>
              <a:t>collaborazione</a:t>
            </a:r>
            <a:r>
              <a:rPr lang="en-GB" sz="1400" dirty="0" smtClean="0"/>
              <a:t>, </a:t>
            </a:r>
            <a:r>
              <a:rPr lang="en-GB" sz="1400" dirty="0" err="1" smtClean="0"/>
              <a:t>riconosciuta</a:t>
            </a:r>
            <a:r>
              <a:rPr lang="en-GB" sz="1400" dirty="0" smtClean="0"/>
              <a:t> a Willard </a:t>
            </a:r>
            <a:r>
              <a:rPr lang="en-GB" sz="1400" dirty="0"/>
              <a:t>Thomas Grubb </a:t>
            </a:r>
            <a:r>
              <a:rPr lang="en-GB" sz="1400" dirty="0" err="1" smtClean="0"/>
              <a:t>della</a:t>
            </a:r>
            <a:r>
              <a:rPr lang="en-GB" sz="1400" dirty="0" smtClean="0"/>
              <a:t> </a:t>
            </a:r>
            <a:r>
              <a:rPr lang="en-GB" sz="1400" dirty="0"/>
              <a:t>General Electric (GE</a:t>
            </a:r>
            <a:r>
              <a:rPr lang="en-GB" sz="1400" dirty="0" smtClean="0"/>
              <a:t>). Un </a:t>
            </a:r>
            <a:r>
              <a:rPr lang="en-GB" sz="1400" dirty="0" err="1" smtClean="0"/>
              <a:t>altro</a:t>
            </a:r>
            <a:r>
              <a:rPr lang="en-GB" sz="1400" dirty="0" smtClean="0"/>
              <a:t> </a:t>
            </a:r>
            <a:r>
              <a:rPr lang="en-GB" sz="1400" dirty="0" err="1" smtClean="0"/>
              <a:t>ricercatore</a:t>
            </a:r>
            <a:r>
              <a:rPr lang="en-GB" sz="1400" dirty="0" smtClean="0"/>
              <a:t> GE,  </a:t>
            </a:r>
            <a:r>
              <a:rPr lang="en-GB" sz="1400" dirty="0"/>
              <a:t>Leonard </a:t>
            </a:r>
            <a:r>
              <a:rPr lang="en-GB" sz="1400" dirty="0" err="1"/>
              <a:t>Niedrach</a:t>
            </a:r>
            <a:r>
              <a:rPr lang="en-GB" sz="1400" dirty="0"/>
              <a:t>, </a:t>
            </a:r>
            <a:r>
              <a:rPr lang="en-GB" sz="1400" dirty="0" err="1" smtClean="0"/>
              <a:t>migliorò</a:t>
            </a:r>
            <a:r>
              <a:rPr lang="en-GB" sz="1400" dirty="0" smtClean="0"/>
              <a:t> </a:t>
            </a:r>
            <a:r>
              <a:rPr lang="en-GB" sz="1400" dirty="0" err="1" smtClean="0"/>
              <a:t>l’invenzione</a:t>
            </a:r>
            <a:r>
              <a:rPr lang="en-GB" sz="1400" dirty="0" smtClean="0"/>
              <a:t> di Grubb </a:t>
            </a:r>
            <a:r>
              <a:rPr lang="en-GB" sz="1400" dirty="0" err="1" smtClean="0"/>
              <a:t>usando</a:t>
            </a:r>
            <a:r>
              <a:rPr lang="en-GB" sz="1400" dirty="0" smtClean="0"/>
              <a:t> un </a:t>
            </a:r>
            <a:r>
              <a:rPr lang="en-GB" sz="1400" dirty="0" err="1" smtClean="0"/>
              <a:t>catalizzatore</a:t>
            </a:r>
            <a:r>
              <a:rPr lang="en-GB" sz="1400" dirty="0" smtClean="0"/>
              <a:t> al </a:t>
            </a:r>
            <a:r>
              <a:rPr lang="en-GB" sz="1400" dirty="0" err="1" smtClean="0"/>
              <a:t>platino</a:t>
            </a:r>
            <a:r>
              <a:rPr lang="en-GB" sz="1400" dirty="0" smtClean="0"/>
              <a:t> </a:t>
            </a:r>
            <a:r>
              <a:rPr lang="en-GB" sz="1400" dirty="0" err="1" smtClean="0"/>
              <a:t>sulle</a:t>
            </a:r>
            <a:r>
              <a:rPr lang="en-GB" sz="1400" dirty="0" smtClean="0"/>
              <a:t> membrane.</a:t>
            </a:r>
            <a:endParaRPr lang="en-GB" sz="1400" dirty="0"/>
          </a:p>
        </p:txBody>
      </p:sp>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90764" y="87086"/>
            <a:ext cx="2352927" cy="1956463"/>
          </a:xfrm>
          <a:prstGeom prst="rect">
            <a:avLst/>
          </a:prstGeom>
        </p:spPr>
      </p:pic>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1891" y="4438997"/>
            <a:ext cx="1073252" cy="1705278"/>
          </a:xfrm>
          <a:prstGeom prst="rect">
            <a:avLst/>
          </a:prstGeom>
        </p:spPr>
      </p:pic>
      <p:sp>
        <p:nvSpPr>
          <p:cNvPr id="21" name="Rectangle 20"/>
          <p:cNvSpPr/>
          <p:nvPr/>
        </p:nvSpPr>
        <p:spPr>
          <a:xfrm>
            <a:off x="7764087" y="3384785"/>
            <a:ext cx="3890356" cy="2031325"/>
          </a:xfrm>
          <a:prstGeom prst="rect">
            <a:avLst/>
          </a:prstGeom>
        </p:spPr>
        <p:txBody>
          <a:bodyPr wrap="square">
            <a:spAutoFit/>
          </a:bodyPr>
          <a:lstStyle/>
          <a:p>
            <a:r>
              <a:rPr lang="en-GB" sz="1400" dirty="0" smtClean="0"/>
              <a:t>In </a:t>
            </a:r>
            <a:r>
              <a:rPr lang="en-GB" sz="1400" dirty="0" err="1" smtClean="0"/>
              <a:t>questa</a:t>
            </a:r>
            <a:r>
              <a:rPr lang="en-GB" sz="1400" dirty="0" smtClean="0"/>
              <a:t> </a:t>
            </a:r>
            <a:r>
              <a:rPr lang="en-GB" sz="1400" dirty="0" err="1" smtClean="0"/>
              <a:t>immagine</a:t>
            </a:r>
            <a:r>
              <a:rPr lang="en-GB" sz="1400" dirty="0" smtClean="0"/>
              <a:t>, </a:t>
            </a:r>
            <a:r>
              <a:rPr lang="en-GB" sz="1400" dirty="0" err="1" smtClean="0"/>
              <a:t>degli</a:t>
            </a:r>
            <a:r>
              <a:rPr lang="en-GB" sz="1400" dirty="0" smtClean="0"/>
              <a:t> </a:t>
            </a:r>
            <a:r>
              <a:rPr lang="en-GB" sz="1400" dirty="0" err="1" smtClean="0"/>
              <a:t>ingegneri</a:t>
            </a:r>
            <a:r>
              <a:rPr lang="en-GB" sz="1400" dirty="0" smtClean="0"/>
              <a:t> </a:t>
            </a:r>
            <a:r>
              <a:rPr lang="en-GB" sz="1400" dirty="0" err="1" smtClean="0"/>
              <a:t>testano</a:t>
            </a:r>
            <a:r>
              <a:rPr lang="en-GB" sz="1400" dirty="0" smtClean="0"/>
              <a:t> </a:t>
            </a:r>
            <a:r>
              <a:rPr lang="en-GB" sz="1400" dirty="0" err="1" smtClean="0"/>
              <a:t>il</a:t>
            </a:r>
            <a:r>
              <a:rPr lang="en-GB" sz="1400" dirty="0" smtClean="0"/>
              <a:t> </a:t>
            </a:r>
            <a:r>
              <a:rPr lang="en-GB" sz="1400" dirty="0" err="1" smtClean="0"/>
              <a:t>motore</a:t>
            </a:r>
            <a:r>
              <a:rPr lang="en-GB" sz="1400" dirty="0" smtClean="0"/>
              <a:t> RL-10 </a:t>
            </a:r>
            <a:r>
              <a:rPr lang="en-GB" sz="1400" dirty="0" err="1" smtClean="0"/>
              <a:t>nel</a:t>
            </a:r>
            <a:r>
              <a:rPr lang="en-GB" sz="1400" dirty="0" smtClean="0"/>
              <a:t> Centro </a:t>
            </a:r>
            <a:r>
              <a:rPr lang="en-GB" sz="1400" dirty="0" err="1" smtClean="0"/>
              <a:t>Ricerca</a:t>
            </a:r>
            <a:r>
              <a:rPr lang="en-GB" sz="1400" dirty="0" smtClean="0"/>
              <a:t> di </a:t>
            </a:r>
            <a:r>
              <a:rPr lang="en-GB" sz="1400" dirty="0" err="1" smtClean="0"/>
              <a:t>Sistemi</a:t>
            </a:r>
            <a:r>
              <a:rPr lang="en-GB" sz="1400" dirty="0" smtClean="0"/>
              <a:t> di </a:t>
            </a:r>
            <a:r>
              <a:rPr lang="en-GB" sz="1400" dirty="0" err="1" smtClean="0"/>
              <a:t>Propulsione</a:t>
            </a:r>
            <a:r>
              <a:rPr lang="en-GB" sz="1400" dirty="0" smtClean="0"/>
              <a:t> Lewis (</a:t>
            </a:r>
            <a:r>
              <a:rPr lang="en-GB" sz="1400" dirty="0" err="1" smtClean="0"/>
              <a:t>oggi</a:t>
            </a:r>
            <a:r>
              <a:rPr lang="en-GB" sz="1400" dirty="0" smtClean="0"/>
              <a:t> Glenn) </a:t>
            </a:r>
            <a:r>
              <a:rPr lang="en-GB" sz="1400" dirty="0" err="1" smtClean="0"/>
              <a:t>della</a:t>
            </a:r>
            <a:r>
              <a:rPr lang="en-GB" sz="1400" dirty="0" smtClean="0"/>
              <a:t> NASA. </a:t>
            </a:r>
            <a:r>
              <a:rPr lang="en-GB" sz="1400" dirty="0" err="1" smtClean="0"/>
              <a:t>Sviluppato</a:t>
            </a:r>
            <a:r>
              <a:rPr lang="en-GB" sz="1400" dirty="0" smtClean="0"/>
              <a:t> da Pratt </a:t>
            </a:r>
            <a:r>
              <a:rPr lang="en-GB" sz="1400" dirty="0"/>
              <a:t>&amp; Whitney, </a:t>
            </a:r>
            <a:r>
              <a:rPr lang="en-GB" sz="1400" dirty="0" err="1" smtClean="0"/>
              <a:t>il</a:t>
            </a:r>
            <a:r>
              <a:rPr lang="en-GB" sz="1400" dirty="0" smtClean="0"/>
              <a:t> </a:t>
            </a:r>
            <a:r>
              <a:rPr lang="en-GB" sz="1400" dirty="0" err="1" smtClean="0"/>
              <a:t>motore</a:t>
            </a:r>
            <a:r>
              <a:rPr lang="en-GB" sz="1400" dirty="0" smtClean="0"/>
              <a:t> era </a:t>
            </a:r>
            <a:r>
              <a:rPr lang="en-GB" sz="1400" dirty="0" err="1" smtClean="0"/>
              <a:t>progettato</a:t>
            </a:r>
            <a:r>
              <a:rPr lang="en-GB" sz="1400" dirty="0" smtClean="0"/>
              <a:t> per </a:t>
            </a:r>
            <a:r>
              <a:rPr lang="en-GB" sz="1400" dirty="0" err="1" smtClean="0"/>
              <a:t>alimentare</a:t>
            </a:r>
            <a:r>
              <a:rPr lang="en-GB" sz="1400" dirty="0" smtClean="0"/>
              <a:t> </a:t>
            </a:r>
            <a:r>
              <a:rPr lang="en-GB" sz="1400" dirty="0" err="1" smtClean="0"/>
              <a:t>il</a:t>
            </a:r>
            <a:r>
              <a:rPr lang="en-GB" sz="1400" dirty="0" smtClean="0"/>
              <a:t> secondo </a:t>
            </a:r>
            <a:r>
              <a:rPr lang="en-GB" sz="1400" dirty="0" err="1" smtClean="0"/>
              <a:t>stadio</a:t>
            </a:r>
            <a:r>
              <a:rPr lang="en-GB" sz="1400" dirty="0" smtClean="0"/>
              <a:t> del </a:t>
            </a:r>
            <a:r>
              <a:rPr lang="en-GB" sz="1400" dirty="0" err="1" smtClean="0"/>
              <a:t>razzo</a:t>
            </a:r>
            <a:r>
              <a:rPr lang="en-GB" sz="1400" dirty="0" smtClean="0"/>
              <a:t> Centaur. Centaur </a:t>
            </a:r>
            <a:r>
              <a:rPr lang="en-GB" sz="1400" dirty="0" err="1" smtClean="0"/>
              <a:t>lanciò</a:t>
            </a:r>
            <a:r>
              <a:rPr lang="en-GB" sz="1400" dirty="0" smtClean="0"/>
              <a:t> </a:t>
            </a:r>
            <a:r>
              <a:rPr lang="en-GB" sz="1400" dirty="0" err="1" smtClean="0"/>
              <a:t>I’astronave</a:t>
            </a:r>
            <a:r>
              <a:rPr lang="en-GB" sz="1400" dirty="0" smtClean="0"/>
              <a:t> Surveyor per la </a:t>
            </a:r>
            <a:r>
              <a:rPr lang="en-GB" sz="1400" dirty="0" err="1" smtClean="0"/>
              <a:t>sua</a:t>
            </a:r>
            <a:r>
              <a:rPr lang="en-GB" sz="1400" dirty="0" smtClean="0"/>
              <a:t> </a:t>
            </a:r>
            <a:r>
              <a:rPr lang="en-GB" sz="1400" dirty="0" err="1" smtClean="0"/>
              <a:t>missione</a:t>
            </a:r>
            <a:r>
              <a:rPr lang="en-GB" sz="1400" dirty="0" smtClean="0"/>
              <a:t> di </a:t>
            </a:r>
            <a:r>
              <a:rPr lang="en-GB" sz="1400" dirty="0" err="1" smtClean="0"/>
              <a:t>atterraggio</a:t>
            </a:r>
            <a:r>
              <a:rPr lang="en-GB" sz="1400" dirty="0" smtClean="0"/>
              <a:t> </a:t>
            </a:r>
            <a:r>
              <a:rPr lang="en-GB" sz="1400" dirty="0" err="1" smtClean="0"/>
              <a:t>sulla</a:t>
            </a:r>
            <a:r>
              <a:rPr lang="en-GB" sz="1400" dirty="0" smtClean="0"/>
              <a:t> Luna e </a:t>
            </a:r>
            <a:r>
              <a:rPr lang="en-GB" sz="1400" dirty="0" err="1" smtClean="0"/>
              <a:t>l’esplorazione</a:t>
            </a:r>
            <a:r>
              <a:rPr lang="en-GB" sz="1400" dirty="0" smtClean="0"/>
              <a:t> </a:t>
            </a:r>
            <a:r>
              <a:rPr lang="en-GB" sz="1400" dirty="0" err="1" smtClean="0"/>
              <a:t>della</a:t>
            </a:r>
            <a:r>
              <a:rPr lang="en-GB" sz="1400" dirty="0" smtClean="0"/>
              <a:t> </a:t>
            </a:r>
            <a:r>
              <a:rPr lang="en-GB" sz="1400" dirty="0" err="1" smtClean="0"/>
              <a:t>sua</a:t>
            </a:r>
            <a:r>
              <a:rPr lang="en-GB" sz="1400" dirty="0" smtClean="0"/>
              <a:t> </a:t>
            </a:r>
            <a:r>
              <a:rPr lang="en-GB" sz="1400" dirty="0" err="1" smtClean="0"/>
              <a:t>superficie</a:t>
            </a:r>
            <a:r>
              <a:rPr lang="en-GB" sz="1400" dirty="0" smtClean="0"/>
              <a:t> </a:t>
            </a:r>
            <a:r>
              <a:rPr lang="en-GB" sz="1400" dirty="0" err="1" smtClean="0"/>
              <a:t>nelle</a:t>
            </a:r>
            <a:r>
              <a:rPr lang="en-GB" sz="1400" dirty="0" smtClean="0"/>
              <a:t> prime </a:t>
            </a:r>
            <a:r>
              <a:rPr lang="en-GB" sz="1400" dirty="0" err="1" smtClean="0"/>
              <a:t>fasi</a:t>
            </a:r>
            <a:r>
              <a:rPr lang="en-GB" sz="1400" dirty="0" smtClean="0"/>
              <a:t> del </a:t>
            </a:r>
            <a:r>
              <a:rPr lang="en-GB" sz="1400" dirty="0" err="1" smtClean="0"/>
              <a:t>programma</a:t>
            </a:r>
            <a:r>
              <a:rPr lang="en-GB" sz="1400" dirty="0" smtClean="0"/>
              <a:t> Apollo. </a:t>
            </a:r>
            <a:endParaRPr lang="en-GB" sz="1400" dirty="0"/>
          </a:p>
        </p:txBody>
      </p:sp>
      <p:pic>
        <p:nvPicPr>
          <p:cNvPr id="22" name="Pictur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68953" y="210347"/>
            <a:ext cx="4064000" cy="3048000"/>
          </a:xfrm>
          <a:prstGeom prst="rect">
            <a:avLst/>
          </a:prstGeom>
        </p:spPr>
      </p:pic>
      <p:sp>
        <p:nvSpPr>
          <p:cNvPr id="23" name="Rectangle 22"/>
          <p:cNvSpPr/>
          <p:nvPr/>
        </p:nvSpPr>
        <p:spPr>
          <a:xfrm>
            <a:off x="350045" y="1344156"/>
            <a:ext cx="3568931" cy="2893100"/>
          </a:xfrm>
          <a:prstGeom prst="rect">
            <a:avLst/>
          </a:prstGeom>
        </p:spPr>
        <p:txBody>
          <a:bodyPr wrap="square">
            <a:spAutoFit/>
          </a:bodyPr>
          <a:lstStyle/>
          <a:p>
            <a:r>
              <a:rPr lang="en-GB" sz="1400" dirty="0" err="1" smtClean="0"/>
              <a:t>Nel</a:t>
            </a:r>
            <a:r>
              <a:rPr lang="en-GB" sz="1400" dirty="0" smtClean="0"/>
              <a:t> </a:t>
            </a:r>
            <a:r>
              <a:rPr lang="en-GB" sz="1400" dirty="0"/>
              <a:t>1957, </a:t>
            </a:r>
            <a:r>
              <a:rPr lang="en-GB" sz="1400" dirty="0" smtClean="0"/>
              <a:t>quasi un anno prima </a:t>
            </a:r>
            <a:r>
              <a:rPr lang="en-GB" sz="1400" dirty="0" err="1" smtClean="0"/>
              <a:t>che</a:t>
            </a:r>
            <a:r>
              <a:rPr lang="en-GB" sz="1400" dirty="0" smtClean="0"/>
              <a:t> </a:t>
            </a:r>
            <a:r>
              <a:rPr lang="en-GB" sz="1400" dirty="0" err="1" smtClean="0"/>
              <a:t>il</a:t>
            </a:r>
            <a:r>
              <a:rPr lang="en-GB" sz="1400" dirty="0" smtClean="0"/>
              <a:t> </a:t>
            </a:r>
            <a:r>
              <a:rPr lang="en-GB" sz="1400" dirty="0" err="1" smtClean="0"/>
              <a:t>Congresso</a:t>
            </a:r>
            <a:r>
              <a:rPr lang="en-GB" sz="1400" dirty="0" smtClean="0"/>
              <a:t> </a:t>
            </a:r>
            <a:r>
              <a:rPr lang="en-GB" sz="1400" dirty="0" err="1" smtClean="0"/>
              <a:t>creò</a:t>
            </a:r>
            <a:r>
              <a:rPr lang="en-GB" sz="1400" dirty="0" smtClean="0"/>
              <a:t> la NASA, </a:t>
            </a:r>
            <a:r>
              <a:rPr lang="en-GB" sz="1400" dirty="0" err="1" smtClean="0"/>
              <a:t>l’aviazione</a:t>
            </a:r>
            <a:r>
              <a:rPr lang="en-GB" sz="1400" dirty="0" smtClean="0"/>
              <a:t> USA </a:t>
            </a:r>
            <a:r>
              <a:rPr lang="en-GB" sz="1400" dirty="0" err="1" smtClean="0"/>
              <a:t>prese</a:t>
            </a:r>
            <a:r>
              <a:rPr lang="en-GB" sz="1400" dirty="0" smtClean="0"/>
              <a:t> in </a:t>
            </a:r>
            <a:r>
              <a:rPr lang="en-GB" sz="1400" dirty="0" err="1" smtClean="0"/>
              <a:t>esame</a:t>
            </a:r>
            <a:r>
              <a:rPr lang="en-GB" sz="1400" dirty="0" smtClean="0"/>
              <a:t> </a:t>
            </a:r>
            <a:r>
              <a:rPr lang="en-GB" sz="1400" dirty="0" err="1" smtClean="0"/>
              <a:t>una</a:t>
            </a:r>
            <a:r>
              <a:rPr lang="en-GB" sz="1400" dirty="0" smtClean="0"/>
              <a:t> </a:t>
            </a:r>
            <a:r>
              <a:rPr lang="en-GB" sz="1400" dirty="0" err="1" smtClean="0"/>
              <a:t>proposta</a:t>
            </a:r>
            <a:r>
              <a:rPr lang="en-GB" sz="1400" dirty="0" smtClean="0"/>
              <a:t> </a:t>
            </a:r>
            <a:r>
              <a:rPr lang="en-GB" sz="1400" dirty="0" err="1" smtClean="0"/>
              <a:t>della</a:t>
            </a:r>
            <a:r>
              <a:rPr lang="en-GB" sz="1400" dirty="0" smtClean="0"/>
              <a:t>  General </a:t>
            </a:r>
            <a:r>
              <a:rPr lang="en-GB" sz="1400" dirty="0"/>
              <a:t>Dynamics/Astronautics Corp. </a:t>
            </a:r>
            <a:r>
              <a:rPr lang="en-GB" sz="1400" dirty="0" smtClean="0"/>
              <a:t>per lo </a:t>
            </a:r>
            <a:r>
              <a:rPr lang="en-GB" sz="1400" dirty="0" err="1" smtClean="0"/>
              <a:t>sviluppo</a:t>
            </a:r>
            <a:r>
              <a:rPr lang="en-GB" sz="1400" dirty="0" smtClean="0"/>
              <a:t> di un </a:t>
            </a:r>
            <a:r>
              <a:rPr lang="en-GB" sz="1400" dirty="0" err="1" smtClean="0"/>
              <a:t>nuovo</a:t>
            </a:r>
            <a:r>
              <a:rPr lang="en-GB" sz="1400" dirty="0" smtClean="0"/>
              <a:t> </a:t>
            </a:r>
            <a:r>
              <a:rPr lang="en-GB" sz="1400" dirty="0" err="1" smtClean="0"/>
              <a:t>sistema</a:t>
            </a:r>
            <a:r>
              <a:rPr lang="en-GB" sz="1400" dirty="0" smtClean="0"/>
              <a:t> di </a:t>
            </a:r>
            <a:r>
              <a:rPr lang="en-GB" sz="1400" dirty="0" err="1" smtClean="0"/>
              <a:t>propulsione</a:t>
            </a:r>
            <a:r>
              <a:rPr lang="en-GB" sz="1400" dirty="0" smtClean="0"/>
              <a:t> </a:t>
            </a:r>
            <a:r>
              <a:rPr lang="en-GB" sz="1400" dirty="0" err="1" smtClean="0"/>
              <a:t>che</a:t>
            </a:r>
            <a:r>
              <a:rPr lang="en-GB" sz="1400" dirty="0" smtClean="0"/>
              <a:t> </a:t>
            </a:r>
            <a:r>
              <a:rPr lang="en-GB" sz="1400" dirty="0" err="1" smtClean="0"/>
              <a:t>avrebbe</a:t>
            </a:r>
            <a:r>
              <a:rPr lang="en-GB" sz="1400" dirty="0" smtClean="0"/>
              <a:t> </a:t>
            </a:r>
            <a:r>
              <a:rPr lang="en-GB" sz="1400" dirty="0" err="1" smtClean="0"/>
              <a:t>permesso</a:t>
            </a:r>
            <a:r>
              <a:rPr lang="en-GB" sz="1400" dirty="0" smtClean="0"/>
              <a:t> </a:t>
            </a:r>
            <a:r>
              <a:rPr lang="en-GB" sz="1400" dirty="0" err="1" smtClean="0"/>
              <a:t>agli</a:t>
            </a:r>
            <a:r>
              <a:rPr lang="en-GB" sz="1400" dirty="0" smtClean="0"/>
              <a:t> USA, in </a:t>
            </a:r>
            <a:r>
              <a:rPr lang="en-GB" sz="1400" dirty="0" err="1" smtClean="0"/>
              <a:t>brevissimo</a:t>
            </a:r>
            <a:r>
              <a:rPr lang="en-GB" sz="1400" dirty="0" smtClean="0"/>
              <a:t> tempo, di </a:t>
            </a:r>
            <a:r>
              <a:rPr lang="en-GB" sz="1400" dirty="0" err="1" smtClean="0"/>
              <a:t>mandare</a:t>
            </a:r>
            <a:r>
              <a:rPr lang="en-GB" sz="1400" dirty="0" smtClean="0"/>
              <a:t> in </a:t>
            </a:r>
            <a:r>
              <a:rPr lang="en-GB" sz="1400" dirty="0" err="1" smtClean="0"/>
              <a:t>orbita</a:t>
            </a:r>
            <a:r>
              <a:rPr lang="en-GB" sz="1400" dirty="0" smtClean="0"/>
              <a:t> </a:t>
            </a:r>
            <a:r>
              <a:rPr lang="en-GB" sz="1400" dirty="0" err="1" smtClean="0"/>
              <a:t>pesanti</a:t>
            </a:r>
            <a:r>
              <a:rPr lang="en-GB" sz="1400" dirty="0" smtClean="0"/>
              <a:t> cargo. Il </a:t>
            </a:r>
            <a:r>
              <a:rPr lang="en-GB" sz="1400" dirty="0" err="1" smtClean="0"/>
              <a:t>veicolo</a:t>
            </a:r>
            <a:r>
              <a:rPr lang="en-GB" sz="1400" dirty="0" smtClean="0"/>
              <a:t> </a:t>
            </a:r>
            <a:r>
              <a:rPr lang="en-GB" sz="1400" dirty="0" err="1" smtClean="0"/>
              <a:t>sarebbe</a:t>
            </a:r>
            <a:r>
              <a:rPr lang="en-GB" sz="1400" dirty="0" smtClean="0"/>
              <a:t> </a:t>
            </a:r>
            <a:r>
              <a:rPr lang="en-GB" sz="1400" dirty="0" err="1" smtClean="0"/>
              <a:t>stato</a:t>
            </a:r>
            <a:r>
              <a:rPr lang="en-GB" sz="1400" dirty="0" smtClean="0"/>
              <a:t> </a:t>
            </a:r>
            <a:r>
              <a:rPr lang="en-GB" sz="1400" dirty="0" err="1" smtClean="0"/>
              <a:t>il</a:t>
            </a:r>
            <a:r>
              <a:rPr lang="en-GB" sz="1400" dirty="0" smtClean="0"/>
              <a:t> Centaur, un </a:t>
            </a:r>
            <a:r>
              <a:rPr lang="en-GB" sz="1400" dirty="0" err="1" smtClean="0"/>
              <a:t>razzo</a:t>
            </a:r>
            <a:r>
              <a:rPr lang="en-GB" sz="1400" dirty="0" smtClean="0"/>
              <a:t> a 2 </a:t>
            </a:r>
            <a:r>
              <a:rPr lang="en-GB" sz="1400" dirty="0" err="1" smtClean="0"/>
              <a:t>stadi</a:t>
            </a:r>
            <a:r>
              <a:rPr lang="en-GB" sz="1400" dirty="0" smtClean="0"/>
              <a:t> e ad </a:t>
            </a:r>
            <a:r>
              <a:rPr lang="en-GB" sz="1400" dirty="0" err="1" smtClean="0"/>
              <a:t>alta</a:t>
            </a:r>
            <a:r>
              <a:rPr lang="en-GB" sz="1400" dirty="0" smtClean="0"/>
              <a:t> </a:t>
            </a:r>
            <a:r>
              <a:rPr lang="en-GB" sz="1400" dirty="0" err="1" smtClean="0"/>
              <a:t>energia</a:t>
            </a:r>
            <a:r>
              <a:rPr lang="en-GB" sz="1400" dirty="0" smtClean="0"/>
              <a:t> con un </a:t>
            </a:r>
            <a:r>
              <a:rPr lang="en-GB" sz="1400" dirty="0" err="1" smtClean="0"/>
              <a:t>nuovo</a:t>
            </a:r>
            <a:r>
              <a:rPr lang="en-GB" sz="1400" dirty="0" smtClean="0"/>
              <a:t> </a:t>
            </a:r>
            <a:r>
              <a:rPr lang="en-GB" sz="1400" dirty="0" err="1" smtClean="0"/>
              <a:t>sistema</a:t>
            </a:r>
            <a:r>
              <a:rPr lang="en-GB" sz="1400" dirty="0" smtClean="0"/>
              <a:t> di </a:t>
            </a:r>
            <a:r>
              <a:rPr lang="en-GB" sz="1400" dirty="0" err="1" smtClean="0"/>
              <a:t>propulsione</a:t>
            </a:r>
            <a:r>
              <a:rPr lang="en-GB" sz="1400" dirty="0" smtClean="0"/>
              <a:t> </a:t>
            </a:r>
            <a:r>
              <a:rPr lang="en-GB" sz="1400" dirty="0" err="1" smtClean="0"/>
              <a:t>che</a:t>
            </a:r>
            <a:r>
              <a:rPr lang="en-GB" sz="1400" dirty="0" smtClean="0"/>
              <a:t> </a:t>
            </a:r>
            <a:r>
              <a:rPr lang="en-GB" sz="1400" dirty="0" err="1" smtClean="0"/>
              <a:t>utilizzava</a:t>
            </a:r>
            <a:r>
              <a:rPr lang="en-GB" sz="1400" dirty="0" smtClean="0"/>
              <a:t> </a:t>
            </a:r>
            <a:r>
              <a:rPr lang="en-GB" sz="1400" dirty="0" err="1" smtClean="0"/>
              <a:t>idrogeno</a:t>
            </a:r>
            <a:r>
              <a:rPr lang="en-GB" sz="1400" dirty="0" smtClean="0"/>
              <a:t> </a:t>
            </a:r>
            <a:r>
              <a:rPr lang="en-GB" sz="1400" dirty="0" err="1" smtClean="0"/>
              <a:t>liquido</a:t>
            </a:r>
            <a:r>
              <a:rPr lang="en-GB" sz="1400" dirty="0" smtClean="0"/>
              <a:t>. </a:t>
            </a:r>
            <a:r>
              <a:rPr lang="en-GB" sz="1400" dirty="0" err="1" smtClean="0"/>
              <a:t>Mescolato</a:t>
            </a:r>
            <a:r>
              <a:rPr lang="en-GB" sz="1400" dirty="0" smtClean="0"/>
              <a:t> con </a:t>
            </a:r>
            <a:r>
              <a:rPr lang="en-GB" sz="1400" dirty="0" err="1" smtClean="0"/>
              <a:t>ossigeno</a:t>
            </a:r>
            <a:r>
              <a:rPr lang="en-GB" sz="1400" dirty="0" smtClean="0"/>
              <a:t> </a:t>
            </a:r>
            <a:r>
              <a:rPr lang="en-GB" sz="1400" dirty="0" err="1" smtClean="0"/>
              <a:t>liquido</a:t>
            </a:r>
            <a:r>
              <a:rPr lang="en-GB" sz="1400" dirty="0" smtClean="0"/>
              <a:t>, </a:t>
            </a:r>
            <a:r>
              <a:rPr lang="en-GB" sz="1400" dirty="0" err="1" smtClean="0"/>
              <a:t>questo</a:t>
            </a:r>
            <a:r>
              <a:rPr lang="en-GB" sz="1400" dirty="0" smtClean="0"/>
              <a:t> </a:t>
            </a:r>
            <a:r>
              <a:rPr lang="en-GB" sz="1400" dirty="0" err="1" smtClean="0"/>
              <a:t>nuovo</a:t>
            </a:r>
            <a:r>
              <a:rPr lang="en-GB" sz="1400" dirty="0" smtClean="0"/>
              <a:t> </a:t>
            </a:r>
            <a:r>
              <a:rPr lang="en-GB" sz="1400" dirty="0" err="1" smtClean="0"/>
              <a:t>combustibile</a:t>
            </a:r>
            <a:r>
              <a:rPr lang="en-GB" sz="1400" dirty="0" smtClean="0"/>
              <a:t> </a:t>
            </a:r>
            <a:r>
              <a:rPr lang="en-GB" sz="1400" dirty="0" err="1" smtClean="0"/>
              <a:t>prometteva</a:t>
            </a:r>
            <a:r>
              <a:rPr lang="en-GB" sz="1400" dirty="0" smtClean="0"/>
              <a:t> di far </a:t>
            </a:r>
            <a:r>
              <a:rPr lang="en-GB" sz="1400" dirty="0" err="1" smtClean="0"/>
              <a:t>decollare</a:t>
            </a:r>
            <a:r>
              <a:rPr lang="en-GB" sz="1400" dirty="0" smtClean="0"/>
              <a:t> </a:t>
            </a:r>
            <a:r>
              <a:rPr lang="en-GB" sz="1400" dirty="0" err="1" smtClean="0"/>
              <a:t>carichi</a:t>
            </a:r>
            <a:r>
              <a:rPr lang="en-GB" sz="1400" dirty="0" smtClean="0"/>
              <a:t> </a:t>
            </a:r>
            <a:r>
              <a:rPr lang="en-GB" sz="1400" dirty="0" err="1" smtClean="0"/>
              <a:t>fino</a:t>
            </a:r>
            <a:r>
              <a:rPr lang="en-GB" sz="1400" dirty="0" smtClean="0"/>
              <a:t> a 3850kg. </a:t>
            </a:r>
            <a:endParaRPr lang="en-GB" sz="1400" dirty="0"/>
          </a:p>
        </p:txBody>
      </p:sp>
    </p:spTree>
    <p:extLst>
      <p:ext uri="{BB962C8B-B14F-4D97-AF65-F5344CB8AC3E}">
        <p14:creationId xmlns:p14="http://schemas.microsoft.com/office/powerpoint/2010/main" val="335107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581891" y="773084"/>
            <a:ext cx="7182196" cy="369332"/>
          </a:xfrm>
          <a:prstGeom prst="rect">
            <a:avLst/>
          </a:prstGeom>
          <a:noFill/>
        </p:spPr>
        <p:txBody>
          <a:bodyPr wrap="square" rtlCol="0">
            <a:spAutoFit/>
          </a:bodyPr>
          <a:lstStyle/>
          <a:p>
            <a:r>
              <a:rPr lang="en-GB" b="1" dirty="0" smtClean="0"/>
              <a:t>Il </a:t>
            </a:r>
            <a:r>
              <a:rPr lang="en-GB" b="1" dirty="0" err="1" smtClean="0"/>
              <a:t>programma</a:t>
            </a:r>
            <a:r>
              <a:rPr lang="en-GB" b="1" dirty="0" smtClean="0"/>
              <a:t> </a:t>
            </a:r>
            <a:r>
              <a:rPr lang="en-GB" b="1" dirty="0" err="1" smtClean="0"/>
              <a:t>spaziale</a:t>
            </a:r>
            <a:endParaRPr lang="en-GB" b="1" dirty="0"/>
          </a:p>
        </p:txBody>
      </p:sp>
      <p:sp>
        <p:nvSpPr>
          <p:cNvPr id="17" name="TextBox 16"/>
          <p:cNvSpPr txBox="1"/>
          <p:nvPr/>
        </p:nvSpPr>
        <p:spPr>
          <a:xfrm>
            <a:off x="2119746" y="2770329"/>
            <a:ext cx="6309360" cy="1600438"/>
          </a:xfrm>
          <a:prstGeom prst="rect">
            <a:avLst/>
          </a:prstGeom>
          <a:noFill/>
        </p:spPr>
        <p:txBody>
          <a:bodyPr wrap="square" rtlCol="0">
            <a:spAutoFit/>
          </a:bodyPr>
          <a:lstStyle/>
          <a:p>
            <a:r>
              <a:rPr lang="en-GB" sz="1400" dirty="0" smtClean="0"/>
              <a:t>La fuel </a:t>
            </a:r>
            <a:r>
              <a:rPr lang="en-GB" sz="1400" dirty="0"/>
              <a:t>cell </a:t>
            </a:r>
            <a:r>
              <a:rPr lang="en-GB" sz="1400" dirty="0" smtClean="0"/>
              <a:t>Grubb-</a:t>
            </a:r>
            <a:r>
              <a:rPr lang="en-GB" sz="1400" dirty="0" err="1" smtClean="0"/>
              <a:t>Niedrach</a:t>
            </a:r>
            <a:r>
              <a:rPr lang="en-GB" sz="1400" dirty="0" smtClean="0"/>
              <a:t> </a:t>
            </a:r>
            <a:r>
              <a:rPr lang="en-GB" sz="1400" dirty="0" err="1" smtClean="0"/>
              <a:t>fu</a:t>
            </a:r>
            <a:r>
              <a:rPr lang="en-GB" sz="1400" dirty="0" smtClean="0"/>
              <a:t> </a:t>
            </a:r>
            <a:r>
              <a:rPr lang="en-GB" sz="1400" dirty="0" err="1" smtClean="0"/>
              <a:t>ulteriormente</a:t>
            </a:r>
            <a:r>
              <a:rPr lang="en-GB" sz="1400" dirty="0" smtClean="0"/>
              <a:t> </a:t>
            </a:r>
            <a:r>
              <a:rPr lang="en-GB" sz="1400" dirty="0" err="1" smtClean="0"/>
              <a:t>sviluppata</a:t>
            </a:r>
            <a:r>
              <a:rPr lang="en-GB" sz="1400" dirty="0" smtClean="0"/>
              <a:t> in </a:t>
            </a:r>
            <a:r>
              <a:rPr lang="en-GB" sz="1400" dirty="0" err="1" smtClean="0"/>
              <a:t>collaborazione</a:t>
            </a:r>
            <a:r>
              <a:rPr lang="en-GB" sz="1400" dirty="0" smtClean="0"/>
              <a:t> con la NASA e </a:t>
            </a:r>
            <a:r>
              <a:rPr lang="en-GB" sz="1400" dirty="0" err="1" smtClean="0"/>
              <a:t>fu</a:t>
            </a:r>
            <a:r>
              <a:rPr lang="en-GB" sz="1400" dirty="0" smtClean="0"/>
              <a:t> </a:t>
            </a:r>
            <a:r>
              <a:rPr lang="en-GB" sz="1400" dirty="0" err="1" smtClean="0"/>
              <a:t>utilizzata</a:t>
            </a:r>
            <a:r>
              <a:rPr lang="en-GB" sz="1400" dirty="0" smtClean="0"/>
              <a:t> </a:t>
            </a:r>
            <a:r>
              <a:rPr lang="en-GB" sz="1400" dirty="0" err="1" smtClean="0"/>
              <a:t>nel</a:t>
            </a:r>
            <a:r>
              <a:rPr lang="en-GB" sz="1400" dirty="0" smtClean="0"/>
              <a:t> </a:t>
            </a:r>
            <a:r>
              <a:rPr lang="en-GB" sz="1400" dirty="0" err="1" smtClean="0"/>
              <a:t>programma</a:t>
            </a:r>
            <a:r>
              <a:rPr lang="en-GB" sz="1400" dirty="0" smtClean="0"/>
              <a:t> </a:t>
            </a:r>
            <a:r>
              <a:rPr lang="en-GB" sz="1400" dirty="0" err="1" smtClean="0"/>
              <a:t>spaziale</a:t>
            </a:r>
            <a:r>
              <a:rPr lang="en-GB" sz="1400" dirty="0" smtClean="0"/>
              <a:t> Gemini </a:t>
            </a:r>
            <a:r>
              <a:rPr lang="en-GB" sz="1400" dirty="0" err="1" smtClean="0"/>
              <a:t>della</a:t>
            </a:r>
            <a:r>
              <a:rPr lang="en-GB" sz="1400" dirty="0" smtClean="0"/>
              <a:t> </a:t>
            </a:r>
            <a:r>
              <a:rPr lang="en-GB" sz="1400" dirty="0" err="1" smtClean="0"/>
              <a:t>metà</a:t>
            </a:r>
            <a:r>
              <a:rPr lang="en-GB" sz="1400" dirty="0" smtClean="0"/>
              <a:t> </a:t>
            </a:r>
            <a:r>
              <a:rPr lang="en-GB" sz="1400" dirty="0" err="1" smtClean="0"/>
              <a:t>degli</a:t>
            </a:r>
            <a:r>
              <a:rPr lang="en-GB" sz="1400" dirty="0" smtClean="0"/>
              <a:t> </a:t>
            </a:r>
            <a:r>
              <a:rPr lang="en-GB" sz="1400" dirty="0" err="1" smtClean="0"/>
              <a:t>anni</a:t>
            </a:r>
            <a:r>
              <a:rPr lang="en-GB" sz="1400" dirty="0" smtClean="0"/>
              <a:t> 60.</a:t>
            </a:r>
          </a:p>
          <a:p>
            <a:r>
              <a:rPr lang="en-GB" sz="1400" dirty="0"/>
              <a:t>International Fuel Cells (IFC, </a:t>
            </a:r>
            <a:r>
              <a:rPr lang="en-GB" sz="1400" dirty="0" err="1" smtClean="0"/>
              <a:t>diventata</a:t>
            </a:r>
            <a:r>
              <a:rPr lang="en-GB" sz="1400" dirty="0" smtClean="0"/>
              <a:t> poi </a:t>
            </a:r>
            <a:r>
              <a:rPr lang="en-GB" sz="1400" dirty="0"/>
              <a:t>UTC Power</a:t>
            </a:r>
            <a:r>
              <a:rPr lang="en-GB" sz="1400" dirty="0" smtClean="0"/>
              <a:t>), </a:t>
            </a:r>
            <a:r>
              <a:rPr lang="en-GB" sz="1400" dirty="0" err="1" smtClean="0"/>
              <a:t>sviluppò</a:t>
            </a:r>
            <a:r>
              <a:rPr lang="en-GB" sz="1400" dirty="0" smtClean="0"/>
              <a:t> </a:t>
            </a:r>
            <a:r>
              <a:rPr lang="en-GB" sz="1400" dirty="0" err="1" smtClean="0"/>
              <a:t>una</a:t>
            </a:r>
            <a:r>
              <a:rPr lang="en-GB" sz="1400" dirty="0" smtClean="0"/>
              <a:t> fuel cell </a:t>
            </a:r>
            <a:r>
              <a:rPr lang="en-GB" sz="1400" dirty="0" err="1" smtClean="0"/>
              <a:t>alcalina</a:t>
            </a:r>
            <a:r>
              <a:rPr lang="en-GB" sz="1400" dirty="0" smtClean="0"/>
              <a:t> (AFC) da 1,5kW da </a:t>
            </a:r>
            <a:r>
              <a:rPr lang="en-GB" sz="1400" dirty="0" err="1" smtClean="0"/>
              <a:t>usare</a:t>
            </a:r>
            <a:r>
              <a:rPr lang="en-GB" sz="1400" dirty="0" smtClean="0"/>
              <a:t> </a:t>
            </a:r>
            <a:r>
              <a:rPr lang="en-GB" sz="1400" dirty="0" err="1" smtClean="0"/>
              <a:t>nella</a:t>
            </a:r>
            <a:r>
              <a:rPr lang="en-GB" sz="1400" dirty="0" smtClean="0"/>
              <a:t> </a:t>
            </a:r>
            <a:r>
              <a:rPr lang="en-GB" sz="1400" dirty="0" err="1" smtClean="0"/>
              <a:t>missione</a:t>
            </a:r>
            <a:r>
              <a:rPr lang="en-GB" sz="1400" dirty="0" smtClean="0"/>
              <a:t> </a:t>
            </a:r>
            <a:r>
              <a:rPr lang="en-GB" sz="1400" dirty="0" err="1" smtClean="0"/>
              <a:t>spaziale</a:t>
            </a:r>
            <a:r>
              <a:rPr lang="en-GB" sz="1400" dirty="0" smtClean="0"/>
              <a:t> Apollo. La </a:t>
            </a:r>
            <a:r>
              <a:rPr lang="en-GB" sz="1400" dirty="0" err="1" smtClean="0"/>
              <a:t>cella</a:t>
            </a:r>
            <a:r>
              <a:rPr lang="en-GB" sz="1400" dirty="0" smtClean="0"/>
              <a:t> a </a:t>
            </a:r>
            <a:r>
              <a:rPr lang="en-GB" sz="1400" dirty="0" err="1" smtClean="0"/>
              <a:t>combustibile</a:t>
            </a:r>
            <a:r>
              <a:rPr lang="en-GB" sz="1400" dirty="0" smtClean="0"/>
              <a:t> </a:t>
            </a:r>
            <a:r>
              <a:rPr lang="en-GB" sz="1400" dirty="0" err="1" smtClean="0"/>
              <a:t>produsse</a:t>
            </a:r>
            <a:r>
              <a:rPr lang="en-GB" sz="1400" dirty="0" smtClean="0"/>
              <a:t> </a:t>
            </a:r>
            <a:r>
              <a:rPr lang="en-GB" sz="1400" dirty="0" err="1" smtClean="0"/>
              <a:t>elettricità</a:t>
            </a:r>
            <a:r>
              <a:rPr lang="en-GB" sz="1400" dirty="0" smtClean="0"/>
              <a:t> </a:t>
            </a:r>
            <a:r>
              <a:rPr lang="en-GB" sz="1400" dirty="0" err="1" smtClean="0"/>
              <a:t>ed</a:t>
            </a:r>
            <a:r>
              <a:rPr lang="en-GB" sz="1400" dirty="0" smtClean="0"/>
              <a:t> </a:t>
            </a:r>
            <a:r>
              <a:rPr lang="en-GB" sz="1400" dirty="0" err="1" smtClean="0"/>
              <a:t>acqua</a:t>
            </a:r>
            <a:r>
              <a:rPr lang="en-GB" sz="1400" dirty="0" smtClean="0"/>
              <a:t> </a:t>
            </a:r>
            <a:r>
              <a:rPr lang="en-GB" sz="1400" dirty="0" err="1" smtClean="0"/>
              <a:t>potabile</a:t>
            </a:r>
            <a:r>
              <a:rPr lang="en-GB" sz="1400" dirty="0" smtClean="0"/>
              <a:t> per </a:t>
            </a:r>
            <a:r>
              <a:rPr lang="en-GB" sz="1400" dirty="0" err="1" smtClean="0"/>
              <a:t>gli</a:t>
            </a:r>
            <a:r>
              <a:rPr lang="en-GB" sz="1400" dirty="0" smtClean="0"/>
              <a:t> </a:t>
            </a:r>
            <a:r>
              <a:rPr lang="en-GB" sz="1400" dirty="0" err="1" smtClean="0"/>
              <a:t>astronauti</a:t>
            </a:r>
            <a:r>
              <a:rPr lang="en-GB" sz="1400" dirty="0" smtClean="0"/>
              <a:t> per </a:t>
            </a:r>
            <a:r>
              <a:rPr lang="en-GB" sz="1400" dirty="0" err="1" smtClean="0"/>
              <a:t>tutta</a:t>
            </a:r>
            <a:r>
              <a:rPr lang="en-GB" sz="1400" dirty="0" smtClean="0"/>
              <a:t> la </a:t>
            </a:r>
            <a:r>
              <a:rPr lang="en-GB" sz="1400" dirty="0" err="1" smtClean="0"/>
              <a:t>durata</a:t>
            </a:r>
            <a:r>
              <a:rPr lang="en-GB" sz="1400" dirty="0" smtClean="0"/>
              <a:t> </a:t>
            </a:r>
            <a:r>
              <a:rPr lang="en-GB" sz="1400" dirty="0" err="1" smtClean="0"/>
              <a:t>della</a:t>
            </a:r>
            <a:r>
              <a:rPr lang="en-GB" sz="1400" dirty="0" smtClean="0"/>
              <a:t> </a:t>
            </a:r>
            <a:r>
              <a:rPr lang="en-GB" sz="1400" dirty="0" err="1" smtClean="0"/>
              <a:t>missione</a:t>
            </a:r>
            <a:r>
              <a:rPr lang="en-GB" sz="1400" dirty="0" smtClean="0"/>
              <a:t>. IFC in </a:t>
            </a:r>
            <a:r>
              <a:rPr lang="en-GB" sz="1400" dirty="0" err="1" smtClean="0"/>
              <a:t>seguito</a:t>
            </a:r>
            <a:r>
              <a:rPr lang="en-GB" sz="1400" dirty="0" smtClean="0"/>
              <a:t> </a:t>
            </a:r>
            <a:r>
              <a:rPr lang="en-GB" sz="1400" dirty="0" err="1" smtClean="0"/>
              <a:t>sviluppò</a:t>
            </a:r>
            <a:r>
              <a:rPr lang="en-GB" sz="1400" dirty="0" smtClean="0"/>
              <a:t> </a:t>
            </a:r>
            <a:r>
              <a:rPr lang="en-GB" sz="1400" dirty="0" err="1" smtClean="0"/>
              <a:t>una</a:t>
            </a:r>
            <a:r>
              <a:rPr lang="en-GB" sz="1400" dirty="0" smtClean="0"/>
              <a:t> AFC da 12kW, </a:t>
            </a:r>
            <a:r>
              <a:rPr lang="en-GB" sz="1400" dirty="0" err="1" smtClean="0"/>
              <a:t>utilizzata</a:t>
            </a:r>
            <a:r>
              <a:rPr lang="en-GB" sz="1400" dirty="0" smtClean="0"/>
              <a:t> per </a:t>
            </a:r>
            <a:r>
              <a:rPr lang="en-GB" sz="1400" dirty="0" err="1" smtClean="0"/>
              <a:t>fornire</a:t>
            </a:r>
            <a:r>
              <a:rPr lang="en-GB" sz="1400" dirty="0" smtClean="0"/>
              <a:t> </a:t>
            </a:r>
            <a:r>
              <a:rPr lang="en-GB" sz="1400" dirty="0" err="1" smtClean="0"/>
              <a:t>alimentazione</a:t>
            </a:r>
            <a:r>
              <a:rPr lang="en-GB" sz="1400" dirty="0" smtClean="0"/>
              <a:t> a </a:t>
            </a:r>
            <a:r>
              <a:rPr lang="en-GB" sz="1400" dirty="0" err="1" smtClean="0"/>
              <a:t>bordo</a:t>
            </a:r>
            <a:r>
              <a:rPr lang="en-GB" sz="1400" dirty="0" smtClean="0"/>
              <a:t> di </a:t>
            </a:r>
            <a:r>
              <a:rPr lang="en-GB" sz="1400" dirty="0" err="1" smtClean="0"/>
              <a:t>tutti</a:t>
            </a:r>
            <a:r>
              <a:rPr lang="en-GB" sz="1400" dirty="0" smtClean="0"/>
              <a:t> </a:t>
            </a:r>
            <a:r>
              <a:rPr lang="en-GB" sz="1400" dirty="0" err="1" smtClean="0"/>
              <a:t>i</a:t>
            </a:r>
            <a:r>
              <a:rPr lang="en-GB" sz="1400" dirty="0" smtClean="0"/>
              <a:t> </a:t>
            </a:r>
            <a:r>
              <a:rPr lang="en-GB" sz="1400" dirty="0" err="1" smtClean="0"/>
              <a:t>voli</a:t>
            </a:r>
            <a:r>
              <a:rPr lang="en-GB" sz="1400" dirty="0" smtClean="0"/>
              <a:t> </a:t>
            </a:r>
            <a:r>
              <a:rPr lang="en-GB" sz="1400" dirty="0" err="1" smtClean="0"/>
              <a:t>degli</a:t>
            </a:r>
            <a:r>
              <a:rPr lang="en-GB" sz="1400" dirty="0" smtClean="0"/>
              <a:t> space shuttle. </a:t>
            </a:r>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91203" y="1100000"/>
            <a:ext cx="1352550" cy="1343025"/>
          </a:xfrm>
          <a:prstGeom prst="rect">
            <a:avLst/>
          </a:prstGeom>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42232" y="164184"/>
            <a:ext cx="2352927" cy="1956463"/>
          </a:xfrm>
          <a:prstGeom prst="rect">
            <a:avLst/>
          </a:prstGeom>
        </p:spPr>
      </p:pic>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4553" y="3516284"/>
            <a:ext cx="1073252" cy="1705278"/>
          </a:xfrm>
          <a:prstGeom prst="rect">
            <a:avLst/>
          </a:prstGeom>
        </p:spPr>
      </p:pic>
    </p:spTree>
    <p:extLst>
      <p:ext uri="{BB962C8B-B14F-4D97-AF65-F5344CB8AC3E}">
        <p14:creationId xmlns:p14="http://schemas.microsoft.com/office/powerpoint/2010/main" val="208292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581891" y="773084"/>
            <a:ext cx="7182196" cy="369332"/>
          </a:xfrm>
          <a:prstGeom prst="rect">
            <a:avLst/>
          </a:prstGeom>
          <a:noFill/>
        </p:spPr>
        <p:txBody>
          <a:bodyPr wrap="square" rtlCol="0">
            <a:spAutoFit/>
          </a:bodyPr>
          <a:lstStyle/>
          <a:p>
            <a:r>
              <a:rPr lang="en-GB" b="1" dirty="0" smtClean="0"/>
              <a:t>Il </a:t>
            </a:r>
            <a:r>
              <a:rPr lang="en-GB" b="1" dirty="0" err="1" smtClean="0"/>
              <a:t>programma</a:t>
            </a:r>
            <a:r>
              <a:rPr lang="en-GB" b="1" dirty="0" smtClean="0"/>
              <a:t> </a:t>
            </a:r>
            <a:r>
              <a:rPr lang="en-GB" b="1" dirty="0" err="1" smtClean="0"/>
              <a:t>spaziale</a:t>
            </a:r>
            <a:endParaRPr lang="en-GB" b="1" dirty="0"/>
          </a:p>
        </p:txBody>
      </p:sp>
      <p:sp>
        <p:nvSpPr>
          <p:cNvPr id="17" name="TextBox 16"/>
          <p:cNvSpPr txBox="1"/>
          <p:nvPr/>
        </p:nvSpPr>
        <p:spPr>
          <a:xfrm>
            <a:off x="3025833" y="2617441"/>
            <a:ext cx="3948545" cy="1815882"/>
          </a:xfrm>
          <a:prstGeom prst="rect">
            <a:avLst/>
          </a:prstGeom>
          <a:noFill/>
        </p:spPr>
        <p:txBody>
          <a:bodyPr wrap="square" rtlCol="0">
            <a:spAutoFit/>
          </a:bodyPr>
          <a:lstStyle/>
          <a:p>
            <a:r>
              <a:rPr lang="en-GB" sz="1400" dirty="0" err="1"/>
              <a:t>Mentre</a:t>
            </a:r>
            <a:r>
              <a:rPr lang="en-GB" sz="1400" dirty="0"/>
              <a:t> a </a:t>
            </a:r>
            <a:r>
              <a:rPr lang="en-GB" sz="1400" dirty="0" err="1"/>
              <a:t>ovest</a:t>
            </a:r>
            <a:r>
              <a:rPr lang="en-GB" sz="1400" dirty="0"/>
              <a:t> la </a:t>
            </a:r>
            <a:r>
              <a:rPr lang="en-GB" sz="1400" dirty="0" err="1"/>
              <a:t>ricerca</a:t>
            </a:r>
            <a:r>
              <a:rPr lang="en-GB" sz="1400" dirty="0"/>
              <a:t> </a:t>
            </a:r>
            <a:r>
              <a:rPr lang="en-GB" sz="1400" dirty="0" err="1"/>
              <a:t>sulle</a:t>
            </a:r>
            <a:r>
              <a:rPr lang="en-GB" sz="1400" dirty="0"/>
              <a:t> </a:t>
            </a:r>
            <a:r>
              <a:rPr lang="en-GB" sz="1400" dirty="0" err="1"/>
              <a:t>celle</a:t>
            </a:r>
            <a:r>
              <a:rPr lang="en-GB" sz="1400" dirty="0"/>
              <a:t> a </a:t>
            </a:r>
            <a:r>
              <a:rPr lang="en-GB" sz="1400" dirty="0" err="1"/>
              <a:t>combustibile</a:t>
            </a:r>
            <a:r>
              <a:rPr lang="en-GB" sz="1400" dirty="0"/>
              <a:t> </a:t>
            </a:r>
            <a:r>
              <a:rPr lang="en-GB" sz="1400" dirty="0" err="1"/>
              <a:t>andava</a:t>
            </a:r>
            <a:r>
              <a:rPr lang="en-GB" sz="1400" dirty="0"/>
              <a:t> </a:t>
            </a:r>
            <a:r>
              <a:rPr lang="en-GB" sz="1400" dirty="0" err="1"/>
              <a:t>avanti</a:t>
            </a:r>
            <a:r>
              <a:rPr lang="en-GB" sz="1400" dirty="0"/>
              <a:t>, in </a:t>
            </a:r>
            <a:r>
              <a:rPr lang="en-GB" sz="1400" dirty="0" err="1"/>
              <a:t>Unione</a:t>
            </a:r>
            <a:r>
              <a:rPr lang="en-GB" sz="1400" dirty="0"/>
              <a:t> </a:t>
            </a:r>
            <a:r>
              <a:rPr lang="en-GB" sz="1400" dirty="0" err="1"/>
              <a:t>Sovietica</a:t>
            </a:r>
            <a:r>
              <a:rPr lang="en-GB" sz="1400" dirty="0"/>
              <a:t> le fuel cell </a:t>
            </a:r>
            <a:r>
              <a:rPr lang="en-GB" sz="1400" dirty="0" err="1"/>
              <a:t>erano</a:t>
            </a:r>
            <a:r>
              <a:rPr lang="en-GB" sz="1400" dirty="0"/>
              <a:t> </a:t>
            </a:r>
            <a:r>
              <a:rPr lang="en-GB" sz="1400" dirty="0" err="1"/>
              <a:t>studiate</a:t>
            </a:r>
            <a:r>
              <a:rPr lang="en-GB" sz="1400" dirty="0"/>
              <a:t> per </a:t>
            </a:r>
            <a:r>
              <a:rPr lang="en-GB" sz="1400" dirty="0" err="1"/>
              <a:t>applicazioni</a:t>
            </a:r>
            <a:r>
              <a:rPr lang="en-GB" sz="1400" dirty="0"/>
              <a:t> </a:t>
            </a:r>
            <a:r>
              <a:rPr lang="en-GB" sz="1400" dirty="0" err="1"/>
              <a:t>militari</a:t>
            </a:r>
            <a:r>
              <a:rPr lang="en-GB" sz="1400" dirty="0"/>
              <a:t>. </a:t>
            </a:r>
            <a:r>
              <a:rPr lang="en-GB" sz="1400" dirty="0" err="1"/>
              <a:t>Benchè</a:t>
            </a:r>
            <a:r>
              <a:rPr lang="en-GB" sz="1400" dirty="0"/>
              <a:t> la </a:t>
            </a:r>
            <a:r>
              <a:rPr lang="en-GB" sz="1400" dirty="0" err="1"/>
              <a:t>maggior</a:t>
            </a:r>
            <a:r>
              <a:rPr lang="en-GB" sz="1400" dirty="0"/>
              <a:t> parte </a:t>
            </a:r>
            <a:r>
              <a:rPr lang="en-GB" sz="1400" dirty="0" err="1"/>
              <a:t>delle</a:t>
            </a:r>
            <a:r>
              <a:rPr lang="en-GB" sz="1400" dirty="0"/>
              <a:t> </a:t>
            </a:r>
            <a:r>
              <a:rPr lang="en-GB" sz="1400" dirty="0" err="1"/>
              <a:t>informazioni</a:t>
            </a:r>
            <a:r>
              <a:rPr lang="en-GB" sz="1400" dirty="0"/>
              <a:t> non </a:t>
            </a:r>
            <a:r>
              <a:rPr lang="en-GB" sz="1400" dirty="0" err="1"/>
              <a:t>sia</a:t>
            </a:r>
            <a:r>
              <a:rPr lang="en-GB" sz="1400" dirty="0"/>
              <a:t> </a:t>
            </a:r>
            <a:r>
              <a:rPr lang="en-GB" sz="1400" dirty="0" err="1"/>
              <a:t>stata</a:t>
            </a:r>
            <a:r>
              <a:rPr lang="en-GB" sz="1400" dirty="0"/>
              <a:t> </a:t>
            </a:r>
            <a:r>
              <a:rPr lang="en-GB" sz="1400" dirty="0" err="1"/>
              <a:t>ancora</a:t>
            </a:r>
            <a:r>
              <a:rPr lang="en-GB" sz="1400" dirty="0"/>
              <a:t> </a:t>
            </a:r>
            <a:r>
              <a:rPr lang="en-GB" sz="1400" dirty="0" err="1"/>
              <a:t>divulgata</a:t>
            </a:r>
            <a:r>
              <a:rPr lang="en-GB" sz="1400" dirty="0"/>
              <a:t>, </a:t>
            </a:r>
            <a:r>
              <a:rPr lang="en-GB" sz="1400" dirty="0" err="1"/>
              <a:t>risulta</a:t>
            </a:r>
            <a:r>
              <a:rPr lang="en-GB" sz="1400" dirty="0"/>
              <a:t> </a:t>
            </a:r>
            <a:r>
              <a:rPr lang="en-GB" sz="1400" dirty="0" err="1"/>
              <a:t>che</a:t>
            </a:r>
            <a:r>
              <a:rPr lang="en-GB" sz="1400" dirty="0"/>
              <a:t> le fuel cell </a:t>
            </a:r>
            <a:r>
              <a:rPr lang="en-GB" sz="1400" dirty="0" err="1"/>
              <a:t>furono</a:t>
            </a:r>
            <a:r>
              <a:rPr lang="en-GB" sz="1400" dirty="0"/>
              <a:t> </a:t>
            </a:r>
            <a:r>
              <a:rPr lang="en-GB" sz="1400" dirty="0" err="1"/>
              <a:t>utilizzate</a:t>
            </a:r>
            <a:r>
              <a:rPr lang="en-GB" sz="1400" dirty="0"/>
              <a:t> per </a:t>
            </a:r>
            <a:r>
              <a:rPr lang="en-GB" sz="1400" dirty="0" err="1"/>
              <a:t>alimentare</a:t>
            </a:r>
            <a:r>
              <a:rPr lang="en-GB" sz="1400" dirty="0"/>
              <a:t> le </a:t>
            </a:r>
            <a:r>
              <a:rPr lang="en-GB" sz="1400" dirty="0" err="1"/>
              <a:t>apaprecchiature</a:t>
            </a:r>
            <a:r>
              <a:rPr lang="en-GB" sz="1400" dirty="0"/>
              <a:t> di un </a:t>
            </a:r>
            <a:r>
              <a:rPr lang="en-GB" sz="1400" dirty="0" err="1"/>
              <a:t>sottomarino</a:t>
            </a:r>
            <a:r>
              <a:rPr lang="en-GB" sz="1400" dirty="0"/>
              <a:t> </a:t>
            </a:r>
            <a:r>
              <a:rPr lang="en-GB" sz="1400" dirty="0" err="1"/>
              <a:t>sovietico</a:t>
            </a:r>
            <a:r>
              <a:rPr lang="en-GB" sz="1400" dirty="0"/>
              <a:t> e in </a:t>
            </a:r>
            <a:r>
              <a:rPr lang="en-GB" sz="1400" dirty="0" err="1"/>
              <a:t>seguito</a:t>
            </a:r>
            <a:r>
              <a:rPr lang="en-GB" sz="1400" dirty="0"/>
              <a:t> </a:t>
            </a:r>
            <a:r>
              <a:rPr lang="en-GB" sz="1400" dirty="0" err="1"/>
              <a:t>furono</a:t>
            </a:r>
            <a:r>
              <a:rPr lang="en-GB" sz="1400" dirty="0"/>
              <a:t> </a:t>
            </a:r>
            <a:r>
              <a:rPr lang="en-GB" sz="1400" dirty="0" err="1"/>
              <a:t>utilizzate</a:t>
            </a:r>
            <a:r>
              <a:rPr lang="en-GB" sz="1400" dirty="0"/>
              <a:t> </a:t>
            </a:r>
            <a:r>
              <a:rPr lang="en-GB" sz="1400" dirty="0" err="1"/>
              <a:t>nel</a:t>
            </a:r>
            <a:r>
              <a:rPr lang="en-GB" sz="1400" dirty="0"/>
              <a:t> </a:t>
            </a:r>
            <a:r>
              <a:rPr lang="en-GB" sz="1400" dirty="0" err="1"/>
              <a:t>programma</a:t>
            </a:r>
            <a:r>
              <a:rPr lang="en-GB" sz="1400" dirty="0"/>
              <a:t> </a:t>
            </a:r>
            <a:r>
              <a:rPr lang="en-GB" sz="1400" dirty="0" err="1"/>
              <a:t>spaziale</a:t>
            </a:r>
            <a:r>
              <a:rPr lang="en-GB" sz="1400" dirty="0"/>
              <a:t>. </a:t>
            </a:r>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4553" y="3516284"/>
            <a:ext cx="1073252" cy="1705278"/>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64086" y="957750"/>
            <a:ext cx="1314450" cy="1333500"/>
          </a:xfrm>
          <a:prstGeom prst="rect">
            <a:avLst/>
          </a:prstGeom>
        </p:spPr>
      </p:pic>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8293721">
            <a:off x="7083048" y="4700479"/>
            <a:ext cx="1362075" cy="1362075"/>
          </a:xfrm>
          <a:prstGeom prst="rect">
            <a:avLst/>
          </a:prstGeom>
        </p:spPr>
      </p:pic>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1221174">
            <a:off x="1445886" y="1416247"/>
            <a:ext cx="1958785" cy="1266681"/>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267364" y="4542452"/>
            <a:ext cx="2288519" cy="747583"/>
          </a:xfrm>
          <a:prstGeom prst="rect">
            <a:avLst/>
          </a:prstGeom>
        </p:spPr>
      </p:pic>
      <p:sp>
        <p:nvSpPr>
          <p:cNvPr id="23" name="TextBox 22"/>
          <p:cNvSpPr txBox="1"/>
          <p:nvPr/>
        </p:nvSpPr>
        <p:spPr>
          <a:xfrm>
            <a:off x="9556866" y="115276"/>
            <a:ext cx="1546167" cy="276999"/>
          </a:xfrm>
          <a:prstGeom prst="rect">
            <a:avLst/>
          </a:prstGeom>
          <a:noFill/>
        </p:spPr>
        <p:txBody>
          <a:bodyPr wrap="square" rtlCol="0">
            <a:spAutoFit/>
          </a:bodyPr>
          <a:lstStyle/>
          <a:p>
            <a:r>
              <a:rPr lang="en-GB" sz="1200" dirty="0" smtClean="0"/>
              <a:t>* </a:t>
            </a:r>
            <a:r>
              <a:rPr lang="en-GB" sz="1200" dirty="0" err="1" smtClean="0"/>
              <a:t>Disciolta</a:t>
            </a:r>
            <a:r>
              <a:rPr lang="en-GB" sz="1200" dirty="0" smtClean="0"/>
              <a:t> </a:t>
            </a:r>
            <a:r>
              <a:rPr lang="en-GB" sz="1200" dirty="0" err="1" smtClean="0"/>
              <a:t>nel</a:t>
            </a:r>
            <a:r>
              <a:rPr lang="en-GB" sz="1200" dirty="0" smtClean="0"/>
              <a:t> 1991</a:t>
            </a:r>
            <a:endParaRPr lang="en-GB" sz="1200" dirty="0"/>
          </a:p>
        </p:txBody>
      </p:sp>
    </p:spTree>
    <p:extLst>
      <p:ext uri="{BB962C8B-B14F-4D97-AF65-F5344CB8AC3E}">
        <p14:creationId xmlns:p14="http://schemas.microsoft.com/office/powerpoint/2010/main" val="353462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0" presetClass="path" presetSubtype="0" accel="50000" decel="50000" fill="hold" nodeType="afterEffect">
                                  <p:stCondLst>
                                    <p:cond delay="0"/>
                                  </p:stCondLst>
                                  <p:childTnLst>
                                    <p:animMotion origin="layout" path="M -0.37643 0.29004 L -0.37643 0.29027 C -0.36432 0.29166 -0.36589 0.29213 -0.35143 0.29004 C -0.35052 0.29004 -0.35 0.28912 -0.34935 0.28889 C -0.34753 0.28796 -0.3457 0.28727 -0.34375 0.28657 C -0.34284 0.28611 -0.34193 0.28564 -0.34102 0.28518 L -0.33763 0.28402 C -0.33581 0.2824 -0.33412 0.28032 -0.33229 0.27916 L -0.32826 0.27685 C -0.32734 0.27639 -0.32669 0.27569 -0.32604 0.27546 L -0.32279 0.2743 C -0.31914 0.26782 -0.32448 0.27685 -0.31849 0.26944 C -0.31784 0.26852 -0.31732 0.26689 -0.31667 0.26597 C -0.31563 0.26481 -0.31471 0.26435 -0.31393 0.26342 C -0.30912 0.25833 -0.31315 0.26064 -0.30846 0.25856 C -0.30781 0.25787 -0.30755 0.25671 -0.3069 0.25625 C -0.30612 0.25532 -0.30508 0.25555 -0.30417 0.25486 C -0.30326 0.25439 -0.30234 0.25347 -0.30143 0.25254 C -0.30013 0.25092 -0.29896 0.24861 -0.2974 0.24768 C -0.29675 0.24722 -0.29609 0.24699 -0.29544 0.24652 C -0.29479 0.24583 -0.29401 0.24467 -0.29336 0.24398 C -0.29245 0.24328 -0.29154 0.24328 -0.29063 0.24282 C -0.28997 0.24213 -0.28932 0.2412 -0.28867 0.24051 C -0.28763 0.23958 -0.28685 0.23889 -0.28581 0.23796 C -0.28529 0.23727 -0.28503 0.23611 -0.28451 0.23564 C -0.28333 0.23449 -0.28216 0.23402 -0.28099 0.2331 C -0.27565 0.22338 -0.28268 0.23472 -0.2763 0.22824 C -0.27539 0.22754 -0.275 0.22569 -0.27435 0.22477 C -0.27435 0.225 -0.26914 0.21852 -0.2681 0.21736 C -0.26745 0.21666 -0.2668 0.21597 -0.26615 0.21504 C -0.26576 0.21412 -0.26537 0.21319 -0.26484 0.2125 C -0.26406 0.2118 -0.26341 0.2118 -0.26276 0.21134 C -0.26224 0.21018 -0.26185 0.20879 -0.26146 0.20764 C -0.26081 0.20671 -0.2599 0.20602 -0.25925 0.20532 C -0.25846 0.20416 -0.25742 0.20301 -0.25651 0.20162 C -0.25586 0.20023 -0.25521 0.19814 -0.25456 0.19676 C -0.25391 0.19583 -0.25313 0.19537 -0.25247 0.19444 C -0.25182 0.19328 -0.25117 0.19189 -0.25052 0.19074 C -0.24987 0.18981 -0.24896 0.18935 -0.24831 0.18819 C -0.24271 0.17939 -0.24831 0.18657 -0.24362 0.18102 C -0.24219 0.17754 -0.24206 0.17662 -0.24011 0.17384 C -0.23945 0.17291 -0.2388 0.17222 -0.23802 0.17129 C -0.23776 0.17014 -0.23724 0.16875 -0.23672 0.16759 C -0.23607 0.16597 -0.23477 0.16481 -0.23412 0.16296 C -0.23229 0.15833 -0.2332 0.16018 -0.23125 0.15671 C -0.22917 0.1493 -0.23047 0.15347 -0.22721 0.14467 C -0.22682 0.14352 -0.2263 0.14213 -0.22578 0.14097 C -0.22513 0.13935 -0.22435 0.13796 -0.22383 0.13611 C -0.22318 0.13472 -0.22292 0.13287 -0.22253 0.13125 C -0.22162 0.12893 -0.22057 0.12639 -0.21966 0.12407 C -0.21927 0.12291 -0.21862 0.12176 -0.21836 0.12037 C -0.21823 0.11921 -0.21797 0.11782 -0.21758 0.11689 C -0.21524 0.11041 -0.21471 0.11551 -0.21302 0.10578 C -0.21263 0.10463 -0.21263 0.10324 -0.21237 0.10231 C -0.21146 0.10046 -0.20964 0.09745 -0.20964 0.09768 C -0.20833 0.09097 -0.20964 0.09629 -0.20677 0.09004 C -0.20638 0.08912 -0.20586 0.0875 -0.20534 0.08657 C -0.20469 0.08472 -0.20352 0.08333 -0.20274 0.08171 C -0.20221 0.08078 -0.20156 0.08009 -0.20143 0.07916 C -0.19818 0.07106 -0.19974 0.07407 -0.19714 0.06944 C -0.19583 0.0625 -0.19753 0.06898 -0.19453 0.06342 C -0.19388 0.0625 -0.19362 0.06088 -0.19323 0.05995 C -0.19219 0.0581 -0.19128 0.05671 -0.1905 0.05509 L -0.18763 0.05023 C -0.18724 0.0493 -0.18659 0.04861 -0.18633 0.04768 C -0.18425 0.04213 -0.18555 0.04514 -0.18216 0.03935 L -0.17943 0.03449 C -0.17826 0.03287 -0.17656 0.03171 -0.17552 0.02963 C -0.17344 0.02592 -0.17474 0.02731 -0.17136 0.02592 C -0.16732 0.02245 -0.16966 0.02407 -0.16445 0.02106 C -0.16185 0.01944 -0.16094 0.01875 -0.15768 0.01875 L -0.05742 0.0162 L -0.0207 0.01504 C -0.01302 0.01551 0.00065 0.00301 0.00247 0.0162 C 0.01029 0.06828 0.00325 0.12361 0.00325 0.17731 C 0.00325 0.22824 0.00286 0.27916 0.00247 0.33009 C 0.00156 0.42754 0.00195 0.29953 0.00195 0.35185 L 0.00325 0.33495 " pathEditMode="relative" rAng="0" ptsTypes="AAAAAAAAAAAAAAAAAAAAAAAAAAAAAAAAAAAAAAAAAAAAAAAAAAAAAAAAAAAAAAAAAAAAAAAAAAAAAA">
                                      <p:cBhvr>
                                        <p:cTn id="12" dur="5000" fill="hold"/>
                                        <p:tgtEl>
                                          <p:spTgt spid="22"/>
                                        </p:tgtEl>
                                        <p:attrNameLst>
                                          <p:attrName>ppt_x</p:attrName>
                                          <p:attrName>ppt_y</p:attrName>
                                        </p:attrNameLst>
                                      </p:cBhvr>
                                      <p:rCtr x="19128" y="-10116"/>
                                    </p:animMotion>
                                  </p:childTnLst>
                                </p:cTn>
                              </p:par>
                            </p:childTnLst>
                          </p:cTn>
                        </p:par>
                        <p:par>
                          <p:cTn id="13" fill="hold">
                            <p:stCondLst>
                              <p:cond delay="6000"/>
                            </p:stCondLst>
                            <p:childTnLst>
                              <p:par>
                                <p:cTn id="14" presetID="0" presetClass="path" presetSubtype="0" accel="50000" decel="50000" fill="hold" nodeType="afterEffect">
                                  <p:stCondLst>
                                    <p:cond delay="0"/>
                                  </p:stCondLst>
                                  <p:childTnLst>
                                    <p:animMotion origin="layout" path="M -0.12162 0.1875 L -0.12162 0.1875 C -0.12005 0.18542 -0.11849 0.18311 -0.1168 0.18125 C -0.11615 0.18056 -0.11537 0.18079 -0.11471 0.17986 C -0.10899 0.17269 -0.11458 0.17662 -0.1099 0.17385 C -0.10938 0.17292 -0.10899 0.17199 -0.10846 0.1713 C -0.10781 0.17061 -0.1069 0.17107 -0.10638 0.17014 C -0.10586 0.16922 -0.10612 0.16736 -0.10573 0.16644 C -0.10521 0.16528 -0.10417 0.16505 -0.10365 0.16389 C -0.10274 0.1625 -0.10234 0.16042 -0.10156 0.15903 C -0.10026 0.15649 -0.09844 0.1544 -0.0974 0.15162 C -0.09688 0.15024 -0.09662 0.14885 -0.09596 0.14792 C -0.09531 0.14676 -0.09453 0.1463 -0.09388 0.14537 C -0.08893 0.13843 -0.09688 0.14815 -0.09037 0.14051 C -0.08711 0.13149 -0.08906 0.13426 -0.0849 0.13056 C -0.08438 0.12894 -0.08399 0.12709 -0.08346 0.1257 C -0.08255 0.12315 -0.08034 0.1213 -0.0793 0.11945 C -0.07865 0.11852 -0.07852 0.1169 -0.07787 0.11574 C -0.07734 0.11482 -0.07643 0.11412 -0.07578 0.1132 C -0.075 0.11227 -0.07448 0.11065 -0.0737 0.10949 C -0.07305 0.10857 -0.07227 0.10811 -0.07162 0.10718 C -0.07044 0.1051 -0.06953 0.10278 -0.06823 0.10093 C -0.06719 0.09977 -0.06628 0.09861 -0.06537 0.09723 C -0.05742 0.08519 -0.06836 0.10116 -0.06198 0.08982 C -0.06107 0.08843 -0.06003 0.0875 -0.05912 0.08611 C -0.05768 0.0838 -0.05651 0.08079 -0.05495 0.07871 C -0.05404 0.07755 -0.053 0.07639 -0.05221 0.075 C -0.05091 0.07315 -0.05013 0.07037 -0.0487 0.06875 L -0.04245 0.06135 C -0.0418 0.06065 -0.04102 0.05996 -0.04037 0.05903 C -0.03984 0.05811 -0.03945 0.05718 -0.03893 0.05649 C -0.03763 0.05463 -0.03594 0.05371 -0.03477 0.05162 C -0.03386 0.04977 -0.03307 0.04792 -0.03203 0.04653 C -0.03138 0.04584 -0.03073 0.04491 -0.02995 0.04422 C -0.02904 0.04329 -0.028 0.0426 -0.02721 0.04167 C -0.02656 0.04098 -0.0263 0.03982 -0.02578 0.03912 C -0.01992 0.03287 -0.02149 0.03658 -0.01745 0.03056 C -0.01667 0.0294 -0.01615 0.02801 -0.01537 0.02686 C -0.01471 0.02593 -0.0138 0.02547 -0.01328 0.02431 C -0.01224 0.02246 -0.01146 0.02014 -0.01055 0.01829 C -0.00938 0.01598 -0.00794 0.01436 -0.00703 0.01204 C -0.00651 0.01088 -0.00625 0.00926 -0.0056 0.00834 C -0.00482 0.00695 -0.00378 0.00579 -0.00287 0.00463 C -0.00261 0.00348 -0.00261 0.00186 -0.00221 0.00093 C -0.00169 7.40741E-7 -8.67362E-19 -0.00023 -8.67362E-19 -0.00023 " pathEditMode="relative" ptsTypes="AAAAAAAAAAAAAAAAAAAAAAAAAAAAAAAAAAAAAAAAAAAAA">
                                      <p:cBhvr>
                                        <p:cTn id="15" dur="2000" fill="hold"/>
                                        <p:tgtEl>
                                          <p:spTgt spid="20"/>
                                        </p:tgtEl>
                                        <p:attrNameLst>
                                          <p:attrName>ppt_x</p:attrName>
                                          <p:attrName>ppt_y</p:attrName>
                                        </p:attrNameLst>
                                      </p:cBhvr>
                                    </p:animMotion>
                                  </p:childTnLst>
                                </p:cTn>
                              </p:par>
                            </p:childTnLst>
                          </p:cTn>
                        </p:par>
                        <p:par>
                          <p:cTn id="16" fill="hold">
                            <p:stCondLst>
                              <p:cond delay="8000"/>
                            </p:stCondLst>
                            <p:childTnLst>
                              <p:par>
                                <p:cTn id="17" presetID="26"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80">
                                          <p:stCondLst>
                                            <p:cond delay="0"/>
                                          </p:stCondLst>
                                        </p:cTn>
                                        <p:tgtEl>
                                          <p:spTgt spid="19"/>
                                        </p:tgtEl>
                                      </p:cBhvr>
                                    </p:animEffect>
                                    <p:anim calcmode="lin" valueType="num">
                                      <p:cBhvr>
                                        <p:cTn id="2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5" dur="26">
                                          <p:stCondLst>
                                            <p:cond delay="650"/>
                                          </p:stCondLst>
                                        </p:cTn>
                                        <p:tgtEl>
                                          <p:spTgt spid="19"/>
                                        </p:tgtEl>
                                      </p:cBhvr>
                                      <p:to x="100000" y="60000"/>
                                    </p:animScale>
                                    <p:animScale>
                                      <p:cBhvr>
                                        <p:cTn id="26" dur="166" decel="50000">
                                          <p:stCondLst>
                                            <p:cond delay="676"/>
                                          </p:stCondLst>
                                        </p:cTn>
                                        <p:tgtEl>
                                          <p:spTgt spid="19"/>
                                        </p:tgtEl>
                                      </p:cBhvr>
                                      <p:to x="100000" y="100000"/>
                                    </p:animScale>
                                    <p:animScale>
                                      <p:cBhvr>
                                        <p:cTn id="27" dur="26">
                                          <p:stCondLst>
                                            <p:cond delay="1312"/>
                                          </p:stCondLst>
                                        </p:cTn>
                                        <p:tgtEl>
                                          <p:spTgt spid="19"/>
                                        </p:tgtEl>
                                      </p:cBhvr>
                                      <p:to x="100000" y="80000"/>
                                    </p:animScale>
                                    <p:animScale>
                                      <p:cBhvr>
                                        <p:cTn id="28" dur="166" decel="50000">
                                          <p:stCondLst>
                                            <p:cond delay="1338"/>
                                          </p:stCondLst>
                                        </p:cTn>
                                        <p:tgtEl>
                                          <p:spTgt spid="19"/>
                                        </p:tgtEl>
                                      </p:cBhvr>
                                      <p:to x="100000" y="100000"/>
                                    </p:animScale>
                                    <p:animScale>
                                      <p:cBhvr>
                                        <p:cTn id="29" dur="26">
                                          <p:stCondLst>
                                            <p:cond delay="1642"/>
                                          </p:stCondLst>
                                        </p:cTn>
                                        <p:tgtEl>
                                          <p:spTgt spid="19"/>
                                        </p:tgtEl>
                                      </p:cBhvr>
                                      <p:to x="100000" y="90000"/>
                                    </p:animScale>
                                    <p:animScale>
                                      <p:cBhvr>
                                        <p:cTn id="30" dur="166" decel="50000">
                                          <p:stCondLst>
                                            <p:cond delay="1668"/>
                                          </p:stCondLst>
                                        </p:cTn>
                                        <p:tgtEl>
                                          <p:spTgt spid="19"/>
                                        </p:tgtEl>
                                      </p:cBhvr>
                                      <p:to x="100000" y="100000"/>
                                    </p:animScale>
                                    <p:animScale>
                                      <p:cBhvr>
                                        <p:cTn id="31" dur="26">
                                          <p:stCondLst>
                                            <p:cond delay="1808"/>
                                          </p:stCondLst>
                                        </p:cTn>
                                        <p:tgtEl>
                                          <p:spTgt spid="19"/>
                                        </p:tgtEl>
                                      </p:cBhvr>
                                      <p:to x="100000" y="95000"/>
                                    </p:animScale>
                                    <p:animScale>
                                      <p:cBhvr>
                                        <p:cTn id="32"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756458" y="723207"/>
            <a:ext cx="11288684" cy="369332"/>
          </a:xfrm>
          <a:prstGeom prst="rect">
            <a:avLst/>
          </a:prstGeom>
          <a:noFill/>
        </p:spPr>
        <p:txBody>
          <a:bodyPr wrap="square" rtlCol="0">
            <a:spAutoFit/>
          </a:bodyPr>
          <a:lstStyle/>
          <a:p>
            <a:r>
              <a:rPr lang="en-GB" b="1" dirty="0" err="1" smtClean="0"/>
              <a:t>Anni</a:t>
            </a:r>
            <a:r>
              <a:rPr lang="en-GB" b="1" dirty="0" smtClean="0"/>
              <a:t> ‘70</a:t>
            </a:r>
            <a:endParaRPr lang="en-GB" b="1" dirty="0"/>
          </a:p>
        </p:txBody>
      </p:sp>
      <p:sp>
        <p:nvSpPr>
          <p:cNvPr id="17" name="TextBox 16"/>
          <p:cNvSpPr txBox="1"/>
          <p:nvPr/>
        </p:nvSpPr>
        <p:spPr>
          <a:xfrm>
            <a:off x="864525" y="1271847"/>
            <a:ext cx="2219497" cy="3539430"/>
          </a:xfrm>
          <a:prstGeom prst="rect">
            <a:avLst/>
          </a:prstGeom>
          <a:noFill/>
        </p:spPr>
        <p:txBody>
          <a:bodyPr wrap="square" rtlCol="0">
            <a:spAutoFit/>
          </a:bodyPr>
          <a:lstStyle/>
          <a:p>
            <a:r>
              <a:rPr lang="en-GB" sz="1400" dirty="0" err="1" smtClean="0"/>
              <a:t>Gli</a:t>
            </a:r>
            <a:r>
              <a:rPr lang="en-GB" sz="1400" dirty="0" smtClean="0"/>
              <a:t> </a:t>
            </a:r>
            <a:r>
              <a:rPr lang="en-GB" sz="1400" dirty="0" err="1" smtClean="0"/>
              <a:t>anni</a:t>
            </a:r>
            <a:r>
              <a:rPr lang="en-GB" sz="1400" dirty="0" smtClean="0"/>
              <a:t> 70 </a:t>
            </a:r>
            <a:r>
              <a:rPr lang="en-GB" sz="1400" dirty="0" err="1" smtClean="0"/>
              <a:t>hanno</a:t>
            </a:r>
            <a:r>
              <a:rPr lang="en-GB" sz="1400" dirty="0" smtClean="0"/>
              <a:t> </a:t>
            </a:r>
            <a:r>
              <a:rPr lang="en-GB" sz="1400" dirty="0" err="1" smtClean="0"/>
              <a:t>visto</a:t>
            </a:r>
            <a:r>
              <a:rPr lang="en-GB" sz="1400" dirty="0" smtClean="0"/>
              <a:t> </a:t>
            </a:r>
            <a:r>
              <a:rPr lang="en-GB" sz="1400" dirty="0" err="1" smtClean="0"/>
              <a:t>una</a:t>
            </a:r>
            <a:r>
              <a:rPr lang="en-GB" sz="1400" dirty="0" smtClean="0"/>
              <a:t> </a:t>
            </a:r>
            <a:r>
              <a:rPr lang="en-GB" sz="1400" dirty="0" err="1" smtClean="0"/>
              <a:t>crescente</a:t>
            </a:r>
            <a:r>
              <a:rPr lang="en-GB" sz="1400" dirty="0" smtClean="0"/>
              <a:t> </a:t>
            </a:r>
            <a:r>
              <a:rPr lang="en-GB" sz="1400" dirty="0" err="1" smtClean="0"/>
              <a:t>consapevolezza</a:t>
            </a:r>
            <a:r>
              <a:rPr lang="en-GB" sz="1400" dirty="0" smtClean="0"/>
              <a:t> </a:t>
            </a:r>
            <a:r>
              <a:rPr lang="en-GB" sz="1400" dirty="0" err="1" smtClean="0"/>
              <a:t>dei</a:t>
            </a:r>
            <a:r>
              <a:rPr lang="en-GB" sz="1400" dirty="0" smtClean="0"/>
              <a:t> </a:t>
            </a:r>
            <a:r>
              <a:rPr lang="en-GB" sz="1400" dirty="0" err="1" smtClean="0"/>
              <a:t>governi</a:t>
            </a:r>
            <a:r>
              <a:rPr lang="en-GB" sz="1400" dirty="0" smtClean="0"/>
              <a:t>, </a:t>
            </a:r>
            <a:r>
              <a:rPr lang="en-GB" sz="1400" dirty="0" err="1" smtClean="0"/>
              <a:t>delle</a:t>
            </a:r>
            <a:r>
              <a:rPr lang="en-GB" sz="1400" dirty="0" smtClean="0"/>
              <a:t> </a:t>
            </a:r>
            <a:r>
              <a:rPr lang="en-GB" sz="1400" dirty="0" err="1" smtClean="0"/>
              <a:t>industrie</a:t>
            </a:r>
            <a:r>
              <a:rPr lang="en-GB" sz="1400" dirty="0" smtClean="0"/>
              <a:t> e </a:t>
            </a:r>
            <a:r>
              <a:rPr lang="en-GB" sz="1400" dirty="0" err="1" smtClean="0"/>
              <a:t>dei</a:t>
            </a:r>
            <a:r>
              <a:rPr lang="en-GB" sz="1400" dirty="0" smtClean="0"/>
              <a:t> </a:t>
            </a:r>
            <a:r>
              <a:rPr lang="en-GB" sz="1400" dirty="0" err="1" smtClean="0"/>
              <a:t>cittadini</a:t>
            </a:r>
            <a:r>
              <a:rPr lang="en-GB" sz="1400" dirty="0" smtClean="0"/>
              <a:t> verso </a:t>
            </a:r>
            <a:r>
              <a:rPr lang="en-GB" sz="1400" dirty="0" err="1" smtClean="0"/>
              <a:t>i</a:t>
            </a:r>
            <a:r>
              <a:rPr lang="en-GB" sz="1400" dirty="0" smtClean="0"/>
              <a:t> </a:t>
            </a:r>
            <a:r>
              <a:rPr lang="en-GB" sz="1400" dirty="0" err="1" smtClean="0"/>
              <a:t>problemi</a:t>
            </a:r>
            <a:r>
              <a:rPr lang="en-GB" sz="1400" dirty="0" smtClean="0"/>
              <a:t> </a:t>
            </a:r>
            <a:r>
              <a:rPr lang="en-GB" sz="1400" dirty="0" err="1" smtClean="0"/>
              <a:t>ambientali</a:t>
            </a:r>
            <a:r>
              <a:rPr lang="en-GB" sz="1400" dirty="0" smtClean="0"/>
              <a:t>.</a:t>
            </a:r>
          </a:p>
          <a:p>
            <a:r>
              <a:rPr lang="en-GB" sz="1400" dirty="0" err="1" smtClean="0"/>
              <a:t>Spinti</a:t>
            </a:r>
            <a:r>
              <a:rPr lang="en-GB" sz="1400" dirty="0" smtClean="0"/>
              <a:t> </a:t>
            </a:r>
            <a:r>
              <a:rPr lang="en-GB" sz="1400" dirty="0" err="1" smtClean="0"/>
              <a:t>dalla</a:t>
            </a:r>
            <a:r>
              <a:rPr lang="en-GB" sz="1400" dirty="0" smtClean="0"/>
              <a:t> </a:t>
            </a:r>
            <a:r>
              <a:rPr lang="en-GB" sz="1400" dirty="0" err="1" smtClean="0"/>
              <a:t>preoccupazione</a:t>
            </a:r>
            <a:r>
              <a:rPr lang="en-GB" sz="1400" dirty="0" smtClean="0"/>
              <a:t> per </a:t>
            </a:r>
            <a:r>
              <a:rPr lang="en-GB" sz="1400" dirty="0" err="1" smtClean="0"/>
              <a:t>l’inquinamento</a:t>
            </a:r>
            <a:r>
              <a:rPr lang="en-GB" sz="1400" dirty="0" smtClean="0"/>
              <a:t> </a:t>
            </a:r>
            <a:r>
              <a:rPr lang="en-GB" sz="1400" dirty="0" err="1" smtClean="0"/>
              <a:t>dell’aria</a:t>
            </a:r>
            <a:r>
              <a:rPr lang="en-GB" sz="1400" dirty="0" smtClean="0"/>
              <a:t>, </a:t>
            </a:r>
            <a:r>
              <a:rPr lang="en-GB" sz="1400" dirty="0" err="1" smtClean="0"/>
              <a:t>sono</a:t>
            </a:r>
            <a:r>
              <a:rPr lang="en-GB" sz="1400" dirty="0" smtClean="0"/>
              <a:t> state </a:t>
            </a:r>
            <a:r>
              <a:rPr lang="en-GB" sz="1400" dirty="0" err="1" smtClean="0"/>
              <a:t>approvate</a:t>
            </a:r>
            <a:r>
              <a:rPr lang="en-GB" sz="1400" dirty="0" smtClean="0"/>
              <a:t> </a:t>
            </a:r>
            <a:r>
              <a:rPr lang="en-GB" sz="1400" dirty="0" err="1" smtClean="0"/>
              <a:t>leggi</a:t>
            </a:r>
            <a:r>
              <a:rPr lang="en-GB" sz="1400" dirty="0" smtClean="0"/>
              <a:t> in Europa e </a:t>
            </a:r>
            <a:r>
              <a:rPr lang="en-GB" sz="1400" dirty="0" err="1" smtClean="0"/>
              <a:t>negli</a:t>
            </a:r>
            <a:r>
              <a:rPr lang="en-GB" sz="1400" dirty="0" smtClean="0"/>
              <a:t> USA per </a:t>
            </a:r>
            <a:r>
              <a:rPr lang="en-GB" sz="1400" dirty="0" err="1" smtClean="0"/>
              <a:t>garantire</a:t>
            </a:r>
            <a:r>
              <a:rPr lang="en-GB" sz="1400" dirty="0" smtClean="0"/>
              <a:t> la </a:t>
            </a:r>
            <a:r>
              <a:rPr lang="en-GB" sz="1400" dirty="0" err="1" smtClean="0"/>
              <a:t>qualità</a:t>
            </a:r>
            <a:r>
              <a:rPr lang="en-GB" sz="1400" dirty="0" smtClean="0"/>
              <a:t> </a:t>
            </a:r>
            <a:r>
              <a:rPr lang="en-GB" sz="1400" dirty="0" err="1" smtClean="0"/>
              <a:t>dell’aria</a:t>
            </a:r>
            <a:r>
              <a:rPr lang="en-GB" sz="1400" dirty="0" smtClean="0"/>
              <a:t>. </a:t>
            </a:r>
          </a:p>
          <a:p>
            <a:r>
              <a:rPr lang="en-GB" sz="1400" dirty="0" err="1" smtClean="0"/>
              <a:t>L’effetto</a:t>
            </a:r>
            <a:r>
              <a:rPr lang="en-GB" sz="1400" dirty="0" smtClean="0"/>
              <a:t> di </a:t>
            </a:r>
            <a:r>
              <a:rPr lang="en-GB" sz="1400" dirty="0" err="1" smtClean="0"/>
              <a:t>queste</a:t>
            </a:r>
            <a:r>
              <a:rPr lang="en-GB" sz="1400" dirty="0" smtClean="0"/>
              <a:t> </a:t>
            </a:r>
            <a:r>
              <a:rPr lang="en-GB" sz="1400" dirty="0" err="1" smtClean="0"/>
              <a:t>leggi</a:t>
            </a:r>
            <a:r>
              <a:rPr lang="en-GB" sz="1400" dirty="0" smtClean="0"/>
              <a:t> è </a:t>
            </a:r>
            <a:r>
              <a:rPr lang="en-GB" sz="1400" dirty="0" err="1" smtClean="0"/>
              <a:t>stato</a:t>
            </a:r>
            <a:r>
              <a:rPr lang="en-GB" sz="1400" dirty="0" smtClean="0"/>
              <a:t> di </a:t>
            </a:r>
            <a:r>
              <a:rPr lang="en-GB" sz="1400" dirty="0" err="1" smtClean="0"/>
              <a:t>ridurre</a:t>
            </a:r>
            <a:r>
              <a:rPr lang="en-GB" sz="1400" dirty="0" smtClean="0"/>
              <a:t> le </a:t>
            </a:r>
            <a:r>
              <a:rPr lang="en-GB" sz="1400" dirty="0" err="1" smtClean="0"/>
              <a:t>emissioni</a:t>
            </a:r>
            <a:r>
              <a:rPr lang="en-GB" sz="1400" dirty="0" smtClean="0"/>
              <a:t> </a:t>
            </a:r>
            <a:r>
              <a:rPr lang="en-GB" sz="1400" dirty="0" err="1" smtClean="0"/>
              <a:t>dannose</a:t>
            </a:r>
            <a:r>
              <a:rPr lang="en-GB" sz="1400" dirty="0" smtClean="0"/>
              <a:t> </a:t>
            </a:r>
            <a:r>
              <a:rPr lang="en-GB" sz="1400" dirty="0" err="1" smtClean="0"/>
              <a:t>dei</a:t>
            </a:r>
            <a:r>
              <a:rPr lang="en-GB" sz="1400" dirty="0" smtClean="0"/>
              <a:t> </a:t>
            </a:r>
            <a:r>
              <a:rPr lang="en-GB" sz="1400" dirty="0" err="1" smtClean="0"/>
              <a:t>veicoli</a:t>
            </a:r>
            <a:r>
              <a:rPr lang="en-GB" sz="1400" dirty="0" smtClean="0"/>
              <a:t>. </a:t>
            </a:r>
            <a:r>
              <a:rPr lang="en-GB" sz="1400" dirty="0" err="1" smtClean="0"/>
              <a:t>Queste</a:t>
            </a:r>
            <a:r>
              <a:rPr lang="en-GB" sz="1400" dirty="0" smtClean="0"/>
              <a:t> </a:t>
            </a:r>
            <a:r>
              <a:rPr lang="en-GB" sz="1400" dirty="0" err="1" smtClean="0"/>
              <a:t>leggi</a:t>
            </a:r>
            <a:r>
              <a:rPr lang="en-GB" sz="1400" dirty="0" smtClean="0"/>
              <a:t> </a:t>
            </a:r>
            <a:r>
              <a:rPr lang="en-GB" sz="1400" dirty="0" err="1" smtClean="0"/>
              <a:t>sono</a:t>
            </a:r>
            <a:r>
              <a:rPr lang="en-GB" sz="1400" dirty="0" smtClean="0"/>
              <a:t> state </a:t>
            </a:r>
            <a:r>
              <a:rPr lang="en-GB" sz="1400" dirty="0" err="1" smtClean="0"/>
              <a:t>adottate</a:t>
            </a:r>
            <a:r>
              <a:rPr lang="en-GB" sz="1400" dirty="0" smtClean="0"/>
              <a:t> in </a:t>
            </a:r>
            <a:r>
              <a:rPr lang="en-GB" sz="1400" dirty="0" err="1" smtClean="0"/>
              <a:t>vari</a:t>
            </a:r>
            <a:r>
              <a:rPr lang="en-GB" sz="1400" dirty="0" smtClean="0"/>
              <a:t> </a:t>
            </a:r>
            <a:r>
              <a:rPr lang="en-GB" sz="1400" dirty="0" err="1" smtClean="0"/>
              <a:t>stati</a:t>
            </a:r>
            <a:r>
              <a:rPr lang="en-GB" sz="1400" dirty="0" smtClean="0"/>
              <a:t> in </a:t>
            </a:r>
            <a:r>
              <a:rPr lang="en-GB" sz="1400" dirty="0" err="1" smtClean="0"/>
              <a:t>tutto</a:t>
            </a:r>
            <a:r>
              <a:rPr lang="en-GB" sz="1400" dirty="0" smtClean="0"/>
              <a:t> </a:t>
            </a:r>
            <a:r>
              <a:rPr lang="en-GB" sz="1400" dirty="0" err="1" smtClean="0"/>
              <a:t>il</a:t>
            </a:r>
            <a:r>
              <a:rPr lang="en-GB" sz="1400" dirty="0" smtClean="0"/>
              <a:t> </a:t>
            </a:r>
            <a:r>
              <a:rPr lang="en-GB" sz="1400" dirty="0" err="1" smtClean="0"/>
              <a:t>mondo</a:t>
            </a:r>
            <a:r>
              <a:rPr lang="en-GB" sz="1400" dirty="0" smtClean="0"/>
              <a:t>. </a:t>
            </a:r>
            <a:endParaRPr lang="en-GB" sz="1400" dirty="0"/>
          </a:p>
        </p:txBody>
      </p:sp>
      <p:sp>
        <p:nvSpPr>
          <p:cNvPr id="18" name="TextBox 17"/>
          <p:cNvSpPr txBox="1"/>
          <p:nvPr/>
        </p:nvSpPr>
        <p:spPr>
          <a:xfrm>
            <a:off x="7173884" y="523704"/>
            <a:ext cx="2144684" cy="4185761"/>
          </a:xfrm>
          <a:prstGeom prst="rect">
            <a:avLst/>
          </a:prstGeom>
          <a:noFill/>
        </p:spPr>
        <p:txBody>
          <a:bodyPr wrap="square" rtlCol="0">
            <a:spAutoFit/>
          </a:bodyPr>
          <a:lstStyle/>
          <a:p>
            <a:r>
              <a:rPr lang="en-GB" sz="1400" dirty="0" err="1" smtClean="0"/>
              <a:t>Gli</a:t>
            </a:r>
            <a:r>
              <a:rPr lang="en-GB" sz="1400" dirty="0" smtClean="0"/>
              <a:t> </a:t>
            </a:r>
            <a:r>
              <a:rPr lang="en-GB" sz="1400" dirty="0" err="1" smtClean="0"/>
              <a:t>anni</a:t>
            </a:r>
            <a:r>
              <a:rPr lang="en-GB" sz="1400" dirty="0" smtClean="0"/>
              <a:t> 70 </a:t>
            </a:r>
            <a:r>
              <a:rPr lang="en-GB" sz="1400" dirty="0" err="1" smtClean="0"/>
              <a:t>sono</a:t>
            </a:r>
            <a:r>
              <a:rPr lang="en-GB" sz="1400" dirty="0" smtClean="0"/>
              <a:t> </a:t>
            </a:r>
            <a:r>
              <a:rPr lang="en-GB" sz="1400" dirty="0" err="1" smtClean="0"/>
              <a:t>anche</a:t>
            </a:r>
            <a:r>
              <a:rPr lang="en-GB" sz="1400" dirty="0" smtClean="0"/>
              <a:t> </a:t>
            </a:r>
            <a:r>
              <a:rPr lang="en-GB" sz="1400" dirty="0" err="1" smtClean="0"/>
              <a:t>stati</a:t>
            </a:r>
            <a:r>
              <a:rPr lang="en-GB" sz="1400" dirty="0" smtClean="0"/>
              <a:t> </a:t>
            </a:r>
            <a:r>
              <a:rPr lang="en-GB" sz="1400" dirty="0" err="1" smtClean="0"/>
              <a:t>gli</a:t>
            </a:r>
            <a:r>
              <a:rPr lang="en-GB" sz="1400" dirty="0" smtClean="0"/>
              <a:t> </a:t>
            </a:r>
            <a:r>
              <a:rPr lang="en-GB" sz="1400" dirty="0" err="1" smtClean="0"/>
              <a:t>anni</a:t>
            </a:r>
            <a:r>
              <a:rPr lang="en-GB" sz="1400" dirty="0" smtClean="0"/>
              <a:t> </a:t>
            </a:r>
            <a:r>
              <a:rPr lang="en-GB" sz="1400" dirty="0" err="1" smtClean="0"/>
              <a:t>dell’embargo</a:t>
            </a:r>
            <a:r>
              <a:rPr lang="en-GB" sz="1400" dirty="0" smtClean="0"/>
              <a:t> del </a:t>
            </a:r>
            <a:r>
              <a:rPr lang="en-GB" sz="1400" dirty="0" err="1" smtClean="0"/>
              <a:t>petrolio</a:t>
            </a:r>
            <a:r>
              <a:rPr lang="en-GB" sz="1400" dirty="0" smtClean="0"/>
              <a:t> </a:t>
            </a:r>
            <a:r>
              <a:rPr lang="en-GB" sz="1400" dirty="0" err="1" smtClean="0"/>
              <a:t>degli</a:t>
            </a:r>
            <a:r>
              <a:rPr lang="en-GB" sz="1400" dirty="0" smtClean="0"/>
              <a:t> </a:t>
            </a:r>
            <a:r>
              <a:rPr lang="en-GB" sz="1400" dirty="0" err="1" smtClean="0"/>
              <a:t>stati</a:t>
            </a:r>
            <a:r>
              <a:rPr lang="en-GB" sz="1400" dirty="0" smtClean="0"/>
              <a:t> OPEC, </a:t>
            </a:r>
            <a:r>
              <a:rPr lang="en-GB" sz="1400" dirty="0" err="1" smtClean="0"/>
              <a:t>che</a:t>
            </a:r>
            <a:r>
              <a:rPr lang="en-GB" sz="1400" dirty="0" smtClean="0"/>
              <a:t> ha </a:t>
            </a:r>
            <a:r>
              <a:rPr lang="en-GB" sz="1400" dirty="0" err="1" smtClean="0"/>
              <a:t>portato</a:t>
            </a:r>
            <a:r>
              <a:rPr lang="en-GB" sz="1400" dirty="0" smtClean="0"/>
              <a:t> </a:t>
            </a:r>
            <a:r>
              <a:rPr lang="en-GB" sz="1400" dirty="0" err="1" smtClean="0"/>
              <a:t>governi</a:t>
            </a:r>
            <a:r>
              <a:rPr lang="en-GB" sz="1400" dirty="0" smtClean="0"/>
              <a:t>, </a:t>
            </a:r>
            <a:r>
              <a:rPr lang="en-GB" sz="1400" dirty="0" err="1" smtClean="0"/>
              <a:t>aziende</a:t>
            </a:r>
            <a:r>
              <a:rPr lang="en-GB" sz="1400" dirty="0" smtClean="0"/>
              <a:t> e </a:t>
            </a:r>
            <a:r>
              <a:rPr lang="en-GB" sz="1400" dirty="0" err="1" smtClean="0"/>
              <a:t>cittadini</a:t>
            </a:r>
            <a:r>
              <a:rPr lang="en-GB" sz="1400" dirty="0" smtClean="0"/>
              <a:t> a </a:t>
            </a:r>
            <a:r>
              <a:rPr lang="en-GB" sz="1400" dirty="0" err="1" smtClean="0"/>
              <a:t>confrontarsi</a:t>
            </a:r>
            <a:r>
              <a:rPr lang="en-GB" sz="1400" dirty="0" smtClean="0"/>
              <a:t> con </a:t>
            </a:r>
            <a:r>
              <a:rPr lang="en-GB" sz="1400" dirty="0" err="1" smtClean="0"/>
              <a:t>il</a:t>
            </a:r>
            <a:r>
              <a:rPr lang="en-GB" sz="1400" dirty="0" smtClean="0"/>
              <a:t> </a:t>
            </a:r>
            <a:r>
              <a:rPr lang="en-GB" sz="1400" dirty="0" err="1" smtClean="0"/>
              <a:t>problema</a:t>
            </a:r>
            <a:r>
              <a:rPr lang="en-GB" sz="1400" dirty="0" smtClean="0"/>
              <a:t> </a:t>
            </a:r>
            <a:r>
              <a:rPr lang="en-GB" sz="1400" dirty="0" err="1" smtClean="0"/>
              <a:t>dell’efficienza</a:t>
            </a:r>
            <a:r>
              <a:rPr lang="en-GB" sz="1400" dirty="0" smtClean="0"/>
              <a:t> </a:t>
            </a:r>
            <a:r>
              <a:rPr lang="en-GB" sz="1400" dirty="0" err="1" smtClean="0"/>
              <a:t>energetica</a:t>
            </a:r>
            <a:r>
              <a:rPr lang="en-GB" sz="1400" dirty="0" smtClean="0"/>
              <a:t>. </a:t>
            </a:r>
            <a:r>
              <a:rPr lang="en-GB" sz="1400" dirty="0" err="1" smtClean="0"/>
              <a:t>L’aria</a:t>
            </a:r>
            <a:r>
              <a:rPr lang="en-GB" sz="1400" dirty="0" smtClean="0"/>
              <a:t> </a:t>
            </a:r>
            <a:r>
              <a:rPr lang="en-GB" sz="1400" dirty="0" err="1" smtClean="0"/>
              <a:t>pulita</a:t>
            </a:r>
            <a:r>
              <a:rPr lang="en-GB" sz="1400" dirty="0" smtClean="0"/>
              <a:t> e </a:t>
            </a:r>
            <a:r>
              <a:rPr lang="en-GB" sz="1400" dirty="0" err="1" smtClean="0"/>
              <a:t>l’efficienza</a:t>
            </a:r>
            <a:r>
              <a:rPr lang="en-GB" sz="1400" dirty="0" smtClean="0"/>
              <a:t> </a:t>
            </a:r>
            <a:r>
              <a:rPr lang="en-GB" sz="1400" dirty="0" err="1" smtClean="0"/>
              <a:t>energetica</a:t>
            </a:r>
            <a:r>
              <a:rPr lang="en-GB" sz="1400" dirty="0" smtClean="0"/>
              <a:t> </a:t>
            </a:r>
            <a:r>
              <a:rPr lang="en-GB" sz="1400" dirty="0" err="1" smtClean="0"/>
              <a:t>sarebbero</a:t>
            </a:r>
            <a:r>
              <a:rPr lang="en-GB" sz="1400" dirty="0" smtClean="0"/>
              <a:t> </a:t>
            </a:r>
            <a:r>
              <a:rPr lang="en-GB" sz="1400" dirty="0" err="1" smtClean="0"/>
              <a:t>diventati</a:t>
            </a:r>
            <a:r>
              <a:rPr lang="en-GB" sz="1400" dirty="0" smtClean="0"/>
              <a:t> poi due </a:t>
            </a:r>
            <a:r>
              <a:rPr lang="en-GB" sz="1400" dirty="0" err="1" smtClean="0"/>
              <a:t>dei</a:t>
            </a:r>
            <a:r>
              <a:rPr lang="en-GB" sz="1400" dirty="0" smtClean="0"/>
              <a:t> </a:t>
            </a:r>
            <a:r>
              <a:rPr lang="en-GB" sz="1400" dirty="0" err="1" smtClean="0"/>
              <a:t>motori</a:t>
            </a:r>
            <a:r>
              <a:rPr lang="en-GB" sz="1400" dirty="0" smtClean="0"/>
              <a:t> </a:t>
            </a:r>
            <a:r>
              <a:rPr lang="en-GB" sz="1400" dirty="0" err="1" smtClean="0"/>
              <a:t>principali</a:t>
            </a:r>
            <a:r>
              <a:rPr lang="en-GB" sz="1400" dirty="0" smtClean="0"/>
              <a:t> per </a:t>
            </a:r>
            <a:r>
              <a:rPr lang="en-GB" sz="1400" dirty="0" err="1" smtClean="0"/>
              <a:t>l’adozione</a:t>
            </a:r>
            <a:r>
              <a:rPr lang="en-GB" sz="1400" dirty="0" smtClean="0"/>
              <a:t> </a:t>
            </a:r>
            <a:r>
              <a:rPr lang="en-GB" sz="1400" dirty="0" err="1" smtClean="0"/>
              <a:t>delle</a:t>
            </a:r>
            <a:r>
              <a:rPr lang="en-GB" sz="1400" dirty="0" smtClean="0"/>
              <a:t> </a:t>
            </a:r>
            <a:r>
              <a:rPr lang="en-GB" sz="1400" dirty="0" err="1" smtClean="0"/>
              <a:t>celle</a:t>
            </a:r>
            <a:r>
              <a:rPr lang="en-GB" sz="1400" dirty="0" smtClean="0"/>
              <a:t> a </a:t>
            </a:r>
            <a:r>
              <a:rPr lang="en-GB" sz="1400" dirty="0" err="1" smtClean="0"/>
              <a:t>combustibile</a:t>
            </a:r>
            <a:r>
              <a:rPr lang="en-GB" sz="1400" dirty="0" smtClean="0"/>
              <a:t> </a:t>
            </a:r>
            <a:r>
              <a:rPr lang="en-GB" sz="1400" dirty="0" err="1" smtClean="0"/>
              <a:t>nei</a:t>
            </a:r>
            <a:r>
              <a:rPr lang="en-GB" sz="1400" dirty="0" smtClean="0"/>
              <a:t> decennia  </a:t>
            </a:r>
            <a:r>
              <a:rPr lang="en-GB" sz="1400" dirty="0" err="1" smtClean="0"/>
              <a:t>seguire</a:t>
            </a:r>
            <a:r>
              <a:rPr lang="en-GB" sz="1400" dirty="0" smtClean="0"/>
              <a:t>, con </a:t>
            </a:r>
            <a:r>
              <a:rPr lang="en-GB" sz="1400" dirty="0" err="1" smtClean="0"/>
              <a:t>l’aggiunta</a:t>
            </a:r>
            <a:r>
              <a:rPr lang="en-GB" sz="1400" dirty="0" smtClean="0"/>
              <a:t> in </a:t>
            </a:r>
            <a:r>
              <a:rPr lang="en-GB" sz="1400" dirty="0" err="1" smtClean="0"/>
              <a:t>seguito</a:t>
            </a:r>
            <a:r>
              <a:rPr lang="en-GB" sz="1400" dirty="0" smtClean="0"/>
              <a:t> </a:t>
            </a:r>
            <a:r>
              <a:rPr lang="en-GB" sz="1400" dirty="0" err="1" smtClean="0"/>
              <a:t>dei</a:t>
            </a:r>
            <a:r>
              <a:rPr lang="en-GB" sz="1400" dirty="0" smtClean="0"/>
              <a:t> </a:t>
            </a:r>
            <a:r>
              <a:rPr lang="en-GB" sz="1400" dirty="0" err="1" smtClean="0"/>
              <a:t>problemi</a:t>
            </a:r>
            <a:r>
              <a:rPr lang="en-GB" sz="1400" dirty="0" smtClean="0"/>
              <a:t> </a:t>
            </a:r>
            <a:r>
              <a:rPr lang="en-GB" sz="1400" dirty="0" err="1" smtClean="0"/>
              <a:t>dei</a:t>
            </a:r>
            <a:r>
              <a:rPr lang="en-GB" sz="1400" dirty="0" smtClean="0"/>
              <a:t> </a:t>
            </a:r>
            <a:r>
              <a:rPr lang="en-GB" sz="1400" dirty="0" err="1" smtClean="0"/>
              <a:t>cambiamenti</a:t>
            </a:r>
            <a:r>
              <a:rPr lang="en-GB" sz="1400" dirty="0" smtClean="0"/>
              <a:t> </a:t>
            </a:r>
            <a:r>
              <a:rPr lang="en-GB" sz="1400" dirty="0" err="1" smtClean="0"/>
              <a:t>climatici</a:t>
            </a:r>
            <a:r>
              <a:rPr lang="en-GB" sz="1400" dirty="0" smtClean="0"/>
              <a:t> e </a:t>
            </a:r>
            <a:r>
              <a:rPr lang="en-GB" sz="1400" dirty="0" err="1" smtClean="0"/>
              <a:t>della</a:t>
            </a:r>
            <a:r>
              <a:rPr lang="en-GB" sz="1400" dirty="0" smtClean="0"/>
              <a:t> </a:t>
            </a:r>
            <a:r>
              <a:rPr lang="en-GB" sz="1400" dirty="0" err="1" smtClean="0"/>
              <a:t>sicurezza</a:t>
            </a:r>
            <a:r>
              <a:rPr lang="en-GB" sz="1400" dirty="0" smtClean="0"/>
              <a:t> di </a:t>
            </a:r>
            <a:r>
              <a:rPr lang="en-GB" sz="1400" dirty="0" err="1" smtClean="0"/>
              <a:t>approvvigionamento</a:t>
            </a:r>
            <a:r>
              <a:rPr lang="en-GB" sz="1400" dirty="0" smtClean="0"/>
              <a:t> </a:t>
            </a:r>
            <a:r>
              <a:rPr lang="en-GB" sz="1400" dirty="0" err="1" smtClean="0"/>
              <a:t>energetico</a:t>
            </a:r>
            <a:r>
              <a:rPr lang="en-GB" sz="1400" dirty="0" smtClean="0"/>
              <a:t>. </a:t>
            </a:r>
            <a:endParaRPr lang="en-GB" sz="1400" dirty="0"/>
          </a:p>
        </p:txBody>
      </p:sp>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12409" y="1292042"/>
            <a:ext cx="2316709" cy="2041296"/>
          </a:xfrm>
          <a:prstGeom prst="rect">
            <a:avLst/>
          </a:prstGeom>
        </p:spPr>
      </p:pic>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47310" y="3952062"/>
            <a:ext cx="1700400" cy="1268331"/>
          </a:xfrm>
          <a:prstGeom prst="rect">
            <a:avLst/>
          </a:prstGeom>
        </p:spPr>
      </p:pic>
    </p:spTree>
    <p:extLst>
      <p:ext uri="{BB962C8B-B14F-4D97-AF65-F5344CB8AC3E}">
        <p14:creationId xmlns:p14="http://schemas.microsoft.com/office/powerpoint/2010/main" val="242663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TotalTime>
  <Words>2262</Words>
  <Application>Microsoft Office PowerPoint</Application>
  <PresentationFormat>Widescreen</PresentationFormat>
  <Paragraphs>108</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Francesco Mondi</cp:lastModifiedBy>
  <cp:revision>44</cp:revision>
  <dcterms:created xsi:type="dcterms:W3CDTF">2019-06-26T09:21:34Z</dcterms:created>
  <dcterms:modified xsi:type="dcterms:W3CDTF">2019-11-11T11:52:30Z</dcterms:modified>
</cp:coreProperties>
</file>