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87" r:id="rId4"/>
    <p:sldId id="286" r:id="rId5"/>
    <p:sldId id="285" r:id="rId6"/>
    <p:sldId id="284" r:id="rId7"/>
    <p:sldId id="283" r:id="rId8"/>
    <p:sldId id="282" r:id="rId9"/>
    <p:sldId id="281" r:id="rId10"/>
    <p:sldId id="280" r:id="rId11"/>
    <p:sldId id="279" r:id="rId12"/>
    <p:sldId id="278" r:id="rId13"/>
    <p:sldId id="277" r:id="rId14"/>
    <p:sldId id="276" r:id="rId15"/>
    <p:sldId id="275" r:id="rId16"/>
    <p:sldId id="274" r:id="rId17"/>
    <p:sldId id="273" r:id="rId18"/>
    <p:sldId id="272" r:id="rId19"/>
    <p:sldId id="271" r:id="rId20"/>
    <p:sldId id="270" r:id="rId21"/>
    <p:sldId id="269" r:id="rId22"/>
    <p:sldId id="268" r:id="rId23"/>
    <p:sldId id="267" r:id="rId24"/>
    <p:sldId id="266" r:id="rId25"/>
    <p:sldId id="265" r:id="rId26"/>
    <p:sldId id="264" r:id="rId27"/>
    <p:sldId id="263" r:id="rId28"/>
    <p:sldId id="262" r:id="rId29"/>
    <p:sldId id="261" r:id="rId30"/>
    <p:sldId id="260" r:id="rId31"/>
    <p:sldId id="259" r:id="rId32"/>
    <p:sldId id="258" r:id="rId33"/>
    <p:sldId id="28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1" autoAdjust="0"/>
    <p:restoredTop sz="94646"/>
  </p:normalViewPr>
  <p:slideViewPr>
    <p:cSldViewPr snapToGrid="0" snapToObjects="1">
      <p:cViewPr varScale="1">
        <p:scale>
          <a:sx n="109" d="100"/>
          <a:sy n="109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51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55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44E4D4A-C7B4-0A4F-B336-7568CF39A4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826369-A491-FF49-B2BE-064E0024F40D}"/>
              </a:ext>
            </a:extLst>
          </p:cNvPr>
          <p:cNvSpPr txBox="1"/>
          <p:nvPr userDrawn="1"/>
        </p:nvSpPr>
        <p:spPr>
          <a:xfrm>
            <a:off x="743706" y="6250219"/>
            <a:ext cx="1960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A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created by</a:t>
            </a:r>
          </a:p>
        </p:txBody>
      </p:sp>
    </p:spTree>
    <p:extLst>
      <p:ext uri="{BB962C8B-B14F-4D97-AF65-F5344CB8AC3E}">
        <p14:creationId xmlns:p14="http://schemas.microsoft.com/office/powerpoint/2010/main" val="35655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25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3.png"/><Relationship Id="rId5" Type="http://schemas.openxmlformats.org/officeDocument/2006/relationships/image" Target="../media/image7.png"/><Relationship Id="rId10" Type="http://schemas.openxmlformats.org/officeDocument/2006/relationships/image" Target="../media/image22.gi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4.emf"/><Relationship Id="rId5" Type="http://schemas.openxmlformats.org/officeDocument/2006/relationships/image" Target="../media/image7.png"/><Relationship Id="rId10" Type="http://schemas.openxmlformats.org/officeDocument/2006/relationships/image" Target="../media/image23.em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6.emf"/><Relationship Id="rId5" Type="http://schemas.openxmlformats.org/officeDocument/2006/relationships/image" Target="../media/image7.png"/><Relationship Id="rId10" Type="http://schemas.openxmlformats.org/officeDocument/2006/relationships/image" Target="../media/image25.em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27.em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28.wm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32.jpe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31.png"/><Relationship Id="rId17" Type="http://schemas.openxmlformats.org/officeDocument/2006/relationships/image" Target="../media/image35.jpeg"/><Relationship Id="rId2" Type="http://schemas.openxmlformats.org/officeDocument/2006/relationships/image" Target="../media/image6.png"/><Relationship Id="rId16" Type="http://schemas.openxmlformats.org/officeDocument/2006/relationships/hyperlink" Target="https://www.google.be/url?sa=i&amp;rct=j&amp;q=&amp;esrc=s&amp;source=images&amp;cd=&amp;cad=rja&amp;uact=8&amp;ved=0ahUKEwilu-TotOHYAhUHElAKHVqHALUQjRwIBw&amp;url=http://www.fuelcellstore.com/nafion-117&amp;psig=AOvVaw2p-gAC7rCEd6YfYaLXqhFW&amp;ust=1516361445676347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30.png"/><Relationship Id="rId5" Type="http://schemas.openxmlformats.org/officeDocument/2006/relationships/image" Target="../media/image7.png"/><Relationship Id="rId15" Type="http://schemas.openxmlformats.org/officeDocument/2006/relationships/image" Target="../media/image34.jpeg"/><Relationship Id="rId10" Type="http://schemas.openxmlformats.org/officeDocument/2006/relationships/image" Target="../media/image29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3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34.jpeg"/><Relationship Id="rId5" Type="http://schemas.openxmlformats.org/officeDocument/2006/relationships/image" Target="../media/image7.png"/><Relationship Id="rId10" Type="http://schemas.openxmlformats.org/officeDocument/2006/relationships/image" Target="../media/image3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38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41.jpe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4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mesure%20fuite%20H2.mp4" TargetMode="External"/><Relationship Id="rId5" Type="http://schemas.openxmlformats.org/officeDocument/2006/relationships/image" Target="../media/image7.png"/><Relationship Id="rId10" Type="http://schemas.openxmlformats.org/officeDocument/2006/relationships/image" Target="../media/image39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45.jpe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4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3.png"/><Relationship Id="rId5" Type="http://schemas.openxmlformats.org/officeDocument/2006/relationships/image" Target="../media/image7.png"/><Relationship Id="rId15" Type="http://schemas.openxmlformats.org/officeDocument/2006/relationships/image" Target="../media/image47.jpeg"/><Relationship Id="rId10" Type="http://schemas.openxmlformats.org/officeDocument/2006/relationships/image" Target="../media/image42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51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5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9.jpeg"/><Relationship Id="rId5" Type="http://schemas.openxmlformats.org/officeDocument/2006/relationships/image" Target="../media/image7.png"/><Relationship Id="rId10" Type="http://schemas.openxmlformats.org/officeDocument/2006/relationships/image" Target="../media/image48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53.png"/><Relationship Id="rId5" Type="http://schemas.openxmlformats.org/officeDocument/2006/relationships/image" Target="../media/image7.png"/><Relationship Id="rId10" Type="http://schemas.openxmlformats.org/officeDocument/2006/relationships/image" Target="../media/image52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57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56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55.jpg"/><Relationship Id="rId5" Type="http://schemas.openxmlformats.org/officeDocument/2006/relationships/image" Target="../media/image7.png"/><Relationship Id="rId10" Type="http://schemas.openxmlformats.org/officeDocument/2006/relationships/image" Target="../media/image54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6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59.jpeg"/><Relationship Id="rId5" Type="http://schemas.openxmlformats.org/officeDocument/2006/relationships/image" Target="../media/image7.png"/><Relationship Id="rId10" Type="http://schemas.openxmlformats.org/officeDocument/2006/relationships/image" Target="../media/image58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6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2.png"/><Relationship Id="rId5" Type="http://schemas.openxmlformats.org/officeDocument/2006/relationships/image" Target="../media/image7.png"/><Relationship Id="rId10" Type="http://schemas.openxmlformats.org/officeDocument/2006/relationships/image" Target="../media/image6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5.gif"/><Relationship Id="rId5" Type="http://schemas.openxmlformats.org/officeDocument/2006/relationships/image" Target="../media/image7.png"/><Relationship Id="rId10" Type="http://schemas.openxmlformats.org/officeDocument/2006/relationships/image" Target="../media/image64.gi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hyperlink" Target="4-pole-bldc-motor031102.swf" TargetMode="External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67.jpeg"/><Relationship Id="rId2" Type="http://schemas.openxmlformats.org/officeDocument/2006/relationships/image" Target="../media/image6.png"/><Relationship Id="rId16" Type="http://schemas.openxmlformats.org/officeDocument/2006/relationships/image" Target="../media/image7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Machine%20Synchrone.mpg" TargetMode="External"/><Relationship Id="rId5" Type="http://schemas.openxmlformats.org/officeDocument/2006/relationships/image" Target="../media/image7.png"/><Relationship Id="rId15" Type="http://schemas.openxmlformats.org/officeDocument/2006/relationships/image" Target="../media/image69.png"/><Relationship Id="rId10" Type="http://schemas.openxmlformats.org/officeDocument/2006/relationships/image" Target="../media/image6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7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6.jpe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hyperlink" Target="https://www.google.be/url?sa=i&amp;rct=j&amp;q=&amp;esrc=s&amp;source=images&amp;cd=&amp;cad=rja&amp;uact=8&amp;ved=0ahUKEwiSv_u1xobTAhUlDMAKHf_jDogQjRwIBw&amp;url=http://nanocat-project.eu/&amp;bvm=bv.151325232,d.dGo&amp;psig=AFQjCNGXakv_zWR3bFO2j9U3lBA2dLHMZg&amp;ust=1491248716463745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5.wmf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10" Type="http://schemas.openxmlformats.org/officeDocument/2006/relationships/image" Target="../media/image14.wmf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hyperlink" Target="https://www.google.be/url?sa=i&amp;rct=j&amp;q=&amp;esrc=s&amp;source=images&amp;cd=&amp;cad=rja&amp;uact=8&amp;ved=0ahUKEwjerOLvxobTAhUnC8AKHZcLAvcQjRwIBw&amp;url=http://www.homepages.ucl.ac.uk/~ucecoya/pemfc.html&amp;bvm=bv.151325232,d.dGo&amp;psig=AFQjCNGXakv_zWR3bFO2j9U3lBA2dLHMZg&amp;ust=1491248716463745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9.wmf"/><Relationship Id="rId5" Type="http://schemas.openxmlformats.org/officeDocument/2006/relationships/image" Target="../media/image7.png"/><Relationship Id="rId10" Type="http://schemas.openxmlformats.org/officeDocument/2006/relationships/image" Target="../media/image18.wm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1.jpeg"/><Relationship Id="rId5" Type="http://schemas.openxmlformats.org/officeDocument/2006/relationships/image" Target="../media/image7.png"/><Relationship Id="rId10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BAC356-1C44-F44B-B830-43C409DA0D87}"/>
              </a:ext>
            </a:extLst>
          </p:cNvPr>
          <p:cNvSpPr txBox="1">
            <a:spLocks/>
          </p:cNvSpPr>
          <p:nvPr/>
        </p:nvSpPr>
        <p:spPr>
          <a:xfrm>
            <a:off x="2600634" y="6260486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rgbClr val="00ACA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&lt;Partner logo&gt;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4EB3AC-D2CD-9040-93EF-FB25EB2C1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4E6FDB-7A33-184B-BFA9-D72881DB13F0}"/>
              </a:ext>
            </a:extLst>
          </p:cNvPr>
          <p:cNvSpPr txBox="1">
            <a:spLocks/>
          </p:cNvSpPr>
          <p:nvPr/>
        </p:nvSpPr>
        <p:spPr>
          <a:xfrm>
            <a:off x="779208" y="1980148"/>
            <a:ext cx="6064044" cy="7557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ACA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1" dirty="0" err="1" smtClean="0"/>
              <a:t>Tecnologie</a:t>
            </a:r>
            <a:endParaRPr lang="en-US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553EABC-DF2E-8044-9EB9-8629F76FF197}"/>
              </a:ext>
            </a:extLst>
          </p:cNvPr>
          <p:cNvSpPr txBox="1">
            <a:spLocks/>
          </p:cNvSpPr>
          <p:nvPr/>
        </p:nvSpPr>
        <p:spPr>
          <a:xfrm>
            <a:off x="838199" y="2879027"/>
            <a:ext cx="4516315" cy="18287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 smtClean="0"/>
              <a:t>Informazioni</a:t>
            </a:r>
            <a:r>
              <a:rPr lang="en-US" sz="2400" dirty="0" smtClean="0"/>
              <a:t> extra per </a:t>
            </a:r>
            <a:r>
              <a:rPr lang="en-US" sz="2400" dirty="0" err="1" smtClean="0"/>
              <a:t>gli</a:t>
            </a:r>
            <a:r>
              <a:rPr lang="en-US" sz="2400" dirty="0" smtClean="0"/>
              <a:t> </a:t>
            </a:r>
            <a:r>
              <a:rPr lang="en-US" sz="2400" dirty="0" err="1" smtClean="0"/>
              <a:t>insegnanti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85300E-B0BF-4E44-9488-125A96BBBF49}"/>
              </a:ext>
            </a:extLst>
          </p:cNvPr>
          <p:cNvSpPr txBox="1"/>
          <p:nvPr/>
        </p:nvSpPr>
        <p:spPr>
          <a:xfrm>
            <a:off x="743706" y="6250219"/>
            <a:ext cx="1960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A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created by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54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510267" y="332657"/>
            <a:ext cx="5832648" cy="432047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Principio di </a:t>
            </a:r>
            <a:r>
              <a:rPr lang="en-GB" sz="2400" dirty="0" err="1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funzionamento</a:t>
            </a:r>
            <a:r>
              <a:rPr lang="en-GB" sz="2400" dirty="0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dirty="0" err="1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della</a:t>
            </a:r>
            <a:r>
              <a:rPr lang="en-GB" sz="2400" dirty="0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dirty="0" err="1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cella</a:t>
            </a:r>
            <a:r>
              <a:rPr lang="en-GB" sz="2400" dirty="0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 (PEFC)</a:t>
            </a:r>
            <a:endParaRPr lang="nl-NL" sz="2400" dirty="0">
              <a:solidFill>
                <a:srgbClr val="00ACA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6" name="Picture 2" descr="cell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649" y="1196752"/>
            <a:ext cx="6717546" cy="32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au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823359"/>
                  </p:ext>
                </p:extLst>
              </p:nvPr>
            </p:nvGraphicFramePr>
            <p:xfrm>
              <a:off x="2160879" y="4843730"/>
              <a:ext cx="4277236" cy="2514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928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8032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514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GB" sz="1100" dirty="0" err="1" smtClean="0">
                              <a:effectLst/>
                            </a:rPr>
                            <a:t>Anodo</a:t>
                          </a:r>
                          <a:r>
                            <a:rPr lang="en-GB" sz="1100" dirty="0" smtClean="0">
                              <a:effectLst/>
                            </a:rPr>
                            <a:t>:</a:t>
                          </a:r>
                          <a:endParaRPr lang="fr-BE" sz="1100" dirty="0"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BE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GB" sz="1100">
                                    <a:effectLst/>
                                    <a:latin typeface="Cambria Math"/>
                                  </a:rPr>
                                  <m:t>→4</m:t>
                                </m:r>
                                <m:sSup>
                                  <m:sSupPr>
                                    <m:ctrlPr>
                                      <a:rPr lang="fr-BE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p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GB" sz="1100">
                                    <a:effectLst/>
                                    <a:latin typeface="Cambria Math"/>
                                  </a:rPr>
                                  <m:t>+4</m:t>
                                </m:r>
                                <m:sSup>
                                  <m:sSupPr>
                                    <m:ctrlPr>
                                      <a:rPr lang="fr-BE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BE" sz="1100" dirty="0"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GB" sz="1100" dirty="0" err="1" smtClean="0">
                              <a:effectLst/>
                            </a:rPr>
                            <a:t>Eq</a:t>
                          </a:r>
                          <a:r>
                            <a:rPr lang="en-GB" sz="1100" dirty="0" smtClean="0">
                              <a:effectLst/>
                            </a:rPr>
                            <a:t> 1</a:t>
                          </a:r>
                          <a:endParaRPr lang="fr-BE" sz="1100" dirty="0"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au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823359"/>
                  </p:ext>
                </p:extLst>
              </p:nvPr>
            </p:nvGraphicFramePr>
            <p:xfrm>
              <a:off x="2160879" y="4843730"/>
              <a:ext cx="4277236" cy="2514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9286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288032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</a:tblGrid>
                  <a:tr h="2514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GB" sz="1100" dirty="0" err="1" smtClean="0">
                              <a:effectLst/>
                            </a:rPr>
                            <a:t>Anodo</a:t>
                          </a:r>
                          <a:r>
                            <a:rPr lang="en-GB" sz="1100" dirty="0" smtClean="0">
                              <a:effectLst/>
                            </a:rPr>
                            <a:t>:</a:t>
                          </a:r>
                          <a:endParaRPr lang="fr-BE" sz="1100" dirty="0"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0" marB="0">
                        <a:blipFill rotWithShape="0">
                          <a:blip r:embed="rId11"/>
                          <a:stretch>
                            <a:fillRect l="-31290" t="-11905" r="-18393" b="-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GB" sz="1100" dirty="0" err="1" smtClean="0">
                              <a:effectLst/>
                            </a:rPr>
                            <a:t>Eq</a:t>
                          </a:r>
                          <a:r>
                            <a:rPr lang="en-GB" sz="1100" dirty="0" smtClean="0">
                              <a:effectLst/>
                            </a:rPr>
                            <a:t> 1</a:t>
                          </a:r>
                          <a:endParaRPr lang="fr-BE" sz="1100" dirty="0"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au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9945465"/>
                  </p:ext>
                </p:extLst>
              </p:nvPr>
            </p:nvGraphicFramePr>
            <p:xfrm>
              <a:off x="2158339" y="5188530"/>
              <a:ext cx="4279776" cy="2667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95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8032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6670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GB" sz="1100" dirty="0" err="1" smtClean="0">
                              <a:effectLst/>
                            </a:rPr>
                            <a:t>Catodo</a:t>
                          </a:r>
                          <a:r>
                            <a:rPr lang="en-GB" sz="1100" dirty="0" smtClean="0">
                              <a:effectLst/>
                            </a:rPr>
                            <a:t>:</a:t>
                          </a:r>
                          <a:endParaRPr lang="fr-BE" sz="1100" dirty="0"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BE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GB" sz="1100">
                                    <a:effectLst/>
                                    <a:latin typeface="Cambria Math"/>
                                  </a:rPr>
                                  <m:t>+4</m:t>
                                </m:r>
                                <m:sSup>
                                  <m:sSupPr>
                                    <m:ctrlPr>
                                      <a:rPr lang="fr-BE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p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GB" sz="1100">
                                    <a:effectLst/>
                                    <a:latin typeface="Cambria Math"/>
                                  </a:rPr>
                                  <m:t>+4</m:t>
                                </m:r>
                                <m:sSup>
                                  <m:sSupPr>
                                    <m:ctrlPr>
                                      <a:rPr lang="fr-BE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n-GB" sz="1100">
                                    <a:effectLst/>
                                    <a:latin typeface="Cambria Math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fr-BE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GB" sz="1100">
                                    <a:effectLst/>
                                    <a:latin typeface="Cambria Math"/>
                                  </a:rPr>
                                  <m:t>𝑂</m:t>
                                </m:r>
                              </m:oMath>
                            </m:oMathPara>
                          </a14:m>
                          <a:endParaRPr lang="fr-BE" sz="1100" dirty="0"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GB" sz="1100" dirty="0" err="1" smtClean="0">
                              <a:effectLst/>
                            </a:rPr>
                            <a:t>Eq</a:t>
                          </a:r>
                          <a:r>
                            <a:rPr lang="en-GB" sz="1100" dirty="0" smtClean="0">
                              <a:effectLst/>
                            </a:rPr>
                            <a:t> 2</a:t>
                          </a:r>
                          <a:endParaRPr lang="fr-BE" sz="1100" dirty="0"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au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9945465"/>
                  </p:ext>
                </p:extLst>
              </p:nvPr>
            </p:nvGraphicFramePr>
            <p:xfrm>
              <a:off x="2158339" y="5188530"/>
              <a:ext cx="4279776" cy="2667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954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288032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</a:tblGrid>
                  <a:tr h="26670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GB" sz="1100" dirty="0" err="1" smtClean="0">
                              <a:effectLst/>
                            </a:rPr>
                            <a:t>Catodo</a:t>
                          </a:r>
                          <a:r>
                            <a:rPr lang="en-GB" sz="1100" dirty="0" smtClean="0">
                              <a:effectLst/>
                            </a:rPr>
                            <a:t>:</a:t>
                          </a:r>
                          <a:endParaRPr lang="fr-BE" sz="1100" dirty="0"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0" marB="0" anchor="ctr">
                        <a:blipFill rotWithShape="0">
                          <a:blip r:embed="rId12"/>
                          <a:stretch>
                            <a:fillRect l="-31290" t="-11364" r="-18393" b="-11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GB" sz="1100" dirty="0" err="1" smtClean="0">
                              <a:effectLst/>
                            </a:rPr>
                            <a:t>Eq</a:t>
                          </a:r>
                          <a:r>
                            <a:rPr lang="en-GB" sz="1100" dirty="0" smtClean="0">
                              <a:effectLst/>
                            </a:rPr>
                            <a:t> 2</a:t>
                          </a:r>
                          <a:endParaRPr lang="fr-BE" sz="1100" dirty="0"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au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8596769"/>
                  </p:ext>
                </p:extLst>
              </p:nvPr>
            </p:nvGraphicFramePr>
            <p:xfrm>
              <a:off x="2158339" y="5533330"/>
              <a:ext cx="4279776" cy="38557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95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8032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8194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GB" sz="1100" dirty="0" err="1" smtClean="0">
                              <a:effectLst/>
                            </a:rPr>
                            <a:t>Reazione</a:t>
                          </a:r>
                          <a:r>
                            <a:rPr lang="en-GB" sz="1100" baseline="0" dirty="0" smtClean="0">
                              <a:effectLst/>
                            </a:rPr>
                            <a:t> </a:t>
                          </a:r>
                          <a:r>
                            <a:rPr lang="en-GB" sz="1100" baseline="0" dirty="0" err="1" smtClean="0">
                              <a:effectLst/>
                            </a:rPr>
                            <a:t>completa</a:t>
                          </a:r>
                          <a:r>
                            <a:rPr lang="en-GB" sz="1100" dirty="0" smtClean="0">
                              <a:effectLst/>
                            </a:rPr>
                            <a:t>:</a:t>
                          </a:r>
                          <a:endParaRPr lang="fr-BE" sz="1100" dirty="0"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BE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GB" sz="11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BE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GB" sz="1100">
                                    <a:effectLst/>
                                    <a:latin typeface="Cambria Math"/>
                                  </a:rPr>
                                  <m:t>→2</m:t>
                                </m:r>
                                <m:sSub>
                                  <m:sSubPr>
                                    <m:ctrlPr>
                                      <a:rPr lang="fr-BE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GB" sz="1100">
                                    <a:effectLst/>
                                    <a:latin typeface="Cambria Math"/>
                                  </a:rPr>
                                  <m:t>𝑂</m:t>
                                </m:r>
                              </m:oMath>
                            </m:oMathPara>
                          </a14:m>
                          <a:endParaRPr lang="fr-BE" sz="1100" dirty="0"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GB" sz="1100" dirty="0" err="1" smtClean="0">
                              <a:effectLst/>
                            </a:rPr>
                            <a:t>Eq</a:t>
                          </a:r>
                          <a:r>
                            <a:rPr lang="en-GB" sz="1100" dirty="0" smtClean="0">
                              <a:effectLst/>
                            </a:rPr>
                            <a:t> 3</a:t>
                          </a:r>
                          <a:endParaRPr lang="fr-BE" sz="1100" dirty="0"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au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8596769"/>
                  </p:ext>
                </p:extLst>
              </p:nvPr>
            </p:nvGraphicFramePr>
            <p:xfrm>
              <a:off x="2158339" y="5533330"/>
              <a:ext cx="4279776" cy="37319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954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288032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</a:tblGrid>
                  <a:tr h="37319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GB" sz="1100" dirty="0" err="1" smtClean="0">
                              <a:effectLst/>
                            </a:rPr>
                            <a:t>Reazione</a:t>
                          </a:r>
                          <a:r>
                            <a:rPr lang="en-GB" sz="1100" baseline="0" dirty="0" smtClean="0">
                              <a:effectLst/>
                            </a:rPr>
                            <a:t> </a:t>
                          </a:r>
                          <a:r>
                            <a:rPr lang="en-GB" sz="1100" baseline="0" dirty="0" err="1" smtClean="0">
                              <a:effectLst/>
                            </a:rPr>
                            <a:t>completa</a:t>
                          </a:r>
                          <a:r>
                            <a:rPr lang="en-GB" sz="1100" dirty="0" smtClean="0">
                              <a:effectLst/>
                            </a:rPr>
                            <a:t>:</a:t>
                          </a:r>
                          <a:endParaRPr lang="fr-BE" sz="1100" dirty="0"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0" marB="0">
                        <a:blipFill rotWithShape="0">
                          <a:blip r:embed="rId13"/>
                          <a:stretch>
                            <a:fillRect l="-31290" t="-8065" r="-18393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GB" sz="1100" dirty="0" err="1" smtClean="0">
                              <a:effectLst/>
                            </a:rPr>
                            <a:t>Eq</a:t>
                          </a:r>
                          <a:r>
                            <a:rPr lang="en-GB" sz="1100" dirty="0" smtClean="0">
                              <a:effectLst/>
                            </a:rPr>
                            <a:t> 3</a:t>
                          </a:r>
                          <a:endParaRPr lang="fr-BE" sz="1100" dirty="0"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0" name="ZoneTexte 1"/>
          <p:cNvSpPr txBox="1"/>
          <p:nvPr/>
        </p:nvSpPr>
        <p:spPr>
          <a:xfrm>
            <a:off x="8266176" y="2029968"/>
            <a:ext cx="31729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Il principio di </a:t>
            </a:r>
            <a:r>
              <a:rPr lang="en-US" dirty="0" err="1" smtClean="0"/>
              <a:t>funzionamento</a:t>
            </a:r>
            <a:r>
              <a:rPr lang="en-US" dirty="0" smtClean="0"/>
              <a:t> è </a:t>
            </a:r>
            <a:r>
              <a:rPr lang="en-US" dirty="0" err="1" smtClean="0"/>
              <a:t>semplice</a:t>
            </a:r>
            <a:r>
              <a:rPr lang="en-US" dirty="0" smtClean="0"/>
              <a:t>, </a:t>
            </a:r>
            <a:r>
              <a:rPr lang="en-US" dirty="0" err="1" smtClean="0"/>
              <a:t>senza</a:t>
            </a:r>
            <a:r>
              <a:rPr lang="en-US" dirty="0" smtClean="0"/>
              <a:t> </a:t>
            </a:r>
            <a:r>
              <a:rPr lang="en-US" dirty="0" err="1" smtClean="0"/>
              <a:t>parti</a:t>
            </a:r>
            <a:r>
              <a:rPr lang="en-US" dirty="0" smtClean="0"/>
              <a:t> in </a:t>
            </a:r>
            <a:r>
              <a:rPr lang="en-US" dirty="0" err="1" smtClean="0"/>
              <a:t>movimento</a:t>
            </a:r>
            <a:r>
              <a:rPr lang="en-US" dirty="0" smtClean="0"/>
              <a:t>. </a:t>
            </a: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ioni</a:t>
            </a:r>
            <a:r>
              <a:rPr lang="en-US" dirty="0" smtClean="0"/>
              <a:t>, in </a:t>
            </a:r>
            <a:r>
              <a:rPr lang="en-US" dirty="0" err="1" smtClean="0"/>
              <a:t>questo</a:t>
            </a:r>
            <a:r>
              <a:rPr lang="en-US" dirty="0" smtClean="0"/>
              <a:t> </a:t>
            </a:r>
            <a:r>
              <a:rPr lang="en-US" dirty="0" err="1" smtClean="0"/>
              <a:t>caso</a:t>
            </a:r>
            <a:r>
              <a:rPr lang="en-US" dirty="0" smtClean="0"/>
              <a:t> </a:t>
            </a:r>
            <a:r>
              <a:rPr lang="en-US" dirty="0" err="1" smtClean="0"/>
              <a:t>protoni</a:t>
            </a:r>
            <a:r>
              <a:rPr lang="en-US" dirty="0" smtClean="0"/>
              <a:t>, </a:t>
            </a:r>
            <a:r>
              <a:rPr lang="en-US" dirty="0" err="1" smtClean="0"/>
              <a:t>attraversano</a:t>
            </a:r>
            <a:r>
              <a:rPr lang="en-US" dirty="0" smtClean="0"/>
              <a:t> la </a:t>
            </a:r>
            <a:r>
              <a:rPr lang="en-US" dirty="0" err="1" smtClean="0"/>
              <a:t>membrana</a:t>
            </a:r>
            <a:r>
              <a:rPr lang="en-US" dirty="0" smtClean="0"/>
              <a:t> </a:t>
            </a:r>
            <a:r>
              <a:rPr lang="en-US" dirty="0" err="1" smtClean="0"/>
              <a:t>mentre</a:t>
            </a:r>
            <a:r>
              <a:rPr lang="en-US" dirty="0" smtClean="0"/>
              <a:t> </a:t>
            </a: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elettroni</a:t>
            </a:r>
            <a:r>
              <a:rPr lang="en-US" dirty="0" smtClean="0"/>
              <a:t> </a:t>
            </a:r>
            <a:r>
              <a:rPr lang="en-US" dirty="0" err="1" smtClean="0"/>
              <a:t>devono</a:t>
            </a:r>
            <a:r>
              <a:rPr lang="en-US" dirty="0" smtClean="0"/>
              <a:t> </a:t>
            </a:r>
            <a:r>
              <a:rPr lang="en-US" dirty="0" err="1" smtClean="0"/>
              <a:t>passare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dirty="0" err="1" smtClean="0"/>
              <a:t>circuito</a:t>
            </a:r>
            <a:r>
              <a:rPr lang="en-US" dirty="0" smtClean="0"/>
              <a:t> </a:t>
            </a:r>
            <a:r>
              <a:rPr lang="en-US" dirty="0" err="1" smtClean="0"/>
              <a:t>esterno</a:t>
            </a:r>
            <a:r>
              <a:rPr lang="en-US" dirty="0" smtClean="0"/>
              <a:t>. </a:t>
            </a:r>
            <a:endParaRPr lang="fr-BE" dirty="0"/>
          </a:p>
        </p:txBody>
      </p:sp>
      <p:sp>
        <p:nvSpPr>
          <p:cNvPr id="21" name="Rectangle 20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00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29144" y="445335"/>
            <a:ext cx="3699040" cy="39963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300" dirty="0" err="1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Altri</a:t>
            </a:r>
            <a:r>
              <a:rPr lang="en-GB" sz="2300" dirty="0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 tipi di fuel cell</a:t>
            </a:r>
            <a:endParaRPr lang="en-GB" sz="2300" dirty="0">
              <a:solidFill>
                <a:srgbClr val="00ACA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17093" y="3715969"/>
            <a:ext cx="3318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  <a:r>
              <a:rPr lang="en-GB" dirty="0" smtClean="0"/>
              <a:t>Celle a </a:t>
            </a:r>
            <a:r>
              <a:rPr lang="en-GB" dirty="0" err="1" smtClean="0"/>
              <a:t>metanolo</a:t>
            </a:r>
            <a:r>
              <a:rPr lang="en-GB" dirty="0" smtClean="0"/>
              <a:t> </a:t>
            </a:r>
            <a:r>
              <a:rPr lang="en-GB" dirty="0" err="1" smtClean="0"/>
              <a:t>diretto</a:t>
            </a:r>
            <a:r>
              <a:rPr lang="en-GB" dirty="0" smtClean="0"/>
              <a:t> (DMFC)</a:t>
            </a:r>
            <a:r>
              <a:rPr lang="en-GB" dirty="0"/>
              <a:t> </a:t>
            </a:r>
          </a:p>
        </p:txBody>
      </p:sp>
      <p:pic>
        <p:nvPicPr>
          <p:cNvPr id="17" name="Picture 2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00436" y="1022703"/>
            <a:ext cx="52197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1739592" y="5399748"/>
            <a:ext cx="1964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Celle </a:t>
            </a:r>
            <a:r>
              <a:rPr lang="en-GB" dirty="0" err="1" smtClean="0"/>
              <a:t>alcaline</a:t>
            </a:r>
            <a:r>
              <a:rPr lang="en-GB" dirty="0" smtClean="0"/>
              <a:t> (AFC)</a:t>
            </a:r>
            <a:endParaRPr lang="en-GB" dirty="0"/>
          </a:p>
        </p:txBody>
      </p:sp>
      <p:pic>
        <p:nvPicPr>
          <p:cNvPr id="19" name="Picture 4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836" y="2610090"/>
            <a:ext cx="490620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517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259632" y="5653479"/>
            <a:ext cx="2881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Celle a </a:t>
            </a:r>
            <a:r>
              <a:rPr lang="en-GB" dirty="0" err="1" smtClean="0"/>
              <a:t>carbonati</a:t>
            </a:r>
            <a:r>
              <a:rPr lang="en-GB" dirty="0" smtClean="0"/>
              <a:t> </a:t>
            </a:r>
            <a:r>
              <a:rPr lang="en-GB" dirty="0" err="1" smtClean="0"/>
              <a:t>fusi</a:t>
            </a:r>
            <a:r>
              <a:rPr lang="en-GB" dirty="0" smtClean="0"/>
              <a:t> (MCFC)</a:t>
            </a:r>
            <a:endParaRPr lang="en-GB" dirty="0"/>
          </a:p>
        </p:txBody>
      </p:sp>
      <p:pic>
        <p:nvPicPr>
          <p:cNvPr id="17" name="Picture 7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496" y="2318392"/>
            <a:ext cx="4824536" cy="32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30509" y="653743"/>
            <a:ext cx="454616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6424718" y="3452763"/>
            <a:ext cx="2957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Celle ad </a:t>
            </a:r>
            <a:r>
              <a:rPr lang="en-GB" dirty="0" err="1" smtClean="0"/>
              <a:t>acido</a:t>
            </a:r>
            <a:r>
              <a:rPr lang="en-GB" dirty="0" smtClean="0"/>
              <a:t> </a:t>
            </a:r>
            <a:r>
              <a:rPr lang="en-GB" dirty="0" err="1" smtClean="0"/>
              <a:t>fosforico</a:t>
            </a:r>
            <a:r>
              <a:rPr lang="en-GB" dirty="0" smtClean="0"/>
              <a:t>(PAFC)</a:t>
            </a:r>
            <a:endParaRPr lang="en-GB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529144" y="445335"/>
            <a:ext cx="3699040" cy="39963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300" dirty="0" err="1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Altri</a:t>
            </a:r>
            <a:r>
              <a:rPr lang="en-GB" sz="2300" dirty="0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 tipi di fuel cell</a:t>
            </a:r>
            <a:endParaRPr lang="en-GB" sz="2300" dirty="0">
              <a:solidFill>
                <a:srgbClr val="00ACA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257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115527" y="4355812"/>
            <a:ext cx="2614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Celle a </a:t>
            </a:r>
            <a:r>
              <a:rPr lang="en-GB" dirty="0" err="1" smtClean="0"/>
              <a:t>ossidi</a:t>
            </a:r>
            <a:r>
              <a:rPr lang="en-GB" dirty="0" smtClean="0"/>
              <a:t> solidi (SOFC)</a:t>
            </a:r>
            <a:endParaRPr lang="en-GB" dirty="0"/>
          </a:p>
        </p:txBody>
      </p:sp>
      <p:pic>
        <p:nvPicPr>
          <p:cNvPr id="17" name="Picture 8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98152" y="1413341"/>
            <a:ext cx="5219700" cy="275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529144" y="445335"/>
            <a:ext cx="3699040" cy="39963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300" dirty="0" err="1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Altri</a:t>
            </a:r>
            <a:r>
              <a:rPr lang="en-GB" sz="2300" dirty="0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 tipi di fuel cell</a:t>
            </a:r>
            <a:endParaRPr lang="en-GB" sz="2300" dirty="0">
              <a:solidFill>
                <a:srgbClr val="00ACA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731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2"/>
          <p:cNvSpPr txBox="1"/>
          <p:nvPr/>
        </p:nvSpPr>
        <p:spPr>
          <a:xfrm>
            <a:off x="683568" y="692696"/>
            <a:ext cx="8146564" cy="5216813"/>
          </a:xfrm>
          <a:prstGeom prst="rect">
            <a:avLst/>
          </a:prstGeom>
          <a:noFill/>
          <a:ln w="28575">
            <a:solidFill>
              <a:srgbClr val="00ACA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cella</a:t>
            </a:r>
            <a:r>
              <a:rPr lang="en-GB" dirty="0" smtClean="0"/>
              <a:t> a </a:t>
            </a:r>
            <a:r>
              <a:rPr lang="en-GB" dirty="0" err="1" smtClean="0"/>
              <a:t>combustibile</a:t>
            </a:r>
            <a:r>
              <a:rPr lang="en-GB" dirty="0" smtClean="0"/>
              <a:t>, come </a:t>
            </a:r>
            <a:r>
              <a:rPr lang="en-GB" dirty="0" err="1" smtClean="0"/>
              <a:t>ogni</a:t>
            </a:r>
            <a:r>
              <a:rPr lang="en-GB" dirty="0" smtClean="0"/>
              <a:t> </a:t>
            </a:r>
            <a:r>
              <a:rPr lang="en-GB" dirty="0" err="1" smtClean="0"/>
              <a:t>sistema</a:t>
            </a:r>
            <a:r>
              <a:rPr lang="en-GB" dirty="0" smtClean="0"/>
              <a:t> </a:t>
            </a:r>
            <a:r>
              <a:rPr lang="en-GB" dirty="0" err="1" smtClean="0"/>
              <a:t>reale</a:t>
            </a:r>
            <a:r>
              <a:rPr lang="en-GB" dirty="0" smtClean="0"/>
              <a:t>, non è </a:t>
            </a:r>
            <a:r>
              <a:rPr lang="en-GB" dirty="0" err="1" smtClean="0"/>
              <a:t>perfetta</a:t>
            </a:r>
            <a:r>
              <a:rPr lang="en-GB" dirty="0" smtClean="0"/>
              <a:t>. </a:t>
            </a:r>
            <a:r>
              <a:rPr lang="en-GB" dirty="0" err="1" smtClean="0"/>
              <a:t>Nonostante</a:t>
            </a:r>
            <a:r>
              <a:rPr lang="en-GB" dirty="0" smtClean="0"/>
              <a:t> </a:t>
            </a:r>
            <a:r>
              <a:rPr lang="en-GB" dirty="0" err="1" smtClean="0"/>
              <a:t>l’assenza</a:t>
            </a:r>
            <a:r>
              <a:rPr lang="en-GB" dirty="0" smtClean="0"/>
              <a:t> di </a:t>
            </a:r>
            <a:r>
              <a:rPr lang="en-GB" dirty="0" err="1" smtClean="0"/>
              <a:t>parti</a:t>
            </a:r>
            <a:r>
              <a:rPr lang="en-GB" dirty="0" smtClean="0"/>
              <a:t> in </a:t>
            </a:r>
            <a:r>
              <a:rPr lang="en-GB" dirty="0" err="1" smtClean="0"/>
              <a:t>movimento</a:t>
            </a:r>
            <a:r>
              <a:rPr lang="en-GB" dirty="0" smtClean="0"/>
              <a:t>,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materiali</a:t>
            </a:r>
            <a:r>
              <a:rPr lang="en-GB" dirty="0" smtClean="0"/>
              <a:t> </a:t>
            </a:r>
            <a:r>
              <a:rPr lang="en-GB" dirty="0" err="1" smtClean="0"/>
              <a:t>sono</a:t>
            </a:r>
            <a:r>
              <a:rPr lang="en-GB" dirty="0" smtClean="0"/>
              <a:t> </a:t>
            </a:r>
            <a:r>
              <a:rPr lang="en-GB" dirty="0" err="1" smtClean="0"/>
              <a:t>reali</a:t>
            </a:r>
            <a:r>
              <a:rPr lang="en-GB" dirty="0" smtClean="0"/>
              <a:t> e </a:t>
            </a:r>
            <a:r>
              <a:rPr lang="en-GB" dirty="0" err="1" smtClean="0"/>
              <a:t>inducono</a:t>
            </a:r>
            <a:r>
              <a:rPr lang="en-GB" dirty="0" smtClean="0"/>
              <a:t> </a:t>
            </a:r>
            <a:r>
              <a:rPr lang="en-GB" dirty="0" err="1" smtClean="0"/>
              <a:t>perdite</a:t>
            </a:r>
            <a:r>
              <a:rPr lang="en-GB" dirty="0" smtClean="0"/>
              <a:t> </a:t>
            </a:r>
            <a:r>
              <a:rPr lang="en-GB" dirty="0" err="1" smtClean="0"/>
              <a:t>energetiche</a:t>
            </a:r>
            <a:r>
              <a:rPr lang="en-GB" dirty="0" smtClean="0"/>
              <a:t>. Ad </a:t>
            </a:r>
            <a:r>
              <a:rPr lang="en-GB" dirty="0" err="1" smtClean="0"/>
              <a:t>oggi</a:t>
            </a:r>
            <a:r>
              <a:rPr lang="en-GB" dirty="0" smtClean="0"/>
              <a:t>, </a:t>
            </a:r>
            <a:r>
              <a:rPr lang="en-GB" dirty="0" err="1" smtClean="0"/>
              <a:t>l’efficienza</a:t>
            </a:r>
            <a:r>
              <a:rPr lang="en-GB" dirty="0" smtClean="0"/>
              <a:t> di </a:t>
            </a:r>
            <a:r>
              <a:rPr lang="en-GB" dirty="0" err="1" smtClean="0"/>
              <a:t>sistema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aggira</a:t>
            </a:r>
            <a:r>
              <a:rPr lang="en-GB" dirty="0" smtClean="0"/>
              <a:t> </a:t>
            </a:r>
            <a:r>
              <a:rPr lang="en-GB" dirty="0" err="1" smtClean="0"/>
              <a:t>intorno</a:t>
            </a:r>
            <a:r>
              <a:rPr lang="en-GB" dirty="0" smtClean="0"/>
              <a:t> al 60%.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 smtClean="0"/>
              <a:t>L’effetto</a:t>
            </a:r>
            <a:r>
              <a:rPr lang="en-GB" dirty="0" smtClean="0"/>
              <a:t> di </a:t>
            </a:r>
            <a:r>
              <a:rPr lang="en-GB" dirty="0" err="1" smtClean="0"/>
              <a:t>queste</a:t>
            </a:r>
            <a:r>
              <a:rPr lang="en-GB" dirty="0" smtClean="0"/>
              <a:t> </a:t>
            </a:r>
            <a:r>
              <a:rPr lang="en-GB" dirty="0" err="1" smtClean="0"/>
              <a:t>perdite</a:t>
            </a:r>
            <a:r>
              <a:rPr lang="en-GB" dirty="0" smtClean="0"/>
              <a:t> è </a:t>
            </a:r>
            <a:r>
              <a:rPr lang="en-GB" dirty="0" err="1" smtClean="0"/>
              <a:t>visibile</a:t>
            </a:r>
            <a:r>
              <a:rPr lang="en-GB" dirty="0" smtClean="0"/>
              <a:t> dal </a:t>
            </a:r>
            <a:r>
              <a:rPr lang="en-GB" dirty="0" err="1" smtClean="0"/>
              <a:t>calo</a:t>
            </a:r>
            <a:r>
              <a:rPr lang="en-GB" dirty="0" smtClean="0"/>
              <a:t> di </a:t>
            </a:r>
            <a:r>
              <a:rPr lang="en-GB" dirty="0" err="1" smtClean="0"/>
              <a:t>voltaggio</a:t>
            </a:r>
            <a:r>
              <a:rPr lang="en-GB" dirty="0" smtClean="0"/>
              <a:t> </a:t>
            </a:r>
            <a:r>
              <a:rPr lang="en-GB" dirty="0" err="1" smtClean="0"/>
              <a:t>che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ha </a:t>
            </a:r>
            <a:r>
              <a:rPr lang="en-GB" dirty="0" err="1" smtClean="0"/>
              <a:t>quando</a:t>
            </a:r>
            <a:r>
              <a:rPr lang="en-GB" dirty="0" smtClean="0"/>
              <a:t> </a:t>
            </a:r>
            <a:r>
              <a:rPr lang="en-GB" dirty="0" err="1" smtClean="0"/>
              <a:t>viene</a:t>
            </a:r>
            <a:r>
              <a:rPr lang="en-GB" dirty="0" smtClean="0"/>
              <a:t> </a:t>
            </a:r>
            <a:r>
              <a:rPr lang="en-GB" dirty="0" err="1" smtClean="0"/>
              <a:t>prodotta</a:t>
            </a:r>
            <a:r>
              <a:rPr lang="en-GB" dirty="0" smtClean="0"/>
              <a:t> </a:t>
            </a:r>
            <a:r>
              <a:rPr lang="en-GB" dirty="0" err="1" smtClean="0"/>
              <a:t>corrente</a:t>
            </a:r>
            <a:r>
              <a:rPr lang="en-GB" dirty="0" smtClean="0"/>
              <a:t>. </a:t>
            </a:r>
            <a:r>
              <a:rPr lang="en-GB" dirty="0" err="1" smtClean="0"/>
              <a:t>L’andamento</a:t>
            </a:r>
            <a:r>
              <a:rPr lang="en-GB" dirty="0" smtClean="0"/>
              <a:t> del </a:t>
            </a:r>
            <a:r>
              <a:rPr lang="en-GB" dirty="0" err="1" smtClean="0"/>
              <a:t>voltaggio</a:t>
            </a:r>
            <a:r>
              <a:rPr lang="en-GB" dirty="0" smtClean="0"/>
              <a:t> in </a:t>
            </a:r>
            <a:r>
              <a:rPr lang="en-GB" dirty="0" err="1" smtClean="0"/>
              <a:t>funzione</a:t>
            </a:r>
            <a:r>
              <a:rPr lang="en-GB" dirty="0" smtClean="0"/>
              <a:t> </a:t>
            </a:r>
            <a:r>
              <a:rPr lang="en-GB" dirty="0" err="1" smtClean="0"/>
              <a:t>della</a:t>
            </a:r>
            <a:r>
              <a:rPr lang="en-GB" dirty="0" smtClean="0"/>
              <a:t> </a:t>
            </a:r>
            <a:r>
              <a:rPr lang="en-GB" dirty="0" err="1" smtClean="0"/>
              <a:t>corrente</a:t>
            </a:r>
            <a:r>
              <a:rPr lang="en-GB" dirty="0" smtClean="0"/>
              <a:t> è </a:t>
            </a:r>
            <a:r>
              <a:rPr lang="en-GB" dirty="0" err="1" smtClean="0"/>
              <a:t>visualizzato</a:t>
            </a:r>
            <a:r>
              <a:rPr lang="en-GB" dirty="0" smtClean="0"/>
              <a:t> </a:t>
            </a:r>
            <a:r>
              <a:rPr lang="en-GB" dirty="0" err="1" smtClean="0"/>
              <a:t>nella</a:t>
            </a:r>
            <a:r>
              <a:rPr lang="en-GB" dirty="0" smtClean="0"/>
              <a:t> </a:t>
            </a:r>
            <a:r>
              <a:rPr lang="en-GB" dirty="0" err="1" smtClean="0"/>
              <a:t>curva</a:t>
            </a:r>
            <a:r>
              <a:rPr lang="en-GB" dirty="0" smtClean="0"/>
              <a:t> di </a:t>
            </a:r>
            <a:r>
              <a:rPr lang="en-GB" dirty="0" err="1" smtClean="0"/>
              <a:t>polarizzazione</a:t>
            </a:r>
            <a:r>
              <a:rPr lang="en-GB" dirty="0" smtClean="0"/>
              <a:t>.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cella</a:t>
            </a:r>
            <a:r>
              <a:rPr lang="en-GB" dirty="0" smtClean="0"/>
              <a:t> a </a:t>
            </a:r>
            <a:r>
              <a:rPr lang="en-GB" dirty="0" err="1" smtClean="0"/>
              <a:t>combustibile</a:t>
            </a:r>
            <a:r>
              <a:rPr lang="en-GB" dirty="0" smtClean="0"/>
              <a:t> ha </a:t>
            </a:r>
            <a:r>
              <a:rPr lang="en-GB" dirty="0" err="1" smtClean="0"/>
              <a:t>bisogno</a:t>
            </a:r>
            <a:r>
              <a:rPr lang="en-GB" dirty="0" smtClean="0"/>
              <a:t> di </a:t>
            </a:r>
            <a:r>
              <a:rPr lang="en-GB" dirty="0" err="1" smtClean="0"/>
              <a:t>ausiliari</a:t>
            </a:r>
            <a:r>
              <a:rPr lang="en-GB" dirty="0" smtClean="0"/>
              <a:t> per </a:t>
            </a:r>
            <a:r>
              <a:rPr lang="en-GB" dirty="0" err="1" smtClean="0"/>
              <a:t>funzionare</a:t>
            </a:r>
            <a:r>
              <a:rPr lang="en-GB" dirty="0" smtClean="0"/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err="1" smtClean="0"/>
              <a:t>Gestione</a:t>
            </a:r>
            <a:r>
              <a:rPr lang="en-GB" sz="1600" dirty="0" smtClean="0"/>
              <a:t> </a:t>
            </a:r>
            <a:r>
              <a:rPr lang="en-GB" sz="1600" dirty="0" err="1" smtClean="0"/>
              <a:t>dell’immissione</a:t>
            </a:r>
            <a:r>
              <a:rPr lang="en-GB" sz="1600" dirty="0" smtClean="0"/>
              <a:t> </a:t>
            </a:r>
            <a:r>
              <a:rPr lang="en-GB" sz="1600" dirty="0" err="1" smtClean="0"/>
              <a:t>dell’aria</a:t>
            </a:r>
            <a:r>
              <a:rPr lang="en-GB" sz="1600" dirty="0" smtClean="0"/>
              <a:t>: </a:t>
            </a:r>
            <a:r>
              <a:rPr lang="en-GB" sz="1600" dirty="0" err="1" smtClean="0"/>
              <a:t>filtro</a:t>
            </a:r>
            <a:r>
              <a:rPr lang="en-GB" sz="1600" dirty="0" smtClean="0"/>
              <a:t>, </a:t>
            </a:r>
            <a:r>
              <a:rPr lang="en-GB" sz="1600" dirty="0" err="1" smtClean="0"/>
              <a:t>compressore</a:t>
            </a:r>
            <a:r>
              <a:rPr lang="en-GB" sz="1600" dirty="0" smtClean="0"/>
              <a:t>, </a:t>
            </a:r>
            <a:r>
              <a:rPr lang="en-GB" sz="1600" dirty="0" err="1" smtClean="0"/>
              <a:t>raffreddamento</a:t>
            </a:r>
            <a:r>
              <a:rPr lang="en-GB" sz="1600" dirty="0" smtClean="0"/>
              <a:t> aria, </a:t>
            </a:r>
            <a:r>
              <a:rPr lang="en-GB" sz="1600" dirty="0" err="1" smtClean="0"/>
              <a:t>umidificatore</a:t>
            </a:r>
            <a:r>
              <a:rPr lang="en-GB" sz="1600" dirty="0" smtClean="0"/>
              <a:t>, </a:t>
            </a:r>
            <a:r>
              <a:rPr lang="en-GB" sz="1600" dirty="0" err="1" smtClean="0"/>
              <a:t>valvole</a:t>
            </a:r>
            <a:r>
              <a:rPr lang="en-GB" sz="1600" dirty="0" smtClean="0"/>
              <a:t> di </a:t>
            </a:r>
            <a:r>
              <a:rPr lang="en-GB" sz="1600" dirty="0" err="1" smtClean="0"/>
              <a:t>controllo</a:t>
            </a:r>
            <a:r>
              <a:rPr lang="en-GB" sz="1600" dirty="0" smtClean="0"/>
              <a:t> </a:t>
            </a:r>
            <a:r>
              <a:rPr lang="en-GB" sz="1600" dirty="0" err="1" smtClean="0"/>
              <a:t>flusso</a:t>
            </a:r>
            <a:r>
              <a:rPr lang="en-GB" sz="1600" dirty="0" smtClean="0"/>
              <a:t> e </a:t>
            </a:r>
            <a:r>
              <a:rPr lang="en-GB" sz="1600" dirty="0" err="1" smtClean="0"/>
              <a:t>pressione</a:t>
            </a:r>
            <a:r>
              <a:rPr lang="en-GB" sz="1600" dirty="0" smtClean="0"/>
              <a:t>.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err="1" smtClean="0"/>
              <a:t>Gestione</a:t>
            </a:r>
            <a:r>
              <a:rPr lang="en-GB" sz="1600" dirty="0" smtClean="0"/>
              <a:t> </a:t>
            </a:r>
            <a:r>
              <a:rPr lang="en-GB" sz="1600" dirty="0" err="1" smtClean="0"/>
              <a:t>idrogeno</a:t>
            </a:r>
            <a:r>
              <a:rPr lang="en-GB" sz="1600" dirty="0" smtClean="0"/>
              <a:t>: </a:t>
            </a:r>
            <a:r>
              <a:rPr lang="en-GB" sz="1600" dirty="0" err="1" smtClean="0"/>
              <a:t>valvole</a:t>
            </a:r>
            <a:r>
              <a:rPr lang="en-GB" sz="1600" dirty="0" smtClean="0"/>
              <a:t> </a:t>
            </a:r>
            <a:r>
              <a:rPr lang="en-GB" sz="1600" dirty="0" err="1" smtClean="0"/>
              <a:t>della</a:t>
            </a:r>
            <a:r>
              <a:rPr lang="en-GB" sz="1600" dirty="0" smtClean="0"/>
              <a:t> </a:t>
            </a:r>
            <a:r>
              <a:rPr lang="en-GB" sz="1600" dirty="0" err="1" smtClean="0"/>
              <a:t>bombola</a:t>
            </a:r>
            <a:r>
              <a:rPr lang="en-GB" sz="1600" dirty="0" smtClean="0"/>
              <a:t>, </a:t>
            </a:r>
            <a:r>
              <a:rPr lang="en-GB" sz="1600" dirty="0" err="1" smtClean="0"/>
              <a:t>regolatore</a:t>
            </a:r>
            <a:r>
              <a:rPr lang="en-GB" sz="1600" dirty="0" smtClean="0"/>
              <a:t> di </a:t>
            </a:r>
            <a:r>
              <a:rPr lang="en-GB" sz="1600" dirty="0" err="1" smtClean="0"/>
              <a:t>pressione</a:t>
            </a:r>
            <a:r>
              <a:rPr lang="en-GB" sz="1600" dirty="0" smtClean="0"/>
              <a:t>, </a:t>
            </a:r>
            <a:r>
              <a:rPr lang="en-GB" sz="1600" dirty="0" err="1" smtClean="0"/>
              <a:t>pompa</a:t>
            </a:r>
            <a:r>
              <a:rPr lang="en-GB" sz="1600" dirty="0" smtClean="0"/>
              <a:t> per </a:t>
            </a:r>
            <a:r>
              <a:rPr lang="en-GB" sz="1600" dirty="0" err="1" smtClean="0"/>
              <a:t>l’idrogeno</a:t>
            </a:r>
            <a:r>
              <a:rPr lang="en-GB" sz="1600" dirty="0" smtClean="0"/>
              <a:t> e </a:t>
            </a:r>
            <a:r>
              <a:rPr lang="en-GB" sz="1600" dirty="0" err="1" smtClean="0"/>
              <a:t>valvola</a:t>
            </a:r>
            <a:r>
              <a:rPr lang="en-GB" sz="1600" dirty="0" smtClean="0"/>
              <a:t> di </a:t>
            </a:r>
            <a:r>
              <a:rPr lang="en-GB" sz="1600" dirty="0" err="1" smtClean="0"/>
              <a:t>spurgo</a:t>
            </a:r>
            <a:r>
              <a:rPr lang="en-GB" sz="1600" dirty="0" smtClean="0"/>
              <a:t>.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err="1" smtClean="0"/>
              <a:t>Circuito</a:t>
            </a:r>
            <a:r>
              <a:rPr lang="en-GB" sz="1600" dirty="0" smtClean="0"/>
              <a:t> di </a:t>
            </a:r>
            <a:r>
              <a:rPr lang="en-GB" sz="1600" dirty="0" err="1" smtClean="0"/>
              <a:t>raffreddamento</a:t>
            </a:r>
            <a:r>
              <a:rPr lang="en-GB" sz="1600" dirty="0" smtClean="0"/>
              <a:t>: </a:t>
            </a:r>
            <a:r>
              <a:rPr lang="en-GB" sz="1600" dirty="0" err="1" smtClean="0"/>
              <a:t>necessario</a:t>
            </a:r>
            <a:r>
              <a:rPr lang="en-GB" sz="1600" dirty="0" smtClean="0"/>
              <a:t> a </a:t>
            </a:r>
            <a:r>
              <a:rPr lang="en-GB" sz="1600" dirty="0" err="1" smtClean="0"/>
              <a:t>dissipare</a:t>
            </a:r>
            <a:r>
              <a:rPr lang="en-GB" sz="1600" dirty="0" smtClean="0"/>
              <a:t> </a:t>
            </a:r>
            <a:r>
              <a:rPr lang="en-GB" sz="1600" dirty="0" err="1" smtClean="0"/>
              <a:t>il</a:t>
            </a:r>
            <a:r>
              <a:rPr lang="en-GB" sz="1600" dirty="0" smtClean="0"/>
              <a:t> </a:t>
            </a:r>
            <a:r>
              <a:rPr lang="en-GB" sz="1600" dirty="0" err="1" smtClean="0"/>
              <a:t>calore</a:t>
            </a:r>
            <a:r>
              <a:rPr lang="en-GB" sz="1600" dirty="0" smtClean="0"/>
              <a:t> di </a:t>
            </a:r>
            <a:r>
              <a:rPr lang="en-GB" sz="1600" dirty="0" err="1" smtClean="0"/>
              <a:t>sistema</a:t>
            </a:r>
            <a:r>
              <a:rPr lang="en-GB" sz="1600" dirty="0" smtClean="0"/>
              <a:t>, </a:t>
            </a:r>
            <a:r>
              <a:rPr lang="en-GB" sz="1600" dirty="0" err="1" smtClean="0"/>
              <a:t>il</a:t>
            </a:r>
            <a:r>
              <a:rPr lang="en-GB" sz="1600" dirty="0" smtClean="0"/>
              <a:t> 40% </a:t>
            </a:r>
            <a:r>
              <a:rPr lang="en-GB" sz="1600" dirty="0" err="1" smtClean="0"/>
              <a:t>dell’energia</a:t>
            </a:r>
            <a:r>
              <a:rPr lang="en-GB" sz="1600" dirty="0" smtClean="0"/>
              <a:t> </a:t>
            </a:r>
            <a:r>
              <a:rPr lang="en-GB" sz="1600" dirty="0" err="1" smtClean="0"/>
              <a:t>iniziale</a:t>
            </a:r>
            <a:r>
              <a:rPr lang="en-GB" sz="1600" dirty="0" smtClean="0"/>
              <a:t> del </a:t>
            </a:r>
            <a:r>
              <a:rPr lang="en-GB" sz="1600" dirty="0" err="1" smtClean="0"/>
              <a:t>combustibile</a:t>
            </a:r>
            <a:r>
              <a:rPr lang="en-GB" sz="1600" dirty="0" smtClean="0"/>
              <a:t> è </a:t>
            </a:r>
            <a:r>
              <a:rPr lang="en-GB" sz="1600" dirty="0" err="1" smtClean="0"/>
              <a:t>trasformata</a:t>
            </a:r>
            <a:r>
              <a:rPr lang="en-GB" sz="1600" dirty="0" smtClean="0"/>
              <a:t> in </a:t>
            </a:r>
            <a:r>
              <a:rPr lang="en-GB" sz="1600" dirty="0" err="1" smtClean="0"/>
              <a:t>calore</a:t>
            </a:r>
            <a:r>
              <a:rPr lang="en-GB" sz="1600" dirty="0" smtClean="0"/>
              <a:t>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419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843808" y="475387"/>
            <a:ext cx="3610744" cy="50534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300" dirty="0" err="1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Curva</a:t>
            </a:r>
            <a:r>
              <a:rPr lang="en-GB" sz="2300" dirty="0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 di </a:t>
            </a:r>
            <a:r>
              <a:rPr lang="en-GB" sz="2300" dirty="0" err="1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polarizzazione</a:t>
            </a:r>
            <a:endParaRPr lang="en-GB" sz="2300" dirty="0">
              <a:solidFill>
                <a:srgbClr val="00ACA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6" name="Picture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6245" y="1275933"/>
            <a:ext cx="5731510" cy="474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733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Image 32" descr="sigle_campus_alpha_ppt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3" y="796315"/>
            <a:ext cx="272415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7724626" y="2949114"/>
            <a:ext cx="1065309" cy="1903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7" name="Image 32" descr="sigle_campus_alpha_ppt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3" y="1196268"/>
            <a:ext cx="27241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07896"/>
            <a:ext cx="3133926" cy="252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128260"/>
            <a:ext cx="1492360" cy="1414498"/>
          </a:xfrm>
          <a:prstGeom prst="rect">
            <a:avLst/>
          </a:prstGeom>
          <a:effectLst>
            <a:outerShdw blurRad="63500" dist="35921" dir="2700000" algn="ctr" rotWithShape="0">
              <a:schemeClr val="bg2"/>
            </a:outerShdw>
            <a:softEdge rad="12700"/>
          </a:effectLst>
          <a:extLst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1128260"/>
            <a:ext cx="23304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944" y="1128260"/>
            <a:ext cx="1721248" cy="1245640"/>
          </a:xfrm>
          <a:prstGeom prst="rect">
            <a:avLst/>
          </a:prstGeom>
          <a:effectLst>
            <a:outerShdw blurRad="63500" dist="35921" dir="2700000" algn="ctr" rotWithShape="0">
              <a:schemeClr val="bg2"/>
            </a:outerShdw>
            <a:softEdge rad="12700"/>
          </a:effectLst>
          <a:extLst/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968" y="3025414"/>
            <a:ext cx="27432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 descr="Résultat de recherche d'images pour &quot;Nafion&quot;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025" y="2807896"/>
            <a:ext cx="2585874" cy="258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ZoneTexte 23"/>
          <p:cNvSpPr txBox="1"/>
          <p:nvPr/>
        </p:nvSpPr>
        <p:spPr>
          <a:xfrm>
            <a:off x="334963" y="937182"/>
            <a:ext cx="38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25" name="ZoneTexte 24"/>
          <p:cNvSpPr txBox="1"/>
          <p:nvPr/>
        </p:nvSpPr>
        <p:spPr>
          <a:xfrm>
            <a:off x="587425" y="4681598"/>
            <a:ext cx="38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26" name="ZoneTexte 25"/>
          <p:cNvSpPr txBox="1"/>
          <p:nvPr/>
        </p:nvSpPr>
        <p:spPr>
          <a:xfrm>
            <a:off x="7449758" y="832891"/>
            <a:ext cx="34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27" name="ZoneTexte 26"/>
          <p:cNvSpPr txBox="1"/>
          <p:nvPr/>
        </p:nvSpPr>
        <p:spPr>
          <a:xfrm>
            <a:off x="3491880" y="4240258"/>
            <a:ext cx="34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28" name="ZoneTexte 27"/>
          <p:cNvSpPr txBox="1"/>
          <p:nvPr/>
        </p:nvSpPr>
        <p:spPr>
          <a:xfrm>
            <a:off x="8035217" y="1054910"/>
            <a:ext cx="532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29" name="ZoneTexte 29"/>
          <p:cNvSpPr txBox="1"/>
          <p:nvPr/>
        </p:nvSpPr>
        <p:spPr>
          <a:xfrm>
            <a:off x="6372200" y="4753606"/>
            <a:ext cx="532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30" name="ZoneTexte 30"/>
          <p:cNvSpPr txBox="1"/>
          <p:nvPr/>
        </p:nvSpPr>
        <p:spPr>
          <a:xfrm>
            <a:off x="96839" y="5689710"/>
            <a:ext cx="10907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Source: CEA</a:t>
            </a:r>
            <a:endParaRPr lang="en-GB" sz="1200" dirty="0"/>
          </a:p>
        </p:txBody>
      </p:sp>
      <p:sp>
        <p:nvSpPr>
          <p:cNvPr id="31" name="TextBox 1"/>
          <p:cNvSpPr txBox="1">
            <a:spLocks noChangeArrowheads="1"/>
          </p:cNvSpPr>
          <p:nvPr/>
        </p:nvSpPr>
        <p:spPr bwMode="auto">
          <a:xfrm>
            <a:off x="779001" y="206267"/>
            <a:ext cx="80891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2000" dirty="0" err="1" smtClean="0">
                <a:solidFill>
                  <a:srgbClr val="00ACAF"/>
                </a:solidFill>
              </a:rPr>
              <a:t>Materiali</a:t>
            </a:r>
            <a:r>
              <a:rPr lang="en-GB" sz="2000" dirty="0" smtClean="0">
                <a:solidFill>
                  <a:srgbClr val="00ACAF"/>
                </a:solidFill>
              </a:rPr>
              <a:t> </a:t>
            </a:r>
            <a:r>
              <a:rPr lang="en-GB" sz="2000" dirty="0" err="1" smtClean="0">
                <a:solidFill>
                  <a:srgbClr val="00ACAF"/>
                </a:solidFill>
              </a:rPr>
              <a:t>usati</a:t>
            </a:r>
            <a:r>
              <a:rPr lang="en-GB" sz="2000" dirty="0" smtClean="0">
                <a:solidFill>
                  <a:srgbClr val="00ACAF"/>
                </a:solidFill>
              </a:rPr>
              <a:t> in </a:t>
            </a:r>
            <a:r>
              <a:rPr lang="en-GB" sz="2000" dirty="0" err="1" smtClean="0">
                <a:solidFill>
                  <a:srgbClr val="00ACAF"/>
                </a:solidFill>
              </a:rPr>
              <a:t>una</a:t>
            </a:r>
            <a:r>
              <a:rPr lang="en-GB" sz="2000" dirty="0" smtClean="0">
                <a:solidFill>
                  <a:srgbClr val="00ACAF"/>
                </a:solidFill>
              </a:rPr>
              <a:t> PEFC: </a:t>
            </a:r>
            <a:r>
              <a:rPr lang="en-GB" sz="2000" dirty="0" err="1" smtClean="0">
                <a:solidFill>
                  <a:srgbClr val="00ACAF"/>
                </a:solidFill>
              </a:rPr>
              <a:t>piatti</a:t>
            </a:r>
            <a:r>
              <a:rPr lang="en-GB" sz="2000" dirty="0" smtClean="0">
                <a:solidFill>
                  <a:srgbClr val="00ACAF"/>
                </a:solidFill>
              </a:rPr>
              <a:t> </a:t>
            </a:r>
            <a:r>
              <a:rPr lang="en-GB" sz="2000" dirty="0" err="1" smtClean="0">
                <a:solidFill>
                  <a:srgbClr val="00ACAF"/>
                </a:solidFill>
              </a:rPr>
              <a:t>bipolari</a:t>
            </a:r>
            <a:r>
              <a:rPr lang="en-GB" sz="2000" dirty="0" smtClean="0">
                <a:solidFill>
                  <a:srgbClr val="00ACAF"/>
                </a:solidFill>
              </a:rPr>
              <a:t>, strati di </a:t>
            </a:r>
            <a:r>
              <a:rPr lang="en-GB" sz="2000" dirty="0" err="1" smtClean="0">
                <a:solidFill>
                  <a:srgbClr val="00ACAF"/>
                </a:solidFill>
              </a:rPr>
              <a:t>diffusione</a:t>
            </a:r>
            <a:r>
              <a:rPr lang="en-GB" sz="2000" dirty="0" smtClean="0">
                <a:solidFill>
                  <a:srgbClr val="00ACAF"/>
                </a:solidFill>
              </a:rPr>
              <a:t> e </a:t>
            </a:r>
            <a:r>
              <a:rPr lang="en-GB" sz="2000" dirty="0" err="1" smtClean="0">
                <a:solidFill>
                  <a:srgbClr val="00ACAF"/>
                </a:solidFill>
              </a:rPr>
              <a:t>elettrolita</a:t>
            </a:r>
            <a:endParaRPr lang="en-GB" sz="2000" dirty="0">
              <a:solidFill>
                <a:srgbClr val="00ACAF"/>
              </a:solidFill>
            </a:endParaRPr>
          </a:p>
        </p:txBody>
      </p:sp>
      <p:sp>
        <p:nvSpPr>
          <p:cNvPr id="32" name="ZoneTexte 1"/>
          <p:cNvSpPr txBox="1"/>
          <p:nvPr/>
        </p:nvSpPr>
        <p:spPr>
          <a:xfrm>
            <a:off x="1083400" y="5331247"/>
            <a:ext cx="1588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/>
              <a:t>Piatto</a:t>
            </a:r>
            <a:r>
              <a:rPr lang="en-GB" sz="1600" dirty="0" smtClean="0"/>
              <a:t> </a:t>
            </a:r>
            <a:r>
              <a:rPr lang="en-GB" sz="1600" dirty="0" err="1" smtClean="0"/>
              <a:t>bipolare</a:t>
            </a:r>
            <a:endParaRPr lang="en-GB" sz="1600" dirty="0"/>
          </a:p>
        </p:txBody>
      </p:sp>
      <p:sp>
        <p:nvSpPr>
          <p:cNvPr id="33" name="ZoneTexte 33"/>
          <p:cNvSpPr txBox="1"/>
          <p:nvPr/>
        </p:nvSpPr>
        <p:spPr>
          <a:xfrm>
            <a:off x="3779912" y="5567180"/>
            <a:ext cx="2078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/>
              <a:t>Strato</a:t>
            </a:r>
            <a:r>
              <a:rPr lang="en-GB" sz="1600" dirty="0" smtClean="0"/>
              <a:t> di </a:t>
            </a:r>
            <a:r>
              <a:rPr lang="en-GB" sz="1600" dirty="0" err="1" smtClean="0"/>
              <a:t>diffusione</a:t>
            </a:r>
            <a:r>
              <a:rPr lang="en-GB" sz="1600" dirty="0" smtClean="0"/>
              <a:t> gas</a:t>
            </a:r>
            <a:endParaRPr lang="en-GB" sz="1600" dirty="0"/>
          </a:p>
        </p:txBody>
      </p:sp>
      <p:sp>
        <p:nvSpPr>
          <p:cNvPr id="34" name="ZoneTexte 34"/>
          <p:cNvSpPr txBox="1"/>
          <p:nvPr/>
        </p:nvSpPr>
        <p:spPr>
          <a:xfrm>
            <a:off x="6660232" y="5113646"/>
            <a:ext cx="22855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/>
              <a:t>Membrana</a:t>
            </a:r>
            <a:r>
              <a:rPr lang="en-GB" sz="1600" dirty="0" smtClean="0"/>
              <a:t> </a:t>
            </a:r>
            <a:r>
              <a:rPr lang="en-GB" sz="1600" dirty="0" err="1" smtClean="0"/>
              <a:t>elettrolitica</a:t>
            </a:r>
            <a:endParaRPr lang="en-GB" sz="1600" dirty="0"/>
          </a:p>
        </p:txBody>
      </p:sp>
      <p:sp>
        <p:nvSpPr>
          <p:cNvPr id="35" name="Rectangle 34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993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23" name="ZoneTexte 12"/>
          <p:cNvSpPr txBox="1"/>
          <p:nvPr/>
        </p:nvSpPr>
        <p:spPr>
          <a:xfrm>
            <a:off x="107598" y="5749225"/>
            <a:ext cx="10907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Source: CEA</a:t>
            </a:r>
            <a:endParaRPr lang="fr-BE" sz="1200" dirty="0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10" cstate="print">
            <a:extLst/>
          </a:blip>
          <a:srcRect b="27461"/>
          <a:stretch/>
        </p:blipFill>
        <p:spPr bwMode="auto">
          <a:xfrm>
            <a:off x="3306353" y="1716777"/>
            <a:ext cx="2530587" cy="1872209"/>
          </a:xfrm>
          <a:prstGeom prst="rect">
            <a:avLst/>
          </a:prstGeom>
          <a:effectLst>
            <a:outerShdw blurRad="63500" dist="35921" dir="2700000" algn="ctr" rotWithShape="0">
              <a:schemeClr val="bg2"/>
            </a:outerShdw>
            <a:softEdge rad="31750"/>
          </a:effectLst>
          <a:extLst/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2319" y="1601352"/>
            <a:ext cx="2273759" cy="213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10951" y="1526603"/>
            <a:ext cx="2263977" cy="227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ZoneTexte 1"/>
          <p:cNvSpPr txBox="1"/>
          <p:nvPr/>
        </p:nvSpPr>
        <p:spPr>
          <a:xfrm>
            <a:off x="622319" y="4001869"/>
            <a:ext cx="22737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Aspetto</a:t>
            </a:r>
            <a:r>
              <a:rPr lang="en-GB" sz="1400" dirty="0" smtClean="0"/>
              <a:t> del </a:t>
            </a:r>
            <a:r>
              <a:rPr lang="en-GB" sz="1400" dirty="0" err="1" smtClean="0"/>
              <a:t>materiale</a:t>
            </a:r>
            <a:r>
              <a:rPr lang="en-GB" sz="1400" dirty="0" smtClean="0"/>
              <a:t> </a:t>
            </a:r>
            <a:r>
              <a:rPr lang="en-GB" sz="1400" dirty="0" err="1" smtClean="0"/>
              <a:t>dello</a:t>
            </a:r>
            <a:r>
              <a:rPr lang="en-GB" sz="1400" dirty="0" smtClean="0"/>
              <a:t> </a:t>
            </a:r>
            <a:r>
              <a:rPr lang="en-GB" sz="1400" dirty="0" err="1" smtClean="0"/>
              <a:t>strato</a:t>
            </a:r>
            <a:r>
              <a:rPr lang="en-GB" sz="1400" dirty="0" smtClean="0"/>
              <a:t> </a:t>
            </a:r>
            <a:r>
              <a:rPr lang="en-GB" sz="1400" dirty="0" err="1" smtClean="0"/>
              <a:t>diffusivo</a:t>
            </a:r>
            <a:r>
              <a:rPr lang="en-GB" sz="1400" dirty="0"/>
              <a:t>:</a:t>
            </a:r>
            <a:r>
              <a:rPr lang="en-GB" sz="1400" dirty="0" smtClean="0"/>
              <a:t> </a:t>
            </a:r>
            <a:r>
              <a:rPr lang="en-GB" sz="1400" dirty="0" err="1" smtClean="0"/>
              <a:t>tessuto</a:t>
            </a:r>
            <a:r>
              <a:rPr lang="en-GB" sz="1400" dirty="0" smtClean="0"/>
              <a:t> in </a:t>
            </a:r>
            <a:r>
              <a:rPr lang="en-GB" sz="1400" dirty="0" err="1" smtClean="0"/>
              <a:t>grafite</a:t>
            </a:r>
            <a:endParaRPr lang="en-GB" sz="1400" dirty="0"/>
          </a:p>
        </p:txBody>
      </p:sp>
      <p:sp>
        <p:nvSpPr>
          <p:cNvPr id="29" name="ZoneTexte 23"/>
          <p:cNvSpPr txBox="1"/>
          <p:nvPr/>
        </p:nvSpPr>
        <p:spPr>
          <a:xfrm>
            <a:off x="3430631" y="3985601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Aspetto</a:t>
            </a:r>
            <a:r>
              <a:rPr lang="en-GB" sz="1400" dirty="0" smtClean="0"/>
              <a:t> del </a:t>
            </a:r>
            <a:r>
              <a:rPr lang="en-GB" sz="1400" dirty="0" err="1" smtClean="0"/>
              <a:t>catalizzatoe</a:t>
            </a:r>
            <a:r>
              <a:rPr lang="en-GB" sz="1400" dirty="0" smtClean="0"/>
              <a:t>: </a:t>
            </a:r>
            <a:r>
              <a:rPr lang="en-GB" sz="1400" dirty="0" err="1" smtClean="0"/>
              <a:t>deposito</a:t>
            </a:r>
            <a:r>
              <a:rPr lang="en-GB" sz="1400" dirty="0" smtClean="0"/>
              <a:t> di </a:t>
            </a:r>
            <a:r>
              <a:rPr lang="en-GB" sz="1400" dirty="0" err="1" smtClean="0"/>
              <a:t>nanoparticelle</a:t>
            </a:r>
            <a:r>
              <a:rPr lang="en-GB" sz="1400" dirty="0" smtClean="0"/>
              <a:t> in </a:t>
            </a:r>
            <a:r>
              <a:rPr lang="en-GB" sz="1400" dirty="0" err="1" smtClean="0"/>
              <a:t>platino</a:t>
            </a:r>
            <a:endParaRPr lang="en-GB" sz="1400" dirty="0"/>
          </a:p>
        </p:txBody>
      </p:sp>
      <p:sp>
        <p:nvSpPr>
          <p:cNvPr id="30" name="ZoneTexte 24"/>
          <p:cNvSpPr txBox="1"/>
          <p:nvPr/>
        </p:nvSpPr>
        <p:spPr>
          <a:xfrm>
            <a:off x="6382959" y="3967313"/>
            <a:ext cx="22737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Vista in </a:t>
            </a:r>
            <a:r>
              <a:rPr lang="en-GB" sz="1400" dirty="0" err="1" smtClean="0"/>
              <a:t>sezione</a:t>
            </a:r>
            <a:r>
              <a:rPr lang="en-GB" sz="1400" dirty="0" smtClean="0"/>
              <a:t> </a:t>
            </a:r>
            <a:r>
              <a:rPr lang="en-GB" sz="1400" dirty="0" err="1" smtClean="0"/>
              <a:t>dell’elettrolita</a:t>
            </a:r>
            <a:r>
              <a:rPr lang="en-GB" sz="1400" dirty="0" smtClean="0"/>
              <a:t> </a:t>
            </a:r>
            <a:r>
              <a:rPr lang="en-GB" sz="1400" dirty="0" err="1" smtClean="0"/>
              <a:t>circondato</a:t>
            </a:r>
            <a:r>
              <a:rPr lang="en-GB" sz="1400" dirty="0" smtClean="0"/>
              <a:t> dal </a:t>
            </a:r>
            <a:r>
              <a:rPr lang="en-GB" sz="1400" dirty="0" err="1" smtClean="0"/>
              <a:t>catalizzatore</a:t>
            </a:r>
            <a:r>
              <a:rPr lang="en-GB" sz="1400" dirty="0" smtClean="0"/>
              <a:t> e </a:t>
            </a:r>
            <a:r>
              <a:rPr lang="en-GB" sz="1400" dirty="0" err="1" smtClean="0"/>
              <a:t>dallo</a:t>
            </a:r>
            <a:r>
              <a:rPr lang="en-GB" sz="1400" dirty="0" smtClean="0"/>
              <a:t> </a:t>
            </a:r>
            <a:r>
              <a:rPr lang="en-GB" sz="1400" dirty="0" err="1" smtClean="0"/>
              <a:t>strato</a:t>
            </a:r>
            <a:r>
              <a:rPr lang="en-GB" sz="1400" dirty="0" smtClean="0"/>
              <a:t> </a:t>
            </a:r>
            <a:r>
              <a:rPr lang="en-GB" sz="1400" dirty="0" err="1" smtClean="0"/>
              <a:t>diffusivo</a:t>
            </a:r>
            <a:endParaRPr lang="en-GB" sz="1400" dirty="0"/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779001" y="206267"/>
            <a:ext cx="80891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2000" dirty="0" err="1" smtClean="0">
                <a:solidFill>
                  <a:srgbClr val="00ACAF"/>
                </a:solidFill>
              </a:rPr>
              <a:t>Materiali</a:t>
            </a:r>
            <a:r>
              <a:rPr lang="en-GB" sz="2000" dirty="0" smtClean="0">
                <a:solidFill>
                  <a:srgbClr val="00ACAF"/>
                </a:solidFill>
              </a:rPr>
              <a:t> </a:t>
            </a:r>
            <a:r>
              <a:rPr lang="en-GB" sz="2000" dirty="0" err="1" smtClean="0">
                <a:solidFill>
                  <a:srgbClr val="00ACAF"/>
                </a:solidFill>
              </a:rPr>
              <a:t>usati</a:t>
            </a:r>
            <a:r>
              <a:rPr lang="en-GB" sz="2000" dirty="0" smtClean="0">
                <a:solidFill>
                  <a:srgbClr val="00ACAF"/>
                </a:solidFill>
              </a:rPr>
              <a:t> in </a:t>
            </a:r>
            <a:r>
              <a:rPr lang="en-GB" sz="2000" dirty="0" err="1" smtClean="0">
                <a:solidFill>
                  <a:srgbClr val="00ACAF"/>
                </a:solidFill>
              </a:rPr>
              <a:t>una</a:t>
            </a:r>
            <a:r>
              <a:rPr lang="en-GB" sz="2000" dirty="0" smtClean="0">
                <a:solidFill>
                  <a:srgbClr val="00ACAF"/>
                </a:solidFill>
              </a:rPr>
              <a:t> PEFC: </a:t>
            </a:r>
            <a:r>
              <a:rPr lang="en-GB" sz="2000" dirty="0" err="1" smtClean="0">
                <a:solidFill>
                  <a:srgbClr val="00ACAF"/>
                </a:solidFill>
              </a:rPr>
              <a:t>piatti</a:t>
            </a:r>
            <a:r>
              <a:rPr lang="en-GB" sz="2000" dirty="0" smtClean="0">
                <a:solidFill>
                  <a:srgbClr val="00ACAF"/>
                </a:solidFill>
              </a:rPr>
              <a:t> </a:t>
            </a:r>
            <a:r>
              <a:rPr lang="en-GB" sz="2000" dirty="0" err="1" smtClean="0">
                <a:solidFill>
                  <a:srgbClr val="00ACAF"/>
                </a:solidFill>
              </a:rPr>
              <a:t>bipolari</a:t>
            </a:r>
            <a:r>
              <a:rPr lang="en-GB" sz="2000" dirty="0" smtClean="0">
                <a:solidFill>
                  <a:srgbClr val="00ACAF"/>
                </a:solidFill>
              </a:rPr>
              <a:t>, strati di </a:t>
            </a:r>
            <a:r>
              <a:rPr lang="en-GB" sz="2000" dirty="0" err="1" smtClean="0">
                <a:solidFill>
                  <a:srgbClr val="00ACAF"/>
                </a:solidFill>
              </a:rPr>
              <a:t>diffusione</a:t>
            </a:r>
            <a:r>
              <a:rPr lang="en-GB" sz="2000" dirty="0" smtClean="0">
                <a:solidFill>
                  <a:srgbClr val="00ACAF"/>
                </a:solidFill>
              </a:rPr>
              <a:t> e </a:t>
            </a:r>
            <a:r>
              <a:rPr lang="en-GB" sz="2000" dirty="0" err="1" smtClean="0">
                <a:solidFill>
                  <a:srgbClr val="00ACAF"/>
                </a:solidFill>
              </a:rPr>
              <a:t>elettrolita</a:t>
            </a:r>
            <a:endParaRPr lang="en-GB" sz="2000" dirty="0">
              <a:solidFill>
                <a:srgbClr val="00ACA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313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12"/>
          <p:cNvSpPr txBox="1"/>
          <p:nvPr/>
        </p:nvSpPr>
        <p:spPr>
          <a:xfrm>
            <a:off x="360608" y="5675855"/>
            <a:ext cx="10907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Source: CEA</a:t>
            </a:r>
            <a:endParaRPr lang="en-GB" sz="12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09" y="635295"/>
            <a:ext cx="6703661" cy="4680520"/>
          </a:xfrm>
          <a:prstGeom prst="rect">
            <a:avLst/>
          </a:prstGeom>
          <a:effectLst>
            <a:outerShdw blurRad="63500" dist="35921" dir="2700000" algn="ctr" rotWithShape="0">
              <a:schemeClr val="bg2"/>
            </a:outerShdw>
            <a:softEdge rad="12700"/>
          </a:effectLst>
          <a:extLst/>
        </p:spPr>
      </p:pic>
      <p:sp>
        <p:nvSpPr>
          <p:cNvPr id="17" name="ZoneTexte 1"/>
          <p:cNvSpPr txBox="1"/>
          <p:nvPr/>
        </p:nvSpPr>
        <p:spPr>
          <a:xfrm>
            <a:off x="1595409" y="5315815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Cella</a:t>
            </a:r>
            <a:r>
              <a:rPr lang="en-GB" sz="1400" dirty="0" smtClean="0"/>
              <a:t> a </a:t>
            </a:r>
            <a:r>
              <a:rPr lang="en-GB" sz="1400" dirty="0" err="1" smtClean="0"/>
              <a:t>combustibile</a:t>
            </a:r>
            <a:r>
              <a:rPr lang="en-GB" sz="1400" dirty="0" smtClean="0"/>
              <a:t> </a:t>
            </a:r>
            <a:r>
              <a:rPr lang="en-GB" sz="1400" dirty="0" err="1" smtClean="0"/>
              <a:t>inserita</a:t>
            </a:r>
            <a:r>
              <a:rPr lang="en-GB" sz="1400" dirty="0" smtClean="0"/>
              <a:t> </a:t>
            </a:r>
            <a:r>
              <a:rPr lang="en-GB" sz="1400" dirty="0" err="1" smtClean="0"/>
              <a:t>nel</a:t>
            </a:r>
            <a:r>
              <a:rPr lang="en-GB" sz="1400" dirty="0" smtClean="0"/>
              <a:t> </a:t>
            </a:r>
            <a:r>
              <a:rPr lang="en-GB" sz="1400" dirty="0" err="1" smtClean="0"/>
              <a:t>sistema</a:t>
            </a:r>
            <a:r>
              <a:rPr lang="en-GB" sz="1400" dirty="0" smtClean="0"/>
              <a:t> </a:t>
            </a:r>
            <a:r>
              <a:rPr lang="en-GB" sz="1400" dirty="0" err="1" smtClean="0"/>
              <a:t>completo</a:t>
            </a:r>
            <a:r>
              <a:rPr lang="en-GB" sz="1400" dirty="0" smtClean="0"/>
              <a:t> con </a:t>
            </a:r>
            <a:r>
              <a:rPr lang="en-GB" sz="1400" dirty="0" err="1" smtClean="0"/>
              <a:t>circuito</a:t>
            </a:r>
            <a:r>
              <a:rPr lang="en-GB" sz="1400" dirty="0" smtClean="0"/>
              <a:t> </a:t>
            </a:r>
            <a:r>
              <a:rPr lang="en-GB" sz="1400" dirty="0" err="1" smtClean="0"/>
              <a:t>dell’idrogeno</a:t>
            </a:r>
            <a:r>
              <a:rPr lang="en-GB" sz="1400" dirty="0"/>
              <a:t> </a:t>
            </a:r>
            <a:r>
              <a:rPr lang="en-GB" sz="1400" dirty="0" smtClean="0"/>
              <a:t>e </a:t>
            </a:r>
            <a:r>
              <a:rPr lang="en-GB" sz="1400" dirty="0" err="1" smtClean="0"/>
              <a:t>dell’aria</a:t>
            </a:r>
            <a:r>
              <a:rPr lang="en-GB" sz="1400" dirty="0" smtClean="0"/>
              <a:t>, </a:t>
            </a:r>
            <a:r>
              <a:rPr lang="en-GB" sz="1400" dirty="0" err="1" smtClean="0"/>
              <a:t>umidificatore</a:t>
            </a:r>
            <a:r>
              <a:rPr lang="en-GB" sz="1400" dirty="0" smtClean="0"/>
              <a:t>, </a:t>
            </a:r>
            <a:r>
              <a:rPr lang="en-GB" sz="1400" dirty="0" err="1" smtClean="0"/>
              <a:t>circuito</a:t>
            </a:r>
            <a:r>
              <a:rPr lang="en-GB" sz="1400" dirty="0" smtClean="0"/>
              <a:t> di </a:t>
            </a:r>
            <a:r>
              <a:rPr lang="en-GB" sz="1400" dirty="0" err="1" smtClean="0"/>
              <a:t>raffreddamento</a:t>
            </a:r>
            <a:r>
              <a:rPr lang="en-GB" sz="1400" dirty="0" smtClean="0"/>
              <a:t>, </a:t>
            </a:r>
            <a:r>
              <a:rPr lang="en-GB" sz="1400" dirty="0" err="1" smtClean="0"/>
              <a:t>scarico</a:t>
            </a:r>
            <a:r>
              <a:rPr lang="en-GB" sz="1400" dirty="0" smtClean="0"/>
              <a:t> gas e </a:t>
            </a:r>
            <a:r>
              <a:rPr lang="en-GB" sz="1400" dirty="0" err="1" smtClean="0"/>
              <a:t>utenza</a:t>
            </a:r>
            <a:r>
              <a:rPr lang="en-GB" sz="1400" dirty="0" smtClean="0"/>
              <a:t> </a:t>
            </a:r>
            <a:r>
              <a:rPr lang="en-GB" sz="1400" dirty="0" err="1" smtClean="0"/>
              <a:t>elettrica</a:t>
            </a:r>
            <a:r>
              <a:rPr lang="en-GB" sz="1400" dirty="0" smtClean="0"/>
              <a:t>. </a:t>
            </a:r>
            <a:endParaRPr lang="en-GB" sz="1400" dirty="0"/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2432670" y="112075"/>
            <a:ext cx="52263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2000" dirty="0" err="1" smtClean="0">
                <a:solidFill>
                  <a:srgbClr val="00ACAF"/>
                </a:solidFill>
              </a:rPr>
              <a:t>Ausiliari</a:t>
            </a:r>
            <a:r>
              <a:rPr lang="en-GB" sz="2000" dirty="0" smtClean="0">
                <a:solidFill>
                  <a:srgbClr val="00ACAF"/>
                </a:solidFill>
              </a:rPr>
              <a:t> </a:t>
            </a:r>
            <a:r>
              <a:rPr lang="en-GB" sz="2000" dirty="0" err="1" smtClean="0">
                <a:solidFill>
                  <a:srgbClr val="00ACAF"/>
                </a:solidFill>
              </a:rPr>
              <a:t>associati</a:t>
            </a:r>
            <a:r>
              <a:rPr lang="en-GB" sz="2000" dirty="0" smtClean="0">
                <a:solidFill>
                  <a:srgbClr val="00ACAF"/>
                </a:solidFill>
              </a:rPr>
              <a:t> a </a:t>
            </a:r>
            <a:r>
              <a:rPr lang="en-GB" sz="2000" dirty="0" err="1" smtClean="0">
                <a:solidFill>
                  <a:srgbClr val="00ACAF"/>
                </a:solidFill>
              </a:rPr>
              <a:t>una</a:t>
            </a:r>
            <a:r>
              <a:rPr lang="en-GB" sz="2000" dirty="0" smtClean="0">
                <a:solidFill>
                  <a:srgbClr val="00ACAF"/>
                </a:solidFill>
              </a:rPr>
              <a:t> </a:t>
            </a:r>
            <a:r>
              <a:rPr lang="en-GB" sz="2000" dirty="0" err="1" smtClean="0">
                <a:solidFill>
                  <a:srgbClr val="00ACAF"/>
                </a:solidFill>
              </a:rPr>
              <a:t>cella</a:t>
            </a:r>
            <a:r>
              <a:rPr lang="en-GB" sz="2000" dirty="0" smtClean="0">
                <a:solidFill>
                  <a:srgbClr val="00ACAF"/>
                </a:solidFill>
              </a:rPr>
              <a:t> a </a:t>
            </a:r>
            <a:r>
              <a:rPr lang="en-GB" sz="2000" dirty="0" err="1" smtClean="0">
                <a:solidFill>
                  <a:srgbClr val="00ACAF"/>
                </a:solidFill>
              </a:rPr>
              <a:t>combustibile</a:t>
            </a:r>
            <a:endParaRPr lang="en-GB" sz="2000" dirty="0">
              <a:solidFill>
                <a:srgbClr val="00ACA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60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12"/>
          <p:cNvSpPr txBox="1"/>
          <p:nvPr/>
        </p:nvSpPr>
        <p:spPr>
          <a:xfrm>
            <a:off x="447183" y="5749225"/>
            <a:ext cx="10907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Source: CEA</a:t>
            </a:r>
            <a:endParaRPr lang="en-GB" sz="1200" dirty="0"/>
          </a:p>
        </p:txBody>
      </p:sp>
      <p:pic>
        <p:nvPicPr>
          <p:cNvPr id="16" name="Imag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344" y="1227575"/>
            <a:ext cx="4427984" cy="3320988"/>
          </a:xfrm>
          <a:prstGeom prst="rect">
            <a:avLst/>
          </a:prstGeom>
        </p:spPr>
      </p:pic>
      <p:sp>
        <p:nvSpPr>
          <p:cNvPr id="17" name="ZoneTexte 17"/>
          <p:cNvSpPr txBox="1"/>
          <p:nvPr/>
        </p:nvSpPr>
        <p:spPr>
          <a:xfrm>
            <a:off x="1177928" y="4525089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Banco</a:t>
            </a:r>
            <a:r>
              <a:rPr lang="en-GB" dirty="0" smtClean="0"/>
              <a:t> </a:t>
            </a:r>
            <a:r>
              <a:rPr lang="en-GB" dirty="0" err="1" smtClean="0"/>
              <a:t>prova</a:t>
            </a:r>
            <a:r>
              <a:rPr lang="en-GB" dirty="0" smtClean="0"/>
              <a:t> con </a:t>
            </a:r>
            <a:r>
              <a:rPr lang="en-GB" dirty="0" err="1" smtClean="0"/>
              <a:t>alimentazione</a:t>
            </a:r>
            <a:r>
              <a:rPr lang="en-GB" dirty="0" smtClean="0"/>
              <a:t> da </a:t>
            </a:r>
            <a:r>
              <a:rPr lang="en-GB" dirty="0" err="1" smtClean="0"/>
              <a:t>bombola</a:t>
            </a:r>
            <a:r>
              <a:rPr lang="en-GB" dirty="0" smtClean="0"/>
              <a:t> in </a:t>
            </a:r>
            <a:r>
              <a:rPr lang="en-GB" dirty="0" err="1" smtClean="0"/>
              <a:t>pressione</a:t>
            </a:r>
            <a:r>
              <a:rPr lang="en-GB" dirty="0" smtClean="0"/>
              <a:t>, </a:t>
            </a:r>
            <a:r>
              <a:rPr lang="en-GB" dirty="0" err="1" smtClean="0"/>
              <a:t>pressione</a:t>
            </a:r>
            <a:r>
              <a:rPr lang="en-GB" dirty="0" smtClean="0"/>
              <a:t> 10-200 bar</a:t>
            </a:r>
            <a:endParaRPr lang="en-GB" dirty="0"/>
          </a:p>
        </p:txBody>
      </p:sp>
      <p:sp>
        <p:nvSpPr>
          <p:cNvPr id="18" name="ZoneTexte 18"/>
          <p:cNvSpPr txBox="1"/>
          <p:nvPr/>
        </p:nvSpPr>
        <p:spPr>
          <a:xfrm>
            <a:off x="5912199" y="4525089"/>
            <a:ext cx="3033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Banco</a:t>
            </a:r>
            <a:r>
              <a:rPr lang="en-GB" dirty="0" smtClean="0"/>
              <a:t> </a:t>
            </a:r>
            <a:r>
              <a:rPr lang="en-GB" dirty="0" err="1" smtClean="0"/>
              <a:t>prova</a:t>
            </a:r>
            <a:r>
              <a:rPr lang="en-GB" dirty="0" smtClean="0"/>
              <a:t> fuel cell, </a:t>
            </a:r>
            <a:r>
              <a:rPr lang="en-GB" dirty="0" err="1" smtClean="0"/>
              <a:t>dettagli</a:t>
            </a:r>
            <a:endParaRPr lang="en-GB" dirty="0"/>
          </a:p>
        </p:txBody>
      </p:sp>
      <p:sp>
        <p:nvSpPr>
          <p:cNvPr id="19" name="ZoneTexte 19"/>
          <p:cNvSpPr txBox="1"/>
          <p:nvPr/>
        </p:nvSpPr>
        <p:spPr>
          <a:xfrm>
            <a:off x="4922344" y="399548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H2 IN</a:t>
            </a:r>
            <a:endParaRPr lang="en-GB" dirty="0"/>
          </a:p>
        </p:txBody>
      </p:sp>
      <p:sp>
        <p:nvSpPr>
          <p:cNvPr id="20" name="ZoneTexte 20"/>
          <p:cNvSpPr txBox="1"/>
          <p:nvPr/>
        </p:nvSpPr>
        <p:spPr>
          <a:xfrm>
            <a:off x="7010978" y="1105874"/>
            <a:ext cx="935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H2 OUT</a:t>
            </a:r>
            <a:endParaRPr lang="en-GB" dirty="0"/>
          </a:p>
        </p:txBody>
      </p:sp>
      <p:sp>
        <p:nvSpPr>
          <p:cNvPr id="21" name="ZoneTexte 21"/>
          <p:cNvSpPr txBox="1"/>
          <p:nvPr/>
        </p:nvSpPr>
        <p:spPr>
          <a:xfrm>
            <a:off x="4994352" y="899142"/>
            <a:ext cx="1406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ELETTR. OUT</a:t>
            </a:r>
            <a:endParaRPr lang="en-GB" dirty="0"/>
          </a:p>
        </p:txBody>
      </p:sp>
      <p:sp>
        <p:nvSpPr>
          <p:cNvPr id="22" name="ZoneTexte 22"/>
          <p:cNvSpPr txBox="1"/>
          <p:nvPr/>
        </p:nvSpPr>
        <p:spPr>
          <a:xfrm>
            <a:off x="5521234" y="3203398"/>
            <a:ext cx="1212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POMPA H2</a:t>
            </a:r>
            <a:endParaRPr lang="en-GB" dirty="0"/>
          </a:p>
        </p:txBody>
      </p:sp>
      <p:sp>
        <p:nvSpPr>
          <p:cNvPr id="23" name="ZoneTexte 23"/>
          <p:cNvSpPr txBox="1"/>
          <p:nvPr/>
        </p:nvSpPr>
        <p:spPr>
          <a:xfrm>
            <a:off x="7226599" y="2339302"/>
            <a:ext cx="1107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VENTOLA</a:t>
            </a:r>
            <a:endParaRPr lang="en-GB" dirty="0"/>
          </a:p>
        </p:txBody>
      </p:sp>
      <p:pic>
        <p:nvPicPr>
          <p:cNvPr id="24" name="Picture 2" descr="https://www.sewerin.com/cms/uploads/tx_sewerinproducts/1_abb_snooper4_pumpe_diffusion.jpg">
            <a:hlinkClick r:id="rId11" action="ppaction://hlinkfile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241" y="4647078"/>
            <a:ext cx="1102147" cy="110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ZoneTexte 2"/>
          <p:cNvSpPr txBox="1"/>
          <p:nvPr/>
        </p:nvSpPr>
        <p:spPr>
          <a:xfrm>
            <a:off x="5066360" y="5605209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Detector H2</a:t>
            </a:r>
            <a:endParaRPr lang="en-GB" dirty="0"/>
          </a:p>
        </p:txBody>
      </p:sp>
      <p:sp>
        <p:nvSpPr>
          <p:cNvPr id="27" name="ZoneTexte 27"/>
          <p:cNvSpPr txBox="1"/>
          <p:nvPr/>
        </p:nvSpPr>
        <p:spPr>
          <a:xfrm>
            <a:off x="7802664" y="2715597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H2 IN</a:t>
            </a:r>
            <a:endParaRPr lang="en-GB" dirty="0"/>
          </a:p>
        </p:txBody>
      </p:sp>
      <p:pic>
        <p:nvPicPr>
          <p:cNvPr id="28" name="Image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21" y="1227575"/>
            <a:ext cx="4395915" cy="3296937"/>
          </a:xfrm>
          <a:prstGeom prst="rect">
            <a:avLst/>
          </a:prstGeom>
        </p:spPr>
      </p:pic>
      <p:sp>
        <p:nvSpPr>
          <p:cNvPr id="29" name="TextBox 1"/>
          <p:cNvSpPr txBox="1">
            <a:spLocks noChangeArrowheads="1"/>
          </p:cNvSpPr>
          <p:nvPr/>
        </p:nvSpPr>
        <p:spPr bwMode="auto">
          <a:xfrm>
            <a:off x="2432670" y="112075"/>
            <a:ext cx="52263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2000" dirty="0" err="1" smtClean="0">
                <a:solidFill>
                  <a:srgbClr val="00ACAF"/>
                </a:solidFill>
              </a:rPr>
              <a:t>Ausiliari</a:t>
            </a:r>
            <a:r>
              <a:rPr lang="en-GB" sz="2000" dirty="0" smtClean="0">
                <a:solidFill>
                  <a:srgbClr val="00ACAF"/>
                </a:solidFill>
              </a:rPr>
              <a:t> </a:t>
            </a:r>
            <a:r>
              <a:rPr lang="en-GB" sz="2000" dirty="0" err="1" smtClean="0">
                <a:solidFill>
                  <a:srgbClr val="00ACAF"/>
                </a:solidFill>
              </a:rPr>
              <a:t>associati</a:t>
            </a:r>
            <a:r>
              <a:rPr lang="en-GB" sz="2000" dirty="0" smtClean="0">
                <a:solidFill>
                  <a:srgbClr val="00ACAF"/>
                </a:solidFill>
              </a:rPr>
              <a:t> a </a:t>
            </a:r>
            <a:r>
              <a:rPr lang="en-GB" sz="2000" dirty="0" err="1" smtClean="0">
                <a:solidFill>
                  <a:srgbClr val="00ACAF"/>
                </a:solidFill>
              </a:rPr>
              <a:t>una</a:t>
            </a:r>
            <a:r>
              <a:rPr lang="en-GB" sz="2000" dirty="0" smtClean="0">
                <a:solidFill>
                  <a:srgbClr val="00ACAF"/>
                </a:solidFill>
              </a:rPr>
              <a:t> </a:t>
            </a:r>
            <a:r>
              <a:rPr lang="en-GB" sz="2000" dirty="0" err="1" smtClean="0">
                <a:solidFill>
                  <a:srgbClr val="00ACAF"/>
                </a:solidFill>
              </a:rPr>
              <a:t>cella</a:t>
            </a:r>
            <a:r>
              <a:rPr lang="en-GB" sz="2000" dirty="0" smtClean="0">
                <a:solidFill>
                  <a:srgbClr val="00ACAF"/>
                </a:solidFill>
              </a:rPr>
              <a:t> a </a:t>
            </a:r>
            <a:r>
              <a:rPr lang="en-GB" sz="2000" dirty="0" err="1" smtClean="0">
                <a:solidFill>
                  <a:srgbClr val="00ACAF"/>
                </a:solidFill>
              </a:rPr>
              <a:t>combustibile</a:t>
            </a:r>
            <a:endParaRPr lang="en-GB" sz="2000" dirty="0">
              <a:solidFill>
                <a:srgbClr val="00ACA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326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1"/>
          <p:cNvSpPr txBox="1"/>
          <p:nvPr/>
        </p:nvSpPr>
        <p:spPr>
          <a:xfrm>
            <a:off x="899591" y="910456"/>
            <a:ext cx="766896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Tecnologie</a:t>
            </a:r>
            <a:r>
              <a:rPr lang="en-GB" dirty="0" smtClean="0"/>
              <a:t> </a:t>
            </a:r>
            <a:r>
              <a:rPr lang="en-GB" dirty="0" err="1" smtClean="0"/>
              <a:t>delle</a:t>
            </a:r>
            <a:r>
              <a:rPr lang="en-GB" dirty="0" smtClean="0"/>
              <a:t> Celle a </a:t>
            </a:r>
            <a:r>
              <a:rPr lang="en-GB" dirty="0" err="1" smtClean="0"/>
              <a:t>Combustibile</a:t>
            </a:r>
            <a:r>
              <a:rPr lang="en-GB" dirty="0" smtClean="0"/>
              <a:t> a </a:t>
            </a:r>
            <a:r>
              <a:rPr lang="en-GB" dirty="0" err="1" smtClean="0"/>
              <a:t>Idrogeno</a:t>
            </a:r>
            <a:endParaRPr lang="en-GB" dirty="0" smtClean="0"/>
          </a:p>
          <a:p>
            <a:endParaRPr lang="fr-BE" sz="1400" dirty="0"/>
          </a:p>
          <a:p>
            <a:pPr marL="342900" lvl="0" indent="-342900">
              <a:buFont typeface="+mj-lt"/>
              <a:buAutoNum type="arabicPeriod"/>
            </a:pPr>
            <a:r>
              <a:rPr lang="it-IT" dirty="0" smtClean="0"/>
              <a:t>Tipologie di celle a combustibile</a:t>
            </a:r>
            <a:endParaRPr lang="fr-BE" dirty="0"/>
          </a:p>
          <a:p>
            <a:pPr marL="342900" lvl="0" indent="-342900">
              <a:buFont typeface="+mj-lt"/>
              <a:buAutoNum type="arabicPeriod"/>
            </a:pPr>
            <a:r>
              <a:rPr lang="en-GB" dirty="0" err="1" smtClean="0"/>
              <a:t>Architettura</a:t>
            </a:r>
            <a:r>
              <a:rPr lang="en-GB" dirty="0" smtClean="0"/>
              <a:t> </a:t>
            </a:r>
            <a:r>
              <a:rPr lang="en-GB" dirty="0" err="1" smtClean="0"/>
              <a:t>delle</a:t>
            </a:r>
            <a:r>
              <a:rPr lang="en-GB" dirty="0" smtClean="0"/>
              <a:t> </a:t>
            </a:r>
            <a:r>
              <a:rPr lang="en-GB" dirty="0" err="1" smtClean="0"/>
              <a:t>celle</a:t>
            </a:r>
            <a:r>
              <a:rPr lang="en-GB" dirty="0" smtClean="0"/>
              <a:t> a </a:t>
            </a:r>
            <a:r>
              <a:rPr lang="en-GB" dirty="0" err="1" smtClean="0"/>
              <a:t>combustibile</a:t>
            </a:r>
            <a:r>
              <a:rPr lang="en-GB" dirty="0" smtClean="0"/>
              <a:t> : </a:t>
            </a:r>
            <a:r>
              <a:rPr lang="en-GB" dirty="0" err="1" smtClean="0"/>
              <a:t>bipolare</a:t>
            </a:r>
            <a:r>
              <a:rPr lang="en-GB" dirty="0" smtClean="0"/>
              <a:t> - </a:t>
            </a:r>
            <a:r>
              <a:rPr lang="en-GB" dirty="0" err="1" smtClean="0"/>
              <a:t>planare</a:t>
            </a:r>
            <a:r>
              <a:rPr lang="en-GB" dirty="0" smtClean="0"/>
              <a:t> - </a:t>
            </a:r>
            <a:r>
              <a:rPr lang="en-GB" dirty="0" err="1" smtClean="0"/>
              <a:t>tubulare</a:t>
            </a:r>
            <a:endParaRPr lang="fr-BE" dirty="0"/>
          </a:p>
          <a:p>
            <a:pPr marL="342900" lvl="0" indent="-342900">
              <a:buFont typeface="+mj-lt"/>
              <a:buAutoNum type="arabicPeriod"/>
            </a:pPr>
            <a:r>
              <a:rPr lang="it-IT" dirty="0" smtClean="0"/>
              <a:t>Principio di funzionamento delle celle a combustibile</a:t>
            </a:r>
            <a:endParaRPr lang="fr-BE" dirty="0"/>
          </a:p>
          <a:p>
            <a:pPr marL="342900" lvl="0" indent="-342900">
              <a:buFont typeface="+mj-lt"/>
              <a:buAutoNum type="arabicPeriod"/>
            </a:pPr>
            <a:r>
              <a:rPr lang="en-GB" dirty="0" err="1" smtClean="0"/>
              <a:t>Materiali</a:t>
            </a:r>
            <a:r>
              <a:rPr lang="en-GB" dirty="0" smtClean="0"/>
              <a:t> </a:t>
            </a:r>
            <a:r>
              <a:rPr lang="en-GB" dirty="0" err="1" smtClean="0"/>
              <a:t>utilizzati</a:t>
            </a:r>
            <a:r>
              <a:rPr lang="en-GB" dirty="0" smtClean="0"/>
              <a:t> in </a:t>
            </a:r>
            <a:r>
              <a:rPr lang="en-GB" dirty="0" err="1" smtClean="0"/>
              <a:t>una</a:t>
            </a:r>
            <a:r>
              <a:rPr lang="en-GB" dirty="0" smtClean="0"/>
              <a:t> PEFC</a:t>
            </a:r>
            <a:r>
              <a:rPr lang="en-GB" dirty="0"/>
              <a:t>: </a:t>
            </a:r>
            <a:r>
              <a:rPr lang="en-GB" dirty="0" err="1" smtClean="0"/>
              <a:t>Piatti</a:t>
            </a:r>
            <a:r>
              <a:rPr lang="en-GB" dirty="0" smtClean="0"/>
              <a:t> </a:t>
            </a:r>
            <a:r>
              <a:rPr lang="en-GB" dirty="0" err="1" smtClean="0"/>
              <a:t>bipolari</a:t>
            </a:r>
            <a:r>
              <a:rPr lang="en-GB" dirty="0" smtClean="0"/>
              <a:t>- </a:t>
            </a:r>
            <a:r>
              <a:rPr lang="en-GB" dirty="0" err="1" smtClean="0"/>
              <a:t>Strato</a:t>
            </a:r>
            <a:r>
              <a:rPr lang="en-GB" dirty="0" smtClean="0"/>
              <a:t> di </a:t>
            </a:r>
            <a:r>
              <a:rPr lang="en-GB" dirty="0" err="1" smtClean="0"/>
              <a:t>diffusione</a:t>
            </a:r>
            <a:r>
              <a:rPr lang="en-GB" dirty="0" smtClean="0"/>
              <a:t>- </a:t>
            </a:r>
            <a:r>
              <a:rPr lang="en-GB" dirty="0" err="1" smtClean="0"/>
              <a:t>Elettrolita</a:t>
            </a:r>
            <a:endParaRPr lang="fr-BE" dirty="0"/>
          </a:p>
          <a:p>
            <a:pPr marL="342900" lvl="0" indent="-342900">
              <a:buFont typeface="+mj-lt"/>
              <a:buAutoNum type="arabicPeriod"/>
            </a:pPr>
            <a:r>
              <a:rPr lang="it-IT" dirty="0" smtClean="0"/>
              <a:t>Ausiliari associati alla cella a combustibile:</a:t>
            </a:r>
            <a:endParaRPr lang="fr-BE" dirty="0"/>
          </a:p>
          <a:p>
            <a:pPr marL="800100" lvl="1" indent="-342900">
              <a:buFont typeface="+mj-lt"/>
              <a:buAutoNum type="alphaLcParenR"/>
            </a:pPr>
            <a:r>
              <a:rPr lang="it-IT" dirty="0" smtClean="0"/>
              <a:t>Afflusso d’aria</a:t>
            </a:r>
            <a:endParaRPr lang="fr-BE" dirty="0"/>
          </a:p>
          <a:p>
            <a:pPr marL="800100" lvl="1" indent="-342900">
              <a:buFont typeface="+mj-lt"/>
              <a:buAutoNum type="alphaLcParenR"/>
            </a:pPr>
            <a:r>
              <a:rPr lang="it-IT" dirty="0" smtClean="0"/>
              <a:t>Afflusso di idrogeno</a:t>
            </a:r>
            <a:endParaRPr lang="fr-BE" dirty="0"/>
          </a:p>
          <a:p>
            <a:pPr marL="800100" lvl="1" indent="-342900">
              <a:buFont typeface="+mj-lt"/>
              <a:buAutoNum type="alphaLcParenR"/>
            </a:pPr>
            <a:r>
              <a:rPr lang="it-IT" dirty="0" smtClean="0"/>
              <a:t>Sistema di raffreddamento</a:t>
            </a:r>
            <a:endParaRPr lang="fr-BE" dirty="0"/>
          </a:p>
          <a:p>
            <a:pPr marL="800100" lvl="1" indent="-342900">
              <a:buFont typeface="+mj-lt"/>
              <a:buAutoNum type="alphaLcParenR"/>
            </a:pPr>
            <a:r>
              <a:rPr lang="en-GB" dirty="0" err="1" smtClean="0"/>
              <a:t>Umidificatore</a:t>
            </a:r>
            <a:endParaRPr lang="fr-BE" dirty="0"/>
          </a:p>
          <a:p>
            <a:pPr marL="800100" lvl="1" indent="-342900">
              <a:buFont typeface="+mj-lt"/>
              <a:buAutoNum type="alphaLcParenR"/>
            </a:pPr>
            <a:r>
              <a:rPr lang="en-GB" dirty="0" smtClean="0"/>
              <a:t>Sistema di </a:t>
            </a:r>
            <a:r>
              <a:rPr lang="en-GB" dirty="0" err="1" smtClean="0"/>
              <a:t>scarico</a:t>
            </a:r>
            <a:endParaRPr lang="fr-BE" dirty="0"/>
          </a:p>
          <a:p>
            <a:pPr marL="342900" lvl="0" indent="-342900">
              <a:buFont typeface="+mj-lt"/>
              <a:buAutoNum type="arabicPeriod"/>
            </a:pPr>
            <a:r>
              <a:rPr lang="it-IT" dirty="0" smtClean="0"/>
              <a:t>Integrazione di una cella a combustibile in un sistema:</a:t>
            </a:r>
            <a:endParaRPr lang="fr-BE" dirty="0"/>
          </a:p>
          <a:p>
            <a:pPr marL="800100" lvl="1" indent="-342900">
              <a:buFont typeface="+mj-lt"/>
              <a:buAutoNum type="alphaLcParenR"/>
            </a:pPr>
            <a:r>
              <a:rPr lang="en-GB" dirty="0" err="1" smtClean="0"/>
              <a:t>Elettronica</a:t>
            </a:r>
            <a:r>
              <a:rPr lang="en-GB" dirty="0" smtClean="0"/>
              <a:t> di </a:t>
            </a:r>
            <a:r>
              <a:rPr lang="en-GB" dirty="0" err="1" smtClean="0"/>
              <a:t>potenza</a:t>
            </a:r>
            <a:r>
              <a:rPr lang="en-GB" dirty="0" smtClean="0"/>
              <a:t> (controller</a:t>
            </a:r>
            <a:r>
              <a:rPr lang="en-GB" dirty="0"/>
              <a:t>)</a:t>
            </a:r>
            <a:endParaRPr lang="fr-BE" dirty="0"/>
          </a:p>
          <a:p>
            <a:pPr marL="800100" lvl="1" indent="-342900">
              <a:buFont typeface="+mj-lt"/>
              <a:buAutoNum type="alphaLcParenR"/>
            </a:pPr>
            <a:r>
              <a:rPr lang="it-IT" dirty="0" smtClean="0"/>
              <a:t>Carico elettrico (utenza)</a:t>
            </a:r>
            <a:endParaRPr lang="fr-BE" dirty="0"/>
          </a:p>
          <a:p>
            <a:pPr marL="342900" indent="-342900">
              <a:buFont typeface="+mj-lt"/>
              <a:buAutoNum type="arabicPeriod"/>
            </a:pPr>
            <a:r>
              <a:rPr lang="en-GB" dirty="0" err="1" smtClean="0"/>
              <a:t>Gestione</a:t>
            </a:r>
            <a:r>
              <a:rPr lang="en-GB" dirty="0" smtClean="0"/>
              <a:t> </a:t>
            </a:r>
            <a:r>
              <a:rPr lang="en-GB" dirty="0" err="1" smtClean="0"/>
              <a:t>dell’energia</a:t>
            </a:r>
            <a:endParaRPr lang="fr-BE" dirty="0"/>
          </a:p>
        </p:txBody>
      </p:sp>
      <p:sp>
        <p:nvSpPr>
          <p:cNvPr id="16" name="Rectangle 15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593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2"/>
          <p:cNvSpPr txBox="1"/>
          <p:nvPr/>
        </p:nvSpPr>
        <p:spPr>
          <a:xfrm>
            <a:off x="539552" y="908720"/>
            <a:ext cx="8146564" cy="4662815"/>
          </a:xfrm>
          <a:prstGeom prst="rect">
            <a:avLst/>
          </a:prstGeom>
          <a:noFill/>
          <a:ln w="28575">
            <a:solidFill>
              <a:srgbClr val="00ACA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 smtClean="0"/>
              <a:t>Gli</a:t>
            </a:r>
            <a:r>
              <a:rPr lang="en-GB" dirty="0" smtClean="0"/>
              <a:t> </a:t>
            </a:r>
            <a:r>
              <a:rPr lang="en-GB" dirty="0" err="1" smtClean="0"/>
              <a:t>ausiliari</a:t>
            </a:r>
            <a:r>
              <a:rPr lang="en-GB" dirty="0" smtClean="0"/>
              <a:t> </a:t>
            </a:r>
            <a:r>
              <a:rPr lang="en-GB" dirty="0" err="1" smtClean="0"/>
              <a:t>sono</a:t>
            </a:r>
            <a:r>
              <a:rPr lang="en-GB" dirty="0" smtClean="0"/>
              <a:t> </a:t>
            </a:r>
            <a:r>
              <a:rPr lang="en-GB" dirty="0" err="1" smtClean="0"/>
              <a:t>molto</a:t>
            </a:r>
            <a:r>
              <a:rPr lang="en-GB" dirty="0" smtClean="0"/>
              <a:t> </a:t>
            </a:r>
            <a:r>
              <a:rPr lang="en-GB" dirty="0" err="1" smtClean="0"/>
              <a:t>importanti</a:t>
            </a:r>
            <a:r>
              <a:rPr lang="en-GB" dirty="0" smtClean="0"/>
              <a:t> in termini di </a:t>
            </a:r>
            <a:r>
              <a:rPr lang="en-GB" dirty="0" err="1" smtClean="0"/>
              <a:t>funzionalità</a:t>
            </a:r>
            <a:r>
              <a:rPr lang="en-GB" dirty="0" smtClean="0"/>
              <a:t> e </a:t>
            </a:r>
            <a:r>
              <a:rPr lang="en-GB" dirty="0" err="1" smtClean="0"/>
              <a:t>sicurezza</a:t>
            </a:r>
            <a:r>
              <a:rPr lang="en-GB" dirty="0" smtClean="0"/>
              <a:t>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Le </a:t>
            </a:r>
            <a:r>
              <a:rPr lang="en-GB" dirty="0" err="1" smtClean="0"/>
              <a:t>bombole</a:t>
            </a:r>
            <a:r>
              <a:rPr lang="en-GB" dirty="0" smtClean="0"/>
              <a:t> di H2 </a:t>
            </a:r>
            <a:r>
              <a:rPr lang="en-GB" dirty="0" err="1" smtClean="0"/>
              <a:t>sono</a:t>
            </a:r>
            <a:r>
              <a:rPr lang="en-GB" dirty="0" smtClean="0"/>
              <a:t> </a:t>
            </a:r>
            <a:r>
              <a:rPr lang="en-GB" dirty="0" err="1" smtClean="0"/>
              <a:t>solitamente</a:t>
            </a:r>
            <a:r>
              <a:rPr lang="en-GB" dirty="0" smtClean="0"/>
              <a:t> </a:t>
            </a:r>
            <a:r>
              <a:rPr lang="en-GB" dirty="0" err="1" smtClean="0"/>
              <a:t>riempiti</a:t>
            </a:r>
            <a:r>
              <a:rPr lang="en-GB" dirty="0" smtClean="0"/>
              <a:t> a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pressione</a:t>
            </a:r>
            <a:r>
              <a:rPr lang="en-GB" dirty="0" smtClean="0"/>
              <a:t> di 350 o 700 bar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Le </a:t>
            </a:r>
            <a:r>
              <a:rPr lang="en-GB" dirty="0" err="1" smtClean="0"/>
              <a:t>bombole</a:t>
            </a:r>
            <a:r>
              <a:rPr lang="en-GB" dirty="0" smtClean="0"/>
              <a:t> </a:t>
            </a:r>
            <a:r>
              <a:rPr lang="en-GB" dirty="0" err="1" smtClean="0"/>
              <a:t>sono</a:t>
            </a:r>
            <a:r>
              <a:rPr lang="en-GB" dirty="0" smtClean="0"/>
              <a:t> </a:t>
            </a:r>
            <a:r>
              <a:rPr lang="en-GB" dirty="0" err="1" smtClean="0"/>
              <a:t>progettate</a:t>
            </a:r>
            <a:r>
              <a:rPr lang="en-GB" dirty="0" smtClean="0"/>
              <a:t> per </a:t>
            </a:r>
            <a:r>
              <a:rPr lang="en-GB" dirty="0" err="1" smtClean="0"/>
              <a:t>lavorare</a:t>
            </a:r>
            <a:r>
              <a:rPr lang="en-GB" dirty="0" smtClean="0"/>
              <a:t> </a:t>
            </a:r>
            <a:r>
              <a:rPr lang="en-GB" dirty="0" err="1" smtClean="0"/>
              <a:t>fino</a:t>
            </a:r>
            <a:r>
              <a:rPr lang="en-GB" dirty="0" smtClean="0"/>
              <a:t> a 700 bar. </a:t>
            </a:r>
            <a:r>
              <a:rPr lang="en-GB" dirty="0" err="1" smtClean="0"/>
              <a:t>Sono</a:t>
            </a:r>
            <a:r>
              <a:rPr lang="en-GB" dirty="0" smtClean="0"/>
              <a:t> </a:t>
            </a:r>
            <a:r>
              <a:rPr lang="en-GB" dirty="0" err="1" smtClean="0"/>
              <a:t>costruiti</a:t>
            </a:r>
            <a:r>
              <a:rPr lang="en-GB" dirty="0" smtClean="0"/>
              <a:t> in </a:t>
            </a:r>
            <a:r>
              <a:rPr lang="en-GB" dirty="0" err="1" smtClean="0"/>
              <a:t>materiali</a:t>
            </a:r>
            <a:r>
              <a:rPr lang="en-GB" dirty="0" smtClean="0"/>
              <a:t>  </a:t>
            </a:r>
            <a:r>
              <a:rPr lang="en-GB" dirty="0" err="1" smtClean="0"/>
              <a:t>compositi</a:t>
            </a:r>
            <a:r>
              <a:rPr lang="en-GB" dirty="0" smtClean="0"/>
              <a:t> come </a:t>
            </a:r>
            <a:r>
              <a:rPr lang="en-GB" dirty="0" err="1" smtClean="0"/>
              <a:t>fibra</a:t>
            </a:r>
            <a:r>
              <a:rPr lang="en-GB" dirty="0" smtClean="0"/>
              <a:t> di </a:t>
            </a:r>
            <a:r>
              <a:rPr lang="en-GB" dirty="0" err="1" smtClean="0"/>
              <a:t>carbonio</a:t>
            </a:r>
            <a:r>
              <a:rPr lang="en-GB" dirty="0" smtClean="0"/>
              <a:t> e </a:t>
            </a:r>
            <a:r>
              <a:rPr lang="en-GB" dirty="0" err="1" smtClean="0"/>
              <a:t>kevlar</a:t>
            </a:r>
            <a:r>
              <a:rPr lang="en-GB" dirty="0" smtClean="0"/>
              <a:t>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Le </a:t>
            </a:r>
            <a:r>
              <a:rPr lang="en-GB" dirty="0" err="1" smtClean="0"/>
              <a:t>bombole</a:t>
            </a:r>
            <a:r>
              <a:rPr lang="en-GB" dirty="0" smtClean="0"/>
              <a:t> </a:t>
            </a:r>
            <a:r>
              <a:rPr lang="en-GB" dirty="0" err="1" smtClean="0"/>
              <a:t>sono</a:t>
            </a:r>
            <a:r>
              <a:rPr lang="en-GB" dirty="0" smtClean="0"/>
              <a:t> </a:t>
            </a:r>
            <a:r>
              <a:rPr lang="en-GB" dirty="0" err="1" smtClean="0"/>
              <a:t>dotate</a:t>
            </a:r>
            <a:r>
              <a:rPr lang="en-GB" dirty="0" smtClean="0"/>
              <a:t> di </a:t>
            </a:r>
            <a:r>
              <a:rPr lang="en-GB" dirty="0" err="1" smtClean="0"/>
              <a:t>diversi</a:t>
            </a:r>
            <a:r>
              <a:rPr lang="en-GB" dirty="0" smtClean="0"/>
              <a:t> </a:t>
            </a:r>
            <a:r>
              <a:rPr lang="en-GB" dirty="0" err="1" smtClean="0"/>
              <a:t>dispositivi</a:t>
            </a:r>
            <a:r>
              <a:rPr lang="en-GB" dirty="0" smtClean="0"/>
              <a:t> di </a:t>
            </a:r>
            <a:r>
              <a:rPr lang="en-GB" dirty="0" err="1" smtClean="0"/>
              <a:t>sicurezza</a:t>
            </a:r>
            <a:r>
              <a:rPr lang="en-GB" dirty="0" smtClean="0"/>
              <a:t> </a:t>
            </a:r>
            <a:r>
              <a:rPr lang="en-GB" dirty="0" err="1" smtClean="0"/>
              <a:t>tra</a:t>
            </a:r>
            <a:r>
              <a:rPr lang="en-GB" dirty="0" smtClean="0"/>
              <a:t> cui </a:t>
            </a:r>
            <a:r>
              <a:rPr lang="en-GB" dirty="0" err="1" smtClean="0"/>
              <a:t>fusibile</a:t>
            </a:r>
            <a:r>
              <a:rPr lang="en-GB" dirty="0" smtClean="0"/>
              <a:t> </a:t>
            </a:r>
            <a:r>
              <a:rPr lang="en-GB" dirty="0" err="1" smtClean="0"/>
              <a:t>termico</a:t>
            </a:r>
            <a:r>
              <a:rPr lang="en-GB" dirty="0" smtClean="0"/>
              <a:t>, </a:t>
            </a:r>
            <a:r>
              <a:rPr lang="en-GB" dirty="0" err="1" smtClean="0"/>
              <a:t>valvola</a:t>
            </a:r>
            <a:r>
              <a:rPr lang="en-GB" dirty="0" smtClean="0"/>
              <a:t> </a:t>
            </a:r>
            <a:r>
              <a:rPr lang="en-GB" dirty="0" err="1" smtClean="0"/>
              <a:t>manuale</a:t>
            </a:r>
            <a:r>
              <a:rPr lang="en-GB" dirty="0" smtClean="0"/>
              <a:t>, </a:t>
            </a:r>
            <a:r>
              <a:rPr lang="en-GB" dirty="0" err="1" smtClean="0"/>
              <a:t>valvola</a:t>
            </a:r>
            <a:r>
              <a:rPr lang="en-GB" dirty="0" smtClean="0"/>
              <a:t> a </a:t>
            </a:r>
            <a:r>
              <a:rPr lang="en-GB" dirty="0" err="1" smtClean="0"/>
              <a:t>solenoide</a:t>
            </a:r>
            <a:r>
              <a:rPr lang="en-GB" dirty="0" smtClean="0"/>
              <a:t> </a:t>
            </a:r>
            <a:r>
              <a:rPr lang="en-GB" dirty="0" err="1" smtClean="0"/>
              <a:t>elettrica</a:t>
            </a:r>
            <a:r>
              <a:rPr lang="en-GB" dirty="0" smtClean="0"/>
              <a:t>, </a:t>
            </a:r>
            <a:r>
              <a:rPr lang="en-GB" dirty="0" err="1" smtClean="0"/>
              <a:t>limitatore</a:t>
            </a:r>
            <a:r>
              <a:rPr lang="en-GB" dirty="0" smtClean="0"/>
              <a:t> di </a:t>
            </a:r>
            <a:r>
              <a:rPr lang="en-GB" dirty="0" err="1" smtClean="0"/>
              <a:t>flusso</a:t>
            </a:r>
            <a:r>
              <a:rPr lang="en-GB" dirty="0" smtClean="0"/>
              <a:t>, </a:t>
            </a:r>
            <a:r>
              <a:rPr lang="en-GB" dirty="0" err="1" smtClean="0"/>
              <a:t>sensori</a:t>
            </a:r>
            <a:r>
              <a:rPr lang="en-GB" dirty="0" smtClean="0"/>
              <a:t> di </a:t>
            </a:r>
            <a:r>
              <a:rPr lang="en-GB" dirty="0" err="1" smtClean="0"/>
              <a:t>temperatura</a:t>
            </a:r>
            <a:r>
              <a:rPr lang="en-GB" dirty="0" smtClean="0"/>
              <a:t> e </a:t>
            </a:r>
            <a:r>
              <a:rPr lang="en-GB" dirty="0" err="1" smtClean="0"/>
              <a:t>pressione</a:t>
            </a:r>
            <a:r>
              <a:rPr lang="en-GB" dirty="0" smtClean="0"/>
              <a:t> e disco di </a:t>
            </a:r>
            <a:r>
              <a:rPr lang="en-GB" dirty="0" err="1" smtClean="0"/>
              <a:t>sovrapressione</a:t>
            </a:r>
            <a:r>
              <a:rPr lang="en-GB" dirty="0" smtClean="0"/>
              <a:t>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 smtClean="0"/>
              <a:t>Alcune</a:t>
            </a:r>
            <a:r>
              <a:rPr lang="en-GB" dirty="0" smtClean="0"/>
              <a:t> </a:t>
            </a:r>
            <a:r>
              <a:rPr lang="en-GB" dirty="0" err="1" smtClean="0"/>
              <a:t>particolari</a:t>
            </a:r>
            <a:r>
              <a:rPr lang="en-GB" dirty="0" smtClean="0"/>
              <a:t> </a:t>
            </a:r>
            <a:r>
              <a:rPr lang="en-GB" dirty="0" err="1" smtClean="0"/>
              <a:t>bombole</a:t>
            </a:r>
            <a:r>
              <a:rPr lang="en-GB" dirty="0" smtClean="0"/>
              <a:t> </a:t>
            </a:r>
            <a:r>
              <a:rPr lang="en-GB" dirty="0" err="1" smtClean="0"/>
              <a:t>sono</a:t>
            </a:r>
            <a:r>
              <a:rPr lang="en-GB" dirty="0" smtClean="0"/>
              <a:t> </a:t>
            </a:r>
            <a:r>
              <a:rPr lang="en-GB" dirty="0" err="1" smtClean="0"/>
              <a:t>progettate</a:t>
            </a:r>
            <a:r>
              <a:rPr lang="en-GB" dirty="0" smtClean="0"/>
              <a:t> per </a:t>
            </a:r>
            <a:r>
              <a:rPr lang="en-GB" dirty="0" err="1" smtClean="0"/>
              <a:t>essere</a:t>
            </a:r>
            <a:r>
              <a:rPr lang="en-GB" dirty="0" smtClean="0"/>
              <a:t> </a:t>
            </a:r>
            <a:r>
              <a:rPr lang="en-GB" dirty="0" err="1" smtClean="0"/>
              <a:t>riempite</a:t>
            </a:r>
            <a:r>
              <a:rPr lang="en-GB" dirty="0" smtClean="0"/>
              <a:t> con </a:t>
            </a:r>
            <a:r>
              <a:rPr lang="en-GB" dirty="0" err="1" smtClean="0"/>
              <a:t>idrogeno</a:t>
            </a:r>
            <a:r>
              <a:rPr lang="en-GB" dirty="0" smtClean="0"/>
              <a:t> </a:t>
            </a:r>
            <a:r>
              <a:rPr lang="en-GB" dirty="0" err="1" smtClean="0"/>
              <a:t>liquido</a:t>
            </a:r>
            <a:r>
              <a:rPr lang="en-GB" dirty="0" smtClean="0"/>
              <a:t> a -253°C o con gas </a:t>
            </a:r>
            <a:r>
              <a:rPr lang="en-GB" dirty="0" err="1" smtClean="0"/>
              <a:t>raffreddato</a:t>
            </a:r>
            <a:r>
              <a:rPr lang="en-GB" dirty="0" smtClean="0"/>
              <a:t> e </a:t>
            </a:r>
            <a:r>
              <a:rPr lang="en-GB" dirty="0" err="1" smtClean="0"/>
              <a:t>compresso</a:t>
            </a:r>
            <a:r>
              <a:rPr lang="en-GB" dirty="0" smtClean="0"/>
              <a:t>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Le </a:t>
            </a:r>
            <a:r>
              <a:rPr lang="en-GB" dirty="0" err="1" smtClean="0"/>
              <a:t>tubazioni</a:t>
            </a:r>
            <a:r>
              <a:rPr lang="en-GB" dirty="0" smtClean="0"/>
              <a:t> </a:t>
            </a:r>
            <a:r>
              <a:rPr lang="en-GB" dirty="0" err="1" smtClean="0"/>
              <a:t>sono</a:t>
            </a:r>
            <a:r>
              <a:rPr lang="en-GB" dirty="0" smtClean="0"/>
              <a:t> </a:t>
            </a:r>
            <a:r>
              <a:rPr lang="en-GB" dirty="0" err="1" smtClean="0"/>
              <a:t>progettate</a:t>
            </a:r>
            <a:r>
              <a:rPr lang="en-GB" dirty="0" smtClean="0"/>
              <a:t> per </a:t>
            </a:r>
            <a:r>
              <a:rPr lang="en-GB" dirty="0" err="1" smtClean="0"/>
              <a:t>resistere</a:t>
            </a:r>
            <a:r>
              <a:rPr lang="en-GB" dirty="0" smtClean="0"/>
              <a:t> ad </a:t>
            </a:r>
            <a:r>
              <a:rPr lang="en-GB" dirty="0" err="1" smtClean="0"/>
              <a:t>alta</a:t>
            </a:r>
            <a:r>
              <a:rPr lang="en-GB" dirty="0" smtClean="0"/>
              <a:t> </a:t>
            </a:r>
            <a:r>
              <a:rPr lang="en-GB" dirty="0" err="1" smtClean="0"/>
              <a:t>pressione</a:t>
            </a:r>
            <a:r>
              <a:rPr lang="en-GB" dirty="0" smtClean="0"/>
              <a:t>. Le </a:t>
            </a:r>
            <a:r>
              <a:rPr lang="en-GB" dirty="0" err="1" smtClean="0"/>
              <a:t>connessioni</a:t>
            </a:r>
            <a:r>
              <a:rPr lang="en-GB" dirty="0" smtClean="0"/>
              <a:t> </a:t>
            </a:r>
            <a:r>
              <a:rPr lang="en-GB" dirty="0" err="1" smtClean="0"/>
              <a:t>tra</a:t>
            </a:r>
            <a:r>
              <a:rPr lang="en-GB" dirty="0" smtClean="0"/>
              <a:t> </a:t>
            </a:r>
            <a:r>
              <a:rPr lang="en-GB" dirty="0" err="1" smtClean="0"/>
              <a:t>tubazioni</a:t>
            </a:r>
            <a:r>
              <a:rPr lang="en-GB" dirty="0" smtClean="0"/>
              <a:t> </a:t>
            </a:r>
            <a:r>
              <a:rPr lang="en-GB" dirty="0" err="1" smtClean="0"/>
              <a:t>sono</a:t>
            </a:r>
            <a:r>
              <a:rPr lang="en-GB" dirty="0" smtClean="0"/>
              <a:t> </a:t>
            </a:r>
            <a:r>
              <a:rPr lang="en-GB" dirty="0" err="1" smtClean="0"/>
              <a:t>filettate</a:t>
            </a:r>
            <a:r>
              <a:rPr lang="en-GB" dirty="0" smtClean="0"/>
              <a:t> o </a:t>
            </a:r>
            <a:r>
              <a:rPr lang="en-GB" dirty="0" err="1" smtClean="0"/>
              <a:t>saldate</a:t>
            </a:r>
            <a:r>
              <a:rPr lang="en-GB" dirty="0" smtClean="0"/>
              <a:t>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816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Image 12" descr="Figure_4_U5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035" y="2243721"/>
            <a:ext cx="3086491" cy="2624994"/>
          </a:xfrm>
          <a:prstGeom prst="rect">
            <a:avLst/>
          </a:prstGeom>
        </p:spPr>
      </p:pic>
      <p:graphicFrame>
        <p:nvGraphicFramePr>
          <p:cNvPr id="16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555081"/>
              </p:ext>
            </p:extLst>
          </p:nvPr>
        </p:nvGraphicFramePr>
        <p:xfrm>
          <a:off x="2039336" y="836622"/>
          <a:ext cx="6323475" cy="1223781"/>
        </p:xfrm>
        <a:graphic>
          <a:graphicData uri="http://schemas.openxmlformats.org/drawingml/2006/table">
            <a:tbl>
              <a:tblPr/>
              <a:tblGrid>
                <a:gridCol w="2107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8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8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7927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noProof="0" dirty="0" err="1" smtClean="0">
                          <a:latin typeface="Arial"/>
                          <a:ea typeface="Times New Roman"/>
                        </a:rPr>
                        <a:t>Tecnologie</a:t>
                      </a:r>
                      <a:r>
                        <a:rPr lang="en-GB" sz="1100" baseline="0" noProof="0" dirty="0" smtClean="0">
                          <a:latin typeface="Arial"/>
                          <a:ea typeface="Times New Roman"/>
                        </a:rPr>
                        <a:t> di </a:t>
                      </a:r>
                      <a:r>
                        <a:rPr lang="en-GB" sz="1100" baseline="0" noProof="0" dirty="0" err="1" smtClean="0">
                          <a:latin typeface="Arial"/>
                          <a:ea typeface="Times New Roman"/>
                        </a:rPr>
                        <a:t>serbatoi</a:t>
                      </a:r>
                      <a:r>
                        <a:rPr lang="en-GB" sz="1100" baseline="0" noProof="0" dirty="0" smtClean="0">
                          <a:latin typeface="Arial"/>
                          <a:ea typeface="Times New Roman"/>
                        </a:rPr>
                        <a:t> di </a:t>
                      </a:r>
                      <a:r>
                        <a:rPr lang="en-GB" sz="1100" baseline="0" noProof="0" dirty="0" err="1" smtClean="0">
                          <a:latin typeface="Arial"/>
                          <a:ea typeface="Times New Roman"/>
                        </a:rPr>
                        <a:t>idrogeno</a:t>
                      </a:r>
                      <a:r>
                        <a:rPr lang="en-GB" sz="1100" baseline="0" noProof="0" dirty="0" smtClean="0">
                          <a:latin typeface="Arial"/>
                          <a:ea typeface="Times New Roman"/>
                        </a:rPr>
                        <a:t> per </a:t>
                      </a:r>
                      <a:r>
                        <a:rPr lang="en-GB" sz="1100" baseline="0" noProof="0" dirty="0" err="1" smtClean="0">
                          <a:latin typeface="Arial"/>
                          <a:ea typeface="Times New Roman"/>
                        </a:rPr>
                        <a:t>veicoli</a:t>
                      </a:r>
                      <a:r>
                        <a:rPr lang="en-GB" sz="1100" baseline="0" noProof="0" dirty="0" smtClean="0"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GB" sz="1100" noProof="0" dirty="0" smtClean="0"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en-GB" sz="1100" noProof="0" dirty="0" err="1" smtClean="0">
                          <a:latin typeface="Arial"/>
                          <a:ea typeface="Times New Roman"/>
                        </a:rPr>
                        <a:t>confronto</a:t>
                      </a:r>
                      <a:r>
                        <a:rPr lang="en-GB" sz="1100" noProof="0" dirty="0" smtClean="0">
                          <a:latin typeface="Arial"/>
                          <a:ea typeface="Times New Roman"/>
                        </a:rPr>
                        <a:t>)</a:t>
                      </a:r>
                      <a:endParaRPr lang="en-GB" sz="1100" noProof="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9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noProof="0" dirty="0" smtClean="0">
                          <a:latin typeface="Arial"/>
                          <a:ea typeface="Times New Roman"/>
                        </a:rPr>
                        <a:t>H2 gas @ 700 bar</a:t>
                      </a:r>
                      <a:endParaRPr lang="en-GB" sz="1100" noProof="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noProof="0" dirty="0" err="1" smtClean="0">
                          <a:latin typeface="Arial"/>
                          <a:ea typeface="Times New Roman"/>
                        </a:rPr>
                        <a:t>Idrogeno</a:t>
                      </a:r>
                      <a:r>
                        <a:rPr lang="en-GB" sz="1100" noProof="0" dirty="0" smtClean="0"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GB" sz="1100" noProof="0" dirty="0" err="1" smtClean="0">
                          <a:latin typeface="Arial"/>
                          <a:ea typeface="Times New Roman"/>
                        </a:rPr>
                        <a:t>liquido</a:t>
                      </a:r>
                      <a:endParaRPr lang="en-GB" sz="1100" noProof="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noProof="0" dirty="0" err="1" smtClean="0">
                          <a:latin typeface="Arial"/>
                          <a:ea typeface="Times New Roman"/>
                        </a:rPr>
                        <a:t>Idrogeno</a:t>
                      </a:r>
                      <a:r>
                        <a:rPr lang="en-GB" sz="1100" noProof="0" dirty="0" smtClean="0"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GB" sz="1100" noProof="0" dirty="0" err="1" smtClean="0">
                          <a:latin typeface="Arial"/>
                          <a:ea typeface="Times New Roman"/>
                        </a:rPr>
                        <a:t>criocompresso</a:t>
                      </a:r>
                      <a:r>
                        <a:rPr lang="en-GB" sz="1100" noProof="0" dirty="0" smtClean="0">
                          <a:latin typeface="Arial"/>
                          <a:ea typeface="Times New Roman"/>
                        </a:rPr>
                        <a:t> @ 300 bar</a:t>
                      </a:r>
                      <a:endParaRPr lang="en-GB" sz="1100" noProof="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9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noProof="0" dirty="0" smtClean="0">
                          <a:latin typeface="Arial"/>
                          <a:ea typeface="Times New Roman"/>
                        </a:rPr>
                        <a:t>(5 kg) ~  100%</a:t>
                      </a:r>
                      <a:endParaRPr lang="en-GB" sz="1100" noProof="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noProof="0" dirty="0" smtClean="0">
                          <a:latin typeface="Arial"/>
                          <a:ea typeface="Times New Roman"/>
                        </a:rPr>
                        <a:t>125%</a:t>
                      </a:r>
                      <a:endParaRPr lang="en-GB" sz="1100" noProof="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noProof="0" dirty="0" smtClean="0">
                          <a:latin typeface="Arial"/>
                          <a:ea typeface="Times New Roman"/>
                        </a:rPr>
                        <a:t>150%</a:t>
                      </a:r>
                      <a:endParaRPr lang="en-GB" sz="1100" noProof="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636" y="2304078"/>
            <a:ext cx="2434229" cy="133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 descr="https://encrypted-tbn0.gstatic.com/images?q=tbn:ANd9GcQwy4Yw72FXixHkH4LLToLk7z6jr40IaDMch_vLT8tBAaN39BMX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403" y="2290043"/>
            <a:ext cx="1698757" cy="1348219"/>
          </a:xfrm>
          <a:prstGeom prst="rect">
            <a:avLst/>
          </a:prstGeom>
          <a:noFill/>
        </p:spPr>
      </p:pic>
      <p:pic>
        <p:nvPicPr>
          <p:cNvPr id="19" name="Image 17" descr="Figure_2_U3.JPG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531" y="3728197"/>
            <a:ext cx="1961272" cy="1644574"/>
          </a:xfrm>
          <a:prstGeom prst="rect">
            <a:avLst/>
          </a:prstGeom>
        </p:spPr>
      </p:pic>
      <p:cxnSp>
        <p:nvCxnSpPr>
          <p:cNvPr id="20" name="Connecteur droit avec flèche 18"/>
          <p:cNvCxnSpPr>
            <a:stCxn id="19" idx="0"/>
          </p:cNvCxnSpPr>
          <p:nvPr/>
        </p:nvCxnSpPr>
        <p:spPr>
          <a:xfrm flipH="1" flipV="1">
            <a:off x="6329531" y="3140523"/>
            <a:ext cx="980636" cy="5876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19"/>
          <p:cNvCxnSpPr>
            <a:stCxn id="19" idx="0"/>
          </p:cNvCxnSpPr>
          <p:nvPr/>
        </p:nvCxnSpPr>
        <p:spPr>
          <a:xfrm flipV="1">
            <a:off x="7310167" y="3266178"/>
            <a:ext cx="286155" cy="4620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31" y="4324062"/>
            <a:ext cx="1832634" cy="134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ZoneTexte 1"/>
          <p:cNvSpPr txBox="1"/>
          <p:nvPr/>
        </p:nvSpPr>
        <p:spPr>
          <a:xfrm>
            <a:off x="7498715" y="5588794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Source: </a:t>
            </a:r>
            <a:r>
              <a:rPr lang="en-GB" sz="1200" dirty="0" err="1" smtClean="0"/>
              <a:t>Ullit</a:t>
            </a:r>
            <a:r>
              <a:rPr lang="en-GB" sz="1200" dirty="0" smtClean="0"/>
              <a:t>, BMW, Toyota, KIWA</a:t>
            </a:r>
            <a:endParaRPr lang="en-GB" sz="1200" dirty="0"/>
          </a:p>
        </p:txBody>
      </p:sp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1162011" y="394927"/>
            <a:ext cx="842612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dirty="0" smtClean="0"/>
              <a:t>1. </a:t>
            </a:r>
            <a:r>
              <a:rPr lang="en-GB" dirty="0" err="1" smtClean="0"/>
              <a:t>Accumulo</a:t>
            </a:r>
            <a:r>
              <a:rPr lang="en-GB" dirty="0" smtClean="0"/>
              <a:t> di </a:t>
            </a:r>
            <a:r>
              <a:rPr lang="en-GB" dirty="0" err="1" smtClean="0"/>
              <a:t>idrogeno</a:t>
            </a:r>
            <a:r>
              <a:rPr lang="en-GB" dirty="0" smtClean="0"/>
              <a:t>: </a:t>
            </a:r>
            <a:r>
              <a:rPr lang="en-GB" dirty="0" err="1" smtClean="0"/>
              <a:t>consideriamo</a:t>
            </a:r>
            <a:r>
              <a:rPr lang="en-GB" dirty="0" smtClean="0"/>
              <a:t> </a:t>
            </a:r>
            <a:r>
              <a:rPr lang="en-GB" dirty="0" err="1" smtClean="0"/>
              <a:t>tre</a:t>
            </a:r>
            <a:r>
              <a:rPr lang="en-GB" dirty="0" smtClean="0"/>
              <a:t> tipi di </a:t>
            </a:r>
            <a:r>
              <a:rPr lang="en-GB" dirty="0" err="1" smtClean="0"/>
              <a:t>sistemi</a:t>
            </a:r>
            <a:r>
              <a:rPr lang="en-GB" dirty="0" smtClean="0"/>
              <a:t> di </a:t>
            </a:r>
            <a:r>
              <a:rPr lang="en-GB" dirty="0" err="1" smtClean="0"/>
              <a:t>accumulo</a:t>
            </a:r>
            <a:r>
              <a:rPr lang="en-GB" dirty="0" smtClean="0"/>
              <a:t> a </a:t>
            </a:r>
            <a:r>
              <a:rPr lang="en-GB" dirty="0" err="1" smtClean="0"/>
              <a:t>bordo</a:t>
            </a:r>
            <a:r>
              <a:rPr lang="en-GB" dirty="0" smtClean="0"/>
              <a:t> </a:t>
            </a:r>
            <a:r>
              <a:rPr lang="en-GB" dirty="0" err="1" smtClean="0"/>
              <a:t>dei</a:t>
            </a:r>
            <a:r>
              <a:rPr lang="en-GB" dirty="0" smtClean="0"/>
              <a:t> </a:t>
            </a:r>
            <a:r>
              <a:rPr lang="en-GB" dirty="0" err="1" smtClean="0"/>
              <a:t>veicoli</a:t>
            </a:r>
            <a:endParaRPr lang="en-GB" dirty="0"/>
          </a:p>
        </p:txBody>
      </p:sp>
      <p:pic>
        <p:nvPicPr>
          <p:cNvPr id="25" name="Image 11" descr="Figure_5_U3.jp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559" y="4364659"/>
            <a:ext cx="1883218" cy="1019365"/>
          </a:xfrm>
          <a:prstGeom prst="rect">
            <a:avLst/>
          </a:prstGeom>
        </p:spPr>
      </p:pic>
      <p:sp>
        <p:nvSpPr>
          <p:cNvPr id="26" name="TextBox 1"/>
          <p:cNvSpPr txBox="1">
            <a:spLocks noChangeArrowheads="1"/>
          </p:cNvSpPr>
          <p:nvPr/>
        </p:nvSpPr>
        <p:spPr bwMode="auto">
          <a:xfrm>
            <a:off x="2602171" y="29951"/>
            <a:ext cx="522632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2000" dirty="0" smtClean="0">
                <a:solidFill>
                  <a:srgbClr val="00ACAF"/>
                </a:solidFill>
              </a:rPr>
              <a:t>Auxiliaries associated to a fuel cell</a:t>
            </a:r>
            <a:endParaRPr lang="en-GB" sz="2000" dirty="0">
              <a:solidFill>
                <a:srgbClr val="00ACAF"/>
              </a:solidFill>
            </a:endParaRPr>
          </a:p>
        </p:txBody>
      </p:sp>
      <p:sp>
        <p:nvSpPr>
          <p:cNvPr id="27" name="ZoneTexte 2"/>
          <p:cNvSpPr txBox="1"/>
          <p:nvPr/>
        </p:nvSpPr>
        <p:spPr>
          <a:xfrm>
            <a:off x="8290803" y="4518931"/>
            <a:ext cx="12213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/>
              <a:t>Dispositivo</a:t>
            </a:r>
            <a:r>
              <a:rPr lang="en-GB" sz="1200" dirty="0" smtClean="0"/>
              <a:t> </a:t>
            </a:r>
            <a:r>
              <a:rPr lang="en-GB" sz="1200" dirty="0" err="1" smtClean="0"/>
              <a:t>catalitico</a:t>
            </a:r>
            <a:r>
              <a:rPr lang="en-GB" sz="1200" dirty="0" smtClean="0"/>
              <a:t> </a:t>
            </a:r>
            <a:r>
              <a:rPr lang="en-GB" sz="1200" dirty="0" err="1" smtClean="0"/>
              <a:t>che</a:t>
            </a:r>
            <a:r>
              <a:rPr lang="en-GB" sz="1200" dirty="0" smtClean="0"/>
              <a:t> </a:t>
            </a:r>
            <a:r>
              <a:rPr lang="en-GB" sz="1200" dirty="0" err="1" smtClean="0"/>
              <a:t>elimina</a:t>
            </a:r>
            <a:r>
              <a:rPr lang="en-GB" sz="1200" dirty="0" smtClean="0"/>
              <a:t> le </a:t>
            </a:r>
            <a:r>
              <a:rPr lang="en-GB" sz="1200" dirty="0" err="1" smtClean="0"/>
              <a:t>perdite</a:t>
            </a:r>
            <a:r>
              <a:rPr lang="en-GB" sz="1200" dirty="0" smtClean="0"/>
              <a:t> di gas</a:t>
            </a:r>
            <a:endParaRPr lang="en-GB" sz="1200" dirty="0"/>
          </a:p>
        </p:txBody>
      </p:sp>
      <p:sp>
        <p:nvSpPr>
          <p:cNvPr id="28" name="ZoneTexte 3"/>
          <p:cNvSpPr txBox="1"/>
          <p:nvPr/>
        </p:nvSpPr>
        <p:spPr>
          <a:xfrm>
            <a:off x="3682291" y="5384024"/>
            <a:ext cx="2155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Vista in </a:t>
            </a:r>
            <a:r>
              <a:rPr lang="fr-BE" sz="1200" dirty="0" err="1" smtClean="0"/>
              <a:t>sezione</a:t>
            </a:r>
            <a:r>
              <a:rPr lang="fr-BE" sz="1200" dirty="0" smtClean="0"/>
              <a:t> di </a:t>
            </a:r>
            <a:r>
              <a:rPr lang="fr-BE" sz="1200" dirty="0" err="1" smtClean="0"/>
              <a:t>una</a:t>
            </a:r>
            <a:r>
              <a:rPr lang="fr-BE" sz="1200" dirty="0" smtClean="0"/>
              <a:t> </a:t>
            </a:r>
            <a:r>
              <a:rPr lang="fr-BE" sz="1200" dirty="0" err="1" smtClean="0"/>
              <a:t>bombola</a:t>
            </a:r>
            <a:endParaRPr lang="fr-BE" sz="1200" dirty="0"/>
          </a:p>
        </p:txBody>
      </p:sp>
      <p:sp>
        <p:nvSpPr>
          <p:cNvPr id="29" name="Rectangle 28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755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12"/>
          <p:cNvSpPr txBox="1"/>
          <p:nvPr/>
        </p:nvSpPr>
        <p:spPr>
          <a:xfrm>
            <a:off x="1464051" y="1084441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 smtClean="0"/>
              <a:t>Il </a:t>
            </a:r>
            <a:r>
              <a:rPr lang="en-GB" sz="1600" dirty="0" err="1" smtClean="0"/>
              <a:t>sistema</a:t>
            </a:r>
            <a:r>
              <a:rPr lang="en-GB" sz="1600" dirty="0" smtClean="0"/>
              <a:t> di </a:t>
            </a:r>
            <a:r>
              <a:rPr lang="en-GB" sz="1600" dirty="0" err="1" smtClean="0"/>
              <a:t>bombola</a:t>
            </a:r>
            <a:r>
              <a:rPr lang="en-GB" sz="1600" dirty="0" smtClean="0"/>
              <a:t> e </a:t>
            </a:r>
            <a:r>
              <a:rPr lang="en-GB" sz="1600" dirty="0" err="1" smtClean="0"/>
              <a:t>tubazioni</a:t>
            </a:r>
            <a:r>
              <a:rPr lang="en-GB" sz="1600" dirty="0" smtClean="0"/>
              <a:t> è </a:t>
            </a:r>
            <a:r>
              <a:rPr lang="en-GB" sz="1600" dirty="0" err="1" smtClean="0"/>
              <a:t>posto</a:t>
            </a:r>
            <a:r>
              <a:rPr lang="en-GB" sz="1600" dirty="0" smtClean="0"/>
              <a:t> </a:t>
            </a:r>
            <a:r>
              <a:rPr lang="en-GB" sz="1600" dirty="0" err="1" smtClean="0"/>
              <a:t>fuori</a:t>
            </a:r>
            <a:r>
              <a:rPr lang="en-GB" sz="1600" dirty="0" smtClean="0"/>
              <a:t> </a:t>
            </a:r>
            <a:r>
              <a:rPr lang="en-GB" sz="1600" dirty="0" err="1" smtClean="0"/>
              <a:t>dall’abitacolo</a:t>
            </a:r>
            <a:r>
              <a:rPr lang="en-GB" sz="1600" dirty="0" smtClean="0"/>
              <a:t>, </a:t>
            </a:r>
            <a:r>
              <a:rPr lang="en-GB" sz="1600" dirty="0" err="1" smtClean="0"/>
              <a:t>il</a:t>
            </a:r>
            <a:r>
              <a:rPr lang="en-GB" sz="1600" dirty="0" smtClean="0"/>
              <a:t> gas non ha </a:t>
            </a:r>
            <a:r>
              <a:rPr lang="en-GB" sz="1600" dirty="0" err="1" smtClean="0"/>
              <a:t>modo</a:t>
            </a:r>
            <a:r>
              <a:rPr lang="en-GB" sz="1600" dirty="0" smtClean="0"/>
              <a:t> di </a:t>
            </a:r>
            <a:r>
              <a:rPr lang="en-GB" sz="1600" dirty="0" err="1" smtClean="0"/>
              <a:t>entrare</a:t>
            </a:r>
            <a:r>
              <a:rPr lang="en-GB" sz="1600" dirty="0" smtClean="0"/>
              <a:t> in </a:t>
            </a:r>
            <a:r>
              <a:rPr lang="en-GB" sz="1600" dirty="0" err="1" smtClean="0"/>
              <a:t>contatto</a:t>
            </a:r>
            <a:r>
              <a:rPr lang="en-GB" sz="1600" dirty="0" smtClean="0"/>
              <a:t> con </a:t>
            </a:r>
            <a:r>
              <a:rPr lang="en-GB" sz="1600" dirty="0" err="1" smtClean="0"/>
              <a:t>i</a:t>
            </a:r>
            <a:r>
              <a:rPr lang="en-GB" sz="1600" dirty="0" smtClean="0"/>
              <a:t> </a:t>
            </a:r>
            <a:r>
              <a:rPr lang="en-GB" sz="1600" dirty="0" err="1" smtClean="0"/>
              <a:t>passeggeri</a:t>
            </a:r>
            <a:r>
              <a:rPr lang="en-GB" sz="1600" dirty="0" smtClean="0"/>
              <a:t>. </a:t>
            </a:r>
            <a:endParaRPr lang="en-GB" sz="1600" dirty="0"/>
          </a:p>
        </p:txBody>
      </p:sp>
      <p:pic>
        <p:nvPicPr>
          <p:cNvPr id="16" name="Imag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617" y="2067069"/>
            <a:ext cx="7784964" cy="2202180"/>
          </a:xfrm>
          <a:prstGeom prst="rect">
            <a:avLst/>
          </a:prstGeom>
        </p:spPr>
      </p:pic>
      <p:pic>
        <p:nvPicPr>
          <p:cNvPr id="17" name="Imag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35" y="4421649"/>
            <a:ext cx="6248400" cy="1543600"/>
          </a:xfrm>
          <a:prstGeom prst="rect">
            <a:avLst/>
          </a:prstGeom>
        </p:spPr>
      </p:pic>
      <p:sp>
        <p:nvSpPr>
          <p:cNvPr id="18" name="ZoneTexte 1"/>
          <p:cNvSpPr txBox="1"/>
          <p:nvPr/>
        </p:nvSpPr>
        <p:spPr>
          <a:xfrm>
            <a:off x="7991324" y="3992250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Source: Swagelok</a:t>
            </a:r>
            <a:endParaRPr lang="en-GB" sz="1200" dirty="0"/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1471355" y="636657"/>
            <a:ext cx="446449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dirty="0" smtClean="0"/>
              <a:t>2. </a:t>
            </a:r>
            <a:r>
              <a:rPr lang="en-GB" dirty="0" err="1" smtClean="0"/>
              <a:t>Tubazioni</a:t>
            </a:r>
            <a:r>
              <a:rPr lang="en-GB" dirty="0" smtClean="0"/>
              <a:t> H2: la </a:t>
            </a:r>
            <a:r>
              <a:rPr lang="en-GB" dirty="0" err="1" smtClean="0"/>
              <a:t>sicurezza</a:t>
            </a:r>
            <a:r>
              <a:rPr lang="en-GB" dirty="0" smtClean="0"/>
              <a:t> prima di </a:t>
            </a:r>
            <a:r>
              <a:rPr lang="en-GB" dirty="0" err="1" smtClean="0"/>
              <a:t>tutto</a:t>
            </a:r>
            <a:endParaRPr lang="en-GB" dirty="0"/>
          </a:p>
        </p:txBody>
      </p:sp>
      <p:pic>
        <p:nvPicPr>
          <p:cNvPr id="20" name="Picture 4" descr="Résultat d’images pour attentio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29" y="1105281"/>
            <a:ext cx="531992" cy="49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459" y="741978"/>
            <a:ext cx="2848889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2432670" y="112075"/>
            <a:ext cx="52263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2000" dirty="0" err="1" smtClean="0">
                <a:solidFill>
                  <a:srgbClr val="00ACAF"/>
                </a:solidFill>
              </a:rPr>
              <a:t>Ausiliari</a:t>
            </a:r>
            <a:r>
              <a:rPr lang="en-GB" sz="2000" dirty="0" smtClean="0">
                <a:solidFill>
                  <a:srgbClr val="00ACAF"/>
                </a:solidFill>
              </a:rPr>
              <a:t> </a:t>
            </a:r>
            <a:r>
              <a:rPr lang="en-GB" sz="2000" dirty="0" err="1" smtClean="0">
                <a:solidFill>
                  <a:srgbClr val="00ACAF"/>
                </a:solidFill>
              </a:rPr>
              <a:t>associati</a:t>
            </a:r>
            <a:r>
              <a:rPr lang="en-GB" sz="2000" dirty="0" smtClean="0">
                <a:solidFill>
                  <a:srgbClr val="00ACAF"/>
                </a:solidFill>
              </a:rPr>
              <a:t> a </a:t>
            </a:r>
            <a:r>
              <a:rPr lang="en-GB" sz="2000" dirty="0" err="1" smtClean="0">
                <a:solidFill>
                  <a:srgbClr val="00ACAF"/>
                </a:solidFill>
              </a:rPr>
              <a:t>una</a:t>
            </a:r>
            <a:r>
              <a:rPr lang="en-GB" sz="2000" dirty="0" smtClean="0">
                <a:solidFill>
                  <a:srgbClr val="00ACAF"/>
                </a:solidFill>
              </a:rPr>
              <a:t> </a:t>
            </a:r>
            <a:r>
              <a:rPr lang="en-GB" sz="2000" dirty="0" err="1" smtClean="0">
                <a:solidFill>
                  <a:srgbClr val="00ACAF"/>
                </a:solidFill>
              </a:rPr>
              <a:t>cella</a:t>
            </a:r>
            <a:r>
              <a:rPr lang="en-GB" sz="2000" dirty="0" smtClean="0">
                <a:solidFill>
                  <a:srgbClr val="00ACAF"/>
                </a:solidFill>
              </a:rPr>
              <a:t> a </a:t>
            </a:r>
            <a:r>
              <a:rPr lang="en-GB" sz="2000" dirty="0" err="1" smtClean="0">
                <a:solidFill>
                  <a:srgbClr val="00ACAF"/>
                </a:solidFill>
              </a:rPr>
              <a:t>combustibile</a:t>
            </a:r>
            <a:endParaRPr lang="en-GB" sz="2000" dirty="0">
              <a:solidFill>
                <a:srgbClr val="00ACA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569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2"/>
          <p:cNvSpPr txBox="1"/>
          <p:nvPr/>
        </p:nvSpPr>
        <p:spPr>
          <a:xfrm>
            <a:off x="808874" y="504844"/>
            <a:ext cx="8239331" cy="4745915"/>
          </a:xfrm>
          <a:prstGeom prst="rect">
            <a:avLst/>
          </a:prstGeom>
          <a:noFill/>
          <a:ln w="28575">
            <a:solidFill>
              <a:srgbClr val="00ACA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Il </a:t>
            </a:r>
            <a:r>
              <a:rPr lang="en-GB" dirty="0" err="1" smtClean="0"/>
              <a:t>regolatore</a:t>
            </a:r>
            <a:r>
              <a:rPr lang="en-GB" dirty="0" smtClean="0"/>
              <a:t> di </a:t>
            </a:r>
            <a:r>
              <a:rPr lang="en-GB" dirty="0" err="1" smtClean="0"/>
              <a:t>pressione</a:t>
            </a:r>
            <a:r>
              <a:rPr lang="en-GB" dirty="0" smtClean="0"/>
              <a:t> </a:t>
            </a:r>
            <a:r>
              <a:rPr lang="en-GB" dirty="0" err="1" smtClean="0"/>
              <a:t>riduce</a:t>
            </a:r>
            <a:r>
              <a:rPr lang="en-GB" dirty="0" smtClean="0"/>
              <a:t> la </a:t>
            </a:r>
            <a:r>
              <a:rPr lang="en-GB" dirty="0" err="1" smtClean="0"/>
              <a:t>pressione</a:t>
            </a:r>
            <a:r>
              <a:rPr lang="en-GB" dirty="0" smtClean="0"/>
              <a:t> </a:t>
            </a:r>
            <a:r>
              <a:rPr lang="en-GB" dirty="0" err="1" smtClean="0"/>
              <a:t>dell’idrogeno</a:t>
            </a:r>
            <a:r>
              <a:rPr lang="en-GB" dirty="0" smtClean="0"/>
              <a:t> da 700 bar a max 1 bar. </a:t>
            </a:r>
            <a:r>
              <a:rPr lang="en-GB" dirty="0" err="1" smtClean="0"/>
              <a:t>Oltre</a:t>
            </a:r>
            <a:r>
              <a:rPr lang="en-GB" dirty="0" smtClean="0"/>
              <a:t> </a:t>
            </a:r>
            <a:r>
              <a:rPr lang="en-GB" dirty="0" err="1" smtClean="0"/>
              <a:t>questa</a:t>
            </a:r>
            <a:r>
              <a:rPr lang="en-GB" dirty="0" smtClean="0"/>
              <a:t> </a:t>
            </a:r>
            <a:r>
              <a:rPr lang="en-GB" dirty="0" err="1" smtClean="0"/>
              <a:t>pressione</a:t>
            </a:r>
            <a:r>
              <a:rPr lang="en-GB" dirty="0" smtClean="0"/>
              <a:t> </a:t>
            </a:r>
            <a:r>
              <a:rPr lang="en-GB" dirty="0" err="1" smtClean="0"/>
              <a:t>l’integrità</a:t>
            </a:r>
            <a:r>
              <a:rPr lang="en-GB" dirty="0" smtClean="0"/>
              <a:t> </a:t>
            </a:r>
            <a:r>
              <a:rPr lang="en-GB" dirty="0" err="1" smtClean="0"/>
              <a:t>meccanica</a:t>
            </a:r>
            <a:r>
              <a:rPr lang="en-GB" dirty="0" smtClean="0"/>
              <a:t> </a:t>
            </a:r>
            <a:r>
              <a:rPr lang="en-GB" dirty="0" err="1" smtClean="0"/>
              <a:t>della</a:t>
            </a:r>
            <a:r>
              <a:rPr lang="en-GB" dirty="0" smtClean="0"/>
              <a:t> </a:t>
            </a:r>
            <a:r>
              <a:rPr lang="en-GB" dirty="0" err="1" smtClean="0"/>
              <a:t>membrana</a:t>
            </a:r>
            <a:r>
              <a:rPr lang="en-GB" dirty="0" smtClean="0"/>
              <a:t> </a:t>
            </a:r>
            <a:r>
              <a:rPr lang="en-GB" dirty="0" err="1" smtClean="0"/>
              <a:t>potrebbe</a:t>
            </a:r>
            <a:r>
              <a:rPr lang="en-GB" dirty="0" smtClean="0"/>
              <a:t> </a:t>
            </a:r>
            <a:r>
              <a:rPr lang="en-GB" dirty="0" err="1" smtClean="0"/>
              <a:t>essere</a:t>
            </a:r>
            <a:r>
              <a:rPr lang="en-GB" dirty="0" smtClean="0"/>
              <a:t> </a:t>
            </a:r>
            <a:r>
              <a:rPr lang="en-GB" dirty="0" err="1" smtClean="0"/>
              <a:t>compromessa</a:t>
            </a:r>
            <a:r>
              <a:rPr lang="en-GB" dirty="0" smtClean="0"/>
              <a:t>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dirty="0" err="1" smtClean="0"/>
              <a:t>Anche</a:t>
            </a:r>
            <a:r>
              <a:rPr lang="en-GB" dirty="0" smtClean="0"/>
              <a:t> al </a:t>
            </a:r>
            <a:r>
              <a:rPr lang="en-GB" dirty="0" err="1" smtClean="0"/>
              <a:t>lato</a:t>
            </a:r>
            <a:r>
              <a:rPr lang="en-GB" dirty="0" smtClean="0"/>
              <a:t> aria la </a:t>
            </a:r>
            <a:r>
              <a:rPr lang="en-GB" dirty="0" err="1" smtClean="0"/>
              <a:t>pressione</a:t>
            </a:r>
            <a:r>
              <a:rPr lang="en-GB" dirty="0" smtClean="0"/>
              <a:t> è </a:t>
            </a:r>
            <a:r>
              <a:rPr lang="en-GB" dirty="0" err="1" smtClean="0"/>
              <a:t>controllata</a:t>
            </a:r>
            <a:r>
              <a:rPr lang="en-GB" dirty="0" smtClean="0"/>
              <a:t> da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valvola</a:t>
            </a:r>
            <a:r>
              <a:rPr lang="en-GB" dirty="0" smtClean="0"/>
              <a:t> in </a:t>
            </a:r>
            <a:r>
              <a:rPr lang="en-GB" dirty="0" err="1" smtClean="0"/>
              <a:t>modo</a:t>
            </a:r>
            <a:r>
              <a:rPr lang="en-GB" dirty="0" smtClean="0"/>
              <a:t> da </a:t>
            </a:r>
            <a:r>
              <a:rPr lang="en-GB" dirty="0" err="1" smtClean="0"/>
              <a:t>avere</a:t>
            </a:r>
            <a:r>
              <a:rPr lang="en-GB" dirty="0" smtClean="0"/>
              <a:t> la </a:t>
            </a:r>
            <a:r>
              <a:rPr lang="en-GB" dirty="0" err="1" smtClean="0"/>
              <a:t>stessa</a:t>
            </a:r>
            <a:r>
              <a:rPr lang="en-GB" dirty="0" smtClean="0"/>
              <a:t> </a:t>
            </a:r>
            <a:r>
              <a:rPr lang="en-GB" dirty="0" err="1" smtClean="0"/>
              <a:t>pressione</a:t>
            </a:r>
            <a:r>
              <a:rPr lang="en-GB" dirty="0" smtClean="0"/>
              <a:t> </a:t>
            </a:r>
            <a:r>
              <a:rPr lang="en-GB" dirty="0" err="1" smtClean="0"/>
              <a:t>rispetto</a:t>
            </a:r>
            <a:r>
              <a:rPr lang="en-GB" dirty="0" smtClean="0"/>
              <a:t> al </a:t>
            </a:r>
            <a:r>
              <a:rPr lang="en-GB" dirty="0" err="1" smtClean="0"/>
              <a:t>lato</a:t>
            </a:r>
            <a:r>
              <a:rPr lang="en-GB" dirty="0" smtClean="0"/>
              <a:t> </a:t>
            </a:r>
            <a:r>
              <a:rPr lang="en-GB" dirty="0" err="1" smtClean="0"/>
              <a:t>idrogeno</a:t>
            </a:r>
            <a:r>
              <a:rPr lang="en-GB" dirty="0" smtClean="0"/>
              <a:t>. La </a:t>
            </a:r>
            <a:r>
              <a:rPr lang="en-GB" dirty="0" err="1" smtClean="0"/>
              <a:t>portata</a:t>
            </a:r>
            <a:r>
              <a:rPr lang="en-GB" dirty="0" smtClean="0"/>
              <a:t> è </a:t>
            </a:r>
            <a:r>
              <a:rPr lang="en-GB" dirty="0" err="1" smtClean="0"/>
              <a:t>gestita</a:t>
            </a:r>
            <a:r>
              <a:rPr lang="en-GB" dirty="0" smtClean="0"/>
              <a:t> da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valvola</a:t>
            </a:r>
            <a:r>
              <a:rPr lang="en-GB" dirty="0" smtClean="0"/>
              <a:t> di bypass.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 smtClean="0"/>
              <a:t>L’aria</a:t>
            </a:r>
            <a:r>
              <a:rPr lang="en-GB" dirty="0" smtClean="0"/>
              <a:t> </a:t>
            </a:r>
            <a:r>
              <a:rPr lang="en-GB" dirty="0" err="1" smtClean="0"/>
              <a:t>deve</a:t>
            </a:r>
            <a:r>
              <a:rPr lang="en-GB" dirty="0" smtClean="0"/>
              <a:t> </a:t>
            </a:r>
            <a:r>
              <a:rPr lang="en-GB" dirty="0" err="1" smtClean="0"/>
              <a:t>essere</a:t>
            </a:r>
            <a:r>
              <a:rPr lang="en-GB" dirty="0" smtClean="0"/>
              <a:t> </a:t>
            </a:r>
            <a:r>
              <a:rPr lang="en-GB" dirty="0" err="1" smtClean="0"/>
              <a:t>adeguatamente</a:t>
            </a:r>
            <a:r>
              <a:rPr lang="en-GB" dirty="0" smtClean="0"/>
              <a:t> </a:t>
            </a:r>
            <a:r>
              <a:rPr lang="en-GB" dirty="0" err="1" smtClean="0"/>
              <a:t>umidificata</a:t>
            </a:r>
            <a:r>
              <a:rPr lang="en-GB" dirty="0" smtClean="0"/>
              <a:t> per </a:t>
            </a:r>
            <a:r>
              <a:rPr lang="en-GB" dirty="0" err="1" smtClean="0"/>
              <a:t>evitare</a:t>
            </a:r>
            <a:r>
              <a:rPr lang="en-GB" dirty="0" smtClean="0"/>
              <a:t> </a:t>
            </a:r>
            <a:r>
              <a:rPr lang="en-GB" dirty="0" err="1" smtClean="0"/>
              <a:t>l’asciugatura</a:t>
            </a:r>
            <a:r>
              <a:rPr lang="en-GB" dirty="0" smtClean="0"/>
              <a:t> </a:t>
            </a:r>
            <a:r>
              <a:rPr lang="en-GB" dirty="0" err="1" smtClean="0"/>
              <a:t>della</a:t>
            </a:r>
            <a:r>
              <a:rPr lang="en-GB" dirty="0" smtClean="0"/>
              <a:t> </a:t>
            </a:r>
            <a:r>
              <a:rPr lang="en-GB" dirty="0" err="1" smtClean="0"/>
              <a:t>membrana</a:t>
            </a:r>
            <a:r>
              <a:rPr lang="en-GB" dirty="0" smtClean="0"/>
              <a:t> </a:t>
            </a:r>
            <a:r>
              <a:rPr lang="en-GB" dirty="0" err="1" smtClean="0"/>
              <a:t>che</a:t>
            </a:r>
            <a:r>
              <a:rPr lang="en-GB" dirty="0" smtClean="0"/>
              <a:t> </a:t>
            </a:r>
            <a:r>
              <a:rPr lang="en-GB" dirty="0" err="1" smtClean="0"/>
              <a:t>bloccherebbe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trasporto</a:t>
            </a:r>
            <a:r>
              <a:rPr lang="en-GB" dirty="0" smtClean="0"/>
              <a:t> di </a:t>
            </a:r>
            <a:r>
              <a:rPr lang="en-GB" dirty="0" err="1" smtClean="0"/>
              <a:t>protoni</a:t>
            </a:r>
            <a:r>
              <a:rPr lang="en-GB" dirty="0" smtClean="0"/>
              <a:t>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 smtClean="0"/>
              <a:t>L’umidità</a:t>
            </a:r>
            <a:r>
              <a:rPr lang="en-GB" dirty="0" smtClean="0"/>
              <a:t> </a:t>
            </a:r>
            <a:r>
              <a:rPr lang="en-GB" dirty="0" err="1" smtClean="0"/>
              <a:t>dell’aria</a:t>
            </a:r>
            <a:r>
              <a:rPr lang="en-GB" dirty="0" smtClean="0"/>
              <a:t> in </a:t>
            </a:r>
            <a:r>
              <a:rPr lang="en-GB" dirty="0" err="1" smtClean="0"/>
              <a:t>ingresso</a:t>
            </a:r>
            <a:r>
              <a:rPr lang="en-GB" dirty="0" smtClean="0"/>
              <a:t> </a:t>
            </a:r>
            <a:r>
              <a:rPr lang="en-GB" dirty="0" err="1" smtClean="0"/>
              <a:t>deve</a:t>
            </a:r>
            <a:r>
              <a:rPr lang="en-GB" dirty="0" smtClean="0"/>
              <a:t> </a:t>
            </a:r>
            <a:r>
              <a:rPr lang="en-GB" dirty="0" err="1" smtClean="0"/>
              <a:t>essere</a:t>
            </a:r>
            <a:r>
              <a:rPr lang="en-GB" dirty="0" smtClean="0"/>
              <a:t> circa del 50%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Il </a:t>
            </a:r>
            <a:r>
              <a:rPr lang="en-GB" dirty="0" err="1" smtClean="0"/>
              <a:t>circuito</a:t>
            </a:r>
            <a:r>
              <a:rPr lang="en-GB" dirty="0" smtClean="0"/>
              <a:t> di </a:t>
            </a:r>
            <a:r>
              <a:rPr lang="en-GB" dirty="0" err="1" smtClean="0"/>
              <a:t>raffreddamento</a:t>
            </a:r>
            <a:r>
              <a:rPr lang="en-GB" dirty="0" smtClean="0"/>
              <a:t> </a:t>
            </a:r>
            <a:r>
              <a:rPr lang="en-GB" dirty="0" err="1" smtClean="0"/>
              <a:t>deve</a:t>
            </a:r>
            <a:r>
              <a:rPr lang="en-GB" dirty="0" smtClean="0"/>
              <a:t> </a:t>
            </a:r>
            <a:r>
              <a:rPr lang="en-GB" dirty="0" err="1" smtClean="0"/>
              <a:t>mantenere</a:t>
            </a:r>
            <a:r>
              <a:rPr lang="en-GB" dirty="0" smtClean="0"/>
              <a:t> la </a:t>
            </a:r>
            <a:r>
              <a:rPr lang="en-GB" dirty="0" err="1" smtClean="0"/>
              <a:t>temperatura</a:t>
            </a:r>
            <a:r>
              <a:rPr lang="en-GB" dirty="0" smtClean="0"/>
              <a:t> di </a:t>
            </a:r>
            <a:r>
              <a:rPr lang="en-GB" dirty="0" err="1" smtClean="0"/>
              <a:t>sistema</a:t>
            </a:r>
            <a:r>
              <a:rPr lang="en-GB" dirty="0" smtClean="0"/>
              <a:t> sotto 80°C.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Il </a:t>
            </a:r>
            <a:r>
              <a:rPr lang="en-GB" dirty="0" err="1" smtClean="0"/>
              <a:t>refrigerante</a:t>
            </a:r>
            <a:r>
              <a:rPr lang="en-GB" dirty="0" smtClean="0"/>
              <a:t> è </a:t>
            </a:r>
            <a:r>
              <a:rPr lang="en-GB" dirty="0" err="1" smtClean="0"/>
              <a:t>particolare</a:t>
            </a:r>
            <a:r>
              <a:rPr lang="en-GB" dirty="0" smtClean="0"/>
              <a:t> e non conduce </a:t>
            </a:r>
            <a:r>
              <a:rPr lang="en-GB" dirty="0" err="1" smtClean="0"/>
              <a:t>elettricità</a:t>
            </a:r>
            <a:r>
              <a:rPr lang="en-GB" dirty="0" smtClean="0"/>
              <a:t>. </a:t>
            </a:r>
            <a:r>
              <a:rPr lang="en-GB" dirty="0" err="1" smtClean="0"/>
              <a:t>Gli</a:t>
            </a:r>
            <a:r>
              <a:rPr lang="en-GB" dirty="0" smtClean="0"/>
              <a:t> </a:t>
            </a:r>
            <a:r>
              <a:rPr lang="en-GB" dirty="0" err="1" smtClean="0"/>
              <a:t>ioni</a:t>
            </a:r>
            <a:r>
              <a:rPr lang="en-GB" dirty="0" smtClean="0"/>
              <a:t> </a:t>
            </a:r>
            <a:r>
              <a:rPr lang="en-GB" dirty="0" err="1" smtClean="0"/>
              <a:t>che</a:t>
            </a:r>
            <a:r>
              <a:rPr lang="en-GB" dirty="0" smtClean="0"/>
              <a:t> lo </a:t>
            </a:r>
            <a:r>
              <a:rPr lang="en-GB" dirty="0" err="1" smtClean="0"/>
              <a:t>renderebbero</a:t>
            </a:r>
            <a:r>
              <a:rPr lang="en-GB" dirty="0" smtClean="0"/>
              <a:t> </a:t>
            </a:r>
            <a:r>
              <a:rPr lang="en-GB" dirty="0" err="1" smtClean="0"/>
              <a:t>conduttivo</a:t>
            </a:r>
            <a:r>
              <a:rPr lang="en-GB" dirty="0" smtClean="0"/>
              <a:t> </a:t>
            </a:r>
            <a:r>
              <a:rPr lang="en-GB" dirty="0" err="1" smtClean="0"/>
              <a:t>sono</a:t>
            </a:r>
            <a:r>
              <a:rPr lang="en-GB" dirty="0" smtClean="0"/>
              <a:t> </a:t>
            </a:r>
            <a:r>
              <a:rPr lang="en-GB" dirty="0" err="1" smtClean="0"/>
              <a:t>eliminati</a:t>
            </a:r>
            <a:r>
              <a:rPr lang="en-GB" dirty="0" smtClean="0"/>
              <a:t> da un </a:t>
            </a:r>
            <a:r>
              <a:rPr lang="en-GB" dirty="0" err="1" smtClean="0"/>
              <a:t>filtro</a:t>
            </a:r>
            <a:r>
              <a:rPr lang="en-GB" dirty="0" smtClean="0"/>
              <a:t> a </a:t>
            </a:r>
            <a:r>
              <a:rPr lang="en-GB" dirty="0" err="1" smtClean="0"/>
              <a:t>resine</a:t>
            </a:r>
            <a:r>
              <a:rPr lang="en-GB" dirty="0" smtClean="0"/>
              <a:t> </a:t>
            </a:r>
            <a:r>
              <a:rPr lang="en-GB" dirty="0" err="1" smtClean="0"/>
              <a:t>montato</a:t>
            </a:r>
            <a:r>
              <a:rPr lang="en-GB" dirty="0" smtClean="0"/>
              <a:t> </a:t>
            </a:r>
            <a:r>
              <a:rPr lang="en-GB" dirty="0" err="1" smtClean="0"/>
              <a:t>nel</a:t>
            </a:r>
            <a:r>
              <a:rPr lang="en-GB" dirty="0" smtClean="0"/>
              <a:t> </a:t>
            </a:r>
            <a:r>
              <a:rPr lang="en-GB" dirty="0" err="1" smtClean="0"/>
              <a:t>sistema</a:t>
            </a:r>
            <a:r>
              <a:rPr lang="en-GB" dirty="0" smtClean="0"/>
              <a:t>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710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Image 14" descr="Figure_11_U3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373" y="2049385"/>
            <a:ext cx="2365269" cy="2187672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10"/>
          <a:stretch/>
        </p:blipFill>
        <p:spPr bwMode="auto">
          <a:xfrm>
            <a:off x="1707780" y="1948480"/>
            <a:ext cx="2529547" cy="256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lèche droite 16"/>
          <p:cNvSpPr/>
          <p:nvPr/>
        </p:nvSpPr>
        <p:spPr>
          <a:xfrm rot="10800000">
            <a:off x="4700746" y="3072352"/>
            <a:ext cx="914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ZoneTexte 21"/>
          <p:cNvSpPr txBox="1"/>
          <p:nvPr/>
        </p:nvSpPr>
        <p:spPr>
          <a:xfrm>
            <a:off x="8589178" y="2724889"/>
            <a:ext cx="672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70 </a:t>
            </a:r>
            <a:r>
              <a:rPr lang="fr-BE" dirty="0" err="1" smtClean="0"/>
              <a:t>MPa</a:t>
            </a:r>
            <a:endParaRPr lang="fr-BE" dirty="0"/>
          </a:p>
        </p:txBody>
      </p:sp>
      <p:sp>
        <p:nvSpPr>
          <p:cNvPr id="19" name="ZoneTexte 22"/>
          <p:cNvSpPr txBox="1"/>
          <p:nvPr/>
        </p:nvSpPr>
        <p:spPr>
          <a:xfrm>
            <a:off x="4772754" y="2292841"/>
            <a:ext cx="1070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Da 1 a 1,5 </a:t>
            </a:r>
            <a:r>
              <a:rPr lang="fr-BE" dirty="0" err="1" smtClean="0"/>
              <a:t>MPa</a:t>
            </a:r>
            <a:endParaRPr lang="fr-BE" dirty="0"/>
          </a:p>
        </p:txBody>
      </p:sp>
      <p:sp>
        <p:nvSpPr>
          <p:cNvPr id="20" name="ZoneTexte 24"/>
          <p:cNvSpPr txBox="1"/>
          <p:nvPr/>
        </p:nvSpPr>
        <p:spPr>
          <a:xfrm>
            <a:off x="2124892" y="4669105"/>
            <a:ext cx="1686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Da 40 a 200 kPa</a:t>
            </a:r>
            <a:endParaRPr lang="fr-BE" dirty="0"/>
          </a:p>
        </p:txBody>
      </p:sp>
      <p:sp>
        <p:nvSpPr>
          <p:cNvPr id="21" name="ZoneTexte 29"/>
          <p:cNvSpPr txBox="1"/>
          <p:nvPr/>
        </p:nvSpPr>
        <p:spPr>
          <a:xfrm>
            <a:off x="668298" y="5732179"/>
            <a:ext cx="1579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Source : Toyota TME</a:t>
            </a:r>
            <a:endParaRPr lang="fr-BE" sz="1200" dirty="0"/>
          </a:p>
        </p:txBody>
      </p: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1009607" y="710406"/>
            <a:ext cx="8155635" cy="10772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sz="1600" dirty="0" smtClean="0"/>
              <a:t>3. Il </a:t>
            </a:r>
            <a:r>
              <a:rPr lang="en-GB" sz="1600" dirty="0" err="1" smtClean="0"/>
              <a:t>regolatore</a:t>
            </a:r>
            <a:r>
              <a:rPr lang="en-GB" sz="1600" dirty="0" smtClean="0"/>
              <a:t> di </a:t>
            </a:r>
            <a:r>
              <a:rPr lang="en-GB" sz="1600" dirty="0" err="1" smtClean="0"/>
              <a:t>pressione</a:t>
            </a:r>
            <a:r>
              <a:rPr lang="en-GB" sz="1600" dirty="0" smtClean="0"/>
              <a:t> </a:t>
            </a:r>
            <a:r>
              <a:rPr lang="en-GB" sz="1600" dirty="0" err="1" smtClean="0"/>
              <a:t>riduce</a:t>
            </a:r>
            <a:r>
              <a:rPr lang="en-GB" sz="1600" dirty="0" smtClean="0"/>
              <a:t> la </a:t>
            </a:r>
            <a:r>
              <a:rPr lang="en-GB" sz="1600" dirty="0" err="1" smtClean="0"/>
              <a:t>pressione</a:t>
            </a:r>
            <a:r>
              <a:rPr lang="en-GB" sz="1600" dirty="0" smtClean="0"/>
              <a:t> </a:t>
            </a:r>
            <a:r>
              <a:rPr lang="en-GB" sz="1600" dirty="0" err="1" smtClean="0"/>
              <a:t>dell’idrogeno</a:t>
            </a:r>
            <a:r>
              <a:rPr lang="en-GB" sz="1600" dirty="0" smtClean="0"/>
              <a:t> dal </a:t>
            </a:r>
            <a:r>
              <a:rPr lang="en-GB" sz="1600" dirty="0" err="1" smtClean="0"/>
              <a:t>valore</a:t>
            </a:r>
            <a:r>
              <a:rPr lang="en-GB" sz="1600" dirty="0" smtClean="0"/>
              <a:t> </a:t>
            </a:r>
            <a:r>
              <a:rPr lang="en-GB" sz="1600" dirty="0" err="1" smtClean="0"/>
              <a:t>della</a:t>
            </a:r>
            <a:r>
              <a:rPr lang="en-GB" sz="1600" dirty="0" smtClean="0"/>
              <a:t> </a:t>
            </a:r>
            <a:r>
              <a:rPr lang="en-GB" sz="1600" dirty="0" err="1" smtClean="0"/>
              <a:t>bombola</a:t>
            </a:r>
            <a:r>
              <a:rPr lang="en-GB" sz="1600" dirty="0" smtClean="0"/>
              <a:t> (max 700 bar) a </a:t>
            </a:r>
            <a:r>
              <a:rPr lang="en-GB" sz="1600" dirty="0" err="1" smtClean="0"/>
              <a:t>quello</a:t>
            </a:r>
            <a:r>
              <a:rPr lang="en-GB" sz="1600" dirty="0" smtClean="0"/>
              <a:t> </a:t>
            </a:r>
            <a:r>
              <a:rPr lang="en-GB" sz="1600" dirty="0" err="1" smtClean="0"/>
              <a:t>necessario</a:t>
            </a:r>
            <a:r>
              <a:rPr lang="en-GB" sz="1600" dirty="0" smtClean="0"/>
              <a:t> </a:t>
            </a:r>
            <a:r>
              <a:rPr lang="en-GB" sz="1600" dirty="0" err="1" smtClean="0"/>
              <a:t>alla</a:t>
            </a:r>
            <a:r>
              <a:rPr lang="en-GB" sz="1600" dirty="0" smtClean="0"/>
              <a:t> fuel cell (circa 1 bar). Questa </a:t>
            </a:r>
            <a:r>
              <a:rPr lang="en-GB" sz="1600" dirty="0" err="1" smtClean="0"/>
              <a:t>operazione</a:t>
            </a:r>
            <a:r>
              <a:rPr lang="en-GB" sz="1600" dirty="0" smtClean="0"/>
              <a:t> è </a:t>
            </a:r>
            <a:r>
              <a:rPr lang="en-GB" sz="1600" dirty="0" err="1" smtClean="0"/>
              <a:t>solitamente</a:t>
            </a:r>
            <a:r>
              <a:rPr lang="en-GB" sz="1600" dirty="0" smtClean="0"/>
              <a:t> </a:t>
            </a:r>
            <a:r>
              <a:rPr lang="en-GB" sz="1600" dirty="0" err="1" smtClean="0"/>
              <a:t>realizzata</a:t>
            </a:r>
            <a:r>
              <a:rPr lang="en-GB" sz="1600" dirty="0" smtClean="0"/>
              <a:t> in due </a:t>
            </a:r>
            <a:r>
              <a:rPr lang="en-GB" sz="1600" dirty="0" err="1" smtClean="0"/>
              <a:t>fasi</a:t>
            </a:r>
            <a:r>
              <a:rPr lang="en-GB" sz="1600" dirty="0" smtClean="0"/>
              <a:t>: </a:t>
            </a:r>
            <a:r>
              <a:rPr lang="en-GB" sz="1600" dirty="0" err="1" smtClean="0"/>
              <a:t>il</a:t>
            </a:r>
            <a:r>
              <a:rPr lang="en-GB" sz="1600" dirty="0" smtClean="0"/>
              <a:t> primo </a:t>
            </a:r>
            <a:r>
              <a:rPr lang="en-GB" sz="1600" dirty="0" err="1" smtClean="0"/>
              <a:t>regolatore</a:t>
            </a:r>
            <a:r>
              <a:rPr lang="en-GB" sz="1600" dirty="0" smtClean="0"/>
              <a:t> è </a:t>
            </a:r>
            <a:r>
              <a:rPr lang="en-GB" sz="1600" dirty="0" err="1" smtClean="0"/>
              <a:t>meccanico</a:t>
            </a:r>
            <a:r>
              <a:rPr lang="en-GB" sz="1600" dirty="0" smtClean="0"/>
              <a:t> per la </a:t>
            </a:r>
            <a:r>
              <a:rPr lang="en-GB" sz="1600" dirty="0" err="1" smtClean="0"/>
              <a:t>regolazione</a:t>
            </a:r>
            <a:r>
              <a:rPr lang="en-GB" sz="1600" dirty="0" smtClean="0"/>
              <a:t> di </a:t>
            </a:r>
            <a:r>
              <a:rPr lang="en-GB" sz="1600" dirty="0" err="1" smtClean="0"/>
              <a:t>massima</a:t>
            </a:r>
            <a:r>
              <a:rPr lang="en-GB" sz="1600" dirty="0" smtClean="0"/>
              <a:t> e </a:t>
            </a:r>
            <a:r>
              <a:rPr lang="en-GB" sz="1600" dirty="0" err="1" smtClean="0"/>
              <a:t>il</a:t>
            </a:r>
            <a:r>
              <a:rPr lang="en-GB" sz="1600" dirty="0" smtClean="0"/>
              <a:t> secondo è </a:t>
            </a:r>
            <a:r>
              <a:rPr lang="en-GB" sz="1600" dirty="0" err="1" smtClean="0"/>
              <a:t>elettronico</a:t>
            </a:r>
            <a:r>
              <a:rPr lang="en-GB" sz="1600" dirty="0" smtClean="0"/>
              <a:t> e opera </a:t>
            </a:r>
            <a:r>
              <a:rPr lang="en-GB" sz="1600" dirty="0" err="1" smtClean="0"/>
              <a:t>una</a:t>
            </a:r>
            <a:r>
              <a:rPr lang="en-GB" sz="1600" dirty="0" smtClean="0"/>
              <a:t> </a:t>
            </a:r>
            <a:r>
              <a:rPr lang="en-GB" sz="1600" dirty="0" err="1" smtClean="0"/>
              <a:t>regolazione</a:t>
            </a:r>
            <a:r>
              <a:rPr lang="en-GB" sz="1600" dirty="0" smtClean="0"/>
              <a:t> fine. </a:t>
            </a:r>
            <a:endParaRPr lang="en-GB" sz="1600" dirty="0"/>
          </a:p>
        </p:txBody>
      </p:sp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2432670" y="112075"/>
            <a:ext cx="52263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2000" dirty="0" err="1" smtClean="0">
                <a:solidFill>
                  <a:srgbClr val="00ACAF"/>
                </a:solidFill>
              </a:rPr>
              <a:t>Ausiliari</a:t>
            </a:r>
            <a:r>
              <a:rPr lang="en-GB" sz="2000" dirty="0" smtClean="0">
                <a:solidFill>
                  <a:srgbClr val="00ACAF"/>
                </a:solidFill>
              </a:rPr>
              <a:t> </a:t>
            </a:r>
            <a:r>
              <a:rPr lang="en-GB" sz="2000" dirty="0" err="1" smtClean="0">
                <a:solidFill>
                  <a:srgbClr val="00ACAF"/>
                </a:solidFill>
              </a:rPr>
              <a:t>associati</a:t>
            </a:r>
            <a:r>
              <a:rPr lang="en-GB" sz="2000" dirty="0" smtClean="0">
                <a:solidFill>
                  <a:srgbClr val="00ACAF"/>
                </a:solidFill>
              </a:rPr>
              <a:t> a </a:t>
            </a:r>
            <a:r>
              <a:rPr lang="en-GB" sz="2000" dirty="0" err="1" smtClean="0">
                <a:solidFill>
                  <a:srgbClr val="00ACAF"/>
                </a:solidFill>
              </a:rPr>
              <a:t>una</a:t>
            </a:r>
            <a:r>
              <a:rPr lang="en-GB" sz="2000" dirty="0" smtClean="0">
                <a:solidFill>
                  <a:srgbClr val="00ACAF"/>
                </a:solidFill>
              </a:rPr>
              <a:t> </a:t>
            </a:r>
            <a:r>
              <a:rPr lang="en-GB" sz="2000" dirty="0" err="1" smtClean="0">
                <a:solidFill>
                  <a:srgbClr val="00ACAF"/>
                </a:solidFill>
              </a:rPr>
              <a:t>cella</a:t>
            </a:r>
            <a:r>
              <a:rPr lang="en-GB" sz="2000" dirty="0" smtClean="0">
                <a:solidFill>
                  <a:srgbClr val="00ACAF"/>
                </a:solidFill>
              </a:rPr>
              <a:t> a </a:t>
            </a:r>
            <a:r>
              <a:rPr lang="en-GB" sz="2000" dirty="0" err="1" smtClean="0">
                <a:solidFill>
                  <a:srgbClr val="00ACAF"/>
                </a:solidFill>
              </a:rPr>
              <a:t>combustibile</a:t>
            </a:r>
            <a:endParaRPr lang="en-GB" sz="2000" dirty="0">
              <a:solidFill>
                <a:srgbClr val="00ACA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3279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Imag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899" y="1256904"/>
            <a:ext cx="4180686" cy="2217274"/>
          </a:xfrm>
          <a:prstGeom prst="rect">
            <a:avLst/>
          </a:prstGeom>
        </p:spPr>
      </p:pic>
      <p:pic>
        <p:nvPicPr>
          <p:cNvPr id="16" name="Imag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407" y="3610374"/>
            <a:ext cx="2091637" cy="2008843"/>
          </a:xfrm>
          <a:prstGeom prst="rect">
            <a:avLst/>
          </a:prstGeom>
        </p:spPr>
      </p:pic>
      <p:pic>
        <p:nvPicPr>
          <p:cNvPr id="17" name="Imag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011" y="3890493"/>
            <a:ext cx="1719301" cy="1880099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907" y="1420375"/>
            <a:ext cx="2535164" cy="1908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15"/>
          <p:cNvSpPr txBox="1"/>
          <p:nvPr/>
        </p:nvSpPr>
        <p:spPr>
          <a:xfrm>
            <a:off x="1084675" y="626077"/>
            <a:ext cx="7918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Il </a:t>
            </a:r>
            <a:r>
              <a:rPr lang="en-GB" sz="1600" dirty="0" err="1" smtClean="0"/>
              <a:t>circuito</a:t>
            </a:r>
            <a:r>
              <a:rPr lang="en-GB" sz="1600" dirty="0" smtClean="0"/>
              <a:t> di </a:t>
            </a:r>
            <a:r>
              <a:rPr lang="en-GB" sz="1600" dirty="0" err="1" smtClean="0"/>
              <a:t>ingresso</a:t>
            </a:r>
            <a:r>
              <a:rPr lang="en-GB" sz="1600" dirty="0" smtClean="0"/>
              <a:t> aria è </a:t>
            </a:r>
            <a:r>
              <a:rPr lang="en-GB" sz="1600" dirty="0" err="1" smtClean="0"/>
              <a:t>composto</a:t>
            </a:r>
            <a:r>
              <a:rPr lang="en-GB" sz="1600" dirty="0" smtClean="0"/>
              <a:t> da un </a:t>
            </a:r>
            <a:r>
              <a:rPr lang="en-GB" sz="1600" dirty="0" err="1" smtClean="0"/>
              <a:t>filtro</a:t>
            </a:r>
            <a:r>
              <a:rPr lang="en-GB" sz="1600" dirty="0" smtClean="0"/>
              <a:t>, </a:t>
            </a:r>
            <a:r>
              <a:rPr lang="en-GB" sz="1600" dirty="0" err="1" smtClean="0"/>
              <a:t>compressore</a:t>
            </a:r>
            <a:r>
              <a:rPr lang="en-GB" sz="1600" dirty="0" smtClean="0"/>
              <a:t>, intercooler, </a:t>
            </a:r>
            <a:r>
              <a:rPr lang="en-GB" sz="1600" dirty="0" err="1" smtClean="0"/>
              <a:t>umidificatore</a:t>
            </a:r>
            <a:r>
              <a:rPr lang="en-GB" sz="1600" dirty="0" smtClean="0"/>
              <a:t>, </a:t>
            </a:r>
            <a:r>
              <a:rPr lang="en-GB" sz="1600" dirty="0" err="1" smtClean="0"/>
              <a:t>cella</a:t>
            </a:r>
            <a:r>
              <a:rPr lang="en-GB" sz="1600" dirty="0" smtClean="0"/>
              <a:t> a </a:t>
            </a:r>
            <a:r>
              <a:rPr lang="en-GB" sz="1600" dirty="0" err="1" smtClean="0"/>
              <a:t>combustibile</a:t>
            </a:r>
            <a:r>
              <a:rPr lang="en-GB" sz="1600" dirty="0" smtClean="0"/>
              <a:t> e </a:t>
            </a:r>
            <a:r>
              <a:rPr lang="en-GB" sz="1600" dirty="0" err="1" smtClean="0"/>
              <a:t>tubo</a:t>
            </a:r>
            <a:r>
              <a:rPr lang="en-GB" sz="1600" dirty="0" smtClean="0"/>
              <a:t> di </a:t>
            </a:r>
            <a:r>
              <a:rPr lang="en-GB" sz="1600" dirty="0" err="1" smtClean="0"/>
              <a:t>scarico</a:t>
            </a:r>
            <a:r>
              <a:rPr lang="en-GB" sz="1600" dirty="0" smtClean="0"/>
              <a:t>. </a:t>
            </a:r>
            <a:endParaRPr lang="en-GB" dirty="0"/>
          </a:p>
        </p:txBody>
      </p:sp>
      <p:sp>
        <p:nvSpPr>
          <p:cNvPr id="20" name="ZoneTexte 19"/>
          <p:cNvSpPr txBox="1"/>
          <p:nvPr/>
        </p:nvSpPr>
        <p:spPr>
          <a:xfrm>
            <a:off x="7997443" y="3344815"/>
            <a:ext cx="1579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Source : Toyota TME</a:t>
            </a:r>
            <a:endParaRPr lang="en-GB" sz="1200" dirty="0"/>
          </a:p>
        </p:txBody>
      </p:sp>
      <p:sp>
        <p:nvSpPr>
          <p:cNvPr id="21" name="ZoneTexte 20"/>
          <p:cNvSpPr txBox="1"/>
          <p:nvPr/>
        </p:nvSpPr>
        <p:spPr>
          <a:xfrm>
            <a:off x="641961" y="5642405"/>
            <a:ext cx="2323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Source : </a:t>
            </a:r>
            <a:r>
              <a:rPr lang="en-GB" sz="1200" dirty="0" err="1" smtClean="0"/>
              <a:t>Perma</a:t>
            </a:r>
            <a:r>
              <a:rPr lang="en-GB" sz="1200" dirty="0" smtClean="0"/>
              <a:t> Pure humidifiers</a:t>
            </a:r>
            <a:endParaRPr lang="en-GB" sz="1200" dirty="0"/>
          </a:p>
        </p:txBody>
      </p:sp>
      <p:sp>
        <p:nvSpPr>
          <p:cNvPr id="23" name="ZoneTexte 1"/>
          <p:cNvSpPr txBox="1"/>
          <p:nvPr/>
        </p:nvSpPr>
        <p:spPr>
          <a:xfrm>
            <a:off x="1757447" y="3037936"/>
            <a:ext cx="1703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4. </a:t>
            </a:r>
            <a:r>
              <a:rPr lang="en-GB" sz="1600" dirty="0" err="1" smtClean="0"/>
              <a:t>Compressore</a:t>
            </a:r>
            <a:endParaRPr lang="en-GB" sz="1600" dirty="0"/>
          </a:p>
        </p:txBody>
      </p:sp>
      <p:sp>
        <p:nvSpPr>
          <p:cNvPr id="24" name="ZoneTexte 22"/>
          <p:cNvSpPr txBox="1"/>
          <p:nvPr/>
        </p:nvSpPr>
        <p:spPr>
          <a:xfrm>
            <a:off x="5861903" y="1309744"/>
            <a:ext cx="141546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5. Intercooler</a:t>
            </a:r>
            <a:endParaRPr lang="en-GB" sz="1600" dirty="0"/>
          </a:p>
        </p:txBody>
      </p:sp>
      <p:sp>
        <p:nvSpPr>
          <p:cNvPr id="25" name="ZoneTexte 2"/>
          <p:cNvSpPr txBox="1"/>
          <p:nvPr/>
        </p:nvSpPr>
        <p:spPr>
          <a:xfrm>
            <a:off x="6269251" y="4118056"/>
            <a:ext cx="3024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 smtClean="0"/>
              <a:t>6.L’umidificatore è </a:t>
            </a:r>
            <a:r>
              <a:rPr lang="en-GB" sz="1600" dirty="0" err="1" smtClean="0"/>
              <a:t>posto</a:t>
            </a:r>
            <a:r>
              <a:rPr lang="en-GB" sz="1600" dirty="0" smtClean="0"/>
              <a:t> </a:t>
            </a:r>
            <a:r>
              <a:rPr lang="en-GB" sz="1600" dirty="0" err="1" smtClean="0"/>
              <a:t>subito</a:t>
            </a:r>
            <a:r>
              <a:rPr lang="en-GB" sz="1600" dirty="0" smtClean="0"/>
              <a:t> prima </a:t>
            </a:r>
            <a:r>
              <a:rPr lang="en-GB" sz="1600" dirty="0" err="1" smtClean="0"/>
              <a:t>della</a:t>
            </a:r>
            <a:r>
              <a:rPr lang="en-GB" sz="1600" dirty="0" smtClean="0"/>
              <a:t> fuel cell e </a:t>
            </a:r>
            <a:r>
              <a:rPr lang="en-GB" sz="1600" dirty="0" err="1" smtClean="0"/>
              <a:t>aumenta</a:t>
            </a:r>
            <a:r>
              <a:rPr lang="en-GB" sz="1600" dirty="0" smtClean="0"/>
              <a:t> la % di </a:t>
            </a:r>
            <a:r>
              <a:rPr lang="en-GB" sz="1600" dirty="0" err="1" smtClean="0"/>
              <a:t>umidità</a:t>
            </a:r>
            <a:r>
              <a:rPr lang="en-GB" sz="1600" dirty="0" smtClean="0"/>
              <a:t> </a:t>
            </a:r>
            <a:r>
              <a:rPr lang="en-GB" sz="1600" dirty="0" err="1" smtClean="0"/>
              <a:t>nell’aria</a:t>
            </a:r>
            <a:r>
              <a:rPr lang="en-GB" sz="1600" dirty="0" smtClean="0"/>
              <a:t> </a:t>
            </a:r>
            <a:r>
              <a:rPr lang="en-GB" sz="1600" dirty="0" err="1" smtClean="0"/>
              <a:t>estraendo</a:t>
            </a:r>
            <a:r>
              <a:rPr lang="en-GB" sz="1600" dirty="0" smtClean="0"/>
              <a:t> </a:t>
            </a:r>
            <a:r>
              <a:rPr lang="en-GB" sz="1600" dirty="0" err="1" smtClean="0"/>
              <a:t>l’acqua</a:t>
            </a:r>
            <a:r>
              <a:rPr lang="en-GB" sz="1600" dirty="0" smtClean="0"/>
              <a:t> </a:t>
            </a:r>
            <a:r>
              <a:rPr lang="en-GB" sz="1600" dirty="0" err="1" smtClean="0"/>
              <a:t>necessaria</a:t>
            </a:r>
            <a:r>
              <a:rPr lang="en-GB" sz="1600" dirty="0" smtClean="0"/>
              <a:t> </a:t>
            </a:r>
            <a:r>
              <a:rPr lang="en-GB" sz="1600" dirty="0" err="1" smtClean="0"/>
              <a:t>dall’aria</a:t>
            </a:r>
            <a:r>
              <a:rPr lang="en-GB" sz="1600" dirty="0" smtClean="0"/>
              <a:t> </a:t>
            </a:r>
            <a:r>
              <a:rPr lang="en-GB" sz="1600" dirty="0" err="1" smtClean="0"/>
              <a:t>umida</a:t>
            </a:r>
            <a:r>
              <a:rPr lang="en-GB" sz="1600" dirty="0" smtClean="0"/>
              <a:t> del </a:t>
            </a:r>
            <a:r>
              <a:rPr lang="en-GB" sz="1600" dirty="0" err="1" smtClean="0"/>
              <a:t>tubo</a:t>
            </a:r>
            <a:r>
              <a:rPr lang="en-GB" sz="1600" dirty="0" smtClean="0"/>
              <a:t> di </a:t>
            </a:r>
            <a:r>
              <a:rPr lang="en-GB" sz="1600" dirty="0" err="1" smtClean="0"/>
              <a:t>scarico</a:t>
            </a:r>
            <a:r>
              <a:rPr lang="en-GB" sz="1600" dirty="0" smtClean="0"/>
              <a:t>.</a:t>
            </a:r>
            <a:endParaRPr lang="en-GB" sz="1600" dirty="0"/>
          </a:p>
        </p:txBody>
      </p:sp>
      <p:sp>
        <p:nvSpPr>
          <p:cNvPr id="26" name="TextBox 1"/>
          <p:cNvSpPr txBox="1">
            <a:spLocks noChangeArrowheads="1"/>
          </p:cNvSpPr>
          <p:nvPr/>
        </p:nvSpPr>
        <p:spPr bwMode="auto">
          <a:xfrm>
            <a:off x="2432670" y="112075"/>
            <a:ext cx="52263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2000" dirty="0" err="1" smtClean="0">
                <a:solidFill>
                  <a:srgbClr val="00ACAF"/>
                </a:solidFill>
              </a:rPr>
              <a:t>Ausiliari</a:t>
            </a:r>
            <a:r>
              <a:rPr lang="en-GB" sz="2000" dirty="0" smtClean="0">
                <a:solidFill>
                  <a:srgbClr val="00ACAF"/>
                </a:solidFill>
              </a:rPr>
              <a:t> </a:t>
            </a:r>
            <a:r>
              <a:rPr lang="en-GB" sz="2000" dirty="0" err="1" smtClean="0">
                <a:solidFill>
                  <a:srgbClr val="00ACAF"/>
                </a:solidFill>
              </a:rPr>
              <a:t>associati</a:t>
            </a:r>
            <a:r>
              <a:rPr lang="en-GB" sz="2000" dirty="0" smtClean="0">
                <a:solidFill>
                  <a:srgbClr val="00ACAF"/>
                </a:solidFill>
              </a:rPr>
              <a:t> a </a:t>
            </a:r>
            <a:r>
              <a:rPr lang="en-GB" sz="2000" dirty="0" err="1" smtClean="0">
                <a:solidFill>
                  <a:srgbClr val="00ACAF"/>
                </a:solidFill>
              </a:rPr>
              <a:t>una</a:t>
            </a:r>
            <a:r>
              <a:rPr lang="en-GB" sz="2000" dirty="0" smtClean="0">
                <a:solidFill>
                  <a:srgbClr val="00ACAF"/>
                </a:solidFill>
              </a:rPr>
              <a:t> </a:t>
            </a:r>
            <a:r>
              <a:rPr lang="en-GB" sz="2000" dirty="0" err="1" smtClean="0">
                <a:solidFill>
                  <a:srgbClr val="00ACAF"/>
                </a:solidFill>
              </a:rPr>
              <a:t>cella</a:t>
            </a:r>
            <a:r>
              <a:rPr lang="en-GB" sz="2000" dirty="0" smtClean="0">
                <a:solidFill>
                  <a:srgbClr val="00ACAF"/>
                </a:solidFill>
              </a:rPr>
              <a:t> a </a:t>
            </a:r>
            <a:r>
              <a:rPr lang="en-GB" sz="2000" dirty="0" err="1" smtClean="0">
                <a:solidFill>
                  <a:srgbClr val="00ACAF"/>
                </a:solidFill>
              </a:rPr>
              <a:t>combustibile</a:t>
            </a:r>
            <a:endParaRPr lang="en-GB" sz="2000" dirty="0">
              <a:solidFill>
                <a:srgbClr val="00ACA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1702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Imag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81" y="1562607"/>
            <a:ext cx="3687006" cy="3649904"/>
          </a:xfrm>
          <a:prstGeom prst="rect">
            <a:avLst/>
          </a:prstGeom>
        </p:spPr>
      </p:pic>
      <p:pic>
        <p:nvPicPr>
          <p:cNvPr id="16" name="Imag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269" y="555983"/>
            <a:ext cx="3329847" cy="2246970"/>
          </a:xfrm>
          <a:prstGeom prst="rect">
            <a:avLst/>
          </a:prstGeom>
        </p:spPr>
      </p:pic>
      <p:pic>
        <p:nvPicPr>
          <p:cNvPr id="17" name="Imag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333" y="3578831"/>
            <a:ext cx="2134514" cy="1872208"/>
          </a:xfrm>
          <a:prstGeom prst="rect">
            <a:avLst/>
          </a:prstGeom>
        </p:spPr>
      </p:pic>
      <p:sp>
        <p:nvSpPr>
          <p:cNvPr id="18" name="ZoneTexte 14"/>
          <p:cNvSpPr txBox="1"/>
          <p:nvPr/>
        </p:nvSpPr>
        <p:spPr>
          <a:xfrm>
            <a:off x="1850825" y="5240077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Tipico</a:t>
            </a:r>
            <a:r>
              <a:rPr lang="en-GB" sz="1400" dirty="0" smtClean="0"/>
              <a:t> schema di </a:t>
            </a:r>
            <a:r>
              <a:rPr lang="en-GB" sz="1400" dirty="0" err="1" smtClean="0"/>
              <a:t>circuito</a:t>
            </a:r>
            <a:r>
              <a:rPr lang="en-GB" sz="1400" dirty="0" smtClean="0"/>
              <a:t> di </a:t>
            </a:r>
            <a:r>
              <a:rPr lang="en-GB" sz="1400" dirty="0" err="1" smtClean="0"/>
              <a:t>raffreddamento</a:t>
            </a:r>
            <a:r>
              <a:rPr lang="en-GB" sz="1400" dirty="0" smtClean="0"/>
              <a:t> di un </a:t>
            </a:r>
            <a:r>
              <a:rPr lang="en-GB" sz="1400" dirty="0" err="1" smtClean="0"/>
              <a:t>veicolo</a:t>
            </a:r>
            <a:r>
              <a:rPr lang="en-GB" sz="1400" dirty="0" smtClean="0"/>
              <a:t> fuel cell</a:t>
            </a:r>
            <a:endParaRPr lang="en-GB" sz="1400" dirty="0"/>
          </a:p>
        </p:txBody>
      </p:sp>
      <p:sp>
        <p:nvSpPr>
          <p:cNvPr id="19" name="ZoneTexte 1"/>
          <p:cNvSpPr txBox="1"/>
          <p:nvPr/>
        </p:nvSpPr>
        <p:spPr>
          <a:xfrm>
            <a:off x="699015" y="5678096"/>
            <a:ext cx="1810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Source : Toyota TME</a:t>
            </a:r>
            <a:endParaRPr lang="en-GB" sz="1200" dirty="0"/>
          </a:p>
        </p:txBody>
      </p:sp>
      <p:sp>
        <p:nvSpPr>
          <p:cNvPr id="21" name="ZoneTexte 2"/>
          <p:cNvSpPr txBox="1"/>
          <p:nvPr/>
        </p:nvSpPr>
        <p:spPr>
          <a:xfrm>
            <a:off x="6521950" y="5416486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A volte è </a:t>
            </a:r>
            <a:r>
              <a:rPr lang="en-GB" sz="1400" dirty="0" err="1" smtClean="0"/>
              <a:t>sufficiente</a:t>
            </a:r>
            <a:r>
              <a:rPr lang="en-GB" sz="1400" dirty="0" smtClean="0"/>
              <a:t> un </a:t>
            </a:r>
            <a:r>
              <a:rPr lang="en-GB" sz="1400" dirty="0" err="1" smtClean="0"/>
              <a:t>raffreddamento</a:t>
            </a:r>
            <a:r>
              <a:rPr lang="en-GB" sz="1400" dirty="0" smtClean="0"/>
              <a:t> ad aria</a:t>
            </a:r>
            <a:endParaRPr lang="en-GB" sz="1400" dirty="0"/>
          </a:p>
        </p:txBody>
      </p:sp>
      <p:sp>
        <p:nvSpPr>
          <p:cNvPr id="22" name="ZoneTexte 19"/>
          <p:cNvSpPr txBox="1"/>
          <p:nvPr/>
        </p:nvSpPr>
        <p:spPr>
          <a:xfrm>
            <a:off x="6000206" y="2786743"/>
            <a:ext cx="2909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Tipiche</a:t>
            </a:r>
            <a:r>
              <a:rPr lang="en-GB" sz="1400" dirty="0" smtClean="0"/>
              <a:t> </a:t>
            </a:r>
            <a:r>
              <a:rPr lang="en-GB" sz="1400" dirty="0" err="1" smtClean="0"/>
              <a:t>componenti</a:t>
            </a:r>
            <a:r>
              <a:rPr lang="en-GB" sz="1400" dirty="0" smtClean="0"/>
              <a:t> di un </a:t>
            </a:r>
            <a:r>
              <a:rPr lang="en-GB" sz="1400" dirty="0" err="1" smtClean="0"/>
              <a:t>circuito</a:t>
            </a:r>
            <a:r>
              <a:rPr lang="en-GB" sz="1400" dirty="0" smtClean="0"/>
              <a:t> di </a:t>
            </a:r>
            <a:r>
              <a:rPr lang="en-GB" sz="1400" dirty="0" err="1" smtClean="0"/>
              <a:t>raffreddamento</a:t>
            </a:r>
            <a:r>
              <a:rPr lang="en-GB" sz="1400" dirty="0" smtClean="0"/>
              <a:t> di </a:t>
            </a:r>
            <a:r>
              <a:rPr lang="en-GB" sz="1400" dirty="0" err="1" smtClean="0"/>
              <a:t>veicoli</a:t>
            </a:r>
            <a:r>
              <a:rPr lang="en-GB" sz="1400" dirty="0" smtClean="0"/>
              <a:t> fuel cell</a:t>
            </a:r>
            <a:endParaRPr lang="en-GB" sz="1400" dirty="0"/>
          </a:p>
        </p:txBody>
      </p:sp>
      <p:sp>
        <p:nvSpPr>
          <p:cNvPr id="23" name="ZoneTexte 3"/>
          <p:cNvSpPr txBox="1"/>
          <p:nvPr/>
        </p:nvSpPr>
        <p:spPr>
          <a:xfrm>
            <a:off x="1454781" y="555983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 err="1" smtClean="0"/>
              <a:t>L’efficienza</a:t>
            </a:r>
            <a:r>
              <a:rPr lang="en-GB" sz="1400" dirty="0" smtClean="0"/>
              <a:t> di </a:t>
            </a:r>
            <a:r>
              <a:rPr lang="en-GB" sz="1400" dirty="0" err="1" smtClean="0"/>
              <a:t>una</a:t>
            </a:r>
            <a:r>
              <a:rPr lang="en-GB" sz="1400" dirty="0" smtClean="0"/>
              <a:t> fuel cell </a:t>
            </a:r>
            <a:r>
              <a:rPr lang="en-GB" sz="1400" dirty="0" err="1" smtClean="0"/>
              <a:t>va</a:t>
            </a:r>
            <a:r>
              <a:rPr lang="en-GB" sz="1400" dirty="0" smtClean="0"/>
              <a:t> dal 50 al 60%. </a:t>
            </a:r>
            <a:r>
              <a:rPr lang="en-GB" sz="1400" dirty="0" err="1" smtClean="0"/>
              <a:t>Questo</a:t>
            </a:r>
            <a:r>
              <a:rPr lang="en-GB" sz="1400" dirty="0" smtClean="0"/>
              <a:t> </a:t>
            </a:r>
            <a:r>
              <a:rPr lang="en-GB" sz="1400" dirty="0" err="1" smtClean="0"/>
              <a:t>significa</a:t>
            </a:r>
            <a:r>
              <a:rPr lang="en-GB" sz="1400" dirty="0" smtClean="0"/>
              <a:t> </a:t>
            </a:r>
            <a:r>
              <a:rPr lang="en-GB" sz="1400" dirty="0" err="1" smtClean="0"/>
              <a:t>che</a:t>
            </a:r>
            <a:r>
              <a:rPr lang="en-GB" sz="1400" dirty="0" smtClean="0"/>
              <a:t> </a:t>
            </a:r>
            <a:r>
              <a:rPr lang="en-GB" sz="1400" dirty="0" err="1" smtClean="0"/>
              <a:t>una</a:t>
            </a:r>
            <a:r>
              <a:rPr lang="en-GB" sz="1400" dirty="0" smtClean="0"/>
              <a:t> parte </a:t>
            </a:r>
            <a:r>
              <a:rPr lang="en-GB" sz="1400" dirty="0" err="1" smtClean="0"/>
              <a:t>dell’energia</a:t>
            </a:r>
            <a:r>
              <a:rPr lang="en-GB" sz="1400" dirty="0" smtClean="0"/>
              <a:t> </a:t>
            </a:r>
            <a:r>
              <a:rPr lang="en-GB" sz="1400" dirty="0" err="1" smtClean="0"/>
              <a:t>rilasciata</a:t>
            </a:r>
            <a:r>
              <a:rPr lang="en-GB" sz="1400" dirty="0" smtClean="0"/>
              <a:t> </a:t>
            </a:r>
            <a:r>
              <a:rPr lang="en-GB" sz="1400" dirty="0" err="1" smtClean="0"/>
              <a:t>dalla</a:t>
            </a:r>
            <a:r>
              <a:rPr lang="en-GB" sz="1400" dirty="0" smtClean="0"/>
              <a:t> </a:t>
            </a:r>
            <a:r>
              <a:rPr lang="en-GB" sz="1400" dirty="0" err="1" smtClean="0"/>
              <a:t>reazione</a:t>
            </a:r>
            <a:r>
              <a:rPr lang="en-GB" sz="1400" dirty="0" smtClean="0"/>
              <a:t> </a:t>
            </a:r>
            <a:r>
              <a:rPr lang="en-GB" sz="1400" dirty="0" err="1" smtClean="0"/>
              <a:t>diventa</a:t>
            </a:r>
            <a:r>
              <a:rPr lang="en-GB" sz="1400" dirty="0" smtClean="0"/>
              <a:t> </a:t>
            </a:r>
            <a:r>
              <a:rPr lang="en-GB" sz="1400" dirty="0" err="1" smtClean="0"/>
              <a:t>calore</a:t>
            </a:r>
            <a:r>
              <a:rPr lang="en-GB" sz="1400" dirty="0" smtClean="0"/>
              <a:t> e </a:t>
            </a:r>
            <a:r>
              <a:rPr lang="en-GB" sz="1400" dirty="0" err="1" smtClean="0"/>
              <a:t>deve</a:t>
            </a:r>
            <a:r>
              <a:rPr lang="en-GB" sz="1400" dirty="0" smtClean="0"/>
              <a:t> </a:t>
            </a:r>
            <a:r>
              <a:rPr lang="en-GB" sz="1400" dirty="0" err="1" smtClean="0"/>
              <a:t>essere</a:t>
            </a:r>
            <a:r>
              <a:rPr lang="en-GB" sz="1400" dirty="0" smtClean="0"/>
              <a:t> </a:t>
            </a:r>
            <a:r>
              <a:rPr lang="en-GB" sz="1400" dirty="0" err="1" smtClean="0"/>
              <a:t>valorizzata</a:t>
            </a:r>
            <a:r>
              <a:rPr lang="en-GB" sz="1400" dirty="0" smtClean="0"/>
              <a:t> o </a:t>
            </a:r>
            <a:r>
              <a:rPr lang="en-GB" sz="1400" dirty="0" err="1" smtClean="0"/>
              <a:t>evacuata</a:t>
            </a:r>
            <a:r>
              <a:rPr lang="en-GB" sz="1400" dirty="0" smtClean="0"/>
              <a:t> dal </a:t>
            </a:r>
            <a:r>
              <a:rPr lang="en-GB" sz="1400" dirty="0" err="1" smtClean="0"/>
              <a:t>sistema</a:t>
            </a:r>
            <a:r>
              <a:rPr lang="en-GB" sz="1400" dirty="0" smtClean="0"/>
              <a:t>.  </a:t>
            </a:r>
            <a:endParaRPr lang="en-GB" sz="1400" dirty="0"/>
          </a:p>
        </p:txBody>
      </p:sp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2432670" y="112075"/>
            <a:ext cx="52263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2000" dirty="0" err="1" smtClean="0">
                <a:solidFill>
                  <a:srgbClr val="00ACAF"/>
                </a:solidFill>
              </a:rPr>
              <a:t>Ausiliari</a:t>
            </a:r>
            <a:r>
              <a:rPr lang="en-GB" sz="2000" dirty="0" smtClean="0">
                <a:solidFill>
                  <a:srgbClr val="00ACAF"/>
                </a:solidFill>
              </a:rPr>
              <a:t> </a:t>
            </a:r>
            <a:r>
              <a:rPr lang="en-GB" sz="2000" dirty="0" err="1" smtClean="0">
                <a:solidFill>
                  <a:srgbClr val="00ACAF"/>
                </a:solidFill>
              </a:rPr>
              <a:t>associati</a:t>
            </a:r>
            <a:r>
              <a:rPr lang="en-GB" sz="2000" dirty="0" smtClean="0">
                <a:solidFill>
                  <a:srgbClr val="00ACAF"/>
                </a:solidFill>
              </a:rPr>
              <a:t> a </a:t>
            </a:r>
            <a:r>
              <a:rPr lang="en-GB" sz="2000" dirty="0" err="1" smtClean="0">
                <a:solidFill>
                  <a:srgbClr val="00ACAF"/>
                </a:solidFill>
              </a:rPr>
              <a:t>una</a:t>
            </a:r>
            <a:r>
              <a:rPr lang="en-GB" sz="2000" dirty="0" smtClean="0">
                <a:solidFill>
                  <a:srgbClr val="00ACAF"/>
                </a:solidFill>
              </a:rPr>
              <a:t> </a:t>
            </a:r>
            <a:r>
              <a:rPr lang="en-GB" sz="2000" dirty="0" err="1" smtClean="0">
                <a:solidFill>
                  <a:srgbClr val="00ACAF"/>
                </a:solidFill>
              </a:rPr>
              <a:t>cella</a:t>
            </a:r>
            <a:r>
              <a:rPr lang="en-GB" sz="2000" dirty="0" smtClean="0">
                <a:solidFill>
                  <a:srgbClr val="00ACAF"/>
                </a:solidFill>
              </a:rPr>
              <a:t> a </a:t>
            </a:r>
            <a:r>
              <a:rPr lang="en-GB" sz="2000" dirty="0" err="1" smtClean="0">
                <a:solidFill>
                  <a:srgbClr val="00ACAF"/>
                </a:solidFill>
              </a:rPr>
              <a:t>combustibile</a:t>
            </a:r>
            <a:endParaRPr lang="en-GB" sz="2000" dirty="0">
              <a:solidFill>
                <a:srgbClr val="00ACA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3143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2"/>
          <p:cNvSpPr txBox="1"/>
          <p:nvPr/>
        </p:nvSpPr>
        <p:spPr>
          <a:xfrm>
            <a:off x="539551" y="726951"/>
            <a:ext cx="8317065" cy="5078313"/>
          </a:xfrm>
          <a:prstGeom prst="rect">
            <a:avLst/>
          </a:prstGeom>
          <a:noFill/>
          <a:ln w="28575">
            <a:solidFill>
              <a:srgbClr val="00ACA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 smtClean="0"/>
              <a:t>Una</a:t>
            </a:r>
            <a:r>
              <a:rPr lang="en-GB" dirty="0" smtClean="0"/>
              <a:t> fuel cell produce </a:t>
            </a:r>
            <a:r>
              <a:rPr lang="en-GB" dirty="0" err="1" smtClean="0"/>
              <a:t>corrente</a:t>
            </a:r>
            <a:r>
              <a:rPr lang="en-GB" dirty="0" smtClean="0"/>
              <a:t> continua DC come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batteria</a:t>
            </a:r>
            <a:r>
              <a:rPr lang="en-GB" dirty="0" smtClean="0"/>
              <a:t>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La </a:t>
            </a:r>
            <a:r>
              <a:rPr lang="en-GB" dirty="0" err="1" smtClean="0"/>
              <a:t>corrente</a:t>
            </a:r>
            <a:r>
              <a:rPr lang="en-GB" dirty="0" smtClean="0"/>
              <a:t> continua (DC) </a:t>
            </a:r>
            <a:r>
              <a:rPr lang="en-GB" dirty="0" err="1" smtClean="0"/>
              <a:t>deve</a:t>
            </a:r>
            <a:r>
              <a:rPr lang="en-GB" dirty="0" smtClean="0"/>
              <a:t> </a:t>
            </a:r>
            <a:r>
              <a:rPr lang="en-GB" dirty="0" err="1" smtClean="0"/>
              <a:t>essere</a:t>
            </a:r>
            <a:r>
              <a:rPr lang="en-GB" dirty="0" smtClean="0"/>
              <a:t> </a:t>
            </a:r>
            <a:r>
              <a:rPr lang="en-GB" dirty="0" err="1" smtClean="0"/>
              <a:t>trasformata</a:t>
            </a:r>
            <a:r>
              <a:rPr lang="en-GB" dirty="0" smtClean="0"/>
              <a:t> in </a:t>
            </a:r>
            <a:r>
              <a:rPr lang="en-GB" dirty="0" err="1" smtClean="0"/>
              <a:t>alternata</a:t>
            </a:r>
            <a:r>
              <a:rPr lang="en-GB" dirty="0" smtClean="0"/>
              <a:t> (AC) per </a:t>
            </a:r>
            <a:r>
              <a:rPr lang="en-GB" dirty="0" err="1" smtClean="0"/>
              <a:t>alimentare</a:t>
            </a:r>
            <a:r>
              <a:rPr lang="en-GB" dirty="0" smtClean="0"/>
              <a:t> la </a:t>
            </a:r>
            <a:r>
              <a:rPr lang="en-GB" dirty="0" err="1" smtClean="0"/>
              <a:t>maggior</a:t>
            </a:r>
            <a:r>
              <a:rPr lang="en-GB" dirty="0" smtClean="0"/>
              <a:t> parte </a:t>
            </a:r>
            <a:r>
              <a:rPr lang="en-GB" dirty="0" err="1" smtClean="0"/>
              <a:t>dei</a:t>
            </a:r>
            <a:r>
              <a:rPr lang="en-GB" dirty="0" smtClean="0"/>
              <a:t> </a:t>
            </a:r>
            <a:r>
              <a:rPr lang="en-GB" dirty="0" err="1" smtClean="0"/>
              <a:t>carichi</a:t>
            </a:r>
            <a:r>
              <a:rPr lang="en-GB" dirty="0" smtClean="0"/>
              <a:t> </a:t>
            </a:r>
            <a:r>
              <a:rPr lang="en-GB" dirty="0" err="1" smtClean="0"/>
              <a:t>elettrici</a:t>
            </a:r>
            <a:r>
              <a:rPr lang="en-GB" dirty="0" smtClean="0"/>
              <a:t> </a:t>
            </a:r>
            <a:r>
              <a:rPr lang="en-GB" dirty="0" err="1" smtClean="0"/>
              <a:t>comunemente</a:t>
            </a:r>
            <a:r>
              <a:rPr lang="en-GB" dirty="0" smtClean="0"/>
              <a:t> </a:t>
            </a:r>
            <a:r>
              <a:rPr lang="en-GB" dirty="0" err="1" smtClean="0"/>
              <a:t>usati</a:t>
            </a:r>
            <a:r>
              <a:rPr lang="en-GB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La </a:t>
            </a:r>
            <a:r>
              <a:rPr lang="en-GB" dirty="0" err="1" smtClean="0"/>
              <a:t>conversione</a:t>
            </a:r>
            <a:r>
              <a:rPr lang="en-GB" dirty="0" smtClean="0"/>
              <a:t> DC/AC </a:t>
            </a:r>
            <a:r>
              <a:rPr lang="en-GB" dirty="0" err="1" smtClean="0"/>
              <a:t>avviene</a:t>
            </a:r>
            <a:r>
              <a:rPr lang="en-GB" dirty="0" smtClean="0"/>
              <a:t> in un inverter. </a:t>
            </a:r>
            <a:r>
              <a:rPr lang="en-GB" dirty="0" err="1" smtClean="0"/>
              <a:t>Quest’ultimo</a:t>
            </a:r>
            <a:r>
              <a:rPr lang="en-GB" dirty="0" smtClean="0"/>
              <a:t> è un </a:t>
            </a:r>
            <a:r>
              <a:rPr lang="en-GB" dirty="0" err="1" smtClean="0"/>
              <a:t>dispositivo</a:t>
            </a:r>
            <a:r>
              <a:rPr lang="en-GB" dirty="0" smtClean="0"/>
              <a:t> </a:t>
            </a:r>
            <a:r>
              <a:rPr lang="en-GB" dirty="0" err="1" smtClean="0"/>
              <a:t>piuttosto</a:t>
            </a:r>
            <a:r>
              <a:rPr lang="en-GB" dirty="0" smtClean="0"/>
              <a:t> </a:t>
            </a:r>
            <a:r>
              <a:rPr lang="en-GB" dirty="0" err="1" smtClean="0"/>
              <a:t>semplice</a:t>
            </a:r>
            <a:r>
              <a:rPr lang="en-GB" dirty="0" smtClean="0"/>
              <a:t> </a:t>
            </a:r>
            <a:r>
              <a:rPr lang="en-GB" dirty="0" err="1" smtClean="0"/>
              <a:t>ed</a:t>
            </a:r>
            <a:r>
              <a:rPr lang="en-GB" dirty="0" smtClean="0"/>
              <a:t> </a:t>
            </a:r>
            <a:r>
              <a:rPr lang="en-GB" dirty="0" err="1" smtClean="0"/>
              <a:t>efficiente</a:t>
            </a:r>
            <a:r>
              <a:rPr lang="en-GB" dirty="0" smtClean="0"/>
              <a:t> </a:t>
            </a:r>
            <a:r>
              <a:rPr lang="en-GB" dirty="0" err="1" smtClean="0"/>
              <a:t>costituito</a:t>
            </a:r>
            <a:r>
              <a:rPr lang="en-GB" dirty="0" smtClean="0"/>
              <a:t> da 6 transistor </a:t>
            </a:r>
            <a:r>
              <a:rPr lang="en-GB" dirty="0" err="1" smtClean="0"/>
              <a:t>che</a:t>
            </a:r>
            <a:r>
              <a:rPr lang="en-GB" dirty="0" smtClean="0"/>
              <a:t> </a:t>
            </a:r>
            <a:r>
              <a:rPr lang="en-GB" dirty="0" err="1" smtClean="0"/>
              <a:t>aprendosi</a:t>
            </a:r>
            <a:r>
              <a:rPr lang="en-GB" dirty="0" smtClean="0"/>
              <a:t> o </a:t>
            </a:r>
            <a:r>
              <a:rPr lang="en-GB" dirty="0" err="1" smtClean="0"/>
              <a:t>chiudendosi</a:t>
            </a:r>
            <a:r>
              <a:rPr lang="en-GB" dirty="0" smtClean="0"/>
              <a:t> con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certa</a:t>
            </a:r>
            <a:r>
              <a:rPr lang="en-GB" dirty="0" smtClean="0"/>
              <a:t> </a:t>
            </a:r>
            <a:r>
              <a:rPr lang="en-GB" dirty="0" err="1" smtClean="0"/>
              <a:t>logica</a:t>
            </a:r>
            <a:r>
              <a:rPr lang="en-GB" dirty="0" smtClean="0"/>
              <a:t> e </a:t>
            </a:r>
            <a:r>
              <a:rPr lang="en-GB" dirty="0" err="1" smtClean="0"/>
              <a:t>frequenza</a:t>
            </a:r>
            <a:r>
              <a:rPr lang="en-GB" dirty="0" smtClean="0"/>
              <a:t> </a:t>
            </a:r>
            <a:r>
              <a:rPr lang="en-GB" dirty="0" err="1" smtClean="0"/>
              <a:t>trasformano</a:t>
            </a:r>
            <a:r>
              <a:rPr lang="en-GB" dirty="0" smtClean="0"/>
              <a:t> la </a:t>
            </a:r>
            <a:r>
              <a:rPr lang="en-GB" dirty="0" err="1" smtClean="0"/>
              <a:t>corrente</a:t>
            </a:r>
            <a:r>
              <a:rPr lang="en-GB" dirty="0" smtClean="0"/>
              <a:t> da DC ad AC e </a:t>
            </a:r>
            <a:r>
              <a:rPr lang="en-GB" dirty="0" err="1" smtClean="0"/>
              <a:t>viceversa</a:t>
            </a:r>
            <a:r>
              <a:rPr lang="en-GB" dirty="0" smtClean="0"/>
              <a:t>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I </a:t>
            </a:r>
            <a:r>
              <a:rPr lang="en-GB" dirty="0" err="1" smtClean="0"/>
              <a:t>motori</a:t>
            </a:r>
            <a:r>
              <a:rPr lang="en-GB" dirty="0" smtClean="0"/>
              <a:t> </a:t>
            </a:r>
            <a:r>
              <a:rPr lang="en-GB" dirty="0" err="1" smtClean="0"/>
              <a:t>elettrici</a:t>
            </a:r>
            <a:r>
              <a:rPr lang="en-GB" dirty="0" smtClean="0"/>
              <a:t> </a:t>
            </a:r>
            <a:r>
              <a:rPr lang="en-GB" dirty="0" err="1" smtClean="0"/>
              <a:t>dei</a:t>
            </a:r>
            <a:r>
              <a:rPr lang="en-GB" dirty="0" smtClean="0"/>
              <a:t> </a:t>
            </a:r>
            <a:r>
              <a:rPr lang="en-GB" dirty="0" err="1" smtClean="0"/>
              <a:t>veicoli</a:t>
            </a:r>
            <a:r>
              <a:rPr lang="en-GB" dirty="0" smtClean="0"/>
              <a:t> </a:t>
            </a:r>
            <a:r>
              <a:rPr lang="en-GB" dirty="0" err="1" smtClean="0"/>
              <a:t>sono</a:t>
            </a:r>
            <a:r>
              <a:rPr lang="en-GB" dirty="0" smtClean="0"/>
              <a:t> </a:t>
            </a:r>
            <a:r>
              <a:rPr lang="en-GB" dirty="0" err="1" smtClean="0"/>
              <a:t>alimentati</a:t>
            </a:r>
            <a:r>
              <a:rPr lang="en-GB" dirty="0" smtClean="0"/>
              <a:t> da </a:t>
            </a:r>
            <a:r>
              <a:rPr lang="en-GB" dirty="0" err="1" smtClean="0"/>
              <a:t>corrente</a:t>
            </a:r>
            <a:r>
              <a:rPr lang="en-GB" dirty="0" smtClean="0"/>
              <a:t> AC </a:t>
            </a:r>
            <a:r>
              <a:rPr lang="en-GB" dirty="0" err="1" smtClean="0"/>
              <a:t>trifase</a:t>
            </a:r>
            <a:r>
              <a:rPr lang="en-GB" dirty="0" smtClean="0"/>
              <a:t>.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Le </a:t>
            </a:r>
            <a:r>
              <a:rPr lang="en-GB" dirty="0" err="1" smtClean="0"/>
              <a:t>bobine</a:t>
            </a:r>
            <a:r>
              <a:rPr lang="en-GB" dirty="0" smtClean="0"/>
              <a:t> </a:t>
            </a:r>
            <a:r>
              <a:rPr lang="en-GB" dirty="0" err="1" smtClean="0"/>
              <a:t>nello</a:t>
            </a:r>
            <a:r>
              <a:rPr lang="en-GB" dirty="0" smtClean="0"/>
              <a:t> </a:t>
            </a:r>
            <a:r>
              <a:rPr lang="en-GB" dirty="0" err="1" smtClean="0"/>
              <a:t>statore</a:t>
            </a:r>
            <a:r>
              <a:rPr lang="en-GB" dirty="0" smtClean="0"/>
              <a:t> del </a:t>
            </a:r>
            <a:r>
              <a:rPr lang="en-GB" dirty="0" err="1" smtClean="0"/>
              <a:t>motore</a:t>
            </a:r>
            <a:r>
              <a:rPr lang="en-GB" dirty="0" smtClean="0"/>
              <a:t> </a:t>
            </a:r>
            <a:r>
              <a:rPr lang="en-GB" dirty="0" err="1" smtClean="0"/>
              <a:t>elettrico</a:t>
            </a:r>
            <a:r>
              <a:rPr lang="en-GB" dirty="0" smtClean="0"/>
              <a:t> </a:t>
            </a:r>
            <a:r>
              <a:rPr lang="en-GB" dirty="0" err="1" smtClean="0"/>
              <a:t>generano</a:t>
            </a:r>
            <a:r>
              <a:rPr lang="en-GB" dirty="0" smtClean="0"/>
              <a:t> un campo </a:t>
            </a:r>
            <a:r>
              <a:rPr lang="en-GB" dirty="0" err="1" smtClean="0"/>
              <a:t>magnetico</a:t>
            </a:r>
            <a:r>
              <a:rPr lang="en-GB" dirty="0" smtClean="0"/>
              <a:t> </a:t>
            </a:r>
            <a:r>
              <a:rPr lang="en-GB" dirty="0" err="1" smtClean="0"/>
              <a:t>rotante</a:t>
            </a:r>
            <a:r>
              <a:rPr lang="en-GB" dirty="0" smtClean="0"/>
              <a:t> (RMF = rotating magnetic field)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Il campo </a:t>
            </a:r>
            <a:r>
              <a:rPr lang="en-GB" dirty="0" err="1" smtClean="0"/>
              <a:t>magnetico</a:t>
            </a:r>
            <a:r>
              <a:rPr lang="en-GB" dirty="0" smtClean="0"/>
              <a:t> </a:t>
            </a:r>
            <a:r>
              <a:rPr lang="en-GB" dirty="0" err="1" smtClean="0"/>
              <a:t>mette</a:t>
            </a:r>
            <a:r>
              <a:rPr lang="en-GB" dirty="0" smtClean="0"/>
              <a:t> in </a:t>
            </a:r>
            <a:r>
              <a:rPr lang="en-GB" dirty="0" err="1" smtClean="0"/>
              <a:t>moto</a:t>
            </a:r>
            <a:r>
              <a:rPr lang="en-GB" dirty="0" smtClean="0"/>
              <a:t> un </a:t>
            </a:r>
            <a:r>
              <a:rPr lang="en-GB" dirty="0" err="1" smtClean="0"/>
              <a:t>rotore</a:t>
            </a:r>
            <a:r>
              <a:rPr lang="en-GB" dirty="0" smtClean="0"/>
              <a:t> </a:t>
            </a:r>
            <a:r>
              <a:rPr lang="en-GB" dirty="0" err="1" smtClean="0"/>
              <a:t>collegato</a:t>
            </a:r>
            <a:r>
              <a:rPr lang="en-GB" dirty="0" smtClean="0"/>
              <a:t> </a:t>
            </a:r>
            <a:r>
              <a:rPr lang="en-GB" dirty="0" err="1" smtClean="0"/>
              <a:t>alla</a:t>
            </a:r>
            <a:r>
              <a:rPr lang="en-GB" dirty="0" smtClean="0"/>
              <a:t> </a:t>
            </a:r>
            <a:r>
              <a:rPr lang="en-GB" dirty="0" err="1" smtClean="0"/>
              <a:t>trasmissione</a:t>
            </a:r>
            <a:r>
              <a:rPr lang="en-GB" dirty="0" smtClean="0"/>
              <a:t> </a:t>
            </a:r>
            <a:r>
              <a:rPr lang="en-GB" dirty="0" err="1" smtClean="0"/>
              <a:t>meccanica</a:t>
            </a:r>
            <a:r>
              <a:rPr lang="en-GB" dirty="0" smtClean="0"/>
              <a:t>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Il </a:t>
            </a:r>
            <a:r>
              <a:rPr lang="en-GB" dirty="0" err="1" smtClean="0"/>
              <a:t>moto</a:t>
            </a:r>
            <a:r>
              <a:rPr lang="en-GB" dirty="0" smtClean="0"/>
              <a:t> del </a:t>
            </a:r>
            <a:r>
              <a:rPr lang="en-GB" dirty="0" err="1" smtClean="0"/>
              <a:t>rotore</a:t>
            </a:r>
            <a:r>
              <a:rPr lang="en-GB" dirty="0" smtClean="0"/>
              <a:t> è </a:t>
            </a:r>
            <a:r>
              <a:rPr lang="en-GB" dirty="0" err="1" smtClean="0"/>
              <a:t>controllato</a:t>
            </a:r>
            <a:r>
              <a:rPr lang="en-GB" dirty="0" smtClean="0"/>
              <a:t> da </a:t>
            </a:r>
            <a:r>
              <a:rPr lang="en-GB" dirty="0" err="1" smtClean="0"/>
              <a:t>sensori</a:t>
            </a:r>
            <a:r>
              <a:rPr lang="en-GB" dirty="0" smtClean="0"/>
              <a:t> </a:t>
            </a:r>
            <a:r>
              <a:rPr lang="en-GB" dirty="0" err="1" smtClean="0"/>
              <a:t>che</a:t>
            </a:r>
            <a:r>
              <a:rPr lang="en-GB" dirty="0" smtClean="0"/>
              <a:t> </a:t>
            </a:r>
            <a:r>
              <a:rPr lang="en-GB" dirty="0" err="1" smtClean="0"/>
              <a:t>controllano</a:t>
            </a:r>
            <a:r>
              <a:rPr lang="en-GB" dirty="0" smtClean="0"/>
              <a:t> la </a:t>
            </a:r>
            <a:r>
              <a:rPr lang="en-GB" dirty="0" err="1"/>
              <a:t>coppia</a:t>
            </a:r>
            <a:r>
              <a:rPr lang="en-GB" dirty="0"/>
              <a:t> </a:t>
            </a:r>
            <a:r>
              <a:rPr lang="en-GB" dirty="0" err="1"/>
              <a:t>fornita</a:t>
            </a:r>
            <a:r>
              <a:rPr lang="en-GB" dirty="0"/>
              <a:t> dal </a:t>
            </a:r>
            <a:r>
              <a:rPr lang="en-GB" dirty="0" err="1"/>
              <a:t>motore</a:t>
            </a:r>
            <a:r>
              <a:rPr lang="en-GB" dirty="0" smtClean="0"/>
              <a:t> con un </a:t>
            </a:r>
            <a:r>
              <a:rPr lang="en-GB" dirty="0" err="1" smtClean="0"/>
              <a:t>circuito</a:t>
            </a:r>
            <a:r>
              <a:rPr lang="en-GB" dirty="0" smtClean="0"/>
              <a:t> di feedback e </a:t>
            </a:r>
            <a:r>
              <a:rPr lang="en-GB" dirty="0" err="1" smtClean="0"/>
              <a:t>regolazione</a:t>
            </a:r>
            <a:r>
              <a:rPr lang="en-GB" dirty="0" smtClean="0"/>
              <a:t>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234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51"/>
          <p:cNvSpPr txBox="1">
            <a:spLocks noChangeArrowheads="1"/>
          </p:cNvSpPr>
          <p:nvPr/>
        </p:nvSpPr>
        <p:spPr bwMode="auto">
          <a:xfrm>
            <a:off x="572852" y="599905"/>
            <a:ext cx="85026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charset="0"/>
              <a:buNone/>
            </a:pPr>
            <a:r>
              <a:rPr lang="en-GB" altLang="fr-FR" sz="1600" b="0" dirty="0" smtClean="0">
                <a:sym typeface="Wingdings" pitchFamily="2" charset="2"/>
              </a:rPr>
              <a:t>La </a:t>
            </a:r>
            <a:r>
              <a:rPr lang="en-GB" altLang="fr-FR" sz="1600" b="0" dirty="0" err="1" smtClean="0">
                <a:sym typeface="Wingdings" pitchFamily="2" charset="2"/>
              </a:rPr>
              <a:t>corrente</a:t>
            </a:r>
            <a:r>
              <a:rPr lang="en-GB" altLang="fr-FR" sz="1600" b="0" dirty="0" smtClean="0">
                <a:sym typeface="Wingdings" pitchFamily="2" charset="2"/>
              </a:rPr>
              <a:t> DC </a:t>
            </a:r>
            <a:r>
              <a:rPr lang="en-GB" altLang="fr-FR" sz="1600" b="0" dirty="0" err="1" smtClean="0">
                <a:sym typeface="Wingdings" pitchFamily="2" charset="2"/>
              </a:rPr>
              <a:t>prodott</a:t>
            </a:r>
            <a:r>
              <a:rPr lang="en-GB" altLang="fr-FR" sz="1600" dirty="0" err="1" smtClean="0">
                <a:sym typeface="Wingdings" pitchFamily="2" charset="2"/>
              </a:rPr>
              <a:t>a</a:t>
            </a:r>
            <a:r>
              <a:rPr lang="en-GB" altLang="fr-FR" sz="1600" dirty="0" smtClean="0">
                <a:sym typeface="Wingdings" pitchFamily="2" charset="2"/>
              </a:rPr>
              <a:t> </a:t>
            </a:r>
            <a:r>
              <a:rPr lang="en-GB" altLang="fr-FR" sz="1600" dirty="0" err="1" smtClean="0">
                <a:sym typeface="Wingdings" pitchFamily="2" charset="2"/>
              </a:rPr>
              <a:t>dalla</a:t>
            </a:r>
            <a:r>
              <a:rPr lang="en-GB" altLang="fr-FR" sz="1600" dirty="0" smtClean="0">
                <a:sym typeface="Wingdings" pitchFamily="2" charset="2"/>
              </a:rPr>
              <a:t> </a:t>
            </a:r>
            <a:r>
              <a:rPr lang="en-GB" altLang="fr-FR" sz="1600" dirty="0" err="1" smtClean="0">
                <a:sym typeface="Wingdings" pitchFamily="2" charset="2"/>
              </a:rPr>
              <a:t>cella</a:t>
            </a:r>
            <a:r>
              <a:rPr lang="en-GB" altLang="fr-FR" sz="1600" dirty="0" smtClean="0">
                <a:sym typeface="Wingdings" pitchFamily="2" charset="2"/>
              </a:rPr>
              <a:t> è </a:t>
            </a:r>
            <a:r>
              <a:rPr lang="en-GB" altLang="fr-FR" sz="1600" dirty="0" err="1" smtClean="0">
                <a:sym typeface="Wingdings" pitchFamily="2" charset="2"/>
              </a:rPr>
              <a:t>trasformata</a:t>
            </a:r>
            <a:r>
              <a:rPr lang="en-GB" altLang="fr-FR" sz="1600" dirty="0" smtClean="0">
                <a:sym typeface="Wingdings" pitchFamily="2" charset="2"/>
              </a:rPr>
              <a:t> in </a:t>
            </a:r>
            <a:r>
              <a:rPr lang="en-GB" altLang="fr-FR" sz="1600" dirty="0" err="1" smtClean="0">
                <a:sym typeface="Wingdings" pitchFamily="2" charset="2"/>
              </a:rPr>
              <a:t>corrente</a:t>
            </a:r>
            <a:r>
              <a:rPr lang="en-GB" altLang="fr-FR" sz="1600" dirty="0" smtClean="0">
                <a:sym typeface="Wingdings" pitchFamily="2" charset="2"/>
              </a:rPr>
              <a:t> AC </a:t>
            </a:r>
            <a:r>
              <a:rPr lang="en-GB" altLang="fr-FR" sz="1600" dirty="0" err="1" smtClean="0">
                <a:sym typeface="Wingdings" pitchFamily="2" charset="2"/>
              </a:rPr>
              <a:t>trifase</a:t>
            </a:r>
            <a:r>
              <a:rPr lang="en-GB" altLang="fr-FR" sz="1600" dirty="0" smtClean="0">
                <a:sym typeface="Wingdings" pitchFamily="2" charset="2"/>
              </a:rPr>
              <a:t> </a:t>
            </a:r>
            <a:r>
              <a:rPr lang="en-GB" altLang="fr-FR" sz="1600" dirty="0" err="1" smtClean="0">
                <a:sym typeface="Wingdings" pitchFamily="2" charset="2"/>
              </a:rPr>
              <a:t>nell’inverter</a:t>
            </a:r>
            <a:r>
              <a:rPr lang="en-GB" altLang="fr-FR" sz="1600" dirty="0" smtClean="0">
                <a:sym typeface="Wingdings" pitchFamily="2" charset="2"/>
              </a:rPr>
              <a:t>, un </a:t>
            </a:r>
            <a:r>
              <a:rPr lang="en-GB" altLang="fr-FR" sz="1600" dirty="0" err="1" smtClean="0">
                <a:sym typeface="Wingdings" pitchFamily="2" charset="2"/>
              </a:rPr>
              <a:t>circuito</a:t>
            </a:r>
            <a:r>
              <a:rPr lang="en-GB" altLang="fr-FR" sz="1600" dirty="0" smtClean="0">
                <a:sym typeface="Wingdings" pitchFamily="2" charset="2"/>
              </a:rPr>
              <a:t> </a:t>
            </a:r>
            <a:r>
              <a:rPr lang="en-GB" altLang="fr-FR" sz="1600" dirty="0" err="1" smtClean="0">
                <a:sym typeface="Wingdings" pitchFamily="2" charset="2"/>
              </a:rPr>
              <a:t>elettronico</a:t>
            </a:r>
            <a:r>
              <a:rPr lang="en-GB" altLang="fr-FR" sz="1600" dirty="0" smtClean="0">
                <a:sym typeface="Wingdings" pitchFamily="2" charset="2"/>
              </a:rPr>
              <a:t> di </a:t>
            </a:r>
            <a:r>
              <a:rPr lang="en-GB" altLang="fr-FR" sz="1600" dirty="0" err="1" smtClean="0">
                <a:sym typeface="Wingdings" pitchFamily="2" charset="2"/>
              </a:rPr>
              <a:t>potenza</a:t>
            </a:r>
            <a:r>
              <a:rPr lang="en-GB" altLang="fr-FR" sz="1600" dirty="0" smtClean="0">
                <a:sym typeface="Wingdings" pitchFamily="2" charset="2"/>
              </a:rPr>
              <a:t>. </a:t>
            </a:r>
            <a:endParaRPr lang="en-GB" altLang="fr-FR" sz="1600" b="0" dirty="0">
              <a:sym typeface="Wingdings" pitchFamily="2" charset="2"/>
            </a:endParaRPr>
          </a:p>
        </p:txBody>
      </p:sp>
      <p:sp>
        <p:nvSpPr>
          <p:cNvPr id="16" name="ZoneTexte 22"/>
          <p:cNvSpPr txBox="1">
            <a:spLocks noChangeArrowheads="1"/>
          </p:cNvSpPr>
          <p:nvPr/>
        </p:nvSpPr>
        <p:spPr bwMode="auto">
          <a:xfrm>
            <a:off x="5560132" y="4793376"/>
            <a:ext cx="36972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1400" b="0" i="1" dirty="0" smtClean="0"/>
              <a:t>Inverter DC/AC </a:t>
            </a:r>
            <a:r>
              <a:rPr lang="en-GB" altLang="fr-FR" sz="1400" b="0" i="1" dirty="0" err="1" smtClean="0"/>
              <a:t>della</a:t>
            </a:r>
            <a:r>
              <a:rPr lang="en-GB" altLang="fr-FR" sz="1400" b="0" i="1" dirty="0" smtClean="0"/>
              <a:t> Toyota Prius</a:t>
            </a:r>
            <a:endParaRPr lang="en-GB" altLang="fr-FR" sz="1400" b="0" i="1" dirty="0"/>
          </a:p>
        </p:txBody>
      </p:sp>
      <p:pic>
        <p:nvPicPr>
          <p:cNvPr id="17" name="Picture 21" descr="File:ToyotaOpenHSD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939" y="1750139"/>
            <a:ext cx="3985113" cy="299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477" y="1639093"/>
            <a:ext cx="3367088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924168" y="1443094"/>
            <a:ext cx="436562" cy="21209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cxnSp>
        <p:nvCxnSpPr>
          <p:cNvPr id="20" name="Connecteur droit 17"/>
          <p:cNvCxnSpPr/>
          <p:nvPr/>
        </p:nvCxnSpPr>
        <p:spPr>
          <a:xfrm flipH="1">
            <a:off x="1363063" y="1670107"/>
            <a:ext cx="3429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18"/>
          <p:cNvCxnSpPr/>
          <p:nvPr/>
        </p:nvCxnSpPr>
        <p:spPr>
          <a:xfrm flipH="1">
            <a:off x="1374176" y="3368732"/>
            <a:ext cx="3429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4"/>
          <p:cNvSpPr txBox="1">
            <a:spLocks noChangeArrowheads="1"/>
          </p:cNvSpPr>
          <p:nvPr/>
        </p:nvSpPr>
        <p:spPr bwMode="auto">
          <a:xfrm rot="-5400000">
            <a:off x="78030" y="2346382"/>
            <a:ext cx="2128838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1500" dirty="0" err="1" smtClean="0"/>
              <a:t>Batteria</a:t>
            </a:r>
            <a:r>
              <a:rPr lang="en-GB" altLang="fr-FR" sz="1500" dirty="0" smtClean="0"/>
              <a:t> o Fuel Cell</a:t>
            </a:r>
            <a:endParaRPr lang="en-GB" altLang="fr-FR" sz="1500" dirty="0"/>
          </a:p>
        </p:txBody>
      </p:sp>
      <p:sp>
        <p:nvSpPr>
          <p:cNvPr id="23" name="ZoneTexte 22"/>
          <p:cNvSpPr txBox="1">
            <a:spLocks noChangeArrowheads="1"/>
          </p:cNvSpPr>
          <p:nvPr/>
        </p:nvSpPr>
        <p:spPr bwMode="auto">
          <a:xfrm>
            <a:off x="624159" y="3561553"/>
            <a:ext cx="42513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1400" b="0" i="1" dirty="0" err="1" smtClean="0"/>
              <a:t>Diagramma</a:t>
            </a:r>
            <a:r>
              <a:rPr lang="en-GB" altLang="fr-FR" sz="1400" b="0" i="1" dirty="0" smtClean="0"/>
              <a:t> di un inverter </a:t>
            </a:r>
            <a:r>
              <a:rPr lang="en-GB" altLang="fr-FR" sz="1400" b="0" i="1" dirty="0" err="1" smtClean="0"/>
              <a:t>reversibil</a:t>
            </a:r>
            <a:r>
              <a:rPr lang="en-GB" altLang="fr-FR" sz="1400" i="1" dirty="0" err="1" smtClean="0"/>
              <a:t>e</a:t>
            </a:r>
            <a:r>
              <a:rPr lang="en-GB" altLang="fr-FR" sz="1400" i="1" dirty="0" smtClean="0"/>
              <a:t> DC/AC</a:t>
            </a:r>
            <a:endParaRPr lang="en-GB" altLang="fr-FR" sz="1400" b="0" i="1" dirty="0"/>
          </a:p>
        </p:txBody>
      </p:sp>
      <p:pic>
        <p:nvPicPr>
          <p:cNvPr id="24" name="Picture 2" descr="background imag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264" y="4079622"/>
            <a:ext cx="3556000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ZoneTexte 23"/>
          <p:cNvSpPr txBox="1"/>
          <p:nvPr/>
        </p:nvSpPr>
        <p:spPr>
          <a:xfrm>
            <a:off x="1071327" y="3869302"/>
            <a:ext cx="365125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GB" dirty="0" smtClean="0">
                <a:solidFill>
                  <a:srgbClr val="FF0000"/>
                </a:solidFill>
                <a:latin typeface="+mj-lt"/>
              </a:rPr>
              <a:t>U</a:t>
            </a:r>
            <a:endParaRPr lang="en-GB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6" name="ZoneTexte 24"/>
          <p:cNvSpPr txBox="1"/>
          <p:nvPr/>
        </p:nvSpPr>
        <p:spPr>
          <a:xfrm>
            <a:off x="4578114" y="4628127"/>
            <a:ext cx="365125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GB" dirty="0" smtClean="0">
                <a:solidFill>
                  <a:srgbClr val="FF0000"/>
                </a:solidFill>
                <a:latin typeface="+mj-lt"/>
              </a:rPr>
              <a:t>t</a:t>
            </a:r>
            <a:endParaRPr lang="en-GB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7" name="ZoneTexte 22"/>
          <p:cNvSpPr txBox="1">
            <a:spLocks noChangeArrowheads="1"/>
          </p:cNvSpPr>
          <p:nvPr/>
        </p:nvSpPr>
        <p:spPr bwMode="auto">
          <a:xfrm>
            <a:off x="877652" y="5585464"/>
            <a:ext cx="42513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1400" b="0" i="1" dirty="0" err="1" smtClean="0"/>
              <a:t>Tensione</a:t>
            </a:r>
            <a:r>
              <a:rPr lang="en-GB" altLang="fr-FR" sz="1400" b="0" i="1" dirty="0" smtClean="0"/>
              <a:t> AC </a:t>
            </a:r>
            <a:r>
              <a:rPr lang="en-GB" altLang="fr-FR" sz="1400" b="0" i="1" dirty="0" err="1" smtClean="0"/>
              <a:t>misurata</a:t>
            </a:r>
            <a:r>
              <a:rPr lang="en-GB" altLang="fr-FR" sz="1400" b="0" i="1" dirty="0" smtClean="0"/>
              <a:t> </a:t>
            </a:r>
            <a:r>
              <a:rPr lang="en-GB" altLang="fr-FR" sz="1400" b="0" i="1" dirty="0" err="1" smtClean="0"/>
              <a:t>tra</a:t>
            </a:r>
            <a:r>
              <a:rPr lang="en-GB" altLang="fr-FR" sz="1400" b="0" i="1" dirty="0" smtClean="0"/>
              <a:t> due </a:t>
            </a:r>
            <a:r>
              <a:rPr lang="en-GB" altLang="fr-FR" sz="1400" b="0" i="1" dirty="0" err="1" smtClean="0"/>
              <a:t>capi</a:t>
            </a:r>
            <a:r>
              <a:rPr lang="en-GB" altLang="fr-FR" sz="1400" b="0" i="1" dirty="0" smtClean="0"/>
              <a:t> </a:t>
            </a:r>
            <a:r>
              <a:rPr lang="en-GB" altLang="fr-FR" sz="1400" b="0" i="1" dirty="0" err="1" smtClean="0"/>
              <a:t>dell’inverter</a:t>
            </a:r>
            <a:endParaRPr lang="en-GB" altLang="fr-FR" sz="1400" b="0" i="1" dirty="0"/>
          </a:p>
        </p:txBody>
      </p:sp>
      <p:sp>
        <p:nvSpPr>
          <p:cNvPr id="28" name="ZoneTexte 1"/>
          <p:cNvSpPr txBox="1"/>
          <p:nvPr/>
        </p:nvSpPr>
        <p:spPr>
          <a:xfrm>
            <a:off x="7459812" y="5732062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Source : </a:t>
            </a:r>
            <a:r>
              <a:rPr lang="en-GB" sz="1200" dirty="0" err="1" smtClean="0"/>
              <a:t>prius</a:t>
            </a:r>
            <a:r>
              <a:rPr lang="en-GB" sz="1200" dirty="0" smtClean="0"/>
              <a:t>-touring-club</a:t>
            </a:r>
            <a:endParaRPr lang="en-GB" sz="1200" dirty="0"/>
          </a:p>
        </p:txBody>
      </p:sp>
      <p:sp>
        <p:nvSpPr>
          <p:cNvPr id="29" name="TextBox 1"/>
          <p:cNvSpPr txBox="1">
            <a:spLocks noChangeArrowheads="1"/>
          </p:cNvSpPr>
          <p:nvPr/>
        </p:nvSpPr>
        <p:spPr bwMode="auto">
          <a:xfrm>
            <a:off x="3003314" y="164539"/>
            <a:ext cx="36326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2000" dirty="0" smtClean="0">
                <a:solidFill>
                  <a:srgbClr val="00ACAF"/>
                </a:solidFill>
              </a:rPr>
              <a:t>Fuel cell in un </a:t>
            </a:r>
            <a:r>
              <a:rPr lang="en-GB" sz="2000" dirty="0" err="1" smtClean="0">
                <a:solidFill>
                  <a:srgbClr val="00ACAF"/>
                </a:solidFill>
              </a:rPr>
              <a:t>sistema</a:t>
            </a:r>
            <a:r>
              <a:rPr lang="en-GB" sz="2000" dirty="0" smtClean="0">
                <a:solidFill>
                  <a:srgbClr val="00ACAF"/>
                </a:solidFill>
              </a:rPr>
              <a:t> </a:t>
            </a:r>
            <a:r>
              <a:rPr lang="en-GB" sz="2000" dirty="0" err="1" smtClean="0">
                <a:solidFill>
                  <a:srgbClr val="00ACAF"/>
                </a:solidFill>
              </a:rPr>
              <a:t>completo</a:t>
            </a:r>
            <a:endParaRPr lang="en-GB" sz="2000" dirty="0">
              <a:solidFill>
                <a:srgbClr val="00ACA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3714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51"/>
          <p:cNvSpPr txBox="1">
            <a:spLocks noChangeArrowheads="1"/>
          </p:cNvSpPr>
          <p:nvPr/>
        </p:nvSpPr>
        <p:spPr bwMode="auto">
          <a:xfrm>
            <a:off x="1009773" y="564649"/>
            <a:ext cx="82153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charset="0"/>
              <a:buNone/>
            </a:pPr>
            <a:r>
              <a:rPr lang="en-GB" altLang="fr-FR" sz="1600" b="0" dirty="0" smtClean="0">
                <a:sym typeface="Wingdings" pitchFamily="2" charset="2"/>
              </a:rPr>
              <a:t>In </a:t>
            </a:r>
            <a:r>
              <a:rPr lang="en-GB" altLang="fr-FR" sz="1600" b="0" dirty="0" err="1" smtClean="0">
                <a:sym typeface="Wingdings" pitchFamily="2" charset="2"/>
              </a:rPr>
              <a:t>applicazioni</a:t>
            </a:r>
            <a:r>
              <a:rPr lang="en-GB" altLang="fr-FR" sz="1600" b="0" dirty="0" smtClean="0">
                <a:sym typeface="Wingdings" pitchFamily="2" charset="2"/>
              </a:rPr>
              <a:t> automotive </a:t>
            </a:r>
            <a:r>
              <a:rPr lang="en-GB" altLang="fr-FR" sz="1600" b="0" dirty="0" err="1" smtClean="0">
                <a:sym typeface="Wingdings" pitchFamily="2" charset="2"/>
              </a:rPr>
              <a:t>l’utenza</a:t>
            </a:r>
            <a:r>
              <a:rPr lang="en-GB" altLang="fr-FR" sz="1600" b="0" dirty="0" smtClean="0">
                <a:sym typeface="Wingdings" pitchFamily="2" charset="2"/>
              </a:rPr>
              <a:t> </a:t>
            </a:r>
            <a:r>
              <a:rPr lang="en-GB" altLang="fr-FR" sz="1600" b="0" dirty="0" err="1" smtClean="0">
                <a:sym typeface="Wingdings" pitchFamily="2" charset="2"/>
              </a:rPr>
              <a:t>che</a:t>
            </a:r>
            <a:r>
              <a:rPr lang="en-GB" altLang="fr-FR" sz="1600" b="0" dirty="0" smtClean="0">
                <a:sym typeface="Wingdings" pitchFamily="2" charset="2"/>
              </a:rPr>
              <a:t> </a:t>
            </a:r>
            <a:r>
              <a:rPr lang="en-GB" altLang="fr-FR" sz="1600" b="0" dirty="0" err="1" smtClean="0">
                <a:sym typeface="Wingdings" pitchFamily="2" charset="2"/>
              </a:rPr>
              <a:t>assorbe</a:t>
            </a:r>
            <a:r>
              <a:rPr lang="en-GB" altLang="fr-FR" sz="1600" b="0" dirty="0" smtClean="0">
                <a:sym typeface="Wingdings" pitchFamily="2" charset="2"/>
              </a:rPr>
              <a:t> </a:t>
            </a:r>
            <a:r>
              <a:rPr lang="en-GB" altLang="fr-FR" sz="1600" b="0" dirty="0" err="1" smtClean="0">
                <a:sym typeface="Wingdings" pitchFamily="2" charset="2"/>
              </a:rPr>
              <a:t>potenza</a:t>
            </a:r>
            <a:r>
              <a:rPr lang="en-GB" altLang="fr-FR" sz="1600" b="0" dirty="0" smtClean="0">
                <a:sym typeface="Wingdings" pitchFamily="2" charset="2"/>
              </a:rPr>
              <a:t> è un </a:t>
            </a:r>
            <a:r>
              <a:rPr lang="en-GB" altLang="fr-FR" sz="1600" b="0" dirty="0" err="1" smtClean="0">
                <a:sym typeface="Wingdings" pitchFamily="2" charset="2"/>
              </a:rPr>
              <a:t>motore</a:t>
            </a:r>
            <a:r>
              <a:rPr lang="en-GB" altLang="fr-FR" sz="1600" b="0" dirty="0" smtClean="0">
                <a:sym typeface="Wingdings" pitchFamily="2" charset="2"/>
              </a:rPr>
              <a:t> </a:t>
            </a:r>
            <a:r>
              <a:rPr lang="en-GB" altLang="fr-FR" sz="1600" b="0" dirty="0" err="1" smtClean="0">
                <a:sym typeface="Wingdings" pitchFamily="2" charset="2"/>
              </a:rPr>
              <a:t>elettrico</a:t>
            </a:r>
            <a:r>
              <a:rPr lang="en-GB" altLang="fr-FR" sz="1600" dirty="0" smtClean="0">
                <a:sym typeface="Wingdings" pitchFamily="2" charset="2"/>
              </a:rPr>
              <a:t>. </a:t>
            </a:r>
            <a:r>
              <a:rPr lang="en-GB" altLang="fr-FR" sz="1600" dirty="0" err="1" smtClean="0">
                <a:sym typeface="Wingdings" pitchFamily="2" charset="2"/>
              </a:rPr>
              <a:t>Quest’ultimo</a:t>
            </a:r>
            <a:r>
              <a:rPr lang="en-GB" altLang="fr-FR" sz="1600" dirty="0" smtClean="0">
                <a:sym typeface="Wingdings" pitchFamily="2" charset="2"/>
              </a:rPr>
              <a:t> è </a:t>
            </a:r>
            <a:r>
              <a:rPr lang="en-GB" altLang="fr-FR" sz="1600" dirty="0" err="1" smtClean="0">
                <a:sym typeface="Wingdings" pitchFamily="2" charset="2"/>
              </a:rPr>
              <a:t>una</a:t>
            </a:r>
            <a:r>
              <a:rPr lang="en-GB" altLang="fr-FR" sz="1600" dirty="0" smtClean="0">
                <a:sym typeface="Wingdings" pitchFamily="2" charset="2"/>
              </a:rPr>
              <a:t> </a:t>
            </a:r>
            <a:r>
              <a:rPr lang="en-GB" altLang="fr-FR" sz="1600" dirty="0" err="1" smtClean="0">
                <a:sym typeface="Wingdings" pitchFamily="2" charset="2"/>
              </a:rPr>
              <a:t>macchina</a:t>
            </a:r>
            <a:r>
              <a:rPr lang="en-GB" altLang="fr-FR" sz="1600" dirty="0" smtClean="0">
                <a:sym typeface="Wingdings" pitchFamily="2" charset="2"/>
              </a:rPr>
              <a:t> in cui </a:t>
            </a:r>
            <a:r>
              <a:rPr lang="en-GB" altLang="fr-FR" sz="1600" dirty="0" err="1" smtClean="0">
                <a:sym typeface="Wingdings" pitchFamily="2" charset="2"/>
              </a:rPr>
              <a:t>il</a:t>
            </a:r>
            <a:r>
              <a:rPr lang="en-GB" altLang="fr-FR" sz="1600" dirty="0" smtClean="0">
                <a:sym typeface="Wingdings" pitchFamily="2" charset="2"/>
              </a:rPr>
              <a:t> </a:t>
            </a:r>
            <a:r>
              <a:rPr lang="en-GB" altLang="fr-FR" sz="1600" dirty="0" err="1" smtClean="0">
                <a:sym typeface="Wingdings" pitchFamily="2" charset="2"/>
              </a:rPr>
              <a:t>rotore</a:t>
            </a:r>
            <a:r>
              <a:rPr lang="en-GB" altLang="fr-FR" sz="1600" dirty="0" smtClean="0">
                <a:sym typeface="Wingdings" pitchFamily="2" charset="2"/>
              </a:rPr>
              <a:t> </a:t>
            </a:r>
            <a:r>
              <a:rPr lang="en-GB" altLang="fr-FR" sz="1600" dirty="0" err="1" smtClean="0">
                <a:sym typeface="Wingdings" pitchFamily="2" charset="2"/>
              </a:rPr>
              <a:t>si</a:t>
            </a:r>
            <a:r>
              <a:rPr lang="en-GB" altLang="fr-FR" sz="1600" dirty="0" smtClean="0">
                <a:sym typeface="Wingdings" pitchFamily="2" charset="2"/>
              </a:rPr>
              <a:t> </a:t>
            </a:r>
            <a:r>
              <a:rPr lang="en-GB" altLang="fr-FR" sz="1600" dirty="0" err="1" smtClean="0">
                <a:sym typeface="Wingdings" pitchFamily="2" charset="2"/>
              </a:rPr>
              <a:t>muove</a:t>
            </a:r>
            <a:r>
              <a:rPr lang="en-GB" altLang="fr-FR" sz="1600" dirty="0" smtClean="0">
                <a:sym typeface="Wingdings" pitchFamily="2" charset="2"/>
              </a:rPr>
              <a:t> grazie al campo </a:t>
            </a:r>
            <a:r>
              <a:rPr lang="en-GB" altLang="fr-FR" sz="1600" dirty="0" err="1" smtClean="0">
                <a:sym typeface="Wingdings" pitchFamily="2" charset="2"/>
              </a:rPr>
              <a:t>magnetico</a:t>
            </a:r>
            <a:r>
              <a:rPr lang="en-GB" altLang="fr-FR" sz="1600" dirty="0" smtClean="0">
                <a:sym typeface="Wingdings" pitchFamily="2" charset="2"/>
              </a:rPr>
              <a:t> </a:t>
            </a:r>
            <a:r>
              <a:rPr lang="en-GB" altLang="fr-FR" sz="1600" dirty="0" err="1" smtClean="0">
                <a:sym typeface="Wingdings" pitchFamily="2" charset="2"/>
              </a:rPr>
              <a:t>rotante</a:t>
            </a:r>
            <a:r>
              <a:rPr lang="en-GB" altLang="fr-FR" sz="1600" dirty="0" smtClean="0">
                <a:sym typeface="Wingdings" pitchFamily="2" charset="2"/>
              </a:rPr>
              <a:t> </a:t>
            </a:r>
            <a:r>
              <a:rPr lang="en-GB" altLang="fr-FR" sz="1600" dirty="0" err="1" smtClean="0">
                <a:sym typeface="Wingdings" pitchFamily="2" charset="2"/>
              </a:rPr>
              <a:t>generato</a:t>
            </a:r>
            <a:r>
              <a:rPr lang="en-GB" altLang="fr-FR" sz="1600" dirty="0" smtClean="0">
                <a:sym typeface="Wingdings" pitchFamily="2" charset="2"/>
              </a:rPr>
              <a:t> </a:t>
            </a:r>
            <a:r>
              <a:rPr lang="en-GB" altLang="fr-FR" sz="1600" dirty="0" err="1" smtClean="0">
                <a:sym typeface="Wingdings" pitchFamily="2" charset="2"/>
              </a:rPr>
              <a:t>dalla</a:t>
            </a:r>
            <a:r>
              <a:rPr lang="en-GB" altLang="fr-FR" sz="1600" dirty="0" smtClean="0">
                <a:sym typeface="Wingdings" pitchFamily="2" charset="2"/>
              </a:rPr>
              <a:t> </a:t>
            </a:r>
            <a:r>
              <a:rPr lang="en-GB" altLang="fr-FR" sz="1600" dirty="0" err="1" smtClean="0">
                <a:sym typeface="Wingdings" pitchFamily="2" charset="2"/>
              </a:rPr>
              <a:t>corrente</a:t>
            </a:r>
            <a:r>
              <a:rPr lang="en-GB" altLang="fr-FR" sz="1600" dirty="0" smtClean="0">
                <a:sym typeface="Wingdings" pitchFamily="2" charset="2"/>
              </a:rPr>
              <a:t> </a:t>
            </a:r>
            <a:r>
              <a:rPr lang="en-GB" altLang="fr-FR" sz="1600" dirty="0" err="1" smtClean="0">
                <a:sym typeface="Wingdings" pitchFamily="2" charset="2"/>
              </a:rPr>
              <a:t>che</a:t>
            </a:r>
            <a:r>
              <a:rPr lang="en-GB" altLang="fr-FR" sz="1600" dirty="0" smtClean="0">
                <a:sym typeface="Wingdings" pitchFamily="2" charset="2"/>
              </a:rPr>
              <a:t> </a:t>
            </a:r>
            <a:r>
              <a:rPr lang="en-GB" altLang="fr-FR" sz="1600" dirty="0" err="1" smtClean="0">
                <a:sym typeface="Wingdings" pitchFamily="2" charset="2"/>
              </a:rPr>
              <a:t>scorre</a:t>
            </a:r>
            <a:r>
              <a:rPr lang="en-GB" altLang="fr-FR" sz="1600" dirty="0" smtClean="0">
                <a:sym typeface="Wingdings" pitchFamily="2" charset="2"/>
              </a:rPr>
              <a:t> </a:t>
            </a:r>
            <a:r>
              <a:rPr lang="en-GB" altLang="fr-FR" sz="1600" dirty="0" err="1" smtClean="0">
                <a:sym typeface="Wingdings" pitchFamily="2" charset="2"/>
              </a:rPr>
              <a:t>negli</a:t>
            </a:r>
            <a:r>
              <a:rPr lang="en-GB" altLang="fr-FR" sz="1600" dirty="0" smtClean="0">
                <a:sym typeface="Wingdings" pitchFamily="2" charset="2"/>
              </a:rPr>
              <a:t> </a:t>
            </a:r>
            <a:r>
              <a:rPr lang="en-GB" altLang="fr-FR" sz="1600" dirty="0" err="1" smtClean="0">
                <a:sym typeface="Wingdings" pitchFamily="2" charset="2"/>
              </a:rPr>
              <a:t>avvolgimenti</a:t>
            </a:r>
            <a:r>
              <a:rPr lang="en-GB" altLang="fr-FR" sz="1600" dirty="0" smtClean="0">
                <a:sym typeface="Wingdings" pitchFamily="2" charset="2"/>
              </a:rPr>
              <a:t> </a:t>
            </a:r>
            <a:r>
              <a:rPr lang="en-GB" altLang="fr-FR" sz="1600" dirty="0" err="1" smtClean="0">
                <a:sym typeface="Wingdings" pitchFamily="2" charset="2"/>
              </a:rPr>
              <a:t>dello</a:t>
            </a:r>
            <a:r>
              <a:rPr lang="en-GB" altLang="fr-FR" sz="1600" dirty="0" smtClean="0">
                <a:sym typeface="Wingdings" pitchFamily="2" charset="2"/>
              </a:rPr>
              <a:t> </a:t>
            </a:r>
            <a:r>
              <a:rPr lang="en-GB" altLang="fr-FR" sz="1600" dirty="0" err="1" smtClean="0">
                <a:sym typeface="Wingdings" pitchFamily="2" charset="2"/>
              </a:rPr>
              <a:t>statore</a:t>
            </a:r>
            <a:r>
              <a:rPr lang="en-GB" altLang="fr-FR" sz="1600" dirty="0" smtClean="0">
                <a:sym typeface="Wingdings" pitchFamily="2" charset="2"/>
              </a:rPr>
              <a:t>. </a:t>
            </a:r>
            <a:endParaRPr lang="en-GB" altLang="fr-FR" sz="1600" b="0" dirty="0">
              <a:sym typeface="Wingdings" pitchFamily="2" charset="2"/>
            </a:endParaRPr>
          </a:p>
        </p:txBody>
      </p:sp>
      <p:pic>
        <p:nvPicPr>
          <p:cNvPr id="17" name="Picture 11" descr="image007[1]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49117" y="1816844"/>
            <a:ext cx="3685205" cy="228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24" descr="Pulsant1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18" y="1753372"/>
            <a:ext cx="3729832" cy="241167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9"/>
          <p:cNvSpPr txBox="1">
            <a:spLocks noChangeArrowheads="1"/>
          </p:cNvSpPr>
          <p:nvPr/>
        </p:nvSpPr>
        <p:spPr bwMode="auto">
          <a:xfrm>
            <a:off x="1857958" y="4260864"/>
            <a:ext cx="221235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Campo </a:t>
            </a:r>
            <a:r>
              <a:rPr lang="en-US" dirty="0" err="1" smtClean="0">
                <a:latin typeface="Calibri" pitchFamily="34" charset="0"/>
              </a:rPr>
              <a:t>magnetico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generato</a:t>
            </a:r>
            <a:r>
              <a:rPr lang="en-US" dirty="0" smtClean="0">
                <a:latin typeface="Calibri" pitchFamily="34" charset="0"/>
              </a:rPr>
              <a:t> da </a:t>
            </a:r>
            <a:r>
              <a:rPr lang="en-US" dirty="0" err="1" smtClean="0">
                <a:latin typeface="Calibri" pitchFamily="34" charset="0"/>
              </a:rPr>
              <a:t>una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bobina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alimentata</a:t>
            </a:r>
            <a:r>
              <a:rPr lang="en-US" dirty="0" smtClean="0">
                <a:latin typeface="Calibri" pitchFamily="34" charset="0"/>
              </a:rPr>
              <a:t> da </a:t>
            </a:r>
            <a:r>
              <a:rPr lang="en-US" dirty="0" err="1" smtClean="0">
                <a:latin typeface="Calibri" pitchFamily="34" charset="0"/>
              </a:rPr>
              <a:t>corrente</a:t>
            </a:r>
            <a:r>
              <a:rPr lang="en-US" dirty="0" smtClean="0">
                <a:latin typeface="Calibri" pitchFamily="34" charset="0"/>
              </a:rPr>
              <a:t> AC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0" name="TextBox 9"/>
          <p:cNvSpPr txBox="1">
            <a:spLocks noChangeArrowheads="1"/>
          </p:cNvSpPr>
          <p:nvPr/>
        </p:nvSpPr>
        <p:spPr bwMode="auto">
          <a:xfrm>
            <a:off x="6276819" y="4260863"/>
            <a:ext cx="24482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3 </a:t>
            </a:r>
            <a:r>
              <a:rPr lang="en-US" dirty="0" err="1" smtClean="0">
                <a:latin typeface="Calibri" pitchFamily="34" charset="0"/>
              </a:rPr>
              <a:t>avvogimenti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alimentati</a:t>
            </a:r>
            <a:r>
              <a:rPr lang="en-US" dirty="0" smtClean="0">
                <a:latin typeface="Calibri" pitchFamily="34" charset="0"/>
              </a:rPr>
              <a:t> da </a:t>
            </a:r>
            <a:r>
              <a:rPr lang="en-US" dirty="0" err="1" smtClean="0">
                <a:latin typeface="Calibri" pitchFamily="34" charset="0"/>
              </a:rPr>
              <a:t>corrente</a:t>
            </a:r>
            <a:r>
              <a:rPr lang="en-US" dirty="0" smtClean="0">
                <a:latin typeface="Calibri" pitchFamily="34" charset="0"/>
              </a:rPr>
              <a:t> AC </a:t>
            </a:r>
            <a:r>
              <a:rPr lang="en-US" dirty="0" err="1" smtClean="0">
                <a:latin typeface="Calibri" pitchFamily="34" charset="0"/>
              </a:rPr>
              <a:t>generano</a:t>
            </a:r>
            <a:r>
              <a:rPr lang="en-US" dirty="0" smtClean="0">
                <a:latin typeface="Calibri" pitchFamily="34" charset="0"/>
              </a:rPr>
              <a:t> un campo </a:t>
            </a:r>
            <a:r>
              <a:rPr lang="en-US" dirty="0" err="1" smtClean="0">
                <a:latin typeface="Calibri" pitchFamily="34" charset="0"/>
              </a:rPr>
              <a:t>magnetico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rotante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3003314" y="164539"/>
            <a:ext cx="36326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2000" dirty="0" smtClean="0">
                <a:solidFill>
                  <a:srgbClr val="00ACAF"/>
                </a:solidFill>
              </a:rPr>
              <a:t>Fuel cell in un </a:t>
            </a:r>
            <a:r>
              <a:rPr lang="en-GB" sz="2000" dirty="0" err="1" smtClean="0">
                <a:solidFill>
                  <a:srgbClr val="00ACAF"/>
                </a:solidFill>
              </a:rPr>
              <a:t>sistema</a:t>
            </a:r>
            <a:r>
              <a:rPr lang="en-GB" sz="2000" dirty="0" smtClean="0">
                <a:solidFill>
                  <a:srgbClr val="00ACAF"/>
                </a:solidFill>
              </a:rPr>
              <a:t> </a:t>
            </a:r>
            <a:r>
              <a:rPr lang="en-GB" sz="2000" dirty="0" err="1" smtClean="0">
                <a:solidFill>
                  <a:srgbClr val="00ACAF"/>
                </a:solidFill>
              </a:rPr>
              <a:t>completo</a:t>
            </a:r>
            <a:endParaRPr lang="en-GB" sz="2000" dirty="0">
              <a:solidFill>
                <a:srgbClr val="00ACA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662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2"/>
          <p:cNvSpPr txBox="1"/>
          <p:nvPr/>
        </p:nvSpPr>
        <p:spPr>
          <a:xfrm>
            <a:off x="539552" y="980728"/>
            <a:ext cx="8588682" cy="4662815"/>
          </a:xfrm>
          <a:prstGeom prst="rect">
            <a:avLst/>
          </a:prstGeom>
          <a:noFill/>
          <a:ln w="28575">
            <a:solidFill>
              <a:srgbClr val="00ACA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Ci </a:t>
            </a:r>
            <a:r>
              <a:rPr lang="en-GB" dirty="0" err="1" smtClean="0"/>
              <a:t>sono</a:t>
            </a:r>
            <a:r>
              <a:rPr lang="en-GB" dirty="0" smtClean="0"/>
              <a:t> </a:t>
            </a:r>
            <a:r>
              <a:rPr lang="en-GB" dirty="0" err="1" smtClean="0"/>
              <a:t>diversi</a:t>
            </a:r>
            <a:r>
              <a:rPr lang="en-GB" dirty="0" smtClean="0"/>
              <a:t> tipi di </a:t>
            </a:r>
            <a:r>
              <a:rPr lang="en-GB" dirty="0" err="1" smtClean="0"/>
              <a:t>cella</a:t>
            </a:r>
            <a:r>
              <a:rPr lang="en-GB" dirty="0" smtClean="0"/>
              <a:t> a </a:t>
            </a:r>
            <a:r>
              <a:rPr lang="en-GB" dirty="0" err="1" smtClean="0"/>
              <a:t>combustibile</a:t>
            </a:r>
            <a:r>
              <a:rPr lang="en-GB" dirty="0" smtClean="0"/>
              <a:t> </a:t>
            </a:r>
            <a:r>
              <a:rPr lang="en-GB" dirty="0" err="1" smtClean="0"/>
              <a:t>basati</a:t>
            </a:r>
            <a:r>
              <a:rPr lang="en-GB" dirty="0" smtClean="0"/>
              <a:t> </a:t>
            </a:r>
            <a:r>
              <a:rPr lang="en-GB" dirty="0" err="1" smtClean="0"/>
              <a:t>sullo</a:t>
            </a:r>
            <a:r>
              <a:rPr lang="en-GB" dirty="0" smtClean="0"/>
              <a:t> </a:t>
            </a:r>
            <a:r>
              <a:rPr lang="en-GB" dirty="0" err="1" smtClean="0"/>
              <a:t>stesso</a:t>
            </a:r>
            <a:r>
              <a:rPr lang="en-GB" dirty="0" smtClean="0"/>
              <a:t> principio di </a:t>
            </a:r>
            <a:r>
              <a:rPr lang="en-GB" dirty="0" err="1" smtClean="0"/>
              <a:t>funzionamento</a:t>
            </a:r>
            <a:endParaRPr lang="en-GB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 smtClean="0"/>
              <a:t>Queste</a:t>
            </a:r>
            <a:r>
              <a:rPr lang="en-GB" dirty="0" smtClean="0"/>
              <a:t> </a:t>
            </a:r>
            <a:r>
              <a:rPr lang="en-GB" dirty="0" err="1" smtClean="0"/>
              <a:t>tipologie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differenziano</a:t>
            </a:r>
            <a:r>
              <a:rPr lang="en-GB" dirty="0" smtClean="0"/>
              <a:t> per </a:t>
            </a:r>
            <a:r>
              <a:rPr lang="en-GB" dirty="0" err="1" smtClean="0"/>
              <a:t>l’elettrolita</a:t>
            </a:r>
            <a:r>
              <a:rPr lang="en-GB" dirty="0" smtClean="0"/>
              <a:t>,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catalizzatori</a:t>
            </a:r>
            <a:r>
              <a:rPr lang="en-GB" dirty="0" smtClean="0"/>
              <a:t>,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reagenti</a:t>
            </a:r>
            <a:r>
              <a:rPr lang="en-GB" dirty="0" smtClean="0"/>
              <a:t> </a:t>
            </a:r>
            <a:r>
              <a:rPr lang="en-GB" dirty="0" err="1" smtClean="0"/>
              <a:t>gassosi</a:t>
            </a:r>
            <a:r>
              <a:rPr lang="en-GB" dirty="0" smtClean="0"/>
              <a:t> e la </a:t>
            </a:r>
            <a:r>
              <a:rPr lang="en-GB" dirty="0" err="1" smtClean="0"/>
              <a:t>temperatura</a:t>
            </a:r>
            <a:r>
              <a:rPr lang="en-GB" dirty="0" smtClean="0"/>
              <a:t> </a:t>
            </a:r>
            <a:r>
              <a:rPr lang="en-GB" dirty="0" err="1" smtClean="0"/>
              <a:t>operativa</a:t>
            </a:r>
            <a:r>
              <a:rPr lang="en-GB" dirty="0" smtClean="0"/>
              <a:t>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 smtClean="0"/>
              <a:t>Nella</a:t>
            </a:r>
            <a:r>
              <a:rPr lang="en-GB" dirty="0" smtClean="0"/>
              <a:t> </a:t>
            </a:r>
            <a:r>
              <a:rPr lang="en-GB" dirty="0" err="1" smtClean="0"/>
              <a:t>cella</a:t>
            </a:r>
            <a:r>
              <a:rPr lang="en-GB" dirty="0" smtClean="0"/>
              <a:t> ha </a:t>
            </a:r>
            <a:r>
              <a:rPr lang="en-GB" dirty="0" err="1" smtClean="0"/>
              <a:t>luogo</a:t>
            </a:r>
            <a:r>
              <a:rPr lang="en-GB" dirty="0" smtClean="0"/>
              <a:t>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reazione</a:t>
            </a:r>
            <a:r>
              <a:rPr lang="en-GB" dirty="0" smtClean="0"/>
              <a:t> </a:t>
            </a:r>
            <a:r>
              <a:rPr lang="en-GB" dirty="0" err="1" smtClean="0"/>
              <a:t>chimica</a:t>
            </a:r>
            <a:r>
              <a:rPr lang="en-GB" dirty="0" smtClean="0"/>
              <a:t> di </a:t>
            </a:r>
            <a:r>
              <a:rPr lang="en-GB" dirty="0" err="1" smtClean="0"/>
              <a:t>ossidoriduzione</a:t>
            </a:r>
            <a:r>
              <a:rPr lang="en-GB" dirty="0" smtClean="0"/>
              <a:t>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cella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compone</a:t>
            </a:r>
            <a:r>
              <a:rPr lang="en-GB" dirty="0" smtClean="0"/>
              <a:t> </a:t>
            </a:r>
            <a:r>
              <a:rPr lang="en-GB" dirty="0" err="1" smtClean="0"/>
              <a:t>solitamente</a:t>
            </a:r>
            <a:r>
              <a:rPr lang="en-GB" dirty="0" smtClean="0"/>
              <a:t> di 5 </a:t>
            </a:r>
            <a:r>
              <a:rPr lang="en-GB" dirty="0" err="1" smtClean="0"/>
              <a:t>elementi</a:t>
            </a:r>
            <a:r>
              <a:rPr lang="en-GB" dirty="0" smtClean="0"/>
              <a:t>: 2 </a:t>
            </a:r>
            <a:r>
              <a:rPr lang="en-GB" dirty="0" err="1" smtClean="0"/>
              <a:t>piatti</a:t>
            </a:r>
            <a:r>
              <a:rPr lang="en-GB" dirty="0" smtClean="0"/>
              <a:t> </a:t>
            </a:r>
            <a:r>
              <a:rPr lang="en-GB" dirty="0" err="1" smtClean="0"/>
              <a:t>bipolari</a:t>
            </a:r>
            <a:r>
              <a:rPr lang="en-GB" dirty="0" smtClean="0"/>
              <a:t>, 2 strati di </a:t>
            </a:r>
            <a:r>
              <a:rPr lang="en-GB" dirty="0" err="1" smtClean="0"/>
              <a:t>diffusione</a:t>
            </a:r>
            <a:r>
              <a:rPr lang="en-GB" dirty="0"/>
              <a:t> </a:t>
            </a:r>
            <a:r>
              <a:rPr lang="en-GB" dirty="0" smtClean="0"/>
              <a:t>e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membrana</a:t>
            </a:r>
            <a:r>
              <a:rPr lang="en-GB" dirty="0" smtClean="0"/>
              <a:t> </a:t>
            </a:r>
            <a:r>
              <a:rPr lang="en-GB" dirty="0" err="1" smtClean="0"/>
              <a:t>elettrolitica</a:t>
            </a:r>
            <a:r>
              <a:rPr lang="en-GB" dirty="0" smtClean="0"/>
              <a:t> al </a:t>
            </a:r>
            <a:r>
              <a:rPr lang="en-GB" dirty="0" err="1" smtClean="0"/>
              <a:t>centro</a:t>
            </a:r>
            <a:r>
              <a:rPr lang="en-GB" dirty="0" smtClean="0"/>
              <a:t>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Il </a:t>
            </a:r>
            <a:r>
              <a:rPr lang="en-GB" dirty="0" err="1" smtClean="0"/>
              <a:t>catalizzatore</a:t>
            </a:r>
            <a:r>
              <a:rPr lang="en-GB" dirty="0" smtClean="0"/>
              <a:t> è </a:t>
            </a:r>
            <a:r>
              <a:rPr lang="en-GB" dirty="0" err="1" smtClean="0"/>
              <a:t>disperso</a:t>
            </a:r>
            <a:r>
              <a:rPr lang="en-GB" dirty="0" smtClean="0"/>
              <a:t> </a:t>
            </a:r>
            <a:r>
              <a:rPr lang="en-GB" dirty="0" err="1" smtClean="0"/>
              <a:t>finemente</a:t>
            </a:r>
            <a:r>
              <a:rPr lang="en-GB" dirty="0" smtClean="0"/>
              <a:t> </a:t>
            </a:r>
            <a:r>
              <a:rPr lang="en-GB" dirty="0" err="1" smtClean="0"/>
              <a:t>sulle</a:t>
            </a:r>
            <a:r>
              <a:rPr lang="en-GB" dirty="0" smtClean="0"/>
              <a:t> </a:t>
            </a:r>
            <a:r>
              <a:rPr lang="en-GB" dirty="0" err="1" smtClean="0"/>
              <a:t>superfici</a:t>
            </a:r>
            <a:r>
              <a:rPr lang="en-GB" dirty="0" smtClean="0"/>
              <a:t> </a:t>
            </a:r>
            <a:r>
              <a:rPr lang="en-GB" dirty="0" err="1" smtClean="0"/>
              <a:t>attive</a:t>
            </a:r>
            <a:r>
              <a:rPr lang="en-GB" dirty="0" smtClean="0"/>
              <a:t> </a:t>
            </a:r>
            <a:r>
              <a:rPr lang="en-GB" dirty="0" err="1" smtClean="0"/>
              <a:t>degli</a:t>
            </a:r>
            <a:r>
              <a:rPr lang="en-GB" dirty="0" smtClean="0"/>
              <a:t> strati </a:t>
            </a:r>
            <a:r>
              <a:rPr lang="en-GB" dirty="0" err="1" smtClean="0"/>
              <a:t>diffusivi</a:t>
            </a:r>
            <a:r>
              <a:rPr lang="en-GB" dirty="0" smtClean="0"/>
              <a:t> </a:t>
            </a:r>
            <a:r>
              <a:rPr lang="en-GB" dirty="0" err="1" smtClean="0"/>
              <a:t>che</a:t>
            </a:r>
            <a:r>
              <a:rPr lang="en-GB" dirty="0" smtClean="0"/>
              <a:t> </a:t>
            </a:r>
            <a:r>
              <a:rPr lang="en-GB" dirty="0" err="1" smtClean="0"/>
              <a:t>sono</a:t>
            </a:r>
            <a:r>
              <a:rPr lang="en-GB" dirty="0" smtClean="0"/>
              <a:t> a </a:t>
            </a:r>
            <a:r>
              <a:rPr lang="en-GB" dirty="0" err="1" smtClean="0"/>
              <a:t>contatto</a:t>
            </a:r>
            <a:r>
              <a:rPr lang="en-GB" dirty="0" smtClean="0"/>
              <a:t> con la </a:t>
            </a:r>
            <a:r>
              <a:rPr lang="en-GB" dirty="0" err="1" smtClean="0"/>
              <a:t>membrana</a:t>
            </a:r>
            <a:r>
              <a:rPr lang="en-GB" dirty="0" smtClean="0"/>
              <a:t> </a:t>
            </a:r>
            <a:r>
              <a:rPr lang="en-GB" dirty="0" err="1" smtClean="0"/>
              <a:t>elettrolitica</a:t>
            </a:r>
            <a:r>
              <a:rPr lang="en-GB" dirty="0" smtClean="0"/>
              <a:t>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cella</a:t>
            </a:r>
            <a:r>
              <a:rPr lang="en-GB" dirty="0" smtClean="0"/>
              <a:t> genera 1.18 Volt </a:t>
            </a:r>
            <a:r>
              <a:rPr lang="en-GB" dirty="0" err="1" smtClean="0"/>
              <a:t>quando</a:t>
            </a:r>
            <a:r>
              <a:rPr lang="en-GB" dirty="0" smtClean="0"/>
              <a:t> </a:t>
            </a:r>
            <a:r>
              <a:rPr lang="en-GB" dirty="0" err="1" smtClean="0"/>
              <a:t>alimentata</a:t>
            </a:r>
            <a:r>
              <a:rPr lang="en-GB" dirty="0" smtClean="0"/>
              <a:t> da </a:t>
            </a:r>
            <a:r>
              <a:rPr lang="en-GB" dirty="0" err="1" smtClean="0"/>
              <a:t>idrogeno</a:t>
            </a:r>
            <a:r>
              <a:rPr lang="en-GB" dirty="0" smtClean="0"/>
              <a:t> e  aria.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Le </a:t>
            </a:r>
            <a:r>
              <a:rPr lang="en-GB" dirty="0" err="1" smtClean="0"/>
              <a:t>singole</a:t>
            </a:r>
            <a:r>
              <a:rPr lang="en-GB" dirty="0" smtClean="0"/>
              <a:t> </a:t>
            </a:r>
            <a:r>
              <a:rPr lang="en-GB" dirty="0" err="1" smtClean="0"/>
              <a:t>celle</a:t>
            </a:r>
            <a:r>
              <a:rPr lang="en-GB" dirty="0" smtClean="0"/>
              <a:t> </a:t>
            </a:r>
            <a:r>
              <a:rPr lang="en-GB" dirty="0" err="1" smtClean="0"/>
              <a:t>sono</a:t>
            </a:r>
            <a:r>
              <a:rPr lang="en-GB" dirty="0" smtClean="0"/>
              <a:t> </a:t>
            </a:r>
            <a:r>
              <a:rPr lang="en-GB" dirty="0" err="1" smtClean="0"/>
              <a:t>collegate</a:t>
            </a:r>
            <a:r>
              <a:rPr lang="en-GB" dirty="0" smtClean="0"/>
              <a:t> in </a:t>
            </a:r>
            <a:r>
              <a:rPr lang="en-GB" dirty="0" err="1" smtClean="0"/>
              <a:t>serie</a:t>
            </a:r>
            <a:r>
              <a:rPr lang="en-GB" dirty="0" smtClean="0"/>
              <a:t> per </a:t>
            </a:r>
            <a:r>
              <a:rPr lang="en-GB" dirty="0" err="1" smtClean="0"/>
              <a:t>sommare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voltaggi</a:t>
            </a:r>
            <a:r>
              <a:rPr lang="en-GB" dirty="0" smtClean="0"/>
              <a:t> </a:t>
            </a:r>
            <a:r>
              <a:rPr lang="en-GB" dirty="0" err="1" smtClean="0"/>
              <a:t>prodotti</a:t>
            </a:r>
            <a:r>
              <a:rPr lang="en-GB" dirty="0" smtClean="0"/>
              <a:t> in </a:t>
            </a:r>
            <a:r>
              <a:rPr lang="en-GB" dirty="0" err="1" smtClean="0"/>
              <a:t>modo</a:t>
            </a:r>
            <a:r>
              <a:rPr lang="en-GB" dirty="0" smtClean="0"/>
              <a:t> da </a:t>
            </a:r>
            <a:r>
              <a:rPr lang="en-GB" dirty="0" err="1" smtClean="0"/>
              <a:t>aumentare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voltaggio</a:t>
            </a:r>
            <a:r>
              <a:rPr lang="en-GB" dirty="0" smtClean="0"/>
              <a:t> </a:t>
            </a:r>
            <a:r>
              <a:rPr lang="en-GB" dirty="0" err="1" smtClean="0"/>
              <a:t>operativo</a:t>
            </a:r>
            <a:r>
              <a:rPr lang="en-GB" dirty="0" smtClean="0"/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9062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15" descr="moteur_asynchrone_Page_01_Image_000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78" y="4125963"/>
            <a:ext cx="1692880" cy="115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51"/>
          <p:cNvSpPr txBox="1">
            <a:spLocks noChangeArrowheads="1"/>
          </p:cNvSpPr>
          <p:nvPr/>
        </p:nvSpPr>
        <p:spPr bwMode="auto">
          <a:xfrm>
            <a:off x="1009772" y="483022"/>
            <a:ext cx="82153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en-GB" altLang="fr-FR" sz="1600" b="0" dirty="0" smtClean="0">
                <a:sym typeface="Wingdings" pitchFamily="2" charset="2"/>
              </a:rPr>
              <a:t>In un </a:t>
            </a:r>
            <a:r>
              <a:rPr lang="en-GB" altLang="fr-FR" sz="1600" b="0" dirty="0" err="1" smtClean="0">
                <a:sym typeface="Wingdings" pitchFamily="2" charset="2"/>
              </a:rPr>
              <a:t>motore</a:t>
            </a:r>
            <a:r>
              <a:rPr lang="en-GB" altLang="fr-FR" sz="1600" b="0" dirty="0" smtClean="0">
                <a:sym typeface="Wingdings" pitchFamily="2" charset="2"/>
              </a:rPr>
              <a:t> </a:t>
            </a:r>
            <a:r>
              <a:rPr lang="en-GB" altLang="fr-FR" sz="1600" b="0" dirty="0" err="1" smtClean="0">
                <a:sym typeface="Wingdings" pitchFamily="2" charset="2"/>
              </a:rPr>
              <a:t>elettrico</a:t>
            </a:r>
            <a:r>
              <a:rPr lang="en-GB" altLang="fr-FR" sz="1600" b="0" dirty="0" smtClean="0">
                <a:sym typeface="Wingdings" pitchFamily="2" charset="2"/>
              </a:rPr>
              <a:t>, </a:t>
            </a:r>
            <a:r>
              <a:rPr lang="en-GB" altLang="fr-FR" sz="1600" dirty="0" err="1">
                <a:sym typeface="Wingdings" pitchFamily="2" charset="2"/>
              </a:rPr>
              <a:t>il</a:t>
            </a:r>
            <a:r>
              <a:rPr lang="en-GB" altLang="fr-FR" sz="1600" dirty="0">
                <a:sym typeface="Wingdings" pitchFamily="2" charset="2"/>
              </a:rPr>
              <a:t> </a:t>
            </a:r>
            <a:r>
              <a:rPr lang="en-GB" altLang="fr-FR" sz="1600" dirty="0" err="1">
                <a:sym typeface="Wingdings" pitchFamily="2" charset="2"/>
              </a:rPr>
              <a:t>rotore</a:t>
            </a:r>
            <a:r>
              <a:rPr lang="en-GB" altLang="fr-FR" sz="1600" dirty="0">
                <a:sym typeface="Wingdings" pitchFamily="2" charset="2"/>
              </a:rPr>
              <a:t> </a:t>
            </a:r>
            <a:r>
              <a:rPr lang="en-GB" altLang="fr-FR" sz="1600" dirty="0" err="1">
                <a:sym typeface="Wingdings" pitchFamily="2" charset="2"/>
              </a:rPr>
              <a:t>si</a:t>
            </a:r>
            <a:r>
              <a:rPr lang="en-GB" altLang="fr-FR" sz="1600" dirty="0">
                <a:sym typeface="Wingdings" pitchFamily="2" charset="2"/>
              </a:rPr>
              <a:t> </a:t>
            </a:r>
            <a:r>
              <a:rPr lang="en-GB" altLang="fr-FR" sz="1600" dirty="0" err="1">
                <a:sym typeface="Wingdings" pitchFamily="2" charset="2"/>
              </a:rPr>
              <a:t>muove</a:t>
            </a:r>
            <a:r>
              <a:rPr lang="en-GB" altLang="fr-FR" sz="1600" dirty="0">
                <a:sym typeface="Wingdings" pitchFamily="2" charset="2"/>
              </a:rPr>
              <a:t> grazie al campo </a:t>
            </a:r>
            <a:r>
              <a:rPr lang="en-GB" altLang="fr-FR" sz="1600" dirty="0" err="1">
                <a:sym typeface="Wingdings" pitchFamily="2" charset="2"/>
              </a:rPr>
              <a:t>magnetico</a:t>
            </a:r>
            <a:r>
              <a:rPr lang="en-GB" altLang="fr-FR" sz="1600" dirty="0">
                <a:sym typeface="Wingdings" pitchFamily="2" charset="2"/>
              </a:rPr>
              <a:t> </a:t>
            </a:r>
            <a:r>
              <a:rPr lang="en-GB" altLang="fr-FR" sz="1600" dirty="0" err="1">
                <a:sym typeface="Wingdings" pitchFamily="2" charset="2"/>
              </a:rPr>
              <a:t>rotante</a:t>
            </a:r>
            <a:r>
              <a:rPr lang="en-GB" altLang="fr-FR" sz="1600" dirty="0">
                <a:sym typeface="Wingdings" pitchFamily="2" charset="2"/>
              </a:rPr>
              <a:t> </a:t>
            </a:r>
            <a:r>
              <a:rPr lang="en-GB" altLang="fr-FR" sz="1600" dirty="0" err="1">
                <a:sym typeface="Wingdings" pitchFamily="2" charset="2"/>
              </a:rPr>
              <a:t>generato</a:t>
            </a:r>
            <a:r>
              <a:rPr lang="en-GB" altLang="fr-FR" sz="1600" dirty="0">
                <a:sym typeface="Wingdings" pitchFamily="2" charset="2"/>
              </a:rPr>
              <a:t> </a:t>
            </a:r>
            <a:r>
              <a:rPr lang="en-GB" altLang="fr-FR" sz="1600" dirty="0" err="1">
                <a:sym typeface="Wingdings" pitchFamily="2" charset="2"/>
              </a:rPr>
              <a:t>dalla</a:t>
            </a:r>
            <a:r>
              <a:rPr lang="en-GB" altLang="fr-FR" sz="1600" dirty="0">
                <a:sym typeface="Wingdings" pitchFamily="2" charset="2"/>
              </a:rPr>
              <a:t> </a:t>
            </a:r>
            <a:r>
              <a:rPr lang="en-GB" altLang="fr-FR" sz="1600" dirty="0" err="1">
                <a:sym typeface="Wingdings" pitchFamily="2" charset="2"/>
              </a:rPr>
              <a:t>corrente</a:t>
            </a:r>
            <a:r>
              <a:rPr lang="en-GB" altLang="fr-FR" sz="1600" dirty="0">
                <a:sym typeface="Wingdings" pitchFamily="2" charset="2"/>
              </a:rPr>
              <a:t> </a:t>
            </a:r>
            <a:r>
              <a:rPr lang="en-GB" altLang="fr-FR" sz="1600" dirty="0" err="1">
                <a:sym typeface="Wingdings" pitchFamily="2" charset="2"/>
              </a:rPr>
              <a:t>che</a:t>
            </a:r>
            <a:r>
              <a:rPr lang="en-GB" altLang="fr-FR" sz="1600" dirty="0">
                <a:sym typeface="Wingdings" pitchFamily="2" charset="2"/>
              </a:rPr>
              <a:t> </a:t>
            </a:r>
            <a:r>
              <a:rPr lang="en-GB" altLang="fr-FR" sz="1600" dirty="0" err="1">
                <a:sym typeface="Wingdings" pitchFamily="2" charset="2"/>
              </a:rPr>
              <a:t>scorre</a:t>
            </a:r>
            <a:r>
              <a:rPr lang="en-GB" altLang="fr-FR" sz="1600" dirty="0">
                <a:sym typeface="Wingdings" pitchFamily="2" charset="2"/>
              </a:rPr>
              <a:t> </a:t>
            </a:r>
            <a:r>
              <a:rPr lang="en-GB" altLang="fr-FR" sz="1600" dirty="0" err="1">
                <a:sym typeface="Wingdings" pitchFamily="2" charset="2"/>
              </a:rPr>
              <a:t>negli</a:t>
            </a:r>
            <a:r>
              <a:rPr lang="en-GB" altLang="fr-FR" sz="1600" dirty="0">
                <a:sym typeface="Wingdings" pitchFamily="2" charset="2"/>
              </a:rPr>
              <a:t> </a:t>
            </a:r>
            <a:r>
              <a:rPr lang="en-GB" altLang="fr-FR" sz="1600" dirty="0" err="1">
                <a:sym typeface="Wingdings" pitchFamily="2" charset="2"/>
              </a:rPr>
              <a:t>avvolgimenti</a:t>
            </a:r>
            <a:r>
              <a:rPr lang="en-GB" altLang="fr-FR" sz="1600" dirty="0">
                <a:sym typeface="Wingdings" pitchFamily="2" charset="2"/>
              </a:rPr>
              <a:t> </a:t>
            </a:r>
            <a:r>
              <a:rPr lang="en-GB" altLang="fr-FR" sz="1600" dirty="0" err="1">
                <a:sym typeface="Wingdings" pitchFamily="2" charset="2"/>
              </a:rPr>
              <a:t>dello</a:t>
            </a:r>
            <a:r>
              <a:rPr lang="en-GB" altLang="fr-FR" sz="1600" dirty="0">
                <a:sym typeface="Wingdings" pitchFamily="2" charset="2"/>
              </a:rPr>
              <a:t> </a:t>
            </a:r>
            <a:r>
              <a:rPr lang="en-GB" altLang="fr-FR" sz="1600" dirty="0" err="1">
                <a:sym typeface="Wingdings" pitchFamily="2" charset="2"/>
              </a:rPr>
              <a:t>statore</a:t>
            </a:r>
            <a:r>
              <a:rPr lang="en-GB" altLang="fr-FR" sz="1600" dirty="0">
                <a:sym typeface="Wingdings" pitchFamily="2" charset="2"/>
              </a:rPr>
              <a:t>. </a:t>
            </a:r>
            <a:endParaRPr lang="en-GB" altLang="fr-FR" sz="1600" b="0" dirty="0">
              <a:sym typeface="Wingdings" pitchFamily="2" charset="2"/>
            </a:endParaRPr>
          </a:p>
        </p:txBody>
      </p:sp>
      <p:pic>
        <p:nvPicPr>
          <p:cNvPr id="17" name="Picture 6" descr="rotor_eclate_rhpm">
            <a:hlinkClick r:id="rId11" action="ppaction://hlinkfile"/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74" y="1059086"/>
            <a:ext cx="214256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oneTexte 22"/>
          <p:cNvSpPr txBox="1">
            <a:spLocks noChangeArrowheads="1"/>
          </p:cNvSpPr>
          <p:nvPr/>
        </p:nvSpPr>
        <p:spPr bwMode="auto">
          <a:xfrm>
            <a:off x="2727953" y="1732538"/>
            <a:ext cx="15704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1500" b="0" i="1" dirty="0" err="1" smtClean="0"/>
              <a:t>Magneti</a:t>
            </a:r>
            <a:r>
              <a:rPr lang="en-GB" altLang="fr-FR" sz="1500" b="0" i="1" dirty="0" smtClean="0"/>
              <a:t> </a:t>
            </a:r>
            <a:r>
              <a:rPr lang="en-GB" altLang="fr-FR" sz="1500" b="0" i="1" dirty="0" err="1" smtClean="0"/>
              <a:t>permanenti</a:t>
            </a:r>
            <a:endParaRPr lang="en-GB" altLang="fr-FR" sz="1500" b="0" i="1" dirty="0"/>
          </a:p>
        </p:txBody>
      </p:sp>
      <p:pic>
        <p:nvPicPr>
          <p:cNvPr id="19" name="Picture 20">
            <a:hlinkClick r:id="rId13" action="ppaction://hlinkfil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601" y="1563142"/>
            <a:ext cx="3929931" cy="2801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Flèche droite 16"/>
          <p:cNvSpPr/>
          <p:nvPr/>
        </p:nvSpPr>
        <p:spPr>
          <a:xfrm>
            <a:off x="4218847" y="2411462"/>
            <a:ext cx="942237" cy="2793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83" y="3291334"/>
            <a:ext cx="2605453" cy="655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http://upload.wikimedia.org/wikipedia/commons/5/52/Coupe_rotor_machine_asynchrone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953" y="4155430"/>
            <a:ext cx="1555341" cy="1125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oneTexte 22"/>
          <p:cNvSpPr txBox="1">
            <a:spLocks noChangeArrowheads="1"/>
          </p:cNvSpPr>
          <p:nvPr/>
        </p:nvSpPr>
        <p:spPr bwMode="auto">
          <a:xfrm>
            <a:off x="566057" y="5379566"/>
            <a:ext cx="39188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1400" b="0" i="1" dirty="0" err="1" smtClean="0"/>
              <a:t>Macchina</a:t>
            </a:r>
            <a:r>
              <a:rPr lang="en-GB" altLang="fr-FR" sz="1400" b="0" i="1" dirty="0" smtClean="0"/>
              <a:t> </a:t>
            </a:r>
            <a:r>
              <a:rPr lang="en-GB" altLang="fr-FR" sz="1400" b="0" i="1" dirty="0" err="1" smtClean="0"/>
              <a:t>asincrona</a:t>
            </a:r>
            <a:r>
              <a:rPr lang="en-GB" altLang="fr-FR" sz="1400" b="0" i="1" dirty="0" smtClean="0"/>
              <a:t>: </a:t>
            </a:r>
            <a:r>
              <a:rPr lang="en-GB" altLang="fr-FR" sz="1400" b="0" i="1" dirty="0" err="1" smtClean="0"/>
              <a:t>rotore</a:t>
            </a:r>
            <a:r>
              <a:rPr lang="en-GB" altLang="fr-FR" sz="1400" b="0" i="1" dirty="0" smtClean="0"/>
              <a:t> a </a:t>
            </a:r>
            <a:r>
              <a:rPr lang="en-GB" altLang="fr-FR" sz="1400" b="0" i="1" dirty="0" err="1" smtClean="0"/>
              <a:t>gabbia</a:t>
            </a:r>
            <a:r>
              <a:rPr lang="en-GB" altLang="fr-FR" sz="1400" b="0" i="1" dirty="0" smtClean="0"/>
              <a:t> di </a:t>
            </a:r>
            <a:r>
              <a:rPr lang="en-GB" altLang="fr-FR" sz="1400" b="0" i="1" dirty="0" err="1" smtClean="0"/>
              <a:t>scoiattolo</a:t>
            </a:r>
            <a:endParaRPr lang="en-GB" altLang="fr-FR" sz="1400" b="0" i="1" dirty="0"/>
          </a:p>
        </p:txBody>
      </p:sp>
      <p:sp>
        <p:nvSpPr>
          <p:cNvPr id="24" name="ZoneTexte 21"/>
          <p:cNvSpPr txBox="1"/>
          <p:nvPr/>
        </p:nvSpPr>
        <p:spPr>
          <a:xfrm>
            <a:off x="863478" y="2707079"/>
            <a:ext cx="3434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Macchina</a:t>
            </a:r>
            <a:r>
              <a:rPr lang="en-GB" sz="1400" dirty="0" smtClean="0"/>
              <a:t> </a:t>
            </a:r>
            <a:r>
              <a:rPr lang="en-GB" sz="1400" dirty="0" err="1" smtClean="0"/>
              <a:t>sincrona</a:t>
            </a:r>
            <a:r>
              <a:rPr lang="en-GB" sz="1400" dirty="0" smtClean="0"/>
              <a:t>: </a:t>
            </a:r>
            <a:r>
              <a:rPr lang="en-GB" sz="1400" dirty="0" err="1" smtClean="0"/>
              <a:t>rotore</a:t>
            </a:r>
            <a:r>
              <a:rPr lang="en-GB" sz="1400" dirty="0" smtClean="0"/>
              <a:t> con </a:t>
            </a:r>
            <a:r>
              <a:rPr lang="en-GB" sz="1400" dirty="0" err="1" smtClean="0"/>
              <a:t>magneti</a:t>
            </a:r>
            <a:endParaRPr lang="en-GB" sz="1400" dirty="0"/>
          </a:p>
        </p:txBody>
      </p:sp>
      <p:sp>
        <p:nvSpPr>
          <p:cNvPr id="25" name="ZoneTexte 23"/>
          <p:cNvSpPr txBox="1"/>
          <p:nvPr/>
        </p:nvSpPr>
        <p:spPr>
          <a:xfrm>
            <a:off x="5377108" y="4443462"/>
            <a:ext cx="36724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I </a:t>
            </a:r>
            <a:r>
              <a:rPr lang="en-GB" sz="1400" dirty="0" err="1" smtClean="0"/>
              <a:t>motori</a:t>
            </a:r>
            <a:r>
              <a:rPr lang="en-GB" sz="1400" dirty="0" smtClean="0"/>
              <a:t> </a:t>
            </a:r>
            <a:r>
              <a:rPr lang="en-GB" sz="1400" dirty="0" err="1" smtClean="0"/>
              <a:t>sincroni</a:t>
            </a:r>
            <a:r>
              <a:rPr lang="en-GB" sz="1400" dirty="0" smtClean="0"/>
              <a:t> </a:t>
            </a:r>
            <a:r>
              <a:rPr lang="en-GB" sz="1400" dirty="0" err="1" smtClean="0"/>
              <a:t>sono</a:t>
            </a:r>
            <a:r>
              <a:rPr lang="en-GB" sz="1400" dirty="0" smtClean="0"/>
              <a:t> </a:t>
            </a:r>
            <a:r>
              <a:rPr lang="en-GB" sz="1400" dirty="0" err="1" smtClean="0"/>
              <a:t>spesso</a:t>
            </a:r>
            <a:r>
              <a:rPr lang="en-GB" sz="1400" dirty="0" smtClean="0"/>
              <a:t> </a:t>
            </a:r>
            <a:r>
              <a:rPr lang="en-GB" sz="1400" dirty="0" err="1" smtClean="0"/>
              <a:t>equipaggiati</a:t>
            </a:r>
            <a:r>
              <a:rPr lang="en-GB" sz="1400" dirty="0" smtClean="0"/>
              <a:t> con un </a:t>
            </a:r>
            <a:r>
              <a:rPr lang="en-GB" sz="1400" dirty="0" err="1" smtClean="0"/>
              <a:t>sistema</a:t>
            </a:r>
            <a:r>
              <a:rPr lang="en-GB" sz="1400" dirty="0" smtClean="0"/>
              <a:t> di </a:t>
            </a:r>
            <a:r>
              <a:rPr lang="en-GB" sz="1400" dirty="0" err="1" smtClean="0"/>
              <a:t>sensori</a:t>
            </a:r>
            <a:r>
              <a:rPr lang="en-GB" sz="1400" dirty="0" smtClean="0"/>
              <a:t> per un </a:t>
            </a:r>
            <a:r>
              <a:rPr lang="en-GB" sz="1400" dirty="0" err="1" smtClean="0"/>
              <a:t>controllo</a:t>
            </a:r>
            <a:r>
              <a:rPr lang="en-GB" sz="1400" dirty="0" smtClean="0"/>
              <a:t> di </a:t>
            </a:r>
            <a:r>
              <a:rPr lang="en-GB" sz="1400" dirty="0" err="1" smtClean="0"/>
              <a:t>velocità</a:t>
            </a:r>
            <a:r>
              <a:rPr lang="en-GB" sz="1400" dirty="0" smtClean="0"/>
              <a:t> e </a:t>
            </a:r>
            <a:r>
              <a:rPr lang="en-GB" sz="1400" dirty="0" err="1" smtClean="0"/>
              <a:t>potenza</a:t>
            </a:r>
            <a:r>
              <a:rPr lang="en-GB" sz="1400" dirty="0" smtClean="0"/>
              <a:t> </a:t>
            </a:r>
            <a:r>
              <a:rPr lang="en-GB" sz="1400" dirty="0" err="1" smtClean="0"/>
              <a:t>più</a:t>
            </a:r>
            <a:r>
              <a:rPr lang="en-GB" sz="1400" dirty="0" smtClean="0"/>
              <a:t> </a:t>
            </a:r>
            <a:r>
              <a:rPr lang="en-GB" sz="1400" dirty="0" err="1" smtClean="0"/>
              <a:t>accurato</a:t>
            </a:r>
            <a:r>
              <a:rPr lang="en-GB" sz="1400" dirty="0" smtClean="0"/>
              <a:t>.  </a:t>
            </a:r>
            <a:endParaRPr lang="en-GB" sz="1400" dirty="0"/>
          </a:p>
        </p:txBody>
      </p:sp>
      <p:sp>
        <p:nvSpPr>
          <p:cNvPr id="26" name="ZoneTexte 1"/>
          <p:cNvSpPr txBox="1"/>
          <p:nvPr/>
        </p:nvSpPr>
        <p:spPr>
          <a:xfrm>
            <a:off x="7712773" y="5632464"/>
            <a:ext cx="2007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Source: servo magnetics </a:t>
            </a:r>
            <a:r>
              <a:rPr lang="en-GB" sz="1200" dirty="0" err="1" smtClean="0"/>
              <a:t>inc</a:t>
            </a:r>
            <a:endParaRPr lang="en-GB" sz="1200" dirty="0"/>
          </a:p>
        </p:txBody>
      </p:sp>
      <p:sp>
        <p:nvSpPr>
          <p:cNvPr id="28" name="TextBox 1"/>
          <p:cNvSpPr txBox="1">
            <a:spLocks noChangeArrowheads="1"/>
          </p:cNvSpPr>
          <p:nvPr/>
        </p:nvSpPr>
        <p:spPr bwMode="auto">
          <a:xfrm>
            <a:off x="3003314" y="164539"/>
            <a:ext cx="36326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2000" dirty="0" smtClean="0">
                <a:solidFill>
                  <a:srgbClr val="00ACAF"/>
                </a:solidFill>
              </a:rPr>
              <a:t>Fuel cell in un </a:t>
            </a:r>
            <a:r>
              <a:rPr lang="en-GB" sz="2000" dirty="0" err="1" smtClean="0">
                <a:solidFill>
                  <a:srgbClr val="00ACAF"/>
                </a:solidFill>
              </a:rPr>
              <a:t>sistema</a:t>
            </a:r>
            <a:r>
              <a:rPr lang="en-GB" sz="2000" dirty="0" smtClean="0">
                <a:solidFill>
                  <a:srgbClr val="00ACAF"/>
                </a:solidFill>
              </a:rPr>
              <a:t> </a:t>
            </a:r>
            <a:r>
              <a:rPr lang="en-GB" sz="2000" dirty="0" err="1" smtClean="0">
                <a:solidFill>
                  <a:srgbClr val="00ACAF"/>
                </a:solidFill>
              </a:rPr>
              <a:t>completo</a:t>
            </a:r>
            <a:endParaRPr lang="en-GB" sz="2000" dirty="0">
              <a:solidFill>
                <a:srgbClr val="00ACA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5473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2"/>
          <p:cNvSpPr txBox="1"/>
          <p:nvPr/>
        </p:nvSpPr>
        <p:spPr>
          <a:xfrm>
            <a:off x="539552" y="482317"/>
            <a:ext cx="8146564" cy="5272213"/>
          </a:xfrm>
          <a:prstGeom prst="rect">
            <a:avLst/>
          </a:prstGeom>
          <a:noFill/>
          <a:ln w="28575">
            <a:solidFill>
              <a:srgbClr val="00ACA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La fuel cell è </a:t>
            </a:r>
            <a:r>
              <a:rPr lang="en-GB" dirty="0" err="1" smtClean="0"/>
              <a:t>associata</a:t>
            </a:r>
            <a:r>
              <a:rPr lang="en-GB" dirty="0" smtClean="0"/>
              <a:t> a </a:t>
            </a:r>
            <a:r>
              <a:rPr lang="en-GB" dirty="0" err="1" smtClean="0"/>
              <a:t>degli</a:t>
            </a:r>
            <a:r>
              <a:rPr lang="en-GB" dirty="0" smtClean="0"/>
              <a:t> </a:t>
            </a:r>
            <a:r>
              <a:rPr lang="en-GB" dirty="0" err="1" smtClean="0"/>
              <a:t>ausiliari</a:t>
            </a:r>
            <a:r>
              <a:rPr lang="en-GB" dirty="0" smtClean="0"/>
              <a:t> per </a:t>
            </a:r>
            <a:r>
              <a:rPr lang="en-GB" dirty="0" err="1" smtClean="0"/>
              <a:t>farla</a:t>
            </a:r>
            <a:r>
              <a:rPr lang="en-GB" dirty="0" smtClean="0"/>
              <a:t> </a:t>
            </a:r>
            <a:r>
              <a:rPr lang="en-GB" dirty="0" err="1" smtClean="0"/>
              <a:t>funzionare</a:t>
            </a:r>
            <a:r>
              <a:rPr lang="en-GB" dirty="0" smtClean="0"/>
              <a:t> </a:t>
            </a:r>
            <a:r>
              <a:rPr lang="en-GB" dirty="0" err="1" smtClean="0"/>
              <a:t>insieme</a:t>
            </a:r>
            <a:r>
              <a:rPr lang="en-GB" dirty="0" smtClean="0"/>
              <a:t> a </a:t>
            </a:r>
            <a:r>
              <a:rPr lang="en-GB" dirty="0" err="1" smtClean="0"/>
              <a:t>motore</a:t>
            </a:r>
            <a:r>
              <a:rPr lang="en-GB" dirty="0" smtClean="0"/>
              <a:t> e </a:t>
            </a:r>
            <a:r>
              <a:rPr lang="en-GB" dirty="0" err="1" smtClean="0"/>
              <a:t>batteria</a:t>
            </a:r>
            <a:r>
              <a:rPr lang="en-GB" dirty="0" smtClean="0"/>
              <a:t>. Il </a:t>
            </a:r>
            <a:r>
              <a:rPr lang="en-GB" dirty="0" err="1" smtClean="0"/>
              <a:t>sistema</a:t>
            </a:r>
            <a:r>
              <a:rPr lang="en-GB" dirty="0" smtClean="0"/>
              <a:t> è in </a:t>
            </a:r>
            <a:r>
              <a:rPr lang="en-GB" dirty="0" err="1" smtClean="0"/>
              <a:t>quel</a:t>
            </a:r>
            <a:r>
              <a:rPr lang="en-GB" dirty="0" smtClean="0"/>
              <a:t> </a:t>
            </a:r>
            <a:r>
              <a:rPr lang="en-GB" dirty="0" err="1" smtClean="0"/>
              <a:t>caso</a:t>
            </a:r>
            <a:r>
              <a:rPr lang="en-GB" dirty="0" smtClean="0"/>
              <a:t> </a:t>
            </a:r>
            <a:r>
              <a:rPr lang="en-GB" dirty="0" err="1" smtClean="0"/>
              <a:t>completo</a:t>
            </a:r>
            <a:r>
              <a:rPr lang="en-GB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In </a:t>
            </a:r>
            <a:r>
              <a:rPr lang="en-GB" dirty="0" err="1" smtClean="0"/>
              <a:t>applicazioni</a:t>
            </a:r>
            <a:r>
              <a:rPr lang="en-GB" dirty="0" smtClean="0"/>
              <a:t> per la </a:t>
            </a:r>
            <a:r>
              <a:rPr lang="en-GB" dirty="0" err="1" smtClean="0"/>
              <a:t>mobilità</a:t>
            </a:r>
            <a:r>
              <a:rPr lang="en-GB" dirty="0" smtClean="0"/>
              <a:t>, la </a:t>
            </a:r>
            <a:r>
              <a:rPr lang="en-GB" dirty="0" err="1" smtClean="0"/>
              <a:t>cella</a:t>
            </a:r>
            <a:r>
              <a:rPr lang="en-GB" dirty="0" smtClean="0"/>
              <a:t> a </a:t>
            </a:r>
            <a:r>
              <a:rPr lang="en-GB" dirty="0" err="1" smtClean="0"/>
              <a:t>combustibile</a:t>
            </a:r>
            <a:r>
              <a:rPr lang="en-GB" dirty="0" smtClean="0"/>
              <a:t> non è </a:t>
            </a:r>
            <a:r>
              <a:rPr lang="en-GB" dirty="0" err="1" smtClean="0"/>
              <a:t>reversibile</a:t>
            </a:r>
            <a:r>
              <a:rPr lang="en-GB" dirty="0" smtClean="0"/>
              <a:t>. Non è </a:t>
            </a:r>
            <a:r>
              <a:rPr lang="en-GB" dirty="0" err="1" smtClean="0"/>
              <a:t>possibile</a:t>
            </a:r>
            <a:r>
              <a:rPr lang="en-GB" dirty="0" smtClean="0"/>
              <a:t> </a:t>
            </a:r>
            <a:r>
              <a:rPr lang="en-GB" dirty="0" err="1" smtClean="0"/>
              <a:t>alimentarla</a:t>
            </a:r>
            <a:r>
              <a:rPr lang="en-GB" dirty="0" smtClean="0"/>
              <a:t> con </a:t>
            </a:r>
            <a:r>
              <a:rPr lang="en-GB" dirty="0" err="1" smtClean="0"/>
              <a:t>corrente</a:t>
            </a:r>
            <a:r>
              <a:rPr lang="en-GB" dirty="0" smtClean="0"/>
              <a:t> e </a:t>
            </a:r>
            <a:r>
              <a:rPr lang="en-GB" dirty="0" err="1" smtClean="0"/>
              <a:t>acqua</a:t>
            </a:r>
            <a:r>
              <a:rPr lang="en-GB" dirty="0" smtClean="0"/>
              <a:t> per </a:t>
            </a:r>
            <a:r>
              <a:rPr lang="en-GB" dirty="0" err="1" smtClean="0"/>
              <a:t>produrre</a:t>
            </a:r>
            <a:r>
              <a:rPr lang="en-GB" dirty="0" smtClean="0"/>
              <a:t> </a:t>
            </a:r>
            <a:r>
              <a:rPr lang="en-GB" dirty="0" err="1" smtClean="0"/>
              <a:t>idrogeno</a:t>
            </a:r>
            <a:r>
              <a:rPr lang="en-GB" dirty="0" smtClean="0"/>
              <a:t> a 700 bar e </a:t>
            </a:r>
            <a:r>
              <a:rPr lang="en-GB" dirty="0" err="1" smtClean="0"/>
              <a:t>riempire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serbatoio</a:t>
            </a:r>
            <a:r>
              <a:rPr lang="en-GB" dirty="0" smtClean="0"/>
              <a:t>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Il </a:t>
            </a:r>
            <a:r>
              <a:rPr lang="en-GB" dirty="0" err="1" smtClean="0"/>
              <a:t>sistema</a:t>
            </a:r>
            <a:r>
              <a:rPr lang="en-GB" dirty="0" smtClean="0"/>
              <a:t> fuel cell è </a:t>
            </a:r>
            <a:r>
              <a:rPr lang="en-GB" dirty="0" err="1" smtClean="0"/>
              <a:t>montato</a:t>
            </a:r>
            <a:r>
              <a:rPr lang="en-GB" dirty="0" smtClean="0"/>
              <a:t> </a:t>
            </a:r>
            <a:r>
              <a:rPr lang="en-GB" dirty="0" err="1" smtClean="0"/>
              <a:t>all’interno</a:t>
            </a:r>
            <a:r>
              <a:rPr lang="en-GB" dirty="0" smtClean="0"/>
              <a:t> di un </a:t>
            </a:r>
            <a:r>
              <a:rPr lang="en-GB" dirty="0" err="1" smtClean="0"/>
              <a:t>gruppo</a:t>
            </a:r>
            <a:r>
              <a:rPr lang="en-GB" dirty="0" smtClean="0"/>
              <a:t> </a:t>
            </a:r>
            <a:r>
              <a:rPr lang="en-GB" dirty="0" err="1" smtClean="0"/>
              <a:t>propulsore</a:t>
            </a:r>
            <a:r>
              <a:rPr lang="en-GB" dirty="0" smtClean="0"/>
              <a:t> auto.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Un </a:t>
            </a:r>
            <a:r>
              <a:rPr lang="en-GB" dirty="0" err="1" smtClean="0"/>
              <a:t>sistema</a:t>
            </a:r>
            <a:r>
              <a:rPr lang="en-GB" dirty="0" smtClean="0"/>
              <a:t> di </a:t>
            </a:r>
            <a:r>
              <a:rPr lang="en-GB" dirty="0" err="1" smtClean="0"/>
              <a:t>propulsione</a:t>
            </a:r>
            <a:r>
              <a:rPr lang="en-GB" dirty="0" smtClean="0"/>
              <a:t> fuel cell è simile a </a:t>
            </a:r>
            <a:r>
              <a:rPr lang="en-GB" dirty="0" err="1" smtClean="0"/>
              <a:t>quello</a:t>
            </a:r>
            <a:r>
              <a:rPr lang="en-GB" dirty="0" smtClean="0"/>
              <a:t> di </a:t>
            </a:r>
            <a:r>
              <a:rPr lang="en-GB" dirty="0" err="1" smtClean="0"/>
              <a:t>un’auto</a:t>
            </a:r>
            <a:r>
              <a:rPr lang="en-GB" dirty="0" smtClean="0"/>
              <a:t> </a:t>
            </a:r>
            <a:r>
              <a:rPr lang="en-GB" dirty="0" err="1" smtClean="0"/>
              <a:t>ibrida</a:t>
            </a:r>
            <a:r>
              <a:rPr lang="en-GB" dirty="0" smtClean="0"/>
              <a:t>, include </a:t>
            </a:r>
            <a:r>
              <a:rPr lang="en-GB" dirty="0" err="1" smtClean="0"/>
              <a:t>infatti</a:t>
            </a:r>
            <a:r>
              <a:rPr lang="en-GB" dirty="0" smtClean="0"/>
              <a:t>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piccola</a:t>
            </a:r>
            <a:r>
              <a:rPr lang="en-GB" dirty="0" smtClean="0"/>
              <a:t> </a:t>
            </a:r>
            <a:r>
              <a:rPr lang="en-GB" dirty="0" err="1" smtClean="0"/>
              <a:t>batteria</a:t>
            </a:r>
            <a:r>
              <a:rPr lang="en-GB" dirty="0" smtClean="0"/>
              <a:t>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La fuel cell ha </a:t>
            </a:r>
            <a:r>
              <a:rPr lang="en-GB" dirty="0" err="1" smtClean="0"/>
              <a:t>bisogno</a:t>
            </a:r>
            <a:r>
              <a:rPr lang="en-GB" dirty="0" smtClean="0"/>
              <a:t> di aria e H2 per </a:t>
            </a:r>
            <a:r>
              <a:rPr lang="en-GB" dirty="0" err="1" smtClean="0"/>
              <a:t>funzionare</a:t>
            </a:r>
            <a:r>
              <a:rPr lang="en-GB" dirty="0" smtClean="0"/>
              <a:t>, </a:t>
            </a:r>
            <a:r>
              <a:rPr lang="en-GB" dirty="0" err="1" smtClean="0"/>
              <a:t>fornite</a:t>
            </a:r>
            <a:r>
              <a:rPr lang="en-GB" dirty="0" smtClean="0"/>
              <a:t> </a:t>
            </a:r>
            <a:r>
              <a:rPr lang="en-GB" dirty="0" err="1" smtClean="0"/>
              <a:t>rispettivamente</a:t>
            </a:r>
            <a:r>
              <a:rPr lang="en-GB" dirty="0" smtClean="0"/>
              <a:t> da </a:t>
            </a:r>
            <a:r>
              <a:rPr lang="en-GB" dirty="0" err="1" smtClean="0"/>
              <a:t>compressore</a:t>
            </a:r>
            <a:r>
              <a:rPr lang="en-GB" dirty="0" smtClean="0"/>
              <a:t> e </a:t>
            </a:r>
            <a:r>
              <a:rPr lang="en-GB" dirty="0" err="1" smtClean="0"/>
              <a:t>bombola</a:t>
            </a:r>
            <a:r>
              <a:rPr lang="en-GB" dirty="0" smtClean="0"/>
              <a:t> in </a:t>
            </a:r>
            <a:r>
              <a:rPr lang="en-GB" dirty="0" err="1" smtClean="0"/>
              <a:t>pressione</a:t>
            </a:r>
            <a:r>
              <a:rPr lang="en-GB" dirty="0" smtClean="0"/>
              <a:t>. </a:t>
            </a:r>
            <a:r>
              <a:rPr lang="en-GB" dirty="0" err="1" smtClean="0"/>
              <a:t>Quando</a:t>
            </a:r>
            <a:r>
              <a:rPr lang="en-GB" dirty="0" smtClean="0"/>
              <a:t> la </a:t>
            </a:r>
            <a:r>
              <a:rPr lang="en-GB" dirty="0" err="1" smtClean="0"/>
              <a:t>richiesta</a:t>
            </a:r>
            <a:r>
              <a:rPr lang="en-GB" dirty="0" smtClean="0"/>
              <a:t> di </a:t>
            </a:r>
            <a:r>
              <a:rPr lang="en-GB" dirty="0" err="1" smtClean="0"/>
              <a:t>potenza</a:t>
            </a:r>
            <a:r>
              <a:rPr lang="en-GB" dirty="0" smtClean="0"/>
              <a:t> </a:t>
            </a:r>
            <a:r>
              <a:rPr lang="en-GB" dirty="0" err="1" smtClean="0"/>
              <a:t>varia</a:t>
            </a:r>
            <a:r>
              <a:rPr lang="en-GB" dirty="0" smtClean="0"/>
              <a:t> la </a:t>
            </a:r>
            <a:r>
              <a:rPr lang="en-GB" dirty="0" err="1" smtClean="0"/>
              <a:t>cella</a:t>
            </a:r>
            <a:r>
              <a:rPr lang="en-GB" dirty="0" smtClean="0"/>
              <a:t> </a:t>
            </a:r>
            <a:r>
              <a:rPr lang="en-GB" dirty="0" err="1" smtClean="0"/>
              <a:t>impiega</a:t>
            </a:r>
            <a:r>
              <a:rPr lang="en-GB" dirty="0" smtClean="0"/>
              <a:t> </a:t>
            </a:r>
            <a:r>
              <a:rPr lang="en-GB" dirty="0" err="1" smtClean="0"/>
              <a:t>qualche</a:t>
            </a:r>
            <a:r>
              <a:rPr lang="en-GB" dirty="0" smtClean="0"/>
              <a:t> secondo a </a:t>
            </a:r>
            <a:r>
              <a:rPr lang="en-GB" dirty="0" err="1" smtClean="0"/>
              <a:t>regolarsi</a:t>
            </a:r>
            <a:r>
              <a:rPr lang="en-GB" dirty="0" smtClean="0"/>
              <a:t> ma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ritardo</a:t>
            </a:r>
            <a:r>
              <a:rPr lang="en-GB" dirty="0" smtClean="0"/>
              <a:t> non è </a:t>
            </a:r>
            <a:r>
              <a:rPr lang="en-GB" dirty="0" err="1" smtClean="0"/>
              <a:t>percepito</a:t>
            </a:r>
            <a:r>
              <a:rPr lang="en-GB" dirty="0" smtClean="0"/>
              <a:t> </a:t>
            </a:r>
            <a:r>
              <a:rPr lang="en-GB" dirty="0" err="1" smtClean="0"/>
              <a:t>dall’utente</a:t>
            </a:r>
            <a:r>
              <a:rPr lang="en-GB" dirty="0" smtClean="0"/>
              <a:t> </a:t>
            </a:r>
            <a:r>
              <a:rPr lang="en-GB" dirty="0" err="1" smtClean="0"/>
              <a:t>poichè</a:t>
            </a:r>
            <a:r>
              <a:rPr lang="en-GB" dirty="0" smtClean="0"/>
              <a:t> la </a:t>
            </a:r>
            <a:r>
              <a:rPr lang="en-GB" dirty="0" err="1" smtClean="0"/>
              <a:t>batteria</a:t>
            </a:r>
            <a:r>
              <a:rPr lang="en-GB" dirty="0" smtClean="0"/>
              <a:t> </a:t>
            </a:r>
            <a:r>
              <a:rPr lang="en-GB" dirty="0" err="1" smtClean="0"/>
              <a:t>compensa</a:t>
            </a:r>
            <a:r>
              <a:rPr lang="en-GB" dirty="0" smtClean="0"/>
              <a:t> </a:t>
            </a:r>
            <a:r>
              <a:rPr lang="en-GB" dirty="0" err="1" smtClean="0"/>
              <a:t>immediatamente</a:t>
            </a:r>
            <a:r>
              <a:rPr lang="en-GB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La </a:t>
            </a:r>
            <a:r>
              <a:rPr lang="en-GB" dirty="0" err="1" smtClean="0"/>
              <a:t>bateria</a:t>
            </a:r>
            <a:r>
              <a:rPr lang="en-GB" dirty="0" smtClean="0"/>
              <a:t> è </a:t>
            </a:r>
            <a:r>
              <a:rPr lang="en-GB" dirty="0" err="1" smtClean="0"/>
              <a:t>anche</a:t>
            </a:r>
            <a:r>
              <a:rPr lang="en-GB" dirty="0" smtClean="0"/>
              <a:t> </a:t>
            </a:r>
            <a:r>
              <a:rPr lang="en-GB" dirty="0" err="1" smtClean="0"/>
              <a:t>usata</a:t>
            </a:r>
            <a:r>
              <a:rPr lang="en-GB" dirty="0" smtClean="0"/>
              <a:t> per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recuper</a:t>
            </a:r>
            <a:r>
              <a:rPr lang="en-GB" dirty="0" smtClean="0"/>
              <a:t> di </a:t>
            </a:r>
            <a:r>
              <a:rPr lang="en-GB" dirty="0" err="1" smtClean="0"/>
              <a:t>energia</a:t>
            </a:r>
            <a:r>
              <a:rPr lang="en-GB" dirty="0" smtClean="0"/>
              <a:t> in </a:t>
            </a:r>
            <a:r>
              <a:rPr lang="en-GB" dirty="0" err="1" smtClean="0"/>
              <a:t>frenata</a:t>
            </a:r>
            <a:r>
              <a:rPr lang="en-GB" dirty="0" smtClean="0"/>
              <a:t>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1567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10"/>
          <p:cNvSpPr txBox="1"/>
          <p:nvPr/>
        </p:nvSpPr>
        <p:spPr>
          <a:xfrm>
            <a:off x="2114951" y="5307885"/>
            <a:ext cx="5608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/>
              <a:t>Gruppo</a:t>
            </a:r>
            <a:r>
              <a:rPr lang="en-GB" sz="1600" dirty="0" smtClean="0"/>
              <a:t> di </a:t>
            </a:r>
            <a:r>
              <a:rPr lang="en-GB" sz="1600" dirty="0" err="1" smtClean="0"/>
              <a:t>propulsione</a:t>
            </a:r>
            <a:r>
              <a:rPr lang="en-GB" sz="1600" dirty="0" smtClean="0"/>
              <a:t> fuel cell </a:t>
            </a:r>
            <a:r>
              <a:rPr lang="en-GB" sz="1600" dirty="0" err="1" smtClean="0"/>
              <a:t>completo</a:t>
            </a:r>
            <a:r>
              <a:rPr lang="en-GB" sz="1600" dirty="0" smtClean="0"/>
              <a:t> </a:t>
            </a:r>
            <a:r>
              <a:rPr lang="en-GB" sz="1600" dirty="0" err="1" smtClean="0"/>
              <a:t>all’interno</a:t>
            </a:r>
            <a:r>
              <a:rPr lang="en-GB" sz="1600" dirty="0" smtClean="0"/>
              <a:t> di un </a:t>
            </a:r>
            <a:r>
              <a:rPr lang="en-GB" sz="1600" dirty="0" err="1" smtClean="0"/>
              <a:t>veicolo</a:t>
            </a:r>
            <a:endParaRPr lang="en-GB" sz="1600" dirty="0"/>
          </a:p>
        </p:txBody>
      </p:sp>
      <p:pic>
        <p:nvPicPr>
          <p:cNvPr id="16" name="Image 12" descr="Figure_5_U5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705" y="780673"/>
            <a:ext cx="7492812" cy="4432223"/>
          </a:xfrm>
          <a:prstGeom prst="rect">
            <a:avLst/>
          </a:prstGeom>
        </p:spPr>
      </p:pic>
      <p:sp>
        <p:nvSpPr>
          <p:cNvPr id="17" name="ZoneTexte 1"/>
          <p:cNvSpPr txBox="1"/>
          <p:nvPr/>
        </p:nvSpPr>
        <p:spPr>
          <a:xfrm>
            <a:off x="482799" y="5688250"/>
            <a:ext cx="23815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Source: greencarcongress.com</a:t>
            </a:r>
            <a:endParaRPr lang="en-GB" sz="1200" dirty="0"/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3003314" y="164539"/>
            <a:ext cx="36326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2000" dirty="0" smtClean="0">
                <a:solidFill>
                  <a:srgbClr val="00ACAF"/>
                </a:solidFill>
              </a:rPr>
              <a:t>Fuel cell in un </a:t>
            </a:r>
            <a:r>
              <a:rPr lang="en-GB" sz="2000" dirty="0" err="1" smtClean="0">
                <a:solidFill>
                  <a:srgbClr val="00ACAF"/>
                </a:solidFill>
              </a:rPr>
              <a:t>sistema</a:t>
            </a:r>
            <a:r>
              <a:rPr lang="en-GB" sz="2000" dirty="0" smtClean="0">
                <a:solidFill>
                  <a:srgbClr val="00ACAF"/>
                </a:solidFill>
              </a:rPr>
              <a:t> </a:t>
            </a:r>
            <a:r>
              <a:rPr lang="en-GB" sz="2000" dirty="0" err="1" smtClean="0">
                <a:solidFill>
                  <a:srgbClr val="00ACAF"/>
                </a:solidFill>
              </a:rPr>
              <a:t>completo</a:t>
            </a:r>
            <a:endParaRPr lang="en-GB" sz="2000" dirty="0">
              <a:solidFill>
                <a:srgbClr val="00ACA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5946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34963" y="1268760"/>
            <a:ext cx="893966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err="1" smtClean="0"/>
              <a:t>Modalità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frenata</a:t>
            </a:r>
            <a:endParaRPr lang="en-GB" sz="1600" b="1" dirty="0" smtClean="0"/>
          </a:p>
          <a:p>
            <a:r>
              <a:rPr lang="en-US" sz="1600" dirty="0" smtClean="0"/>
              <a:t>La </a:t>
            </a:r>
            <a:r>
              <a:rPr lang="en-US" sz="1600" dirty="0" err="1" smtClean="0"/>
              <a:t>batteria</a:t>
            </a:r>
            <a:r>
              <a:rPr lang="en-US" sz="1600" dirty="0" smtClean="0"/>
              <a:t> </a:t>
            </a:r>
            <a:r>
              <a:rPr lang="en-US" sz="1600" dirty="0" err="1" smtClean="0"/>
              <a:t>assorbe</a:t>
            </a:r>
            <a:r>
              <a:rPr lang="en-US" sz="1600" dirty="0" smtClean="0"/>
              <a:t> </a:t>
            </a:r>
            <a:r>
              <a:rPr lang="en-US" sz="1600" dirty="0" err="1" smtClean="0"/>
              <a:t>l’energia</a:t>
            </a:r>
            <a:r>
              <a:rPr lang="en-US" sz="1600" dirty="0" smtClean="0"/>
              <a:t> </a:t>
            </a:r>
            <a:r>
              <a:rPr lang="en-US" sz="1600" dirty="0" err="1" smtClean="0"/>
              <a:t>durante</a:t>
            </a:r>
            <a:r>
              <a:rPr lang="en-US" sz="1600" dirty="0" smtClean="0"/>
              <a:t> la </a:t>
            </a:r>
            <a:r>
              <a:rPr lang="en-US" sz="1600" dirty="0" err="1" smtClean="0"/>
              <a:t>frenata</a:t>
            </a:r>
            <a:r>
              <a:rPr lang="en-US" sz="1600" dirty="0" smtClean="0"/>
              <a:t> </a:t>
            </a:r>
            <a:r>
              <a:rPr lang="en-US" sz="1600" dirty="0" err="1" smtClean="0"/>
              <a:t>rigenerativa</a:t>
            </a:r>
            <a:r>
              <a:rPr lang="en-US" sz="1600" dirty="0" smtClean="0"/>
              <a:t>. Se la </a:t>
            </a:r>
            <a:r>
              <a:rPr lang="en-US" sz="1600" dirty="0" err="1" smtClean="0"/>
              <a:t>frenata</a:t>
            </a:r>
            <a:r>
              <a:rPr lang="en-US" sz="1600" dirty="0" smtClean="0"/>
              <a:t> è </a:t>
            </a:r>
            <a:r>
              <a:rPr lang="en-US" sz="1600" dirty="0" err="1" smtClean="0"/>
              <a:t>energica</a:t>
            </a:r>
            <a:r>
              <a:rPr lang="en-US" sz="1600" dirty="0" smtClean="0"/>
              <a:t> e la </a:t>
            </a:r>
            <a:r>
              <a:rPr lang="en-US" sz="1600" dirty="0" err="1" smtClean="0"/>
              <a:t>corrente</a:t>
            </a:r>
            <a:r>
              <a:rPr lang="en-US" sz="1600" dirty="0" smtClean="0"/>
              <a:t> </a:t>
            </a:r>
            <a:r>
              <a:rPr lang="en-US" sz="1600" dirty="0" err="1" smtClean="0"/>
              <a:t>prodotta</a:t>
            </a:r>
            <a:r>
              <a:rPr lang="en-US" sz="1600" dirty="0" smtClean="0"/>
              <a:t> </a:t>
            </a:r>
            <a:r>
              <a:rPr lang="en-US" sz="1600" dirty="0" err="1" smtClean="0"/>
              <a:t>supera</a:t>
            </a:r>
            <a:r>
              <a:rPr lang="en-US" sz="1600" dirty="0" smtClean="0"/>
              <a:t> </a:t>
            </a:r>
            <a:r>
              <a:rPr lang="en-US" sz="1600" dirty="0" err="1" smtClean="0"/>
              <a:t>una</a:t>
            </a:r>
            <a:r>
              <a:rPr lang="en-US" sz="1600" dirty="0" smtClean="0"/>
              <a:t> </a:t>
            </a:r>
            <a:r>
              <a:rPr lang="en-US" sz="1600" dirty="0" err="1" smtClean="0"/>
              <a:t>soglia</a:t>
            </a:r>
            <a:r>
              <a:rPr lang="en-US" sz="1600" dirty="0" smtClean="0"/>
              <a:t> </a:t>
            </a:r>
            <a:r>
              <a:rPr lang="en-US" sz="1600" dirty="0" err="1" smtClean="0"/>
              <a:t>massima</a:t>
            </a:r>
            <a:r>
              <a:rPr lang="en-US" sz="1600" dirty="0" smtClean="0"/>
              <a:t> è </a:t>
            </a:r>
            <a:r>
              <a:rPr lang="en-US" sz="1600" dirty="0" err="1" smtClean="0"/>
              <a:t>attivato</a:t>
            </a:r>
            <a:r>
              <a:rPr lang="en-US" sz="1600" dirty="0" smtClean="0"/>
              <a:t> un </a:t>
            </a:r>
            <a:r>
              <a:rPr lang="en-US" sz="1600" dirty="0" err="1" smtClean="0"/>
              <a:t>sistema</a:t>
            </a:r>
            <a:r>
              <a:rPr lang="en-US" sz="1600" dirty="0" smtClean="0"/>
              <a:t> </a:t>
            </a:r>
            <a:r>
              <a:rPr lang="en-US" sz="1600" dirty="0" err="1" smtClean="0"/>
              <a:t>idraulico</a:t>
            </a:r>
            <a:r>
              <a:rPr lang="en-US" sz="1600" dirty="0" smtClean="0"/>
              <a:t> </a:t>
            </a:r>
            <a:r>
              <a:rPr lang="en-US" sz="1600" dirty="0" err="1" smtClean="0"/>
              <a:t>ausiliario</a:t>
            </a:r>
            <a:r>
              <a:rPr lang="en-US" sz="1600" dirty="0" smtClean="0"/>
              <a:t> di </a:t>
            </a:r>
            <a:r>
              <a:rPr lang="en-US" sz="1600" dirty="0" err="1" smtClean="0"/>
              <a:t>frenata</a:t>
            </a:r>
            <a:r>
              <a:rPr lang="en-US" sz="1600" dirty="0" smtClean="0"/>
              <a:t>.  </a:t>
            </a:r>
          </a:p>
          <a:p>
            <a:endParaRPr lang="en-GB" sz="1600" dirty="0" smtClean="0"/>
          </a:p>
          <a:p>
            <a:r>
              <a:rPr lang="en-GB" sz="1600" b="1" dirty="0" err="1" smtClean="0"/>
              <a:t>Modalità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trazione</a:t>
            </a:r>
            <a:endParaRPr lang="en-GB" sz="1600" b="1" dirty="0" smtClean="0"/>
          </a:p>
          <a:p>
            <a:pPr lvl="0"/>
            <a:r>
              <a:rPr lang="en-GB" sz="1600" dirty="0" smtClean="0"/>
              <a:t>1. Se la </a:t>
            </a:r>
            <a:r>
              <a:rPr lang="en-GB" sz="1600" dirty="0" err="1" smtClean="0"/>
              <a:t>potenza</a:t>
            </a:r>
            <a:r>
              <a:rPr lang="en-GB" sz="1600" dirty="0" smtClean="0"/>
              <a:t> </a:t>
            </a:r>
            <a:r>
              <a:rPr lang="en-GB" sz="1600" dirty="0" err="1" smtClean="0"/>
              <a:t>richiesta</a:t>
            </a:r>
            <a:r>
              <a:rPr lang="en-GB" sz="1600" dirty="0" smtClean="0"/>
              <a:t> P &gt; P </a:t>
            </a:r>
            <a:r>
              <a:rPr lang="en-GB" sz="1600" dirty="0" err="1" smtClean="0"/>
              <a:t>ottima</a:t>
            </a:r>
            <a:r>
              <a:rPr lang="en-GB" sz="1600" dirty="0" smtClean="0"/>
              <a:t> FC -&gt; </a:t>
            </a:r>
            <a:r>
              <a:rPr lang="en-GB" sz="1600" dirty="0" err="1" smtClean="0"/>
              <a:t>modalità</a:t>
            </a:r>
            <a:r>
              <a:rPr lang="en-GB" sz="1600" dirty="0" smtClean="0"/>
              <a:t> di </a:t>
            </a:r>
            <a:r>
              <a:rPr lang="en-GB" sz="1600" dirty="0" err="1" smtClean="0"/>
              <a:t>trazione</a:t>
            </a:r>
            <a:r>
              <a:rPr lang="en-GB" sz="1600" dirty="0" smtClean="0"/>
              <a:t> </a:t>
            </a:r>
            <a:r>
              <a:rPr lang="en-GB" sz="1600" dirty="0" err="1" smtClean="0"/>
              <a:t>ibrida</a:t>
            </a:r>
            <a:endParaRPr lang="en-GB" sz="1600" dirty="0" smtClean="0"/>
          </a:p>
          <a:p>
            <a:pPr lvl="0"/>
            <a:r>
              <a:rPr lang="en-US" sz="1600" dirty="0" err="1" smtClean="0"/>
              <a:t>Modalità</a:t>
            </a:r>
            <a:r>
              <a:rPr lang="en-US" sz="1600" dirty="0" smtClean="0"/>
              <a:t> in cui la fuel cell opera </a:t>
            </a:r>
            <a:r>
              <a:rPr lang="en-US" sz="1600" dirty="0" err="1" smtClean="0"/>
              <a:t>alla</a:t>
            </a:r>
            <a:r>
              <a:rPr lang="en-US" sz="1600" dirty="0" smtClean="0"/>
              <a:t> </a:t>
            </a:r>
            <a:r>
              <a:rPr lang="en-US" sz="1600" dirty="0" err="1" smtClean="0"/>
              <a:t>sua</a:t>
            </a:r>
            <a:r>
              <a:rPr lang="en-US" sz="1600" dirty="0" smtClean="0"/>
              <a:t> </a:t>
            </a:r>
            <a:r>
              <a:rPr lang="en-US" sz="1600" dirty="0" err="1" smtClean="0"/>
              <a:t>potenza</a:t>
            </a:r>
            <a:r>
              <a:rPr lang="en-US" sz="1600" dirty="0" smtClean="0"/>
              <a:t> </a:t>
            </a:r>
            <a:r>
              <a:rPr lang="en-US" sz="1600" dirty="0" err="1" smtClean="0"/>
              <a:t>nominale</a:t>
            </a:r>
            <a:r>
              <a:rPr lang="en-US" sz="1600" dirty="0" smtClean="0"/>
              <a:t> e </a:t>
            </a:r>
            <a:r>
              <a:rPr lang="en-US" sz="1600" dirty="0" err="1" smtClean="0"/>
              <a:t>il</a:t>
            </a:r>
            <a:r>
              <a:rPr lang="en-US" sz="1600" dirty="0" smtClean="0"/>
              <a:t> </a:t>
            </a:r>
            <a:r>
              <a:rPr lang="en-US" sz="1600" dirty="0" err="1" smtClean="0"/>
              <a:t>resto</a:t>
            </a:r>
            <a:r>
              <a:rPr lang="en-US" sz="1600" dirty="0" smtClean="0"/>
              <a:t> </a:t>
            </a:r>
            <a:r>
              <a:rPr lang="en-US" sz="1600" dirty="0" err="1" smtClean="0"/>
              <a:t>della</a:t>
            </a:r>
            <a:r>
              <a:rPr lang="en-US" sz="1600" dirty="0" smtClean="0"/>
              <a:t> </a:t>
            </a:r>
            <a:r>
              <a:rPr lang="en-US" sz="1600" dirty="0" err="1" smtClean="0"/>
              <a:t>potenza</a:t>
            </a:r>
            <a:r>
              <a:rPr lang="en-US" sz="1600" dirty="0" smtClean="0"/>
              <a:t> è </a:t>
            </a:r>
            <a:r>
              <a:rPr lang="en-US" sz="1600" dirty="0" err="1" smtClean="0"/>
              <a:t>fornito</a:t>
            </a:r>
            <a:r>
              <a:rPr lang="en-US" sz="1600" dirty="0" smtClean="0"/>
              <a:t> </a:t>
            </a:r>
            <a:r>
              <a:rPr lang="en-US" sz="1600" dirty="0" err="1" smtClean="0"/>
              <a:t>dalla</a:t>
            </a:r>
            <a:r>
              <a:rPr lang="en-US" sz="1600" dirty="0" smtClean="0"/>
              <a:t> </a:t>
            </a:r>
            <a:r>
              <a:rPr lang="en-US" sz="1600" dirty="0" err="1" smtClean="0"/>
              <a:t>batteria</a:t>
            </a:r>
            <a:r>
              <a:rPr lang="en-US" sz="1600" dirty="0" smtClean="0"/>
              <a:t>. </a:t>
            </a:r>
          </a:p>
          <a:p>
            <a:pPr lvl="0"/>
            <a:endParaRPr lang="en-GB" sz="1600" dirty="0" smtClean="0"/>
          </a:p>
          <a:p>
            <a:pPr lvl="0"/>
            <a:r>
              <a:rPr lang="en-GB" sz="1600" dirty="0" smtClean="0"/>
              <a:t>2. Se </a:t>
            </a:r>
            <a:r>
              <a:rPr lang="en-GB" sz="1600" dirty="0" err="1" smtClean="0"/>
              <a:t>potenza</a:t>
            </a:r>
            <a:r>
              <a:rPr lang="en-GB" sz="1600" dirty="0" smtClean="0"/>
              <a:t> </a:t>
            </a:r>
            <a:r>
              <a:rPr lang="en-GB" sz="1600" dirty="0" err="1" smtClean="0"/>
              <a:t>richiesta</a:t>
            </a:r>
            <a:r>
              <a:rPr lang="en-GB" sz="1600" dirty="0" smtClean="0"/>
              <a:t> &lt; P minima FC  &amp; SOC (</a:t>
            </a:r>
            <a:r>
              <a:rPr lang="en-GB" sz="1600" dirty="0" err="1" smtClean="0"/>
              <a:t>stato</a:t>
            </a:r>
            <a:r>
              <a:rPr lang="en-GB" sz="1600" dirty="0" smtClean="0"/>
              <a:t> di </a:t>
            </a:r>
            <a:r>
              <a:rPr lang="en-GB" sz="1600" dirty="0" err="1" smtClean="0"/>
              <a:t>carica</a:t>
            </a:r>
            <a:r>
              <a:rPr lang="en-GB" sz="1600" dirty="0" smtClean="0"/>
              <a:t> </a:t>
            </a:r>
            <a:r>
              <a:rPr lang="en-GB" sz="1600" dirty="0" err="1" smtClean="0"/>
              <a:t>della</a:t>
            </a:r>
            <a:r>
              <a:rPr lang="en-GB" sz="1600" dirty="0" smtClean="0"/>
              <a:t> </a:t>
            </a:r>
            <a:r>
              <a:rPr lang="en-GB" sz="1600" dirty="0" err="1" smtClean="0"/>
              <a:t>batteria</a:t>
            </a:r>
            <a:r>
              <a:rPr lang="en-GB" sz="1600" dirty="0" smtClean="0"/>
              <a:t>) &lt; 100% -&gt; la fuel cell opera a </a:t>
            </a:r>
            <a:r>
              <a:rPr lang="en-GB" sz="1600" dirty="0" err="1" smtClean="0"/>
              <a:t>potenza</a:t>
            </a:r>
            <a:r>
              <a:rPr lang="en-GB" sz="1600" dirty="0" smtClean="0"/>
              <a:t> </a:t>
            </a:r>
            <a:r>
              <a:rPr lang="en-GB" sz="1600" dirty="0" err="1" smtClean="0"/>
              <a:t>nominale</a:t>
            </a:r>
            <a:r>
              <a:rPr lang="en-GB" sz="1600" dirty="0" smtClean="0"/>
              <a:t>, parte </a:t>
            </a:r>
            <a:r>
              <a:rPr lang="en-GB" sz="1600" dirty="0" err="1" smtClean="0"/>
              <a:t>della</a:t>
            </a:r>
            <a:r>
              <a:rPr lang="en-GB" sz="1600" dirty="0" smtClean="0"/>
              <a:t> </a:t>
            </a:r>
            <a:r>
              <a:rPr lang="en-GB" sz="1600" dirty="0" err="1" smtClean="0"/>
              <a:t>potenza</a:t>
            </a:r>
            <a:r>
              <a:rPr lang="en-GB" sz="1600" dirty="0" smtClean="0"/>
              <a:t> </a:t>
            </a:r>
            <a:r>
              <a:rPr lang="en-GB" sz="1600" dirty="0" err="1" smtClean="0"/>
              <a:t>alimenta</a:t>
            </a:r>
            <a:r>
              <a:rPr lang="en-GB" sz="1600" dirty="0" smtClean="0"/>
              <a:t> </a:t>
            </a:r>
            <a:r>
              <a:rPr lang="en-GB" sz="1600" dirty="0" err="1" smtClean="0"/>
              <a:t>il</a:t>
            </a:r>
            <a:r>
              <a:rPr lang="en-GB" sz="1600" dirty="0" smtClean="0"/>
              <a:t> </a:t>
            </a:r>
            <a:r>
              <a:rPr lang="en-GB" sz="1600" dirty="0" err="1" smtClean="0"/>
              <a:t>motore</a:t>
            </a:r>
            <a:r>
              <a:rPr lang="en-GB" sz="1600" dirty="0" smtClean="0"/>
              <a:t> e </a:t>
            </a:r>
            <a:r>
              <a:rPr lang="en-GB" sz="1600" dirty="0" err="1" smtClean="0"/>
              <a:t>il</a:t>
            </a:r>
            <a:r>
              <a:rPr lang="en-GB" sz="1600" dirty="0" smtClean="0"/>
              <a:t> </a:t>
            </a:r>
            <a:r>
              <a:rPr lang="en-GB" sz="1600" dirty="0" err="1" smtClean="0"/>
              <a:t>resto</a:t>
            </a:r>
            <a:r>
              <a:rPr lang="en-GB" sz="1600" dirty="0" smtClean="0"/>
              <a:t> </a:t>
            </a:r>
            <a:r>
              <a:rPr lang="en-GB" sz="1600" dirty="0" err="1" smtClean="0"/>
              <a:t>ricarica</a:t>
            </a:r>
            <a:r>
              <a:rPr lang="en-GB" sz="1600" dirty="0" smtClean="0"/>
              <a:t> la </a:t>
            </a:r>
            <a:r>
              <a:rPr lang="en-GB" sz="1600" dirty="0" err="1" smtClean="0"/>
              <a:t>batteria</a:t>
            </a:r>
            <a:r>
              <a:rPr lang="en-GB" sz="1600" dirty="0" smtClean="0"/>
              <a:t>.</a:t>
            </a:r>
          </a:p>
          <a:p>
            <a:pPr lvl="0"/>
            <a:endParaRPr lang="en-GB" sz="1600" dirty="0" smtClean="0"/>
          </a:p>
          <a:p>
            <a:pPr lvl="0"/>
            <a:r>
              <a:rPr lang="en-GB" sz="1600" dirty="0" smtClean="0"/>
              <a:t>3. Se </a:t>
            </a:r>
            <a:r>
              <a:rPr lang="en-GB" sz="1600" dirty="0" err="1" smtClean="0"/>
              <a:t>potenza</a:t>
            </a:r>
            <a:r>
              <a:rPr lang="en-GB" sz="1600" dirty="0" smtClean="0"/>
              <a:t> </a:t>
            </a:r>
            <a:r>
              <a:rPr lang="en-GB" sz="1600" dirty="0" err="1" smtClean="0"/>
              <a:t>richiesta</a:t>
            </a:r>
            <a:r>
              <a:rPr lang="en-GB" sz="1600" dirty="0" smtClean="0"/>
              <a:t> &lt; P minima FC  &amp; SOC = 100% -&gt; la fuel cell è in standby e la </a:t>
            </a:r>
            <a:r>
              <a:rPr lang="en-GB" sz="1600" dirty="0" err="1" smtClean="0"/>
              <a:t>potenza</a:t>
            </a:r>
            <a:r>
              <a:rPr lang="en-GB" sz="1600" dirty="0" smtClean="0"/>
              <a:t> è </a:t>
            </a:r>
            <a:r>
              <a:rPr lang="en-GB" sz="1600" dirty="0" err="1" smtClean="0"/>
              <a:t>fornita</a:t>
            </a:r>
            <a:r>
              <a:rPr lang="en-GB" sz="1600" dirty="0" smtClean="0"/>
              <a:t> </a:t>
            </a:r>
            <a:r>
              <a:rPr lang="en-GB" sz="1600" dirty="0" err="1" smtClean="0"/>
              <a:t>interamente</a:t>
            </a:r>
            <a:r>
              <a:rPr lang="en-GB" sz="1600" dirty="0" smtClean="0"/>
              <a:t> </a:t>
            </a:r>
            <a:r>
              <a:rPr lang="en-GB" sz="1600" dirty="0" err="1" smtClean="0"/>
              <a:t>dalla</a:t>
            </a:r>
            <a:r>
              <a:rPr lang="en-GB" sz="1600" dirty="0" smtClean="0"/>
              <a:t> </a:t>
            </a:r>
            <a:r>
              <a:rPr lang="en-GB" sz="1600" dirty="0" err="1" smtClean="0"/>
              <a:t>batteria</a:t>
            </a:r>
            <a:r>
              <a:rPr lang="en-GB" sz="1600" dirty="0" smtClean="0"/>
              <a:t>. </a:t>
            </a:r>
          </a:p>
          <a:p>
            <a:pPr lvl="0"/>
            <a:endParaRPr lang="en-GB" sz="1600" dirty="0" smtClean="0"/>
          </a:p>
          <a:p>
            <a:r>
              <a:rPr lang="en-GB" sz="1600" dirty="0" smtClean="0"/>
              <a:t>4. Se la </a:t>
            </a:r>
            <a:r>
              <a:rPr lang="en-GB" sz="1600" dirty="0" err="1" smtClean="0"/>
              <a:t>potenza</a:t>
            </a:r>
            <a:r>
              <a:rPr lang="en-GB" sz="1600" dirty="0" smtClean="0"/>
              <a:t> </a:t>
            </a:r>
            <a:r>
              <a:rPr lang="en-GB" sz="1600" dirty="0" err="1" smtClean="0"/>
              <a:t>richiesta</a:t>
            </a:r>
            <a:r>
              <a:rPr lang="en-GB" sz="1600" dirty="0" smtClean="0"/>
              <a:t> è </a:t>
            </a:r>
            <a:r>
              <a:rPr lang="en-GB" sz="1600" dirty="0" err="1" smtClean="0"/>
              <a:t>nell’area</a:t>
            </a:r>
            <a:r>
              <a:rPr lang="en-GB" sz="1600" dirty="0" smtClean="0"/>
              <a:t> </a:t>
            </a:r>
            <a:r>
              <a:rPr lang="en-GB" sz="1600" dirty="0" err="1" smtClean="0"/>
              <a:t>operativa</a:t>
            </a:r>
            <a:r>
              <a:rPr lang="en-GB" sz="1600" dirty="0" smtClean="0"/>
              <a:t> </a:t>
            </a:r>
            <a:r>
              <a:rPr lang="en-GB" sz="1600" dirty="0" err="1" smtClean="0"/>
              <a:t>nominale</a:t>
            </a:r>
            <a:r>
              <a:rPr lang="en-GB" sz="1600" dirty="0" smtClean="0"/>
              <a:t> </a:t>
            </a:r>
            <a:r>
              <a:rPr lang="en-GB" sz="1600" dirty="0" err="1" smtClean="0"/>
              <a:t>della</a:t>
            </a:r>
            <a:r>
              <a:rPr lang="en-GB" sz="1600" dirty="0" smtClean="0"/>
              <a:t> fuel cell: </a:t>
            </a:r>
          </a:p>
          <a:p>
            <a:r>
              <a:rPr lang="en-GB" sz="1600" dirty="0" smtClean="0"/>
              <a:t>-&gt; </a:t>
            </a:r>
            <a:r>
              <a:rPr lang="en-US" sz="1600" dirty="0" smtClean="0"/>
              <a:t>la fuel cell </a:t>
            </a:r>
            <a:r>
              <a:rPr lang="en-US" sz="1600" dirty="0" err="1" smtClean="0"/>
              <a:t>alimenta</a:t>
            </a:r>
            <a:r>
              <a:rPr lang="en-US" sz="1600" dirty="0" smtClean="0"/>
              <a:t> da sola </a:t>
            </a:r>
            <a:r>
              <a:rPr lang="en-US" sz="1600" dirty="0" err="1" smtClean="0"/>
              <a:t>il</a:t>
            </a:r>
            <a:r>
              <a:rPr lang="en-US" sz="1600" dirty="0" smtClean="0"/>
              <a:t> </a:t>
            </a:r>
            <a:r>
              <a:rPr lang="en-US" sz="1600" dirty="0" err="1" smtClean="0"/>
              <a:t>veicolo</a:t>
            </a:r>
            <a:endParaRPr lang="en-GB" sz="1600" dirty="0"/>
          </a:p>
          <a:p>
            <a:pPr lvl="0"/>
            <a:r>
              <a:rPr lang="en-GB" sz="1600" dirty="0" smtClean="0"/>
              <a:t>-&gt; la fuel cell opera a </a:t>
            </a:r>
            <a:r>
              <a:rPr lang="en-GB" sz="1600" dirty="0" err="1" smtClean="0"/>
              <a:t>potenza</a:t>
            </a:r>
            <a:r>
              <a:rPr lang="en-GB" sz="1600" dirty="0" smtClean="0"/>
              <a:t> </a:t>
            </a:r>
            <a:r>
              <a:rPr lang="en-GB" sz="1600" dirty="0" err="1" smtClean="0"/>
              <a:t>nominale</a:t>
            </a:r>
            <a:r>
              <a:rPr lang="en-GB" sz="1600" dirty="0" smtClean="0"/>
              <a:t>, parte </a:t>
            </a:r>
            <a:r>
              <a:rPr lang="en-GB" sz="1600" dirty="0" err="1" smtClean="0"/>
              <a:t>dell’energia</a:t>
            </a:r>
            <a:r>
              <a:rPr lang="en-GB" sz="1600" dirty="0" smtClean="0"/>
              <a:t> </a:t>
            </a:r>
            <a:r>
              <a:rPr lang="en-GB" sz="1600" dirty="0" err="1" smtClean="0"/>
              <a:t>alimenta</a:t>
            </a:r>
            <a:r>
              <a:rPr lang="en-GB" sz="1600" dirty="0" smtClean="0"/>
              <a:t> </a:t>
            </a:r>
            <a:r>
              <a:rPr lang="en-GB" sz="1600" dirty="0" err="1" smtClean="0"/>
              <a:t>il</a:t>
            </a:r>
            <a:r>
              <a:rPr lang="en-GB" sz="1600" dirty="0" smtClean="0"/>
              <a:t> </a:t>
            </a:r>
            <a:r>
              <a:rPr lang="en-GB" sz="1600" dirty="0" err="1" smtClean="0"/>
              <a:t>veicolo</a:t>
            </a:r>
            <a:r>
              <a:rPr lang="en-GB" sz="1600" dirty="0" smtClean="0"/>
              <a:t> e parte </a:t>
            </a:r>
            <a:r>
              <a:rPr lang="en-GB" sz="1600" dirty="0" err="1" smtClean="0"/>
              <a:t>ricarica</a:t>
            </a:r>
            <a:r>
              <a:rPr lang="en-GB" sz="1600" dirty="0" smtClean="0"/>
              <a:t> la </a:t>
            </a:r>
            <a:r>
              <a:rPr lang="en-GB" sz="1600" dirty="0" err="1" smtClean="0"/>
              <a:t>batteria</a:t>
            </a:r>
            <a:r>
              <a:rPr lang="en-GB" sz="1600" dirty="0" smtClean="0"/>
              <a:t>. </a:t>
            </a:r>
            <a:endParaRPr lang="en-GB" sz="1600" dirty="0"/>
          </a:p>
        </p:txBody>
      </p:sp>
      <p:sp>
        <p:nvSpPr>
          <p:cNvPr id="20" name="ZoneTexte 9"/>
          <p:cNvSpPr txBox="1"/>
          <p:nvPr/>
        </p:nvSpPr>
        <p:spPr>
          <a:xfrm>
            <a:off x="2051720" y="338312"/>
            <a:ext cx="5281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2000" dirty="0" err="1" smtClean="0">
                <a:solidFill>
                  <a:srgbClr val="00ACAF"/>
                </a:solidFill>
              </a:rPr>
              <a:t>Logiche</a:t>
            </a:r>
            <a:r>
              <a:rPr lang="en-GB" sz="2000" dirty="0" smtClean="0">
                <a:solidFill>
                  <a:srgbClr val="00ACAF"/>
                </a:solidFill>
              </a:rPr>
              <a:t> di </a:t>
            </a:r>
            <a:r>
              <a:rPr lang="en-GB" sz="2000" dirty="0" err="1" smtClean="0">
                <a:solidFill>
                  <a:srgbClr val="00ACAF"/>
                </a:solidFill>
              </a:rPr>
              <a:t>gestione</a:t>
            </a:r>
            <a:r>
              <a:rPr lang="en-GB" sz="2000" dirty="0" smtClean="0">
                <a:solidFill>
                  <a:srgbClr val="00ACAF"/>
                </a:solidFill>
              </a:rPr>
              <a:t> </a:t>
            </a:r>
            <a:r>
              <a:rPr lang="en-GB" sz="2000" dirty="0" err="1" smtClean="0">
                <a:solidFill>
                  <a:srgbClr val="00ACAF"/>
                </a:solidFill>
              </a:rPr>
              <a:t>energetica</a:t>
            </a:r>
            <a:r>
              <a:rPr lang="en-GB" sz="2000" dirty="0" smtClean="0">
                <a:solidFill>
                  <a:srgbClr val="00ACAF"/>
                </a:solidFill>
              </a:rPr>
              <a:t> di un </a:t>
            </a:r>
            <a:r>
              <a:rPr lang="en-GB" sz="2000" dirty="0" err="1" smtClean="0">
                <a:solidFill>
                  <a:srgbClr val="00ACAF"/>
                </a:solidFill>
              </a:rPr>
              <a:t>sistema</a:t>
            </a:r>
            <a:r>
              <a:rPr lang="en-GB" sz="2000" dirty="0" smtClean="0">
                <a:solidFill>
                  <a:srgbClr val="00ACAF"/>
                </a:solidFill>
              </a:rPr>
              <a:t> di </a:t>
            </a:r>
            <a:r>
              <a:rPr lang="en-GB" sz="2000" dirty="0" err="1" smtClean="0">
                <a:solidFill>
                  <a:srgbClr val="00ACAF"/>
                </a:solidFill>
              </a:rPr>
              <a:t>propulsione</a:t>
            </a:r>
            <a:r>
              <a:rPr lang="en-GB" sz="2000" dirty="0" smtClean="0">
                <a:solidFill>
                  <a:srgbClr val="00ACAF"/>
                </a:solidFill>
              </a:rPr>
              <a:t> fuel cell in un </a:t>
            </a:r>
            <a:r>
              <a:rPr lang="en-GB" sz="2000" dirty="0" err="1" smtClean="0">
                <a:solidFill>
                  <a:srgbClr val="00ACAF"/>
                </a:solidFill>
              </a:rPr>
              <a:t>veicolo</a:t>
            </a:r>
            <a:endParaRPr lang="en-GB" sz="2000" dirty="0">
              <a:solidFill>
                <a:srgbClr val="00ACA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931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8"/>
          <p:cNvSpPr txBox="1"/>
          <p:nvPr/>
        </p:nvSpPr>
        <p:spPr>
          <a:xfrm>
            <a:off x="3041141" y="447055"/>
            <a:ext cx="3619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ACAF"/>
                </a:solidFill>
              </a:rPr>
              <a:t>Different types of fuel cells</a:t>
            </a:r>
            <a:endParaRPr lang="en-GB" sz="2400" dirty="0">
              <a:solidFill>
                <a:srgbClr val="00ACAF"/>
              </a:solidFill>
            </a:endParaRPr>
          </a:p>
        </p:txBody>
      </p:sp>
      <p:graphicFrame>
        <p:nvGraphicFramePr>
          <p:cNvPr id="16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150208"/>
              </p:ext>
            </p:extLst>
          </p:nvPr>
        </p:nvGraphicFramePr>
        <p:xfrm>
          <a:off x="611561" y="1097656"/>
          <a:ext cx="8146184" cy="4525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9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2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5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46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31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04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22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 err="1" smtClean="0">
                          <a:effectLst/>
                        </a:rPr>
                        <a:t>Tipo</a:t>
                      </a:r>
                      <a:r>
                        <a:rPr lang="en-GB" sz="1400" dirty="0" smtClean="0">
                          <a:effectLst/>
                        </a:rPr>
                        <a:t> di Fuel cell</a:t>
                      </a:r>
                      <a:endParaRPr lang="fr-B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 err="1" smtClean="0">
                          <a:effectLst/>
                        </a:rPr>
                        <a:t>Elettrolita</a:t>
                      </a:r>
                      <a:endParaRPr lang="fr-B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 err="1" smtClean="0">
                          <a:effectLst/>
                        </a:rPr>
                        <a:t>Temperatura</a:t>
                      </a:r>
                      <a:r>
                        <a:rPr lang="en-GB" sz="1400" dirty="0" smtClean="0">
                          <a:effectLst/>
                        </a:rPr>
                        <a:t> </a:t>
                      </a:r>
                      <a:r>
                        <a:rPr lang="en-GB" sz="1400" dirty="0" err="1" smtClean="0">
                          <a:effectLst/>
                        </a:rPr>
                        <a:t>operativa</a:t>
                      </a:r>
                      <a:r>
                        <a:rPr lang="en-GB" sz="1400" dirty="0" smtClean="0">
                          <a:effectLst/>
                        </a:rPr>
                        <a:t>(°</a:t>
                      </a:r>
                      <a:r>
                        <a:rPr lang="en-GB" sz="1400" dirty="0">
                          <a:effectLst/>
                        </a:rPr>
                        <a:t>C)</a:t>
                      </a:r>
                      <a:endParaRPr lang="fr-B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 err="1" smtClean="0">
                          <a:effectLst/>
                        </a:rPr>
                        <a:t>Efficienza</a:t>
                      </a:r>
                      <a:r>
                        <a:rPr lang="en-GB" sz="1400" dirty="0" smtClean="0">
                          <a:effectLst/>
                        </a:rPr>
                        <a:t> (%)</a:t>
                      </a:r>
                      <a:endParaRPr lang="fr-B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 err="1" smtClean="0">
                          <a:effectLst/>
                        </a:rPr>
                        <a:t>Combustibile</a:t>
                      </a:r>
                      <a:endParaRPr lang="fr-B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 err="1" smtClean="0">
                          <a:effectLst/>
                        </a:rPr>
                        <a:t>Agente</a:t>
                      </a:r>
                      <a:r>
                        <a:rPr lang="en-GB" sz="1400" dirty="0" smtClean="0">
                          <a:effectLst/>
                        </a:rPr>
                        <a:t> </a:t>
                      </a:r>
                      <a:r>
                        <a:rPr lang="en-GB" sz="1400" dirty="0" err="1" smtClean="0">
                          <a:effectLst/>
                        </a:rPr>
                        <a:t>ossidante</a:t>
                      </a:r>
                      <a:endParaRPr lang="fr-B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2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PEFC</a:t>
                      </a:r>
                      <a:endParaRPr lang="fr-B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 err="1" smtClean="0">
                          <a:effectLst/>
                        </a:rPr>
                        <a:t>Membrana</a:t>
                      </a:r>
                      <a:r>
                        <a:rPr lang="en-GB" sz="1400" baseline="0" dirty="0" smtClean="0">
                          <a:effectLst/>
                        </a:rPr>
                        <a:t> a </a:t>
                      </a:r>
                      <a:r>
                        <a:rPr lang="en-GB" sz="1400" baseline="0" dirty="0" err="1" smtClean="0">
                          <a:effectLst/>
                        </a:rPr>
                        <a:t>scambio</a:t>
                      </a:r>
                      <a:r>
                        <a:rPr lang="en-GB" sz="1400" baseline="0" dirty="0" smtClean="0">
                          <a:effectLst/>
                        </a:rPr>
                        <a:t> </a:t>
                      </a:r>
                      <a:r>
                        <a:rPr lang="en-GB" sz="1400" baseline="0" dirty="0" err="1" smtClean="0">
                          <a:effectLst/>
                        </a:rPr>
                        <a:t>protonico</a:t>
                      </a:r>
                      <a:endParaRPr lang="fr-B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50 – 100</a:t>
                      </a:r>
                      <a:endParaRPr lang="fr-B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50 – 60</a:t>
                      </a:r>
                      <a:endParaRPr lang="fr-B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H</a:t>
                      </a:r>
                      <a:r>
                        <a:rPr lang="en-GB" sz="1400" baseline="-25000" dirty="0">
                          <a:effectLst/>
                        </a:rPr>
                        <a:t>2 </a:t>
                      </a:r>
                      <a:r>
                        <a:rPr lang="en-GB" sz="1400" dirty="0" smtClean="0">
                          <a:effectLst/>
                        </a:rPr>
                        <a:t>(</a:t>
                      </a:r>
                      <a:r>
                        <a:rPr lang="en-GB" sz="1400" dirty="0" err="1" smtClean="0">
                          <a:effectLst/>
                        </a:rPr>
                        <a:t>idrogeno</a:t>
                      </a:r>
                      <a:r>
                        <a:rPr lang="en-GB" sz="1400" dirty="0" smtClean="0">
                          <a:effectLst/>
                        </a:rPr>
                        <a:t>)</a:t>
                      </a:r>
                      <a:endParaRPr lang="fr-B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O</a:t>
                      </a:r>
                      <a:r>
                        <a:rPr lang="en-GB" sz="1400" baseline="-25000" dirty="0">
                          <a:effectLst/>
                        </a:rPr>
                        <a:t>2 </a:t>
                      </a:r>
                      <a:r>
                        <a:rPr lang="en-GB" sz="1400" dirty="0" smtClean="0">
                          <a:effectLst/>
                        </a:rPr>
                        <a:t>(</a:t>
                      </a:r>
                      <a:r>
                        <a:rPr lang="en-GB" sz="1400" dirty="0" err="1" smtClean="0">
                          <a:effectLst/>
                        </a:rPr>
                        <a:t>ossigeno</a:t>
                      </a:r>
                      <a:r>
                        <a:rPr lang="en-GB" sz="1400" dirty="0" smtClean="0">
                          <a:effectLst/>
                        </a:rPr>
                        <a:t>), aria</a:t>
                      </a:r>
                      <a:endParaRPr lang="fr-B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DMFC</a:t>
                      </a:r>
                      <a:endParaRPr lang="fr-BE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 err="1" smtClean="0">
                          <a:effectLst/>
                        </a:rPr>
                        <a:t>Membrana</a:t>
                      </a:r>
                      <a:r>
                        <a:rPr lang="en-GB" sz="1400" baseline="0" dirty="0" smtClean="0">
                          <a:effectLst/>
                        </a:rPr>
                        <a:t> a </a:t>
                      </a:r>
                      <a:r>
                        <a:rPr lang="en-GB" sz="1400" baseline="0" dirty="0" err="1" smtClean="0">
                          <a:effectLst/>
                        </a:rPr>
                        <a:t>scambio</a:t>
                      </a:r>
                      <a:r>
                        <a:rPr lang="en-GB" sz="1400" baseline="0" dirty="0" smtClean="0">
                          <a:effectLst/>
                        </a:rPr>
                        <a:t> </a:t>
                      </a:r>
                      <a:r>
                        <a:rPr lang="en-GB" sz="1400" baseline="0" dirty="0" err="1" smtClean="0">
                          <a:effectLst/>
                        </a:rPr>
                        <a:t>protonico</a:t>
                      </a:r>
                      <a:endParaRPr lang="fr-B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T</a:t>
                      </a:r>
                      <a:r>
                        <a:rPr lang="en-GB" sz="1400" baseline="0" dirty="0" smtClean="0">
                          <a:effectLst/>
                        </a:rPr>
                        <a:t>. </a:t>
                      </a:r>
                      <a:r>
                        <a:rPr lang="en-GB" sz="1400" baseline="0" dirty="0" err="1" smtClean="0">
                          <a:effectLst/>
                        </a:rPr>
                        <a:t>Ambiente</a:t>
                      </a:r>
                      <a:r>
                        <a:rPr lang="en-GB" sz="1400" dirty="0" smtClean="0">
                          <a:effectLst/>
                        </a:rPr>
                        <a:t>– </a:t>
                      </a:r>
                      <a:r>
                        <a:rPr lang="en-GB" sz="1400" dirty="0">
                          <a:effectLst/>
                        </a:rPr>
                        <a:t>130</a:t>
                      </a:r>
                      <a:endParaRPr lang="fr-B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20 – 30</a:t>
                      </a:r>
                      <a:endParaRPr lang="fr-BE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CH</a:t>
                      </a:r>
                      <a:r>
                        <a:rPr lang="en-GB" sz="1400" baseline="-25000" dirty="0">
                          <a:effectLst/>
                        </a:rPr>
                        <a:t>3</a:t>
                      </a:r>
                      <a:r>
                        <a:rPr lang="en-GB" sz="1400" dirty="0">
                          <a:effectLst/>
                        </a:rPr>
                        <a:t>OH (</a:t>
                      </a:r>
                      <a:r>
                        <a:rPr lang="en-GB" sz="1400" dirty="0" err="1" smtClean="0">
                          <a:effectLst/>
                        </a:rPr>
                        <a:t>metanolo</a:t>
                      </a:r>
                      <a:r>
                        <a:rPr lang="en-GB" sz="1400" dirty="0" smtClean="0">
                          <a:effectLst/>
                        </a:rPr>
                        <a:t>)</a:t>
                      </a:r>
                      <a:endParaRPr lang="fr-B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O</a:t>
                      </a:r>
                      <a:r>
                        <a:rPr lang="en-GB" sz="1400" baseline="-25000" dirty="0">
                          <a:effectLst/>
                        </a:rPr>
                        <a:t>2</a:t>
                      </a:r>
                      <a:r>
                        <a:rPr lang="en-GB" sz="1400" dirty="0">
                          <a:effectLst/>
                        </a:rPr>
                        <a:t>, </a:t>
                      </a:r>
                      <a:r>
                        <a:rPr lang="en-GB" sz="1400" dirty="0" smtClean="0">
                          <a:effectLst/>
                        </a:rPr>
                        <a:t>aria</a:t>
                      </a:r>
                      <a:endParaRPr lang="fr-B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63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AFC</a:t>
                      </a:r>
                      <a:endParaRPr lang="fr-BE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 err="1" smtClean="0">
                          <a:effectLst/>
                        </a:rPr>
                        <a:t>Soluzione</a:t>
                      </a:r>
                      <a:r>
                        <a:rPr lang="en-GB" sz="1400" dirty="0" smtClean="0">
                          <a:effectLst/>
                        </a:rPr>
                        <a:t> di </a:t>
                      </a:r>
                      <a:r>
                        <a:rPr lang="en-GB" sz="1400" dirty="0" err="1" smtClean="0">
                          <a:effectLst/>
                        </a:rPr>
                        <a:t>idrossido</a:t>
                      </a:r>
                      <a:r>
                        <a:rPr lang="en-GB" sz="1400" dirty="0" smtClean="0">
                          <a:effectLst/>
                        </a:rPr>
                        <a:t> di </a:t>
                      </a:r>
                      <a:r>
                        <a:rPr lang="en-GB" sz="1400" dirty="0" err="1" smtClean="0">
                          <a:effectLst/>
                        </a:rPr>
                        <a:t>potassio</a:t>
                      </a:r>
                      <a:r>
                        <a:rPr lang="en-GB" sz="1400" dirty="0" smtClean="0">
                          <a:effectLst/>
                        </a:rPr>
                        <a:t> </a:t>
                      </a:r>
                      <a:r>
                        <a:rPr lang="en-GB" sz="1400" dirty="0">
                          <a:effectLst/>
                        </a:rPr>
                        <a:t>(KOH</a:t>
                      </a:r>
                      <a:r>
                        <a:rPr lang="en-GB" sz="1400" dirty="0" smtClean="0">
                          <a:effectLst/>
                        </a:rPr>
                        <a:t>)</a:t>
                      </a:r>
                      <a:endParaRPr lang="fr-B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T</a:t>
                      </a:r>
                      <a:r>
                        <a:rPr lang="en-GB" sz="1400" baseline="0" dirty="0" smtClean="0">
                          <a:effectLst/>
                        </a:rPr>
                        <a:t>. </a:t>
                      </a:r>
                      <a:r>
                        <a:rPr lang="en-GB" sz="1400" baseline="0" dirty="0" err="1" smtClean="0">
                          <a:effectLst/>
                        </a:rPr>
                        <a:t>Ambiente</a:t>
                      </a:r>
                      <a:r>
                        <a:rPr lang="en-GB" sz="1400" baseline="0" dirty="0" smtClean="0">
                          <a:effectLst/>
                        </a:rPr>
                        <a:t> </a:t>
                      </a:r>
                      <a:r>
                        <a:rPr lang="en-GB" sz="1400" dirty="0" smtClean="0">
                          <a:effectLst/>
                        </a:rPr>
                        <a:t>– </a:t>
                      </a:r>
                      <a:r>
                        <a:rPr lang="en-GB" sz="1400" dirty="0">
                          <a:effectLst/>
                        </a:rPr>
                        <a:t>90 </a:t>
                      </a:r>
                      <a:endParaRPr lang="fr-B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60 – 70 </a:t>
                      </a:r>
                      <a:endParaRPr lang="fr-B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H</a:t>
                      </a:r>
                      <a:r>
                        <a:rPr lang="en-GB" sz="1400" baseline="-25000">
                          <a:effectLst/>
                        </a:rPr>
                        <a:t>2</a:t>
                      </a:r>
                      <a:endParaRPr lang="fr-BE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effectLst/>
                        </a:rPr>
                        <a:t>O</a:t>
                      </a:r>
                      <a:r>
                        <a:rPr lang="en-GB" sz="1400" baseline="-25000" dirty="0" smtClean="0">
                          <a:effectLst/>
                        </a:rPr>
                        <a:t>2</a:t>
                      </a:r>
                      <a:r>
                        <a:rPr lang="en-GB" sz="1400" dirty="0" smtClean="0">
                          <a:effectLst/>
                        </a:rPr>
                        <a:t>, aria</a:t>
                      </a:r>
                      <a:endParaRPr lang="fr-BE" sz="1400" dirty="0" smtClean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endParaRPr lang="fr-B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2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PAFC</a:t>
                      </a:r>
                      <a:endParaRPr lang="fr-BE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 err="1" smtClean="0">
                          <a:effectLst/>
                        </a:rPr>
                        <a:t>Acido</a:t>
                      </a:r>
                      <a:r>
                        <a:rPr lang="en-GB" sz="1400" dirty="0" smtClean="0">
                          <a:effectLst/>
                        </a:rPr>
                        <a:t> </a:t>
                      </a:r>
                      <a:r>
                        <a:rPr lang="en-GB" sz="1400" dirty="0" err="1" smtClean="0">
                          <a:effectLst/>
                        </a:rPr>
                        <a:t>fosforico</a:t>
                      </a:r>
                      <a:endParaRPr lang="fr-B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160 – 220</a:t>
                      </a:r>
                      <a:endParaRPr lang="fr-BE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55</a:t>
                      </a:r>
                      <a:endParaRPr lang="fr-B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Gas</a:t>
                      </a:r>
                      <a:r>
                        <a:rPr lang="en-GB" sz="1400" baseline="0" dirty="0" smtClean="0">
                          <a:effectLst/>
                        </a:rPr>
                        <a:t> </a:t>
                      </a:r>
                      <a:r>
                        <a:rPr lang="en-GB" sz="1400" baseline="0" dirty="0" err="1" smtClean="0">
                          <a:effectLst/>
                        </a:rPr>
                        <a:t>naturale</a:t>
                      </a:r>
                      <a:r>
                        <a:rPr lang="en-GB" sz="1400" dirty="0" smtClean="0">
                          <a:effectLst/>
                        </a:rPr>
                        <a:t>, </a:t>
                      </a:r>
                      <a:r>
                        <a:rPr lang="en-GB" sz="1400" dirty="0">
                          <a:effectLst/>
                        </a:rPr>
                        <a:t>biogas, H</a:t>
                      </a:r>
                      <a:r>
                        <a:rPr lang="en-GB" sz="1400" baseline="-25000" dirty="0">
                          <a:effectLst/>
                        </a:rPr>
                        <a:t>2</a:t>
                      </a:r>
                      <a:endParaRPr lang="fr-B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O</a:t>
                      </a:r>
                      <a:r>
                        <a:rPr lang="en-GB" sz="1400" baseline="-25000" dirty="0">
                          <a:effectLst/>
                        </a:rPr>
                        <a:t>2</a:t>
                      </a:r>
                      <a:r>
                        <a:rPr lang="en-GB" sz="1400" dirty="0">
                          <a:effectLst/>
                        </a:rPr>
                        <a:t>, </a:t>
                      </a:r>
                      <a:r>
                        <a:rPr lang="en-GB" sz="1400" dirty="0" smtClean="0">
                          <a:effectLst/>
                        </a:rPr>
                        <a:t>aria</a:t>
                      </a:r>
                      <a:endParaRPr lang="fr-B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03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MCFC</a:t>
                      </a:r>
                      <a:endParaRPr lang="fr-BE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 err="1" smtClean="0">
                          <a:effectLst/>
                        </a:rPr>
                        <a:t>Miscela</a:t>
                      </a:r>
                      <a:r>
                        <a:rPr lang="en-GB" sz="1400" dirty="0" smtClean="0">
                          <a:effectLst/>
                        </a:rPr>
                        <a:t> </a:t>
                      </a:r>
                      <a:r>
                        <a:rPr lang="en-GB" sz="1400" dirty="0" err="1" smtClean="0">
                          <a:effectLst/>
                        </a:rPr>
                        <a:t>fusa</a:t>
                      </a:r>
                      <a:r>
                        <a:rPr lang="en-GB" sz="1400" dirty="0" smtClean="0">
                          <a:effectLst/>
                        </a:rPr>
                        <a:t> di </a:t>
                      </a:r>
                      <a:r>
                        <a:rPr lang="en-GB" sz="1400" dirty="0" err="1" smtClean="0">
                          <a:effectLst/>
                        </a:rPr>
                        <a:t>carbonati</a:t>
                      </a:r>
                      <a:r>
                        <a:rPr lang="en-GB" sz="1400" dirty="0" smtClean="0">
                          <a:effectLst/>
                        </a:rPr>
                        <a:t> di </a:t>
                      </a:r>
                      <a:r>
                        <a:rPr lang="en-GB" sz="1400" dirty="0" err="1" smtClean="0">
                          <a:effectLst/>
                        </a:rPr>
                        <a:t>metalli</a:t>
                      </a:r>
                      <a:r>
                        <a:rPr lang="en-GB" sz="1400" dirty="0" smtClean="0">
                          <a:effectLst/>
                        </a:rPr>
                        <a:t> </a:t>
                      </a:r>
                      <a:r>
                        <a:rPr lang="en-GB" sz="1400" dirty="0" err="1" smtClean="0">
                          <a:effectLst/>
                        </a:rPr>
                        <a:t>alcalini</a:t>
                      </a:r>
                      <a:endParaRPr lang="fr-B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600 – 700</a:t>
                      </a:r>
                      <a:endParaRPr lang="fr-BE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65</a:t>
                      </a:r>
                      <a:endParaRPr lang="fr-B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Gas</a:t>
                      </a:r>
                      <a:r>
                        <a:rPr lang="en-GB" sz="1400" baseline="0" dirty="0" smtClean="0">
                          <a:effectLst/>
                        </a:rPr>
                        <a:t> </a:t>
                      </a:r>
                      <a:r>
                        <a:rPr lang="en-GB" sz="1400" baseline="0" dirty="0" err="1" smtClean="0">
                          <a:effectLst/>
                        </a:rPr>
                        <a:t>naturale</a:t>
                      </a:r>
                      <a:r>
                        <a:rPr lang="en-GB" sz="1400" dirty="0" smtClean="0">
                          <a:effectLst/>
                        </a:rPr>
                        <a:t>, </a:t>
                      </a:r>
                      <a:r>
                        <a:rPr lang="en-GB" sz="1400" dirty="0">
                          <a:effectLst/>
                        </a:rPr>
                        <a:t>biogas, </a:t>
                      </a:r>
                      <a:r>
                        <a:rPr lang="en-GB" sz="1400" dirty="0" smtClean="0">
                          <a:effectLst/>
                        </a:rPr>
                        <a:t>syngas, </a:t>
                      </a:r>
                      <a:r>
                        <a:rPr lang="en-GB" sz="1400" dirty="0">
                          <a:effectLst/>
                        </a:rPr>
                        <a:t>H</a:t>
                      </a:r>
                      <a:r>
                        <a:rPr lang="en-GB" sz="1400" baseline="-25000" dirty="0">
                          <a:effectLst/>
                        </a:rPr>
                        <a:t>2</a:t>
                      </a:r>
                      <a:endParaRPr lang="fr-B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O</a:t>
                      </a:r>
                      <a:r>
                        <a:rPr lang="en-GB" sz="1400" baseline="-25000" dirty="0">
                          <a:effectLst/>
                        </a:rPr>
                        <a:t>2</a:t>
                      </a:r>
                      <a:r>
                        <a:rPr lang="en-GB" sz="1400" dirty="0">
                          <a:effectLst/>
                        </a:rPr>
                        <a:t>, </a:t>
                      </a:r>
                      <a:r>
                        <a:rPr lang="en-GB" sz="1400" dirty="0" smtClean="0">
                          <a:effectLst/>
                        </a:rPr>
                        <a:t>aria</a:t>
                      </a:r>
                      <a:endParaRPr lang="fr-B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03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SOFC</a:t>
                      </a:r>
                      <a:endParaRPr lang="fr-BE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 err="1" smtClean="0">
                          <a:effectLst/>
                        </a:rPr>
                        <a:t>Ceramica</a:t>
                      </a:r>
                      <a:r>
                        <a:rPr lang="en-GB" sz="1400" baseline="0" dirty="0" smtClean="0">
                          <a:effectLst/>
                        </a:rPr>
                        <a:t> </a:t>
                      </a:r>
                      <a:r>
                        <a:rPr lang="en-GB" sz="1400" baseline="0" dirty="0" err="1" smtClean="0">
                          <a:effectLst/>
                        </a:rPr>
                        <a:t>conduttrice</a:t>
                      </a:r>
                      <a:r>
                        <a:rPr lang="en-GB" sz="1400" baseline="0" dirty="0" smtClean="0">
                          <a:effectLst/>
                        </a:rPr>
                        <a:t> di </a:t>
                      </a:r>
                      <a:r>
                        <a:rPr lang="en-GB" sz="1400" baseline="0" dirty="0" err="1" smtClean="0">
                          <a:effectLst/>
                        </a:rPr>
                        <a:t>ioni</a:t>
                      </a:r>
                      <a:r>
                        <a:rPr lang="en-GB" sz="1400" baseline="0" dirty="0" smtClean="0">
                          <a:effectLst/>
                        </a:rPr>
                        <a:t> </a:t>
                      </a:r>
                      <a:r>
                        <a:rPr lang="en-GB" sz="1400" baseline="0" dirty="0" err="1" smtClean="0">
                          <a:effectLst/>
                        </a:rPr>
                        <a:t>ossigeno</a:t>
                      </a:r>
                      <a:endParaRPr lang="fr-B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600 – 1,000</a:t>
                      </a:r>
                      <a:endParaRPr lang="fr-BE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60-70</a:t>
                      </a:r>
                      <a:endParaRPr lang="fr-B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Gas</a:t>
                      </a:r>
                      <a:r>
                        <a:rPr lang="en-GB" sz="1400" baseline="0" dirty="0" smtClean="0">
                          <a:effectLst/>
                        </a:rPr>
                        <a:t> </a:t>
                      </a:r>
                      <a:r>
                        <a:rPr lang="en-GB" sz="1400" baseline="0" dirty="0" err="1" smtClean="0">
                          <a:effectLst/>
                        </a:rPr>
                        <a:t>naturale</a:t>
                      </a:r>
                      <a:r>
                        <a:rPr lang="en-GB" sz="1400" dirty="0" smtClean="0">
                          <a:effectLst/>
                        </a:rPr>
                        <a:t>, biogas, syngas, H</a:t>
                      </a:r>
                      <a:r>
                        <a:rPr lang="en-GB" sz="1400" baseline="-25000" dirty="0" smtClean="0">
                          <a:effectLst/>
                        </a:rPr>
                        <a:t>2</a:t>
                      </a:r>
                      <a:endParaRPr lang="fr-B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O</a:t>
                      </a:r>
                      <a:r>
                        <a:rPr lang="en-GB" sz="1400" baseline="-25000" dirty="0">
                          <a:effectLst/>
                        </a:rPr>
                        <a:t>2</a:t>
                      </a:r>
                      <a:r>
                        <a:rPr lang="en-GB" sz="1400" dirty="0">
                          <a:effectLst/>
                        </a:rPr>
                        <a:t>, </a:t>
                      </a:r>
                      <a:r>
                        <a:rPr lang="en-GB" sz="1400" dirty="0" smtClean="0">
                          <a:effectLst/>
                        </a:rPr>
                        <a:t>aria</a:t>
                      </a:r>
                      <a:endParaRPr lang="fr-B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228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866946" y="395173"/>
            <a:ext cx="4108891" cy="51922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err="1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Componenti</a:t>
            </a:r>
            <a:r>
              <a:rPr lang="en-GB" sz="2400" dirty="0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dirty="0" err="1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della</a:t>
            </a:r>
            <a:r>
              <a:rPr lang="en-GB" sz="2400" dirty="0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dirty="0" err="1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cella</a:t>
            </a:r>
            <a:r>
              <a:rPr lang="en-GB" sz="2400" dirty="0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dirty="0" err="1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singola</a:t>
            </a:r>
            <a:endParaRPr lang="en-GB" sz="2400" dirty="0">
              <a:solidFill>
                <a:srgbClr val="00ACA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724626" y="3496201"/>
            <a:ext cx="1065309" cy="1903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3784" y="1165695"/>
            <a:ext cx="488632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2394" y="3236456"/>
            <a:ext cx="3487738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925513" y="4613746"/>
            <a:ext cx="148624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 err="1" smtClean="0"/>
              <a:t>Piatti</a:t>
            </a:r>
            <a:r>
              <a:rPr lang="en-GB" dirty="0" smtClean="0"/>
              <a:t> </a:t>
            </a:r>
            <a:r>
              <a:rPr lang="en-GB" dirty="0" err="1" smtClean="0"/>
              <a:t>bipolari</a:t>
            </a:r>
            <a:endParaRPr lang="en-GB" dirty="0"/>
          </a:p>
        </p:txBody>
      </p:sp>
      <p:cxnSp>
        <p:nvCxnSpPr>
          <p:cNvPr id="20" name="Straight Arrow Connector 4"/>
          <p:cNvCxnSpPr>
            <a:stCxn id="19" idx="0"/>
          </p:cNvCxnSpPr>
          <p:nvPr/>
        </p:nvCxnSpPr>
        <p:spPr>
          <a:xfrm flipH="1" flipV="1">
            <a:off x="786776" y="3285008"/>
            <a:ext cx="881861" cy="132873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7"/>
          <p:cNvCxnSpPr>
            <a:stCxn id="19" idx="0"/>
          </p:cNvCxnSpPr>
          <p:nvPr/>
        </p:nvCxnSpPr>
        <p:spPr>
          <a:xfrm flipV="1">
            <a:off x="1668637" y="3993034"/>
            <a:ext cx="1825451" cy="62071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5630049" y="2564904"/>
            <a:ext cx="35691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 err="1" smtClean="0"/>
              <a:t>Assieme</a:t>
            </a:r>
            <a:r>
              <a:rPr lang="en-GB" dirty="0" smtClean="0"/>
              <a:t> </a:t>
            </a:r>
            <a:r>
              <a:rPr lang="en-GB" dirty="0" err="1" smtClean="0"/>
              <a:t>membrana-elettrodi</a:t>
            </a:r>
            <a:r>
              <a:rPr lang="en-GB" dirty="0" smtClean="0"/>
              <a:t> (MEA)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4211960" y="1268760"/>
            <a:ext cx="86409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ZoneTexte 5"/>
          <p:cNvSpPr txBox="1"/>
          <p:nvPr/>
        </p:nvSpPr>
        <p:spPr>
          <a:xfrm>
            <a:off x="5257792" y="3386856"/>
            <a:ext cx="93610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GB" sz="1400" dirty="0" err="1" smtClean="0"/>
              <a:t>Strato</a:t>
            </a:r>
            <a:r>
              <a:rPr lang="en-GB" sz="1400" dirty="0" smtClean="0"/>
              <a:t> </a:t>
            </a:r>
            <a:r>
              <a:rPr lang="en-GB" sz="1400" dirty="0" err="1" smtClean="0"/>
              <a:t>diffusivo</a:t>
            </a:r>
            <a:endParaRPr lang="en-GB" sz="1400" dirty="0"/>
          </a:p>
        </p:txBody>
      </p:sp>
      <p:sp>
        <p:nvSpPr>
          <p:cNvPr id="25" name="ZoneTexte 21"/>
          <p:cNvSpPr txBox="1"/>
          <p:nvPr/>
        </p:nvSpPr>
        <p:spPr>
          <a:xfrm>
            <a:off x="6516216" y="3145059"/>
            <a:ext cx="1136402" cy="2551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GB" sz="1400" dirty="0" err="1" smtClean="0"/>
              <a:t>Zona</a:t>
            </a:r>
            <a:r>
              <a:rPr lang="en-GB" sz="1400" dirty="0" smtClean="0"/>
              <a:t> </a:t>
            </a:r>
            <a:r>
              <a:rPr lang="en-GB" sz="1400" dirty="0" err="1" smtClean="0"/>
              <a:t>attiva</a:t>
            </a:r>
            <a:endParaRPr lang="en-GB" sz="1400" dirty="0"/>
          </a:p>
        </p:txBody>
      </p:sp>
      <p:sp>
        <p:nvSpPr>
          <p:cNvPr id="26" name="ZoneTexte 22"/>
          <p:cNvSpPr txBox="1"/>
          <p:nvPr/>
        </p:nvSpPr>
        <p:spPr>
          <a:xfrm>
            <a:off x="7684070" y="3470811"/>
            <a:ext cx="1136402" cy="2551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GB" sz="1400" dirty="0" err="1" smtClean="0"/>
              <a:t>Membrana</a:t>
            </a:r>
            <a:endParaRPr lang="en-GB" sz="1400" dirty="0"/>
          </a:p>
        </p:txBody>
      </p:sp>
      <p:sp>
        <p:nvSpPr>
          <p:cNvPr id="27" name="ZoneTexte 7"/>
          <p:cNvSpPr txBox="1"/>
          <p:nvPr/>
        </p:nvSpPr>
        <p:spPr>
          <a:xfrm>
            <a:off x="3491880" y="1196752"/>
            <a:ext cx="6919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MEA</a:t>
            </a:r>
            <a:endParaRPr lang="en-GB" dirty="0"/>
          </a:p>
        </p:txBody>
      </p:sp>
      <p:sp>
        <p:nvSpPr>
          <p:cNvPr id="28" name="ZoneTexte 23"/>
          <p:cNvSpPr txBox="1"/>
          <p:nvPr/>
        </p:nvSpPr>
        <p:spPr>
          <a:xfrm>
            <a:off x="5364088" y="5147900"/>
            <a:ext cx="6199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MEA</a:t>
            </a:r>
            <a:endParaRPr lang="en-GB" dirty="0"/>
          </a:p>
        </p:txBody>
      </p:sp>
      <p:sp>
        <p:nvSpPr>
          <p:cNvPr id="29" name="ZoneTexte 10"/>
          <p:cNvSpPr txBox="1"/>
          <p:nvPr/>
        </p:nvSpPr>
        <p:spPr>
          <a:xfrm>
            <a:off x="2195736" y="530120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/>
              <a:t>Voltaggio</a:t>
            </a:r>
            <a:r>
              <a:rPr lang="fr-BE" dirty="0" smtClean="0"/>
              <a:t> cella PEM: 0,8 – 1 V</a:t>
            </a:r>
            <a:endParaRPr lang="fr-BE" dirty="0"/>
          </a:p>
        </p:txBody>
      </p:sp>
      <p:sp>
        <p:nvSpPr>
          <p:cNvPr id="30" name="Rectangle 29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750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195736" y="486321"/>
            <a:ext cx="5332298" cy="49440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Celle </a:t>
            </a:r>
            <a:r>
              <a:rPr lang="en-GB" sz="2400" dirty="0" err="1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connesse</a:t>
            </a:r>
            <a:r>
              <a:rPr lang="en-GB" sz="2400" dirty="0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en-GB" sz="2400" dirty="0" err="1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serie</a:t>
            </a:r>
            <a:r>
              <a:rPr lang="en-GB" sz="2400" dirty="0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 per </a:t>
            </a:r>
            <a:r>
              <a:rPr lang="en-GB" sz="2400" dirty="0" err="1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formare</a:t>
            </a:r>
            <a:r>
              <a:rPr lang="en-GB" sz="2400" dirty="0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dirty="0" err="1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uno</a:t>
            </a:r>
            <a:r>
              <a:rPr lang="en-GB" sz="2400" dirty="0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 stack</a:t>
            </a:r>
            <a:endParaRPr lang="en-GB" sz="2400" dirty="0">
              <a:solidFill>
                <a:srgbClr val="00ACA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0787" y="1121073"/>
            <a:ext cx="4953000" cy="4468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oneTexte 1"/>
          <p:cNvSpPr txBox="1"/>
          <p:nvPr/>
        </p:nvSpPr>
        <p:spPr>
          <a:xfrm>
            <a:off x="1568934" y="5589240"/>
            <a:ext cx="3374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Architettura</a:t>
            </a:r>
            <a:r>
              <a:rPr lang="en-GB" dirty="0" smtClean="0"/>
              <a:t> </a:t>
            </a:r>
            <a:r>
              <a:rPr lang="en-GB" dirty="0" err="1" smtClean="0"/>
              <a:t>bipolare</a:t>
            </a:r>
            <a:r>
              <a:rPr lang="en-GB" dirty="0" smtClean="0"/>
              <a:t> di </a:t>
            </a:r>
            <a:r>
              <a:rPr lang="en-GB" dirty="0" err="1" smtClean="0"/>
              <a:t>uno</a:t>
            </a:r>
            <a:r>
              <a:rPr lang="en-GB" dirty="0" smtClean="0"/>
              <a:t> stack</a:t>
            </a:r>
            <a:endParaRPr lang="en-GB" dirty="0"/>
          </a:p>
        </p:txBody>
      </p:sp>
      <p:sp>
        <p:nvSpPr>
          <p:cNvPr id="18" name="ZoneTexte 1"/>
          <p:cNvSpPr txBox="1"/>
          <p:nvPr/>
        </p:nvSpPr>
        <p:spPr>
          <a:xfrm>
            <a:off x="7979944" y="1856232"/>
            <a:ext cx="3532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Il </a:t>
            </a:r>
            <a:r>
              <a:rPr lang="en-GB" dirty="0" err="1" smtClean="0"/>
              <a:t>voltaggio</a:t>
            </a:r>
            <a:r>
              <a:rPr lang="en-GB" dirty="0" smtClean="0"/>
              <a:t> </a:t>
            </a:r>
            <a:r>
              <a:rPr lang="en-GB" dirty="0" err="1" smtClean="0"/>
              <a:t>totale</a:t>
            </a:r>
            <a:r>
              <a:rPr lang="en-GB" dirty="0" smtClean="0"/>
              <a:t> </a:t>
            </a:r>
            <a:r>
              <a:rPr lang="en-GB" dirty="0" err="1" smtClean="0"/>
              <a:t>ai</a:t>
            </a:r>
            <a:r>
              <a:rPr lang="en-GB" dirty="0" smtClean="0"/>
              <a:t> </a:t>
            </a:r>
            <a:r>
              <a:rPr lang="en-GB" dirty="0" err="1" smtClean="0"/>
              <a:t>capi</a:t>
            </a:r>
            <a:r>
              <a:rPr lang="en-GB" dirty="0" smtClean="0"/>
              <a:t> </a:t>
            </a:r>
            <a:r>
              <a:rPr lang="en-GB" dirty="0" err="1" smtClean="0"/>
              <a:t>dello</a:t>
            </a:r>
            <a:r>
              <a:rPr lang="en-GB" dirty="0" smtClean="0"/>
              <a:t> stack è la </a:t>
            </a:r>
            <a:r>
              <a:rPr lang="en-GB" dirty="0" err="1" smtClean="0"/>
              <a:t>somma</a:t>
            </a:r>
            <a:r>
              <a:rPr lang="en-GB" dirty="0" smtClean="0"/>
              <a:t> </a:t>
            </a:r>
            <a:r>
              <a:rPr lang="en-GB" dirty="0" err="1" smtClean="0"/>
              <a:t>dei</a:t>
            </a:r>
            <a:r>
              <a:rPr lang="en-GB" dirty="0" smtClean="0"/>
              <a:t> </a:t>
            </a:r>
            <a:r>
              <a:rPr lang="en-GB" dirty="0" err="1" smtClean="0"/>
              <a:t>voltaggi</a:t>
            </a:r>
            <a:r>
              <a:rPr lang="en-GB" dirty="0" smtClean="0"/>
              <a:t> </a:t>
            </a:r>
            <a:r>
              <a:rPr lang="en-GB" dirty="0" err="1" smtClean="0"/>
              <a:t>delle</a:t>
            </a:r>
            <a:r>
              <a:rPr lang="en-GB" dirty="0" smtClean="0"/>
              <a:t> </a:t>
            </a:r>
            <a:r>
              <a:rPr lang="en-GB" dirty="0" err="1" smtClean="0"/>
              <a:t>singole</a:t>
            </a:r>
            <a:r>
              <a:rPr lang="en-GB" dirty="0" smtClean="0"/>
              <a:t> </a:t>
            </a:r>
            <a:r>
              <a:rPr lang="en-GB" dirty="0" err="1" smtClean="0"/>
              <a:t>celle</a:t>
            </a:r>
            <a:r>
              <a:rPr lang="en-GB" dirty="0" smtClean="0"/>
              <a:t>. </a:t>
            </a:r>
            <a:r>
              <a:rPr lang="en-GB" dirty="0" err="1" smtClean="0"/>
              <a:t>Costruendo</a:t>
            </a:r>
            <a:r>
              <a:rPr lang="en-GB" dirty="0" smtClean="0"/>
              <a:t> </a:t>
            </a:r>
            <a:r>
              <a:rPr lang="en-GB" dirty="0" err="1" smtClean="0"/>
              <a:t>uno</a:t>
            </a:r>
            <a:r>
              <a:rPr lang="en-GB" dirty="0" smtClean="0"/>
              <a:t> stack di 20 </a:t>
            </a:r>
            <a:r>
              <a:rPr lang="en-GB" dirty="0" err="1" smtClean="0"/>
              <a:t>celle</a:t>
            </a:r>
            <a:r>
              <a:rPr lang="en-GB" dirty="0" smtClean="0"/>
              <a:t> </a:t>
            </a:r>
            <a:r>
              <a:rPr lang="en-GB" dirty="0" err="1" smtClean="0"/>
              <a:t>avremo</a:t>
            </a:r>
            <a:r>
              <a:rPr lang="en-GB" dirty="0" smtClean="0"/>
              <a:t>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tensione</a:t>
            </a:r>
            <a:r>
              <a:rPr lang="en-GB" dirty="0" smtClean="0"/>
              <a:t> di circa 20 volt. 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857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941195" y="476672"/>
            <a:ext cx="7591245" cy="43204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err="1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Diversi</a:t>
            </a:r>
            <a:r>
              <a:rPr lang="en-GB" sz="2400" dirty="0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 tipi di </a:t>
            </a:r>
            <a:r>
              <a:rPr lang="en-GB" sz="2400" dirty="0" err="1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struttura</a:t>
            </a:r>
            <a:r>
              <a:rPr lang="en-GB" sz="2400" dirty="0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dirty="0" err="1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geometrica</a:t>
            </a:r>
            <a:r>
              <a:rPr lang="en-GB" sz="2400" dirty="0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GB" sz="2400" dirty="0" err="1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bipolare</a:t>
            </a:r>
            <a:r>
              <a:rPr lang="en-GB" sz="2400" dirty="0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2400" dirty="0" err="1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planare</a:t>
            </a:r>
            <a:r>
              <a:rPr lang="en-GB" sz="2400" dirty="0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GB" sz="2400" dirty="0" err="1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tubulare</a:t>
            </a:r>
            <a:endParaRPr lang="en-GB" sz="2400" dirty="0">
              <a:solidFill>
                <a:srgbClr val="00ACA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6" name="Picture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1196752"/>
            <a:ext cx="385744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"/>
          <p:cNvPicPr/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058"/>
          <a:stretch/>
        </p:blipFill>
        <p:spPr bwMode="auto">
          <a:xfrm>
            <a:off x="762000" y="1974655"/>
            <a:ext cx="2403894" cy="3919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"/>
          <p:cNvPicPr/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848" t="24611" b="37694"/>
          <a:stretch/>
        </p:blipFill>
        <p:spPr bwMode="auto">
          <a:xfrm>
            <a:off x="3086101" y="3439282"/>
            <a:ext cx="2514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Image associée">
            <a:hlinkClick r:id="rId12"/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21"/>
          <a:stretch/>
        </p:blipFill>
        <p:spPr bwMode="auto">
          <a:xfrm>
            <a:off x="3331464" y="4508045"/>
            <a:ext cx="2514600" cy="138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Résultat de recherche d'images pour &quot;sealing gasket fuel cell&quot;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3565094"/>
            <a:ext cx="2653553" cy="199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18"/>
          <p:cNvSpPr txBox="1"/>
          <p:nvPr/>
        </p:nvSpPr>
        <p:spPr>
          <a:xfrm>
            <a:off x="683568" y="126876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Architettura</a:t>
            </a:r>
            <a:r>
              <a:rPr lang="en-GB" dirty="0" smtClean="0"/>
              <a:t> </a:t>
            </a:r>
            <a:r>
              <a:rPr lang="en-GB" dirty="0" err="1" smtClean="0"/>
              <a:t>bipolare</a:t>
            </a:r>
            <a:r>
              <a:rPr lang="en-GB" dirty="0" smtClean="0"/>
              <a:t> </a:t>
            </a:r>
            <a:r>
              <a:rPr lang="en-GB" dirty="0" err="1" smtClean="0"/>
              <a:t>dello</a:t>
            </a:r>
            <a:r>
              <a:rPr lang="en-GB" dirty="0" smtClean="0"/>
              <a:t> stack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245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1329695"/>
            <a:ext cx="5731510" cy="173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030" y="3283302"/>
            <a:ext cx="406177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941195" y="476672"/>
            <a:ext cx="7591245" cy="43204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err="1">
                <a:solidFill>
                  <a:srgbClr val="00ACAF"/>
                </a:solidFill>
              </a:rPr>
              <a:t>Diversi</a:t>
            </a:r>
            <a:r>
              <a:rPr lang="en-GB" sz="2400" dirty="0">
                <a:solidFill>
                  <a:srgbClr val="00ACAF"/>
                </a:solidFill>
              </a:rPr>
              <a:t> tipi di </a:t>
            </a:r>
            <a:r>
              <a:rPr lang="en-GB" sz="2400" dirty="0" err="1">
                <a:solidFill>
                  <a:srgbClr val="00ACAF"/>
                </a:solidFill>
              </a:rPr>
              <a:t>struttura</a:t>
            </a:r>
            <a:r>
              <a:rPr lang="en-GB" sz="2400" dirty="0">
                <a:solidFill>
                  <a:srgbClr val="00ACAF"/>
                </a:solidFill>
              </a:rPr>
              <a:t> </a:t>
            </a:r>
            <a:r>
              <a:rPr lang="en-GB" sz="2400" dirty="0" err="1">
                <a:solidFill>
                  <a:srgbClr val="00ACAF"/>
                </a:solidFill>
              </a:rPr>
              <a:t>geometrica</a:t>
            </a:r>
            <a:r>
              <a:rPr lang="en-GB" sz="2400" dirty="0">
                <a:solidFill>
                  <a:srgbClr val="00ACAF"/>
                </a:solidFill>
              </a:rPr>
              <a:t>: </a:t>
            </a:r>
            <a:r>
              <a:rPr lang="en-GB" sz="2400" dirty="0" err="1">
                <a:solidFill>
                  <a:srgbClr val="00ACAF"/>
                </a:solidFill>
              </a:rPr>
              <a:t>bipolare</a:t>
            </a:r>
            <a:r>
              <a:rPr lang="en-GB" sz="2400" dirty="0">
                <a:solidFill>
                  <a:srgbClr val="00ACAF"/>
                </a:solidFill>
              </a:rPr>
              <a:t>, </a:t>
            </a:r>
            <a:r>
              <a:rPr lang="en-GB" sz="2400" dirty="0" err="1">
                <a:solidFill>
                  <a:srgbClr val="00ACAF"/>
                </a:solidFill>
              </a:rPr>
              <a:t>planare</a:t>
            </a:r>
            <a:r>
              <a:rPr lang="en-GB" sz="2400" dirty="0">
                <a:solidFill>
                  <a:srgbClr val="00ACAF"/>
                </a:solidFill>
              </a:rPr>
              <a:t> or </a:t>
            </a:r>
            <a:r>
              <a:rPr lang="en-GB" sz="2400" dirty="0" err="1">
                <a:solidFill>
                  <a:srgbClr val="00ACAF"/>
                </a:solidFill>
              </a:rPr>
              <a:t>tubulare</a:t>
            </a:r>
            <a:endParaRPr lang="en-GB" sz="2400" dirty="0">
              <a:solidFill>
                <a:srgbClr val="00ACAF"/>
              </a:solidFill>
            </a:endParaRPr>
          </a:p>
        </p:txBody>
      </p:sp>
      <p:sp>
        <p:nvSpPr>
          <p:cNvPr id="18" name="ZoneTexte 15"/>
          <p:cNvSpPr txBox="1"/>
          <p:nvPr/>
        </p:nvSpPr>
        <p:spPr>
          <a:xfrm>
            <a:off x="786776" y="1876161"/>
            <a:ext cx="1979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Architettura</a:t>
            </a:r>
            <a:r>
              <a:rPr lang="en-GB" dirty="0" smtClean="0"/>
              <a:t> </a:t>
            </a:r>
            <a:r>
              <a:rPr lang="en-GB" dirty="0" err="1" smtClean="0"/>
              <a:t>planare</a:t>
            </a:r>
            <a:r>
              <a:rPr lang="en-GB" dirty="0" smtClean="0"/>
              <a:t> </a:t>
            </a:r>
            <a:r>
              <a:rPr lang="en-GB" dirty="0" err="1" smtClean="0"/>
              <a:t>dello</a:t>
            </a:r>
            <a:r>
              <a:rPr lang="en-GB" dirty="0" smtClean="0"/>
              <a:t> stack</a:t>
            </a:r>
            <a:endParaRPr lang="en-GB" dirty="0"/>
          </a:p>
        </p:txBody>
      </p:sp>
      <p:sp>
        <p:nvSpPr>
          <p:cNvPr id="19" name="ZoneTexte 16"/>
          <p:cNvSpPr txBox="1"/>
          <p:nvPr/>
        </p:nvSpPr>
        <p:spPr>
          <a:xfrm>
            <a:off x="5544492" y="4438853"/>
            <a:ext cx="2339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Architettura</a:t>
            </a:r>
            <a:r>
              <a:rPr lang="en-GB" dirty="0" smtClean="0"/>
              <a:t> </a:t>
            </a:r>
            <a:r>
              <a:rPr lang="en-GB" dirty="0" err="1" smtClean="0"/>
              <a:t>tubulare</a:t>
            </a:r>
            <a:r>
              <a:rPr lang="en-GB" dirty="0" smtClean="0"/>
              <a:t> </a:t>
            </a:r>
            <a:r>
              <a:rPr lang="en-GB" dirty="0" err="1" smtClean="0"/>
              <a:t>dello</a:t>
            </a:r>
            <a:r>
              <a:rPr lang="en-GB" dirty="0" smtClean="0"/>
              <a:t> stack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455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885825"/>
            <a:ext cx="68199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28638"/>
            <a:ext cx="1865313" cy="139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1188740" y="264968"/>
            <a:ext cx="24460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sz="2400" dirty="0" err="1" smtClean="0">
                <a:solidFill>
                  <a:srgbClr val="00ACAF"/>
                </a:solidFill>
              </a:rPr>
              <a:t>Assieme</a:t>
            </a:r>
            <a:r>
              <a:rPr lang="en-GB" sz="2400" dirty="0" smtClean="0">
                <a:solidFill>
                  <a:srgbClr val="00ACAF"/>
                </a:solidFill>
              </a:rPr>
              <a:t> di stack</a:t>
            </a:r>
            <a:endParaRPr lang="en-GB" sz="2400" dirty="0">
              <a:solidFill>
                <a:srgbClr val="00ACAF"/>
              </a:solidFill>
            </a:endParaRPr>
          </a:p>
        </p:txBody>
      </p:sp>
      <p:sp>
        <p:nvSpPr>
          <p:cNvPr id="18" name="ZoneTexte 1"/>
          <p:cNvSpPr txBox="1"/>
          <p:nvPr/>
        </p:nvSpPr>
        <p:spPr>
          <a:xfrm>
            <a:off x="3491880" y="5373216"/>
            <a:ext cx="11385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Catalizzatore</a:t>
            </a:r>
            <a:endParaRPr lang="en-GB" sz="1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2446609" y="5370022"/>
            <a:ext cx="104060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Strati di</a:t>
            </a:r>
          </a:p>
          <a:p>
            <a:r>
              <a:rPr lang="en-GB" sz="1400" dirty="0" err="1" smtClean="0"/>
              <a:t>diffusione</a:t>
            </a:r>
            <a:endParaRPr lang="en-GB" sz="1400" dirty="0"/>
          </a:p>
        </p:txBody>
      </p:sp>
      <p:sp>
        <p:nvSpPr>
          <p:cNvPr id="20" name="ZoneTexte 19"/>
          <p:cNvSpPr txBox="1"/>
          <p:nvPr/>
        </p:nvSpPr>
        <p:spPr>
          <a:xfrm>
            <a:off x="4572000" y="5373216"/>
            <a:ext cx="100811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Membrana</a:t>
            </a:r>
            <a:endParaRPr lang="en-GB" sz="1400" dirty="0"/>
          </a:p>
        </p:txBody>
      </p:sp>
      <p:sp>
        <p:nvSpPr>
          <p:cNvPr id="21" name="ZoneTexte 20"/>
          <p:cNvSpPr txBox="1"/>
          <p:nvPr/>
        </p:nvSpPr>
        <p:spPr>
          <a:xfrm>
            <a:off x="6228184" y="5405809"/>
            <a:ext cx="122413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Piatti</a:t>
            </a:r>
            <a:r>
              <a:rPr lang="en-GB" sz="1400" dirty="0" smtClean="0"/>
              <a:t> </a:t>
            </a:r>
            <a:r>
              <a:rPr lang="en-GB" sz="1400" dirty="0" err="1" smtClean="0"/>
              <a:t>bipolari</a:t>
            </a:r>
            <a:endParaRPr lang="en-GB" sz="1400" dirty="0"/>
          </a:p>
        </p:txBody>
      </p:sp>
      <p:sp>
        <p:nvSpPr>
          <p:cNvPr id="22" name="ZoneTexte 21"/>
          <p:cNvSpPr txBox="1"/>
          <p:nvPr/>
        </p:nvSpPr>
        <p:spPr>
          <a:xfrm>
            <a:off x="1466330" y="5353578"/>
            <a:ext cx="9361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Elettrodo</a:t>
            </a:r>
            <a:endParaRPr lang="en-GB" sz="1400" dirty="0"/>
          </a:p>
        </p:txBody>
      </p:sp>
      <p:sp>
        <p:nvSpPr>
          <p:cNvPr id="23" name="ZoneTexte 1"/>
          <p:cNvSpPr txBox="1"/>
          <p:nvPr/>
        </p:nvSpPr>
        <p:spPr>
          <a:xfrm>
            <a:off x="8624831" y="2386584"/>
            <a:ext cx="3152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 </a:t>
            </a:r>
            <a:r>
              <a:rPr lang="en-US" dirty="0" err="1" smtClean="0"/>
              <a:t>celle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connesse</a:t>
            </a:r>
            <a:r>
              <a:rPr lang="en-US" dirty="0" smtClean="0"/>
              <a:t> </a:t>
            </a:r>
            <a:r>
              <a:rPr lang="en-US" dirty="0" err="1" smtClean="0"/>
              <a:t>elettricamente</a:t>
            </a:r>
            <a:r>
              <a:rPr lang="en-US" dirty="0" smtClean="0"/>
              <a:t> in </a:t>
            </a:r>
            <a:r>
              <a:rPr lang="en-US" dirty="0" err="1" smtClean="0"/>
              <a:t>serie</a:t>
            </a:r>
            <a:r>
              <a:rPr lang="en-US" dirty="0" smtClean="0"/>
              <a:t> </a:t>
            </a:r>
            <a:r>
              <a:rPr lang="en-US" dirty="0" err="1" smtClean="0"/>
              <a:t>mentre</a:t>
            </a:r>
            <a:r>
              <a:rPr lang="en-US" dirty="0" smtClean="0"/>
              <a:t> </a:t>
            </a:r>
            <a:r>
              <a:rPr lang="en-US" dirty="0" err="1" smtClean="0"/>
              <a:t>l’alimentazione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gas è </a:t>
            </a:r>
            <a:r>
              <a:rPr lang="en-US" dirty="0" err="1" smtClean="0"/>
              <a:t>fornita</a:t>
            </a:r>
            <a:r>
              <a:rPr lang="en-US" dirty="0" smtClean="0"/>
              <a:t> in </a:t>
            </a:r>
            <a:r>
              <a:rPr lang="en-US" dirty="0" err="1" smtClean="0"/>
              <a:t>parallelo</a:t>
            </a:r>
            <a:r>
              <a:rPr lang="en-US" dirty="0" smtClean="0"/>
              <a:t>. </a:t>
            </a:r>
            <a:endParaRPr lang="fr-BE" dirty="0"/>
          </a:p>
        </p:txBody>
      </p:sp>
      <p:sp>
        <p:nvSpPr>
          <p:cNvPr id="24" name="Rectangle 23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382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2322</Words>
  <Application>Microsoft Office PowerPoint</Application>
  <PresentationFormat>Widescreen</PresentationFormat>
  <Paragraphs>284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Laura Currid</cp:lastModifiedBy>
  <cp:revision>34</cp:revision>
  <dcterms:created xsi:type="dcterms:W3CDTF">2019-06-26T09:21:34Z</dcterms:created>
  <dcterms:modified xsi:type="dcterms:W3CDTF">2019-11-07T13:15:44Z</dcterms:modified>
</cp:coreProperties>
</file>