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D792-4A56-406A-B3B5-9189F0FFB276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8D226-D73C-445C-A4A0-1D425E3D96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19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FF03-1DF8-4C52-964C-D0D61F78D59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87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FF03-1DF8-4C52-964C-D0D61F78D59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45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FF03-1DF8-4C52-964C-D0D61F78D59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37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E5548-877A-4141-8EDA-9DC15600C3F7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506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E5548-877A-4141-8EDA-9DC15600C3F7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539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F93D-0D20-4533-83EA-B4611AB24C68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7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76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62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olidPower_PPT_intern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103441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51863" y="333946"/>
            <a:ext cx="4170004" cy="40265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1050" b="0">
                <a:solidFill>
                  <a:srgbClr val="FFFFFF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7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olidPower_PPT_intern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103441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51863" y="333946"/>
            <a:ext cx="4170004" cy="40265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1050" b="0">
                <a:solidFill>
                  <a:srgbClr val="FFFFFF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8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96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37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7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73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6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7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06C4-D6B3-4AE0-990A-0C81007E47D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6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1365" y="1230685"/>
            <a:ext cx="5757899" cy="1362075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en-GB" b="0" dirty="0" err="1" smtClean="0">
                <a:solidFill>
                  <a:schemeClr val="tx1"/>
                </a:solidFill>
              </a:rPr>
              <a:t>Tecnologia</a:t>
            </a:r>
            <a:r>
              <a:rPr lang="en-GB" b="0" dirty="0" smtClean="0">
                <a:solidFill>
                  <a:schemeClr val="tx1"/>
                </a:solidFill>
              </a:rPr>
              <a:t> per </a:t>
            </a:r>
            <a:r>
              <a:rPr lang="en-GB" b="0" dirty="0" err="1" smtClean="0">
                <a:solidFill>
                  <a:schemeClr val="tx1"/>
                </a:solidFill>
              </a:rPr>
              <a:t>un’energia</a:t>
            </a:r>
            <a:r>
              <a:rPr lang="en-GB" b="0" dirty="0" smtClean="0">
                <a:solidFill>
                  <a:schemeClr val="tx1"/>
                </a:solidFill>
              </a:rPr>
              <a:t> smart</a:t>
            </a:r>
            <a:endParaRPr lang="en-GB" sz="60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1364" y="756840"/>
            <a:ext cx="7772400" cy="473844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Celle a combustibile ad alta efficienza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7" name="Picture 6" descr="BlueGEN_Alternative_LoRes_trans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314" y="2592760"/>
            <a:ext cx="4586277" cy="3420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24272"/>
            <a:ext cx="10515600" cy="1325563"/>
          </a:xfrm>
        </p:spPr>
        <p:txBody>
          <a:bodyPr/>
          <a:lstStyle/>
          <a:p>
            <a:r>
              <a:rPr lang="it-IT" dirty="0" smtClean="0"/>
              <a:t>Specifiche tecniche</a:t>
            </a:r>
            <a:endParaRPr lang="it-IT" dirty="0"/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416081"/>
              </p:ext>
            </p:extLst>
          </p:nvPr>
        </p:nvGraphicFramePr>
        <p:xfrm>
          <a:off x="4785680" y="1104796"/>
          <a:ext cx="4870884" cy="4914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42">
                <a:tc>
                  <a:txBody>
                    <a:bodyPr/>
                    <a:lstStyle/>
                    <a:p>
                      <a:r>
                        <a:rPr lang="en-US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Potenza</a:t>
                      </a:r>
                      <a:endParaRPr lang="en-US" i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1,5 kW</a:t>
                      </a:r>
                    </a:p>
                  </a:txBody>
                  <a:tcPr marL="189534" marR="189534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Calore</a:t>
                      </a:r>
                      <a:endParaRPr lang="en-US" i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0,6 kW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Efficienza</a:t>
                      </a:r>
                      <a:r>
                        <a:rPr lang="en-US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elettrica</a:t>
                      </a:r>
                      <a:endParaRPr lang="en-US" i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60%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Gas input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2,51 kW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72774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Efficienza</a:t>
                      </a:r>
                      <a:r>
                        <a:rPr lang="en-US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in </a:t>
                      </a:r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cogenerazione</a:t>
                      </a:r>
                      <a:endParaRPr lang="en-US" i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3">
                <a:tc>
                  <a:txBody>
                    <a:bodyPr/>
                    <a:lstStyle/>
                    <a:p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Voltaggio</a:t>
                      </a:r>
                      <a:r>
                        <a:rPr lang="en-US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frequenza</a:t>
                      </a:r>
                      <a:endParaRPr lang="en-US" i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230V ± 10%, </a:t>
                      </a:r>
                      <a:r>
                        <a:rPr lang="de-D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50Hz single-phase</a:t>
                      </a:r>
                      <a:endParaRPr lang="en-US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923">
                <a:tc>
                  <a:txBody>
                    <a:bodyPr/>
                    <a:lstStyle/>
                    <a:p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Rumore</a:t>
                      </a:r>
                      <a:r>
                        <a:rPr lang="en-US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prodotto</a:t>
                      </a:r>
                      <a:endParaRPr lang="en-US" i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&lt;47 dB A (1m)</a:t>
                      </a:r>
                      <a:endParaRPr lang="en-US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923">
                <a:tc>
                  <a:txBody>
                    <a:bodyPr/>
                    <a:lstStyle/>
                    <a:p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Intervalli</a:t>
                      </a:r>
                      <a:r>
                        <a:rPr lang="en-US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di </a:t>
                      </a:r>
                      <a:r>
                        <a:rPr lang="en-US" i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manutenzione</a:t>
                      </a:r>
                      <a:endParaRPr lang="en-US" i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 months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4754"/>
                  </a:ext>
                </a:extLst>
              </a:tr>
              <a:tr h="669923">
                <a:tc>
                  <a:txBody>
                    <a:bodyPr/>
                    <a:lstStyle/>
                    <a:p>
                      <a:r>
                        <a:rPr lang="en-US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Peso</a:t>
                      </a:r>
                      <a:endParaRPr lang="en-US" i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Ca. 230 kg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59351219"/>
                  </a:ext>
                </a:extLst>
              </a:tr>
            </a:tbl>
          </a:graphicData>
        </a:graphic>
      </p:graphicFrame>
      <p:pic>
        <p:nvPicPr>
          <p:cNvPr id="7" name="Picture 12" descr="BlueGEN_MedR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859" y="1810984"/>
            <a:ext cx="5078221" cy="38268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872" y="1119521"/>
            <a:ext cx="2701957" cy="516653"/>
          </a:xfrm>
          <a:prstGeom prst="rect">
            <a:avLst/>
          </a:prstGeom>
        </p:spPr>
      </p:pic>
      <p:grpSp>
        <p:nvGrpSpPr>
          <p:cNvPr id="10" name="Group 22"/>
          <p:cNvGrpSpPr/>
          <p:nvPr/>
        </p:nvGrpSpPr>
        <p:grpSpPr>
          <a:xfrm>
            <a:off x="8884245" y="852928"/>
            <a:ext cx="1544638" cy="1916112"/>
            <a:chOff x="7308850" y="1773238"/>
            <a:chExt cx="1544638" cy="1916112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1773238"/>
              <a:ext cx="1544638" cy="1916112"/>
            </a:xfrm>
            <a:prstGeom prst="rect">
              <a:avLst/>
            </a:prstGeom>
            <a:noFill/>
            <a:ln w="6350">
              <a:solidFill>
                <a:srgbClr val="00B14B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8100392" y="2456892"/>
              <a:ext cx="576064" cy="180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 descr="Cell_Studio_2_(LowRes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426" y="4546357"/>
            <a:ext cx="1676020" cy="119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1270" y="138646"/>
            <a:ext cx="6756411" cy="492490"/>
          </a:xfrm>
        </p:spPr>
        <p:txBody>
          <a:bodyPr>
            <a:normAutofit fontScale="90000"/>
          </a:bodyPr>
          <a:lstStyle/>
          <a:p>
            <a:r>
              <a:rPr lang="it-IT" dirty="0"/>
              <a:t>Solid </a:t>
            </a:r>
            <a:r>
              <a:rPr lang="it-IT" dirty="0" err="1"/>
              <a:t>oxide</a:t>
            </a:r>
            <a:r>
              <a:rPr lang="it-IT" dirty="0"/>
              <a:t> </a:t>
            </a:r>
            <a:r>
              <a:rPr lang="it-IT" dirty="0" err="1"/>
              <a:t>fuel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- SOFC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55B34994-3C78-44A4-9B38-800971A3B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6" t="7104" r="2506" b="4631"/>
          <a:stretch/>
        </p:blipFill>
        <p:spPr>
          <a:xfrm>
            <a:off x="6559364" y="1022484"/>
            <a:ext cx="2952327" cy="2752618"/>
          </a:xfrm>
        </p:spPr>
      </p:pic>
      <p:sp>
        <p:nvSpPr>
          <p:cNvPr id="23" name="Freccia a destra 22"/>
          <p:cNvSpPr/>
          <p:nvPr/>
        </p:nvSpPr>
        <p:spPr>
          <a:xfrm>
            <a:off x="5079100" y="2092759"/>
            <a:ext cx="1008112" cy="612068"/>
          </a:xfrm>
          <a:prstGeom prst="rightArrow">
            <a:avLst/>
          </a:prstGeom>
          <a:gradFill flip="none" rotWithShape="1">
            <a:gsLst>
              <a:gs pos="0">
                <a:srgbClr val="005BAA"/>
              </a:gs>
              <a:gs pos="50000">
                <a:srgbClr val="008487"/>
              </a:gs>
              <a:gs pos="100000">
                <a:srgbClr val="00B1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7" descr="Stack_Studio_2_(LOwRes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471" y="4263141"/>
            <a:ext cx="1260140" cy="13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9"/>
          <p:cNvSpPr txBox="1"/>
          <p:nvPr/>
        </p:nvSpPr>
        <p:spPr>
          <a:xfrm>
            <a:off x="1140164" y="4225091"/>
            <a:ext cx="2358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n-lt"/>
              </a:rPr>
              <a:t>Polveri ceramiche a basso costo</a:t>
            </a:r>
            <a:endParaRPr lang="it-IT" sz="1600" dirty="0">
              <a:latin typeface="+mn-lt"/>
            </a:endParaRPr>
          </a:p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en-AU" sz="1600" dirty="0" err="1" smtClean="0">
                <a:latin typeface="+mn-lt"/>
              </a:rPr>
              <a:t>Facili</a:t>
            </a:r>
            <a:r>
              <a:rPr lang="en-AU" sz="1600" dirty="0" smtClean="0">
                <a:latin typeface="+mn-lt"/>
              </a:rPr>
              <a:t> da </a:t>
            </a:r>
            <a:r>
              <a:rPr lang="en-AU" sz="1600" dirty="0" err="1" smtClean="0">
                <a:latin typeface="+mn-lt"/>
              </a:rPr>
              <a:t>produrre</a:t>
            </a:r>
            <a:r>
              <a:rPr lang="en-AU" sz="1600" dirty="0" smtClean="0">
                <a:latin typeface="+mn-lt"/>
              </a:rPr>
              <a:t> </a:t>
            </a:r>
            <a:r>
              <a:rPr lang="en-AU" sz="1600" dirty="0" err="1" smtClean="0">
                <a:latin typeface="+mn-lt"/>
              </a:rPr>
              <a:t>usando</a:t>
            </a:r>
            <a:r>
              <a:rPr lang="en-AU" sz="1600" dirty="0" smtClean="0">
                <a:latin typeface="+mn-lt"/>
              </a:rPr>
              <a:t> </a:t>
            </a:r>
            <a:r>
              <a:rPr lang="en-AU" sz="1600" dirty="0" err="1" smtClean="0">
                <a:latin typeface="+mn-lt"/>
              </a:rPr>
              <a:t>tecnologie</a:t>
            </a:r>
            <a:r>
              <a:rPr lang="en-AU" sz="1600" dirty="0" smtClean="0">
                <a:latin typeface="+mn-lt"/>
              </a:rPr>
              <a:t> di </a:t>
            </a:r>
            <a:r>
              <a:rPr lang="en-AU" sz="1600" dirty="0" err="1" smtClean="0">
                <a:latin typeface="+mn-lt"/>
              </a:rPr>
              <a:t>processo</a:t>
            </a:r>
            <a:r>
              <a:rPr lang="en-AU" sz="1600" dirty="0" smtClean="0">
                <a:latin typeface="+mn-lt"/>
              </a:rPr>
              <a:t> </a:t>
            </a:r>
            <a:r>
              <a:rPr lang="en-AU" sz="1600" dirty="0" err="1" smtClean="0">
                <a:latin typeface="+mn-lt"/>
              </a:rPr>
              <a:t>delle</a:t>
            </a:r>
            <a:r>
              <a:rPr lang="en-AU" sz="1600" dirty="0" smtClean="0">
                <a:latin typeface="+mn-lt"/>
              </a:rPr>
              <a:t> </a:t>
            </a:r>
            <a:r>
              <a:rPr lang="en-AU" sz="1600" dirty="0" err="1" smtClean="0">
                <a:latin typeface="+mn-lt"/>
              </a:rPr>
              <a:t>ceramiche</a:t>
            </a:r>
            <a:r>
              <a:rPr lang="en-AU" sz="1600" dirty="0" smtClean="0">
                <a:latin typeface="+mn-lt"/>
              </a:rPr>
              <a:t> note</a:t>
            </a:r>
            <a:endParaRPr lang="it-IT" sz="1600" dirty="0">
              <a:latin typeface="+mn-lt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972961" y="4176237"/>
            <a:ext cx="2689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n-lt"/>
              </a:rPr>
              <a:t>Temperatura operativa </a:t>
            </a:r>
            <a:r>
              <a:rPr lang="it-IT" sz="1600" dirty="0" err="1" smtClean="0">
                <a:latin typeface="+mn-lt"/>
              </a:rPr>
              <a:t>ca</a:t>
            </a:r>
            <a:r>
              <a:rPr lang="it-IT" sz="1600" dirty="0">
                <a:latin typeface="+mn-lt"/>
              </a:rPr>
              <a:t>. </a:t>
            </a:r>
            <a:r>
              <a:rPr lang="it-IT" sz="1600" dirty="0" smtClean="0">
                <a:latin typeface="+mn-lt"/>
              </a:rPr>
              <a:t>750°C</a:t>
            </a:r>
            <a:endParaRPr lang="it-IT" sz="1600" dirty="0">
              <a:latin typeface="+mn-lt"/>
            </a:endParaRPr>
          </a:p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it-IT" sz="1600" dirty="0" smtClean="0"/>
              <a:t>Elevato tasso di utilizzo del combustibile (</a:t>
            </a:r>
            <a:r>
              <a:rPr lang="it-IT" sz="1600" dirty="0" smtClean="0">
                <a:latin typeface="GreekS" panose="00000400000000000000" pitchFamily="2" charset="0"/>
                <a:cs typeface="GreekS" panose="00000400000000000000" pitchFamily="2" charset="0"/>
              </a:rPr>
              <a:t>~</a:t>
            </a:r>
            <a:r>
              <a:rPr lang="it-IT" sz="1600" dirty="0" smtClean="0">
                <a:latin typeface="+mn-lt"/>
              </a:rPr>
              <a:t>85%) </a:t>
            </a:r>
            <a:endParaRPr lang="it-IT" sz="1600" dirty="0">
              <a:latin typeface="+mn-lt"/>
            </a:endParaRPr>
          </a:p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n-lt"/>
              </a:rPr>
              <a:t>Efficienza elettrica lorda </a:t>
            </a:r>
            <a:r>
              <a:rPr lang="it-IT" sz="1600" dirty="0" smtClean="0">
                <a:latin typeface="GreekS" panose="00000400000000000000" pitchFamily="2" charset="0"/>
                <a:cs typeface="GreekS" panose="00000400000000000000" pitchFamily="2" charset="0"/>
              </a:rPr>
              <a:t>~</a:t>
            </a:r>
            <a:r>
              <a:rPr lang="it-IT" sz="1600" dirty="0" smtClean="0">
                <a:latin typeface="+mn-lt"/>
              </a:rPr>
              <a:t>68</a:t>
            </a:r>
            <a:r>
              <a:rPr lang="it-IT" sz="1600" dirty="0">
                <a:latin typeface="+mn-lt"/>
              </a:rPr>
              <a:t>%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48D1D4B-7346-45C3-8EBE-C5B452714E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5" t="4773" r="3100" b="5658"/>
          <a:stretch/>
        </p:blipFill>
        <p:spPr>
          <a:xfrm>
            <a:off x="1630227" y="959836"/>
            <a:ext cx="2970745" cy="28141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167" y="-330334"/>
            <a:ext cx="10515600" cy="1325563"/>
          </a:xfrm>
        </p:spPr>
        <p:txBody>
          <a:bodyPr/>
          <a:lstStyle/>
          <a:p>
            <a:r>
              <a:rPr lang="it-IT" dirty="0" smtClean="0"/>
              <a:t>Principio di funzionamento</a:t>
            </a:r>
            <a:endParaRPr lang="it-IT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D00C8996-DB8A-4BD7-9B90-A659A87D2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2" t="15670" r="2345" b="5622"/>
          <a:stretch/>
        </p:blipFill>
        <p:spPr>
          <a:xfrm>
            <a:off x="3100913" y="744066"/>
            <a:ext cx="4740598" cy="3906941"/>
          </a:xfrm>
        </p:spPr>
      </p:pic>
      <p:sp>
        <p:nvSpPr>
          <p:cNvPr id="8" name="CasellaDiTesto 7"/>
          <p:cNvSpPr txBox="1"/>
          <p:nvPr/>
        </p:nvSpPr>
        <p:spPr>
          <a:xfrm>
            <a:off x="8313118" y="501293"/>
            <a:ext cx="1260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4.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elettroni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</a:t>
            </a:r>
            <a:r>
              <a:rPr lang="it-IT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passano da un circuito elettrico esterno e generano corrente.</a:t>
            </a:r>
            <a:endParaRPr lang="it-IT" sz="1400" baseline="30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83482" y="3811478"/>
            <a:ext cx="18597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2.</a:t>
            </a:r>
            <a:r>
              <a:rPr lang="en-US" dirty="0"/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Il gas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naturale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metano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è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sottoposto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 reforming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all’interno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del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sistema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producendo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quindi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idrogeno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viene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utilizzato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dalla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fuel cell. 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305573" y="968443"/>
            <a:ext cx="1795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</a:t>
            </a:r>
            <a:r>
              <a:rPr lang="en-US" dirty="0"/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 fuel cell è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alimentata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al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catodo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con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ossigeno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proveniente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dall’aria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164754" y="4550141"/>
            <a:ext cx="2786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3.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Grazie alle proprietà del materiale che costituisce la cella, gli ioni ossigeno attraversano l’elettrolita e reagiscono con l’idrogeno al lato anodo dove viene generata acqua.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41" name="Connettore diritto 40"/>
          <p:cNvCxnSpPr>
            <a:cxnSpLocks/>
          </p:cNvCxnSpPr>
          <p:nvPr/>
        </p:nvCxnSpPr>
        <p:spPr>
          <a:xfrm>
            <a:off x="2321553" y="2100973"/>
            <a:ext cx="753477" cy="571418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nettore 44"/>
          <p:cNvSpPr/>
          <p:nvPr/>
        </p:nvSpPr>
        <p:spPr>
          <a:xfrm>
            <a:off x="3045115" y="2647246"/>
            <a:ext cx="59829" cy="50291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diritto 45"/>
          <p:cNvCxnSpPr>
            <a:cxnSpLocks/>
          </p:cNvCxnSpPr>
          <p:nvPr/>
        </p:nvCxnSpPr>
        <p:spPr>
          <a:xfrm flipH="1">
            <a:off x="4063623" y="4364031"/>
            <a:ext cx="1240969" cy="745775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nettore 46"/>
          <p:cNvSpPr/>
          <p:nvPr/>
        </p:nvSpPr>
        <p:spPr>
          <a:xfrm rot="5550570">
            <a:off x="5267302" y="4328026"/>
            <a:ext cx="74579" cy="72008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diritto 52"/>
          <p:cNvCxnSpPr>
            <a:cxnSpLocks/>
          </p:cNvCxnSpPr>
          <p:nvPr/>
        </p:nvCxnSpPr>
        <p:spPr>
          <a:xfrm flipV="1">
            <a:off x="5892003" y="858598"/>
            <a:ext cx="2379288" cy="131990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nettore 53"/>
          <p:cNvSpPr/>
          <p:nvPr/>
        </p:nvSpPr>
        <p:spPr>
          <a:xfrm rot="17221919">
            <a:off x="5854714" y="958723"/>
            <a:ext cx="74579" cy="72008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diritto 58"/>
          <p:cNvCxnSpPr>
            <a:cxnSpLocks/>
          </p:cNvCxnSpPr>
          <p:nvPr/>
        </p:nvCxnSpPr>
        <p:spPr>
          <a:xfrm>
            <a:off x="7768433" y="3161377"/>
            <a:ext cx="751863" cy="652284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nettore 62"/>
          <p:cNvSpPr/>
          <p:nvPr/>
        </p:nvSpPr>
        <p:spPr>
          <a:xfrm rot="5550570">
            <a:off x="7731143" y="3125373"/>
            <a:ext cx="74579" cy="72008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DataStore\Working\Media\Pictures\Products\BlueGEN\zz_obsolete\BlueGEN_open_MedR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66437" y="1335594"/>
            <a:ext cx="5688012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Freeform 8"/>
          <p:cNvSpPr>
            <a:spLocks/>
          </p:cNvSpPr>
          <p:nvPr/>
        </p:nvSpPr>
        <p:spPr bwMode="auto">
          <a:xfrm>
            <a:off x="6437492" y="1656269"/>
            <a:ext cx="1150937" cy="792162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1" name="Freeform 8"/>
          <p:cNvSpPr>
            <a:spLocks/>
          </p:cNvSpPr>
          <p:nvPr/>
        </p:nvSpPr>
        <p:spPr bwMode="auto">
          <a:xfrm flipH="1">
            <a:off x="3997503" y="1303844"/>
            <a:ext cx="1657350" cy="292100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2" name="Freeform 8"/>
          <p:cNvSpPr>
            <a:spLocks/>
          </p:cNvSpPr>
          <p:nvPr/>
        </p:nvSpPr>
        <p:spPr bwMode="auto">
          <a:xfrm flipV="1">
            <a:off x="6077128" y="3312032"/>
            <a:ext cx="1728788" cy="288925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3" name="Freeform 9"/>
          <p:cNvSpPr>
            <a:spLocks/>
          </p:cNvSpPr>
          <p:nvPr/>
        </p:nvSpPr>
        <p:spPr bwMode="auto">
          <a:xfrm flipV="1">
            <a:off x="5861229" y="4320094"/>
            <a:ext cx="1584325" cy="1079500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4" name="Freeform 10"/>
          <p:cNvSpPr>
            <a:spLocks/>
          </p:cNvSpPr>
          <p:nvPr/>
        </p:nvSpPr>
        <p:spPr bwMode="auto">
          <a:xfrm flipH="1" flipV="1">
            <a:off x="3484741" y="4609019"/>
            <a:ext cx="1655762" cy="1079500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5" name="Freeform 11"/>
          <p:cNvSpPr>
            <a:spLocks/>
          </p:cNvSpPr>
          <p:nvPr/>
        </p:nvSpPr>
        <p:spPr bwMode="auto">
          <a:xfrm flipH="1">
            <a:off x="2548117" y="2159506"/>
            <a:ext cx="2232025" cy="649288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6437492" y="1224469"/>
            <a:ext cx="243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 smtClean="0">
                <a:solidFill>
                  <a:srgbClr val="000000"/>
                </a:solidFill>
                <a:latin typeface="+mn-lt"/>
              </a:rPr>
              <a:t>Modulo Fuel Cell</a:t>
            </a:r>
            <a:endParaRPr lang="en-A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2692579" y="935544"/>
            <a:ext cx="243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 err="1" smtClean="0">
                <a:solidFill>
                  <a:srgbClr val="000000"/>
                </a:solidFill>
                <a:latin typeface="+mn-lt"/>
              </a:rPr>
              <a:t>Ingresso</a:t>
            </a:r>
            <a:r>
              <a:rPr lang="en-AU" dirty="0" smtClean="0">
                <a:solidFill>
                  <a:srgbClr val="000000"/>
                </a:solidFill>
                <a:latin typeface="+mn-lt"/>
              </a:rPr>
              <a:t> aria / </a:t>
            </a:r>
            <a:r>
              <a:rPr lang="en-AU" dirty="0" err="1" smtClean="0">
                <a:solidFill>
                  <a:srgbClr val="000000"/>
                </a:solidFill>
                <a:latin typeface="+mn-lt"/>
              </a:rPr>
              <a:t>scarico</a:t>
            </a:r>
            <a:endParaRPr lang="en-A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953429" y="3240594"/>
            <a:ext cx="243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 err="1" smtClean="0">
                <a:solidFill>
                  <a:srgbClr val="000000"/>
                </a:solidFill>
                <a:latin typeface="+mn-lt"/>
              </a:rPr>
              <a:t>Desolforazione</a:t>
            </a:r>
            <a:endParaRPr lang="en-A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6797854" y="5040819"/>
            <a:ext cx="243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 err="1" smtClean="0">
                <a:solidFill>
                  <a:srgbClr val="000000"/>
                </a:solidFill>
                <a:latin typeface="+mn-lt"/>
              </a:rPr>
              <a:t>Soffiante</a:t>
            </a:r>
            <a:r>
              <a:rPr lang="en-AU" dirty="0" smtClean="0">
                <a:solidFill>
                  <a:srgbClr val="000000"/>
                </a:solidFill>
                <a:latin typeface="+mn-lt"/>
              </a:rPr>
              <a:t> aria</a:t>
            </a:r>
            <a:endParaRPr lang="en-A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1762897" y="5328156"/>
            <a:ext cx="2717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 err="1" smtClean="0">
                <a:solidFill>
                  <a:srgbClr val="000000"/>
                </a:solidFill>
                <a:latin typeface="+mn-lt"/>
              </a:rPr>
              <a:t>Unità</a:t>
            </a:r>
            <a:r>
              <a:rPr lang="en-AU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+mn-lt"/>
              </a:rPr>
              <a:t>trattamento</a:t>
            </a:r>
            <a:r>
              <a:rPr lang="en-AU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+mn-lt"/>
              </a:rPr>
              <a:t>acqua</a:t>
            </a:r>
            <a:endParaRPr lang="en-A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1762897" y="1802100"/>
            <a:ext cx="243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 smtClean="0">
                <a:solidFill>
                  <a:srgbClr val="000000"/>
                </a:solidFill>
                <a:latin typeface="+mn-lt"/>
              </a:rPr>
              <a:t>Sistema di </a:t>
            </a:r>
            <a:r>
              <a:rPr lang="en-AU" dirty="0" err="1" smtClean="0">
                <a:solidFill>
                  <a:srgbClr val="000000"/>
                </a:solidFill>
                <a:latin typeface="+mn-lt"/>
              </a:rPr>
              <a:t>gestione</a:t>
            </a:r>
            <a:r>
              <a:rPr lang="en-AU" dirty="0" smtClean="0">
                <a:solidFill>
                  <a:srgbClr val="000000"/>
                </a:solidFill>
                <a:latin typeface="+mn-lt"/>
              </a:rPr>
              <a:t> di </a:t>
            </a:r>
            <a:r>
              <a:rPr lang="en-AU" dirty="0" err="1" smtClean="0">
                <a:solidFill>
                  <a:srgbClr val="000000"/>
                </a:solidFill>
                <a:latin typeface="+mn-lt"/>
              </a:rPr>
              <a:t>potenza</a:t>
            </a:r>
            <a:endParaRPr lang="en-A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592" name="Text Box 12"/>
          <p:cNvSpPr txBox="1">
            <a:spLocks noChangeArrowheads="1"/>
          </p:cNvSpPr>
          <p:nvPr/>
        </p:nvSpPr>
        <p:spPr bwMode="auto">
          <a:xfrm>
            <a:off x="2058374" y="1240345"/>
            <a:ext cx="2926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600" i="1" dirty="0" err="1" smtClean="0">
                <a:solidFill>
                  <a:srgbClr val="000000"/>
                </a:solidFill>
                <a:latin typeface="+mn-lt"/>
              </a:rPr>
              <a:t>Scambiatore</a:t>
            </a:r>
            <a:r>
              <a:rPr lang="en-AU" sz="1600" i="1" dirty="0" smtClean="0">
                <a:solidFill>
                  <a:srgbClr val="000000"/>
                </a:solidFill>
                <a:latin typeface="+mn-lt"/>
              </a:rPr>
              <a:t> di </a:t>
            </a:r>
            <a:r>
              <a:rPr lang="en-AU" sz="1600" i="1" dirty="0" err="1" smtClean="0">
                <a:solidFill>
                  <a:srgbClr val="000000"/>
                </a:solidFill>
                <a:latin typeface="+mn-lt"/>
              </a:rPr>
              <a:t>calore</a:t>
            </a:r>
            <a:r>
              <a:rPr lang="en-AU" sz="16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AU" sz="1600" i="1" dirty="0" err="1" smtClean="0">
                <a:solidFill>
                  <a:srgbClr val="000000"/>
                </a:solidFill>
                <a:latin typeface="+mn-lt"/>
              </a:rPr>
              <a:t>integrato</a:t>
            </a:r>
            <a:endParaRPr lang="en-AU" sz="16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53406" y="-266193"/>
            <a:ext cx="10515600" cy="1325563"/>
          </a:xfrm>
        </p:spPr>
        <p:txBody>
          <a:bodyPr/>
          <a:lstStyle/>
          <a:p>
            <a:r>
              <a:rPr lang="de-DE" dirty="0" smtClean="0"/>
              <a:t>Componenti chiave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189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3486782" y="1116812"/>
            <a:ext cx="3390533" cy="421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de-DE" altLang="de-DE" sz="1350" b="1" dirty="0" smtClean="0">
                <a:ea typeface="ＭＳ Ｐゴシック" pitchFamily="34" charset="-128"/>
              </a:rPr>
              <a:t>CLIENTI</a:t>
            </a:r>
            <a:endParaRPr lang="de-DE" altLang="de-DE" sz="1350" dirty="0">
              <a:ea typeface="ＭＳ Ｐゴシック" pitchFamily="34" charset="-12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0857" t="17280" r="11871" b="20848"/>
          <a:stretch/>
        </p:blipFill>
        <p:spPr>
          <a:xfrm>
            <a:off x="2216715" y="1538293"/>
            <a:ext cx="7758570" cy="414155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15CA2BE-DE89-45A6-B663-000E9F728865}"/>
              </a:ext>
            </a:extLst>
          </p:cNvPr>
          <p:cNvSpPr txBox="1">
            <a:spLocks/>
          </p:cNvSpPr>
          <p:nvPr/>
        </p:nvSpPr>
        <p:spPr>
          <a:xfrm>
            <a:off x="2755280" y="334800"/>
            <a:ext cx="6041020" cy="403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000" dirty="0" smtClean="0"/>
              <a:t>Abbiamo lavorato con: </a:t>
            </a:r>
            <a:endParaRPr lang="de-DE" sz="2000" dirty="0"/>
          </a:p>
        </p:txBody>
      </p:sp>
      <p:sp>
        <p:nvSpPr>
          <p:cNvPr id="5" name="Rectangle 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595"/>
    </mc:Choice>
    <mc:Fallback xmlns="">
      <p:transition spd="slow" advClick="0" advTm="659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0000" t="17983" r="10780" b="14766"/>
          <a:stretch/>
        </p:blipFill>
        <p:spPr>
          <a:xfrm>
            <a:off x="2540058" y="1577001"/>
            <a:ext cx="6828548" cy="38645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9585DC-5FCD-4997-9387-973962186E0E}"/>
              </a:ext>
            </a:extLst>
          </p:cNvPr>
          <p:cNvSpPr txBox="1">
            <a:spLocks/>
          </p:cNvSpPr>
          <p:nvPr/>
        </p:nvSpPr>
        <p:spPr>
          <a:xfrm>
            <a:off x="2755280" y="334800"/>
            <a:ext cx="6041020" cy="403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000" dirty="0" smtClean="0"/>
              <a:t>Abbiamo lavorato con: </a:t>
            </a:r>
            <a:endParaRPr lang="de-DE" sz="2000" dirty="0"/>
          </a:p>
        </p:txBody>
      </p:sp>
      <p:sp>
        <p:nvSpPr>
          <p:cNvPr id="5" name="Rectangle 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595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07BE58D5-237C-4A7C-82B9-B20C12F728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31841"/>
          <a:stretch/>
        </p:blipFill>
        <p:spPr>
          <a:xfrm>
            <a:off x="7868129" y="1284759"/>
            <a:ext cx="2128537" cy="284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C4F3FD1-48A5-496E-8470-34DD3D4EA6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08" y="1284759"/>
            <a:ext cx="2468576" cy="332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2A8DAE2-D2FD-4323-840A-DA4934D48D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5" y="819914"/>
            <a:ext cx="1954139" cy="287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E28CDF00-CAE9-4504-8879-BA0FDAEB4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2" y="2697163"/>
            <a:ext cx="3000375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21BB0B62-3622-4BAF-A951-B4D2290BDE26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B45986-2376-493F-A35E-E55C1B9C4F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86" y="3605417"/>
            <a:ext cx="3000989" cy="2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0B9055-958C-4877-837E-E4C351F20B0A}"/>
              </a:ext>
            </a:extLst>
          </p:cNvPr>
          <p:cNvSpPr txBox="1">
            <a:spLocks/>
          </p:cNvSpPr>
          <p:nvPr/>
        </p:nvSpPr>
        <p:spPr>
          <a:xfrm>
            <a:off x="2711624" y="171562"/>
            <a:ext cx="6048672" cy="40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chemeClr val="tx1"/>
                </a:solidFill>
              </a:rPr>
              <a:t>I nostri clienti soddisfatti sono i nostri migliori promotori!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 bwMode="auto">
          <a:xfrm>
            <a:off x="800848" y="159536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L‘azienda- dati e cifre</a:t>
            </a:r>
            <a:endParaRPr lang="de-DE" altLang="de-DE" dirty="0">
              <a:ea typeface="ＭＳ Ｐゴシック" pitchFamily="34" charset="-128"/>
            </a:endParaRPr>
          </a:p>
        </p:txBody>
      </p:sp>
      <p:cxnSp>
        <p:nvCxnSpPr>
          <p:cNvPr id="4" name="Connettore 1 42"/>
          <p:cNvCxnSpPr>
            <a:cxnSpLocks/>
          </p:cNvCxnSpPr>
          <p:nvPr/>
        </p:nvCxnSpPr>
        <p:spPr bwMode="auto">
          <a:xfrm flipH="1">
            <a:off x="3351340" y="1160748"/>
            <a:ext cx="8357" cy="4825908"/>
          </a:xfrm>
          <a:prstGeom prst="line">
            <a:avLst/>
          </a:prstGeom>
          <a:ln w="12700">
            <a:solidFill>
              <a:srgbClr val="096A96"/>
            </a:solidFill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e 43"/>
          <p:cNvSpPr/>
          <p:nvPr/>
        </p:nvSpPr>
        <p:spPr bwMode="auto">
          <a:xfrm>
            <a:off x="3300051" y="3513331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62488" name="Rectangle 22"/>
          <p:cNvSpPr>
            <a:spLocks noChangeArrowheads="1"/>
          </p:cNvSpPr>
          <p:nvPr/>
        </p:nvSpPr>
        <p:spPr bwMode="auto">
          <a:xfrm>
            <a:off x="3791745" y="5519932"/>
            <a:ext cx="2340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latin typeface="+mn-lt"/>
                <a:cs typeface="Arial" pitchFamily="34" charset="0"/>
              </a:rPr>
              <a:t>Htceramix s.a</a:t>
            </a:r>
            <a:r>
              <a:rPr lang="de-DE" altLang="de-DE" dirty="0" smtClean="0">
                <a:latin typeface="+mn-lt"/>
                <a:cs typeface="Arial" pitchFamily="34" charset="0"/>
              </a:rPr>
              <a:t>., Spin Off  </a:t>
            </a:r>
            <a:r>
              <a:rPr lang="de-DE" altLang="de-DE" dirty="0">
                <a:latin typeface="+mn-lt"/>
                <a:cs typeface="Arial" pitchFamily="34" charset="0"/>
              </a:rPr>
              <a:t>EPFL (CH) </a:t>
            </a:r>
            <a:br>
              <a:rPr lang="de-DE" altLang="de-DE" dirty="0">
                <a:latin typeface="+mn-lt"/>
                <a:cs typeface="Arial" pitchFamily="34" charset="0"/>
              </a:rPr>
            </a:br>
            <a:r>
              <a:rPr lang="de-DE" altLang="de-DE" dirty="0" smtClean="0">
                <a:latin typeface="+mn-lt"/>
                <a:cs typeface="Arial" pitchFamily="34" charset="0"/>
              </a:rPr>
              <a:t>inventa la tecnologia HotBox™</a:t>
            </a:r>
            <a:endParaRPr lang="de-DE" altLang="de-DE" dirty="0">
              <a:latin typeface="+mn-lt"/>
            </a:endParaRPr>
          </a:p>
        </p:txBody>
      </p:sp>
      <p:sp>
        <p:nvSpPr>
          <p:cNvPr id="21530" name="Rectangle 27"/>
          <p:cNvSpPr>
            <a:spLocks noChangeArrowheads="1"/>
          </p:cNvSpPr>
          <p:nvPr/>
        </p:nvSpPr>
        <p:spPr bwMode="auto">
          <a:xfrm>
            <a:off x="3347179" y="5519933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2000</a:t>
            </a:r>
          </a:p>
        </p:txBody>
      </p:sp>
      <p:sp>
        <p:nvSpPr>
          <p:cNvPr id="62491" name="Rectangle 28"/>
          <p:cNvSpPr>
            <a:spLocks noChangeArrowheads="1"/>
          </p:cNvSpPr>
          <p:nvPr/>
        </p:nvSpPr>
        <p:spPr bwMode="auto">
          <a:xfrm>
            <a:off x="3755740" y="5023045"/>
            <a:ext cx="3251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</a:t>
            </a:r>
            <a:r>
              <a:rPr lang="de-DE" sz="1200" dirty="0" smtClean="0">
                <a:latin typeface="+mn-lt"/>
                <a:ea typeface="ＭＳ Ｐゴシック" charset="0"/>
                <a:cs typeface="Arial" charset="0"/>
              </a:rPr>
              <a:t>Nascita di SOFCpower, acquisizione di HTceramix</a:t>
            </a:r>
            <a:endParaRPr lang="de-DE" sz="1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92" name="Rectangle 29"/>
          <p:cNvSpPr>
            <a:spLocks noChangeArrowheads="1"/>
          </p:cNvSpPr>
          <p:nvPr/>
        </p:nvSpPr>
        <p:spPr bwMode="auto">
          <a:xfrm>
            <a:off x="3755740" y="4553145"/>
            <a:ext cx="3246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</a:t>
            </a:r>
            <a:r>
              <a:rPr lang="de-DE" sz="1200" dirty="0" smtClean="0">
                <a:latin typeface="+mn-lt"/>
                <a:ea typeface="ＭＳ Ｐゴシック" charset="0"/>
                <a:cs typeface="Arial" charset="0"/>
              </a:rPr>
              <a:t>Impianto pilota di Mezzolombardo </a:t>
            </a: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(IT) </a:t>
            </a:r>
            <a:r>
              <a:rPr lang="de-DE" sz="1200" dirty="0" smtClean="0">
                <a:latin typeface="+mn-lt"/>
                <a:ea typeface="ＭＳ Ｐゴシック" charset="0"/>
                <a:cs typeface="Arial" charset="0"/>
              </a:rPr>
              <a:t>operativo</a:t>
            </a:r>
            <a:endParaRPr lang="de-DE" sz="1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93" name="Rectangle 30"/>
          <p:cNvSpPr>
            <a:spLocks noChangeArrowheads="1"/>
          </p:cNvSpPr>
          <p:nvPr/>
        </p:nvSpPr>
        <p:spPr bwMode="auto">
          <a:xfrm>
            <a:off x="3755740" y="4059432"/>
            <a:ext cx="3234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</a:t>
            </a:r>
            <a:r>
              <a:rPr lang="de-DE" sz="1200" dirty="0" smtClean="0">
                <a:latin typeface="+mn-lt"/>
                <a:ea typeface="ＭＳ Ｐゴシック" charset="0"/>
                <a:cs typeface="Arial" charset="0"/>
              </a:rPr>
              <a:t>Design di un generatore modulare mCHP 2.5 kW</a:t>
            </a:r>
            <a:endParaRPr lang="de-DE" sz="1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94" name="Rectangle 31"/>
          <p:cNvSpPr>
            <a:spLocks noChangeArrowheads="1"/>
          </p:cNvSpPr>
          <p:nvPr/>
        </p:nvSpPr>
        <p:spPr bwMode="auto">
          <a:xfrm>
            <a:off x="3791745" y="3540319"/>
            <a:ext cx="2990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3F3F3F"/>
                </a:solidFill>
                <a:latin typeface="+mn-lt"/>
                <a:cs typeface="Arial" pitchFamily="34" charset="0"/>
              </a:rPr>
              <a:t>Rilascio sul mercato di </a:t>
            </a:r>
            <a:r>
              <a:rPr lang="de-DE" altLang="de-DE" b="1" dirty="0" smtClean="0">
                <a:solidFill>
                  <a:srgbClr val="3F3F3F"/>
                </a:solidFill>
                <a:latin typeface="+mn-lt"/>
                <a:cs typeface="Arial" pitchFamily="34" charset="0"/>
              </a:rPr>
              <a:t>EnGEN</a:t>
            </a:r>
            <a:r>
              <a:rPr lang="de-DE" altLang="de-DE" dirty="0">
                <a:solidFill>
                  <a:srgbClr val="3F3F3F"/>
                </a:solidFill>
                <a:latin typeface="+mn-lt"/>
                <a:cs typeface="Arial" pitchFamily="34" charset="0"/>
              </a:rPr>
              <a:t>™ </a:t>
            </a:r>
            <a:r>
              <a:rPr lang="de-DE" altLang="de-DE" dirty="0" smtClean="0">
                <a:solidFill>
                  <a:srgbClr val="3F3F3F"/>
                </a:solidFill>
                <a:latin typeface="+mn-lt"/>
                <a:cs typeface="Arial" pitchFamily="34" charset="0"/>
              </a:rPr>
              <a:t>nell‘ambito del progetto Europeo Ene.field</a:t>
            </a:r>
            <a:endParaRPr lang="de-DE" altLang="de-DE" dirty="0">
              <a:solidFill>
                <a:srgbClr val="3F3F3F"/>
              </a:solidFill>
              <a:latin typeface="+mn-lt"/>
            </a:endParaRPr>
          </a:p>
        </p:txBody>
      </p:sp>
      <p:sp>
        <p:nvSpPr>
          <p:cNvPr id="21535" name="Rectangle 32"/>
          <p:cNvSpPr>
            <a:spLocks noChangeArrowheads="1"/>
          </p:cNvSpPr>
          <p:nvPr/>
        </p:nvSpPr>
        <p:spPr bwMode="auto">
          <a:xfrm>
            <a:off x="3347179" y="5023044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2007</a:t>
            </a:r>
          </a:p>
        </p:txBody>
      </p:sp>
      <p:sp>
        <p:nvSpPr>
          <p:cNvPr id="21536" name="Rectangle 33"/>
          <p:cNvSpPr>
            <a:spLocks noChangeArrowheads="1"/>
          </p:cNvSpPr>
          <p:nvPr/>
        </p:nvSpPr>
        <p:spPr bwMode="auto">
          <a:xfrm>
            <a:off x="3347179" y="4553144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2008</a:t>
            </a:r>
          </a:p>
        </p:txBody>
      </p:sp>
      <p:sp>
        <p:nvSpPr>
          <p:cNvPr id="21537" name="Rectangle 34"/>
          <p:cNvSpPr>
            <a:spLocks noChangeArrowheads="1"/>
          </p:cNvSpPr>
          <p:nvPr/>
        </p:nvSpPr>
        <p:spPr bwMode="auto">
          <a:xfrm>
            <a:off x="3347179" y="4059433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2011</a:t>
            </a:r>
          </a:p>
        </p:txBody>
      </p:sp>
      <p:cxnSp>
        <p:nvCxnSpPr>
          <p:cNvPr id="21" name="Connettore 1 42"/>
          <p:cNvCxnSpPr/>
          <p:nvPr/>
        </p:nvCxnSpPr>
        <p:spPr bwMode="auto">
          <a:xfrm rot="5400000">
            <a:off x="5009422" y="1932671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39" name="Rectangle 36"/>
          <p:cNvSpPr>
            <a:spLocks noChangeArrowheads="1"/>
          </p:cNvSpPr>
          <p:nvPr/>
        </p:nvSpPr>
        <p:spPr bwMode="auto">
          <a:xfrm>
            <a:off x="3339243" y="3545082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2014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sp>
        <p:nvSpPr>
          <p:cNvPr id="33" name="Ovale 44"/>
          <p:cNvSpPr/>
          <p:nvPr/>
        </p:nvSpPr>
        <p:spPr bwMode="auto">
          <a:xfrm>
            <a:off x="3298586" y="4035619"/>
            <a:ext cx="105507" cy="106362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34" name="Connettore 1 42"/>
          <p:cNvCxnSpPr/>
          <p:nvPr/>
        </p:nvCxnSpPr>
        <p:spPr bwMode="auto">
          <a:xfrm rot="5400000">
            <a:off x="5007956" y="2445555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e 45"/>
          <p:cNvSpPr/>
          <p:nvPr/>
        </p:nvSpPr>
        <p:spPr bwMode="auto">
          <a:xfrm>
            <a:off x="3298586" y="4510281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32" name="Connettore 1 52"/>
          <p:cNvCxnSpPr/>
          <p:nvPr/>
        </p:nvCxnSpPr>
        <p:spPr bwMode="auto">
          <a:xfrm rot="5400000">
            <a:off x="5007956" y="2928155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e 49"/>
          <p:cNvSpPr/>
          <p:nvPr/>
        </p:nvSpPr>
        <p:spPr bwMode="auto">
          <a:xfrm>
            <a:off x="3298586" y="4986532"/>
            <a:ext cx="105507" cy="106363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30" name="Connettore 1 42"/>
          <p:cNvCxnSpPr/>
          <p:nvPr/>
        </p:nvCxnSpPr>
        <p:spPr bwMode="auto">
          <a:xfrm rot="5400000">
            <a:off x="5007956" y="3404405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e 45"/>
          <p:cNvSpPr/>
          <p:nvPr/>
        </p:nvSpPr>
        <p:spPr bwMode="auto">
          <a:xfrm>
            <a:off x="3298586" y="5462782"/>
            <a:ext cx="105507" cy="106363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28" name="Connettore 1 42"/>
          <p:cNvCxnSpPr/>
          <p:nvPr/>
        </p:nvCxnSpPr>
        <p:spPr bwMode="auto">
          <a:xfrm rot="5400000">
            <a:off x="5040193" y="3883320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e 43"/>
          <p:cNvSpPr/>
          <p:nvPr/>
        </p:nvSpPr>
        <p:spPr bwMode="auto">
          <a:xfrm>
            <a:off x="3287689" y="2961010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50" name="Rectangle 31"/>
          <p:cNvSpPr>
            <a:spLocks noChangeArrowheads="1"/>
          </p:cNvSpPr>
          <p:nvPr/>
        </p:nvSpPr>
        <p:spPr bwMode="auto">
          <a:xfrm>
            <a:off x="3779383" y="3003340"/>
            <a:ext cx="2990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3F3F3F"/>
                </a:solidFill>
                <a:latin typeface="+mn-lt"/>
                <a:cs typeface="Arial" pitchFamily="34" charset="0"/>
              </a:rPr>
              <a:t>Acquisizione di </a:t>
            </a:r>
            <a:r>
              <a:rPr lang="de-DE" altLang="de-DE" b="1" dirty="0" smtClean="0">
                <a:solidFill>
                  <a:srgbClr val="3F3F3F"/>
                </a:solidFill>
                <a:latin typeface="+mn-lt"/>
                <a:cs typeface="Arial" pitchFamily="34" charset="0"/>
              </a:rPr>
              <a:t> </a:t>
            </a:r>
            <a:r>
              <a:rPr lang="de-DE" altLang="de-DE" b="1" dirty="0">
                <a:solidFill>
                  <a:srgbClr val="3F3F3F"/>
                </a:solidFill>
                <a:latin typeface="+mn-lt"/>
                <a:cs typeface="Arial" pitchFamily="34" charset="0"/>
              </a:rPr>
              <a:t/>
            </a:r>
            <a:br>
              <a:rPr lang="de-DE" altLang="de-DE" b="1" dirty="0">
                <a:solidFill>
                  <a:srgbClr val="3F3F3F"/>
                </a:solidFill>
                <a:latin typeface="+mn-lt"/>
                <a:cs typeface="Arial" pitchFamily="34" charset="0"/>
              </a:rPr>
            </a:br>
            <a:r>
              <a:rPr lang="de-DE" altLang="de-DE" b="1" dirty="0">
                <a:solidFill>
                  <a:srgbClr val="3F3F3F"/>
                </a:solidFill>
                <a:latin typeface="+mn-lt"/>
                <a:cs typeface="Arial" pitchFamily="34" charset="0"/>
              </a:rPr>
              <a:t>Ceramic Fuel Cells GmbH</a:t>
            </a:r>
            <a:endParaRPr lang="de-DE" altLang="de-DE" dirty="0">
              <a:solidFill>
                <a:srgbClr val="3F3F3F"/>
              </a:solidFill>
              <a:latin typeface="+mn-lt"/>
            </a:endParaRPr>
          </a:p>
        </p:txBody>
      </p:sp>
      <p:cxnSp>
        <p:nvCxnSpPr>
          <p:cNvPr id="51" name="Connettore 1 42"/>
          <p:cNvCxnSpPr/>
          <p:nvPr/>
        </p:nvCxnSpPr>
        <p:spPr bwMode="auto">
          <a:xfrm rot="5400000">
            <a:off x="4997060" y="1395692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3326881" y="3008103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2015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sp>
        <p:nvSpPr>
          <p:cNvPr id="62" name="Ovale 43">
            <a:extLst>
              <a:ext uri="{FF2B5EF4-FFF2-40B4-BE49-F238E27FC236}">
                <a16:creationId xmlns:a16="http://schemas.microsoft.com/office/drawing/2014/main" id="{BB105671-8DB9-4840-8697-70AE68DEDF18}"/>
              </a:ext>
            </a:extLst>
          </p:cNvPr>
          <p:cNvSpPr/>
          <p:nvPr/>
        </p:nvSpPr>
        <p:spPr bwMode="auto">
          <a:xfrm>
            <a:off x="3294425" y="2456892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B7E547C7-57FD-4375-A6B3-37CC10EB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63" y="2492897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2016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sp>
        <p:nvSpPr>
          <p:cNvPr id="64" name="Rectangle 31">
            <a:extLst>
              <a:ext uri="{FF2B5EF4-FFF2-40B4-BE49-F238E27FC236}">
                <a16:creationId xmlns:a16="http://schemas.microsoft.com/office/drawing/2014/main" id="{BD7973A3-EA78-413F-BC7A-124DE14E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081" y="2101467"/>
            <a:ext cx="2990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3F3F3F"/>
                </a:solidFill>
                <a:latin typeface="+mn-lt"/>
              </a:rPr>
              <a:t>1.000th BlueGEN </a:t>
            </a:r>
            <a:r>
              <a:rPr lang="de-DE" altLang="de-DE" dirty="0" smtClean="0">
                <a:solidFill>
                  <a:srgbClr val="3F3F3F"/>
                </a:solidFill>
                <a:latin typeface="+mn-lt"/>
              </a:rPr>
              <a:t>prodotti e installati</a:t>
            </a:r>
            <a:endParaRPr lang="de-DE" altLang="de-DE" dirty="0">
              <a:solidFill>
                <a:srgbClr val="3F3F3F"/>
              </a:solidFill>
              <a:latin typeface="+mn-lt"/>
            </a:endParaRPr>
          </a:p>
        </p:txBody>
      </p:sp>
      <p:cxnSp>
        <p:nvCxnSpPr>
          <p:cNvPr id="65" name="Connettore 1 42">
            <a:extLst>
              <a:ext uri="{FF2B5EF4-FFF2-40B4-BE49-F238E27FC236}">
                <a16:creationId xmlns:a16="http://schemas.microsoft.com/office/drawing/2014/main" id="{E4F396DA-9E54-4D43-9F9D-FB249CF6C0E8}"/>
              </a:ext>
            </a:extLst>
          </p:cNvPr>
          <p:cNvCxnSpPr/>
          <p:nvPr/>
        </p:nvCxnSpPr>
        <p:spPr bwMode="auto">
          <a:xfrm rot="5400000">
            <a:off x="5015253" y="881506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vale 43">
            <a:extLst>
              <a:ext uri="{FF2B5EF4-FFF2-40B4-BE49-F238E27FC236}">
                <a16:creationId xmlns:a16="http://schemas.microsoft.com/office/drawing/2014/main" id="{24EBF6F0-83FC-4664-8E3F-FA9D8CC2CC52}"/>
              </a:ext>
            </a:extLst>
          </p:cNvPr>
          <p:cNvSpPr/>
          <p:nvPr/>
        </p:nvSpPr>
        <p:spPr bwMode="auto">
          <a:xfrm>
            <a:off x="3287689" y="2024844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619CB622-8F4E-4416-9AAF-BDE7F0C63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7" y="2077108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2017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cxnSp>
        <p:nvCxnSpPr>
          <p:cNvPr id="68" name="Connettore 1 42">
            <a:extLst>
              <a:ext uri="{FF2B5EF4-FFF2-40B4-BE49-F238E27FC236}">
                <a16:creationId xmlns:a16="http://schemas.microsoft.com/office/drawing/2014/main" id="{3140BD82-7676-40ED-907B-69227A0E3553}"/>
              </a:ext>
            </a:extLst>
          </p:cNvPr>
          <p:cNvCxnSpPr/>
          <p:nvPr/>
        </p:nvCxnSpPr>
        <p:spPr bwMode="auto">
          <a:xfrm rot="5400000">
            <a:off x="5028487" y="465717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31">
            <a:extLst>
              <a:ext uri="{FF2B5EF4-FFF2-40B4-BE49-F238E27FC236}">
                <a16:creationId xmlns:a16="http://schemas.microsoft.com/office/drawing/2014/main" id="{C508934A-93B5-4293-98F3-985289B86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30" y="2513266"/>
            <a:ext cx="2990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3F3F3F"/>
                </a:solidFill>
                <a:latin typeface="+mn-lt"/>
                <a:cs typeface="Arial" pitchFamily="34" charset="0"/>
              </a:rPr>
              <a:t>C</a:t>
            </a:r>
            <a:r>
              <a:rPr lang="de-DE" altLang="de-DE" dirty="0" smtClean="0">
                <a:solidFill>
                  <a:srgbClr val="3F3F3F"/>
                </a:solidFill>
                <a:latin typeface="+mn-lt"/>
                <a:cs typeface="Arial" pitchFamily="34" charset="0"/>
              </a:rPr>
              <a:t>ommercializzazione dei sistemi </a:t>
            </a:r>
            <a:r>
              <a:rPr lang="de-DE" altLang="de-DE" b="1" dirty="0" smtClean="0">
                <a:solidFill>
                  <a:srgbClr val="3F3F3F"/>
                </a:solidFill>
                <a:latin typeface="+mn-lt"/>
                <a:cs typeface="Arial" pitchFamily="34" charset="0"/>
              </a:rPr>
              <a:t>BlueGEN</a:t>
            </a:r>
            <a:endParaRPr lang="de-DE" altLang="de-DE" dirty="0">
              <a:solidFill>
                <a:srgbClr val="3F3F3F"/>
              </a:solidFill>
              <a:latin typeface="+mn-lt"/>
            </a:endParaRPr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id="{307A7D74-2649-4D02-AD04-A5FF3012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4" y="1724968"/>
            <a:ext cx="3803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 smtClean="0">
                <a:latin typeface="+mn-lt"/>
              </a:rPr>
              <a:t>Inizio della costruzione del terzo impianto a Pergine </a:t>
            </a:r>
            <a:r>
              <a:rPr lang="de-DE" altLang="de-DE" dirty="0">
                <a:latin typeface="+mn-lt"/>
              </a:rPr>
              <a:t>Vals. </a:t>
            </a:r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id="{2718E4C9-F1B5-4F3F-9720-A1753BBD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32" y="1709580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2018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sp>
        <p:nvSpPr>
          <p:cNvPr id="70" name="Ovale 43">
            <a:extLst>
              <a:ext uri="{FF2B5EF4-FFF2-40B4-BE49-F238E27FC236}">
                <a16:creationId xmlns:a16="http://schemas.microsoft.com/office/drawing/2014/main" id="{3ED25566-4EC5-475F-938B-80BFD40C7C3C}"/>
              </a:ext>
            </a:extLst>
          </p:cNvPr>
          <p:cNvSpPr/>
          <p:nvPr/>
        </p:nvSpPr>
        <p:spPr bwMode="auto">
          <a:xfrm>
            <a:off x="3287689" y="1628800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72" name="Connettore 1 42">
            <a:extLst>
              <a:ext uri="{FF2B5EF4-FFF2-40B4-BE49-F238E27FC236}">
                <a16:creationId xmlns:a16="http://schemas.microsoft.com/office/drawing/2014/main" id="{5A42EEB9-7651-4059-B8A8-A0BD77CD10ED}"/>
              </a:ext>
            </a:extLst>
          </p:cNvPr>
          <p:cNvCxnSpPr/>
          <p:nvPr/>
        </p:nvCxnSpPr>
        <p:spPr bwMode="auto">
          <a:xfrm rot="5400000">
            <a:off x="5015252" y="44027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 bwMode="auto">
          <a:xfrm>
            <a:off x="2678005" y="218891"/>
            <a:ext cx="7264483" cy="7899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de-DE" dirty="0" err="1" smtClean="0">
                <a:ea typeface="ＭＳ Ｐゴシック" pitchFamily="34" charset="-128"/>
              </a:rPr>
              <a:t>Esperti</a:t>
            </a:r>
            <a:r>
              <a:rPr lang="en-US" altLang="de-DE" dirty="0" smtClean="0">
                <a:ea typeface="ＭＳ Ｐゴシック" pitchFamily="34" charset="-128"/>
              </a:rPr>
              <a:t> a </a:t>
            </a:r>
            <a:r>
              <a:rPr lang="en-US" altLang="de-DE" dirty="0" err="1" smtClean="0">
                <a:ea typeface="ＭＳ Ｐゴシック" pitchFamily="34" charset="-128"/>
              </a:rPr>
              <a:t>livello</a:t>
            </a:r>
            <a:r>
              <a:rPr lang="en-US" altLang="de-DE" dirty="0" smtClean="0">
                <a:ea typeface="ＭＳ Ｐゴシック" pitchFamily="34" charset="-128"/>
              </a:rPr>
              <a:t> </a:t>
            </a:r>
            <a:r>
              <a:rPr lang="en-US" altLang="de-DE" dirty="0" err="1" smtClean="0">
                <a:ea typeface="ＭＳ Ｐゴシック" pitchFamily="34" charset="-128"/>
              </a:rPr>
              <a:t>internazionale</a:t>
            </a:r>
            <a:endParaRPr lang="en-US" altLang="de-DE" dirty="0">
              <a:ea typeface="ＭＳ Ｐゴシック" pitchFamily="34" charset="-128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2B09C5-8BE2-4640-A638-0AB2B4FB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1" t="21110" r="59626" b="5200"/>
          <a:stretch/>
        </p:blipFill>
        <p:spPr>
          <a:xfrm>
            <a:off x="2238306" y="1008835"/>
            <a:ext cx="7419359" cy="47885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La </a:t>
            </a:r>
            <a:r>
              <a:rPr lang="en-US" b="0" dirty="0" err="1" smtClean="0"/>
              <a:t>rivoluzione</a:t>
            </a:r>
            <a:r>
              <a:rPr lang="en-US" b="0" dirty="0" smtClean="0"/>
              <a:t> </a:t>
            </a:r>
            <a:r>
              <a:rPr lang="en-US" b="0" dirty="0" err="1" smtClean="0"/>
              <a:t>energetica</a:t>
            </a:r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itle 1"/>
          <p:cNvSpPr>
            <a:spLocks noGrp="1"/>
          </p:cNvSpPr>
          <p:nvPr>
            <p:ph type="title"/>
          </p:nvPr>
        </p:nvSpPr>
        <p:spPr>
          <a:xfrm>
            <a:off x="489397" y="334800"/>
            <a:ext cx="10947042" cy="403200"/>
          </a:xfrm>
        </p:spPr>
        <p:txBody>
          <a:bodyPr>
            <a:normAutofit fontScale="90000"/>
          </a:bodyPr>
          <a:lstStyle/>
          <a:p>
            <a:r>
              <a:rPr lang="de-DE" dirty="0"/>
              <a:t>BlueGEN – </a:t>
            </a:r>
            <a:r>
              <a:rPr lang="de-DE" dirty="0" smtClean="0"/>
              <a:t>Il generatore elettrico più efficiente </a:t>
            </a:r>
            <a:endParaRPr lang="de-DE" dirty="0"/>
          </a:p>
        </p:txBody>
      </p:sp>
      <p:pic>
        <p:nvPicPr>
          <p:cNvPr id="23555" name="Picture 14" descr="BlueGEN_Trans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511824" y="1412776"/>
            <a:ext cx="2466983" cy="33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iped Right Arrow 7"/>
          <p:cNvSpPr/>
          <p:nvPr/>
        </p:nvSpPr>
        <p:spPr>
          <a:xfrm>
            <a:off x="2082367" y="2339669"/>
            <a:ext cx="2305050" cy="1476375"/>
          </a:xfrm>
          <a:prstGeom prst="stripedRightArrow">
            <a:avLst/>
          </a:prstGeom>
          <a:solidFill>
            <a:srgbClr val="005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800" b="1" dirty="0">
                <a:solidFill>
                  <a:srgbClr val="FFFFFF"/>
                </a:solidFill>
              </a:rPr>
              <a:t>Gas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318840" y="1250456"/>
            <a:ext cx="2232025" cy="140335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800" b="1" dirty="0" smtClean="0">
                <a:solidFill>
                  <a:srgbClr val="FFFFFF"/>
                </a:solidFill>
              </a:rPr>
              <a:t>Elettricità</a:t>
            </a:r>
            <a:endParaRPr lang="de-DE" sz="2800" b="1" dirty="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39127" y="2737833"/>
            <a:ext cx="2232025" cy="140493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800" b="1" dirty="0" smtClean="0">
                <a:solidFill>
                  <a:srgbClr val="FFFFFF"/>
                </a:solidFill>
              </a:rPr>
              <a:t>Calore</a:t>
            </a:r>
            <a:endParaRPr lang="de-DE" sz="2800" b="1" dirty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2242287" y="5022545"/>
            <a:ext cx="7956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54000" rIns="0" bIns="54000"/>
          <a:lstStyle/>
          <a:p>
            <a:pPr marL="379413" lvl="1" indent="-198438" eaLnBrk="0" hangingPunct="0">
              <a:lnSpc>
                <a:spcPct val="90000"/>
              </a:lnSpc>
              <a:spcBef>
                <a:spcPct val="30000"/>
              </a:spcBef>
              <a:buClr>
                <a:srgbClr val="005BAA"/>
              </a:buClr>
              <a:buFont typeface="Wingdings" pitchFamily="2" charset="2"/>
              <a:buChar char="§"/>
              <a:tabLst>
                <a:tab pos="1076325" algn="l"/>
              </a:tabLst>
            </a:pPr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Generazione elettrica distribuita @ </a:t>
            </a:r>
            <a:r>
              <a:rPr lang="de-DE" sz="2400" dirty="0">
                <a:solidFill>
                  <a:srgbClr val="000000"/>
                </a:solidFill>
                <a:latin typeface="+mn-lt"/>
              </a:rPr>
              <a:t>60% </a:t>
            </a:r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di efficienza</a:t>
            </a:r>
            <a:endParaRPr lang="de-DE" sz="2400" dirty="0">
              <a:solidFill>
                <a:srgbClr val="000000"/>
              </a:solidFill>
              <a:latin typeface="+mn-lt"/>
            </a:endParaRPr>
          </a:p>
          <a:p>
            <a:pPr marL="379413" lvl="1" indent="-198438" eaLnBrk="0" hangingPunct="0">
              <a:lnSpc>
                <a:spcPct val="90000"/>
              </a:lnSpc>
              <a:spcBef>
                <a:spcPct val="30000"/>
              </a:spcBef>
              <a:buClr>
                <a:srgbClr val="005BAA"/>
              </a:buClr>
              <a:buFont typeface="Wingdings" pitchFamily="2" charset="2"/>
              <a:buChar char="§"/>
              <a:tabLst>
                <a:tab pos="1076325" algn="l"/>
              </a:tabLst>
            </a:pPr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Produzione di acqua calda dal calore in eccesso: 200 </a:t>
            </a:r>
            <a:r>
              <a:rPr lang="de-DE" sz="2400" dirty="0">
                <a:solidFill>
                  <a:srgbClr val="000000"/>
                </a:solidFill>
                <a:latin typeface="+mn-lt"/>
              </a:rPr>
              <a:t>ltr/day</a:t>
            </a:r>
            <a:endParaRPr lang="de-DE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6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9"/>
          <p:cNvSpPr>
            <a:spLocks noGrp="1" noChangeArrowheads="1"/>
          </p:cNvSpPr>
          <p:nvPr>
            <p:ph type="title"/>
          </p:nvPr>
        </p:nvSpPr>
        <p:spPr>
          <a:xfrm>
            <a:off x="207135" y="0"/>
            <a:ext cx="10515600" cy="1325563"/>
          </a:xfrm>
        </p:spPr>
        <p:txBody>
          <a:bodyPr vert="horz" lIns="0" tIns="0" rIns="91440" bIns="45720" rtlCol="0" anchor="ctr">
            <a:noAutofit/>
          </a:bodyPr>
          <a:lstStyle/>
          <a:p>
            <a:pPr eaLnBrk="1" hangingPunct="1"/>
            <a:r>
              <a:rPr lang="en-AU" dirty="0" err="1" smtClean="0"/>
              <a:t>Generazione</a:t>
            </a:r>
            <a:r>
              <a:rPr lang="en-AU" dirty="0" smtClean="0"/>
              <a:t> </a:t>
            </a:r>
            <a:r>
              <a:rPr lang="en-AU" dirty="0" err="1" smtClean="0"/>
              <a:t>centralizzata</a:t>
            </a:r>
            <a:r>
              <a:rPr lang="en-AU" dirty="0"/>
              <a:t>:</a:t>
            </a:r>
          </a:p>
        </p:txBody>
      </p:sp>
      <p:pic>
        <p:nvPicPr>
          <p:cNvPr id="25604" name="Picture 13" descr="BlueGen_Centralised_electricity_generation_EN_(300dpi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75520" y="1124744"/>
            <a:ext cx="822083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0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Grp="1" noChangeArrowheads="1"/>
          </p:cNvSpPr>
          <p:nvPr>
            <p:ph type="title"/>
          </p:nvPr>
        </p:nvSpPr>
        <p:spPr>
          <a:xfrm>
            <a:off x="872384" y="168572"/>
            <a:ext cx="10515600" cy="1325563"/>
          </a:xfrm>
        </p:spPr>
        <p:txBody>
          <a:bodyPr vert="horz" lIns="0" tIns="0" rIns="91440" bIns="45720" rtlCol="0" anchor="ctr">
            <a:noAutofit/>
          </a:bodyPr>
          <a:lstStyle/>
          <a:p>
            <a:pPr eaLnBrk="1" hangingPunct="1"/>
            <a:r>
              <a:rPr lang="en-AU" dirty="0" err="1" smtClean="0"/>
              <a:t>Generazione</a:t>
            </a:r>
            <a:r>
              <a:rPr lang="en-AU" dirty="0" smtClean="0"/>
              <a:t> </a:t>
            </a:r>
            <a:r>
              <a:rPr lang="en-AU" dirty="0" err="1" smtClean="0"/>
              <a:t>distribuita</a:t>
            </a:r>
            <a:r>
              <a:rPr lang="en-AU" dirty="0"/>
              <a:t>:</a:t>
            </a:r>
          </a:p>
        </p:txBody>
      </p:sp>
      <p:pic>
        <p:nvPicPr>
          <p:cNvPr id="26627" name="Content Placeholder 14" descr="BlueGen_Distributed Power_EN_(300dpi)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707" y="1124744"/>
            <a:ext cx="8229600" cy="4684991"/>
          </a:xfrm>
        </p:spPr>
      </p:pic>
      <p:sp>
        <p:nvSpPr>
          <p:cNvPr id="4" name="Rectangle 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4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leichschenkliges Dreieck 32"/>
          <p:cNvSpPr/>
          <p:nvPr/>
        </p:nvSpPr>
        <p:spPr>
          <a:xfrm rot="5400000">
            <a:off x="3040641" y="2116406"/>
            <a:ext cx="2664296" cy="144016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Gleichschenkliges Dreieck 33"/>
          <p:cNvSpPr/>
          <p:nvPr/>
        </p:nvSpPr>
        <p:spPr>
          <a:xfrm rot="16200000">
            <a:off x="6244997" y="2116407"/>
            <a:ext cx="2664296" cy="144016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253" y="158454"/>
            <a:ext cx="12041747" cy="403200"/>
          </a:xfrm>
        </p:spPr>
        <p:txBody>
          <a:bodyPr>
            <a:noAutofit/>
          </a:bodyPr>
          <a:lstStyle/>
          <a:p>
            <a:r>
              <a:rPr lang="de-DE" sz="4200" dirty="0"/>
              <a:t>BlueGEN </a:t>
            </a:r>
            <a:r>
              <a:rPr lang="de-DE" sz="4200" dirty="0" smtClean="0"/>
              <a:t>affronta le sfide chiave di questa transizione</a:t>
            </a:r>
            <a:endParaRPr lang="de-DE" sz="4200" dirty="0"/>
          </a:p>
        </p:txBody>
      </p:sp>
      <p:sp>
        <p:nvSpPr>
          <p:cNvPr id="15" name="Rechteck 14"/>
          <p:cNvSpPr/>
          <p:nvPr/>
        </p:nvSpPr>
        <p:spPr>
          <a:xfrm>
            <a:off x="1923017" y="800915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1965248" y="864297"/>
            <a:ext cx="1440160" cy="936104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727794" y="1795595"/>
            <a:ext cx="201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Ristrutturazione del sistema  basato su fonti fossili</a:t>
            </a:r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458493" y="872923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8362069" y="1946977"/>
            <a:ext cx="1759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Espansione delle rinnovabili</a:t>
            </a:r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449066" y="3379260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8405937" y="4361245"/>
            <a:ext cx="161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Aumento efficienza energetica edifici</a:t>
            </a:r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960521" y="3321195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1926233" y="4371119"/>
            <a:ext cx="161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+mn-lt"/>
              </a:rPr>
              <a:t>Stabilizzazione di rete</a:t>
            </a:r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652709" y="425729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de-DE" sz="1000" b="1" dirty="0" smtClean="0">
                <a:latin typeface="+mn-lt"/>
              </a:rPr>
              <a:t>La generazione distribuita riduce le perdite legate al trasporto e stabilizza la rete. </a:t>
            </a:r>
            <a:endParaRPr lang="de-DE" sz="1000" b="1" dirty="0">
              <a:latin typeface="+mn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6475351" y="4257299"/>
            <a:ext cx="1821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200"/>
              </a:spcAft>
            </a:pPr>
            <a:r>
              <a:rPr lang="de-DE" sz="1000" b="1" dirty="0" smtClean="0">
                <a:latin typeface="+mn-lt"/>
              </a:rPr>
              <a:t>Cogenerazione di elettricità e calore: aumento consistente delle efficienze. </a:t>
            </a:r>
            <a:endParaRPr lang="de-DE" sz="1000" b="1" dirty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652709" y="894989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DE" sz="1000" b="1" dirty="0" smtClean="0">
                <a:latin typeface="+mn-lt"/>
              </a:rPr>
              <a:t>Efficienza elettrica altissima (comparabile alle moderne centrali CCGT)</a:t>
            </a:r>
            <a:endParaRPr lang="de-DE" sz="1000" b="1" dirty="0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353009" y="89498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200"/>
              </a:spcAft>
            </a:pPr>
            <a:r>
              <a:rPr lang="de-DE" sz="1000" b="1" dirty="0" smtClean="0">
                <a:latin typeface="+mn-lt"/>
              </a:rPr>
              <a:t>Tecnologia flessibile, bilanciamento locale della potenza fluttuante prodotta da rinnovabili</a:t>
            </a:r>
            <a:endParaRPr lang="de-DE" sz="1000" b="1" dirty="0"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560325" y="2551173"/>
            <a:ext cx="1736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de-DE" sz="1000" b="1" dirty="0">
                <a:latin typeface="+mn-lt"/>
              </a:rPr>
              <a:t>Renewable </a:t>
            </a:r>
            <a:r>
              <a:rPr lang="de-DE" sz="1000" b="1" dirty="0" err="1">
                <a:latin typeface="+mn-lt"/>
              </a:rPr>
              <a:t>through</a:t>
            </a:r>
            <a:r>
              <a:rPr lang="de-DE" sz="1000" b="1" dirty="0">
                <a:latin typeface="+mn-lt"/>
              </a:rPr>
              <a:t> </a:t>
            </a:r>
            <a:br>
              <a:rPr lang="de-DE" sz="1000" b="1" dirty="0">
                <a:latin typeface="+mn-lt"/>
              </a:rPr>
            </a:br>
            <a:r>
              <a:rPr lang="de-DE" sz="1000" b="1" dirty="0" err="1">
                <a:latin typeface="+mn-lt"/>
              </a:rPr>
              <a:t>use</a:t>
            </a:r>
            <a:r>
              <a:rPr lang="de-DE" sz="1000" b="1" dirty="0">
                <a:latin typeface="+mn-lt"/>
              </a:rPr>
              <a:t> of bio-</a:t>
            </a:r>
            <a:r>
              <a:rPr lang="de-DE" sz="1000" b="1" dirty="0" err="1">
                <a:latin typeface="+mn-lt"/>
              </a:rPr>
              <a:t>methane</a:t>
            </a:r>
            <a:r>
              <a:rPr lang="de-DE" sz="1000" b="1" dirty="0">
                <a:latin typeface="+mn-lt"/>
              </a:rPr>
              <a:t> </a:t>
            </a:r>
            <a:br>
              <a:rPr lang="de-DE" sz="1000" b="1" dirty="0">
                <a:latin typeface="+mn-lt"/>
              </a:rPr>
            </a:br>
            <a:r>
              <a:rPr lang="de-DE" sz="1000" b="1" dirty="0" err="1">
                <a:latin typeface="+mn-lt"/>
              </a:rPr>
              <a:t>or</a:t>
            </a:r>
            <a:r>
              <a:rPr lang="de-DE" sz="1000" b="1" dirty="0">
                <a:latin typeface="+mn-lt"/>
              </a:rPr>
              <a:t> synthetic gas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833" y="3397812"/>
            <a:ext cx="1457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936" y="3429428"/>
            <a:ext cx="14382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115" y="975177"/>
            <a:ext cx="6477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104" y="975178"/>
            <a:ext cx="7143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579" y="866951"/>
            <a:ext cx="1447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3652709" y="2551173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de-DE" sz="1000" b="1" dirty="0" smtClean="0">
                <a:latin typeface="+mn-lt"/>
              </a:rPr>
              <a:t>„Centrali elettriche virtuali“</a:t>
            </a:r>
            <a:endParaRPr lang="de-DE" sz="1000" b="1" dirty="0">
              <a:latin typeface="+mn-lt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395212" y="4878201"/>
            <a:ext cx="713805" cy="5984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-457200"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Wingdings" pitchFamily="2" charset="2"/>
              <a:buChar char="è"/>
              <a:tabLst>
                <a:tab pos="1076325" algn="l"/>
              </a:tabLst>
              <a:defRPr/>
            </a:pPr>
            <a:r>
              <a:rPr lang="de-DE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1333966" y="4942197"/>
            <a:ext cx="913312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9413" lvl="1" indent="-198438"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AEEF"/>
              </a:buClr>
              <a:tabLst>
                <a:tab pos="1076325" algn="l"/>
              </a:tabLst>
            </a:pPr>
            <a:r>
              <a:rPr lang="de-DE" sz="2400" b="1" dirty="0">
                <a:solidFill>
                  <a:srgbClr val="000000"/>
                </a:solidFill>
                <a:latin typeface="+mn-lt"/>
              </a:rPr>
              <a:t>BlueGEN</a:t>
            </a:r>
            <a:r>
              <a:rPr lang="de-DE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può avere un ruolo fondamentale nella </a:t>
            </a:r>
            <a:r>
              <a:rPr lang="de-DE" sz="2400" b="1" dirty="0" smtClean="0">
                <a:solidFill>
                  <a:srgbClr val="000000"/>
                </a:solidFill>
                <a:latin typeface="+mn-lt"/>
              </a:rPr>
              <a:t>trasformazione dell‘industria energetica</a:t>
            </a:r>
            <a:r>
              <a:rPr lang="de-DE" sz="2400" dirty="0" smtClean="0">
                <a:solidFill>
                  <a:srgbClr val="000000"/>
                </a:solidFill>
                <a:latin typeface="+mn-lt"/>
              </a:rPr>
              <a:t>, affiancato dall‘uso delle risorse rinnovabili. </a:t>
            </a:r>
            <a:endParaRPr lang="de-DE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6" name="Picture 45" descr="BlueGEN_MedRes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61417" y="914750"/>
            <a:ext cx="5078221" cy="382684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GEN_Alternative_LoRes_transp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32513" y="1700808"/>
            <a:ext cx="5769386" cy="4956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4617132"/>
            <a:ext cx="2261778" cy="43200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C0F05EAC-19B9-436D-AB9C-C58D2309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5157193"/>
            <a:ext cx="7772400" cy="611783"/>
          </a:xfrm>
        </p:spPr>
        <p:txBody>
          <a:bodyPr>
            <a:normAutofit fontScale="90000"/>
          </a:bodyPr>
          <a:lstStyle/>
          <a:p>
            <a:r>
              <a:rPr lang="it-IT" b="0" dirty="0" smtClean="0"/>
              <a:t>Tecnologia</a:t>
            </a:r>
            <a:endParaRPr lang="it-IT" b="0" dirty="0"/>
          </a:p>
        </p:txBody>
      </p:sp>
      <p:sp>
        <p:nvSpPr>
          <p:cNvPr id="5" name="Rectangle 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521</Words>
  <Application>Microsoft Office PowerPoint</Application>
  <PresentationFormat>Widescreen</PresentationFormat>
  <Paragraphs>112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GreekS</vt:lpstr>
      <vt:lpstr>Times New Roman</vt:lpstr>
      <vt:lpstr>Wingdings</vt:lpstr>
      <vt:lpstr>Tema di Office</vt:lpstr>
      <vt:lpstr>Tecnologia per un’energia smart</vt:lpstr>
      <vt:lpstr>L‘azienda- dati e cifre</vt:lpstr>
      <vt:lpstr>Esperti a livello internazionale</vt:lpstr>
      <vt:lpstr>La rivoluzione energetica</vt:lpstr>
      <vt:lpstr>BlueGEN – Il generatore elettrico più efficiente </vt:lpstr>
      <vt:lpstr>Generazione centralizzata:</vt:lpstr>
      <vt:lpstr>Generazione distribuita:</vt:lpstr>
      <vt:lpstr>BlueGEN affronta le sfide chiave di questa transizione</vt:lpstr>
      <vt:lpstr>Tecnologia</vt:lpstr>
      <vt:lpstr>Specifiche tecniche</vt:lpstr>
      <vt:lpstr>Solid oxide fuel cells - SOFC</vt:lpstr>
      <vt:lpstr>Principio di funzionamento</vt:lpstr>
      <vt:lpstr>Componenti chiave</vt:lpstr>
      <vt:lpstr>CLIENTI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for smarter energy</dc:title>
  <dc:creator>Giovanni Cinti</dc:creator>
  <cp:lastModifiedBy>Laura Currid</cp:lastModifiedBy>
  <cp:revision>8</cp:revision>
  <dcterms:created xsi:type="dcterms:W3CDTF">2019-07-16T11:32:30Z</dcterms:created>
  <dcterms:modified xsi:type="dcterms:W3CDTF">2019-11-07T13:16:46Z</dcterms:modified>
</cp:coreProperties>
</file>