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8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0" r:id="rId13"/>
    <p:sldId id="268" r:id="rId14"/>
    <p:sldId id="267" r:id="rId15"/>
    <p:sldId id="266" r:id="rId16"/>
    <p:sldId id="265" r:id="rId17"/>
    <p:sldId id="264" r:id="rId18"/>
    <p:sldId id="263" r:id="rId19"/>
    <p:sldId id="261" r:id="rId20"/>
    <p:sldId id="262" r:id="rId21"/>
    <p:sldId id="25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jp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Y3raSnIngAhVJJlAKHdBRAu4QjRx6BAgBEAU&amp;url=http://www.e-vozila.com/forum/viewtopic.php?t%3D431&amp;psig=AOvVaw0Azmv-ZwLW_R915Zx55lWg&amp;ust=154851550421759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jpeg"/><Relationship Id="rId5" Type="http://schemas.openxmlformats.org/officeDocument/2006/relationships/image" Target="../media/image7.png"/><Relationship Id="rId10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3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jCg8Oqp5XgAhXnxoUKHQ8HAeUQjRx6BAgBEAU&amp;url=https://grabcad.com/questions/tutorial-on-how-to-model-a-car-part-1&amp;psig=AOvVaw1DobNJhRb2Hzp8r9YKEClI&amp;ust=154893072684607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jCg8Oqp5XgAhXnxoUKHQ8HAeUQjRx6BAgBEAU&amp;url=https://grabcad.com/questions/tutorial-on-how-to-model-a-car-part-1&amp;psig=AOvVaw1DobNJhRb2Hzp8r9YKEClI&amp;ust=154893072684607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1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Tecnologie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866186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Powerpoint </a:t>
            </a:r>
            <a:r>
              <a:rPr lang="en-US" sz="2400" dirty="0" err="1" smtClean="0"/>
              <a:t>Studenti</a:t>
            </a:r>
            <a:r>
              <a:rPr lang="en-US" sz="2400" dirty="0" smtClean="0"/>
              <a:t> 1 </a:t>
            </a:r>
          </a:p>
          <a:p>
            <a:pPr marL="0" indent="0">
              <a:buNone/>
            </a:pPr>
            <a:r>
              <a:rPr lang="en-US" sz="1800" dirty="0" err="1" smtClean="0"/>
              <a:t>Posizionamento</a:t>
            </a:r>
            <a:r>
              <a:rPr lang="en-US" sz="1800" dirty="0" smtClean="0"/>
              <a:t> e </a:t>
            </a:r>
            <a:r>
              <a:rPr lang="en-US" sz="1800" dirty="0" err="1" smtClean="0"/>
              <a:t>connessione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</a:t>
            </a:r>
            <a:r>
              <a:rPr lang="en-US" sz="1800" dirty="0" err="1" smtClean="0"/>
              <a:t>componenti</a:t>
            </a:r>
            <a:r>
              <a:rPr lang="en-US" sz="1800" dirty="0" smtClean="0"/>
              <a:t> di un </a:t>
            </a:r>
            <a:r>
              <a:rPr lang="en-US" sz="1800" dirty="0" err="1" smtClean="0"/>
              <a:t>veicolo</a:t>
            </a:r>
            <a:r>
              <a:rPr lang="en-US" sz="1800" dirty="0" smtClean="0"/>
              <a:t> a fuel cell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656279" y="5255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 Fuel cell stack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847967" y="513493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Lo stack produce </a:t>
            </a:r>
            <a:r>
              <a:rPr lang="en-GB" dirty="0" err="1" smtClean="0"/>
              <a:t>l’elettricità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alimenta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veicolo</a:t>
            </a:r>
            <a:r>
              <a:rPr lang="en-GB" dirty="0" smtClean="0"/>
              <a:t>.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potenza</a:t>
            </a:r>
            <a:r>
              <a:rPr lang="en-GB" dirty="0" smtClean="0"/>
              <a:t> standard è di circa 100 kW. Lo stack è </a:t>
            </a:r>
            <a:r>
              <a:rPr lang="en-GB" dirty="0" err="1" smtClean="0"/>
              <a:t>spesso</a:t>
            </a:r>
            <a:r>
              <a:rPr lang="en-GB" dirty="0" smtClean="0"/>
              <a:t> </a:t>
            </a:r>
            <a:r>
              <a:rPr lang="en-GB" dirty="0" err="1" smtClean="0"/>
              <a:t>collegato</a:t>
            </a:r>
            <a:r>
              <a:rPr lang="en-GB" dirty="0" smtClean="0"/>
              <a:t> a un </a:t>
            </a:r>
            <a:r>
              <a:rPr lang="en-GB" dirty="0" err="1" smtClean="0"/>
              <a:t>dispositivo</a:t>
            </a:r>
            <a:r>
              <a:rPr lang="en-GB" dirty="0" smtClean="0"/>
              <a:t> booster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innalza</a:t>
            </a:r>
            <a:r>
              <a:rPr lang="en-GB" dirty="0" smtClean="0"/>
              <a:t> la </a:t>
            </a:r>
            <a:r>
              <a:rPr lang="en-GB" dirty="0" err="1" smtClean="0"/>
              <a:t>tensione</a:t>
            </a:r>
            <a:r>
              <a:rPr lang="en-GB" dirty="0" smtClean="0"/>
              <a:t> </a:t>
            </a:r>
            <a:r>
              <a:rPr lang="en-GB" dirty="0" err="1" smtClean="0"/>
              <a:t>prodotta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31" y="1135545"/>
            <a:ext cx="2364667" cy="12033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945" y="51015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6"/>
          <p:cNvCxnSpPr/>
          <p:nvPr/>
        </p:nvCxnSpPr>
        <p:spPr>
          <a:xfrm>
            <a:off x="3080215" y="51015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87" y="991528"/>
            <a:ext cx="4343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712" y="2694930"/>
            <a:ext cx="2278704" cy="19956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3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203848" y="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  <a:r>
              <a:rPr lang="en-GB" dirty="0" smtClean="0"/>
              <a:t>. </a:t>
            </a:r>
            <a:r>
              <a:rPr lang="en-GB" dirty="0" err="1" smtClean="0"/>
              <a:t>Batteria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tensione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755576" y="515636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Questa </a:t>
            </a:r>
            <a:r>
              <a:rPr lang="en-GB" dirty="0" err="1" smtClean="0"/>
              <a:t>batteria</a:t>
            </a:r>
            <a:r>
              <a:rPr lang="en-GB" dirty="0" smtClean="0"/>
              <a:t> è </a:t>
            </a:r>
            <a:r>
              <a:rPr lang="en-GB" dirty="0" err="1" smtClean="0"/>
              <a:t>usata</a:t>
            </a:r>
            <a:r>
              <a:rPr lang="en-GB" dirty="0" smtClean="0"/>
              <a:t> per </a:t>
            </a:r>
            <a:r>
              <a:rPr lang="en-GB" dirty="0" err="1" smtClean="0"/>
              <a:t>fornire</a:t>
            </a:r>
            <a:r>
              <a:rPr lang="en-GB" dirty="0" smtClean="0"/>
              <a:t> la </a:t>
            </a:r>
            <a:r>
              <a:rPr lang="en-GB" dirty="0" err="1" smtClean="0"/>
              <a:t>potenza</a:t>
            </a:r>
            <a:r>
              <a:rPr lang="en-GB" dirty="0" smtClean="0"/>
              <a:t> di </a:t>
            </a:r>
            <a:r>
              <a:rPr lang="en-GB" dirty="0" err="1" smtClean="0"/>
              <a:t>punta</a:t>
            </a:r>
            <a:r>
              <a:rPr lang="en-GB" dirty="0" smtClean="0"/>
              <a:t> al </a:t>
            </a:r>
            <a:r>
              <a:rPr lang="en-GB" dirty="0" err="1" smtClean="0"/>
              <a:t>sistema</a:t>
            </a:r>
            <a:r>
              <a:rPr lang="en-GB" dirty="0" smtClean="0"/>
              <a:t>. </a:t>
            </a:r>
            <a:r>
              <a:rPr lang="en-GB" dirty="0" err="1" smtClean="0"/>
              <a:t>L’energia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utilizzata</a:t>
            </a:r>
            <a:r>
              <a:rPr lang="en-GB" dirty="0" smtClean="0"/>
              <a:t> </a:t>
            </a:r>
            <a:r>
              <a:rPr lang="en-GB" dirty="0" err="1" smtClean="0"/>
              <a:t>immediatamente</a:t>
            </a:r>
            <a:r>
              <a:rPr lang="en-GB" dirty="0" smtClean="0"/>
              <a:t> </a:t>
            </a:r>
            <a:r>
              <a:rPr lang="en-GB" dirty="0" err="1" smtClean="0"/>
              <a:t>durante</a:t>
            </a:r>
            <a:r>
              <a:rPr lang="en-GB" dirty="0" smtClean="0"/>
              <a:t> </a:t>
            </a:r>
            <a:r>
              <a:rPr lang="en-GB" dirty="0" err="1" smtClean="0"/>
              <a:t>l’accelerazione</a:t>
            </a:r>
            <a:r>
              <a:rPr lang="en-GB" dirty="0" smtClean="0"/>
              <a:t>: In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componente</a:t>
            </a:r>
            <a:r>
              <a:rPr lang="en-GB" dirty="0" smtClean="0"/>
              <a:t> è </a:t>
            </a: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accumulata</a:t>
            </a:r>
            <a:r>
              <a:rPr lang="en-GB" dirty="0" smtClean="0"/>
              <a:t> </a:t>
            </a:r>
            <a:r>
              <a:rPr lang="en-GB" dirty="0" err="1" smtClean="0"/>
              <a:t>l’energia</a:t>
            </a:r>
            <a:r>
              <a:rPr lang="en-GB" dirty="0" smtClean="0"/>
              <a:t> </a:t>
            </a:r>
            <a:r>
              <a:rPr lang="en-GB" dirty="0" err="1" smtClean="0"/>
              <a:t>recuperata</a:t>
            </a:r>
            <a:r>
              <a:rPr lang="en-GB" dirty="0" smtClean="0"/>
              <a:t> in </a:t>
            </a:r>
            <a:r>
              <a:rPr lang="en-GB" dirty="0" err="1" smtClean="0"/>
              <a:t>frenata</a:t>
            </a:r>
            <a:r>
              <a:rPr lang="en-GB" dirty="0" smtClean="0"/>
              <a:t>. </a:t>
            </a:r>
          </a:p>
        </p:txBody>
      </p:sp>
      <p:pic>
        <p:nvPicPr>
          <p:cNvPr id="17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904" y="1337712"/>
            <a:ext cx="4206670" cy="30243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9552" y="58162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6"/>
          <p:cNvCxnSpPr/>
          <p:nvPr/>
        </p:nvCxnSpPr>
        <p:spPr>
          <a:xfrm>
            <a:off x="3059832" y="58162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9" descr="lithium-ion battery discharge mechani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3" y="793044"/>
            <a:ext cx="2207345" cy="18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lithium-ion battery charge mechani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2" y="3022357"/>
            <a:ext cx="2296009" cy="19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4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574615" y="26047"/>
            <a:ext cx="681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  <a:r>
              <a:rPr lang="en-GB" dirty="0" smtClean="0"/>
              <a:t>. Inverter per la </a:t>
            </a:r>
            <a:r>
              <a:rPr lang="en-GB" dirty="0" err="1" smtClean="0"/>
              <a:t>trazione</a:t>
            </a:r>
            <a:r>
              <a:rPr lang="en-GB" dirty="0" smtClean="0"/>
              <a:t> (</a:t>
            </a:r>
            <a:r>
              <a:rPr lang="en-GB" dirty="0" err="1" smtClean="0"/>
              <a:t>elettronica</a:t>
            </a:r>
            <a:r>
              <a:rPr lang="en-GB" dirty="0" smtClean="0"/>
              <a:t> di </a:t>
            </a:r>
            <a:r>
              <a:rPr lang="en-GB" dirty="0" err="1" smtClean="0"/>
              <a:t>potenza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185450" y="5086131"/>
            <a:ext cx="9641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L’inverter</a:t>
            </a:r>
            <a:r>
              <a:rPr lang="en-GB" dirty="0" smtClean="0"/>
              <a:t> per la </a:t>
            </a:r>
            <a:r>
              <a:rPr lang="en-GB" dirty="0" err="1" smtClean="0"/>
              <a:t>trazione</a:t>
            </a:r>
            <a:r>
              <a:rPr lang="en-GB" dirty="0" smtClean="0"/>
              <a:t> è un </a:t>
            </a:r>
            <a:r>
              <a:rPr lang="en-GB" dirty="0" err="1" smtClean="0"/>
              <a:t>componente</a:t>
            </a:r>
            <a:r>
              <a:rPr lang="en-GB" dirty="0" smtClean="0"/>
              <a:t> </a:t>
            </a:r>
            <a:r>
              <a:rPr lang="en-GB" dirty="0" err="1" smtClean="0"/>
              <a:t>elettronico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tensione</a:t>
            </a:r>
            <a:r>
              <a:rPr lang="en-GB" dirty="0" smtClean="0"/>
              <a:t>. Opera la </a:t>
            </a:r>
            <a:r>
              <a:rPr lang="en-GB" dirty="0" err="1" smtClean="0"/>
              <a:t>trasformazione</a:t>
            </a:r>
            <a:r>
              <a:rPr lang="en-GB" dirty="0" smtClean="0"/>
              <a:t> di </a:t>
            </a:r>
            <a:r>
              <a:rPr lang="en-GB" dirty="0" err="1" smtClean="0"/>
              <a:t>corrente</a:t>
            </a:r>
            <a:r>
              <a:rPr lang="en-GB" dirty="0" smtClean="0"/>
              <a:t> DC in </a:t>
            </a:r>
            <a:r>
              <a:rPr lang="en-GB" dirty="0" err="1" smtClean="0"/>
              <a:t>corrente</a:t>
            </a:r>
            <a:r>
              <a:rPr lang="en-GB" dirty="0" smtClean="0"/>
              <a:t> AC per </a:t>
            </a:r>
            <a:r>
              <a:rPr lang="en-GB" dirty="0" err="1" smtClean="0"/>
              <a:t>alimentare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motore</a:t>
            </a:r>
            <a:r>
              <a:rPr lang="en-GB" dirty="0" smtClean="0"/>
              <a:t> </a:t>
            </a:r>
            <a:r>
              <a:rPr lang="en-GB" dirty="0" err="1" smtClean="0"/>
              <a:t>elettrico</a:t>
            </a:r>
            <a:r>
              <a:rPr lang="en-GB" dirty="0" smtClean="0"/>
              <a:t>. </a:t>
            </a:r>
            <a:r>
              <a:rPr lang="en-GB" dirty="0" err="1" smtClean="0"/>
              <a:t>Controllando</a:t>
            </a:r>
            <a:r>
              <a:rPr lang="en-GB" dirty="0" smtClean="0"/>
              <a:t> </a:t>
            </a:r>
            <a:r>
              <a:rPr lang="en-GB" dirty="0" err="1" smtClean="0"/>
              <a:t>frequenza</a:t>
            </a:r>
            <a:r>
              <a:rPr lang="en-GB" dirty="0" smtClean="0"/>
              <a:t> e </a:t>
            </a:r>
            <a:r>
              <a:rPr lang="en-GB" dirty="0" err="1" smtClean="0"/>
              <a:t>ampiezza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corrente</a:t>
            </a:r>
            <a:r>
              <a:rPr lang="en-GB" dirty="0" smtClean="0"/>
              <a:t> AC </a:t>
            </a:r>
            <a:r>
              <a:rPr lang="en-GB" dirty="0" err="1" smtClean="0"/>
              <a:t>prodotta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controlla</a:t>
            </a:r>
            <a:r>
              <a:rPr lang="en-GB" dirty="0" smtClean="0"/>
              <a:t> la </a:t>
            </a:r>
            <a:r>
              <a:rPr lang="en-GB" dirty="0" err="1" smtClean="0"/>
              <a:t>potenza</a:t>
            </a:r>
            <a:r>
              <a:rPr lang="en-GB" dirty="0" smtClean="0"/>
              <a:t> </a:t>
            </a:r>
            <a:r>
              <a:rPr lang="en-GB" dirty="0" err="1" smtClean="0"/>
              <a:t>erogata</a:t>
            </a:r>
            <a:r>
              <a:rPr lang="en-GB" dirty="0" smtClean="0"/>
              <a:t> al </a:t>
            </a:r>
            <a:r>
              <a:rPr lang="en-GB" dirty="0" err="1" smtClean="0"/>
              <a:t>motore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327" y="1477368"/>
            <a:ext cx="3024336" cy="2457167"/>
          </a:xfrm>
          <a:prstGeom prst="rect">
            <a:avLst/>
          </a:prstGeom>
        </p:spPr>
      </p:pic>
      <p:pic>
        <p:nvPicPr>
          <p:cNvPr id="18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7" y="2169053"/>
            <a:ext cx="2015673" cy="11423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6383" y="47198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7"/>
          <p:cNvCxnSpPr/>
          <p:nvPr/>
        </p:nvCxnSpPr>
        <p:spPr>
          <a:xfrm>
            <a:off x="3006663" y="47198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6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986431" y="21432"/>
            <a:ext cx="43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. </a:t>
            </a:r>
            <a:r>
              <a:rPr lang="en-GB" dirty="0" err="1" smtClean="0"/>
              <a:t>Motore</a:t>
            </a:r>
            <a:r>
              <a:rPr lang="en-GB" dirty="0" smtClean="0"/>
              <a:t> </a:t>
            </a:r>
            <a:r>
              <a:rPr lang="en-GB" dirty="0" err="1" smtClean="0"/>
              <a:t>elettrico</a:t>
            </a:r>
            <a:r>
              <a:rPr lang="en-GB" dirty="0" smtClean="0"/>
              <a:t> </a:t>
            </a:r>
            <a:r>
              <a:rPr lang="en-GB" dirty="0" err="1" smtClean="0"/>
              <a:t>trifase</a:t>
            </a:r>
            <a:r>
              <a:rPr lang="en-GB" dirty="0" smtClean="0"/>
              <a:t> (e-Motor)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761807" y="5044437"/>
            <a:ext cx="8183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motore</a:t>
            </a:r>
            <a:r>
              <a:rPr lang="en-GB" dirty="0" smtClean="0"/>
              <a:t> </a:t>
            </a:r>
            <a:r>
              <a:rPr lang="en-GB" dirty="0" err="1" smtClean="0"/>
              <a:t>elettrico</a:t>
            </a:r>
            <a:r>
              <a:rPr lang="en-GB" dirty="0" smtClean="0"/>
              <a:t> </a:t>
            </a:r>
            <a:r>
              <a:rPr lang="en-GB" dirty="0" err="1" smtClean="0"/>
              <a:t>trasforma</a:t>
            </a:r>
            <a:r>
              <a:rPr lang="en-GB" dirty="0" smtClean="0"/>
              <a:t> </a:t>
            </a:r>
            <a:r>
              <a:rPr lang="en-GB" dirty="0" err="1" smtClean="0"/>
              <a:t>l’energia</a:t>
            </a:r>
            <a:r>
              <a:rPr lang="en-GB" dirty="0" smtClean="0"/>
              <a:t> </a:t>
            </a:r>
            <a:r>
              <a:rPr lang="en-GB" dirty="0" err="1" smtClean="0"/>
              <a:t>elettrica</a:t>
            </a:r>
            <a:r>
              <a:rPr lang="en-GB" dirty="0" smtClean="0"/>
              <a:t> in </a:t>
            </a:r>
            <a:r>
              <a:rPr lang="en-GB" dirty="0" err="1" smtClean="0"/>
              <a:t>energia</a:t>
            </a:r>
            <a:r>
              <a:rPr lang="en-GB" dirty="0" smtClean="0"/>
              <a:t> </a:t>
            </a:r>
            <a:r>
              <a:rPr lang="en-GB" dirty="0" err="1" smtClean="0"/>
              <a:t>meccanica</a:t>
            </a:r>
            <a:r>
              <a:rPr lang="en-GB" dirty="0" smtClean="0"/>
              <a:t>. Si </a:t>
            </a:r>
            <a:r>
              <a:rPr lang="en-GB" dirty="0" err="1" smtClean="0"/>
              <a:t>tratta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macchina</a:t>
            </a:r>
            <a:r>
              <a:rPr lang="en-GB" dirty="0" smtClean="0"/>
              <a:t> </a:t>
            </a:r>
            <a:r>
              <a:rPr lang="en-GB" dirty="0" err="1" smtClean="0"/>
              <a:t>reversibile</a:t>
            </a:r>
            <a:r>
              <a:rPr lang="en-GB" dirty="0" smtClean="0"/>
              <a:t> </a:t>
            </a:r>
            <a:r>
              <a:rPr lang="en-GB" dirty="0" err="1" smtClean="0"/>
              <a:t>trifase</a:t>
            </a:r>
            <a:r>
              <a:rPr lang="en-GB" dirty="0" smtClean="0"/>
              <a:t> </a:t>
            </a:r>
            <a:r>
              <a:rPr lang="en-GB" dirty="0" err="1" smtClean="0"/>
              <a:t>alimentata</a:t>
            </a:r>
            <a:r>
              <a:rPr lang="en-GB" dirty="0" smtClean="0"/>
              <a:t> da </a:t>
            </a:r>
            <a:r>
              <a:rPr lang="en-GB" dirty="0" err="1" smtClean="0"/>
              <a:t>corrente</a:t>
            </a:r>
            <a:r>
              <a:rPr lang="en-GB" dirty="0" smtClean="0"/>
              <a:t> </a:t>
            </a:r>
            <a:r>
              <a:rPr lang="en-GB" dirty="0" err="1" smtClean="0"/>
              <a:t>alternata</a:t>
            </a:r>
            <a:r>
              <a:rPr lang="en-GB" dirty="0" smtClean="0"/>
              <a:t> (AC). La </a:t>
            </a:r>
            <a:r>
              <a:rPr lang="en-GB" dirty="0" err="1" smtClean="0"/>
              <a:t>velocità</a:t>
            </a:r>
            <a:r>
              <a:rPr lang="en-GB" dirty="0" smtClean="0"/>
              <a:t> di </a:t>
            </a:r>
            <a:r>
              <a:rPr lang="en-GB" dirty="0" err="1" smtClean="0"/>
              <a:t>rotazione</a:t>
            </a:r>
            <a:r>
              <a:rPr lang="en-GB" dirty="0" smtClean="0"/>
              <a:t> e la </a:t>
            </a:r>
            <a:r>
              <a:rPr lang="en-GB" dirty="0" err="1" smtClean="0"/>
              <a:t>coppia</a:t>
            </a:r>
            <a:r>
              <a:rPr lang="en-GB" dirty="0" smtClean="0"/>
              <a:t> </a:t>
            </a:r>
            <a:r>
              <a:rPr lang="en-GB" dirty="0" err="1" smtClean="0"/>
              <a:t>dipedono</a:t>
            </a:r>
            <a:r>
              <a:rPr lang="en-GB" dirty="0" smtClean="0"/>
              <a:t> da </a:t>
            </a:r>
            <a:r>
              <a:rPr lang="en-GB" dirty="0" err="1" smtClean="0"/>
              <a:t>voltaggio</a:t>
            </a:r>
            <a:r>
              <a:rPr lang="en-GB" dirty="0" smtClean="0"/>
              <a:t> e </a:t>
            </a:r>
            <a:r>
              <a:rPr lang="en-GB" dirty="0" err="1" smtClean="0"/>
              <a:t>frequenza</a:t>
            </a:r>
            <a:r>
              <a:rPr lang="en-GB" dirty="0" smtClean="0"/>
              <a:t> di </a:t>
            </a:r>
            <a:r>
              <a:rPr lang="en-GB" dirty="0" err="1" smtClean="0"/>
              <a:t>alimentazione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Picture 2" descr="Image associé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2" y="1619508"/>
            <a:ext cx="25922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74163" y="47198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7"/>
          <p:cNvCxnSpPr/>
          <p:nvPr/>
        </p:nvCxnSpPr>
        <p:spPr>
          <a:xfrm>
            <a:off x="3094443" y="47198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23" y="1154427"/>
            <a:ext cx="2060102" cy="31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918381" y="0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10. e-Motor + </a:t>
            </a:r>
            <a:r>
              <a:rPr lang="en-GB" dirty="0" err="1" smtClean="0"/>
              <a:t>Trasmissione</a:t>
            </a:r>
            <a:r>
              <a:rPr lang="en-GB" dirty="0" smtClean="0"/>
              <a:t> &amp; </a:t>
            </a:r>
            <a:r>
              <a:rPr lang="en-GB" dirty="0" err="1" smtClean="0"/>
              <a:t>ruote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650129" y="53295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potenza</a:t>
            </a:r>
            <a:r>
              <a:rPr lang="en-GB" dirty="0" smtClean="0"/>
              <a:t> del </a:t>
            </a:r>
            <a:r>
              <a:rPr lang="en-GB" dirty="0" err="1" smtClean="0"/>
              <a:t>motore</a:t>
            </a:r>
            <a:r>
              <a:rPr lang="en-GB" dirty="0" smtClean="0"/>
              <a:t> è </a:t>
            </a:r>
            <a:r>
              <a:rPr lang="en-GB" dirty="0" err="1" smtClean="0"/>
              <a:t>fornita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ruote</a:t>
            </a:r>
            <a:r>
              <a:rPr lang="en-GB" dirty="0" smtClean="0"/>
              <a:t> </a:t>
            </a:r>
            <a:r>
              <a:rPr lang="en-GB" dirty="0" err="1" smtClean="0"/>
              <a:t>tramite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trasmissione</a:t>
            </a:r>
            <a:r>
              <a:rPr lang="en-GB" dirty="0" smtClean="0"/>
              <a:t> e un </a:t>
            </a:r>
            <a:r>
              <a:rPr lang="en-GB" dirty="0" err="1" smtClean="0"/>
              <a:t>differenziale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09" y="1801156"/>
            <a:ext cx="5112568" cy="225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Afficher l’image sour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4" y="2161196"/>
            <a:ext cx="2272730" cy="12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4105" y="58162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8"/>
          <p:cNvCxnSpPr/>
          <p:nvPr/>
        </p:nvCxnSpPr>
        <p:spPr>
          <a:xfrm>
            <a:off x="2954385" y="58162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685910" y="2461869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 smtClean="0"/>
              <a:t>SEZIONE DA STAMPARE</a:t>
            </a:r>
            <a:endParaRPr lang="en-GB" sz="6600" dirty="0"/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Toyota </a:t>
            </a:r>
            <a:r>
              <a:rPr lang="en-GB" dirty="0" err="1" smtClean="0"/>
              <a:t>Mirai</a:t>
            </a:r>
            <a:endParaRPr lang="en-GB" dirty="0"/>
          </a:p>
        </p:txBody>
      </p:sp>
      <p:sp>
        <p:nvSpPr>
          <p:cNvPr id="19" name="ZoneTexte 3"/>
          <p:cNvSpPr txBox="1"/>
          <p:nvPr/>
        </p:nvSpPr>
        <p:spPr>
          <a:xfrm>
            <a:off x="2068969" y="6967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Esercizio</a:t>
            </a:r>
            <a:r>
              <a:rPr lang="en-GB" sz="2800" dirty="0" smtClean="0"/>
              <a:t> </a:t>
            </a:r>
            <a:r>
              <a:rPr lang="en-GB" sz="2800" dirty="0" err="1" smtClean="0"/>
              <a:t>pratico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err="1" smtClean="0"/>
              <a:t>Individuare</a:t>
            </a:r>
            <a:r>
              <a:rPr lang="en-GB" sz="2800" dirty="0" smtClean="0"/>
              <a:t> e </a:t>
            </a:r>
            <a:r>
              <a:rPr lang="en-GB" sz="2800" dirty="0" err="1" smtClean="0"/>
              <a:t>connettere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componenti</a:t>
            </a:r>
            <a:r>
              <a:rPr lang="en-GB" sz="2800" dirty="0" smtClean="0"/>
              <a:t> di un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 fuel cell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2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grpSp>
        <p:nvGrpSpPr>
          <p:cNvPr id="15" name="Groupe 6"/>
          <p:cNvGrpSpPr>
            <a:grpSpLocks noChangeAspect="1"/>
          </p:cNvGrpSpPr>
          <p:nvPr/>
        </p:nvGrpSpPr>
        <p:grpSpPr>
          <a:xfrm>
            <a:off x="1028977" y="3557"/>
            <a:ext cx="6423343" cy="5708525"/>
            <a:chOff x="3275856" y="1340768"/>
            <a:chExt cx="5100567" cy="36004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340768"/>
              <a:ext cx="5100567" cy="36004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076056" y="1916832"/>
              <a:ext cx="1296144" cy="2448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8" name="ZoneTexte 3"/>
          <p:cNvSpPr txBox="1"/>
          <p:nvPr/>
        </p:nvSpPr>
        <p:spPr>
          <a:xfrm>
            <a:off x="6653601" y="5415190"/>
            <a:ext cx="38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IN</a:t>
            </a:r>
            <a:endParaRPr lang="fr-BE" sz="1400" dirty="0"/>
          </a:p>
        </p:txBody>
      </p:sp>
      <p:cxnSp>
        <p:nvCxnSpPr>
          <p:cNvPr id="19" name="Connecteur droit 17"/>
          <p:cNvCxnSpPr>
            <a:endCxn id="20" idx="0"/>
          </p:cNvCxnSpPr>
          <p:nvPr/>
        </p:nvCxnSpPr>
        <p:spPr>
          <a:xfrm>
            <a:off x="6630238" y="4220238"/>
            <a:ext cx="447411" cy="13096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23"/>
          <p:cNvSpPr/>
          <p:nvPr/>
        </p:nvSpPr>
        <p:spPr>
          <a:xfrm>
            <a:off x="7005641" y="55298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43"/>
          <p:cNvSpPr txBox="1"/>
          <p:nvPr/>
        </p:nvSpPr>
        <p:spPr>
          <a:xfrm>
            <a:off x="993545" y="4219659"/>
            <a:ext cx="498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OUT</a:t>
            </a:r>
            <a:endParaRPr lang="fr-BE" sz="1200" dirty="0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7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964" y="2532015"/>
            <a:ext cx="1820913" cy="1508758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/>
          <a:stretch/>
        </p:blipFill>
        <p:spPr bwMode="auto">
          <a:xfrm>
            <a:off x="1835258" y="1483616"/>
            <a:ext cx="1656622" cy="388960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ZoneTexte 36"/>
          <p:cNvSpPr txBox="1"/>
          <p:nvPr/>
        </p:nvSpPr>
        <p:spPr>
          <a:xfrm>
            <a:off x="1840876" y="4581128"/>
            <a:ext cx="49887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OUT</a:t>
            </a:r>
            <a:endParaRPr lang="fr-BE" sz="1200" dirty="0"/>
          </a:p>
        </p:txBody>
      </p:sp>
      <p:sp>
        <p:nvSpPr>
          <p:cNvPr id="18" name="ZoneTexte 39"/>
          <p:cNvSpPr txBox="1"/>
          <p:nvPr/>
        </p:nvSpPr>
        <p:spPr>
          <a:xfrm>
            <a:off x="5319512" y="3552440"/>
            <a:ext cx="360040" cy="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IN</a:t>
            </a:r>
            <a:endParaRPr lang="fr-BE" sz="1200" dirty="0"/>
          </a:p>
        </p:txBody>
      </p:sp>
      <p:sp>
        <p:nvSpPr>
          <p:cNvPr id="19" name="ZoneTexte 40"/>
          <p:cNvSpPr txBox="1"/>
          <p:nvPr/>
        </p:nvSpPr>
        <p:spPr>
          <a:xfrm>
            <a:off x="6777960" y="2484829"/>
            <a:ext cx="504056" cy="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OUT</a:t>
            </a:r>
            <a:endParaRPr lang="fr-BE" sz="1200" dirty="0"/>
          </a:p>
        </p:txBody>
      </p:sp>
      <p:sp>
        <p:nvSpPr>
          <p:cNvPr id="20" name="ZoneTexte 41"/>
          <p:cNvSpPr txBox="1"/>
          <p:nvPr/>
        </p:nvSpPr>
        <p:spPr>
          <a:xfrm>
            <a:off x="3193560" y="3347848"/>
            <a:ext cx="38861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IN</a:t>
            </a:r>
            <a:endParaRPr lang="fr-BE" sz="1200" dirty="0"/>
          </a:p>
        </p:txBody>
      </p: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96" y="1268760"/>
            <a:ext cx="4864608" cy="442722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oneTexte 27"/>
          <p:cNvSpPr txBox="1"/>
          <p:nvPr/>
        </p:nvSpPr>
        <p:spPr>
          <a:xfrm>
            <a:off x="6670496" y="4544531"/>
            <a:ext cx="38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IN</a:t>
            </a:r>
            <a:endParaRPr lang="fr-BE" sz="1400" dirty="0"/>
          </a:p>
        </p:txBody>
      </p:sp>
      <p:sp>
        <p:nvSpPr>
          <p:cNvPr id="17" name="ZoneTexte 29"/>
          <p:cNvSpPr txBox="1"/>
          <p:nvPr/>
        </p:nvSpPr>
        <p:spPr>
          <a:xfrm>
            <a:off x="2344932" y="1718396"/>
            <a:ext cx="498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OUT</a:t>
            </a:r>
            <a:endParaRPr lang="fr-BE" sz="1200" dirty="0"/>
          </a:p>
        </p:txBody>
      </p:sp>
      <p:sp>
        <p:nvSpPr>
          <p:cNvPr id="18" name="ZoneTexte 30"/>
          <p:cNvSpPr txBox="1"/>
          <p:nvPr/>
        </p:nvSpPr>
        <p:spPr>
          <a:xfrm>
            <a:off x="2148277" y="1340768"/>
            <a:ext cx="498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19" name="ZoneTexte 31"/>
          <p:cNvSpPr txBox="1"/>
          <p:nvPr/>
        </p:nvSpPr>
        <p:spPr>
          <a:xfrm>
            <a:off x="2143097" y="185819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-</a:t>
            </a:r>
            <a:endParaRPr lang="fr-BE" sz="3200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9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635479">
            <a:off x="1947690" y="1677080"/>
            <a:ext cx="4798336" cy="34474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95655" y="1052507"/>
            <a:ext cx="2412450" cy="4867741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32"/>
          <p:cNvSpPr txBox="1"/>
          <p:nvPr/>
        </p:nvSpPr>
        <p:spPr>
          <a:xfrm>
            <a:off x="3352529" y="1260472"/>
            <a:ext cx="498876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OUT</a:t>
            </a:r>
            <a:endParaRPr lang="fr-BE" sz="1200" dirty="0"/>
          </a:p>
        </p:txBody>
      </p:sp>
      <p:sp>
        <p:nvSpPr>
          <p:cNvPr id="18" name="ZoneTexte 33"/>
          <p:cNvSpPr txBox="1"/>
          <p:nvPr/>
        </p:nvSpPr>
        <p:spPr>
          <a:xfrm>
            <a:off x="3100835" y="972499"/>
            <a:ext cx="498876" cy="52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19" name="ZoneTexte 35"/>
          <p:cNvSpPr txBox="1"/>
          <p:nvPr/>
        </p:nvSpPr>
        <p:spPr>
          <a:xfrm>
            <a:off x="3095655" y="1343571"/>
            <a:ext cx="360040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-</a:t>
            </a:r>
            <a:endParaRPr lang="fr-BE" sz="3200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2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855177" y="2483955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/>
              <a:t>Componenti</a:t>
            </a:r>
            <a:r>
              <a:rPr lang="en-GB" dirty="0" smtClean="0"/>
              <a:t> di un powertrain  FCV (Fuel Cell Vehicle)</a:t>
            </a:r>
            <a:endParaRPr lang="en-GB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Toyota </a:t>
            </a:r>
            <a:r>
              <a:rPr lang="en-GB" dirty="0" err="1" smtClean="0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2068969" y="6967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Esercizio</a:t>
            </a:r>
            <a:r>
              <a:rPr lang="en-GB" sz="2800" dirty="0" smtClean="0"/>
              <a:t> </a:t>
            </a:r>
            <a:r>
              <a:rPr lang="en-GB" sz="2800" dirty="0" err="1" smtClean="0"/>
              <a:t>pratico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err="1" smtClean="0"/>
              <a:t>Individuare</a:t>
            </a:r>
            <a:r>
              <a:rPr lang="en-GB" sz="2800" dirty="0" smtClean="0"/>
              <a:t> e </a:t>
            </a:r>
            <a:r>
              <a:rPr lang="en-GB" sz="2800" dirty="0" err="1" smtClean="0"/>
              <a:t>connettere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componenti</a:t>
            </a:r>
            <a:r>
              <a:rPr lang="en-GB" sz="2800" dirty="0" smtClean="0"/>
              <a:t> di un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 fuel cell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1151348"/>
            <a:ext cx="5253896" cy="4272949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</p:pic>
      <p:sp>
        <p:nvSpPr>
          <p:cNvPr id="16" name="ZoneTexte 29"/>
          <p:cNvSpPr txBox="1"/>
          <p:nvPr/>
        </p:nvSpPr>
        <p:spPr>
          <a:xfrm>
            <a:off x="6631656" y="1362254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IN</a:t>
            </a:r>
            <a:endParaRPr lang="fr-BE" sz="1600" dirty="0"/>
          </a:p>
        </p:txBody>
      </p:sp>
      <p:sp>
        <p:nvSpPr>
          <p:cNvPr id="17" name="Ellipse 1"/>
          <p:cNvSpPr/>
          <p:nvPr/>
        </p:nvSpPr>
        <p:spPr>
          <a:xfrm>
            <a:off x="4355976" y="2217428"/>
            <a:ext cx="441192" cy="3182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30"/>
          <p:cNvSpPr txBox="1"/>
          <p:nvPr/>
        </p:nvSpPr>
        <p:spPr>
          <a:xfrm>
            <a:off x="6809428" y="1124744"/>
            <a:ext cx="498876" cy="64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19" name="ZoneTexte 31"/>
          <p:cNvSpPr txBox="1"/>
          <p:nvPr/>
        </p:nvSpPr>
        <p:spPr>
          <a:xfrm>
            <a:off x="6804248" y="1485248"/>
            <a:ext cx="360040" cy="93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-</a:t>
            </a:r>
            <a:endParaRPr lang="fr-BE" sz="3200" dirty="0"/>
          </a:p>
        </p:txBody>
      </p:sp>
      <p:sp>
        <p:nvSpPr>
          <p:cNvPr id="20" name="ZoneTexte 32"/>
          <p:cNvSpPr txBox="1"/>
          <p:nvPr/>
        </p:nvSpPr>
        <p:spPr>
          <a:xfrm>
            <a:off x="6804248" y="1988840"/>
            <a:ext cx="498876" cy="64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21" name="ZoneTexte 33"/>
          <p:cNvSpPr txBox="1"/>
          <p:nvPr/>
        </p:nvSpPr>
        <p:spPr>
          <a:xfrm>
            <a:off x="6804248" y="2421352"/>
            <a:ext cx="360040" cy="93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-</a:t>
            </a:r>
            <a:endParaRPr lang="fr-BE" sz="3200" dirty="0"/>
          </a:p>
        </p:txBody>
      </p:sp>
      <p:sp>
        <p:nvSpPr>
          <p:cNvPr id="22" name="ZoneTexte 3"/>
          <p:cNvSpPr txBox="1"/>
          <p:nvPr/>
        </p:nvSpPr>
        <p:spPr>
          <a:xfrm>
            <a:off x="5724128" y="49411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U      V     W</a:t>
            </a:r>
            <a:endParaRPr lang="fr-BE" dirty="0"/>
          </a:p>
        </p:txBody>
      </p:sp>
      <p:sp>
        <p:nvSpPr>
          <p:cNvPr id="23" name="ZoneTexte 36"/>
          <p:cNvSpPr txBox="1"/>
          <p:nvPr/>
        </p:nvSpPr>
        <p:spPr>
          <a:xfrm>
            <a:off x="6631656" y="2298358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IN</a:t>
            </a:r>
            <a:endParaRPr lang="fr-BE" sz="1600" dirty="0"/>
          </a:p>
        </p:txBody>
      </p:sp>
      <p:sp>
        <p:nvSpPr>
          <p:cNvPr id="24" name="ZoneTexte 39"/>
          <p:cNvSpPr txBox="1"/>
          <p:nvPr/>
        </p:nvSpPr>
        <p:spPr>
          <a:xfrm>
            <a:off x="6084168" y="4581128"/>
            <a:ext cx="59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OUT</a:t>
            </a:r>
            <a:endParaRPr lang="fr-BE" sz="1600" dirty="0"/>
          </a:p>
        </p:txBody>
      </p:sp>
      <p:sp>
        <p:nvSpPr>
          <p:cNvPr id="25" name="Rectangle 2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49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08265" y="263521"/>
            <a:ext cx="3584622" cy="5516591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oneTexte 35"/>
          <p:cNvSpPr txBox="1"/>
          <p:nvPr/>
        </p:nvSpPr>
        <p:spPr>
          <a:xfrm>
            <a:off x="4824490" y="5407063"/>
            <a:ext cx="129614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W</a:t>
            </a:r>
            <a:r>
              <a:rPr lang="fr-BE" dirty="0" smtClean="0"/>
              <a:t>     V     U</a:t>
            </a:r>
            <a:endParaRPr lang="fr-BE" dirty="0"/>
          </a:p>
        </p:txBody>
      </p:sp>
      <p:sp>
        <p:nvSpPr>
          <p:cNvPr id="17" name="ZoneTexte 11"/>
          <p:cNvSpPr txBox="1"/>
          <p:nvPr/>
        </p:nvSpPr>
        <p:spPr>
          <a:xfrm>
            <a:off x="4392442" y="5414126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IN</a:t>
            </a:r>
            <a:endParaRPr lang="fr-BE" sz="16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9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19085" cy="3484032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4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Toyota </a:t>
            </a:r>
            <a:r>
              <a:rPr lang="en-GB" dirty="0" err="1" smtClean="0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2068969" y="6967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Esercizio</a:t>
            </a:r>
            <a:r>
              <a:rPr lang="en-GB" sz="2800" dirty="0" smtClean="0"/>
              <a:t> </a:t>
            </a:r>
            <a:r>
              <a:rPr lang="en-GB" sz="2800" dirty="0" err="1" smtClean="0"/>
              <a:t>pratico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err="1" smtClean="0"/>
              <a:t>Individuare</a:t>
            </a:r>
            <a:r>
              <a:rPr lang="en-GB" sz="2800" dirty="0" smtClean="0"/>
              <a:t> e </a:t>
            </a:r>
            <a:r>
              <a:rPr lang="en-GB" sz="2800" dirty="0" err="1" smtClean="0"/>
              <a:t>connettere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componenti</a:t>
            </a:r>
            <a:r>
              <a:rPr lang="en-GB" sz="2800" dirty="0" smtClean="0"/>
              <a:t> di un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 fuel cell</a:t>
            </a:r>
            <a:endParaRPr lang="en-GB" sz="2800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916723" y="2390578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600" dirty="0" err="1" smtClean="0"/>
              <a:t>Esercizio</a:t>
            </a:r>
            <a:r>
              <a:rPr lang="en-GB" sz="1600" dirty="0" smtClean="0"/>
              <a:t>: </a:t>
            </a:r>
            <a:r>
              <a:rPr lang="en-GB" sz="1600" dirty="0" err="1" smtClean="0"/>
              <a:t>Stampare</a:t>
            </a:r>
            <a:r>
              <a:rPr lang="en-GB" sz="1600" dirty="0" smtClean="0"/>
              <a:t> le </a:t>
            </a:r>
            <a:r>
              <a:rPr lang="en-GB" sz="1600" dirty="0" err="1" smtClean="0"/>
              <a:t>pagine</a:t>
            </a:r>
            <a:r>
              <a:rPr lang="en-GB" sz="1600" dirty="0" smtClean="0"/>
              <a:t> </a:t>
            </a:r>
            <a:r>
              <a:rPr lang="en-GB" sz="1600" dirty="0" err="1" smtClean="0"/>
              <a:t>nella</a:t>
            </a:r>
            <a:r>
              <a:rPr lang="en-GB" sz="1600" dirty="0" smtClean="0"/>
              <a:t> “SEZIONE DA STAMPARE” di </a:t>
            </a:r>
            <a:r>
              <a:rPr lang="en-GB" sz="1600" dirty="0" err="1" smtClean="0"/>
              <a:t>questo</a:t>
            </a:r>
            <a:r>
              <a:rPr lang="en-GB" sz="1600" dirty="0" smtClean="0"/>
              <a:t> </a:t>
            </a:r>
            <a:r>
              <a:rPr lang="en-GB" sz="1600" dirty="0" err="1" smtClean="0"/>
              <a:t>documento</a:t>
            </a:r>
            <a:r>
              <a:rPr lang="en-GB" sz="1600" dirty="0" smtClean="0"/>
              <a:t> e </a:t>
            </a:r>
            <a:r>
              <a:rPr lang="en-GB" sz="1600" dirty="0" err="1" smtClean="0"/>
              <a:t>ritagliare</a:t>
            </a:r>
            <a:r>
              <a:rPr lang="en-GB" sz="1600" dirty="0" smtClean="0"/>
              <a:t> I </a:t>
            </a:r>
            <a:r>
              <a:rPr lang="en-GB" sz="1600" dirty="0" err="1" smtClean="0"/>
              <a:t>componenti</a:t>
            </a:r>
            <a:r>
              <a:rPr lang="en-GB" sz="1600" dirty="0" smtClean="0"/>
              <a:t>. </a:t>
            </a:r>
            <a:r>
              <a:rPr lang="en-GB" sz="1600" dirty="0" err="1" smtClean="0"/>
              <a:t>Disegnare</a:t>
            </a:r>
            <a:r>
              <a:rPr lang="en-GB" sz="1600" dirty="0" smtClean="0"/>
              <a:t> </a:t>
            </a:r>
            <a:r>
              <a:rPr lang="en-GB" sz="1600" dirty="0" err="1" smtClean="0"/>
              <a:t>alla</a:t>
            </a:r>
            <a:r>
              <a:rPr lang="en-GB" sz="1600" dirty="0" smtClean="0"/>
              <a:t> </a:t>
            </a:r>
            <a:r>
              <a:rPr lang="en-GB" sz="1600" dirty="0" err="1" smtClean="0"/>
              <a:t>lavagna</a:t>
            </a:r>
            <a:r>
              <a:rPr lang="en-GB" sz="1600" dirty="0" smtClean="0"/>
              <a:t> la vista </a:t>
            </a:r>
            <a:r>
              <a:rPr lang="en-GB" sz="1600" dirty="0" err="1" smtClean="0"/>
              <a:t>dall’alto</a:t>
            </a:r>
            <a:r>
              <a:rPr lang="en-GB" sz="1600" dirty="0" smtClean="0"/>
              <a:t> di un </a:t>
            </a:r>
            <a:r>
              <a:rPr lang="en-GB" sz="1600" dirty="0" err="1" smtClean="0"/>
              <a:t>rettangolo</a:t>
            </a:r>
            <a:r>
              <a:rPr lang="en-GB" sz="1600" dirty="0" smtClean="0"/>
              <a:t> a </a:t>
            </a:r>
            <a:r>
              <a:rPr lang="en-GB" sz="1600" dirty="0" err="1" smtClean="0"/>
              <a:t>rappresentazione</a:t>
            </a:r>
            <a:r>
              <a:rPr lang="en-GB" sz="1600" dirty="0" smtClean="0"/>
              <a:t> del </a:t>
            </a:r>
            <a:r>
              <a:rPr lang="en-GB" sz="1600" dirty="0" err="1" smtClean="0"/>
              <a:t>veicolo</a:t>
            </a:r>
            <a:r>
              <a:rPr lang="en-GB" sz="1600" dirty="0" smtClean="0"/>
              <a:t> e </a:t>
            </a:r>
            <a:r>
              <a:rPr lang="en-GB" sz="1600" dirty="0" err="1" smtClean="0"/>
              <a:t>collocare</a:t>
            </a:r>
            <a:r>
              <a:rPr lang="en-GB" sz="1600" dirty="0" smtClean="0"/>
              <a:t> I </a:t>
            </a:r>
            <a:r>
              <a:rPr lang="en-GB" sz="1600" dirty="0" err="1" smtClean="0"/>
              <a:t>componenti</a:t>
            </a:r>
            <a:r>
              <a:rPr lang="en-GB" sz="1600" dirty="0" smtClean="0"/>
              <a:t> </a:t>
            </a:r>
            <a:r>
              <a:rPr lang="en-GB" sz="1600" dirty="0" err="1" smtClean="0"/>
              <a:t>seguendo</a:t>
            </a:r>
            <a:r>
              <a:rPr lang="en-GB" sz="1600" dirty="0"/>
              <a:t> </a:t>
            </a:r>
            <a:r>
              <a:rPr lang="en-GB" sz="1600" dirty="0" smtClean="0"/>
              <a:t>la </a:t>
            </a:r>
            <a:r>
              <a:rPr lang="en-GB" sz="1600" dirty="0" err="1" smtClean="0"/>
              <a:t>spiegazione</a:t>
            </a:r>
            <a:r>
              <a:rPr lang="en-GB" sz="1600" dirty="0" smtClean="0"/>
              <a:t> </a:t>
            </a:r>
            <a:r>
              <a:rPr lang="en-GB" sz="1600" dirty="0" err="1" smtClean="0"/>
              <a:t>teorica</a:t>
            </a:r>
            <a:r>
              <a:rPr lang="en-GB" sz="1600" dirty="0" smtClean="0"/>
              <a:t> </a:t>
            </a:r>
            <a:r>
              <a:rPr lang="en-GB" sz="1600" dirty="0" err="1" smtClean="0"/>
              <a:t>precedente</a:t>
            </a:r>
            <a:r>
              <a:rPr lang="en-GB" sz="1600" dirty="0" smtClean="0"/>
              <a:t>. </a:t>
            </a:r>
            <a:r>
              <a:rPr lang="en-GB" sz="1600" dirty="0" err="1" smtClean="0"/>
              <a:t>Segnare</a:t>
            </a:r>
            <a:r>
              <a:rPr lang="en-GB" sz="1600" dirty="0" smtClean="0"/>
              <a:t> la </a:t>
            </a:r>
            <a:r>
              <a:rPr lang="en-GB" sz="1600" dirty="0" err="1" smtClean="0"/>
              <a:t>funzione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ogni</a:t>
            </a:r>
            <a:r>
              <a:rPr lang="en-GB" sz="1600" dirty="0" smtClean="0"/>
              <a:t> </a:t>
            </a:r>
            <a:r>
              <a:rPr lang="en-GB" sz="1600" dirty="0" err="1" smtClean="0"/>
              <a:t>componente</a:t>
            </a:r>
            <a:r>
              <a:rPr lang="en-GB" sz="1600" dirty="0" smtClean="0"/>
              <a:t> e </a:t>
            </a:r>
            <a:r>
              <a:rPr lang="en-GB" sz="1600" dirty="0" err="1" smtClean="0"/>
              <a:t>connetterli</a:t>
            </a:r>
            <a:r>
              <a:rPr lang="en-GB" sz="1600" dirty="0" smtClean="0"/>
              <a:t> </a:t>
            </a:r>
            <a:r>
              <a:rPr lang="en-GB" sz="1600" dirty="0" err="1" smtClean="0"/>
              <a:t>tra</a:t>
            </a:r>
            <a:r>
              <a:rPr lang="en-GB" sz="1600" dirty="0" smtClean="0"/>
              <a:t> </a:t>
            </a:r>
            <a:r>
              <a:rPr lang="en-GB" sz="1600" dirty="0" err="1" smtClean="0"/>
              <a:t>loro</a:t>
            </a:r>
            <a:r>
              <a:rPr lang="en-GB" sz="1600" dirty="0" smtClean="0"/>
              <a:t> in </a:t>
            </a:r>
            <a:r>
              <a:rPr lang="en-GB" sz="1600" dirty="0" err="1" smtClean="0"/>
              <a:t>modo</a:t>
            </a:r>
            <a:r>
              <a:rPr lang="en-GB" sz="1600" dirty="0" smtClean="0"/>
              <a:t> da </a:t>
            </a:r>
            <a:r>
              <a:rPr lang="en-GB" sz="1600" dirty="0" err="1" smtClean="0"/>
              <a:t>ricostruire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 di </a:t>
            </a:r>
            <a:r>
              <a:rPr lang="en-GB" sz="1600" dirty="0" err="1" smtClean="0"/>
              <a:t>propulsione</a:t>
            </a:r>
            <a:r>
              <a:rPr lang="en-GB" sz="1600" dirty="0" smtClean="0"/>
              <a:t> </a:t>
            </a:r>
            <a:r>
              <a:rPr lang="en-GB" sz="1600" dirty="0" err="1" smtClean="0"/>
              <a:t>completo</a:t>
            </a:r>
            <a:r>
              <a:rPr lang="en-GB" sz="1600" dirty="0" smtClean="0"/>
              <a:t>.  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4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5"/>
          <p:cNvSpPr txBox="1"/>
          <p:nvPr/>
        </p:nvSpPr>
        <p:spPr>
          <a:xfrm>
            <a:off x="899592" y="652046"/>
            <a:ext cx="453650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Carrozzeria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Connettore di ricarica idrogeno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Serbatoi di idrogeno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Regolatore di pressione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Fuel cell </a:t>
            </a:r>
            <a:endParaRPr lang="en-GB" dirty="0" smtClean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/>
              <a:t>Ausiliari</a:t>
            </a:r>
            <a:r>
              <a:rPr lang="en-GB" dirty="0" smtClean="0"/>
              <a:t> Fuel Cell (sotto-</a:t>
            </a:r>
            <a:r>
              <a:rPr lang="en-GB" dirty="0" err="1" smtClean="0"/>
              <a:t>esercizio</a:t>
            </a:r>
            <a:r>
              <a:rPr lang="en-GB" dirty="0" smtClean="0"/>
              <a:t>)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Radiatore</a:t>
            </a:r>
            <a:r>
              <a:rPr lang="en-GB" dirty="0" smtClean="0"/>
              <a:t> &amp; </a:t>
            </a:r>
            <a:r>
              <a:rPr lang="en-GB" dirty="0" err="1" smtClean="0"/>
              <a:t>circuito</a:t>
            </a:r>
            <a:r>
              <a:rPr lang="en-GB" dirty="0" smtClean="0"/>
              <a:t> di </a:t>
            </a:r>
            <a:r>
              <a:rPr lang="en-GB" dirty="0" err="1" smtClean="0"/>
              <a:t>raffredamento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Pompa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r>
              <a:rPr lang="en-GB" dirty="0" smtClean="0"/>
              <a:t>&amp; </a:t>
            </a:r>
            <a:r>
              <a:rPr lang="en-GB" dirty="0"/>
              <a:t>inverter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it-IT" dirty="0" smtClean="0"/>
              <a:t>Filtro aria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Compressore</a:t>
            </a:r>
            <a:r>
              <a:rPr lang="en-GB" dirty="0" smtClean="0"/>
              <a:t> aria &amp; </a:t>
            </a:r>
            <a:r>
              <a:rPr lang="en-GB" dirty="0"/>
              <a:t>intercooler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Umidificatore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Scarico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Batteria ad alta tensione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Inverter per la trazione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Motore elettrico</a:t>
            </a:r>
            <a:endParaRPr lang="fr-BE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/>
              <a:t>Trasmissione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en-GB" dirty="0" err="1" smtClean="0"/>
              <a:t>ruote</a:t>
            </a:r>
            <a:endParaRPr lang="fr-BE" dirty="0"/>
          </a:p>
        </p:txBody>
      </p:sp>
      <p:sp>
        <p:nvSpPr>
          <p:cNvPr id="16" name="ZoneTexte 6"/>
          <p:cNvSpPr txBox="1"/>
          <p:nvPr/>
        </p:nvSpPr>
        <p:spPr>
          <a:xfrm>
            <a:off x="3455876" y="14799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Lista dei </a:t>
            </a:r>
            <a:r>
              <a:rPr lang="fr-BE" dirty="0" err="1" smtClean="0"/>
              <a:t>componenti</a:t>
            </a:r>
            <a:endParaRPr lang="fr-BE" dirty="0"/>
          </a:p>
        </p:txBody>
      </p:sp>
      <p:pic>
        <p:nvPicPr>
          <p:cNvPr id="17" name="Imag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580038"/>
            <a:ext cx="2825497" cy="5596128"/>
          </a:xfrm>
          <a:prstGeom prst="rect">
            <a:avLst/>
          </a:prstGeom>
        </p:spPr>
      </p:pic>
      <p:sp>
        <p:nvSpPr>
          <p:cNvPr id="18" name="ZoneTexte 1"/>
          <p:cNvSpPr txBox="1"/>
          <p:nvPr/>
        </p:nvSpPr>
        <p:spPr>
          <a:xfrm>
            <a:off x="5904148" y="897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9" name="ZoneTexte 8"/>
          <p:cNvSpPr txBox="1"/>
          <p:nvPr/>
        </p:nvSpPr>
        <p:spPr>
          <a:xfrm>
            <a:off x="6060168" y="47622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0" name="ZoneTexte 9"/>
          <p:cNvSpPr txBox="1"/>
          <p:nvPr/>
        </p:nvSpPr>
        <p:spPr>
          <a:xfrm>
            <a:off x="6975696" y="37301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</a:t>
            </a:r>
          </a:p>
        </p:txBody>
      </p:sp>
      <p:sp>
        <p:nvSpPr>
          <p:cNvPr id="21" name="ZoneTexte 10"/>
          <p:cNvSpPr txBox="1"/>
          <p:nvPr/>
        </p:nvSpPr>
        <p:spPr>
          <a:xfrm>
            <a:off x="6876256" y="40985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</a:t>
            </a:r>
          </a:p>
        </p:txBody>
      </p:sp>
      <p:sp>
        <p:nvSpPr>
          <p:cNvPr id="22" name="ZoneTexte 11"/>
          <p:cNvSpPr txBox="1"/>
          <p:nvPr/>
        </p:nvSpPr>
        <p:spPr>
          <a:xfrm>
            <a:off x="6606512" y="29514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5</a:t>
            </a:r>
          </a:p>
        </p:txBody>
      </p:sp>
      <p:sp>
        <p:nvSpPr>
          <p:cNvPr id="23" name="ZoneTexte 12"/>
          <p:cNvSpPr txBox="1"/>
          <p:nvPr/>
        </p:nvSpPr>
        <p:spPr>
          <a:xfrm>
            <a:off x="7020272" y="44870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7</a:t>
            </a:r>
          </a:p>
        </p:txBody>
      </p:sp>
      <p:sp>
        <p:nvSpPr>
          <p:cNvPr id="24" name="ZoneTexte 13"/>
          <p:cNvSpPr txBox="1"/>
          <p:nvPr/>
        </p:nvSpPr>
        <p:spPr>
          <a:xfrm>
            <a:off x="6840824" y="13888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8</a:t>
            </a:r>
          </a:p>
        </p:txBody>
      </p:sp>
      <p:sp>
        <p:nvSpPr>
          <p:cNvPr id="25" name="ZoneTexte 14"/>
          <p:cNvSpPr txBox="1"/>
          <p:nvPr/>
        </p:nvSpPr>
        <p:spPr>
          <a:xfrm>
            <a:off x="7371168" y="14755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9</a:t>
            </a:r>
          </a:p>
        </p:txBody>
      </p:sp>
      <p:sp>
        <p:nvSpPr>
          <p:cNvPr id="26" name="ZoneTexte 15"/>
          <p:cNvSpPr txBox="1"/>
          <p:nvPr/>
        </p:nvSpPr>
        <p:spPr>
          <a:xfrm>
            <a:off x="7668344" y="14702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10</a:t>
            </a:r>
            <a:endParaRPr lang="fr-BE" dirty="0"/>
          </a:p>
        </p:txBody>
      </p:sp>
      <p:sp>
        <p:nvSpPr>
          <p:cNvPr id="27" name="ZoneTexte 16"/>
          <p:cNvSpPr txBox="1"/>
          <p:nvPr/>
        </p:nvSpPr>
        <p:spPr>
          <a:xfrm>
            <a:off x="5940152" y="14715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10</a:t>
            </a:r>
            <a:endParaRPr lang="fr-BE" dirty="0"/>
          </a:p>
        </p:txBody>
      </p:sp>
      <p:sp>
        <p:nvSpPr>
          <p:cNvPr id="28" name="ZoneTexte 17"/>
          <p:cNvSpPr txBox="1"/>
          <p:nvPr/>
        </p:nvSpPr>
        <p:spPr>
          <a:xfrm>
            <a:off x="6660232" y="89421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6a,c,d</a:t>
            </a:r>
            <a:endParaRPr lang="fr-BE" dirty="0"/>
          </a:p>
        </p:txBody>
      </p:sp>
      <p:sp>
        <p:nvSpPr>
          <p:cNvPr id="29" name="ZoneTexte 18"/>
          <p:cNvSpPr txBox="1"/>
          <p:nvPr/>
        </p:nvSpPr>
        <p:spPr>
          <a:xfrm>
            <a:off x="6984268" y="2947010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6b,e</a:t>
            </a:r>
            <a:endParaRPr lang="fr-BE" dirty="0"/>
          </a:p>
        </p:txBody>
      </p:sp>
      <p:sp>
        <p:nvSpPr>
          <p:cNvPr id="30" name="ZoneTexte 19"/>
          <p:cNvSpPr txBox="1"/>
          <p:nvPr/>
        </p:nvSpPr>
        <p:spPr>
          <a:xfrm>
            <a:off x="6372200" y="5683314"/>
            <a:ext cx="4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6f</a:t>
            </a:r>
            <a:endParaRPr lang="fr-BE" dirty="0"/>
          </a:p>
        </p:txBody>
      </p:sp>
      <p:sp>
        <p:nvSpPr>
          <p:cNvPr id="31" name="Rectangle 3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9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1381896" y="27606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. </a:t>
            </a:r>
            <a:r>
              <a:rPr lang="en-GB" dirty="0" err="1" smtClean="0"/>
              <a:t>Carrozzeria</a:t>
            </a:r>
            <a:r>
              <a:rPr lang="en-GB" dirty="0" smtClean="0"/>
              <a:t>, </a:t>
            </a:r>
            <a:r>
              <a:rPr lang="en-GB" dirty="0" err="1" smtClean="0"/>
              <a:t>possiamo</a:t>
            </a:r>
            <a:r>
              <a:rPr lang="en-GB" dirty="0" smtClean="0"/>
              <a:t> </a:t>
            </a:r>
            <a:r>
              <a:rPr lang="en-GB" dirty="0" err="1" smtClean="0"/>
              <a:t>tenere</a:t>
            </a:r>
            <a:r>
              <a:rPr lang="en-GB" dirty="0" smtClean="0"/>
              <a:t> la forma </a:t>
            </a:r>
            <a:r>
              <a:rPr lang="en-GB" dirty="0" err="1" smtClean="0"/>
              <a:t>esterna</a:t>
            </a:r>
            <a:r>
              <a:rPr lang="en-GB" dirty="0" smtClean="0"/>
              <a:t> </a:t>
            </a:r>
            <a:r>
              <a:rPr lang="en-GB" dirty="0" err="1" smtClean="0"/>
              <a:t>generica</a:t>
            </a:r>
            <a:r>
              <a:rPr lang="en-GB" dirty="0" smtClean="0"/>
              <a:t> o </a:t>
            </a:r>
            <a:r>
              <a:rPr lang="en-GB" dirty="0" err="1" smtClean="0"/>
              <a:t>disegnare</a:t>
            </a:r>
            <a:r>
              <a:rPr lang="en-GB" dirty="0" smtClean="0"/>
              <a:t> un </a:t>
            </a:r>
            <a:r>
              <a:rPr lang="en-GB" dirty="0" err="1" smtClean="0"/>
              <a:t>rettangolo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2354004" y="5443054"/>
            <a:ext cx="579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foto</a:t>
            </a:r>
            <a:r>
              <a:rPr lang="en-GB" dirty="0" smtClean="0"/>
              <a:t> </a:t>
            </a:r>
            <a:r>
              <a:rPr lang="en-GB" dirty="0" err="1" smtClean="0"/>
              <a:t>mostra</a:t>
            </a:r>
            <a:r>
              <a:rPr lang="en-GB" dirty="0" smtClean="0"/>
              <a:t> la </a:t>
            </a:r>
            <a:r>
              <a:rPr lang="en-GB" dirty="0" err="1" smtClean="0"/>
              <a:t>generica</a:t>
            </a:r>
            <a:r>
              <a:rPr lang="en-GB" dirty="0" smtClean="0"/>
              <a:t> </a:t>
            </a:r>
            <a:r>
              <a:rPr lang="en-GB" dirty="0" err="1" smtClean="0"/>
              <a:t>carrozzeria</a:t>
            </a:r>
            <a:r>
              <a:rPr lang="en-GB" dirty="0" smtClean="0"/>
              <a:t> di </a:t>
            </a:r>
            <a:r>
              <a:rPr lang="it-IT" dirty="0" smtClean="0"/>
              <a:t>un’auto</a:t>
            </a:r>
            <a:endParaRPr lang="it-IT" dirty="0"/>
          </a:p>
        </p:txBody>
      </p:sp>
      <p:pic>
        <p:nvPicPr>
          <p:cNvPr id="17" name="Picture 2" descr="Résultat de recherche d'images pour &quot;car sketch from top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62727" cy="36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7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ZoneTexte 3"/>
          <p:cNvSpPr txBox="1"/>
          <p:nvPr/>
        </p:nvSpPr>
        <p:spPr>
          <a:xfrm>
            <a:off x="1093863" y="5417239"/>
            <a:ext cx="785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Questa </a:t>
            </a:r>
            <a:r>
              <a:rPr lang="en-GB" dirty="0" err="1" smtClean="0"/>
              <a:t>figura</a:t>
            </a:r>
            <a:r>
              <a:rPr lang="en-GB" dirty="0" smtClean="0"/>
              <a:t> </a:t>
            </a:r>
            <a:r>
              <a:rPr lang="en-GB" dirty="0" err="1" smtClean="0"/>
              <a:t>mostra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generica</a:t>
            </a:r>
            <a:r>
              <a:rPr lang="en-GB" dirty="0" smtClean="0"/>
              <a:t> </a:t>
            </a:r>
            <a:r>
              <a:rPr lang="en-GB" dirty="0" err="1" smtClean="0"/>
              <a:t>carrozzeria</a:t>
            </a:r>
            <a:r>
              <a:rPr lang="en-GB" dirty="0" smtClean="0"/>
              <a:t> e un </a:t>
            </a:r>
            <a:r>
              <a:rPr lang="en-GB" dirty="0" err="1" smtClean="0"/>
              <a:t>rettangolo</a:t>
            </a:r>
            <a:r>
              <a:rPr lang="en-GB" dirty="0" smtClean="0"/>
              <a:t> </a:t>
            </a:r>
            <a:r>
              <a:rPr lang="en-GB" dirty="0" err="1" smtClean="0"/>
              <a:t>equivalente</a:t>
            </a:r>
            <a:r>
              <a:rPr lang="en-GB" dirty="0" smtClean="0"/>
              <a:t>. </a:t>
            </a:r>
            <a:endParaRPr lang="en-GB" dirty="0"/>
          </a:p>
        </p:txBody>
      </p:sp>
      <p:grpSp>
        <p:nvGrpSpPr>
          <p:cNvPr id="17" name="Groupe 4"/>
          <p:cNvGrpSpPr/>
          <p:nvPr/>
        </p:nvGrpSpPr>
        <p:grpSpPr>
          <a:xfrm>
            <a:off x="395536" y="1412776"/>
            <a:ext cx="8362727" cy="3612539"/>
            <a:chOff x="395536" y="1412776"/>
            <a:chExt cx="8362727" cy="3612539"/>
          </a:xfrm>
        </p:grpSpPr>
        <p:pic>
          <p:nvPicPr>
            <p:cNvPr id="18" name="Picture 2" descr="Résultat de recherche d'images pour &quot;car sketch from top&quot;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12776"/>
              <a:ext cx="8362727" cy="3612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151620" y="1667092"/>
              <a:ext cx="6840760" cy="3096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0" name="ZoneTexte 2"/>
          <p:cNvSpPr txBox="1"/>
          <p:nvPr/>
        </p:nvSpPr>
        <p:spPr>
          <a:xfrm>
            <a:off x="1381896" y="27606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. </a:t>
            </a:r>
            <a:r>
              <a:rPr lang="en-GB" dirty="0" err="1" smtClean="0"/>
              <a:t>Carrozzeria</a:t>
            </a:r>
            <a:r>
              <a:rPr lang="en-GB" dirty="0" smtClean="0"/>
              <a:t>, </a:t>
            </a:r>
            <a:r>
              <a:rPr lang="en-GB" dirty="0" err="1" smtClean="0"/>
              <a:t>possiamo</a:t>
            </a:r>
            <a:r>
              <a:rPr lang="en-GB" dirty="0" smtClean="0"/>
              <a:t> </a:t>
            </a:r>
            <a:r>
              <a:rPr lang="en-GB" dirty="0" err="1" smtClean="0"/>
              <a:t>tenere</a:t>
            </a:r>
            <a:r>
              <a:rPr lang="en-GB" dirty="0" smtClean="0"/>
              <a:t> la forma </a:t>
            </a:r>
            <a:r>
              <a:rPr lang="en-GB" dirty="0" err="1" smtClean="0"/>
              <a:t>esterna</a:t>
            </a:r>
            <a:r>
              <a:rPr lang="en-GB" dirty="0" smtClean="0"/>
              <a:t> </a:t>
            </a:r>
            <a:r>
              <a:rPr lang="en-GB" dirty="0" err="1" smtClean="0"/>
              <a:t>generica</a:t>
            </a:r>
            <a:r>
              <a:rPr lang="en-GB" dirty="0" smtClean="0"/>
              <a:t> o </a:t>
            </a:r>
            <a:r>
              <a:rPr lang="en-GB" dirty="0" err="1" smtClean="0"/>
              <a:t>disegnare</a:t>
            </a:r>
            <a:r>
              <a:rPr lang="en-GB" dirty="0" smtClean="0"/>
              <a:t> un </a:t>
            </a:r>
            <a:r>
              <a:rPr lang="en-GB" dirty="0" err="1" smtClean="0"/>
              <a:t>rettangolo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7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671429" y="-22021"/>
            <a:ext cx="335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</a:t>
            </a:r>
            <a:r>
              <a:rPr lang="en-GB" dirty="0" err="1" smtClean="0"/>
              <a:t>Connettore</a:t>
            </a:r>
            <a:r>
              <a:rPr lang="en-GB" dirty="0" smtClean="0"/>
              <a:t> di </a:t>
            </a:r>
            <a:r>
              <a:rPr lang="en-GB" dirty="0" err="1" smtClean="0"/>
              <a:t>ricarica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79130" y="5069085"/>
            <a:ext cx="94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Collocato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</a:t>
            </a:r>
            <a:r>
              <a:rPr lang="en-GB" dirty="0" err="1" smtClean="0"/>
              <a:t>carrozzeria</a:t>
            </a:r>
            <a:r>
              <a:rPr lang="en-GB" dirty="0" smtClean="0"/>
              <a:t>, </a:t>
            </a:r>
            <a:r>
              <a:rPr lang="en-GB" dirty="0" err="1" smtClean="0"/>
              <a:t>vicino</a:t>
            </a:r>
            <a:r>
              <a:rPr lang="en-GB" dirty="0" smtClean="0"/>
              <a:t> al </a:t>
            </a:r>
            <a:r>
              <a:rPr lang="en-GB" dirty="0" err="1" smtClean="0"/>
              <a:t>bagagliaio</a:t>
            </a:r>
            <a:r>
              <a:rPr lang="en-GB" dirty="0" smtClean="0"/>
              <a:t> e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bombole</a:t>
            </a:r>
            <a:r>
              <a:rPr lang="en-GB" dirty="0" smtClean="0"/>
              <a:t>.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connesso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pistola</a:t>
            </a:r>
            <a:r>
              <a:rPr lang="en-GB" dirty="0" smtClean="0"/>
              <a:t> di </a:t>
            </a:r>
            <a:r>
              <a:rPr lang="en-GB" dirty="0" err="1" smtClean="0"/>
              <a:t>ricarica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</a:t>
            </a:r>
            <a:r>
              <a:rPr lang="en-GB" dirty="0" err="1" smtClean="0"/>
              <a:t>ogni</a:t>
            </a:r>
            <a:r>
              <a:rPr lang="en-GB" dirty="0" smtClean="0"/>
              <a:t> </a:t>
            </a:r>
            <a:r>
              <a:rPr lang="en-GB" dirty="0" err="1" smtClean="0"/>
              <a:t>volta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effettuato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rifornimento</a:t>
            </a:r>
            <a:r>
              <a:rPr lang="en-GB" dirty="0" smtClean="0"/>
              <a:t> del </a:t>
            </a:r>
            <a:r>
              <a:rPr lang="en-GB" dirty="0" err="1" smtClean="0"/>
              <a:t>veicolo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6489" y="1853172"/>
            <a:ext cx="1915134" cy="15841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66029" y="48962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8"/>
          <p:cNvCxnSpPr/>
          <p:nvPr/>
        </p:nvCxnSpPr>
        <p:spPr>
          <a:xfrm>
            <a:off x="3886309" y="48962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80" y="597640"/>
            <a:ext cx="209045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9"/>
          <p:cNvSpPr txBox="1"/>
          <p:nvPr/>
        </p:nvSpPr>
        <p:spPr>
          <a:xfrm>
            <a:off x="8393731" y="4749133"/>
            <a:ext cx="1037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Source: WEH</a:t>
            </a:r>
            <a:endParaRPr lang="fr-BE" sz="1200" dirty="0"/>
          </a:p>
        </p:txBody>
      </p:sp>
      <p:pic>
        <p:nvPicPr>
          <p:cNvPr id="22" name="Imag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978" y="2861284"/>
            <a:ext cx="2090451" cy="20390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2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648869" y="-12349"/>
            <a:ext cx="369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</a:t>
            </a:r>
            <a:r>
              <a:rPr lang="en-GB" dirty="0" err="1" smtClean="0"/>
              <a:t>Bombole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650631" y="5107705"/>
            <a:ext cx="873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Serbatoi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contengono</a:t>
            </a:r>
            <a:r>
              <a:rPr lang="en-GB" dirty="0" smtClean="0"/>
              <a:t> </a:t>
            </a:r>
            <a:r>
              <a:rPr lang="en-GB" dirty="0" err="1" smtClean="0"/>
              <a:t>fino</a:t>
            </a:r>
            <a:r>
              <a:rPr lang="en-GB" dirty="0" smtClean="0"/>
              <a:t> a 5 kg di H2 se </a:t>
            </a:r>
            <a:r>
              <a:rPr lang="en-GB" dirty="0" err="1" smtClean="0"/>
              <a:t>riempite</a:t>
            </a:r>
            <a:r>
              <a:rPr lang="en-GB" dirty="0" smtClean="0"/>
              <a:t> a 700 bar.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composte</a:t>
            </a:r>
            <a:r>
              <a:rPr lang="en-GB" dirty="0" smtClean="0"/>
              <a:t> da 3 strati: </a:t>
            </a:r>
            <a:r>
              <a:rPr lang="en-GB" dirty="0" err="1" smtClean="0"/>
              <a:t>plastica</a:t>
            </a:r>
            <a:r>
              <a:rPr lang="en-GB" dirty="0" smtClean="0"/>
              <a:t> (</a:t>
            </a:r>
            <a:r>
              <a:rPr lang="en-GB" dirty="0" err="1" smtClean="0"/>
              <a:t>interno</a:t>
            </a:r>
            <a:r>
              <a:rPr lang="en-GB" dirty="0" smtClean="0"/>
              <a:t>), </a:t>
            </a:r>
            <a:r>
              <a:rPr lang="en-GB" dirty="0" err="1" smtClean="0"/>
              <a:t>compositi</a:t>
            </a:r>
            <a:r>
              <a:rPr lang="en-GB" dirty="0" smtClean="0"/>
              <a:t> in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carbonio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strato</a:t>
            </a:r>
            <a:r>
              <a:rPr lang="en-GB" dirty="0" smtClean="0"/>
              <a:t> </a:t>
            </a:r>
            <a:r>
              <a:rPr lang="en-GB" dirty="0" err="1" smtClean="0"/>
              <a:t>intermedio</a:t>
            </a:r>
            <a:r>
              <a:rPr lang="en-GB" dirty="0" smtClean="0"/>
              <a:t>),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vetro</a:t>
            </a:r>
            <a:r>
              <a:rPr lang="en-GB" dirty="0" smtClean="0"/>
              <a:t> (</a:t>
            </a:r>
            <a:r>
              <a:rPr lang="en-GB" dirty="0" err="1" smtClean="0"/>
              <a:t>esterno</a:t>
            </a:r>
            <a:r>
              <a:rPr lang="en-GB" dirty="0" smtClean="0"/>
              <a:t>).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10344" y="569279"/>
            <a:ext cx="8970722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6"/>
          <p:cNvCxnSpPr/>
          <p:nvPr/>
        </p:nvCxnSpPr>
        <p:spPr>
          <a:xfrm>
            <a:off x="3836450" y="569279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258" y="845847"/>
            <a:ext cx="2586826" cy="1584176"/>
          </a:xfrm>
          <a:prstGeom prst="rect">
            <a:avLst/>
          </a:prstGeom>
        </p:spPr>
      </p:pic>
      <p:grpSp>
        <p:nvGrpSpPr>
          <p:cNvPr id="20" name="Groupe 4"/>
          <p:cNvGrpSpPr/>
          <p:nvPr/>
        </p:nvGrpSpPr>
        <p:grpSpPr>
          <a:xfrm>
            <a:off x="4214948" y="1068727"/>
            <a:ext cx="4938093" cy="3600400"/>
            <a:chOff x="3275856" y="1340768"/>
            <a:chExt cx="5100567" cy="3600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340768"/>
              <a:ext cx="5100567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5076056" y="1916832"/>
              <a:ext cx="1296144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11" y="2724911"/>
            <a:ext cx="2650248" cy="20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8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7553" y="1104711"/>
            <a:ext cx="14070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2"/>
          <p:cNvSpPr txBox="1"/>
          <p:nvPr/>
        </p:nvSpPr>
        <p:spPr>
          <a:xfrm>
            <a:off x="3406208" y="23635"/>
            <a:ext cx="279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</a:t>
            </a:r>
            <a:r>
              <a:rPr lang="en-GB" dirty="0" err="1" smtClean="0"/>
              <a:t>Regolatore</a:t>
            </a:r>
            <a:r>
              <a:rPr lang="en-GB" dirty="0" smtClean="0"/>
              <a:t> di </a:t>
            </a:r>
            <a:r>
              <a:rPr lang="en-GB" dirty="0" err="1" smtClean="0"/>
              <a:t>pressione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706040" y="5124189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dispositivo</a:t>
            </a:r>
            <a:r>
              <a:rPr lang="en-GB" dirty="0" smtClean="0"/>
              <a:t> </a:t>
            </a:r>
            <a:r>
              <a:rPr lang="en-GB" dirty="0" err="1" smtClean="0"/>
              <a:t>riduce</a:t>
            </a:r>
            <a:r>
              <a:rPr lang="en-GB" dirty="0" smtClean="0"/>
              <a:t> la </a:t>
            </a:r>
            <a:r>
              <a:rPr lang="en-GB" dirty="0" err="1" smtClean="0"/>
              <a:t>pressione</a:t>
            </a:r>
            <a:r>
              <a:rPr lang="en-GB" dirty="0" smtClean="0"/>
              <a:t> da </a:t>
            </a:r>
            <a:r>
              <a:rPr lang="en-GB" dirty="0" err="1" smtClean="0"/>
              <a:t>quella</a:t>
            </a:r>
            <a:r>
              <a:rPr lang="en-GB" dirty="0" smtClean="0"/>
              <a:t> </a:t>
            </a:r>
            <a:r>
              <a:rPr lang="en-GB" dirty="0" err="1" smtClean="0"/>
              <a:t>interna</a:t>
            </a:r>
            <a:r>
              <a:rPr lang="en-GB" dirty="0" smtClean="0"/>
              <a:t> del </a:t>
            </a:r>
            <a:r>
              <a:rPr lang="en-GB" dirty="0" err="1" smtClean="0"/>
              <a:t>serbatoio</a:t>
            </a:r>
            <a:r>
              <a:rPr lang="en-GB" dirty="0" smtClean="0"/>
              <a:t> a circa 10-15 bars.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iniettori</a:t>
            </a:r>
            <a:r>
              <a:rPr lang="en-GB" dirty="0" smtClean="0"/>
              <a:t> in </a:t>
            </a:r>
            <a:r>
              <a:rPr lang="en-GB" dirty="0" err="1" smtClean="0"/>
              <a:t>prossimità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 </a:t>
            </a:r>
            <a:r>
              <a:rPr lang="en-GB" dirty="0" err="1" smtClean="0"/>
              <a:t>riducono</a:t>
            </a:r>
            <a:r>
              <a:rPr lang="en-GB" dirty="0" smtClean="0"/>
              <a:t> la </a:t>
            </a:r>
            <a:r>
              <a:rPr lang="en-GB" dirty="0" err="1" smtClean="0"/>
              <a:t>pressione</a:t>
            </a:r>
            <a:r>
              <a:rPr lang="en-GB" dirty="0" smtClean="0"/>
              <a:t> a circa 1 bar, </a:t>
            </a:r>
            <a:r>
              <a:rPr lang="en-GB" dirty="0" err="1" smtClean="0"/>
              <a:t>corrispondente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di </a:t>
            </a:r>
            <a:r>
              <a:rPr lang="en-GB" dirty="0" err="1" smtClean="0"/>
              <a:t>ingresso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</a:t>
            </a:r>
            <a:r>
              <a:rPr lang="en-GB" dirty="0" err="1" smtClean="0"/>
              <a:t>nello</a:t>
            </a:r>
            <a:r>
              <a:rPr lang="en-GB" dirty="0" smtClean="0"/>
              <a:t> stack. </a:t>
            </a:r>
            <a:endParaRPr lang="en-GB" dirty="0"/>
          </a:p>
        </p:txBody>
      </p:sp>
      <p:pic>
        <p:nvPicPr>
          <p:cNvPr id="18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2" y="3089587"/>
            <a:ext cx="2098016" cy="193994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60" y="744671"/>
            <a:ext cx="1546864" cy="20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avec flèche 5"/>
          <p:cNvCxnSpPr/>
          <p:nvPr/>
        </p:nvCxnSpPr>
        <p:spPr>
          <a:xfrm flipV="1">
            <a:off x="2137496" y="2544871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7"/>
          <p:cNvCxnSpPr/>
          <p:nvPr/>
        </p:nvCxnSpPr>
        <p:spPr>
          <a:xfrm flipH="1">
            <a:off x="944272" y="1700810"/>
            <a:ext cx="792088" cy="147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41912" y="605263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3" name="Connecteur droit 9"/>
          <p:cNvCxnSpPr/>
          <p:nvPr/>
        </p:nvCxnSpPr>
        <p:spPr>
          <a:xfrm>
            <a:off x="3262192" y="605263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6"/>
          <p:cNvSpPr txBox="1"/>
          <p:nvPr/>
        </p:nvSpPr>
        <p:spPr>
          <a:xfrm>
            <a:off x="2110480" y="27042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</a:t>
            </a:r>
            <a:endParaRPr lang="fr-BE" dirty="0"/>
          </a:p>
        </p:txBody>
      </p:sp>
      <p:sp>
        <p:nvSpPr>
          <p:cNvPr id="25" name="ZoneTexte 13"/>
          <p:cNvSpPr txBox="1"/>
          <p:nvPr/>
        </p:nvSpPr>
        <p:spPr>
          <a:xfrm>
            <a:off x="741912" y="1814503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26" name="ZoneTexte 14"/>
          <p:cNvSpPr txBox="1"/>
          <p:nvPr/>
        </p:nvSpPr>
        <p:spPr>
          <a:xfrm>
            <a:off x="4774360" y="332766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</a:t>
            </a:r>
            <a:endParaRPr lang="fr-BE" dirty="0"/>
          </a:p>
        </p:txBody>
      </p:sp>
      <p:sp>
        <p:nvSpPr>
          <p:cNvPr id="27" name="ZoneTexte 15"/>
          <p:cNvSpPr txBox="1"/>
          <p:nvPr/>
        </p:nvSpPr>
        <p:spPr>
          <a:xfrm>
            <a:off x="6646568" y="31116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</a:t>
            </a:r>
            <a:endParaRPr lang="fr-BE" dirty="0"/>
          </a:p>
        </p:txBody>
      </p:sp>
      <p:sp>
        <p:nvSpPr>
          <p:cNvPr id="28" name="ZoneTexte 16"/>
          <p:cNvSpPr txBox="1"/>
          <p:nvPr/>
        </p:nvSpPr>
        <p:spPr>
          <a:xfrm>
            <a:off x="4630344" y="3831723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29" name="Rectangle 2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6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714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16</cp:revision>
  <dcterms:created xsi:type="dcterms:W3CDTF">2019-06-26T09:21:34Z</dcterms:created>
  <dcterms:modified xsi:type="dcterms:W3CDTF">2019-11-07T13:18:16Z</dcterms:modified>
</cp:coreProperties>
</file>