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64" r:id="rId15"/>
    <p:sldId id="263" r:id="rId16"/>
    <p:sldId id="262" r:id="rId17"/>
    <p:sldId id="261" r:id="rId18"/>
    <p:sldId id="279" r:id="rId19"/>
    <p:sldId id="277" r:id="rId20"/>
    <p:sldId id="260" r:id="rId21"/>
    <p:sldId id="25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jp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Y3raSnIngAhVJJlAKHdBRAu4QjRx6BAgBEAU&amp;url=http://www.e-vozila.com/forum/viewtopic.php?t%3D431&amp;psig=AOvVaw0Azmv-ZwLW_R915Zx55lWg&amp;ust=154851550421759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2.jpeg"/><Relationship Id="rId5" Type="http://schemas.openxmlformats.org/officeDocument/2006/relationships/image" Target="../media/image7.pn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j6_KWRi-vgAhUGyqQKHQZTDr0QjRx6BAgBEAU&amp;url=https://www.weh.com/weh-fuelling-nozzle-tk17-h2-70-mpa-enr-with-atex-data-interface-for-fast-filling-of-cars-selfservice.html&amp;psig=AOvVaw28amboPcvy0BI_QTzRA1Qv&amp;ust=1551878244201976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Y3raSnIngAhVJJlAKHdBRAu4QjRx6BAgBEAU&amp;url=http://www.e-vozila.com/forum/viewtopic.php?t%3D431&amp;psig=AOvVaw0Azmv-ZwLW_R915Zx55lWg&amp;ust=154851550421759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5.jpe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Tecnologie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576039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Powerpoint </a:t>
            </a:r>
            <a:r>
              <a:rPr lang="en-US" sz="2400" dirty="0" err="1" smtClean="0"/>
              <a:t>Studenti</a:t>
            </a:r>
            <a:r>
              <a:rPr lang="en-US" sz="2400" dirty="0" smtClean="0"/>
              <a:t> </a:t>
            </a:r>
            <a:r>
              <a:rPr lang="en-US" sz="2400" dirty="0"/>
              <a:t>2</a:t>
            </a:r>
            <a:endParaRPr lang="en-US" sz="2400" dirty="0" smtClean="0"/>
          </a:p>
          <a:p>
            <a:pPr marL="0" indent="0">
              <a:buNone/>
            </a:pPr>
            <a:r>
              <a:rPr lang="en-US" sz="1800" dirty="0" err="1" smtClean="0"/>
              <a:t>Interazioni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I </a:t>
            </a:r>
            <a:r>
              <a:rPr lang="en-US" sz="1800" dirty="0" err="1" smtClean="0"/>
              <a:t>componenti</a:t>
            </a:r>
            <a:r>
              <a:rPr lang="en-US" sz="1800" dirty="0" smtClean="0"/>
              <a:t> di un powertrain di un </a:t>
            </a:r>
            <a:r>
              <a:rPr lang="en-US" sz="1800" dirty="0" err="1" smtClean="0"/>
              <a:t>veicolo</a:t>
            </a:r>
            <a:r>
              <a:rPr lang="en-US" sz="1800" dirty="0" smtClean="0"/>
              <a:t> fuel cell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574615" y="26047"/>
            <a:ext cx="681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  <a:r>
              <a:rPr lang="en-GB" dirty="0" smtClean="0"/>
              <a:t>. Inverter per la </a:t>
            </a:r>
            <a:r>
              <a:rPr lang="en-GB" dirty="0" err="1" smtClean="0"/>
              <a:t>trazione</a:t>
            </a:r>
            <a:r>
              <a:rPr lang="en-GB" dirty="0" smtClean="0"/>
              <a:t> (</a:t>
            </a:r>
            <a:r>
              <a:rPr lang="en-GB" dirty="0" err="1" smtClean="0"/>
              <a:t>elettronica</a:t>
            </a:r>
            <a:r>
              <a:rPr lang="en-GB" dirty="0" smtClean="0"/>
              <a:t> di </a:t>
            </a:r>
            <a:r>
              <a:rPr lang="en-GB" dirty="0" err="1" smtClean="0"/>
              <a:t>potenza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185450" y="5086131"/>
            <a:ext cx="9641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L’inverter</a:t>
            </a:r>
            <a:r>
              <a:rPr lang="en-GB" dirty="0" smtClean="0"/>
              <a:t> per la </a:t>
            </a:r>
            <a:r>
              <a:rPr lang="en-GB" dirty="0" err="1" smtClean="0"/>
              <a:t>trazione</a:t>
            </a:r>
            <a:r>
              <a:rPr lang="en-GB" dirty="0" smtClean="0"/>
              <a:t> è un </a:t>
            </a:r>
            <a:r>
              <a:rPr lang="en-GB" dirty="0" err="1" smtClean="0"/>
              <a:t>componente</a:t>
            </a:r>
            <a:r>
              <a:rPr lang="en-GB" dirty="0" smtClean="0"/>
              <a:t> </a:t>
            </a:r>
            <a:r>
              <a:rPr lang="en-GB" dirty="0" err="1" smtClean="0"/>
              <a:t>elettronico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tensione</a:t>
            </a:r>
            <a:r>
              <a:rPr lang="en-GB" dirty="0" smtClean="0"/>
              <a:t>. Opera la </a:t>
            </a:r>
            <a:r>
              <a:rPr lang="en-GB" dirty="0" err="1" smtClean="0"/>
              <a:t>trasformazione</a:t>
            </a:r>
            <a:r>
              <a:rPr lang="en-GB" dirty="0" smtClean="0"/>
              <a:t> di </a:t>
            </a:r>
            <a:r>
              <a:rPr lang="en-GB" dirty="0" err="1" smtClean="0"/>
              <a:t>corrente</a:t>
            </a:r>
            <a:r>
              <a:rPr lang="en-GB" dirty="0" smtClean="0"/>
              <a:t> DC in </a:t>
            </a:r>
            <a:r>
              <a:rPr lang="en-GB" dirty="0" err="1" smtClean="0"/>
              <a:t>corrente</a:t>
            </a:r>
            <a:r>
              <a:rPr lang="en-GB" dirty="0" smtClean="0"/>
              <a:t> AC per </a:t>
            </a:r>
            <a:r>
              <a:rPr lang="en-GB" dirty="0" err="1" smtClean="0"/>
              <a:t>alimentare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. </a:t>
            </a:r>
            <a:r>
              <a:rPr lang="en-GB" dirty="0" err="1" smtClean="0"/>
              <a:t>Controllando</a:t>
            </a:r>
            <a:r>
              <a:rPr lang="en-GB" dirty="0" smtClean="0"/>
              <a:t> </a:t>
            </a:r>
            <a:r>
              <a:rPr lang="en-GB" dirty="0" err="1" smtClean="0"/>
              <a:t>frequenza</a:t>
            </a:r>
            <a:r>
              <a:rPr lang="en-GB" dirty="0" smtClean="0"/>
              <a:t> e </a:t>
            </a:r>
            <a:r>
              <a:rPr lang="en-GB" dirty="0" err="1" smtClean="0"/>
              <a:t>ampiezza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corrente</a:t>
            </a:r>
            <a:r>
              <a:rPr lang="en-GB" dirty="0" smtClean="0"/>
              <a:t> AC </a:t>
            </a:r>
            <a:r>
              <a:rPr lang="en-GB" dirty="0" err="1" smtClean="0"/>
              <a:t>prodotta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controlla</a:t>
            </a:r>
            <a:r>
              <a:rPr lang="en-GB" dirty="0" smtClean="0"/>
              <a:t> la </a:t>
            </a:r>
            <a:r>
              <a:rPr lang="en-GB" dirty="0" err="1" smtClean="0"/>
              <a:t>potenza</a:t>
            </a:r>
            <a:r>
              <a:rPr lang="en-GB" dirty="0" smtClean="0"/>
              <a:t> </a:t>
            </a:r>
            <a:r>
              <a:rPr lang="en-GB" dirty="0" err="1" smtClean="0"/>
              <a:t>erogata</a:t>
            </a:r>
            <a:r>
              <a:rPr lang="en-GB" dirty="0" smtClean="0"/>
              <a:t> al </a:t>
            </a:r>
            <a:r>
              <a:rPr lang="en-GB" dirty="0" err="1" smtClean="0"/>
              <a:t>motore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327" y="1477368"/>
            <a:ext cx="3024336" cy="2457167"/>
          </a:xfrm>
          <a:prstGeom prst="rect">
            <a:avLst/>
          </a:prstGeom>
        </p:spPr>
      </p:pic>
      <p:pic>
        <p:nvPicPr>
          <p:cNvPr id="18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7" y="2169053"/>
            <a:ext cx="2015673" cy="1142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6383" y="47198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7"/>
          <p:cNvCxnSpPr/>
          <p:nvPr/>
        </p:nvCxnSpPr>
        <p:spPr>
          <a:xfrm>
            <a:off x="3006663" y="47198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2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986431" y="21432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.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 </a:t>
            </a:r>
            <a:r>
              <a:rPr lang="en-GB" dirty="0" err="1" smtClean="0"/>
              <a:t>trifase</a:t>
            </a:r>
            <a:r>
              <a:rPr lang="en-GB" dirty="0" smtClean="0"/>
              <a:t> (e-Motor)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61807" y="5044437"/>
            <a:ext cx="818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 </a:t>
            </a:r>
            <a:r>
              <a:rPr lang="en-GB" dirty="0" err="1" smtClean="0"/>
              <a:t>trasforma</a:t>
            </a:r>
            <a:r>
              <a:rPr lang="en-GB" dirty="0" smtClean="0"/>
              <a:t> </a:t>
            </a:r>
            <a:r>
              <a:rPr lang="en-GB" dirty="0" err="1" smtClean="0"/>
              <a:t>l’energia</a:t>
            </a:r>
            <a:r>
              <a:rPr lang="en-GB" dirty="0" smtClean="0"/>
              <a:t> </a:t>
            </a:r>
            <a:r>
              <a:rPr lang="en-GB" dirty="0" err="1" smtClean="0"/>
              <a:t>elettrica</a:t>
            </a:r>
            <a:r>
              <a:rPr lang="en-GB" dirty="0" smtClean="0"/>
              <a:t> in </a:t>
            </a:r>
            <a:r>
              <a:rPr lang="en-GB" dirty="0" err="1" smtClean="0"/>
              <a:t>energia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. Si </a:t>
            </a:r>
            <a:r>
              <a:rPr lang="en-GB" dirty="0" err="1" smtClean="0"/>
              <a:t>tratta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macchina</a:t>
            </a:r>
            <a:r>
              <a:rPr lang="en-GB" dirty="0" smtClean="0"/>
              <a:t> </a:t>
            </a:r>
            <a:r>
              <a:rPr lang="en-GB" dirty="0" err="1" smtClean="0"/>
              <a:t>reversibile</a:t>
            </a:r>
            <a:r>
              <a:rPr lang="en-GB" dirty="0" smtClean="0"/>
              <a:t> </a:t>
            </a:r>
            <a:r>
              <a:rPr lang="en-GB" dirty="0" err="1" smtClean="0"/>
              <a:t>trifase</a:t>
            </a:r>
            <a:r>
              <a:rPr lang="en-GB" dirty="0" smtClean="0"/>
              <a:t> </a:t>
            </a:r>
            <a:r>
              <a:rPr lang="en-GB" dirty="0" err="1" smtClean="0"/>
              <a:t>alimentata</a:t>
            </a:r>
            <a:r>
              <a:rPr lang="en-GB" dirty="0" smtClean="0"/>
              <a:t> da </a:t>
            </a:r>
            <a:r>
              <a:rPr lang="en-GB" dirty="0" err="1" smtClean="0"/>
              <a:t>corrente</a:t>
            </a:r>
            <a:r>
              <a:rPr lang="en-GB" dirty="0" smtClean="0"/>
              <a:t> </a:t>
            </a:r>
            <a:r>
              <a:rPr lang="en-GB" dirty="0" err="1" smtClean="0"/>
              <a:t>alternata</a:t>
            </a:r>
            <a:r>
              <a:rPr lang="en-GB" dirty="0" smtClean="0"/>
              <a:t> (AC). La </a:t>
            </a:r>
            <a:r>
              <a:rPr lang="en-GB" dirty="0" err="1" smtClean="0"/>
              <a:t>velocità</a:t>
            </a:r>
            <a:r>
              <a:rPr lang="en-GB" dirty="0" smtClean="0"/>
              <a:t> di </a:t>
            </a:r>
            <a:r>
              <a:rPr lang="en-GB" dirty="0" err="1" smtClean="0"/>
              <a:t>rotazione</a:t>
            </a:r>
            <a:r>
              <a:rPr lang="en-GB" dirty="0" smtClean="0"/>
              <a:t> e la </a:t>
            </a:r>
            <a:r>
              <a:rPr lang="en-GB" dirty="0" err="1" smtClean="0"/>
              <a:t>coppia</a:t>
            </a:r>
            <a:r>
              <a:rPr lang="en-GB" dirty="0" smtClean="0"/>
              <a:t> </a:t>
            </a:r>
            <a:r>
              <a:rPr lang="en-GB" dirty="0" err="1" smtClean="0"/>
              <a:t>dipedono</a:t>
            </a:r>
            <a:r>
              <a:rPr lang="en-GB" dirty="0" smtClean="0"/>
              <a:t> da </a:t>
            </a:r>
            <a:r>
              <a:rPr lang="en-GB" dirty="0" err="1" smtClean="0"/>
              <a:t>voltaggio</a:t>
            </a:r>
            <a:r>
              <a:rPr lang="en-GB" dirty="0" smtClean="0"/>
              <a:t> e </a:t>
            </a:r>
            <a:r>
              <a:rPr lang="en-GB" dirty="0" err="1" smtClean="0"/>
              <a:t>frequenza</a:t>
            </a:r>
            <a:r>
              <a:rPr lang="en-GB" dirty="0" smtClean="0"/>
              <a:t> di </a:t>
            </a:r>
            <a:r>
              <a:rPr lang="en-GB" dirty="0" err="1" smtClean="0"/>
              <a:t>alimentazione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Picture 2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2" y="1619508"/>
            <a:ext cx="25922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4163" y="47198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7"/>
          <p:cNvCxnSpPr/>
          <p:nvPr/>
        </p:nvCxnSpPr>
        <p:spPr>
          <a:xfrm>
            <a:off x="3094443" y="47198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23" y="1154427"/>
            <a:ext cx="2060102" cy="31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8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918381" y="0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10. e-Motor + </a:t>
            </a:r>
            <a:r>
              <a:rPr lang="en-GB" dirty="0" err="1" smtClean="0"/>
              <a:t>Trasmissione</a:t>
            </a:r>
            <a:r>
              <a:rPr lang="en-GB" dirty="0" smtClean="0"/>
              <a:t> &amp; </a:t>
            </a:r>
            <a:r>
              <a:rPr lang="en-GB" dirty="0" err="1" smtClean="0"/>
              <a:t>ruote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650129" y="53295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potenza</a:t>
            </a:r>
            <a:r>
              <a:rPr lang="en-GB" dirty="0" smtClean="0"/>
              <a:t> del </a:t>
            </a:r>
            <a:r>
              <a:rPr lang="en-GB" dirty="0" err="1" smtClean="0"/>
              <a:t>motore</a:t>
            </a:r>
            <a:r>
              <a:rPr lang="en-GB" dirty="0" smtClean="0"/>
              <a:t> è </a:t>
            </a:r>
            <a:r>
              <a:rPr lang="en-GB" dirty="0" err="1" smtClean="0"/>
              <a:t>fornita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ruote</a:t>
            </a:r>
            <a:r>
              <a:rPr lang="en-GB" dirty="0" smtClean="0"/>
              <a:t> </a:t>
            </a:r>
            <a:r>
              <a:rPr lang="en-GB" dirty="0" err="1" smtClean="0"/>
              <a:t>tramite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trasmissione</a:t>
            </a:r>
            <a:r>
              <a:rPr lang="en-GB" dirty="0" smtClean="0"/>
              <a:t> e un </a:t>
            </a:r>
            <a:r>
              <a:rPr lang="en-GB" dirty="0" err="1" smtClean="0"/>
              <a:t>differenziale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09" y="1801156"/>
            <a:ext cx="5112568" cy="22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fficher l’image sour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4" y="2161196"/>
            <a:ext cx="2272730" cy="12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4105" y="58162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8"/>
          <p:cNvCxnSpPr/>
          <p:nvPr/>
        </p:nvCxnSpPr>
        <p:spPr>
          <a:xfrm>
            <a:off x="2954385" y="58162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685910" y="2461869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 smtClean="0"/>
              <a:t>SEZIONE DA STAMPARE</a:t>
            </a:r>
            <a:endParaRPr lang="en-GB" sz="6600" dirty="0"/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9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9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Résultat de recherche d'images pour &quot;hydrogen pistol grip&quot;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8" t="-16945" r="-12405" b="-22730"/>
          <a:stretch/>
        </p:blipFill>
        <p:spPr bwMode="auto">
          <a:xfrm>
            <a:off x="2123728" y="1325880"/>
            <a:ext cx="4764024" cy="381304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8"/>
          <p:cNvSpPr txBox="1"/>
          <p:nvPr/>
        </p:nvSpPr>
        <p:spPr>
          <a:xfrm>
            <a:off x="5968188" y="350100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17" name="ZoneTexte 9"/>
          <p:cNvSpPr txBox="1"/>
          <p:nvPr/>
        </p:nvSpPr>
        <p:spPr>
          <a:xfrm>
            <a:off x="2772992" y="29521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6" t="-8536" r="-9272" b="-8571"/>
          <a:stretch/>
        </p:blipFill>
        <p:spPr>
          <a:xfrm>
            <a:off x="2194560" y="1280160"/>
            <a:ext cx="4425696" cy="3794760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8"/>
          <p:cNvSpPr txBox="1"/>
          <p:nvPr/>
        </p:nvSpPr>
        <p:spPr>
          <a:xfrm>
            <a:off x="2267744" y="414908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17" name="ZoneTexte 9"/>
          <p:cNvSpPr txBox="1"/>
          <p:nvPr/>
        </p:nvSpPr>
        <p:spPr>
          <a:xfrm>
            <a:off x="5796136" y="16694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5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447"/>
          <a:stretch/>
        </p:blipFill>
        <p:spPr>
          <a:xfrm>
            <a:off x="1632700" y="1196752"/>
            <a:ext cx="5963636" cy="4248472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7"/>
          <p:cNvSpPr txBox="1"/>
          <p:nvPr/>
        </p:nvSpPr>
        <p:spPr>
          <a:xfrm>
            <a:off x="1979712" y="14754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H2 IN</a:t>
            </a:r>
            <a:endParaRPr lang="fr-BE" dirty="0"/>
          </a:p>
        </p:txBody>
      </p:sp>
      <p:sp>
        <p:nvSpPr>
          <p:cNvPr id="17" name="ZoneTexte 18"/>
          <p:cNvSpPr txBox="1"/>
          <p:nvPr/>
        </p:nvSpPr>
        <p:spPr>
          <a:xfrm>
            <a:off x="6372200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H2 OUT</a:t>
            </a:r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2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680520" cy="4327878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7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03" b="-37347"/>
          <a:stretch/>
        </p:blipFill>
        <p:spPr>
          <a:xfrm>
            <a:off x="1763688" y="950976"/>
            <a:ext cx="5377074" cy="4507992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4"/>
          <p:cNvSpPr txBox="1"/>
          <p:nvPr/>
        </p:nvSpPr>
        <p:spPr>
          <a:xfrm>
            <a:off x="5909264" y="15309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H2 IN</a:t>
            </a:r>
            <a:endParaRPr lang="fr-BE" dirty="0"/>
          </a:p>
        </p:txBody>
      </p:sp>
      <p:sp>
        <p:nvSpPr>
          <p:cNvPr id="17" name="ZoneTexte 5"/>
          <p:cNvSpPr txBox="1"/>
          <p:nvPr/>
        </p:nvSpPr>
        <p:spPr>
          <a:xfrm>
            <a:off x="1799120" y="1259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18" name="ZoneTexte 6"/>
          <p:cNvSpPr txBox="1"/>
          <p:nvPr/>
        </p:nvSpPr>
        <p:spPr>
          <a:xfrm rot="5400000">
            <a:off x="1507014" y="209220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+          -</a:t>
            </a:r>
            <a:endParaRPr lang="fr-BE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0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" t="-6499" r="-2735" b="-7791"/>
          <a:stretch/>
        </p:blipFill>
        <p:spPr>
          <a:xfrm>
            <a:off x="1799120" y="987552"/>
            <a:ext cx="5552656" cy="4361688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5"/>
          <p:cNvSpPr txBox="1"/>
          <p:nvPr/>
        </p:nvSpPr>
        <p:spPr>
          <a:xfrm>
            <a:off x="1799120" y="1259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17" name="ZoneTexte 6"/>
          <p:cNvSpPr txBox="1"/>
          <p:nvPr/>
        </p:nvSpPr>
        <p:spPr>
          <a:xfrm rot="5400000">
            <a:off x="1507014" y="201526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+        -</a:t>
            </a:r>
            <a:endParaRPr lang="fr-BE" sz="24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1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855177" y="2483955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/>
              <a:t>Componenti</a:t>
            </a:r>
            <a:r>
              <a:rPr lang="en-GB" dirty="0" smtClean="0"/>
              <a:t> di un powertrain  FCV (Fuel Cell Vehicle)</a:t>
            </a:r>
            <a:endParaRPr lang="en-GB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7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151348"/>
            <a:ext cx="5253896" cy="4272949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sp>
        <p:nvSpPr>
          <p:cNvPr id="16" name="ZoneTexte 29"/>
          <p:cNvSpPr txBox="1"/>
          <p:nvPr/>
        </p:nvSpPr>
        <p:spPr>
          <a:xfrm>
            <a:off x="6631656" y="2010326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</a:t>
            </a:r>
            <a:endParaRPr lang="fr-BE" sz="1600" dirty="0"/>
          </a:p>
        </p:txBody>
      </p:sp>
      <p:sp>
        <p:nvSpPr>
          <p:cNvPr id="17" name="Ellipse 1"/>
          <p:cNvSpPr/>
          <p:nvPr/>
        </p:nvSpPr>
        <p:spPr>
          <a:xfrm>
            <a:off x="4355976" y="2217428"/>
            <a:ext cx="441192" cy="3182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30"/>
          <p:cNvSpPr txBox="1"/>
          <p:nvPr/>
        </p:nvSpPr>
        <p:spPr>
          <a:xfrm>
            <a:off x="6809428" y="1556792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1"/>
          <p:cNvSpPr txBox="1"/>
          <p:nvPr/>
        </p:nvSpPr>
        <p:spPr>
          <a:xfrm>
            <a:off x="6804248" y="2277336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-</a:t>
            </a:r>
            <a:endParaRPr lang="fr-BE" sz="3200" dirty="0"/>
          </a:p>
        </p:txBody>
      </p:sp>
      <p:sp>
        <p:nvSpPr>
          <p:cNvPr id="20" name="ZoneTexte 32"/>
          <p:cNvSpPr txBox="1"/>
          <p:nvPr/>
        </p:nvSpPr>
        <p:spPr>
          <a:xfrm>
            <a:off x="6804248" y="3140968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21" name="ZoneTexte 33"/>
          <p:cNvSpPr txBox="1"/>
          <p:nvPr/>
        </p:nvSpPr>
        <p:spPr>
          <a:xfrm>
            <a:off x="6804248" y="3861512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-</a:t>
            </a:r>
            <a:endParaRPr lang="fr-BE" sz="3200" dirty="0"/>
          </a:p>
        </p:txBody>
      </p:sp>
      <p:sp>
        <p:nvSpPr>
          <p:cNvPr id="22" name="ZoneTexte 3"/>
          <p:cNvSpPr txBox="1"/>
          <p:nvPr/>
        </p:nvSpPr>
        <p:spPr>
          <a:xfrm rot="16200000">
            <a:off x="1282397" y="3154439"/>
            <a:ext cx="16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U        V       W</a:t>
            </a:r>
            <a:endParaRPr lang="fr-BE" dirty="0"/>
          </a:p>
        </p:txBody>
      </p:sp>
      <p:sp>
        <p:nvSpPr>
          <p:cNvPr id="23" name="ZoneTexte 36"/>
          <p:cNvSpPr txBox="1"/>
          <p:nvPr/>
        </p:nvSpPr>
        <p:spPr>
          <a:xfrm>
            <a:off x="6631656" y="3594502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IN</a:t>
            </a:r>
            <a:endParaRPr lang="fr-BE" sz="1600" dirty="0"/>
          </a:p>
        </p:txBody>
      </p:sp>
      <p:sp>
        <p:nvSpPr>
          <p:cNvPr id="24" name="ZoneTexte 2"/>
          <p:cNvSpPr txBox="1"/>
          <p:nvPr/>
        </p:nvSpPr>
        <p:spPr>
          <a:xfrm>
            <a:off x="1907704" y="42838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OUT</a:t>
            </a:r>
            <a:endParaRPr lang="fr-BE" sz="1600" dirty="0"/>
          </a:p>
        </p:txBody>
      </p:sp>
      <p:sp>
        <p:nvSpPr>
          <p:cNvPr id="25" name="Rectangle 2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41" y="967094"/>
            <a:ext cx="5270988" cy="439248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35"/>
          <p:cNvSpPr txBox="1"/>
          <p:nvPr/>
        </p:nvSpPr>
        <p:spPr>
          <a:xfrm rot="16200000">
            <a:off x="5980802" y="187618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        W       V      U</a:t>
            </a:r>
            <a:endParaRPr lang="fr-BE" dirty="0"/>
          </a:p>
        </p:txBody>
      </p:sp>
      <p:sp>
        <p:nvSpPr>
          <p:cNvPr id="17" name="ZoneTexte 1"/>
          <p:cNvSpPr txBox="1"/>
          <p:nvPr/>
        </p:nvSpPr>
        <p:spPr>
          <a:xfrm>
            <a:off x="2123728" y="31540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19085" cy="348403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4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Esempio</a:t>
            </a:r>
            <a:r>
              <a:rPr lang="en-GB" dirty="0" smtClean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Toyota </a:t>
            </a:r>
            <a:r>
              <a:rPr lang="en-GB" dirty="0" err="1" smtClean="0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Esercizio</a:t>
            </a:r>
            <a:r>
              <a:rPr lang="en-GB" sz="2800" dirty="0" smtClean="0"/>
              <a:t> </a:t>
            </a:r>
            <a:r>
              <a:rPr lang="en-GB" sz="2800" dirty="0" err="1" smtClean="0"/>
              <a:t>pratico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err="1" smtClean="0"/>
              <a:t>Individuare</a:t>
            </a:r>
            <a:r>
              <a:rPr lang="en-GB" sz="2800" dirty="0" smtClean="0"/>
              <a:t> e </a:t>
            </a:r>
            <a:r>
              <a:rPr lang="en-GB" sz="2800" dirty="0" err="1" smtClean="0"/>
              <a:t>connettere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componenti</a:t>
            </a:r>
            <a:r>
              <a:rPr lang="en-GB" sz="2800" dirty="0" smtClean="0"/>
              <a:t> di un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fuel cell</a:t>
            </a:r>
            <a:endParaRPr lang="en-GB" sz="2800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916723" y="2390578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600" dirty="0" err="1" smtClean="0"/>
              <a:t>Esercizio</a:t>
            </a:r>
            <a:r>
              <a:rPr lang="en-GB" sz="1600" dirty="0" smtClean="0"/>
              <a:t>: </a:t>
            </a:r>
            <a:r>
              <a:rPr lang="en-GB" sz="1600" dirty="0" err="1" smtClean="0"/>
              <a:t>Stampare</a:t>
            </a:r>
            <a:r>
              <a:rPr lang="en-GB" sz="1600" dirty="0" smtClean="0"/>
              <a:t> le </a:t>
            </a:r>
            <a:r>
              <a:rPr lang="en-GB" sz="1600" dirty="0" err="1" smtClean="0"/>
              <a:t>pagine</a:t>
            </a:r>
            <a:r>
              <a:rPr lang="en-GB" sz="1600" dirty="0" smtClean="0"/>
              <a:t> </a:t>
            </a:r>
            <a:r>
              <a:rPr lang="en-GB" sz="1600" dirty="0" err="1" smtClean="0"/>
              <a:t>nella</a:t>
            </a:r>
            <a:r>
              <a:rPr lang="en-GB" sz="1600" dirty="0" smtClean="0"/>
              <a:t> “SEZIONE DA STAMPARE” di </a:t>
            </a:r>
            <a:r>
              <a:rPr lang="en-GB" sz="1600" dirty="0" err="1" smtClean="0"/>
              <a:t>questo</a:t>
            </a:r>
            <a:r>
              <a:rPr lang="en-GB" sz="1600" dirty="0" smtClean="0"/>
              <a:t> </a:t>
            </a:r>
            <a:r>
              <a:rPr lang="en-GB" sz="1600" dirty="0" err="1" smtClean="0"/>
              <a:t>documento</a:t>
            </a:r>
            <a:r>
              <a:rPr lang="en-GB" sz="1600" dirty="0" smtClean="0"/>
              <a:t> e </a:t>
            </a:r>
            <a:r>
              <a:rPr lang="en-GB" sz="1600" dirty="0" err="1" smtClean="0"/>
              <a:t>ritagliare</a:t>
            </a:r>
            <a:r>
              <a:rPr lang="en-GB" sz="1600" dirty="0" smtClean="0"/>
              <a:t> I </a:t>
            </a:r>
            <a:r>
              <a:rPr lang="en-GB" sz="1600" dirty="0" err="1" smtClean="0"/>
              <a:t>componenti</a:t>
            </a:r>
            <a:r>
              <a:rPr lang="en-GB" sz="1600" dirty="0" smtClean="0"/>
              <a:t>. </a:t>
            </a:r>
            <a:r>
              <a:rPr lang="en-GB" sz="1600" dirty="0" err="1" smtClean="0"/>
              <a:t>Disegnare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lavagna</a:t>
            </a:r>
            <a:r>
              <a:rPr lang="en-GB" sz="1600" dirty="0" smtClean="0"/>
              <a:t> la vista </a:t>
            </a:r>
            <a:r>
              <a:rPr lang="en-GB" sz="1600" dirty="0" err="1" smtClean="0"/>
              <a:t>dall’alto</a:t>
            </a:r>
            <a:r>
              <a:rPr lang="en-GB" sz="1600" dirty="0" smtClean="0"/>
              <a:t> di un </a:t>
            </a:r>
            <a:r>
              <a:rPr lang="en-GB" sz="1600" dirty="0" err="1" smtClean="0"/>
              <a:t>rettangolo</a:t>
            </a:r>
            <a:r>
              <a:rPr lang="en-GB" sz="1600" dirty="0" smtClean="0"/>
              <a:t> a </a:t>
            </a:r>
            <a:r>
              <a:rPr lang="en-GB" sz="1600" dirty="0" err="1" smtClean="0"/>
              <a:t>rappresentazione</a:t>
            </a:r>
            <a:r>
              <a:rPr lang="en-GB" sz="1600" dirty="0" smtClean="0"/>
              <a:t> del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 e </a:t>
            </a:r>
            <a:r>
              <a:rPr lang="en-GB" sz="1600" dirty="0" err="1" smtClean="0"/>
              <a:t>collocare</a:t>
            </a:r>
            <a:r>
              <a:rPr lang="en-GB" sz="1600" dirty="0" smtClean="0"/>
              <a:t> I </a:t>
            </a:r>
            <a:r>
              <a:rPr lang="en-GB" sz="1600" dirty="0" err="1" smtClean="0"/>
              <a:t>componenti</a:t>
            </a:r>
            <a:r>
              <a:rPr lang="en-GB" sz="1600" dirty="0" smtClean="0"/>
              <a:t> </a:t>
            </a:r>
            <a:r>
              <a:rPr lang="en-GB" sz="1600" dirty="0" err="1" smtClean="0"/>
              <a:t>seguendo</a:t>
            </a:r>
            <a:r>
              <a:rPr lang="en-GB" sz="1600" dirty="0"/>
              <a:t> </a:t>
            </a:r>
            <a:r>
              <a:rPr lang="en-GB" sz="1600" dirty="0" smtClean="0"/>
              <a:t>la </a:t>
            </a:r>
            <a:r>
              <a:rPr lang="en-GB" sz="1600" dirty="0" err="1" smtClean="0"/>
              <a:t>spiegazione</a:t>
            </a:r>
            <a:r>
              <a:rPr lang="en-GB" sz="1600" dirty="0" smtClean="0"/>
              <a:t> </a:t>
            </a:r>
            <a:r>
              <a:rPr lang="en-GB" sz="1600" dirty="0" err="1" smtClean="0"/>
              <a:t>teorica</a:t>
            </a:r>
            <a:r>
              <a:rPr lang="en-GB" sz="1600" dirty="0" smtClean="0"/>
              <a:t> </a:t>
            </a:r>
            <a:r>
              <a:rPr lang="en-GB" sz="1600" dirty="0" err="1" smtClean="0"/>
              <a:t>precedente</a:t>
            </a:r>
            <a:r>
              <a:rPr lang="en-GB" sz="1600" dirty="0" smtClean="0"/>
              <a:t>. </a:t>
            </a:r>
            <a:r>
              <a:rPr lang="en-GB" sz="1600" dirty="0" err="1" smtClean="0"/>
              <a:t>Segnare</a:t>
            </a:r>
            <a:r>
              <a:rPr lang="en-GB" sz="1600" dirty="0" smtClean="0"/>
              <a:t> la </a:t>
            </a:r>
            <a:r>
              <a:rPr lang="en-GB" sz="1600" dirty="0" err="1" smtClean="0"/>
              <a:t>funzione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ogni</a:t>
            </a:r>
            <a:r>
              <a:rPr lang="en-GB" sz="1600" dirty="0" smtClean="0"/>
              <a:t> </a:t>
            </a:r>
            <a:r>
              <a:rPr lang="en-GB" sz="1600" dirty="0" err="1" smtClean="0"/>
              <a:t>componente</a:t>
            </a:r>
            <a:r>
              <a:rPr lang="en-GB" sz="1600" dirty="0" smtClean="0"/>
              <a:t> e </a:t>
            </a:r>
            <a:r>
              <a:rPr lang="en-GB" sz="1600" dirty="0" err="1" smtClean="0"/>
              <a:t>connetterli</a:t>
            </a:r>
            <a:r>
              <a:rPr lang="en-GB" sz="1600" dirty="0" smtClean="0"/>
              <a:t> </a:t>
            </a:r>
            <a:r>
              <a:rPr lang="en-GB" sz="1600" dirty="0" err="1" smtClean="0"/>
              <a:t>tra</a:t>
            </a:r>
            <a:r>
              <a:rPr lang="en-GB" sz="1600" dirty="0" smtClean="0"/>
              <a:t> </a:t>
            </a:r>
            <a:r>
              <a:rPr lang="en-GB" sz="1600" dirty="0" err="1" smtClean="0"/>
              <a:t>loro</a:t>
            </a:r>
            <a:r>
              <a:rPr lang="en-GB" sz="1600" dirty="0" smtClean="0"/>
              <a:t> in </a:t>
            </a:r>
            <a:r>
              <a:rPr lang="en-GB" sz="1600" dirty="0" err="1" smtClean="0"/>
              <a:t>modo</a:t>
            </a:r>
            <a:r>
              <a:rPr lang="en-GB" sz="1600" dirty="0" smtClean="0"/>
              <a:t> da </a:t>
            </a:r>
            <a:r>
              <a:rPr lang="en-GB" sz="1600" dirty="0" err="1" smtClean="0"/>
              <a:t>ricostruire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di </a:t>
            </a:r>
            <a:r>
              <a:rPr lang="en-GB" sz="1600" dirty="0" err="1" smtClean="0"/>
              <a:t>propulsione</a:t>
            </a:r>
            <a:r>
              <a:rPr lang="en-GB" sz="1600" dirty="0" smtClean="0"/>
              <a:t> </a:t>
            </a:r>
            <a:r>
              <a:rPr lang="en-GB" sz="1600" dirty="0" err="1" smtClean="0"/>
              <a:t>completo</a:t>
            </a:r>
            <a:r>
              <a:rPr lang="en-GB" sz="1600" dirty="0" smtClean="0"/>
              <a:t>.  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5"/>
          <p:cNvSpPr txBox="1"/>
          <p:nvPr/>
        </p:nvSpPr>
        <p:spPr>
          <a:xfrm>
            <a:off x="899592" y="652046"/>
            <a:ext cx="453650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Carrozzeria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Connettore di ricarica idrogeno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Serbatoi di idrogeno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Regolatore di pressione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Fuel cell </a:t>
            </a:r>
            <a:endParaRPr lang="en-GB" dirty="0" smtClean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/>
              <a:t>Ausiliari</a:t>
            </a:r>
            <a:r>
              <a:rPr lang="en-GB" dirty="0" smtClean="0"/>
              <a:t> Fuel Cell (sotto-</a:t>
            </a:r>
            <a:r>
              <a:rPr lang="en-GB" dirty="0" err="1" smtClean="0"/>
              <a:t>esercizio</a:t>
            </a:r>
            <a:r>
              <a:rPr lang="en-GB" dirty="0" smtClean="0"/>
              <a:t>)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Radiatore</a:t>
            </a:r>
            <a:r>
              <a:rPr lang="en-GB" dirty="0" smtClean="0"/>
              <a:t> &amp; </a:t>
            </a:r>
            <a:r>
              <a:rPr lang="en-GB" dirty="0" err="1" smtClean="0"/>
              <a:t>circuito</a:t>
            </a:r>
            <a:r>
              <a:rPr lang="en-GB" dirty="0" smtClean="0"/>
              <a:t> di </a:t>
            </a:r>
            <a:r>
              <a:rPr lang="en-GB" dirty="0" err="1" smtClean="0"/>
              <a:t>raffredamento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Pompa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&amp; </a:t>
            </a:r>
            <a:r>
              <a:rPr lang="en-GB" dirty="0"/>
              <a:t>inverter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it-IT" dirty="0" smtClean="0"/>
              <a:t>Filtro aria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Compressore</a:t>
            </a:r>
            <a:r>
              <a:rPr lang="en-GB" dirty="0" smtClean="0"/>
              <a:t> aria &amp; </a:t>
            </a:r>
            <a:r>
              <a:rPr lang="en-GB" dirty="0"/>
              <a:t>intercooler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Umidificatore</a:t>
            </a:r>
            <a:endParaRPr lang="fr-BE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GB" dirty="0" err="1" smtClean="0"/>
              <a:t>Scarico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Batteria ad alta tensione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Inverter per la trazione</a:t>
            </a:r>
            <a:endParaRPr lang="fr-BE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it-IT" dirty="0" smtClean="0"/>
              <a:t>Motore elettrico</a:t>
            </a:r>
            <a:endParaRPr lang="fr-BE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/>
              <a:t>Trasmissione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dirty="0" err="1" smtClean="0"/>
              <a:t>ruote</a:t>
            </a:r>
            <a:endParaRPr lang="fr-BE" dirty="0"/>
          </a:p>
        </p:txBody>
      </p:sp>
      <p:sp>
        <p:nvSpPr>
          <p:cNvPr id="16" name="ZoneTexte 6"/>
          <p:cNvSpPr txBox="1"/>
          <p:nvPr/>
        </p:nvSpPr>
        <p:spPr>
          <a:xfrm>
            <a:off x="3455876" y="14799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Lista dei </a:t>
            </a:r>
            <a:r>
              <a:rPr lang="fr-BE" dirty="0" err="1" smtClean="0"/>
              <a:t>componenti</a:t>
            </a:r>
            <a:endParaRPr lang="fr-BE" dirty="0"/>
          </a:p>
        </p:txBody>
      </p:sp>
      <p:pic>
        <p:nvPicPr>
          <p:cNvPr id="17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580038"/>
            <a:ext cx="2825497" cy="5596128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5904148" y="897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9" name="ZoneTexte 8"/>
          <p:cNvSpPr txBox="1"/>
          <p:nvPr/>
        </p:nvSpPr>
        <p:spPr>
          <a:xfrm>
            <a:off x="6060168" y="47622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0" name="ZoneTexte 9"/>
          <p:cNvSpPr txBox="1"/>
          <p:nvPr/>
        </p:nvSpPr>
        <p:spPr>
          <a:xfrm>
            <a:off x="6975696" y="37301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sp>
        <p:nvSpPr>
          <p:cNvPr id="21" name="ZoneTexte 10"/>
          <p:cNvSpPr txBox="1"/>
          <p:nvPr/>
        </p:nvSpPr>
        <p:spPr>
          <a:xfrm>
            <a:off x="6876256" y="40985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</a:t>
            </a:r>
          </a:p>
        </p:txBody>
      </p:sp>
      <p:sp>
        <p:nvSpPr>
          <p:cNvPr id="22" name="ZoneTexte 11"/>
          <p:cNvSpPr txBox="1"/>
          <p:nvPr/>
        </p:nvSpPr>
        <p:spPr>
          <a:xfrm>
            <a:off x="6606512" y="29514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5</a:t>
            </a:r>
          </a:p>
        </p:txBody>
      </p:sp>
      <p:sp>
        <p:nvSpPr>
          <p:cNvPr id="23" name="ZoneTexte 12"/>
          <p:cNvSpPr txBox="1"/>
          <p:nvPr/>
        </p:nvSpPr>
        <p:spPr>
          <a:xfrm>
            <a:off x="7020272" y="44870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7</a:t>
            </a:r>
          </a:p>
        </p:txBody>
      </p:sp>
      <p:sp>
        <p:nvSpPr>
          <p:cNvPr id="24" name="ZoneTexte 13"/>
          <p:cNvSpPr txBox="1"/>
          <p:nvPr/>
        </p:nvSpPr>
        <p:spPr>
          <a:xfrm>
            <a:off x="6840824" y="13888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8</a:t>
            </a:r>
          </a:p>
        </p:txBody>
      </p:sp>
      <p:sp>
        <p:nvSpPr>
          <p:cNvPr id="25" name="ZoneTexte 14"/>
          <p:cNvSpPr txBox="1"/>
          <p:nvPr/>
        </p:nvSpPr>
        <p:spPr>
          <a:xfrm>
            <a:off x="7371168" y="14755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9</a:t>
            </a:r>
          </a:p>
        </p:txBody>
      </p:sp>
      <p:sp>
        <p:nvSpPr>
          <p:cNvPr id="26" name="ZoneTexte 15"/>
          <p:cNvSpPr txBox="1"/>
          <p:nvPr/>
        </p:nvSpPr>
        <p:spPr>
          <a:xfrm>
            <a:off x="7668344" y="1470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10</a:t>
            </a:r>
            <a:endParaRPr lang="fr-BE" dirty="0"/>
          </a:p>
        </p:txBody>
      </p:sp>
      <p:sp>
        <p:nvSpPr>
          <p:cNvPr id="27" name="ZoneTexte 16"/>
          <p:cNvSpPr txBox="1"/>
          <p:nvPr/>
        </p:nvSpPr>
        <p:spPr>
          <a:xfrm>
            <a:off x="5940152" y="1471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10</a:t>
            </a:r>
            <a:endParaRPr lang="fr-BE" dirty="0"/>
          </a:p>
        </p:txBody>
      </p:sp>
      <p:sp>
        <p:nvSpPr>
          <p:cNvPr id="28" name="ZoneTexte 17"/>
          <p:cNvSpPr txBox="1"/>
          <p:nvPr/>
        </p:nvSpPr>
        <p:spPr>
          <a:xfrm>
            <a:off x="6660232" y="89421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6a,c,d</a:t>
            </a:r>
            <a:endParaRPr lang="fr-BE" dirty="0"/>
          </a:p>
        </p:txBody>
      </p:sp>
      <p:sp>
        <p:nvSpPr>
          <p:cNvPr id="29" name="ZoneTexte 18"/>
          <p:cNvSpPr txBox="1"/>
          <p:nvPr/>
        </p:nvSpPr>
        <p:spPr>
          <a:xfrm>
            <a:off x="6984268" y="294701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6b,e</a:t>
            </a:r>
            <a:endParaRPr lang="fr-BE" dirty="0"/>
          </a:p>
        </p:txBody>
      </p:sp>
      <p:sp>
        <p:nvSpPr>
          <p:cNvPr id="30" name="ZoneTexte 19"/>
          <p:cNvSpPr txBox="1"/>
          <p:nvPr/>
        </p:nvSpPr>
        <p:spPr>
          <a:xfrm>
            <a:off x="6372200" y="5683314"/>
            <a:ext cx="4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6f</a:t>
            </a:r>
            <a:endParaRPr lang="fr-BE" dirty="0"/>
          </a:p>
        </p:txBody>
      </p:sp>
      <p:sp>
        <p:nvSpPr>
          <p:cNvPr id="31" name="Rectangle 3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0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71429" y="-22021"/>
            <a:ext cx="335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</a:t>
            </a:r>
            <a:r>
              <a:rPr lang="en-GB" dirty="0" err="1" smtClean="0"/>
              <a:t>Connettore</a:t>
            </a:r>
            <a:r>
              <a:rPr lang="en-GB" dirty="0" smtClean="0"/>
              <a:t> di </a:t>
            </a:r>
            <a:r>
              <a:rPr lang="en-GB" dirty="0" err="1" smtClean="0"/>
              <a:t>ricarica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9130" y="5069085"/>
            <a:ext cx="94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Collocato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</a:t>
            </a:r>
            <a:r>
              <a:rPr lang="en-GB" dirty="0" err="1" smtClean="0"/>
              <a:t>carrozzeria</a:t>
            </a:r>
            <a:r>
              <a:rPr lang="en-GB" dirty="0" smtClean="0"/>
              <a:t>, </a:t>
            </a:r>
            <a:r>
              <a:rPr lang="en-GB" dirty="0" err="1" smtClean="0"/>
              <a:t>vicino</a:t>
            </a:r>
            <a:r>
              <a:rPr lang="en-GB" dirty="0" smtClean="0"/>
              <a:t> al </a:t>
            </a:r>
            <a:r>
              <a:rPr lang="en-GB" dirty="0" err="1" smtClean="0"/>
              <a:t>bagagliaio</a:t>
            </a:r>
            <a:r>
              <a:rPr lang="en-GB" dirty="0" smtClean="0"/>
              <a:t> e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.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connesso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pistola</a:t>
            </a:r>
            <a:r>
              <a:rPr lang="en-GB" dirty="0" smtClean="0"/>
              <a:t> di </a:t>
            </a:r>
            <a:r>
              <a:rPr lang="en-GB" dirty="0" err="1" smtClean="0"/>
              <a:t>ricarica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ogni</a:t>
            </a:r>
            <a:r>
              <a:rPr lang="en-GB" dirty="0" smtClean="0"/>
              <a:t> </a:t>
            </a:r>
            <a:r>
              <a:rPr lang="en-GB" dirty="0" err="1" smtClean="0"/>
              <a:t>volta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effettuato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rifornimento</a:t>
            </a:r>
            <a:r>
              <a:rPr lang="en-GB" dirty="0" smtClean="0"/>
              <a:t> del </a:t>
            </a:r>
            <a:r>
              <a:rPr lang="en-GB" dirty="0" err="1" smtClean="0"/>
              <a:t>veicolo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6489" y="1853172"/>
            <a:ext cx="1915134" cy="15841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66029" y="48962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8"/>
          <p:cNvCxnSpPr/>
          <p:nvPr/>
        </p:nvCxnSpPr>
        <p:spPr>
          <a:xfrm>
            <a:off x="3886309" y="48962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80" y="597640"/>
            <a:ext cx="209045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9"/>
          <p:cNvSpPr txBox="1"/>
          <p:nvPr/>
        </p:nvSpPr>
        <p:spPr>
          <a:xfrm>
            <a:off x="8393731" y="4749133"/>
            <a:ext cx="1037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Source: WEH</a:t>
            </a:r>
            <a:endParaRPr lang="fr-BE" sz="1200" dirty="0"/>
          </a:p>
        </p:txBody>
      </p:sp>
      <p:pic>
        <p:nvPicPr>
          <p:cNvPr id="22" name="Imag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978" y="2861284"/>
            <a:ext cx="2090451" cy="20390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48869" y="-12349"/>
            <a:ext cx="36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r>
              <a:rPr lang="en-GB" dirty="0" err="1" smtClean="0"/>
              <a:t>Bombole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650631" y="5107705"/>
            <a:ext cx="873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Serbatoi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contengono</a:t>
            </a:r>
            <a:r>
              <a:rPr lang="en-GB" dirty="0" smtClean="0"/>
              <a:t> </a:t>
            </a:r>
            <a:r>
              <a:rPr lang="en-GB" dirty="0" err="1" smtClean="0"/>
              <a:t>fino</a:t>
            </a:r>
            <a:r>
              <a:rPr lang="en-GB" dirty="0" smtClean="0"/>
              <a:t> a 5 kg di H2 se </a:t>
            </a:r>
            <a:r>
              <a:rPr lang="en-GB" dirty="0" err="1" smtClean="0"/>
              <a:t>riempite</a:t>
            </a:r>
            <a:r>
              <a:rPr lang="en-GB" dirty="0" smtClean="0"/>
              <a:t> a 700 bar.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composte</a:t>
            </a:r>
            <a:r>
              <a:rPr lang="en-GB" dirty="0" smtClean="0"/>
              <a:t> da 3 strati: </a:t>
            </a:r>
            <a:r>
              <a:rPr lang="en-GB" dirty="0" err="1" smtClean="0"/>
              <a:t>plastica</a:t>
            </a:r>
            <a:r>
              <a:rPr lang="en-GB" dirty="0" smtClean="0"/>
              <a:t> (</a:t>
            </a:r>
            <a:r>
              <a:rPr lang="en-GB" dirty="0" err="1" smtClean="0"/>
              <a:t>interno</a:t>
            </a:r>
            <a:r>
              <a:rPr lang="en-GB" dirty="0" smtClean="0"/>
              <a:t>), </a:t>
            </a:r>
            <a:r>
              <a:rPr lang="en-GB" dirty="0" err="1" smtClean="0"/>
              <a:t>compositi</a:t>
            </a:r>
            <a:r>
              <a:rPr lang="en-GB" dirty="0" smtClean="0"/>
              <a:t>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strato</a:t>
            </a:r>
            <a:r>
              <a:rPr lang="en-GB" dirty="0" smtClean="0"/>
              <a:t> </a:t>
            </a:r>
            <a:r>
              <a:rPr lang="en-GB" dirty="0" err="1" smtClean="0"/>
              <a:t>intermedio</a:t>
            </a:r>
            <a:r>
              <a:rPr lang="en-GB" dirty="0" smtClean="0"/>
              <a:t>),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vetro</a:t>
            </a:r>
            <a:r>
              <a:rPr lang="en-GB" dirty="0" smtClean="0"/>
              <a:t> (</a:t>
            </a:r>
            <a:r>
              <a:rPr lang="en-GB" dirty="0" err="1" smtClean="0"/>
              <a:t>esterno</a:t>
            </a:r>
            <a:r>
              <a:rPr lang="en-GB" dirty="0" smtClean="0"/>
              <a:t>).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10344" y="569279"/>
            <a:ext cx="8970722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6"/>
          <p:cNvCxnSpPr/>
          <p:nvPr/>
        </p:nvCxnSpPr>
        <p:spPr>
          <a:xfrm>
            <a:off x="3836450" y="569279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258" y="845847"/>
            <a:ext cx="2586826" cy="1584176"/>
          </a:xfrm>
          <a:prstGeom prst="rect">
            <a:avLst/>
          </a:prstGeom>
        </p:spPr>
      </p:pic>
      <p:grpSp>
        <p:nvGrpSpPr>
          <p:cNvPr id="20" name="Groupe 4"/>
          <p:cNvGrpSpPr/>
          <p:nvPr/>
        </p:nvGrpSpPr>
        <p:grpSpPr>
          <a:xfrm>
            <a:off x="4214948" y="1068727"/>
            <a:ext cx="4938093" cy="3600400"/>
            <a:chOff x="3275856" y="1340768"/>
            <a:chExt cx="5100567" cy="3600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340768"/>
              <a:ext cx="5100567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076056" y="1916832"/>
              <a:ext cx="1296144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11" y="2724911"/>
            <a:ext cx="2650248" cy="20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5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7553" y="1104711"/>
            <a:ext cx="14070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3406208" y="23635"/>
            <a:ext cx="279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</a:t>
            </a:r>
            <a:r>
              <a:rPr lang="en-GB" dirty="0" err="1" smtClean="0"/>
              <a:t>Regolatore</a:t>
            </a:r>
            <a:r>
              <a:rPr lang="en-GB" dirty="0" smtClean="0"/>
              <a:t> di </a:t>
            </a:r>
            <a:r>
              <a:rPr lang="en-GB" dirty="0" err="1" smtClean="0"/>
              <a:t>pressione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706040" y="5124189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dispositivo</a:t>
            </a:r>
            <a:r>
              <a:rPr lang="en-GB" dirty="0" smtClean="0"/>
              <a:t> </a:t>
            </a:r>
            <a:r>
              <a:rPr lang="en-GB" dirty="0" err="1" smtClean="0"/>
              <a:t>riduce</a:t>
            </a:r>
            <a:r>
              <a:rPr lang="en-GB" dirty="0" smtClean="0"/>
              <a:t> la </a:t>
            </a:r>
            <a:r>
              <a:rPr lang="en-GB" dirty="0" err="1" smtClean="0"/>
              <a:t>pressione</a:t>
            </a:r>
            <a:r>
              <a:rPr lang="en-GB" dirty="0" smtClean="0"/>
              <a:t> da </a:t>
            </a:r>
            <a:r>
              <a:rPr lang="en-GB" dirty="0" err="1" smtClean="0"/>
              <a:t>quella</a:t>
            </a:r>
            <a:r>
              <a:rPr lang="en-GB" dirty="0" smtClean="0"/>
              <a:t> </a:t>
            </a:r>
            <a:r>
              <a:rPr lang="en-GB" dirty="0" err="1" smtClean="0"/>
              <a:t>interna</a:t>
            </a:r>
            <a:r>
              <a:rPr lang="en-GB" dirty="0" smtClean="0"/>
              <a:t> del </a:t>
            </a:r>
            <a:r>
              <a:rPr lang="en-GB" dirty="0" err="1" smtClean="0"/>
              <a:t>serbatoio</a:t>
            </a:r>
            <a:r>
              <a:rPr lang="en-GB" dirty="0" smtClean="0"/>
              <a:t> a circa 10-15 bars.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iniettori</a:t>
            </a:r>
            <a:r>
              <a:rPr lang="en-GB" dirty="0" smtClean="0"/>
              <a:t> in </a:t>
            </a:r>
            <a:r>
              <a:rPr lang="en-GB" dirty="0" err="1" smtClean="0"/>
              <a:t>prossimità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 </a:t>
            </a:r>
            <a:r>
              <a:rPr lang="en-GB" dirty="0" err="1" smtClean="0"/>
              <a:t>riducono</a:t>
            </a:r>
            <a:r>
              <a:rPr lang="en-GB" dirty="0" smtClean="0"/>
              <a:t> la </a:t>
            </a:r>
            <a:r>
              <a:rPr lang="en-GB" dirty="0" err="1" smtClean="0"/>
              <a:t>pressione</a:t>
            </a:r>
            <a:r>
              <a:rPr lang="en-GB" dirty="0" smtClean="0"/>
              <a:t> a circa 1 bar, </a:t>
            </a:r>
            <a:r>
              <a:rPr lang="en-GB" dirty="0" err="1" smtClean="0"/>
              <a:t>corrispondente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di </a:t>
            </a:r>
            <a:r>
              <a:rPr lang="en-GB" dirty="0" err="1" smtClean="0"/>
              <a:t>ingresso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stack. </a:t>
            </a:r>
            <a:endParaRPr lang="en-GB" dirty="0"/>
          </a:p>
        </p:txBody>
      </p:sp>
      <p:pic>
        <p:nvPicPr>
          <p:cNvPr id="18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2" y="3089587"/>
            <a:ext cx="2098016" cy="193994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60" y="744671"/>
            <a:ext cx="1546864" cy="20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5"/>
          <p:cNvCxnSpPr/>
          <p:nvPr/>
        </p:nvCxnSpPr>
        <p:spPr>
          <a:xfrm flipV="1">
            <a:off x="2137496" y="2544871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7"/>
          <p:cNvCxnSpPr/>
          <p:nvPr/>
        </p:nvCxnSpPr>
        <p:spPr>
          <a:xfrm flipH="1">
            <a:off x="944272" y="1700810"/>
            <a:ext cx="792088" cy="147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1912" y="605263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3" name="Connecteur droit 9"/>
          <p:cNvCxnSpPr/>
          <p:nvPr/>
        </p:nvCxnSpPr>
        <p:spPr>
          <a:xfrm>
            <a:off x="3262192" y="605263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6"/>
          <p:cNvSpPr txBox="1"/>
          <p:nvPr/>
        </p:nvSpPr>
        <p:spPr>
          <a:xfrm>
            <a:off x="2110480" y="27042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25" name="ZoneTexte 13"/>
          <p:cNvSpPr txBox="1"/>
          <p:nvPr/>
        </p:nvSpPr>
        <p:spPr>
          <a:xfrm>
            <a:off x="741912" y="1814503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26" name="ZoneTexte 14"/>
          <p:cNvSpPr txBox="1"/>
          <p:nvPr/>
        </p:nvSpPr>
        <p:spPr>
          <a:xfrm>
            <a:off x="4774360" y="332766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27" name="ZoneTexte 15"/>
          <p:cNvSpPr txBox="1"/>
          <p:nvPr/>
        </p:nvSpPr>
        <p:spPr>
          <a:xfrm>
            <a:off x="6646568" y="31116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</a:t>
            </a:r>
            <a:endParaRPr lang="fr-BE" dirty="0"/>
          </a:p>
        </p:txBody>
      </p:sp>
      <p:sp>
        <p:nvSpPr>
          <p:cNvPr id="28" name="ZoneTexte 16"/>
          <p:cNvSpPr txBox="1"/>
          <p:nvPr/>
        </p:nvSpPr>
        <p:spPr>
          <a:xfrm>
            <a:off x="4630344" y="3831723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out</a:t>
            </a:r>
            <a:endParaRPr lang="fr-BE" dirty="0"/>
          </a:p>
        </p:txBody>
      </p:sp>
      <p:sp>
        <p:nvSpPr>
          <p:cNvPr id="29" name="Rectangle 2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2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56279" y="525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Fuel cell stack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847967" y="513493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Lo stack produce </a:t>
            </a:r>
            <a:r>
              <a:rPr lang="en-GB" dirty="0" err="1" smtClean="0"/>
              <a:t>l’elettricità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alimenta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veicolo</a:t>
            </a:r>
            <a:r>
              <a:rPr lang="en-GB" dirty="0" smtClean="0"/>
              <a:t>.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potenza</a:t>
            </a:r>
            <a:r>
              <a:rPr lang="en-GB" dirty="0" smtClean="0"/>
              <a:t> standard è di circa 100 kW. Lo stack è </a:t>
            </a:r>
            <a:r>
              <a:rPr lang="en-GB" dirty="0" err="1" smtClean="0"/>
              <a:t>spesso</a:t>
            </a:r>
            <a:r>
              <a:rPr lang="en-GB" dirty="0" smtClean="0"/>
              <a:t> </a:t>
            </a:r>
            <a:r>
              <a:rPr lang="en-GB" dirty="0" err="1" smtClean="0"/>
              <a:t>collegato</a:t>
            </a:r>
            <a:r>
              <a:rPr lang="en-GB" dirty="0" smtClean="0"/>
              <a:t> a un </a:t>
            </a:r>
            <a:r>
              <a:rPr lang="en-GB" dirty="0" err="1" smtClean="0"/>
              <a:t>dispositivo</a:t>
            </a:r>
            <a:r>
              <a:rPr lang="en-GB" dirty="0" smtClean="0"/>
              <a:t> booster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innalza</a:t>
            </a:r>
            <a:r>
              <a:rPr lang="en-GB" dirty="0" smtClean="0"/>
              <a:t> la </a:t>
            </a:r>
            <a:r>
              <a:rPr lang="en-GB" dirty="0" err="1" smtClean="0"/>
              <a:t>tensione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31" y="1135545"/>
            <a:ext cx="2364667" cy="12033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945" y="51015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/>
          <p:nvPr/>
        </p:nvCxnSpPr>
        <p:spPr>
          <a:xfrm>
            <a:off x="3080215" y="51015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87" y="991528"/>
            <a:ext cx="4343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712" y="2694930"/>
            <a:ext cx="2278704" cy="1995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6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203848" y="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  <a:r>
              <a:rPr lang="en-GB" dirty="0" smtClean="0"/>
              <a:t>. </a:t>
            </a:r>
            <a:r>
              <a:rPr lang="en-GB" dirty="0" err="1" smtClean="0"/>
              <a:t>Batteria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tensione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55576" y="515636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Questa </a:t>
            </a:r>
            <a:r>
              <a:rPr lang="en-GB" dirty="0" err="1" smtClean="0"/>
              <a:t>batteria</a:t>
            </a:r>
            <a:r>
              <a:rPr lang="en-GB" dirty="0" smtClean="0"/>
              <a:t> è </a:t>
            </a:r>
            <a:r>
              <a:rPr lang="en-GB" dirty="0" err="1" smtClean="0"/>
              <a:t>usata</a:t>
            </a:r>
            <a:r>
              <a:rPr lang="en-GB" dirty="0" smtClean="0"/>
              <a:t> per </a:t>
            </a:r>
            <a:r>
              <a:rPr lang="en-GB" dirty="0" err="1" smtClean="0"/>
              <a:t>fornire</a:t>
            </a:r>
            <a:r>
              <a:rPr lang="en-GB" dirty="0" smtClean="0"/>
              <a:t> la </a:t>
            </a:r>
            <a:r>
              <a:rPr lang="en-GB" dirty="0" err="1" smtClean="0"/>
              <a:t>potenza</a:t>
            </a:r>
            <a:r>
              <a:rPr lang="en-GB" dirty="0" smtClean="0"/>
              <a:t> di </a:t>
            </a:r>
            <a:r>
              <a:rPr lang="en-GB" dirty="0" err="1" smtClean="0"/>
              <a:t>punta</a:t>
            </a:r>
            <a:r>
              <a:rPr lang="en-GB" dirty="0" smtClean="0"/>
              <a:t> al </a:t>
            </a:r>
            <a:r>
              <a:rPr lang="en-GB" dirty="0" err="1" smtClean="0"/>
              <a:t>sistema</a:t>
            </a:r>
            <a:r>
              <a:rPr lang="en-GB" dirty="0" smtClean="0"/>
              <a:t>. </a:t>
            </a:r>
            <a:r>
              <a:rPr lang="en-GB" dirty="0" err="1" smtClean="0"/>
              <a:t>L’energia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utilizzata</a:t>
            </a:r>
            <a:r>
              <a:rPr lang="en-GB" dirty="0" smtClean="0"/>
              <a:t> </a:t>
            </a:r>
            <a:r>
              <a:rPr lang="en-GB" dirty="0" err="1" smtClean="0"/>
              <a:t>immediatamente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</a:t>
            </a:r>
            <a:r>
              <a:rPr lang="en-GB" dirty="0" err="1" smtClean="0"/>
              <a:t>l’accelerazione</a:t>
            </a:r>
            <a:r>
              <a:rPr lang="en-GB" dirty="0" smtClean="0"/>
              <a:t>: In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componente</a:t>
            </a:r>
            <a:r>
              <a:rPr lang="en-GB" dirty="0" smtClean="0"/>
              <a:t> è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accumulata</a:t>
            </a:r>
            <a:r>
              <a:rPr lang="en-GB" dirty="0" smtClean="0"/>
              <a:t> </a:t>
            </a:r>
            <a:r>
              <a:rPr lang="en-GB" dirty="0" err="1" smtClean="0"/>
              <a:t>l’energia</a:t>
            </a:r>
            <a:r>
              <a:rPr lang="en-GB" dirty="0" smtClean="0"/>
              <a:t> </a:t>
            </a:r>
            <a:r>
              <a:rPr lang="en-GB" dirty="0" err="1" smtClean="0"/>
              <a:t>recuperata</a:t>
            </a:r>
            <a:r>
              <a:rPr lang="en-GB" dirty="0" smtClean="0"/>
              <a:t> in </a:t>
            </a:r>
            <a:r>
              <a:rPr lang="en-GB" dirty="0" err="1" smtClean="0"/>
              <a:t>frenata</a:t>
            </a:r>
            <a:r>
              <a:rPr lang="en-GB" dirty="0" smtClean="0"/>
              <a:t>. </a:t>
            </a:r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1337712"/>
            <a:ext cx="4206670" cy="30243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9552" y="58162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/>
          <p:nvPr/>
        </p:nvCxnSpPr>
        <p:spPr>
          <a:xfrm>
            <a:off x="3059832" y="58162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9" descr="lithium-ion battery discharge mechani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" y="793044"/>
            <a:ext cx="2207345" cy="18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lithium-ion battery charge mechani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2" y="3022357"/>
            <a:ext cx="2296009" cy="19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670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12</cp:revision>
  <dcterms:created xsi:type="dcterms:W3CDTF">2019-06-26T09:21:34Z</dcterms:created>
  <dcterms:modified xsi:type="dcterms:W3CDTF">2019-11-07T13:19:39Z</dcterms:modified>
</cp:coreProperties>
</file>