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74" r:id="rId3"/>
    <p:sldId id="273" r:id="rId4"/>
    <p:sldId id="272" r:id="rId5"/>
    <p:sldId id="271" r:id="rId6"/>
    <p:sldId id="270" r:id="rId7"/>
    <p:sldId id="269" r:id="rId8"/>
    <p:sldId id="268" r:id="rId9"/>
    <p:sldId id="267" r:id="rId10"/>
    <p:sldId id="266" r:id="rId11"/>
    <p:sldId id="275" r:id="rId12"/>
    <p:sldId id="264" r:id="rId13"/>
    <p:sldId id="263" r:id="rId14"/>
    <p:sldId id="262" r:id="rId15"/>
    <p:sldId id="261" r:id="rId16"/>
    <p:sldId id="260" r:id="rId17"/>
    <p:sldId id="259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AC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29"/>
    <p:restoredTop sz="94646"/>
  </p:normalViewPr>
  <p:slideViewPr>
    <p:cSldViewPr snapToGrid="0" snapToObjects="1">
      <p:cViewPr varScale="1">
        <p:scale>
          <a:sx n="109" d="100"/>
          <a:sy n="109" d="100"/>
        </p:scale>
        <p:origin x="70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605102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55552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44E4D4A-C7B4-0A4F-B336-7568CF39A4C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F826369-A491-FF49-B2BE-064E0024F40D}"/>
              </a:ext>
            </a:extLst>
          </p:cNvPr>
          <p:cNvSpPr txBox="1"/>
          <p:nvPr userDrawn="1"/>
        </p:nvSpPr>
        <p:spPr>
          <a:xfrm>
            <a:off x="743706" y="6250219"/>
            <a:ext cx="19601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AC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Content created by</a:t>
            </a:r>
          </a:p>
        </p:txBody>
      </p:sp>
    </p:spTree>
    <p:extLst>
      <p:ext uri="{BB962C8B-B14F-4D97-AF65-F5344CB8AC3E}">
        <p14:creationId xmlns:p14="http://schemas.microsoft.com/office/powerpoint/2010/main" val="356556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10" Type="http://schemas.openxmlformats.org/officeDocument/2006/relationships/image" Target="../media/image10.png"/><Relationship Id="rId4" Type="http://schemas.openxmlformats.org/officeDocument/2006/relationships/image" Target="../media/image4.jpg"/><Relationship Id="rId9" Type="http://schemas.openxmlformats.org/officeDocument/2006/relationships/image" Target="../media/image9.jp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25.png"/><Relationship Id="rId7" Type="http://schemas.openxmlformats.org/officeDocument/2006/relationships/image" Target="../media/image7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11" Type="http://schemas.openxmlformats.org/officeDocument/2006/relationships/image" Target="../media/image10.png"/><Relationship Id="rId5" Type="http://schemas.openxmlformats.org/officeDocument/2006/relationships/image" Target="../media/image4.jpg"/><Relationship Id="rId10" Type="http://schemas.openxmlformats.org/officeDocument/2006/relationships/image" Target="../media/image9.jpg"/><Relationship Id="rId4" Type="http://schemas.openxmlformats.org/officeDocument/2006/relationships/image" Target="../media/image6.png"/><Relationship Id="rId9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10" Type="http://schemas.openxmlformats.org/officeDocument/2006/relationships/image" Target="../media/image26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10" Type="http://schemas.openxmlformats.org/officeDocument/2006/relationships/image" Target="../media/image18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10" Type="http://schemas.openxmlformats.org/officeDocument/2006/relationships/image" Target="../media/image27.jpe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10" Type="http://schemas.openxmlformats.org/officeDocument/2006/relationships/image" Target="../media/image13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16.png"/><Relationship Id="rId5" Type="http://schemas.openxmlformats.org/officeDocument/2006/relationships/image" Target="../media/image7.png"/><Relationship Id="rId10" Type="http://schemas.openxmlformats.org/officeDocument/2006/relationships/image" Target="../media/image28.jpe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10" Type="http://schemas.openxmlformats.org/officeDocument/2006/relationships/image" Target="../media/image25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10" Type="http://schemas.openxmlformats.org/officeDocument/2006/relationships/image" Target="../media/image11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12" Type="http://schemas.openxmlformats.org/officeDocument/2006/relationships/image" Target="../media/image1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15.png"/><Relationship Id="rId5" Type="http://schemas.openxmlformats.org/officeDocument/2006/relationships/image" Target="../media/image7.png"/><Relationship Id="rId10" Type="http://schemas.openxmlformats.org/officeDocument/2006/relationships/image" Target="../media/image14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18.png"/><Relationship Id="rId5" Type="http://schemas.openxmlformats.org/officeDocument/2006/relationships/image" Target="../media/image7.png"/><Relationship Id="rId10" Type="http://schemas.openxmlformats.org/officeDocument/2006/relationships/image" Target="../media/image17.jpe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20.jpeg"/><Relationship Id="rId5" Type="http://schemas.openxmlformats.org/officeDocument/2006/relationships/image" Target="../media/image7.png"/><Relationship Id="rId10" Type="http://schemas.openxmlformats.org/officeDocument/2006/relationships/image" Target="../media/image19.jpe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12" Type="http://schemas.openxmlformats.org/officeDocument/2006/relationships/image" Target="../media/image2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22.JPG"/><Relationship Id="rId5" Type="http://schemas.openxmlformats.org/officeDocument/2006/relationships/image" Target="../media/image7.png"/><Relationship Id="rId10" Type="http://schemas.openxmlformats.org/officeDocument/2006/relationships/image" Target="../media/image21.jp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71BAC356-1C44-F44B-B830-43C409DA0D87}"/>
              </a:ext>
            </a:extLst>
          </p:cNvPr>
          <p:cNvSpPr txBox="1">
            <a:spLocks/>
          </p:cNvSpPr>
          <p:nvPr/>
        </p:nvSpPr>
        <p:spPr>
          <a:xfrm>
            <a:off x="2600634" y="6260486"/>
            <a:ext cx="41148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600" kern="1200">
                <a:solidFill>
                  <a:srgbClr val="00ACA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&lt;Partner logo&gt;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54EB3AC-D2CD-9040-93EF-FB25EB2C1C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B74E6FDB-7A33-184B-BFA9-D72881DB13F0}"/>
              </a:ext>
            </a:extLst>
          </p:cNvPr>
          <p:cNvSpPr txBox="1">
            <a:spLocks/>
          </p:cNvSpPr>
          <p:nvPr/>
        </p:nvSpPr>
        <p:spPr>
          <a:xfrm>
            <a:off x="779208" y="1980148"/>
            <a:ext cx="6064044" cy="75575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rgbClr val="00ACA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b="1" dirty="0" err="1" smtClean="0"/>
              <a:t>Tecnologie</a:t>
            </a:r>
            <a:endParaRPr lang="en-US" b="1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B553EABC-DF2E-8044-9EB9-8629F76FF197}"/>
              </a:ext>
            </a:extLst>
          </p:cNvPr>
          <p:cNvSpPr txBox="1">
            <a:spLocks/>
          </p:cNvSpPr>
          <p:nvPr/>
        </p:nvSpPr>
        <p:spPr>
          <a:xfrm>
            <a:off x="838199" y="2879027"/>
            <a:ext cx="7927732" cy="182877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Powerpoint </a:t>
            </a:r>
            <a:r>
              <a:rPr lang="en-US" sz="2400" dirty="0" err="1" smtClean="0"/>
              <a:t>Studenti</a:t>
            </a:r>
            <a:r>
              <a:rPr lang="en-US" sz="2400" dirty="0" smtClean="0"/>
              <a:t> </a:t>
            </a:r>
            <a:r>
              <a:rPr lang="en-US" sz="2400" dirty="0"/>
              <a:t>3</a:t>
            </a:r>
            <a:endParaRPr lang="en-US" sz="2400" dirty="0" smtClean="0"/>
          </a:p>
          <a:p>
            <a:pPr marL="0" indent="0">
              <a:buNone/>
            </a:pPr>
            <a:r>
              <a:rPr lang="en-US" sz="1800" dirty="0" err="1"/>
              <a:t>Posizionamento</a:t>
            </a:r>
            <a:r>
              <a:rPr lang="en-US" sz="1800" dirty="0"/>
              <a:t> e </a:t>
            </a:r>
            <a:r>
              <a:rPr lang="en-US" sz="1800" dirty="0" err="1"/>
              <a:t>connessione</a:t>
            </a:r>
            <a:r>
              <a:rPr lang="en-US" sz="1800" dirty="0"/>
              <a:t> </a:t>
            </a:r>
            <a:r>
              <a:rPr lang="en-US" sz="1800" dirty="0" err="1"/>
              <a:t>dei</a:t>
            </a:r>
            <a:r>
              <a:rPr lang="en-US" sz="1800" dirty="0"/>
              <a:t> </a:t>
            </a:r>
            <a:r>
              <a:rPr lang="en-US" sz="1800" dirty="0" err="1"/>
              <a:t>componenti</a:t>
            </a:r>
            <a:r>
              <a:rPr lang="en-US" sz="1800" dirty="0"/>
              <a:t> di un </a:t>
            </a:r>
            <a:r>
              <a:rPr lang="en-US" sz="1800" dirty="0" err="1"/>
              <a:t>veicolo</a:t>
            </a:r>
            <a:r>
              <a:rPr lang="en-US" sz="1800" dirty="0"/>
              <a:t> a fuel cell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C85300E-B0BF-4E44-9488-125A96BBBF49}"/>
              </a:ext>
            </a:extLst>
          </p:cNvPr>
          <p:cNvSpPr txBox="1"/>
          <p:nvPr/>
        </p:nvSpPr>
        <p:spPr>
          <a:xfrm>
            <a:off x="743706" y="6250219"/>
            <a:ext cx="19601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AC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Content created by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10636750" y="6625611"/>
            <a:ext cx="1500732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GB" sz="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Ultimo aggiornamento </a:t>
            </a:r>
            <a:r>
              <a:rPr lang="en-GB" sz="7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</a:t>
            </a:r>
            <a:r>
              <a:rPr lang="en-GB" sz="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07.11.19</a:t>
            </a:r>
            <a:endParaRPr lang="en-GB" sz="7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56540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15"/>
          <p:cNvSpPr txBox="1"/>
          <p:nvPr/>
        </p:nvSpPr>
        <p:spPr>
          <a:xfrm>
            <a:off x="677451" y="5404574"/>
            <a:ext cx="7848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dirty="0" smtClean="0"/>
              <a:t>Lo </a:t>
            </a:r>
            <a:r>
              <a:rPr lang="en-GB" dirty="0" err="1" smtClean="0"/>
              <a:t>scarico</a:t>
            </a:r>
            <a:r>
              <a:rPr lang="en-GB" dirty="0" smtClean="0"/>
              <a:t> </a:t>
            </a:r>
            <a:r>
              <a:rPr lang="en-GB" dirty="0" err="1" smtClean="0"/>
              <a:t>della</a:t>
            </a:r>
            <a:r>
              <a:rPr lang="en-GB" dirty="0" smtClean="0"/>
              <a:t> fuel cell è </a:t>
            </a:r>
            <a:r>
              <a:rPr lang="en-GB" dirty="0" err="1" smtClean="0"/>
              <a:t>utilizzato</a:t>
            </a:r>
            <a:r>
              <a:rPr lang="en-GB" dirty="0" smtClean="0"/>
              <a:t> per </a:t>
            </a:r>
            <a:r>
              <a:rPr lang="en-GB" dirty="0" err="1" smtClean="0"/>
              <a:t>eliminare</a:t>
            </a:r>
            <a:r>
              <a:rPr lang="en-GB" dirty="0" smtClean="0"/>
              <a:t> </a:t>
            </a:r>
            <a:r>
              <a:rPr lang="en-GB" dirty="0" err="1" smtClean="0"/>
              <a:t>l’acqua</a:t>
            </a:r>
            <a:r>
              <a:rPr lang="en-GB" dirty="0" smtClean="0"/>
              <a:t> </a:t>
            </a:r>
            <a:r>
              <a:rPr lang="en-GB" dirty="0" err="1" smtClean="0"/>
              <a:t>prodotta</a:t>
            </a:r>
            <a:r>
              <a:rPr lang="en-GB" dirty="0" smtClean="0"/>
              <a:t> </a:t>
            </a:r>
            <a:r>
              <a:rPr lang="en-GB" dirty="0" err="1" smtClean="0"/>
              <a:t>lato</a:t>
            </a:r>
            <a:r>
              <a:rPr lang="en-GB" dirty="0" smtClean="0"/>
              <a:t> aria </a:t>
            </a:r>
            <a:r>
              <a:rPr lang="en-GB" dirty="0" err="1" smtClean="0"/>
              <a:t>nello</a:t>
            </a:r>
            <a:r>
              <a:rPr lang="en-GB" dirty="0" smtClean="0"/>
              <a:t> stack. 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461427" y="656654"/>
            <a:ext cx="8064896" cy="4536504"/>
          </a:xfrm>
          <a:prstGeom prst="rect">
            <a:avLst/>
          </a:prstGeom>
          <a:noFill/>
          <a:ln w="38100">
            <a:solidFill>
              <a:srgbClr val="00AC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cxnSp>
        <p:nvCxnSpPr>
          <p:cNvPr id="5" name="Connecteur droit 4"/>
          <p:cNvCxnSpPr/>
          <p:nvPr/>
        </p:nvCxnSpPr>
        <p:spPr>
          <a:xfrm>
            <a:off x="2981707" y="656654"/>
            <a:ext cx="0" cy="4536504"/>
          </a:xfrm>
          <a:prstGeom prst="line">
            <a:avLst/>
          </a:prstGeom>
          <a:ln w="38100">
            <a:solidFill>
              <a:srgbClr val="00ACA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267" y="2037713"/>
            <a:ext cx="2327642" cy="1486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e 6"/>
          <p:cNvGrpSpPr/>
          <p:nvPr/>
        </p:nvGrpSpPr>
        <p:grpSpPr>
          <a:xfrm>
            <a:off x="3818347" y="2366557"/>
            <a:ext cx="4203920" cy="1220074"/>
            <a:chOff x="3320408" y="2504321"/>
            <a:chExt cx="5091688" cy="1586116"/>
          </a:xfrm>
        </p:grpSpPr>
        <p:pic>
          <p:nvPicPr>
            <p:cNvPr id="8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20408" y="2504321"/>
              <a:ext cx="5091688" cy="14421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Ellipse 1"/>
            <p:cNvSpPr/>
            <p:nvPr/>
          </p:nvSpPr>
          <p:spPr>
            <a:xfrm>
              <a:off x="5905840" y="3164968"/>
              <a:ext cx="432048" cy="50405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10" name="Ellipse 5"/>
            <p:cNvSpPr/>
            <p:nvPr/>
          </p:nvSpPr>
          <p:spPr>
            <a:xfrm>
              <a:off x="5433716" y="3358353"/>
              <a:ext cx="717816" cy="73208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sp>
        <p:nvSpPr>
          <p:cNvPr id="19" name="ZoneTexte 2"/>
          <p:cNvSpPr txBox="1"/>
          <p:nvPr/>
        </p:nvSpPr>
        <p:spPr>
          <a:xfrm>
            <a:off x="2956438" y="41924"/>
            <a:ext cx="39687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Sotto-</a:t>
            </a:r>
            <a:r>
              <a:rPr lang="en-GB" dirty="0" err="1" smtClean="0"/>
              <a:t>esercizio</a:t>
            </a:r>
            <a:r>
              <a:rPr lang="en-GB" dirty="0" smtClean="0"/>
              <a:t>: </a:t>
            </a:r>
            <a:r>
              <a:rPr lang="en-GB" dirty="0" err="1" smtClean="0"/>
              <a:t>ausiliari</a:t>
            </a:r>
            <a:r>
              <a:rPr lang="en-GB" dirty="0" smtClean="0"/>
              <a:t> di </a:t>
            </a:r>
            <a:r>
              <a:rPr lang="en-GB" dirty="0" err="1" smtClean="0"/>
              <a:t>una</a:t>
            </a:r>
            <a:r>
              <a:rPr lang="en-GB" dirty="0" smtClean="0"/>
              <a:t> fuel cell</a:t>
            </a:r>
            <a:endParaRPr lang="en-GB" dirty="0"/>
          </a:p>
        </p:txBody>
      </p:sp>
      <p:sp>
        <p:nvSpPr>
          <p:cNvPr id="20" name="Rectangle 19"/>
          <p:cNvSpPr/>
          <p:nvPr/>
        </p:nvSpPr>
        <p:spPr>
          <a:xfrm>
            <a:off x="10636750" y="6625611"/>
            <a:ext cx="1500732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GB" sz="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Ultimo aggiornamento </a:t>
            </a:r>
            <a:r>
              <a:rPr lang="en-GB" sz="7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</a:t>
            </a:r>
            <a:r>
              <a:rPr lang="en-GB" sz="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07.11.19</a:t>
            </a:r>
            <a:endParaRPr lang="en-GB" sz="7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33354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sp>
        <p:nvSpPr>
          <p:cNvPr id="15" name="Titre 1"/>
          <p:cNvSpPr txBox="1">
            <a:spLocks/>
          </p:cNvSpPr>
          <p:nvPr/>
        </p:nvSpPr>
        <p:spPr>
          <a:xfrm>
            <a:off x="1685910" y="2461869"/>
            <a:ext cx="7772400" cy="1398017"/>
          </a:xfrm>
          <a:prstGeom prst="rect">
            <a:avLst/>
          </a:prstGeom>
          <a:ln w="28575">
            <a:solidFill>
              <a:srgbClr val="00ACAF"/>
            </a:solidFill>
          </a:ln>
        </p:spPr>
        <p:txBody>
          <a:bodyPr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6600" dirty="0" smtClean="0"/>
              <a:t>SEZIONE DA STAMPARE</a:t>
            </a:r>
            <a:endParaRPr lang="en-GB" sz="6600" dirty="0"/>
          </a:p>
        </p:txBody>
      </p:sp>
      <p:sp>
        <p:nvSpPr>
          <p:cNvPr id="18" name="Sous-titre 2"/>
          <p:cNvSpPr txBox="1">
            <a:spLocks/>
          </p:cNvSpPr>
          <p:nvPr/>
        </p:nvSpPr>
        <p:spPr>
          <a:xfrm>
            <a:off x="2540977" y="4674060"/>
            <a:ext cx="6400800" cy="76693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err="1" smtClean="0"/>
              <a:t>Esempio</a:t>
            </a:r>
            <a:r>
              <a:rPr lang="en-GB" dirty="0" smtClean="0"/>
              <a:t> </a:t>
            </a:r>
            <a:r>
              <a:rPr lang="en-GB" dirty="0" err="1" smtClean="0"/>
              <a:t>basato</a:t>
            </a:r>
            <a:r>
              <a:rPr lang="en-GB" dirty="0" smtClean="0"/>
              <a:t> </a:t>
            </a:r>
            <a:r>
              <a:rPr lang="en-GB" dirty="0" err="1" smtClean="0"/>
              <a:t>sulla</a:t>
            </a:r>
            <a:r>
              <a:rPr lang="en-GB" dirty="0" smtClean="0"/>
              <a:t> Toyota </a:t>
            </a:r>
            <a:r>
              <a:rPr lang="en-GB" dirty="0" err="1" smtClean="0"/>
              <a:t>Mirai</a:t>
            </a:r>
            <a:endParaRPr lang="en-GB" dirty="0"/>
          </a:p>
        </p:txBody>
      </p:sp>
      <p:sp>
        <p:nvSpPr>
          <p:cNvPr id="19" name="ZoneTexte 3"/>
          <p:cNvSpPr txBox="1"/>
          <p:nvPr/>
        </p:nvSpPr>
        <p:spPr>
          <a:xfrm>
            <a:off x="2068969" y="696777"/>
            <a:ext cx="756084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err="1" smtClean="0"/>
              <a:t>Esercizio</a:t>
            </a:r>
            <a:r>
              <a:rPr lang="en-GB" sz="2800" dirty="0" smtClean="0"/>
              <a:t> </a:t>
            </a:r>
            <a:r>
              <a:rPr lang="en-GB" sz="2800" dirty="0" err="1" smtClean="0"/>
              <a:t>pratico</a:t>
            </a:r>
            <a:r>
              <a:rPr lang="en-GB" sz="2800" dirty="0" smtClean="0"/>
              <a:t>:</a:t>
            </a:r>
          </a:p>
          <a:p>
            <a:pPr algn="ctr"/>
            <a:r>
              <a:rPr lang="en-GB" sz="2800" dirty="0" err="1" smtClean="0"/>
              <a:t>Individuare</a:t>
            </a:r>
            <a:r>
              <a:rPr lang="en-GB" sz="2800" dirty="0" smtClean="0"/>
              <a:t> e </a:t>
            </a:r>
            <a:r>
              <a:rPr lang="en-GB" sz="2800" dirty="0" err="1" smtClean="0"/>
              <a:t>connettere</a:t>
            </a:r>
            <a:r>
              <a:rPr lang="en-GB" sz="2800" dirty="0" smtClean="0"/>
              <a:t> </a:t>
            </a:r>
            <a:r>
              <a:rPr lang="en-GB" sz="2800" dirty="0" err="1" smtClean="0"/>
              <a:t>i</a:t>
            </a:r>
            <a:r>
              <a:rPr lang="en-GB" sz="2800" dirty="0" smtClean="0"/>
              <a:t> </a:t>
            </a:r>
            <a:r>
              <a:rPr lang="en-GB" sz="2800" dirty="0" err="1" smtClean="0"/>
              <a:t>componenti</a:t>
            </a:r>
            <a:r>
              <a:rPr lang="en-GB" sz="2800" dirty="0" smtClean="0"/>
              <a:t> di un </a:t>
            </a:r>
            <a:r>
              <a:rPr lang="en-GB" sz="2800" dirty="0" err="1" smtClean="0"/>
              <a:t>veicolo</a:t>
            </a:r>
            <a:r>
              <a:rPr lang="en-GB" sz="2800" dirty="0" smtClean="0"/>
              <a:t> fuel cell</a:t>
            </a:r>
            <a:endParaRPr lang="en-GB" sz="2800" dirty="0"/>
          </a:p>
        </p:txBody>
      </p:sp>
      <p:sp>
        <p:nvSpPr>
          <p:cNvPr id="16" name="Rectangle 15"/>
          <p:cNvSpPr/>
          <p:nvPr/>
        </p:nvSpPr>
        <p:spPr>
          <a:xfrm>
            <a:off x="10636750" y="6625611"/>
            <a:ext cx="1500732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GB" sz="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Ultimo aggiornamento </a:t>
            </a:r>
            <a:r>
              <a:rPr lang="en-GB" sz="7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</a:t>
            </a:r>
            <a:r>
              <a:rPr lang="en-GB" sz="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07.11.19</a:t>
            </a:r>
            <a:endParaRPr lang="en-GB" sz="7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89171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pic>
        <p:nvPicPr>
          <p:cNvPr id="15" name="Image 7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47664" y="1412776"/>
            <a:ext cx="6172498" cy="3959542"/>
          </a:xfrm>
          <a:prstGeom prst="rect">
            <a:avLst/>
          </a:prstGeom>
          <a:ln w="19050">
            <a:solidFill>
              <a:schemeClr val="tx2"/>
            </a:solidFill>
            <a:prstDash val="sysDot"/>
          </a:ln>
        </p:spPr>
      </p:pic>
      <p:sp>
        <p:nvSpPr>
          <p:cNvPr id="16" name="ZoneTexte 2"/>
          <p:cNvSpPr txBox="1"/>
          <p:nvPr/>
        </p:nvSpPr>
        <p:spPr>
          <a:xfrm>
            <a:off x="5940152" y="1484784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/>
              <a:t>INTAKE</a:t>
            </a:r>
            <a:endParaRPr lang="fr-BE" dirty="0"/>
          </a:p>
        </p:txBody>
      </p:sp>
      <p:sp>
        <p:nvSpPr>
          <p:cNvPr id="17" name="ZoneTexte 14"/>
          <p:cNvSpPr txBox="1"/>
          <p:nvPr/>
        </p:nvSpPr>
        <p:spPr>
          <a:xfrm>
            <a:off x="7164288" y="2420888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/>
              <a:t>OUT</a:t>
            </a:r>
            <a:endParaRPr lang="fr-BE" dirty="0"/>
          </a:p>
        </p:txBody>
      </p:sp>
      <p:sp>
        <p:nvSpPr>
          <p:cNvPr id="18" name="Rectangle 17"/>
          <p:cNvSpPr/>
          <p:nvPr/>
        </p:nvSpPr>
        <p:spPr>
          <a:xfrm>
            <a:off x="10636750" y="6625611"/>
            <a:ext cx="1500732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GB" sz="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Ultimo aggiornamento </a:t>
            </a:r>
            <a:r>
              <a:rPr lang="en-GB" sz="7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</a:t>
            </a:r>
            <a:r>
              <a:rPr lang="en-GB" sz="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07.11.19</a:t>
            </a:r>
            <a:endParaRPr lang="en-GB" sz="7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30993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279376"/>
            <a:ext cx="4922520" cy="3733800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6" name="ZoneTexte 2"/>
          <p:cNvSpPr txBox="1"/>
          <p:nvPr/>
        </p:nvSpPr>
        <p:spPr>
          <a:xfrm>
            <a:off x="2186592" y="2946430"/>
            <a:ext cx="369184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BE" sz="1600" dirty="0" smtClean="0"/>
              <a:t>IN</a:t>
            </a:r>
            <a:endParaRPr lang="fr-BE" sz="1600" dirty="0"/>
          </a:p>
        </p:txBody>
      </p:sp>
      <p:sp>
        <p:nvSpPr>
          <p:cNvPr id="17" name="ZoneTexte 39"/>
          <p:cNvSpPr txBox="1"/>
          <p:nvPr/>
        </p:nvSpPr>
        <p:spPr>
          <a:xfrm>
            <a:off x="6516216" y="2933654"/>
            <a:ext cx="611184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BE" sz="1600" dirty="0" smtClean="0"/>
              <a:t>OUT</a:t>
            </a:r>
            <a:endParaRPr lang="fr-BE" sz="1600" dirty="0"/>
          </a:p>
        </p:txBody>
      </p:sp>
      <p:sp>
        <p:nvSpPr>
          <p:cNvPr id="18" name="Rectangle 17"/>
          <p:cNvSpPr/>
          <p:nvPr/>
        </p:nvSpPr>
        <p:spPr>
          <a:xfrm>
            <a:off x="10636750" y="6625611"/>
            <a:ext cx="1500732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GB" sz="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Ultimo aggiornamento </a:t>
            </a:r>
            <a:r>
              <a:rPr lang="en-GB" sz="7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</a:t>
            </a:r>
            <a:r>
              <a:rPr lang="en-GB" sz="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07.11.19</a:t>
            </a:r>
            <a:endParaRPr lang="en-GB" sz="7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70108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pic>
        <p:nvPicPr>
          <p:cNvPr id="15" name="Image 9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72" b="15977"/>
          <a:stretch/>
        </p:blipFill>
        <p:spPr>
          <a:xfrm>
            <a:off x="1331640" y="1442050"/>
            <a:ext cx="6496395" cy="3854196"/>
          </a:xfrm>
          <a:prstGeom prst="rect">
            <a:avLst/>
          </a:prstGeom>
          <a:ln w="19050">
            <a:solidFill>
              <a:schemeClr val="tx2"/>
            </a:solidFill>
            <a:prstDash val="sysDot"/>
          </a:ln>
        </p:spPr>
      </p:pic>
      <p:sp>
        <p:nvSpPr>
          <p:cNvPr id="16" name="ZoneTexte 38"/>
          <p:cNvSpPr txBox="1"/>
          <p:nvPr/>
        </p:nvSpPr>
        <p:spPr>
          <a:xfrm>
            <a:off x="7236296" y="1772816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/>
              <a:t>OUT</a:t>
            </a:r>
            <a:endParaRPr lang="fr-BE" dirty="0"/>
          </a:p>
        </p:txBody>
      </p:sp>
      <p:sp>
        <p:nvSpPr>
          <p:cNvPr id="17" name="ZoneTexte 41"/>
          <p:cNvSpPr txBox="1"/>
          <p:nvPr/>
        </p:nvSpPr>
        <p:spPr>
          <a:xfrm>
            <a:off x="1349904" y="4806420"/>
            <a:ext cx="468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/>
              <a:t>IN</a:t>
            </a:r>
            <a:endParaRPr lang="fr-BE" dirty="0"/>
          </a:p>
        </p:txBody>
      </p:sp>
      <p:sp>
        <p:nvSpPr>
          <p:cNvPr id="18" name="Rectangle 17"/>
          <p:cNvSpPr/>
          <p:nvPr/>
        </p:nvSpPr>
        <p:spPr>
          <a:xfrm>
            <a:off x="10636750" y="6625611"/>
            <a:ext cx="1500732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GB" sz="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Ultimo aggiornamento </a:t>
            </a:r>
            <a:r>
              <a:rPr lang="en-GB" sz="7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</a:t>
            </a:r>
            <a:r>
              <a:rPr lang="en-GB" sz="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07.11.19</a:t>
            </a:r>
            <a:endParaRPr lang="en-GB" sz="7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57851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pic>
        <p:nvPicPr>
          <p:cNvPr id="23" name="Picture 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055952"/>
            <a:ext cx="4794047" cy="4389272"/>
          </a:xfrm>
          <a:prstGeom prst="rect">
            <a:avLst/>
          </a:prstGeom>
          <a:noFill/>
          <a:ln w="19050">
            <a:solidFill>
              <a:schemeClr val="tx2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4" name="ZoneTexte 1"/>
          <p:cNvSpPr txBox="1"/>
          <p:nvPr/>
        </p:nvSpPr>
        <p:spPr>
          <a:xfrm>
            <a:off x="5796136" y="4325034"/>
            <a:ext cx="13609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000" dirty="0" smtClean="0"/>
              <a:t>FCC out</a:t>
            </a:r>
            <a:endParaRPr lang="fr-BE" sz="2000" dirty="0"/>
          </a:p>
        </p:txBody>
      </p:sp>
      <p:sp>
        <p:nvSpPr>
          <p:cNvPr id="15" name="Rectangle 14"/>
          <p:cNvSpPr/>
          <p:nvPr/>
        </p:nvSpPr>
        <p:spPr>
          <a:xfrm>
            <a:off x="10636750" y="6625611"/>
            <a:ext cx="1500732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GB" sz="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Ultimo aggiornamento </a:t>
            </a:r>
            <a:r>
              <a:rPr lang="en-GB" sz="7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</a:t>
            </a:r>
            <a:r>
              <a:rPr lang="en-GB" sz="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07.11.19</a:t>
            </a:r>
            <a:endParaRPr lang="en-GB" sz="7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9062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pic>
        <p:nvPicPr>
          <p:cNvPr id="15" name="Image 1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700808"/>
            <a:ext cx="3927763" cy="3782290"/>
          </a:xfrm>
          <a:prstGeom prst="rect">
            <a:avLst/>
          </a:prstGeom>
          <a:ln w="19050">
            <a:solidFill>
              <a:schemeClr val="tx2"/>
            </a:solidFill>
            <a:prstDash val="sysDot"/>
          </a:ln>
        </p:spPr>
      </p:pic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743352"/>
            <a:ext cx="2548128" cy="2346960"/>
          </a:xfrm>
          <a:prstGeom prst="rect">
            <a:avLst/>
          </a:prstGeom>
          <a:noFill/>
          <a:ln w="19050">
            <a:solidFill>
              <a:schemeClr val="tx2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7" name="ZoneTexte 2"/>
          <p:cNvSpPr txBox="1"/>
          <p:nvPr/>
        </p:nvSpPr>
        <p:spPr>
          <a:xfrm>
            <a:off x="4560471" y="1916832"/>
            <a:ext cx="3600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400" dirty="0" smtClean="0"/>
              <a:t>IN</a:t>
            </a:r>
            <a:endParaRPr lang="fr-BE" sz="1400" dirty="0"/>
          </a:p>
        </p:txBody>
      </p:sp>
      <p:sp>
        <p:nvSpPr>
          <p:cNvPr id="18" name="ZoneTexte 15"/>
          <p:cNvSpPr txBox="1"/>
          <p:nvPr/>
        </p:nvSpPr>
        <p:spPr>
          <a:xfrm>
            <a:off x="4437128" y="4437112"/>
            <a:ext cx="5760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400" dirty="0" smtClean="0"/>
              <a:t>OUT</a:t>
            </a:r>
            <a:endParaRPr lang="fr-BE" sz="1400" dirty="0"/>
          </a:p>
        </p:txBody>
      </p:sp>
      <p:sp>
        <p:nvSpPr>
          <p:cNvPr id="19" name="Rectangle 18"/>
          <p:cNvSpPr/>
          <p:nvPr/>
        </p:nvSpPr>
        <p:spPr>
          <a:xfrm>
            <a:off x="10636750" y="6625611"/>
            <a:ext cx="1500732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GB" sz="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Ultimo aggiornamento </a:t>
            </a:r>
            <a:r>
              <a:rPr lang="en-GB" sz="7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</a:t>
            </a:r>
            <a:r>
              <a:rPr lang="en-GB" sz="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07.11.19</a:t>
            </a:r>
            <a:endParaRPr lang="en-GB" sz="7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3994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591943"/>
            <a:ext cx="7130220" cy="1629145"/>
          </a:xfrm>
          <a:prstGeom prst="rect">
            <a:avLst/>
          </a:prstGeom>
          <a:noFill/>
          <a:ln w="19050">
            <a:solidFill>
              <a:schemeClr val="tx2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6" name="ZoneTexte 16"/>
          <p:cNvSpPr txBox="1"/>
          <p:nvPr/>
        </p:nvSpPr>
        <p:spPr>
          <a:xfrm>
            <a:off x="971600" y="2807967"/>
            <a:ext cx="3600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400" dirty="0" smtClean="0"/>
              <a:t>IN</a:t>
            </a:r>
            <a:endParaRPr lang="fr-BE" sz="1400" dirty="0"/>
          </a:p>
        </p:txBody>
      </p:sp>
      <p:sp>
        <p:nvSpPr>
          <p:cNvPr id="17" name="ZoneTexte 17"/>
          <p:cNvSpPr txBox="1"/>
          <p:nvPr/>
        </p:nvSpPr>
        <p:spPr>
          <a:xfrm>
            <a:off x="7596336" y="3600055"/>
            <a:ext cx="5760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400" dirty="0" smtClean="0"/>
              <a:t>OUT</a:t>
            </a:r>
            <a:endParaRPr lang="fr-BE" sz="1400" dirty="0"/>
          </a:p>
        </p:txBody>
      </p:sp>
      <p:sp>
        <p:nvSpPr>
          <p:cNvPr id="18" name="Rectangle 17"/>
          <p:cNvSpPr/>
          <p:nvPr/>
        </p:nvSpPr>
        <p:spPr>
          <a:xfrm>
            <a:off x="10636750" y="6625611"/>
            <a:ext cx="1500732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GB" sz="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Ultimo aggiornamento </a:t>
            </a:r>
            <a:r>
              <a:rPr lang="en-GB" sz="7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</a:t>
            </a:r>
            <a:r>
              <a:rPr lang="en-GB" sz="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07.11.19</a:t>
            </a:r>
            <a:endParaRPr lang="en-GB" sz="7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57947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sp>
        <p:nvSpPr>
          <p:cNvPr id="15" name="Titre 1"/>
          <p:cNvSpPr txBox="1">
            <a:spLocks/>
          </p:cNvSpPr>
          <p:nvPr/>
        </p:nvSpPr>
        <p:spPr>
          <a:xfrm>
            <a:off x="1855177" y="2483955"/>
            <a:ext cx="7772400" cy="14700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 err="1" smtClean="0"/>
              <a:t>Componenti</a:t>
            </a:r>
            <a:r>
              <a:rPr lang="en-GB" dirty="0" smtClean="0"/>
              <a:t> di un powertrain  FCV (Fuel Cell Vehicle)</a:t>
            </a:r>
            <a:endParaRPr lang="en-GB" dirty="0"/>
          </a:p>
        </p:txBody>
      </p:sp>
      <p:sp>
        <p:nvSpPr>
          <p:cNvPr id="16" name="Sous-titre 2"/>
          <p:cNvSpPr txBox="1">
            <a:spLocks/>
          </p:cNvSpPr>
          <p:nvPr/>
        </p:nvSpPr>
        <p:spPr>
          <a:xfrm>
            <a:off x="2540977" y="4674060"/>
            <a:ext cx="6400800" cy="76693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err="1" smtClean="0"/>
              <a:t>Esempio</a:t>
            </a:r>
            <a:r>
              <a:rPr lang="en-GB" dirty="0" smtClean="0"/>
              <a:t> </a:t>
            </a:r>
            <a:r>
              <a:rPr lang="en-GB" dirty="0" err="1" smtClean="0"/>
              <a:t>basato</a:t>
            </a:r>
            <a:r>
              <a:rPr lang="en-GB" dirty="0" smtClean="0"/>
              <a:t> </a:t>
            </a:r>
            <a:r>
              <a:rPr lang="en-GB" dirty="0" err="1" smtClean="0"/>
              <a:t>sulla</a:t>
            </a:r>
            <a:r>
              <a:rPr lang="en-GB" dirty="0" smtClean="0"/>
              <a:t> Toyota </a:t>
            </a:r>
            <a:r>
              <a:rPr lang="en-GB" dirty="0" err="1" smtClean="0"/>
              <a:t>Mirai</a:t>
            </a:r>
            <a:endParaRPr lang="en-GB" dirty="0"/>
          </a:p>
        </p:txBody>
      </p:sp>
      <p:sp>
        <p:nvSpPr>
          <p:cNvPr id="17" name="ZoneTexte 3"/>
          <p:cNvSpPr txBox="1"/>
          <p:nvPr/>
        </p:nvSpPr>
        <p:spPr>
          <a:xfrm>
            <a:off x="2068969" y="696777"/>
            <a:ext cx="756084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err="1" smtClean="0"/>
              <a:t>Esercizio</a:t>
            </a:r>
            <a:r>
              <a:rPr lang="en-GB" sz="2800" dirty="0" smtClean="0"/>
              <a:t> </a:t>
            </a:r>
            <a:r>
              <a:rPr lang="en-GB" sz="2800" dirty="0" err="1" smtClean="0"/>
              <a:t>pratico</a:t>
            </a:r>
            <a:r>
              <a:rPr lang="en-GB" sz="2800" dirty="0" smtClean="0"/>
              <a:t>:</a:t>
            </a:r>
          </a:p>
          <a:p>
            <a:pPr algn="ctr"/>
            <a:r>
              <a:rPr lang="en-GB" sz="2800" dirty="0" err="1" smtClean="0"/>
              <a:t>Individuare</a:t>
            </a:r>
            <a:r>
              <a:rPr lang="en-GB" sz="2800" dirty="0" smtClean="0"/>
              <a:t> e </a:t>
            </a:r>
            <a:r>
              <a:rPr lang="en-GB" sz="2800" dirty="0" err="1" smtClean="0"/>
              <a:t>connettere</a:t>
            </a:r>
            <a:r>
              <a:rPr lang="en-GB" sz="2800" dirty="0" smtClean="0"/>
              <a:t> </a:t>
            </a:r>
            <a:r>
              <a:rPr lang="en-GB" sz="2800" dirty="0" err="1" smtClean="0"/>
              <a:t>i</a:t>
            </a:r>
            <a:r>
              <a:rPr lang="en-GB" sz="2800" dirty="0" smtClean="0"/>
              <a:t> </a:t>
            </a:r>
            <a:r>
              <a:rPr lang="en-GB" sz="2800" dirty="0" err="1" smtClean="0"/>
              <a:t>componenti</a:t>
            </a:r>
            <a:r>
              <a:rPr lang="en-GB" sz="2800" dirty="0" smtClean="0"/>
              <a:t> di un </a:t>
            </a:r>
            <a:r>
              <a:rPr lang="en-GB" sz="2800" dirty="0" err="1" smtClean="0"/>
              <a:t>veicolo</a:t>
            </a:r>
            <a:r>
              <a:rPr lang="en-GB" sz="2800" dirty="0" smtClean="0"/>
              <a:t> fuel cell</a:t>
            </a:r>
            <a:endParaRPr lang="en-GB" sz="2800" dirty="0"/>
          </a:p>
        </p:txBody>
      </p:sp>
      <p:sp>
        <p:nvSpPr>
          <p:cNvPr id="18" name="Rectangle 17"/>
          <p:cNvSpPr/>
          <p:nvPr/>
        </p:nvSpPr>
        <p:spPr>
          <a:xfrm>
            <a:off x="10636750" y="6625611"/>
            <a:ext cx="1500732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GB" sz="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Ultimo aggiornamento </a:t>
            </a:r>
            <a:r>
              <a:rPr lang="en-GB" sz="7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</a:t>
            </a:r>
            <a:r>
              <a:rPr lang="en-GB" sz="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07.11.19</a:t>
            </a:r>
            <a:endParaRPr lang="en-GB" sz="7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69419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sp>
        <p:nvSpPr>
          <p:cNvPr id="17" name="ZoneTexte 3"/>
          <p:cNvSpPr txBox="1"/>
          <p:nvPr/>
        </p:nvSpPr>
        <p:spPr>
          <a:xfrm>
            <a:off x="1761238" y="459384"/>
            <a:ext cx="756084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/>
              <a:t>Sotto-</a:t>
            </a:r>
            <a:r>
              <a:rPr lang="en-GB" sz="2800" dirty="0" err="1" smtClean="0"/>
              <a:t>esercizio</a:t>
            </a:r>
            <a:r>
              <a:rPr lang="en-GB" sz="2800" dirty="0" smtClean="0"/>
              <a:t>:</a:t>
            </a:r>
          </a:p>
          <a:p>
            <a:pPr algn="ctr"/>
            <a:r>
              <a:rPr lang="en-GB" sz="2800" dirty="0" err="1" smtClean="0"/>
              <a:t>Connettere</a:t>
            </a:r>
            <a:r>
              <a:rPr lang="en-GB" sz="2800" dirty="0" smtClean="0"/>
              <a:t> </a:t>
            </a:r>
            <a:r>
              <a:rPr lang="en-GB" sz="2800" dirty="0" err="1" smtClean="0"/>
              <a:t>gli</a:t>
            </a:r>
            <a:r>
              <a:rPr lang="en-GB" sz="2800" dirty="0" smtClean="0"/>
              <a:t> </a:t>
            </a:r>
            <a:r>
              <a:rPr lang="en-GB" sz="2800" dirty="0" err="1" smtClean="0"/>
              <a:t>ausiliari</a:t>
            </a:r>
            <a:r>
              <a:rPr lang="en-GB" sz="2800" dirty="0" smtClean="0"/>
              <a:t> di un </a:t>
            </a:r>
            <a:r>
              <a:rPr lang="en-GB" sz="2800" dirty="0" err="1" smtClean="0"/>
              <a:t>sistema</a:t>
            </a:r>
            <a:r>
              <a:rPr lang="en-GB" sz="2800" dirty="0" smtClean="0"/>
              <a:t> a </a:t>
            </a:r>
            <a:r>
              <a:rPr lang="en-GB" sz="2800" dirty="0" err="1" smtClean="0"/>
              <a:t>celle</a:t>
            </a:r>
            <a:r>
              <a:rPr lang="en-GB" sz="2800" dirty="0" smtClean="0"/>
              <a:t> a </a:t>
            </a:r>
            <a:r>
              <a:rPr lang="en-GB" sz="2800" dirty="0" err="1" smtClean="0"/>
              <a:t>combustibile</a:t>
            </a:r>
            <a:r>
              <a:rPr lang="en-GB" sz="2800" dirty="0" smtClean="0"/>
              <a:t> PEM per </a:t>
            </a:r>
            <a:r>
              <a:rPr lang="en-GB" sz="2800" dirty="0" err="1" smtClean="0"/>
              <a:t>veicoli</a:t>
            </a:r>
            <a:endParaRPr lang="en-GB" sz="2800" dirty="0" smtClean="0"/>
          </a:p>
        </p:txBody>
      </p:sp>
      <p:sp>
        <p:nvSpPr>
          <p:cNvPr id="20" name="Sous-titre 2"/>
          <p:cNvSpPr txBox="1">
            <a:spLocks/>
          </p:cNvSpPr>
          <p:nvPr/>
        </p:nvSpPr>
        <p:spPr>
          <a:xfrm>
            <a:off x="2540977" y="4674060"/>
            <a:ext cx="6400800" cy="76693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err="1" smtClean="0"/>
              <a:t>Esempio</a:t>
            </a:r>
            <a:r>
              <a:rPr lang="en-GB" dirty="0" smtClean="0"/>
              <a:t> </a:t>
            </a:r>
            <a:r>
              <a:rPr lang="en-GB" dirty="0" err="1" smtClean="0"/>
              <a:t>basato</a:t>
            </a:r>
            <a:r>
              <a:rPr lang="en-GB" dirty="0" smtClean="0"/>
              <a:t> </a:t>
            </a:r>
            <a:r>
              <a:rPr lang="en-GB" dirty="0" err="1" smtClean="0"/>
              <a:t>sulla</a:t>
            </a:r>
            <a:r>
              <a:rPr lang="en-GB" dirty="0" smtClean="0"/>
              <a:t> Toyota </a:t>
            </a:r>
            <a:r>
              <a:rPr lang="en-GB" dirty="0" err="1" smtClean="0"/>
              <a:t>Mirai</a:t>
            </a:r>
            <a:endParaRPr lang="en-GB" dirty="0"/>
          </a:p>
        </p:txBody>
      </p:sp>
      <p:sp>
        <p:nvSpPr>
          <p:cNvPr id="21" name="Titre 1"/>
          <p:cNvSpPr txBox="1">
            <a:spLocks/>
          </p:cNvSpPr>
          <p:nvPr/>
        </p:nvSpPr>
        <p:spPr>
          <a:xfrm>
            <a:off x="1916723" y="2390578"/>
            <a:ext cx="7772400" cy="1398017"/>
          </a:xfrm>
          <a:prstGeom prst="rect">
            <a:avLst/>
          </a:prstGeom>
          <a:ln w="28575">
            <a:solidFill>
              <a:srgbClr val="00ACAF"/>
            </a:solidFill>
          </a:ln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GB" sz="1600" dirty="0" err="1" smtClean="0"/>
              <a:t>Esercizio</a:t>
            </a:r>
            <a:r>
              <a:rPr lang="en-GB" sz="1600" dirty="0" smtClean="0"/>
              <a:t>: </a:t>
            </a:r>
            <a:r>
              <a:rPr lang="en-GB" sz="1600" dirty="0" err="1" smtClean="0"/>
              <a:t>Stampare</a:t>
            </a:r>
            <a:r>
              <a:rPr lang="en-GB" sz="1600" dirty="0" smtClean="0"/>
              <a:t> le </a:t>
            </a:r>
            <a:r>
              <a:rPr lang="en-GB" sz="1600" dirty="0" err="1" smtClean="0"/>
              <a:t>pagine</a:t>
            </a:r>
            <a:r>
              <a:rPr lang="en-GB" sz="1600" dirty="0" smtClean="0"/>
              <a:t> </a:t>
            </a:r>
            <a:r>
              <a:rPr lang="en-GB" sz="1600" dirty="0" err="1" smtClean="0"/>
              <a:t>nella</a:t>
            </a:r>
            <a:r>
              <a:rPr lang="en-GB" sz="1600" dirty="0" smtClean="0"/>
              <a:t> “SEZIONE DA STAMPARE” di </a:t>
            </a:r>
            <a:r>
              <a:rPr lang="en-GB" sz="1600" dirty="0" err="1" smtClean="0"/>
              <a:t>questo</a:t>
            </a:r>
            <a:r>
              <a:rPr lang="en-GB" sz="1600" dirty="0" smtClean="0"/>
              <a:t> </a:t>
            </a:r>
            <a:r>
              <a:rPr lang="en-GB" sz="1600" dirty="0" err="1" smtClean="0"/>
              <a:t>documento</a:t>
            </a:r>
            <a:r>
              <a:rPr lang="en-GB" sz="1600" dirty="0" smtClean="0"/>
              <a:t> e </a:t>
            </a:r>
            <a:r>
              <a:rPr lang="en-GB" sz="1600" dirty="0" err="1" smtClean="0"/>
              <a:t>ritagliare</a:t>
            </a:r>
            <a:r>
              <a:rPr lang="en-GB" sz="1600" dirty="0" smtClean="0"/>
              <a:t> I </a:t>
            </a:r>
            <a:r>
              <a:rPr lang="en-GB" sz="1600" dirty="0" err="1" smtClean="0"/>
              <a:t>componenti</a:t>
            </a:r>
            <a:r>
              <a:rPr lang="en-GB" sz="1600" dirty="0" smtClean="0"/>
              <a:t>. </a:t>
            </a:r>
            <a:r>
              <a:rPr lang="en-GB" sz="1600" dirty="0" err="1" smtClean="0"/>
              <a:t>Disegnare</a:t>
            </a:r>
            <a:r>
              <a:rPr lang="en-GB" sz="1600" dirty="0" smtClean="0"/>
              <a:t> </a:t>
            </a:r>
            <a:r>
              <a:rPr lang="en-GB" sz="1600" dirty="0" err="1" smtClean="0"/>
              <a:t>alla</a:t>
            </a:r>
            <a:r>
              <a:rPr lang="en-GB" sz="1600" dirty="0" smtClean="0"/>
              <a:t> </a:t>
            </a:r>
            <a:r>
              <a:rPr lang="en-GB" sz="1600" dirty="0" err="1" smtClean="0"/>
              <a:t>lavagna</a:t>
            </a:r>
            <a:r>
              <a:rPr lang="en-GB" sz="1600" dirty="0" smtClean="0"/>
              <a:t> la vista </a:t>
            </a:r>
            <a:r>
              <a:rPr lang="en-GB" sz="1600" dirty="0" err="1" smtClean="0"/>
              <a:t>dall’alto</a:t>
            </a:r>
            <a:r>
              <a:rPr lang="en-GB" sz="1600" dirty="0" smtClean="0"/>
              <a:t> di un </a:t>
            </a:r>
            <a:r>
              <a:rPr lang="en-GB" sz="1600" dirty="0" err="1" smtClean="0"/>
              <a:t>rettangolo</a:t>
            </a:r>
            <a:r>
              <a:rPr lang="en-GB" sz="1600" dirty="0" smtClean="0"/>
              <a:t> a </a:t>
            </a:r>
            <a:r>
              <a:rPr lang="en-GB" sz="1600" dirty="0" err="1" smtClean="0"/>
              <a:t>rappresentazione</a:t>
            </a:r>
            <a:r>
              <a:rPr lang="en-GB" sz="1600" dirty="0" smtClean="0"/>
              <a:t> del </a:t>
            </a:r>
            <a:r>
              <a:rPr lang="en-GB" sz="1600" dirty="0" err="1" smtClean="0"/>
              <a:t>veicolo</a:t>
            </a:r>
            <a:r>
              <a:rPr lang="en-GB" sz="1600" dirty="0" smtClean="0"/>
              <a:t> e </a:t>
            </a:r>
            <a:r>
              <a:rPr lang="en-GB" sz="1600" dirty="0" err="1" smtClean="0"/>
              <a:t>collocare</a:t>
            </a:r>
            <a:r>
              <a:rPr lang="en-GB" sz="1600" dirty="0" smtClean="0"/>
              <a:t> I </a:t>
            </a:r>
            <a:r>
              <a:rPr lang="en-GB" sz="1600" dirty="0" err="1" smtClean="0"/>
              <a:t>componenti</a:t>
            </a:r>
            <a:r>
              <a:rPr lang="en-GB" sz="1600" dirty="0" smtClean="0"/>
              <a:t> </a:t>
            </a:r>
            <a:r>
              <a:rPr lang="en-GB" sz="1600" dirty="0" err="1" smtClean="0"/>
              <a:t>seguendo</a:t>
            </a:r>
            <a:r>
              <a:rPr lang="en-GB" sz="1600" dirty="0"/>
              <a:t> </a:t>
            </a:r>
            <a:r>
              <a:rPr lang="en-GB" sz="1600" dirty="0" smtClean="0"/>
              <a:t>la </a:t>
            </a:r>
            <a:r>
              <a:rPr lang="en-GB" sz="1600" dirty="0" err="1" smtClean="0"/>
              <a:t>spiegazione</a:t>
            </a:r>
            <a:r>
              <a:rPr lang="en-GB" sz="1600" dirty="0" smtClean="0"/>
              <a:t> </a:t>
            </a:r>
            <a:r>
              <a:rPr lang="en-GB" sz="1600" dirty="0" err="1" smtClean="0"/>
              <a:t>teorica</a:t>
            </a:r>
            <a:r>
              <a:rPr lang="en-GB" sz="1600" dirty="0" smtClean="0"/>
              <a:t> </a:t>
            </a:r>
            <a:r>
              <a:rPr lang="en-GB" sz="1600" dirty="0" err="1" smtClean="0"/>
              <a:t>precedente</a:t>
            </a:r>
            <a:r>
              <a:rPr lang="en-GB" sz="1600" dirty="0" smtClean="0"/>
              <a:t>. </a:t>
            </a:r>
            <a:r>
              <a:rPr lang="en-GB" sz="1600" dirty="0" err="1" smtClean="0"/>
              <a:t>Segnare</a:t>
            </a:r>
            <a:r>
              <a:rPr lang="en-GB" sz="1600" dirty="0" smtClean="0"/>
              <a:t> la </a:t>
            </a:r>
            <a:r>
              <a:rPr lang="en-GB" sz="1600" dirty="0" err="1" smtClean="0"/>
              <a:t>funzione</a:t>
            </a:r>
            <a:r>
              <a:rPr lang="en-GB" sz="1600" dirty="0" smtClean="0"/>
              <a:t> di </a:t>
            </a:r>
            <a:r>
              <a:rPr lang="en-GB" sz="1600" dirty="0" err="1" smtClean="0"/>
              <a:t>ogni</a:t>
            </a:r>
            <a:r>
              <a:rPr lang="en-GB" sz="1600" dirty="0" smtClean="0"/>
              <a:t> </a:t>
            </a:r>
            <a:r>
              <a:rPr lang="en-GB" sz="1600" dirty="0" err="1" smtClean="0"/>
              <a:t>componente</a:t>
            </a:r>
            <a:r>
              <a:rPr lang="en-GB" sz="1600" dirty="0" smtClean="0"/>
              <a:t> e </a:t>
            </a:r>
            <a:r>
              <a:rPr lang="en-GB" sz="1600" dirty="0" err="1" smtClean="0"/>
              <a:t>connetterli</a:t>
            </a:r>
            <a:r>
              <a:rPr lang="en-GB" sz="1600" dirty="0" smtClean="0"/>
              <a:t> </a:t>
            </a:r>
            <a:r>
              <a:rPr lang="en-GB" sz="1600" dirty="0" err="1" smtClean="0"/>
              <a:t>tra</a:t>
            </a:r>
            <a:r>
              <a:rPr lang="en-GB" sz="1600" dirty="0" smtClean="0"/>
              <a:t> </a:t>
            </a:r>
            <a:r>
              <a:rPr lang="en-GB" sz="1600" dirty="0" err="1" smtClean="0"/>
              <a:t>loro</a:t>
            </a:r>
            <a:r>
              <a:rPr lang="en-GB" sz="1600" dirty="0" smtClean="0"/>
              <a:t> in </a:t>
            </a:r>
            <a:r>
              <a:rPr lang="en-GB" sz="1600" dirty="0" err="1" smtClean="0"/>
              <a:t>modo</a:t>
            </a:r>
            <a:r>
              <a:rPr lang="en-GB" sz="1600" dirty="0" smtClean="0"/>
              <a:t> da </a:t>
            </a:r>
            <a:r>
              <a:rPr lang="en-GB" sz="1600" dirty="0" err="1" smtClean="0"/>
              <a:t>ricostruire</a:t>
            </a:r>
            <a:r>
              <a:rPr lang="en-GB" sz="1600" dirty="0" smtClean="0"/>
              <a:t> </a:t>
            </a:r>
            <a:r>
              <a:rPr lang="en-GB" sz="1600" dirty="0" err="1" smtClean="0"/>
              <a:t>il</a:t>
            </a:r>
            <a:r>
              <a:rPr lang="en-GB" sz="1600" dirty="0" smtClean="0"/>
              <a:t> </a:t>
            </a:r>
            <a:r>
              <a:rPr lang="en-GB" sz="1600" dirty="0" err="1" smtClean="0"/>
              <a:t>sistema</a:t>
            </a:r>
            <a:r>
              <a:rPr lang="en-GB" sz="1600" dirty="0" smtClean="0"/>
              <a:t> di </a:t>
            </a:r>
            <a:r>
              <a:rPr lang="en-GB" sz="1600" dirty="0" err="1" smtClean="0"/>
              <a:t>propulsione</a:t>
            </a:r>
            <a:r>
              <a:rPr lang="en-GB" sz="1600" dirty="0" smtClean="0"/>
              <a:t> </a:t>
            </a:r>
            <a:r>
              <a:rPr lang="en-GB" sz="1600" dirty="0" err="1" smtClean="0"/>
              <a:t>completo</a:t>
            </a:r>
            <a:r>
              <a:rPr lang="en-GB" sz="1600" dirty="0" smtClean="0"/>
              <a:t>.  </a:t>
            </a:r>
            <a:endParaRPr lang="en-GB" sz="1600" dirty="0"/>
          </a:p>
        </p:txBody>
      </p:sp>
      <p:sp>
        <p:nvSpPr>
          <p:cNvPr id="15" name="Rectangle 14"/>
          <p:cNvSpPr/>
          <p:nvPr/>
        </p:nvSpPr>
        <p:spPr>
          <a:xfrm>
            <a:off x="10636750" y="6625611"/>
            <a:ext cx="1500732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GB" sz="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Ultimo aggiornamento </a:t>
            </a:r>
            <a:r>
              <a:rPr lang="en-GB" sz="7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</a:t>
            </a:r>
            <a:r>
              <a:rPr lang="en-GB" sz="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07.11.19</a:t>
            </a:r>
            <a:endParaRPr lang="en-GB" sz="7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37620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sp>
        <p:nvSpPr>
          <p:cNvPr id="15" name="ZoneTexte 2"/>
          <p:cNvSpPr txBox="1"/>
          <p:nvPr/>
        </p:nvSpPr>
        <p:spPr>
          <a:xfrm>
            <a:off x="2956438" y="41924"/>
            <a:ext cx="39687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Sotto-</a:t>
            </a:r>
            <a:r>
              <a:rPr lang="en-GB" dirty="0" err="1" smtClean="0"/>
              <a:t>esercizio</a:t>
            </a:r>
            <a:r>
              <a:rPr lang="en-GB" dirty="0" smtClean="0"/>
              <a:t>: </a:t>
            </a:r>
            <a:r>
              <a:rPr lang="en-GB" dirty="0" err="1" smtClean="0"/>
              <a:t>ausiliari</a:t>
            </a:r>
            <a:r>
              <a:rPr lang="en-GB" dirty="0" smtClean="0"/>
              <a:t> di </a:t>
            </a:r>
            <a:r>
              <a:rPr lang="en-GB" dirty="0" err="1" smtClean="0"/>
              <a:t>una</a:t>
            </a:r>
            <a:r>
              <a:rPr lang="en-GB" dirty="0" smtClean="0"/>
              <a:t> fuel cell</a:t>
            </a:r>
            <a:endParaRPr lang="en-GB" dirty="0"/>
          </a:p>
        </p:txBody>
      </p:sp>
      <p:sp>
        <p:nvSpPr>
          <p:cNvPr id="16" name="ZoneTexte 15"/>
          <p:cNvSpPr txBox="1"/>
          <p:nvPr/>
        </p:nvSpPr>
        <p:spPr>
          <a:xfrm>
            <a:off x="1239153" y="4651711"/>
            <a:ext cx="77768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dirty="0" err="1" smtClean="0"/>
              <a:t>Una</a:t>
            </a:r>
            <a:r>
              <a:rPr lang="en-GB" dirty="0" smtClean="0"/>
              <a:t> fuel cell ha </a:t>
            </a:r>
            <a:r>
              <a:rPr lang="en-GB" dirty="0" err="1" smtClean="0"/>
              <a:t>bisogno</a:t>
            </a:r>
            <a:r>
              <a:rPr lang="en-GB" dirty="0" smtClean="0"/>
              <a:t> di </a:t>
            </a:r>
            <a:r>
              <a:rPr lang="en-GB" dirty="0" err="1" smtClean="0"/>
              <a:t>apparecchi</a:t>
            </a:r>
            <a:r>
              <a:rPr lang="en-GB" dirty="0" smtClean="0"/>
              <a:t> </a:t>
            </a:r>
            <a:r>
              <a:rPr lang="en-GB" dirty="0" err="1" smtClean="0"/>
              <a:t>ausiliari</a:t>
            </a:r>
            <a:r>
              <a:rPr lang="en-GB" dirty="0" smtClean="0"/>
              <a:t> per </a:t>
            </a:r>
            <a:r>
              <a:rPr lang="en-GB" dirty="0" err="1" smtClean="0"/>
              <a:t>funzionare</a:t>
            </a:r>
            <a:r>
              <a:rPr lang="en-GB" dirty="0" smtClean="0"/>
              <a:t> </a:t>
            </a:r>
            <a:r>
              <a:rPr lang="en-GB" dirty="0" err="1" smtClean="0"/>
              <a:t>correttamente</a:t>
            </a:r>
            <a:r>
              <a:rPr lang="en-GB" dirty="0" smtClean="0"/>
              <a:t>. </a:t>
            </a:r>
            <a:r>
              <a:rPr lang="en-GB" dirty="0" err="1" smtClean="0"/>
              <a:t>Deve</a:t>
            </a:r>
            <a:r>
              <a:rPr lang="en-GB" dirty="0" smtClean="0"/>
              <a:t> </a:t>
            </a:r>
            <a:r>
              <a:rPr lang="en-GB" dirty="0" err="1" smtClean="0"/>
              <a:t>essere</a:t>
            </a:r>
            <a:r>
              <a:rPr lang="en-GB" dirty="0" smtClean="0"/>
              <a:t> </a:t>
            </a:r>
            <a:r>
              <a:rPr lang="en-GB" dirty="0" err="1" smtClean="0"/>
              <a:t>alimentata</a:t>
            </a:r>
            <a:r>
              <a:rPr lang="en-GB" dirty="0" smtClean="0"/>
              <a:t> da </a:t>
            </a:r>
            <a:r>
              <a:rPr lang="en-GB" dirty="0" err="1" smtClean="0"/>
              <a:t>idrogeno</a:t>
            </a:r>
            <a:r>
              <a:rPr lang="en-GB" dirty="0" smtClean="0"/>
              <a:t> e aria </a:t>
            </a:r>
            <a:r>
              <a:rPr lang="en-GB" dirty="0" err="1" smtClean="0"/>
              <a:t>umidificata</a:t>
            </a:r>
            <a:r>
              <a:rPr lang="en-GB" dirty="0" smtClean="0"/>
              <a:t> e </a:t>
            </a:r>
            <a:r>
              <a:rPr lang="en-GB" dirty="0" err="1" smtClean="0"/>
              <a:t>filtrata</a:t>
            </a:r>
            <a:r>
              <a:rPr lang="en-GB" dirty="0" smtClean="0"/>
              <a:t>, </a:t>
            </a:r>
            <a:r>
              <a:rPr lang="en-GB" dirty="0" err="1" smtClean="0"/>
              <a:t>deve</a:t>
            </a:r>
            <a:r>
              <a:rPr lang="en-GB" dirty="0" smtClean="0"/>
              <a:t> </a:t>
            </a:r>
            <a:r>
              <a:rPr lang="en-GB" dirty="0" err="1" smtClean="0"/>
              <a:t>essere</a:t>
            </a:r>
            <a:r>
              <a:rPr lang="en-GB" dirty="0" smtClean="0"/>
              <a:t> </a:t>
            </a:r>
            <a:r>
              <a:rPr lang="en-GB" dirty="0" err="1" smtClean="0"/>
              <a:t>raffreddata</a:t>
            </a:r>
            <a:r>
              <a:rPr lang="en-GB" dirty="0" smtClean="0"/>
              <a:t> e </a:t>
            </a:r>
            <a:r>
              <a:rPr lang="en-GB" dirty="0" err="1" smtClean="0"/>
              <a:t>l’acqua</a:t>
            </a:r>
            <a:r>
              <a:rPr lang="en-GB" dirty="0" smtClean="0"/>
              <a:t> </a:t>
            </a:r>
            <a:r>
              <a:rPr lang="en-GB" dirty="0" err="1" smtClean="0"/>
              <a:t>prodotta</a:t>
            </a:r>
            <a:r>
              <a:rPr lang="en-GB" dirty="0" smtClean="0"/>
              <a:t> </a:t>
            </a:r>
            <a:r>
              <a:rPr lang="en-GB" dirty="0" err="1" smtClean="0"/>
              <a:t>deve</a:t>
            </a:r>
            <a:r>
              <a:rPr lang="en-GB" dirty="0" smtClean="0"/>
              <a:t> </a:t>
            </a:r>
            <a:r>
              <a:rPr lang="en-GB" dirty="0" err="1" smtClean="0"/>
              <a:t>essere</a:t>
            </a:r>
            <a:r>
              <a:rPr lang="en-GB" dirty="0" smtClean="0"/>
              <a:t> </a:t>
            </a:r>
            <a:r>
              <a:rPr lang="en-GB" dirty="0" err="1" smtClean="0"/>
              <a:t>eliminata</a:t>
            </a:r>
            <a:r>
              <a:rPr lang="en-GB" dirty="0" smtClean="0"/>
              <a:t> da un </a:t>
            </a:r>
            <a:r>
              <a:rPr lang="en-GB" dirty="0" err="1" smtClean="0"/>
              <a:t>sistema</a:t>
            </a:r>
            <a:r>
              <a:rPr lang="en-GB" dirty="0" smtClean="0"/>
              <a:t> di </a:t>
            </a:r>
            <a:r>
              <a:rPr lang="en-GB" dirty="0" err="1" smtClean="0"/>
              <a:t>scarico</a:t>
            </a:r>
            <a:r>
              <a:rPr lang="en-GB" dirty="0" smtClean="0"/>
              <a:t>. </a:t>
            </a:r>
            <a:endParaRPr lang="en-GB" dirty="0"/>
          </a:p>
        </p:txBody>
      </p:sp>
      <p:pic>
        <p:nvPicPr>
          <p:cNvPr id="17" name="Image 3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04804" y="525239"/>
            <a:ext cx="5997427" cy="3849624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10636750" y="6625611"/>
            <a:ext cx="1500732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GB" sz="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Ultimo aggiornamento </a:t>
            </a:r>
            <a:r>
              <a:rPr lang="en-GB" sz="7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</a:t>
            </a:r>
            <a:r>
              <a:rPr lang="en-GB" sz="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07.11.19</a:t>
            </a:r>
            <a:endParaRPr lang="en-GB" sz="7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23194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sp>
        <p:nvSpPr>
          <p:cNvPr id="16" name="ZoneTexte 15"/>
          <p:cNvSpPr txBox="1"/>
          <p:nvPr/>
        </p:nvSpPr>
        <p:spPr>
          <a:xfrm>
            <a:off x="873892" y="5040370"/>
            <a:ext cx="78488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dirty="0" smtClean="0"/>
              <a:t>Il </a:t>
            </a:r>
            <a:r>
              <a:rPr lang="en-GB" dirty="0" err="1" smtClean="0"/>
              <a:t>radiatore</a:t>
            </a:r>
            <a:r>
              <a:rPr lang="en-GB" dirty="0" smtClean="0"/>
              <a:t> e </a:t>
            </a:r>
            <a:r>
              <a:rPr lang="en-GB" dirty="0" err="1" smtClean="0"/>
              <a:t>il</a:t>
            </a:r>
            <a:r>
              <a:rPr lang="en-GB" dirty="0" smtClean="0"/>
              <a:t> </a:t>
            </a:r>
            <a:r>
              <a:rPr lang="en-GB" dirty="0" err="1" smtClean="0"/>
              <a:t>sistema</a:t>
            </a:r>
            <a:r>
              <a:rPr lang="en-GB" dirty="0" smtClean="0"/>
              <a:t> di </a:t>
            </a:r>
            <a:r>
              <a:rPr lang="en-GB" dirty="0" err="1" smtClean="0"/>
              <a:t>raffreddamento</a:t>
            </a:r>
            <a:r>
              <a:rPr lang="en-GB" dirty="0" smtClean="0"/>
              <a:t> </a:t>
            </a:r>
            <a:r>
              <a:rPr lang="en-GB" dirty="0" err="1" smtClean="0"/>
              <a:t>sono</a:t>
            </a:r>
            <a:r>
              <a:rPr lang="en-GB" dirty="0" smtClean="0"/>
              <a:t> </a:t>
            </a:r>
            <a:r>
              <a:rPr lang="en-GB" dirty="0" err="1" smtClean="0"/>
              <a:t>impiegati</a:t>
            </a:r>
            <a:r>
              <a:rPr lang="en-GB" dirty="0" smtClean="0"/>
              <a:t> per </a:t>
            </a:r>
            <a:r>
              <a:rPr lang="en-GB" dirty="0" err="1" smtClean="0"/>
              <a:t>raffreddare</a:t>
            </a:r>
            <a:r>
              <a:rPr lang="en-GB" dirty="0" smtClean="0"/>
              <a:t> la fuel cell </a:t>
            </a:r>
            <a:r>
              <a:rPr lang="en-GB" dirty="0" err="1" smtClean="0"/>
              <a:t>durante</a:t>
            </a:r>
            <a:r>
              <a:rPr lang="en-GB" dirty="0" smtClean="0"/>
              <a:t> </a:t>
            </a:r>
            <a:r>
              <a:rPr lang="en-GB" dirty="0" err="1" smtClean="0"/>
              <a:t>il</a:t>
            </a:r>
            <a:r>
              <a:rPr lang="en-GB" dirty="0" smtClean="0"/>
              <a:t> </a:t>
            </a:r>
            <a:r>
              <a:rPr lang="en-GB" dirty="0" err="1" smtClean="0"/>
              <a:t>funzionamento</a:t>
            </a:r>
            <a:r>
              <a:rPr lang="en-GB" dirty="0" smtClean="0"/>
              <a:t>. Un </a:t>
            </a:r>
            <a:r>
              <a:rPr lang="en-GB" dirty="0" err="1" smtClean="0"/>
              <a:t>fluido</a:t>
            </a:r>
            <a:r>
              <a:rPr lang="en-GB" dirty="0" smtClean="0"/>
              <a:t> </a:t>
            </a:r>
            <a:r>
              <a:rPr lang="en-GB" dirty="0" err="1" smtClean="0"/>
              <a:t>assorbe</a:t>
            </a:r>
            <a:r>
              <a:rPr lang="en-GB" dirty="0" smtClean="0"/>
              <a:t> </a:t>
            </a:r>
            <a:r>
              <a:rPr lang="en-GB" dirty="0" err="1" smtClean="0"/>
              <a:t>il</a:t>
            </a:r>
            <a:r>
              <a:rPr lang="en-GB" dirty="0" smtClean="0"/>
              <a:t> </a:t>
            </a:r>
            <a:r>
              <a:rPr lang="en-GB" dirty="0" err="1" smtClean="0"/>
              <a:t>calore</a:t>
            </a:r>
            <a:r>
              <a:rPr lang="en-GB" dirty="0" smtClean="0"/>
              <a:t> </a:t>
            </a:r>
            <a:r>
              <a:rPr lang="en-GB" dirty="0" err="1" smtClean="0"/>
              <a:t>prodotto</a:t>
            </a:r>
            <a:r>
              <a:rPr lang="en-GB" dirty="0" smtClean="0"/>
              <a:t> e </a:t>
            </a:r>
            <a:r>
              <a:rPr lang="en-GB" dirty="0" err="1" smtClean="0"/>
              <a:t>circola</a:t>
            </a:r>
            <a:r>
              <a:rPr lang="en-GB" dirty="0" smtClean="0"/>
              <a:t> in </a:t>
            </a:r>
            <a:r>
              <a:rPr lang="en-GB" dirty="0" err="1" smtClean="0"/>
              <a:t>uno</a:t>
            </a:r>
            <a:r>
              <a:rPr lang="en-GB" dirty="0" smtClean="0"/>
              <a:t> </a:t>
            </a:r>
            <a:r>
              <a:rPr lang="en-GB" dirty="0" err="1" smtClean="0"/>
              <a:t>scambiatore</a:t>
            </a:r>
            <a:r>
              <a:rPr lang="en-GB" dirty="0" smtClean="0"/>
              <a:t> di </a:t>
            </a:r>
            <a:r>
              <a:rPr lang="en-GB" dirty="0" err="1" smtClean="0"/>
              <a:t>calore</a:t>
            </a:r>
            <a:r>
              <a:rPr lang="en-GB" dirty="0" smtClean="0"/>
              <a:t> </a:t>
            </a:r>
            <a:r>
              <a:rPr lang="en-GB" dirty="0" err="1" smtClean="0"/>
              <a:t>che</a:t>
            </a:r>
            <a:r>
              <a:rPr lang="en-GB" dirty="0" smtClean="0"/>
              <a:t> cede </a:t>
            </a:r>
            <a:r>
              <a:rPr lang="en-GB" dirty="0" err="1" smtClean="0"/>
              <a:t>calore</a:t>
            </a:r>
            <a:r>
              <a:rPr lang="en-GB" dirty="0" smtClean="0"/>
              <a:t> </a:t>
            </a:r>
            <a:r>
              <a:rPr lang="en-GB" dirty="0" err="1" smtClean="0"/>
              <a:t>nel</a:t>
            </a:r>
            <a:r>
              <a:rPr lang="en-GB" dirty="0" smtClean="0"/>
              <a:t> </a:t>
            </a:r>
            <a:r>
              <a:rPr lang="en-GB" dirty="0" err="1" smtClean="0"/>
              <a:t>radiatore</a:t>
            </a:r>
            <a:r>
              <a:rPr lang="en-GB" dirty="0" smtClean="0"/>
              <a:t>. </a:t>
            </a:r>
            <a:endParaRPr lang="en-GB" dirty="0"/>
          </a:p>
        </p:txBody>
      </p:sp>
      <p:sp>
        <p:nvSpPr>
          <p:cNvPr id="17" name="Rectangle 16"/>
          <p:cNvSpPr/>
          <p:nvPr/>
        </p:nvSpPr>
        <p:spPr>
          <a:xfrm>
            <a:off x="719000" y="466063"/>
            <a:ext cx="8064896" cy="4536504"/>
          </a:xfrm>
          <a:prstGeom prst="rect">
            <a:avLst/>
          </a:prstGeom>
          <a:noFill/>
          <a:ln w="38100">
            <a:solidFill>
              <a:srgbClr val="00AC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cxnSp>
        <p:nvCxnSpPr>
          <p:cNvPr id="18" name="Connecteur droit 5"/>
          <p:cNvCxnSpPr/>
          <p:nvPr/>
        </p:nvCxnSpPr>
        <p:spPr>
          <a:xfrm>
            <a:off x="3239280" y="466063"/>
            <a:ext cx="0" cy="4536504"/>
          </a:xfrm>
          <a:prstGeom prst="line">
            <a:avLst/>
          </a:prstGeom>
          <a:ln w="38100">
            <a:solidFill>
              <a:srgbClr val="00ACA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044" y="2078807"/>
            <a:ext cx="2299741" cy="1311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ZoneTexte 1"/>
          <p:cNvSpPr txBox="1"/>
          <p:nvPr/>
        </p:nvSpPr>
        <p:spPr>
          <a:xfrm>
            <a:off x="845044" y="1624443"/>
            <a:ext cx="21062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200" dirty="0" err="1" smtClean="0"/>
              <a:t>Radiatore</a:t>
            </a:r>
            <a:r>
              <a:rPr lang="fr-BE" sz="1200" dirty="0" smtClean="0"/>
              <a:t> e </a:t>
            </a:r>
            <a:r>
              <a:rPr lang="fr-BE" sz="1200" dirty="0" err="1" smtClean="0"/>
              <a:t>sub-radiatore</a:t>
            </a:r>
            <a:endParaRPr lang="fr-BE" sz="1200" dirty="0"/>
          </a:p>
        </p:txBody>
      </p:sp>
      <p:cxnSp>
        <p:nvCxnSpPr>
          <p:cNvPr id="21" name="Connecteur droit 7"/>
          <p:cNvCxnSpPr/>
          <p:nvPr/>
        </p:nvCxnSpPr>
        <p:spPr>
          <a:xfrm flipV="1">
            <a:off x="898448" y="1910586"/>
            <a:ext cx="0" cy="44308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4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5384" y="1236603"/>
            <a:ext cx="3609975" cy="330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ZoneTexte 2"/>
          <p:cNvSpPr txBox="1"/>
          <p:nvPr/>
        </p:nvSpPr>
        <p:spPr>
          <a:xfrm>
            <a:off x="2956438" y="41924"/>
            <a:ext cx="39687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Sotto-</a:t>
            </a:r>
            <a:r>
              <a:rPr lang="en-GB" dirty="0" err="1" smtClean="0"/>
              <a:t>esercizio</a:t>
            </a:r>
            <a:r>
              <a:rPr lang="en-GB" dirty="0" smtClean="0"/>
              <a:t>: </a:t>
            </a:r>
            <a:r>
              <a:rPr lang="en-GB" dirty="0" err="1" smtClean="0"/>
              <a:t>ausiliari</a:t>
            </a:r>
            <a:r>
              <a:rPr lang="en-GB" dirty="0" smtClean="0"/>
              <a:t> di </a:t>
            </a:r>
            <a:r>
              <a:rPr lang="en-GB" dirty="0" err="1" smtClean="0"/>
              <a:t>una</a:t>
            </a:r>
            <a:r>
              <a:rPr lang="en-GB" dirty="0" smtClean="0"/>
              <a:t> fuel cell</a:t>
            </a:r>
            <a:endParaRPr lang="en-GB" dirty="0"/>
          </a:p>
        </p:txBody>
      </p:sp>
      <p:sp>
        <p:nvSpPr>
          <p:cNvPr id="23" name="Rectangle 22"/>
          <p:cNvSpPr/>
          <p:nvPr/>
        </p:nvSpPr>
        <p:spPr>
          <a:xfrm>
            <a:off x="10636750" y="6625611"/>
            <a:ext cx="1500732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GB" sz="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Ultimo aggiornamento </a:t>
            </a:r>
            <a:r>
              <a:rPr lang="en-GB" sz="7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</a:t>
            </a:r>
            <a:r>
              <a:rPr lang="en-GB" sz="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07.11.19</a:t>
            </a:r>
            <a:endParaRPr lang="en-GB" sz="7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62034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sp>
        <p:nvSpPr>
          <p:cNvPr id="16" name="ZoneTexte 15"/>
          <p:cNvSpPr txBox="1"/>
          <p:nvPr/>
        </p:nvSpPr>
        <p:spPr>
          <a:xfrm>
            <a:off x="755576" y="5094275"/>
            <a:ext cx="78488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dirty="0" smtClean="0"/>
              <a:t>La </a:t>
            </a:r>
            <a:r>
              <a:rPr lang="en-GB" dirty="0" err="1" smtClean="0"/>
              <a:t>pompa</a:t>
            </a:r>
            <a:r>
              <a:rPr lang="en-GB" dirty="0" smtClean="0"/>
              <a:t> </a:t>
            </a:r>
            <a:r>
              <a:rPr lang="en-GB" dirty="0" err="1" smtClean="0"/>
              <a:t>dell’idrogeno</a:t>
            </a:r>
            <a:r>
              <a:rPr lang="en-GB" dirty="0" smtClean="0"/>
              <a:t> è </a:t>
            </a:r>
            <a:r>
              <a:rPr lang="en-GB" dirty="0" err="1" smtClean="0"/>
              <a:t>spesso</a:t>
            </a:r>
            <a:r>
              <a:rPr lang="en-GB" dirty="0" smtClean="0"/>
              <a:t> </a:t>
            </a:r>
            <a:r>
              <a:rPr lang="en-GB" dirty="0" err="1" smtClean="0"/>
              <a:t>integrata</a:t>
            </a:r>
            <a:r>
              <a:rPr lang="en-GB" dirty="0" smtClean="0"/>
              <a:t> </a:t>
            </a:r>
            <a:r>
              <a:rPr lang="en-GB" dirty="0" err="1" smtClean="0"/>
              <a:t>nello</a:t>
            </a:r>
            <a:r>
              <a:rPr lang="en-GB" dirty="0" smtClean="0"/>
              <a:t> stack fuel cell. Serve a </a:t>
            </a:r>
            <a:r>
              <a:rPr lang="en-GB" dirty="0" err="1" smtClean="0"/>
              <a:t>garantire</a:t>
            </a:r>
            <a:r>
              <a:rPr lang="en-GB" dirty="0" smtClean="0"/>
              <a:t> </a:t>
            </a:r>
            <a:r>
              <a:rPr lang="en-GB" dirty="0" err="1" smtClean="0"/>
              <a:t>una</a:t>
            </a:r>
            <a:r>
              <a:rPr lang="en-GB" dirty="0" smtClean="0"/>
              <a:t> </a:t>
            </a:r>
            <a:r>
              <a:rPr lang="en-GB" dirty="0" err="1" smtClean="0"/>
              <a:t>portata</a:t>
            </a:r>
            <a:r>
              <a:rPr lang="en-GB" dirty="0" smtClean="0"/>
              <a:t> di </a:t>
            </a:r>
            <a:r>
              <a:rPr lang="en-GB" dirty="0" err="1" smtClean="0"/>
              <a:t>idrogeno</a:t>
            </a:r>
            <a:r>
              <a:rPr lang="en-GB" dirty="0" smtClean="0"/>
              <a:t> </a:t>
            </a:r>
            <a:r>
              <a:rPr lang="en-GB" dirty="0" err="1" smtClean="0"/>
              <a:t>sufficiente</a:t>
            </a:r>
            <a:r>
              <a:rPr lang="en-GB" dirty="0" smtClean="0"/>
              <a:t> a </a:t>
            </a:r>
            <a:r>
              <a:rPr lang="en-GB" dirty="0" err="1" smtClean="0"/>
              <a:t>tutte</a:t>
            </a:r>
            <a:r>
              <a:rPr lang="en-GB" dirty="0" smtClean="0"/>
              <a:t> le </a:t>
            </a:r>
            <a:r>
              <a:rPr lang="en-GB" dirty="0" err="1" smtClean="0"/>
              <a:t>celle</a:t>
            </a:r>
            <a:r>
              <a:rPr lang="en-GB" dirty="0" smtClean="0"/>
              <a:t> </a:t>
            </a:r>
            <a:r>
              <a:rPr lang="en-GB" dirty="0" err="1" smtClean="0"/>
              <a:t>che</a:t>
            </a:r>
            <a:r>
              <a:rPr lang="en-GB" dirty="0" smtClean="0"/>
              <a:t> non è </a:t>
            </a:r>
            <a:r>
              <a:rPr lang="en-GB" dirty="0" err="1" smtClean="0"/>
              <a:t>sempre</a:t>
            </a:r>
            <a:r>
              <a:rPr lang="en-GB" dirty="0" smtClean="0"/>
              <a:t> </a:t>
            </a:r>
            <a:r>
              <a:rPr lang="en-GB" dirty="0" err="1" smtClean="0"/>
              <a:t>assicurata</a:t>
            </a:r>
            <a:r>
              <a:rPr lang="en-GB" dirty="0" smtClean="0"/>
              <a:t> vista la </a:t>
            </a:r>
            <a:r>
              <a:rPr lang="en-GB" dirty="0" err="1" smtClean="0"/>
              <a:t>bassa</a:t>
            </a:r>
            <a:r>
              <a:rPr lang="en-GB" dirty="0" smtClean="0"/>
              <a:t> </a:t>
            </a:r>
            <a:r>
              <a:rPr lang="en-GB" dirty="0" err="1" smtClean="0"/>
              <a:t>pressione</a:t>
            </a:r>
            <a:r>
              <a:rPr lang="en-GB" dirty="0" smtClean="0"/>
              <a:t> </a:t>
            </a:r>
            <a:r>
              <a:rPr lang="en-GB" dirty="0" err="1" smtClean="0"/>
              <a:t>dell’idrogeno</a:t>
            </a:r>
            <a:r>
              <a:rPr lang="en-GB" dirty="0" smtClean="0"/>
              <a:t> in </a:t>
            </a:r>
            <a:r>
              <a:rPr lang="en-GB" dirty="0" err="1" smtClean="0"/>
              <a:t>questo</a:t>
            </a:r>
            <a:r>
              <a:rPr lang="en-GB" dirty="0" smtClean="0"/>
              <a:t> </a:t>
            </a:r>
            <a:r>
              <a:rPr lang="en-GB" dirty="0" err="1" smtClean="0"/>
              <a:t>punto</a:t>
            </a:r>
            <a:r>
              <a:rPr lang="en-GB" dirty="0" smtClean="0"/>
              <a:t> del </a:t>
            </a:r>
            <a:r>
              <a:rPr lang="en-GB" dirty="0" err="1" smtClean="0"/>
              <a:t>circuito</a:t>
            </a:r>
            <a:r>
              <a:rPr lang="en-GB" dirty="0" smtClean="0"/>
              <a:t>. </a:t>
            </a:r>
            <a:endParaRPr lang="en-GB" dirty="0"/>
          </a:p>
        </p:txBody>
      </p:sp>
      <p:sp>
        <p:nvSpPr>
          <p:cNvPr id="17" name="Rectangle 16"/>
          <p:cNvSpPr/>
          <p:nvPr/>
        </p:nvSpPr>
        <p:spPr>
          <a:xfrm>
            <a:off x="796066" y="471898"/>
            <a:ext cx="8064896" cy="4536504"/>
          </a:xfrm>
          <a:prstGeom prst="rect">
            <a:avLst/>
          </a:prstGeom>
          <a:noFill/>
          <a:ln w="38100">
            <a:solidFill>
              <a:srgbClr val="00AC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cxnSp>
        <p:nvCxnSpPr>
          <p:cNvPr id="18" name="Connecteur droit 4"/>
          <p:cNvCxnSpPr/>
          <p:nvPr/>
        </p:nvCxnSpPr>
        <p:spPr>
          <a:xfrm>
            <a:off x="3332394" y="471898"/>
            <a:ext cx="0" cy="4536504"/>
          </a:xfrm>
          <a:prstGeom prst="line">
            <a:avLst/>
          </a:prstGeom>
          <a:ln w="38100">
            <a:solidFill>
              <a:srgbClr val="00ACA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522" y="742334"/>
            <a:ext cx="2183417" cy="1810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0752" y="1086445"/>
            <a:ext cx="3971925" cy="356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4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5577" y="2950267"/>
            <a:ext cx="1803472" cy="1661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ZoneTexte 2"/>
          <p:cNvSpPr txBox="1"/>
          <p:nvPr/>
        </p:nvSpPr>
        <p:spPr>
          <a:xfrm>
            <a:off x="2956438" y="41924"/>
            <a:ext cx="39687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Sotto-</a:t>
            </a:r>
            <a:r>
              <a:rPr lang="en-GB" dirty="0" err="1" smtClean="0"/>
              <a:t>esercizio</a:t>
            </a:r>
            <a:r>
              <a:rPr lang="en-GB" dirty="0" smtClean="0"/>
              <a:t>: </a:t>
            </a:r>
            <a:r>
              <a:rPr lang="en-GB" dirty="0" err="1" smtClean="0"/>
              <a:t>ausiliari</a:t>
            </a:r>
            <a:r>
              <a:rPr lang="en-GB" dirty="0" smtClean="0"/>
              <a:t> di </a:t>
            </a:r>
            <a:r>
              <a:rPr lang="en-GB" dirty="0" err="1" smtClean="0"/>
              <a:t>una</a:t>
            </a:r>
            <a:r>
              <a:rPr lang="en-GB" dirty="0" smtClean="0"/>
              <a:t> fuel cell</a:t>
            </a:r>
            <a:endParaRPr lang="en-GB" dirty="0"/>
          </a:p>
        </p:txBody>
      </p:sp>
      <p:sp>
        <p:nvSpPr>
          <p:cNvPr id="23" name="Rectangle 22"/>
          <p:cNvSpPr/>
          <p:nvPr/>
        </p:nvSpPr>
        <p:spPr>
          <a:xfrm>
            <a:off x="10636750" y="6625611"/>
            <a:ext cx="1500732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GB" sz="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Ultimo aggiornamento </a:t>
            </a:r>
            <a:r>
              <a:rPr lang="en-GB" sz="7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</a:t>
            </a:r>
            <a:r>
              <a:rPr lang="en-GB" sz="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07.11.19</a:t>
            </a:r>
            <a:endParaRPr lang="en-GB" sz="7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78877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sp>
        <p:nvSpPr>
          <p:cNvPr id="16" name="ZoneTexte 15"/>
          <p:cNvSpPr txBox="1"/>
          <p:nvPr/>
        </p:nvSpPr>
        <p:spPr>
          <a:xfrm>
            <a:off x="943281" y="5132915"/>
            <a:ext cx="7848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dirty="0" smtClean="0"/>
              <a:t>Il </a:t>
            </a:r>
            <a:r>
              <a:rPr lang="en-GB" dirty="0" err="1" smtClean="0"/>
              <a:t>filtro</a:t>
            </a:r>
            <a:r>
              <a:rPr lang="en-GB" dirty="0" smtClean="0"/>
              <a:t> </a:t>
            </a:r>
            <a:r>
              <a:rPr lang="en-GB" dirty="0" err="1" smtClean="0"/>
              <a:t>dell’aria</a:t>
            </a:r>
            <a:r>
              <a:rPr lang="en-GB" dirty="0" smtClean="0"/>
              <a:t> </a:t>
            </a:r>
            <a:r>
              <a:rPr lang="en-GB" dirty="0" err="1" smtClean="0"/>
              <a:t>evita</a:t>
            </a:r>
            <a:r>
              <a:rPr lang="en-GB" dirty="0" smtClean="0"/>
              <a:t> </a:t>
            </a:r>
            <a:r>
              <a:rPr lang="en-GB" dirty="0" err="1" smtClean="0"/>
              <a:t>che</a:t>
            </a:r>
            <a:r>
              <a:rPr lang="en-GB" dirty="0" smtClean="0"/>
              <a:t> </a:t>
            </a:r>
            <a:r>
              <a:rPr lang="en-GB" dirty="0" err="1" smtClean="0"/>
              <a:t>particelle</a:t>
            </a:r>
            <a:r>
              <a:rPr lang="en-GB" dirty="0" smtClean="0"/>
              <a:t> di </a:t>
            </a:r>
            <a:r>
              <a:rPr lang="en-GB" dirty="0" err="1" smtClean="0"/>
              <a:t>polvere</a:t>
            </a:r>
            <a:r>
              <a:rPr lang="en-GB" dirty="0" smtClean="0"/>
              <a:t> </a:t>
            </a:r>
            <a:r>
              <a:rPr lang="en-GB" dirty="0" err="1" smtClean="0"/>
              <a:t>entrino</a:t>
            </a:r>
            <a:r>
              <a:rPr lang="en-GB" dirty="0" smtClean="0"/>
              <a:t> </a:t>
            </a:r>
            <a:r>
              <a:rPr lang="en-GB" dirty="0" err="1" smtClean="0"/>
              <a:t>nello</a:t>
            </a:r>
            <a:r>
              <a:rPr lang="en-GB" dirty="0" smtClean="0"/>
              <a:t> stack e </a:t>
            </a:r>
            <a:r>
              <a:rPr lang="en-GB" dirty="0" err="1" smtClean="0"/>
              <a:t>contaminino</a:t>
            </a:r>
            <a:r>
              <a:rPr lang="en-GB" dirty="0" smtClean="0"/>
              <a:t> le </a:t>
            </a:r>
            <a:r>
              <a:rPr lang="en-GB" dirty="0" err="1" smtClean="0"/>
              <a:t>superfici</a:t>
            </a:r>
            <a:r>
              <a:rPr lang="en-GB" dirty="0" smtClean="0"/>
              <a:t> </a:t>
            </a:r>
            <a:r>
              <a:rPr lang="en-GB" dirty="0" err="1" smtClean="0"/>
              <a:t>attive</a:t>
            </a:r>
            <a:r>
              <a:rPr lang="en-GB" dirty="0" smtClean="0"/>
              <a:t>. I </a:t>
            </a:r>
            <a:r>
              <a:rPr lang="en-GB" dirty="0" err="1" smtClean="0"/>
              <a:t>contaminanti</a:t>
            </a:r>
            <a:r>
              <a:rPr lang="en-GB" dirty="0" smtClean="0"/>
              <a:t> </a:t>
            </a:r>
            <a:r>
              <a:rPr lang="en-GB" dirty="0" err="1" smtClean="0"/>
              <a:t>degradano</a:t>
            </a:r>
            <a:r>
              <a:rPr lang="en-GB" dirty="0" smtClean="0"/>
              <a:t> le performance </a:t>
            </a:r>
            <a:r>
              <a:rPr lang="en-GB" dirty="0" err="1" smtClean="0"/>
              <a:t>della</a:t>
            </a:r>
            <a:r>
              <a:rPr lang="en-GB" dirty="0" smtClean="0"/>
              <a:t> fuel cell. </a:t>
            </a:r>
            <a:endParaRPr lang="en-GB" dirty="0"/>
          </a:p>
        </p:txBody>
      </p:sp>
      <p:pic>
        <p:nvPicPr>
          <p:cNvPr id="17" name="Image 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1900450"/>
            <a:ext cx="4571898" cy="1954001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755576" y="586343"/>
            <a:ext cx="8064896" cy="4536504"/>
          </a:xfrm>
          <a:prstGeom prst="rect">
            <a:avLst/>
          </a:prstGeom>
          <a:noFill/>
          <a:ln w="38100">
            <a:solidFill>
              <a:srgbClr val="00AC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cxnSp>
        <p:nvCxnSpPr>
          <p:cNvPr id="19" name="Connecteur droit 5"/>
          <p:cNvCxnSpPr/>
          <p:nvPr/>
        </p:nvCxnSpPr>
        <p:spPr>
          <a:xfrm>
            <a:off x="3275856" y="586343"/>
            <a:ext cx="0" cy="4536504"/>
          </a:xfrm>
          <a:prstGeom prst="line">
            <a:avLst/>
          </a:prstGeom>
          <a:ln w="38100">
            <a:solidFill>
              <a:srgbClr val="00ACA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261" y="1990406"/>
            <a:ext cx="2273194" cy="1724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ZoneTexte 2"/>
          <p:cNvSpPr txBox="1"/>
          <p:nvPr/>
        </p:nvSpPr>
        <p:spPr>
          <a:xfrm>
            <a:off x="2956438" y="41924"/>
            <a:ext cx="39687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Sotto-</a:t>
            </a:r>
            <a:r>
              <a:rPr lang="en-GB" dirty="0" err="1" smtClean="0"/>
              <a:t>esercizio</a:t>
            </a:r>
            <a:r>
              <a:rPr lang="en-GB" dirty="0" smtClean="0"/>
              <a:t>: </a:t>
            </a:r>
            <a:r>
              <a:rPr lang="en-GB" dirty="0" err="1" smtClean="0"/>
              <a:t>ausiliari</a:t>
            </a:r>
            <a:r>
              <a:rPr lang="en-GB" dirty="0" smtClean="0"/>
              <a:t> di </a:t>
            </a:r>
            <a:r>
              <a:rPr lang="en-GB" dirty="0" err="1" smtClean="0"/>
              <a:t>una</a:t>
            </a:r>
            <a:r>
              <a:rPr lang="en-GB" dirty="0" smtClean="0"/>
              <a:t> fuel cell</a:t>
            </a:r>
            <a:endParaRPr lang="en-GB" dirty="0"/>
          </a:p>
        </p:txBody>
      </p:sp>
      <p:sp>
        <p:nvSpPr>
          <p:cNvPr id="22" name="Rectangle 21"/>
          <p:cNvSpPr/>
          <p:nvPr/>
        </p:nvSpPr>
        <p:spPr>
          <a:xfrm>
            <a:off x="10636750" y="6625611"/>
            <a:ext cx="1500732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GB" sz="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Ultimo aggiornamento </a:t>
            </a:r>
            <a:r>
              <a:rPr lang="en-GB" sz="7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</a:t>
            </a:r>
            <a:r>
              <a:rPr lang="en-GB" sz="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07.11.19</a:t>
            </a:r>
            <a:endParaRPr lang="en-GB" sz="7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02192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sp>
        <p:nvSpPr>
          <p:cNvPr id="16" name="ZoneTexte 15"/>
          <p:cNvSpPr txBox="1"/>
          <p:nvPr/>
        </p:nvSpPr>
        <p:spPr>
          <a:xfrm>
            <a:off x="706039" y="5084109"/>
            <a:ext cx="87808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dirty="0" smtClean="0"/>
              <a:t>Il </a:t>
            </a:r>
            <a:r>
              <a:rPr lang="en-GB" dirty="0" err="1" smtClean="0"/>
              <a:t>compressore</a:t>
            </a:r>
            <a:r>
              <a:rPr lang="en-GB" dirty="0" smtClean="0"/>
              <a:t> </a:t>
            </a:r>
            <a:r>
              <a:rPr lang="en-GB" dirty="0" err="1" smtClean="0"/>
              <a:t>d’aria</a:t>
            </a:r>
            <a:r>
              <a:rPr lang="en-GB" dirty="0" smtClean="0"/>
              <a:t> </a:t>
            </a:r>
            <a:r>
              <a:rPr lang="en-GB" dirty="0" err="1" smtClean="0"/>
              <a:t>garantisce</a:t>
            </a:r>
            <a:r>
              <a:rPr lang="en-GB" dirty="0" smtClean="0"/>
              <a:t> </a:t>
            </a:r>
            <a:r>
              <a:rPr lang="en-GB" dirty="0" err="1" smtClean="0"/>
              <a:t>una</a:t>
            </a:r>
            <a:r>
              <a:rPr lang="en-GB" dirty="0" smtClean="0"/>
              <a:t> </a:t>
            </a:r>
            <a:r>
              <a:rPr lang="en-GB" dirty="0" err="1" smtClean="0"/>
              <a:t>portata</a:t>
            </a:r>
            <a:r>
              <a:rPr lang="en-GB" dirty="0" smtClean="0"/>
              <a:t> </a:t>
            </a:r>
            <a:r>
              <a:rPr lang="en-GB" dirty="0" err="1" smtClean="0"/>
              <a:t>d’aria</a:t>
            </a:r>
            <a:r>
              <a:rPr lang="en-GB" dirty="0" smtClean="0"/>
              <a:t> </a:t>
            </a:r>
            <a:r>
              <a:rPr lang="en-GB" dirty="0" err="1" smtClean="0"/>
              <a:t>necessaria</a:t>
            </a:r>
            <a:r>
              <a:rPr lang="en-GB" dirty="0" smtClean="0"/>
              <a:t> </a:t>
            </a:r>
            <a:r>
              <a:rPr lang="en-GB" dirty="0" err="1" smtClean="0"/>
              <a:t>alla</a:t>
            </a:r>
            <a:r>
              <a:rPr lang="en-GB" dirty="0" smtClean="0"/>
              <a:t> </a:t>
            </a:r>
            <a:r>
              <a:rPr lang="en-GB" dirty="0" err="1" smtClean="0"/>
              <a:t>corrente</a:t>
            </a:r>
            <a:r>
              <a:rPr lang="en-GB" dirty="0" smtClean="0"/>
              <a:t> </a:t>
            </a:r>
            <a:r>
              <a:rPr lang="en-GB" dirty="0" err="1" smtClean="0"/>
              <a:t>richiesta</a:t>
            </a:r>
            <a:r>
              <a:rPr lang="en-GB" dirty="0" smtClean="0"/>
              <a:t>. </a:t>
            </a:r>
            <a:r>
              <a:rPr lang="en-GB" dirty="0" err="1" smtClean="0"/>
              <a:t>Più</a:t>
            </a:r>
            <a:r>
              <a:rPr lang="en-GB" dirty="0" smtClean="0"/>
              <a:t> </a:t>
            </a:r>
            <a:r>
              <a:rPr lang="en-GB" dirty="0" err="1" smtClean="0"/>
              <a:t>corrente</a:t>
            </a:r>
            <a:r>
              <a:rPr lang="en-GB" dirty="0" smtClean="0"/>
              <a:t> </a:t>
            </a:r>
            <a:r>
              <a:rPr lang="en-GB" dirty="0" err="1" smtClean="0"/>
              <a:t>chiediamo</a:t>
            </a:r>
            <a:r>
              <a:rPr lang="en-GB" dirty="0" smtClean="0"/>
              <a:t> al </a:t>
            </a:r>
            <a:r>
              <a:rPr lang="en-GB" dirty="0" err="1" smtClean="0"/>
              <a:t>sistema</a:t>
            </a:r>
            <a:r>
              <a:rPr lang="en-GB" dirty="0" smtClean="0"/>
              <a:t>, </a:t>
            </a:r>
            <a:r>
              <a:rPr lang="en-GB" dirty="0" err="1" smtClean="0"/>
              <a:t>maggiore</a:t>
            </a:r>
            <a:r>
              <a:rPr lang="en-GB" dirty="0" smtClean="0"/>
              <a:t> è la </a:t>
            </a:r>
            <a:r>
              <a:rPr lang="en-GB" dirty="0" err="1" smtClean="0"/>
              <a:t>portata</a:t>
            </a:r>
            <a:r>
              <a:rPr lang="en-GB" dirty="0" smtClean="0"/>
              <a:t> </a:t>
            </a:r>
            <a:r>
              <a:rPr lang="en-GB" dirty="0" err="1" smtClean="0"/>
              <a:t>d’aria</a:t>
            </a:r>
            <a:r>
              <a:rPr lang="en-GB" dirty="0" smtClean="0"/>
              <a:t> e </a:t>
            </a:r>
            <a:r>
              <a:rPr lang="en-GB" dirty="0" err="1" smtClean="0"/>
              <a:t>idrogeno</a:t>
            </a:r>
            <a:r>
              <a:rPr lang="en-GB" dirty="0" smtClean="0"/>
              <a:t> </a:t>
            </a:r>
            <a:r>
              <a:rPr lang="en-GB" dirty="0" err="1" smtClean="0"/>
              <a:t>che</a:t>
            </a:r>
            <a:r>
              <a:rPr lang="en-GB" dirty="0" smtClean="0"/>
              <a:t> </a:t>
            </a:r>
            <a:r>
              <a:rPr lang="en-GB" dirty="0" err="1" smtClean="0"/>
              <a:t>dobbiamo</a:t>
            </a:r>
            <a:r>
              <a:rPr lang="en-GB" dirty="0" smtClean="0"/>
              <a:t> </a:t>
            </a:r>
            <a:r>
              <a:rPr lang="en-GB" dirty="0" err="1" smtClean="0"/>
              <a:t>immettere</a:t>
            </a:r>
            <a:r>
              <a:rPr lang="en-GB" dirty="0" smtClean="0"/>
              <a:t>. </a:t>
            </a:r>
            <a:endParaRPr lang="en-GB" dirty="0"/>
          </a:p>
        </p:txBody>
      </p:sp>
      <p:sp>
        <p:nvSpPr>
          <p:cNvPr id="17" name="Rectangle 16"/>
          <p:cNvSpPr/>
          <p:nvPr/>
        </p:nvSpPr>
        <p:spPr>
          <a:xfrm>
            <a:off x="706039" y="545860"/>
            <a:ext cx="8064896" cy="4536504"/>
          </a:xfrm>
          <a:prstGeom prst="rect">
            <a:avLst/>
          </a:prstGeom>
          <a:noFill/>
          <a:ln w="38100">
            <a:solidFill>
              <a:srgbClr val="00AC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cxnSp>
        <p:nvCxnSpPr>
          <p:cNvPr id="18" name="Connecteur droit 4"/>
          <p:cNvCxnSpPr/>
          <p:nvPr/>
        </p:nvCxnSpPr>
        <p:spPr>
          <a:xfrm>
            <a:off x="3239680" y="545860"/>
            <a:ext cx="0" cy="4536504"/>
          </a:xfrm>
          <a:prstGeom prst="line">
            <a:avLst/>
          </a:prstGeom>
          <a:ln w="38100">
            <a:solidFill>
              <a:srgbClr val="00ACA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Image 1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03775" y="1293472"/>
            <a:ext cx="3907405" cy="3240360"/>
          </a:xfrm>
          <a:prstGeom prst="rect">
            <a:avLst/>
          </a:prstGeom>
        </p:spPr>
      </p:pic>
      <p:pic>
        <p:nvPicPr>
          <p:cNvPr id="20" name="Image 6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31992" y="1521226"/>
            <a:ext cx="1890499" cy="2784852"/>
          </a:xfrm>
          <a:prstGeom prst="rect">
            <a:avLst/>
          </a:prstGeom>
        </p:spPr>
      </p:pic>
      <p:sp>
        <p:nvSpPr>
          <p:cNvPr id="21" name="ZoneTexte 2"/>
          <p:cNvSpPr txBox="1"/>
          <p:nvPr/>
        </p:nvSpPr>
        <p:spPr>
          <a:xfrm>
            <a:off x="2956438" y="41924"/>
            <a:ext cx="39687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Sotto-</a:t>
            </a:r>
            <a:r>
              <a:rPr lang="en-GB" dirty="0" err="1" smtClean="0"/>
              <a:t>esercizio</a:t>
            </a:r>
            <a:r>
              <a:rPr lang="en-GB" dirty="0" smtClean="0"/>
              <a:t>: </a:t>
            </a:r>
            <a:r>
              <a:rPr lang="en-GB" dirty="0" err="1" smtClean="0"/>
              <a:t>ausiliari</a:t>
            </a:r>
            <a:r>
              <a:rPr lang="en-GB" dirty="0" smtClean="0"/>
              <a:t> di </a:t>
            </a:r>
            <a:r>
              <a:rPr lang="en-GB" dirty="0" err="1" smtClean="0"/>
              <a:t>una</a:t>
            </a:r>
            <a:r>
              <a:rPr lang="en-GB" dirty="0" smtClean="0"/>
              <a:t> fuel cell</a:t>
            </a:r>
            <a:endParaRPr lang="en-GB" dirty="0"/>
          </a:p>
        </p:txBody>
      </p:sp>
      <p:sp>
        <p:nvSpPr>
          <p:cNvPr id="22" name="Rectangle 21"/>
          <p:cNvSpPr/>
          <p:nvPr/>
        </p:nvSpPr>
        <p:spPr>
          <a:xfrm>
            <a:off x="10636750" y="6625611"/>
            <a:ext cx="1500732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GB" sz="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Ultimo aggiornamento </a:t>
            </a:r>
            <a:r>
              <a:rPr lang="en-GB" sz="7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</a:t>
            </a:r>
            <a:r>
              <a:rPr lang="en-GB" sz="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07.11.19</a:t>
            </a:r>
            <a:endParaRPr lang="en-GB" sz="7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5836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sp>
        <p:nvSpPr>
          <p:cNvPr id="16" name="ZoneTexte 15"/>
          <p:cNvSpPr txBox="1"/>
          <p:nvPr/>
        </p:nvSpPr>
        <p:spPr>
          <a:xfrm>
            <a:off x="331489" y="5132128"/>
            <a:ext cx="87183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dirty="0" err="1" smtClean="0"/>
              <a:t>L’umidificatore</a:t>
            </a:r>
            <a:r>
              <a:rPr lang="en-GB" dirty="0" smtClean="0"/>
              <a:t> </a:t>
            </a:r>
            <a:r>
              <a:rPr lang="en-GB" dirty="0" err="1" smtClean="0"/>
              <a:t>d’aria</a:t>
            </a:r>
            <a:r>
              <a:rPr lang="en-GB" dirty="0" smtClean="0"/>
              <a:t> è </a:t>
            </a:r>
            <a:r>
              <a:rPr lang="en-GB" dirty="0" err="1" smtClean="0"/>
              <a:t>necessario</a:t>
            </a:r>
            <a:r>
              <a:rPr lang="en-GB" dirty="0" smtClean="0"/>
              <a:t> </a:t>
            </a:r>
            <a:r>
              <a:rPr lang="en-GB" dirty="0" err="1" smtClean="0"/>
              <a:t>poichè</a:t>
            </a:r>
            <a:r>
              <a:rPr lang="en-GB" dirty="0" smtClean="0"/>
              <a:t> la </a:t>
            </a:r>
            <a:r>
              <a:rPr lang="en-GB" dirty="0" err="1" smtClean="0"/>
              <a:t>membrana</a:t>
            </a:r>
            <a:r>
              <a:rPr lang="en-GB" dirty="0" smtClean="0"/>
              <a:t> </a:t>
            </a:r>
            <a:r>
              <a:rPr lang="en-GB" dirty="0" err="1" smtClean="0"/>
              <a:t>elettrolitica</a:t>
            </a:r>
            <a:r>
              <a:rPr lang="en-GB" dirty="0" smtClean="0"/>
              <a:t> non </a:t>
            </a:r>
            <a:r>
              <a:rPr lang="en-GB" dirty="0" err="1" smtClean="0"/>
              <a:t>funziona</a:t>
            </a:r>
            <a:r>
              <a:rPr lang="en-GB" dirty="0" smtClean="0"/>
              <a:t> in </a:t>
            </a:r>
            <a:r>
              <a:rPr lang="en-GB" dirty="0" err="1" smtClean="0"/>
              <a:t>modo</a:t>
            </a:r>
            <a:r>
              <a:rPr lang="en-GB" dirty="0" smtClean="0"/>
              <a:t> </a:t>
            </a:r>
            <a:r>
              <a:rPr lang="en-GB" dirty="0" err="1" smtClean="0"/>
              <a:t>corretto</a:t>
            </a:r>
            <a:r>
              <a:rPr lang="en-GB" dirty="0" smtClean="0"/>
              <a:t> se </a:t>
            </a:r>
            <a:r>
              <a:rPr lang="en-GB" dirty="0" err="1" smtClean="0"/>
              <a:t>si</a:t>
            </a:r>
            <a:r>
              <a:rPr lang="en-GB" dirty="0" smtClean="0"/>
              <a:t> </a:t>
            </a:r>
            <a:r>
              <a:rPr lang="en-GB" dirty="0" err="1" smtClean="0"/>
              <a:t>secca</a:t>
            </a:r>
            <a:r>
              <a:rPr lang="en-GB" dirty="0" smtClean="0"/>
              <a:t>. La </a:t>
            </a:r>
            <a:r>
              <a:rPr lang="en-GB" dirty="0" err="1" smtClean="0"/>
              <a:t>percentuale</a:t>
            </a:r>
            <a:r>
              <a:rPr lang="en-GB" dirty="0" smtClean="0"/>
              <a:t> di </a:t>
            </a:r>
            <a:r>
              <a:rPr lang="en-GB" dirty="0" err="1" smtClean="0"/>
              <a:t>umidità</a:t>
            </a:r>
            <a:r>
              <a:rPr lang="en-GB" dirty="0" smtClean="0"/>
              <a:t> </a:t>
            </a:r>
            <a:r>
              <a:rPr lang="en-GB" dirty="0" err="1" smtClean="0"/>
              <a:t>deve</a:t>
            </a:r>
            <a:r>
              <a:rPr lang="en-GB" dirty="0" smtClean="0"/>
              <a:t> </a:t>
            </a:r>
            <a:r>
              <a:rPr lang="en-GB" dirty="0" err="1" smtClean="0"/>
              <a:t>comunque</a:t>
            </a:r>
            <a:r>
              <a:rPr lang="en-GB" dirty="0" smtClean="0"/>
              <a:t> </a:t>
            </a:r>
            <a:r>
              <a:rPr lang="en-GB" dirty="0" err="1" smtClean="0"/>
              <a:t>essere</a:t>
            </a:r>
            <a:r>
              <a:rPr lang="en-GB" dirty="0" smtClean="0"/>
              <a:t> </a:t>
            </a:r>
            <a:r>
              <a:rPr lang="en-GB" dirty="0" err="1" smtClean="0"/>
              <a:t>mantenuta</a:t>
            </a:r>
            <a:r>
              <a:rPr lang="en-GB" dirty="0" smtClean="0"/>
              <a:t> sotto </a:t>
            </a:r>
            <a:r>
              <a:rPr lang="en-GB" dirty="0" err="1" smtClean="0"/>
              <a:t>il</a:t>
            </a:r>
            <a:r>
              <a:rPr lang="en-GB" dirty="0" smtClean="0"/>
              <a:t> 50% per </a:t>
            </a:r>
            <a:r>
              <a:rPr lang="en-GB" dirty="0" err="1" smtClean="0"/>
              <a:t>evitare</a:t>
            </a:r>
            <a:r>
              <a:rPr lang="en-GB" dirty="0" smtClean="0"/>
              <a:t> </a:t>
            </a:r>
            <a:r>
              <a:rPr lang="en-GB" dirty="0" err="1" smtClean="0"/>
              <a:t>eccessiva</a:t>
            </a:r>
            <a:r>
              <a:rPr lang="en-GB" dirty="0" smtClean="0"/>
              <a:t> </a:t>
            </a:r>
            <a:r>
              <a:rPr lang="en-GB" dirty="0" err="1" smtClean="0"/>
              <a:t>presenza</a:t>
            </a:r>
            <a:r>
              <a:rPr lang="en-GB" dirty="0" smtClean="0"/>
              <a:t> </a:t>
            </a:r>
            <a:r>
              <a:rPr lang="en-GB" dirty="0" err="1" smtClean="0"/>
              <a:t>d’acqua</a:t>
            </a:r>
            <a:r>
              <a:rPr lang="en-GB" dirty="0" smtClean="0"/>
              <a:t> </a:t>
            </a:r>
            <a:r>
              <a:rPr lang="en-GB" dirty="0" err="1" smtClean="0"/>
              <a:t>nella</a:t>
            </a:r>
            <a:r>
              <a:rPr lang="en-GB" dirty="0" smtClean="0"/>
              <a:t> </a:t>
            </a:r>
            <a:r>
              <a:rPr lang="en-GB" dirty="0" err="1" smtClean="0"/>
              <a:t>membrava</a:t>
            </a:r>
            <a:r>
              <a:rPr lang="en-GB" dirty="0" smtClean="0"/>
              <a:t>. </a:t>
            </a:r>
            <a:endParaRPr lang="en-GB" dirty="0"/>
          </a:p>
        </p:txBody>
      </p:sp>
      <p:sp>
        <p:nvSpPr>
          <p:cNvPr id="17" name="Rectangle 16"/>
          <p:cNvSpPr/>
          <p:nvPr/>
        </p:nvSpPr>
        <p:spPr>
          <a:xfrm>
            <a:off x="439502" y="565252"/>
            <a:ext cx="8064896" cy="4536504"/>
          </a:xfrm>
          <a:prstGeom prst="rect">
            <a:avLst/>
          </a:prstGeom>
          <a:noFill/>
          <a:ln w="38100">
            <a:solidFill>
              <a:srgbClr val="00AC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cxnSp>
        <p:nvCxnSpPr>
          <p:cNvPr id="18" name="Connecteur droit 4"/>
          <p:cNvCxnSpPr/>
          <p:nvPr/>
        </p:nvCxnSpPr>
        <p:spPr>
          <a:xfrm>
            <a:off x="2959782" y="565252"/>
            <a:ext cx="0" cy="4536504"/>
          </a:xfrm>
          <a:prstGeom prst="line">
            <a:avLst/>
          </a:prstGeom>
          <a:ln w="38100">
            <a:solidFill>
              <a:srgbClr val="00ACA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Image 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5926" y="1352732"/>
            <a:ext cx="2795368" cy="2684718"/>
          </a:xfrm>
          <a:prstGeom prst="rect">
            <a:avLst/>
          </a:prstGeom>
        </p:spPr>
      </p:pic>
      <p:pic>
        <p:nvPicPr>
          <p:cNvPr id="20" name="Image 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678" y="721804"/>
            <a:ext cx="1997752" cy="2184592"/>
          </a:xfrm>
          <a:prstGeom prst="rect">
            <a:avLst/>
          </a:prstGeom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996" y="2979548"/>
            <a:ext cx="1747838" cy="2115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ZoneTexte 6"/>
          <p:cNvSpPr txBox="1"/>
          <p:nvPr/>
        </p:nvSpPr>
        <p:spPr>
          <a:xfrm>
            <a:off x="6938224" y="4773182"/>
            <a:ext cx="14761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200" dirty="0" smtClean="0"/>
              <a:t>Source: </a:t>
            </a:r>
            <a:r>
              <a:rPr lang="fr-BE" sz="1200" dirty="0" err="1" smtClean="0"/>
              <a:t>permapure</a:t>
            </a:r>
            <a:endParaRPr lang="fr-BE" sz="1200" dirty="0"/>
          </a:p>
        </p:txBody>
      </p:sp>
      <p:sp>
        <p:nvSpPr>
          <p:cNvPr id="23" name="ZoneTexte 2"/>
          <p:cNvSpPr txBox="1"/>
          <p:nvPr/>
        </p:nvSpPr>
        <p:spPr>
          <a:xfrm>
            <a:off x="2956438" y="41924"/>
            <a:ext cx="39687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Sotto-</a:t>
            </a:r>
            <a:r>
              <a:rPr lang="en-GB" dirty="0" err="1" smtClean="0"/>
              <a:t>esercizio</a:t>
            </a:r>
            <a:r>
              <a:rPr lang="en-GB" dirty="0" smtClean="0"/>
              <a:t>: </a:t>
            </a:r>
            <a:r>
              <a:rPr lang="en-GB" dirty="0" err="1" smtClean="0"/>
              <a:t>ausiliari</a:t>
            </a:r>
            <a:r>
              <a:rPr lang="en-GB" dirty="0" smtClean="0"/>
              <a:t> di </a:t>
            </a:r>
            <a:r>
              <a:rPr lang="en-GB" dirty="0" err="1" smtClean="0"/>
              <a:t>una</a:t>
            </a:r>
            <a:r>
              <a:rPr lang="en-GB" dirty="0" smtClean="0"/>
              <a:t> fuel cell</a:t>
            </a:r>
            <a:endParaRPr lang="en-GB" dirty="0"/>
          </a:p>
        </p:txBody>
      </p:sp>
      <p:sp>
        <p:nvSpPr>
          <p:cNvPr id="24" name="Rectangle 23"/>
          <p:cNvSpPr/>
          <p:nvPr/>
        </p:nvSpPr>
        <p:spPr>
          <a:xfrm>
            <a:off x="10636750" y="6625611"/>
            <a:ext cx="1500732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GB" sz="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Ultimo aggiornamento </a:t>
            </a:r>
            <a:r>
              <a:rPr lang="en-GB" sz="7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</a:t>
            </a:r>
            <a:r>
              <a:rPr lang="en-GB" sz="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07.11.19</a:t>
            </a:r>
            <a:endParaRPr lang="en-GB" sz="7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63277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204</TotalTime>
  <Words>510</Words>
  <Application>Microsoft Office PowerPoint</Application>
  <PresentationFormat>Widescreen</PresentationFormat>
  <Paragraphs>63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Laura Currid</cp:lastModifiedBy>
  <cp:revision>14</cp:revision>
  <dcterms:created xsi:type="dcterms:W3CDTF">2019-06-26T09:21:34Z</dcterms:created>
  <dcterms:modified xsi:type="dcterms:W3CDTF">2019-11-07T13:20:47Z</dcterms:modified>
</cp:coreProperties>
</file>