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76" r:id="rId11"/>
    <p:sldId id="295" r:id="rId12"/>
    <p:sldId id="296" r:id="rId13"/>
    <p:sldId id="297" r:id="rId14"/>
    <p:sldId id="275" r:id="rId15"/>
    <p:sldId id="298" r:id="rId16"/>
    <p:sldId id="299" r:id="rId17"/>
    <p:sldId id="301" r:id="rId18"/>
    <p:sldId id="300" r:id="rId19"/>
    <p:sldId id="269" r:id="rId20"/>
    <p:sldId id="302" r:id="rId21"/>
    <p:sldId id="303" r:id="rId22"/>
    <p:sldId id="304" r:id="rId23"/>
    <p:sldId id="305" r:id="rId24"/>
    <p:sldId id="306" r:id="rId25"/>
    <p:sldId id="307" r:id="rId26"/>
    <p:sldId id="262" r:id="rId27"/>
    <p:sldId id="308" r:id="rId28"/>
    <p:sldId id="3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4.emf"/><Relationship Id="rId5" Type="http://schemas.openxmlformats.org/officeDocument/2006/relationships/image" Target="../media/image7.png"/><Relationship Id="rId10" Type="http://schemas.openxmlformats.org/officeDocument/2006/relationships/image" Target="../media/image23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6.emf"/><Relationship Id="rId5" Type="http://schemas.openxmlformats.org/officeDocument/2006/relationships/image" Target="../media/image7.png"/><Relationship Id="rId10" Type="http://schemas.openxmlformats.org/officeDocument/2006/relationships/image" Target="../media/image25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2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jpeg"/><Relationship Id="rId2" Type="http://schemas.openxmlformats.org/officeDocument/2006/relationships/image" Target="../media/image6.png"/><Relationship Id="rId16" Type="http://schemas.openxmlformats.org/officeDocument/2006/relationships/hyperlink" Target="https://www.google.be/url?sa=i&amp;rct=j&amp;q=&amp;esrc=s&amp;source=images&amp;cd=&amp;cad=rja&amp;uact=8&amp;ved=0ahUKEwilu-TotOHYAhUHElAKHVqHALUQjRwIBw&amp;url=http://www.fuelcellstore.com/nafion-117&amp;psig=AOvVaw2p-gAC7rCEd6YfYaLXqhFW&amp;ust=151636144567634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9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mesure%20fuite%20H2.mp4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3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ved=2ahUKEwilv6_QiZnkAhWFK1AKHQQNBP0QjRx6BAgBEAQ&amp;url=https://stfc.ukri.org/stfc/cache/file/F45B669C-73BF-495B-B843DCDF50E8B5A5.pdf&amp;psig=AOvVaw1hygc7tXeQdwXTk_Ac93b1&amp;ust=156665253329444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1.jpeg"/><Relationship Id="rId5" Type="http://schemas.openxmlformats.org/officeDocument/2006/relationships/image" Target="../media/image7.png"/><Relationship Id="rId10" Type="http://schemas.openxmlformats.org/officeDocument/2006/relationships/image" Target="../media/image4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5.jpeg"/><Relationship Id="rId5" Type="http://schemas.openxmlformats.org/officeDocument/2006/relationships/image" Target="../media/image7.png"/><Relationship Id="rId10" Type="http://schemas.openxmlformats.org/officeDocument/2006/relationships/image" Target="../media/image4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image" Target="../media/image7.png"/><Relationship Id="rId10" Type="http://schemas.openxmlformats.org/officeDocument/2006/relationships/image" Target="../media/image4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53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1.jpg"/><Relationship Id="rId5" Type="http://schemas.openxmlformats.org/officeDocument/2006/relationships/image" Target="../media/image7.png"/><Relationship Id="rId10" Type="http://schemas.openxmlformats.org/officeDocument/2006/relationships/image" Target="../media/image5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5.jpeg"/><Relationship Id="rId5" Type="http://schemas.openxmlformats.org/officeDocument/2006/relationships/image" Target="../media/image7.png"/><Relationship Id="rId10" Type="http://schemas.openxmlformats.org/officeDocument/2006/relationships/image" Target="../media/image54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8.gif"/><Relationship Id="rId5" Type="http://schemas.openxmlformats.org/officeDocument/2006/relationships/image" Target="../media/image7.png"/><Relationship Id="rId10" Type="http://schemas.openxmlformats.org/officeDocument/2006/relationships/image" Target="../media/image5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9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6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hyperlink" Target="https://www.google.be/url?sa=i&amp;rct=j&amp;q=&amp;esrc=s&amp;source=images&amp;cd=&amp;cad=rja&amp;uact=8&amp;ved=0ahUKEwiSv_u1xobTAhUlDMAKHf_jDogQjRwIBw&amp;url=http://nanocat-project.eu/&amp;bvm=bv.151325232,d.dGo&amp;psig=AFQjCNGXakv_zWR3bFO2j9U3lBA2dLHMZg&amp;ust=149124871646374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wmf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4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hyperlink" Target="https://www.google.be/url?sa=i&amp;rct=j&amp;q=&amp;esrc=s&amp;source=images&amp;cd=&amp;cad=rja&amp;uact=8&amp;ved=0ahUKEwjerOLvxobTAhUnC8AKHZcLAvcQjRwIBw&amp;url=http://www.homepages.ucl.ac.uk/~ucecoya/pemfc.html&amp;bvm=bv.151325232,d.dGo&amp;psig=AFQjCNGXakv_zWR3bFO2j9U3lBA2dLHMZg&amp;ust=149124871646374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wmf"/><Relationship Id="rId5" Type="http://schemas.openxmlformats.org/officeDocument/2006/relationships/image" Target="../media/image7.png"/><Relationship Id="rId10" Type="http://schemas.openxmlformats.org/officeDocument/2006/relationships/image" Target="../media/image18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1.jpe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25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Tecnologie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Powerpoint </a:t>
            </a:r>
            <a:r>
              <a:rPr lang="en-US" sz="2400" dirty="0" err="1" smtClean="0"/>
              <a:t>studenti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57194" y="13427"/>
            <a:ext cx="8146564" cy="5955476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fuel cell, come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dispositivi</a:t>
            </a:r>
            <a:r>
              <a:rPr lang="en-GB" dirty="0" smtClean="0"/>
              <a:t>, non è </a:t>
            </a:r>
            <a:r>
              <a:rPr lang="en-GB" dirty="0" err="1" smtClean="0"/>
              <a:t>prefetta</a:t>
            </a:r>
            <a:r>
              <a:rPr lang="en-GB" dirty="0" smtClean="0"/>
              <a:t>. </a:t>
            </a:r>
            <a:r>
              <a:rPr lang="en-GB" dirty="0" err="1" smtClean="0"/>
              <a:t>Nonostante</a:t>
            </a:r>
            <a:r>
              <a:rPr lang="en-GB" dirty="0" smtClean="0"/>
              <a:t> non </a:t>
            </a:r>
            <a:r>
              <a:rPr lang="en-GB" dirty="0" err="1" smtClean="0"/>
              <a:t>abbia</a:t>
            </a:r>
            <a:r>
              <a:rPr lang="en-GB" dirty="0" smtClean="0"/>
              <a:t> </a:t>
            </a:r>
            <a:r>
              <a:rPr lang="en-GB" dirty="0" err="1" smtClean="0"/>
              <a:t>parti</a:t>
            </a:r>
            <a:r>
              <a:rPr lang="en-GB" dirty="0" smtClean="0"/>
              <a:t> in </a:t>
            </a:r>
            <a:r>
              <a:rPr lang="en-GB" dirty="0" err="1" smtClean="0"/>
              <a:t>movimento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reali</a:t>
            </a:r>
            <a:r>
              <a:rPr lang="en-GB" dirty="0" smtClean="0"/>
              <a:t> e </a:t>
            </a:r>
            <a:r>
              <a:rPr lang="en-GB" dirty="0" err="1" smtClean="0"/>
              <a:t>inducono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. Un </a:t>
            </a:r>
            <a:r>
              <a:rPr lang="en-GB" dirty="0" err="1" smtClean="0"/>
              <a:t>sistema</a:t>
            </a:r>
            <a:r>
              <a:rPr lang="en-GB" dirty="0" smtClean="0"/>
              <a:t> fuel cell </a:t>
            </a:r>
            <a:r>
              <a:rPr lang="en-GB" dirty="0" err="1" smtClean="0"/>
              <a:t>attuale</a:t>
            </a:r>
            <a:r>
              <a:rPr lang="en-GB" dirty="0" smtClean="0"/>
              <a:t> </a:t>
            </a:r>
            <a:r>
              <a:rPr lang="en-GB" dirty="0" err="1" smtClean="0"/>
              <a:t>arriva</a:t>
            </a:r>
            <a:r>
              <a:rPr lang="en-GB" dirty="0" smtClean="0"/>
              <a:t> a </a:t>
            </a:r>
            <a:r>
              <a:rPr lang="en-GB" dirty="0" err="1" smtClean="0"/>
              <a:t>un’efficienza</a:t>
            </a:r>
            <a:r>
              <a:rPr lang="en-GB" dirty="0" smtClean="0"/>
              <a:t> </a:t>
            </a:r>
            <a:r>
              <a:rPr lang="en-GB" dirty="0" err="1" smtClean="0"/>
              <a:t>globale</a:t>
            </a:r>
            <a:r>
              <a:rPr lang="en-GB" dirty="0" smtClean="0"/>
              <a:t> di circa </a:t>
            </a:r>
            <a:r>
              <a:rPr lang="en-GB" dirty="0" err="1" smtClean="0"/>
              <a:t>il</a:t>
            </a:r>
            <a:r>
              <a:rPr lang="en-GB" dirty="0" smtClean="0"/>
              <a:t> 60%.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risultato</a:t>
            </a:r>
            <a:r>
              <a:rPr lang="en-GB" dirty="0" smtClean="0"/>
              <a:t> di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perdite</a:t>
            </a:r>
            <a:r>
              <a:rPr lang="en-GB" dirty="0" smtClean="0"/>
              <a:t> è </a:t>
            </a:r>
            <a:r>
              <a:rPr lang="en-GB" dirty="0" err="1" smtClean="0"/>
              <a:t>misurabile</a:t>
            </a:r>
            <a:r>
              <a:rPr lang="en-GB" dirty="0" smtClean="0"/>
              <a:t> </a:t>
            </a:r>
            <a:r>
              <a:rPr lang="en-GB" dirty="0" err="1" smtClean="0"/>
              <a:t>attraverso</a:t>
            </a:r>
            <a:r>
              <a:rPr lang="en-GB" dirty="0" smtClean="0"/>
              <a:t> un </a:t>
            </a:r>
            <a:r>
              <a:rPr lang="en-GB" dirty="0" err="1" smtClean="0"/>
              <a:t>calo</a:t>
            </a:r>
            <a:r>
              <a:rPr lang="en-GB" dirty="0" smtClean="0"/>
              <a:t> di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fuel cell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</a:t>
            </a:r>
            <a:r>
              <a:rPr lang="en-GB" dirty="0" err="1" smtClean="0"/>
              <a:t>corrente</a:t>
            </a:r>
            <a:r>
              <a:rPr lang="en-GB" dirty="0" smtClean="0"/>
              <a:t>. La </a:t>
            </a:r>
            <a:r>
              <a:rPr lang="en-GB" dirty="0" err="1" smtClean="0"/>
              <a:t>relazione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voltaggio</a:t>
            </a:r>
            <a:r>
              <a:rPr lang="en-GB" dirty="0" smtClean="0"/>
              <a:t> di </a:t>
            </a:r>
            <a:r>
              <a:rPr lang="en-GB" dirty="0" err="1" smtClean="0"/>
              <a:t>cella</a:t>
            </a:r>
            <a:r>
              <a:rPr lang="en-GB" dirty="0" smtClean="0"/>
              <a:t> e </a:t>
            </a:r>
            <a:r>
              <a:rPr lang="en-GB" dirty="0" err="1" smtClean="0"/>
              <a:t>corrente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è </a:t>
            </a:r>
            <a:r>
              <a:rPr lang="en-GB" dirty="0" err="1" smtClean="0"/>
              <a:t>visualizzabile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smtClean="0"/>
              <a:t>la </a:t>
            </a:r>
            <a:r>
              <a:rPr lang="en-GB" dirty="0" err="1" smtClean="0"/>
              <a:t>cosiddetta</a:t>
            </a:r>
            <a:r>
              <a:rPr lang="en-GB" dirty="0" smtClean="0"/>
              <a:t> </a:t>
            </a:r>
            <a:r>
              <a:rPr lang="en-GB" dirty="0" err="1" smtClean="0"/>
              <a:t>curva</a:t>
            </a:r>
            <a:r>
              <a:rPr lang="en-GB" dirty="0" smtClean="0"/>
              <a:t> di </a:t>
            </a:r>
            <a:r>
              <a:rPr lang="en-GB" dirty="0" err="1" smtClean="0"/>
              <a:t>polarizzazione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fuel cell ha </a:t>
            </a:r>
            <a:r>
              <a:rPr lang="en-GB" dirty="0" err="1" smtClean="0"/>
              <a:t>bisogno</a:t>
            </a:r>
            <a:r>
              <a:rPr lang="en-GB" dirty="0" smtClean="0"/>
              <a:t> di </a:t>
            </a:r>
            <a:r>
              <a:rPr lang="en-GB" dirty="0" err="1" smtClean="0"/>
              <a:t>dispositivi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per </a:t>
            </a:r>
            <a:r>
              <a:rPr lang="en-GB" dirty="0" err="1" smtClean="0"/>
              <a:t>funzionare</a:t>
            </a:r>
            <a:r>
              <a:rPr lang="en-GB" dirty="0" smtClean="0"/>
              <a:t>, in </a:t>
            </a:r>
            <a:r>
              <a:rPr lang="en-GB" dirty="0" err="1" smtClean="0"/>
              <a:t>particolare</a:t>
            </a:r>
            <a:r>
              <a:rPr lang="en-GB" dirty="0" smtClean="0"/>
              <a:t>: </a:t>
            </a:r>
            <a:endParaRPr lang="en-GB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Sistema </a:t>
            </a:r>
            <a:r>
              <a:rPr lang="en-GB" sz="1600" dirty="0" err="1" smtClean="0"/>
              <a:t>gestione</a:t>
            </a:r>
            <a:r>
              <a:rPr lang="en-GB" sz="1600" dirty="0" smtClean="0"/>
              <a:t> aria: </a:t>
            </a:r>
            <a:r>
              <a:rPr lang="en-GB" sz="1600" dirty="0" err="1" smtClean="0"/>
              <a:t>filtro</a:t>
            </a:r>
            <a:r>
              <a:rPr lang="en-GB" sz="1600" dirty="0" smtClean="0"/>
              <a:t>, </a:t>
            </a:r>
            <a:r>
              <a:rPr lang="en-GB" sz="1600" dirty="0" err="1" smtClean="0"/>
              <a:t>compressore</a:t>
            </a:r>
            <a:r>
              <a:rPr lang="en-GB" sz="1600" dirty="0" smtClean="0"/>
              <a:t>, </a:t>
            </a:r>
            <a:r>
              <a:rPr lang="en-GB" sz="1600" dirty="0" err="1" smtClean="0"/>
              <a:t>raffreddamento</a:t>
            </a:r>
            <a:r>
              <a:rPr lang="en-GB" sz="1600" dirty="0" smtClean="0"/>
              <a:t> aria, </a:t>
            </a:r>
            <a:r>
              <a:rPr lang="en-GB" sz="1600" dirty="0" err="1" smtClean="0"/>
              <a:t>umidificatore</a:t>
            </a:r>
            <a:r>
              <a:rPr lang="en-GB" sz="1600" dirty="0" smtClean="0"/>
              <a:t>,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di </a:t>
            </a:r>
            <a:r>
              <a:rPr lang="en-GB" sz="1600" dirty="0" err="1" smtClean="0"/>
              <a:t>regolazione</a:t>
            </a:r>
            <a:r>
              <a:rPr lang="en-GB" sz="1600" dirty="0" smtClean="0"/>
              <a:t> </a:t>
            </a:r>
            <a:r>
              <a:rPr lang="en-GB" sz="1600" dirty="0" err="1" smtClean="0"/>
              <a:t>portata</a:t>
            </a:r>
            <a:r>
              <a:rPr lang="en-GB" sz="1600" dirty="0" smtClean="0"/>
              <a:t> e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. </a:t>
            </a:r>
            <a:r>
              <a:rPr lang="en-GB" sz="1600" dirty="0" err="1" smtClean="0"/>
              <a:t>L’ultimo</a:t>
            </a:r>
            <a:r>
              <a:rPr lang="en-GB" sz="1600" dirty="0" smtClean="0"/>
              <a:t> </a:t>
            </a:r>
            <a:r>
              <a:rPr lang="en-GB" sz="1600" dirty="0" err="1" smtClean="0"/>
              <a:t>elemento</a:t>
            </a:r>
            <a:r>
              <a:rPr lang="en-GB" sz="1600" dirty="0" smtClean="0"/>
              <a:t> è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condotto</a:t>
            </a:r>
            <a:r>
              <a:rPr lang="en-GB" sz="1600" dirty="0" smtClean="0"/>
              <a:t> di </a:t>
            </a:r>
            <a:r>
              <a:rPr lang="en-GB" sz="1600" dirty="0" err="1" smtClean="0"/>
              <a:t>scarico</a:t>
            </a:r>
            <a:r>
              <a:rPr lang="en-GB" sz="1600" dirty="0" smtClean="0"/>
              <a:t>, </a:t>
            </a:r>
            <a:r>
              <a:rPr lang="en-GB" sz="1600" dirty="0" err="1" smtClean="0"/>
              <a:t>che</a:t>
            </a:r>
            <a:r>
              <a:rPr lang="en-GB" sz="1600" dirty="0" smtClean="0"/>
              <a:t> </a:t>
            </a:r>
            <a:r>
              <a:rPr lang="en-GB" sz="1600" dirty="0" err="1" smtClean="0"/>
              <a:t>espelle</a:t>
            </a:r>
            <a:r>
              <a:rPr lang="en-GB" sz="1600" dirty="0" smtClean="0"/>
              <a:t> </a:t>
            </a:r>
            <a:r>
              <a:rPr lang="en-GB" sz="1600" dirty="0" err="1" smtClean="0"/>
              <a:t>l’aria</a:t>
            </a:r>
            <a:r>
              <a:rPr lang="en-GB" sz="1600" dirty="0" smtClean="0"/>
              <a:t> in </a:t>
            </a:r>
            <a:r>
              <a:rPr lang="en-GB" sz="1600" dirty="0" err="1" smtClean="0"/>
              <a:t>eccesso</a:t>
            </a:r>
            <a:r>
              <a:rPr lang="en-GB" sz="1600" dirty="0" smtClean="0"/>
              <a:t> non </a:t>
            </a:r>
            <a:r>
              <a:rPr lang="en-GB" sz="1600" dirty="0" err="1" smtClean="0"/>
              <a:t>utilizzata</a:t>
            </a:r>
            <a:r>
              <a:rPr lang="en-GB" sz="1600" dirty="0" smtClean="0"/>
              <a:t> e </a:t>
            </a:r>
            <a:r>
              <a:rPr lang="en-GB" sz="1600" dirty="0" err="1" smtClean="0"/>
              <a:t>l’acqua</a:t>
            </a:r>
            <a:r>
              <a:rPr lang="en-GB" sz="1600" dirty="0" smtClean="0"/>
              <a:t> </a:t>
            </a:r>
            <a:r>
              <a:rPr lang="en-GB" sz="1600" dirty="0" err="1" smtClean="0"/>
              <a:t>prodotta</a:t>
            </a:r>
            <a:r>
              <a:rPr lang="en-GB" sz="1600" dirty="0" smtClean="0"/>
              <a:t> </a:t>
            </a:r>
            <a:r>
              <a:rPr lang="en-GB" sz="1600" dirty="0" err="1" smtClean="0"/>
              <a:t>dalla</a:t>
            </a:r>
            <a:r>
              <a:rPr lang="en-GB" sz="1600" dirty="0" smtClean="0"/>
              <a:t> </a:t>
            </a:r>
            <a:r>
              <a:rPr lang="en-GB" sz="1600" dirty="0" err="1" smtClean="0"/>
              <a:t>cella</a:t>
            </a:r>
            <a:r>
              <a:rPr lang="en-GB" sz="1600" dirty="0" smtClean="0"/>
              <a:t>.</a:t>
            </a:r>
            <a:endParaRPr lang="en-GB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Sistema </a:t>
            </a:r>
            <a:r>
              <a:rPr lang="en-GB" sz="1600" dirty="0" err="1" smtClean="0"/>
              <a:t>gestione</a:t>
            </a:r>
            <a:r>
              <a:rPr lang="en-GB" sz="1600" dirty="0" smtClean="0"/>
              <a:t>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: </a:t>
            </a:r>
            <a:r>
              <a:rPr lang="en-GB" sz="1600" dirty="0" err="1" smtClean="0"/>
              <a:t>valvole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,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, </a:t>
            </a:r>
            <a:r>
              <a:rPr lang="en-GB" sz="1600" dirty="0" err="1" smtClean="0"/>
              <a:t>iniettori</a:t>
            </a:r>
            <a:r>
              <a:rPr lang="en-GB" sz="1600" dirty="0" smtClean="0"/>
              <a:t>, </a:t>
            </a:r>
            <a:r>
              <a:rPr lang="en-GB" sz="1600" dirty="0" err="1" smtClean="0"/>
              <a:t>pompa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r>
              <a:rPr lang="en-GB" sz="1600" dirty="0" smtClean="0"/>
              <a:t> e </a:t>
            </a:r>
            <a:r>
              <a:rPr lang="en-GB" sz="1600" dirty="0" err="1" smtClean="0"/>
              <a:t>valvola</a:t>
            </a:r>
            <a:r>
              <a:rPr lang="en-GB" sz="1600" dirty="0" smtClean="0"/>
              <a:t> di </a:t>
            </a:r>
            <a:r>
              <a:rPr lang="en-GB" sz="1600" dirty="0" err="1" smtClean="0"/>
              <a:t>spurgo</a:t>
            </a:r>
            <a:r>
              <a:rPr lang="en-GB" sz="1600" dirty="0" smtClean="0"/>
              <a:t>. </a:t>
            </a:r>
            <a:endParaRPr lang="en-GB" sz="16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 smtClean="0"/>
              <a:t>Circuito</a:t>
            </a:r>
            <a:r>
              <a:rPr lang="en-GB" sz="1600" dirty="0" smtClean="0"/>
              <a:t> di </a:t>
            </a:r>
            <a:r>
              <a:rPr lang="en-GB" sz="1600" dirty="0" err="1" smtClean="0"/>
              <a:t>raffreddamento</a:t>
            </a:r>
            <a:r>
              <a:rPr lang="en-GB" sz="1600" dirty="0" smtClean="0"/>
              <a:t>: </a:t>
            </a:r>
            <a:r>
              <a:rPr lang="en-GB" sz="1600" dirty="0" err="1" smtClean="0"/>
              <a:t>elemento</a:t>
            </a:r>
            <a:r>
              <a:rPr lang="en-GB" sz="1600" dirty="0" smtClean="0"/>
              <a:t> </a:t>
            </a:r>
            <a:r>
              <a:rPr lang="en-GB" sz="1600" dirty="0" err="1" smtClean="0"/>
              <a:t>indispensabile</a:t>
            </a:r>
            <a:r>
              <a:rPr lang="en-GB" sz="1600" dirty="0" smtClean="0"/>
              <a:t> a </a:t>
            </a:r>
            <a:r>
              <a:rPr lang="en-GB" sz="1600" dirty="0" err="1" smtClean="0"/>
              <a:t>dissipare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calore</a:t>
            </a:r>
            <a:r>
              <a:rPr lang="en-GB" sz="1600" dirty="0" smtClean="0"/>
              <a:t> </a:t>
            </a:r>
            <a:r>
              <a:rPr lang="en-GB" sz="1600" dirty="0" err="1" smtClean="0"/>
              <a:t>prodotto</a:t>
            </a:r>
            <a:r>
              <a:rPr lang="en-GB" sz="1600" dirty="0" smtClean="0"/>
              <a:t> </a:t>
            </a:r>
            <a:r>
              <a:rPr lang="en-GB" sz="1600" dirty="0" err="1" smtClean="0"/>
              <a:t>dalla</a:t>
            </a:r>
            <a:r>
              <a:rPr lang="en-GB" sz="1600" dirty="0" smtClean="0"/>
              <a:t> </a:t>
            </a:r>
            <a:r>
              <a:rPr lang="en-GB" sz="1600" dirty="0" err="1" smtClean="0"/>
              <a:t>cella</a:t>
            </a:r>
            <a:r>
              <a:rPr lang="en-GB" sz="1600" dirty="0" smtClean="0"/>
              <a:t>. </a:t>
            </a:r>
            <a:r>
              <a:rPr lang="en-GB" sz="1600" dirty="0" err="1" smtClean="0"/>
              <a:t>Sono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</a:t>
            </a:r>
            <a:r>
              <a:rPr lang="en-GB" sz="1600" dirty="0" smtClean="0"/>
              <a:t> </a:t>
            </a:r>
            <a:r>
              <a:rPr lang="en-GB" sz="1600" dirty="0" err="1" smtClean="0"/>
              <a:t>grossi</a:t>
            </a:r>
            <a:r>
              <a:rPr lang="en-GB" sz="1600" dirty="0" smtClean="0"/>
              <a:t> </a:t>
            </a:r>
            <a:r>
              <a:rPr lang="en-GB" sz="1600" dirty="0" err="1" smtClean="0"/>
              <a:t>dissipatori</a:t>
            </a:r>
            <a:r>
              <a:rPr lang="en-GB" sz="1600" dirty="0" smtClean="0"/>
              <a:t>/</a:t>
            </a:r>
            <a:r>
              <a:rPr lang="en-GB" sz="1600" dirty="0" err="1" smtClean="0"/>
              <a:t>radiatori</a:t>
            </a:r>
            <a:r>
              <a:rPr lang="en-GB" sz="1600" dirty="0" smtClean="0"/>
              <a:t> </a:t>
            </a:r>
            <a:r>
              <a:rPr lang="en-GB" sz="1600" dirty="0" err="1" smtClean="0"/>
              <a:t>poichè</a:t>
            </a:r>
            <a:r>
              <a:rPr lang="en-GB" sz="1600" dirty="0" smtClean="0"/>
              <a:t> </a:t>
            </a:r>
            <a:r>
              <a:rPr lang="en-GB" sz="1600" dirty="0" err="1" smtClean="0"/>
              <a:t>il</a:t>
            </a:r>
            <a:r>
              <a:rPr lang="en-GB" sz="1600" dirty="0" smtClean="0"/>
              <a:t> 40% </a:t>
            </a:r>
            <a:r>
              <a:rPr lang="en-GB" sz="1600" dirty="0" err="1" smtClean="0"/>
              <a:t>dell’energia</a:t>
            </a:r>
            <a:r>
              <a:rPr lang="en-GB" sz="1600" dirty="0" smtClean="0"/>
              <a:t> dell’H2 </a:t>
            </a:r>
            <a:r>
              <a:rPr lang="en-GB" sz="1600" dirty="0" err="1" smtClean="0"/>
              <a:t>diventa</a:t>
            </a:r>
            <a:r>
              <a:rPr lang="en-GB" sz="1600" dirty="0" smtClean="0"/>
              <a:t> </a:t>
            </a:r>
            <a:r>
              <a:rPr lang="en-GB" sz="1600" dirty="0" err="1" smtClean="0"/>
              <a:t>calore</a:t>
            </a:r>
            <a:r>
              <a:rPr lang="en-GB" sz="1600" dirty="0" smtClean="0"/>
              <a:t> e </a:t>
            </a:r>
            <a:r>
              <a:rPr lang="en-GB" sz="1600" dirty="0" err="1" smtClean="0"/>
              <a:t>deve</a:t>
            </a:r>
            <a:r>
              <a:rPr lang="en-GB" sz="1600" dirty="0" smtClean="0"/>
              <a:t> </a:t>
            </a:r>
            <a:r>
              <a:rPr lang="en-GB" sz="1600" dirty="0" err="1" smtClean="0"/>
              <a:t>essere</a:t>
            </a:r>
            <a:r>
              <a:rPr lang="en-GB" sz="1600" dirty="0" smtClean="0"/>
              <a:t> </a:t>
            </a:r>
            <a:r>
              <a:rPr lang="en-GB" sz="1600" dirty="0" err="1" smtClean="0"/>
              <a:t>rimosso</a:t>
            </a:r>
            <a:r>
              <a:rPr lang="en-GB" sz="1600" dirty="0" smtClean="0"/>
              <a:t> dal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.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3634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7093" y="3715969"/>
            <a:ext cx="3318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  <a:r>
              <a:rPr lang="en-GB" dirty="0" smtClean="0"/>
              <a:t>Celle a </a:t>
            </a:r>
            <a:r>
              <a:rPr lang="en-GB" dirty="0" err="1" smtClean="0"/>
              <a:t>metanolo</a:t>
            </a:r>
            <a:r>
              <a:rPr lang="en-GB" dirty="0" smtClean="0"/>
              <a:t> </a:t>
            </a:r>
            <a:r>
              <a:rPr lang="en-GB" dirty="0" err="1" smtClean="0"/>
              <a:t>diretto</a:t>
            </a:r>
            <a:r>
              <a:rPr lang="en-GB" dirty="0" smtClean="0"/>
              <a:t> (DMFC)</a:t>
            </a:r>
            <a:r>
              <a:rPr lang="en-GB" dirty="0"/>
              <a:t> </a:t>
            </a:r>
          </a:p>
        </p:txBody>
      </p:sp>
      <p:pic>
        <p:nvPicPr>
          <p:cNvPr id="17" name="Picture 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436" y="1022703"/>
            <a:ext cx="52197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39592" y="5399748"/>
            <a:ext cx="196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</a:t>
            </a:r>
            <a:r>
              <a:rPr lang="en-GB" dirty="0" err="1" smtClean="0"/>
              <a:t>alcaline</a:t>
            </a:r>
            <a:r>
              <a:rPr lang="en-GB" dirty="0" smtClean="0"/>
              <a:t> (AFC)</a:t>
            </a:r>
            <a:endParaRPr lang="en-GB" dirty="0"/>
          </a:p>
        </p:txBody>
      </p:sp>
      <p:pic>
        <p:nvPicPr>
          <p:cNvPr id="19" name="Picture 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836" y="2610090"/>
            <a:ext cx="49062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833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59632" y="5653479"/>
            <a:ext cx="288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 </a:t>
            </a:r>
            <a:r>
              <a:rPr lang="en-GB" dirty="0" err="1" smtClean="0"/>
              <a:t>carbonati</a:t>
            </a:r>
            <a:r>
              <a:rPr lang="en-GB" dirty="0" smtClean="0"/>
              <a:t> </a:t>
            </a:r>
            <a:r>
              <a:rPr lang="en-GB" dirty="0" err="1" smtClean="0"/>
              <a:t>fusi</a:t>
            </a:r>
            <a:r>
              <a:rPr lang="en-GB" dirty="0" smtClean="0"/>
              <a:t> (MCFC)</a:t>
            </a:r>
            <a:endParaRPr lang="en-GB" dirty="0"/>
          </a:p>
        </p:txBody>
      </p:sp>
      <p:pic>
        <p:nvPicPr>
          <p:cNvPr id="17" name="Picture 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6" y="2318392"/>
            <a:ext cx="4824536" cy="32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0509" y="653743"/>
            <a:ext cx="45461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424718" y="3452763"/>
            <a:ext cx="29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ad </a:t>
            </a:r>
            <a:r>
              <a:rPr lang="en-GB" dirty="0" err="1" smtClean="0"/>
              <a:t>acido</a:t>
            </a:r>
            <a:r>
              <a:rPr lang="en-GB" dirty="0" smtClean="0"/>
              <a:t> </a:t>
            </a:r>
            <a:r>
              <a:rPr lang="en-GB" dirty="0" err="1" smtClean="0"/>
              <a:t>fosforico</a:t>
            </a:r>
            <a:r>
              <a:rPr lang="en-GB" dirty="0" smtClean="0"/>
              <a:t>(PAFC)</a:t>
            </a:r>
            <a:endParaRPr lang="en-GB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54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15527" y="4355812"/>
            <a:ext cx="261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Celle a </a:t>
            </a:r>
            <a:r>
              <a:rPr lang="en-GB" dirty="0" err="1" smtClean="0"/>
              <a:t>ossidi</a:t>
            </a:r>
            <a:r>
              <a:rPr lang="en-GB" dirty="0" smtClean="0"/>
              <a:t> solidi (SOFC)</a:t>
            </a:r>
            <a:endParaRPr lang="en-GB" dirty="0"/>
          </a:p>
        </p:txBody>
      </p:sp>
      <p:pic>
        <p:nvPicPr>
          <p:cNvPr id="17" name="Picture 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8152" y="1413341"/>
            <a:ext cx="5219700" cy="275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529144" y="445335"/>
            <a:ext cx="3699040" cy="399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Altri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fuel cell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3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43808" y="475387"/>
            <a:ext cx="3610744" cy="505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Curva</a:t>
            </a:r>
            <a:r>
              <a:rPr lang="en-GB" sz="23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GB" sz="23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polarizzazione</a:t>
            </a:r>
            <a:endParaRPr lang="en-GB" sz="23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245" y="1275933"/>
            <a:ext cx="5731510" cy="474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089672" y="2448281"/>
            <a:ext cx="295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calo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tensione</a:t>
            </a:r>
            <a:r>
              <a:rPr lang="en-US" dirty="0" smtClean="0"/>
              <a:t> </a:t>
            </a:r>
            <a:r>
              <a:rPr lang="en-US" dirty="0" err="1" smtClean="0"/>
              <a:t>all’aumentare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prodotta</a:t>
            </a:r>
            <a:r>
              <a:rPr lang="en-US" dirty="0" smtClean="0"/>
              <a:t> </a:t>
            </a:r>
            <a:r>
              <a:rPr lang="en-US" dirty="0" err="1" smtClean="0"/>
              <a:t>mostra</a:t>
            </a:r>
            <a:r>
              <a:rPr lang="en-US" dirty="0" smtClean="0"/>
              <a:t> </a:t>
            </a:r>
            <a:r>
              <a:rPr lang="en-US" dirty="0" err="1" smtClean="0"/>
              <a:t>l’effeto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fenomeni</a:t>
            </a:r>
            <a:r>
              <a:rPr lang="en-US" dirty="0" smtClean="0"/>
              <a:t> di </a:t>
            </a:r>
            <a:r>
              <a:rPr lang="en-US" dirty="0" err="1" smtClean="0"/>
              <a:t>perdita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fanno</a:t>
            </a:r>
            <a:r>
              <a:rPr lang="en-US" dirty="0" smtClean="0"/>
              <a:t> </a:t>
            </a:r>
            <a:r>
              <a:rPr lang="en-US" dirty="0" err="1" smtClean="0"/>
              <a:t>calare</a:t>
            </a:r>
            <a:r>
              <a:rPr lang="en-US" dirty="0" smtClean="0"/>
              <a:t> </a:t>
            </a:r>
            <a:r>
              <a:rPr lang="en-US" dirty="0" err="1" smtClean="0"/>
              <a:t>l’efficienza</a:t>
            </a:r>
            <a:r>
              <a:rPr lang="en-US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57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32" descr="sigle_campus_alpha_pp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796315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24626" y="2949114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1196268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7896"/>
            <a:ext cx="3133926" cy="25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128260"/>
            <a:ext cx="1492360" cy="1414498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128260"/>
            <a:ext cx="23304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44" y="1128260"/>
            <a:ext cx="1721248" cy="124564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68" y="3025414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Résultat de recherche d'images pour &quot;Nafion&quot;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25" y="2807896"/>
            <a:ext cx="2585874" cy="25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34963" y="937182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587425" y="4681598"/>
            <a:ext cx="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9758" y="832891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3491880" y="4240258"/>
            <a:ext cx="34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8" name="ZoneTexte 27"/>
          <p:cNvSpPr txBox="1"/>
          <p:nvPr/>
        </p:nvSpPr>
        <p:spPr>
          <a:xfrm>
            <a:off x="8035217" y="1054910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9" name="ZoneTexte 29"/>
          <p:cNvSpPr txBox="1"/>
          <p:nvPr/>
        </p:nvSpPr>
        <p:spPr>
          <a:xfrm>
            <a:off x="6372200" y="4753606"/>
            <a:ext cx="53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ZoneTexte 30"/>
          <p:cNvSpPr txBox="1"/>
          <p:nvPr/>
        </p:nvSpPr>
        <p:spPr>
          <a:xfrm>
            <a:off x="96839" y="5689710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779001" y="206267"/>
            <a:ext cx="8089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Materiali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usati</a:t>
            </a:r>
            <a:r>
              <a:rPr lang="en-GB" sz="2000" dirty="0" smtClean="0">
                <a:solidFill>
                  <a:srgbClr val="00ACAF"/>
                </a:solidFill>
              </a:rPr>
              <a:t> in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PEFC: </a:t>
            </a:r>
            <a:r>
              <a:rPr lang="en-GB" sz="2000" dirty="0" err="1" smtClean="0">
                <a:solidFill>
                  <a:srgbClr val="00ACAF"/>
                </a:solidFill>
              </a:rPr>
              <a:t>piatti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bipolari</a:t>
            </a:r>
            <a:r>
              <a:rPr lang="en-GB" sz="2000" dirty="0" smtClean="0">
                <a:solidFill>
                  <a:srgbClr val="00ACAF"/>
                </a:solidFill>
              </a:rPr>
              <a:t>, strati di </a:t>
            </a:r>
            <a:r>
              <a:rPr lang="en-GB" sz="2000" dirty="0" err="1" smtClean="0">
                <a:solidFill>
                  <a:srgbClr val="00ACAF"/>
                </a:solidFill>
              </a:rPr>
              <a:t>diffusione</a:t>
            </a:r>
            <a:r>
              <a:rPr lang="en-GB" sz="2000" dirty="0" smtClean="0">
                <a:solidFill>
                  <a:srgbClr val="00ACAF"/>
                </a:solidFill>
              </a:rPr>
              <a:t> e </a:t>
            </a:r>
            <a:r>
              <a:rPr lang="en-GB" sz="2000" dirty="0" err="1" smtClean="0">
                <a:solidFill>
                  <a:srgbClr val="00ACAF"/>
                </a:solidFill>
              </a:rPr>
              <a:t>elettrolita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32" name="ZoneTexte 1"/>
          <p:cNvSpPr txBox="1"/>
          <p:nvPr/>
        </p:nvSpPr>
        <p:spPr>
          <a:xfrm>
            <a:off x="1083400" y="5331247"/>
            <a:ext cx="158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Piatto</a:t>
            </a:r>
            <a:r>
              <a:rPr lang="en-GB" sz="1600" dirty="0" smtClean="0"/>
              <a:t> </a:t>
            </a:r>
            <a:r>
              <a:rPr lang="en-GB" sz="1600" dirty="0" err="1" smtClean="0"/>
              <a:t>bipolare</a:t>
            </a:r>
            <a:endParaRPr lang="en-GB" sz="1600" dirty="0"/>
          </a:p>
        </p:txBody>
      </p:sp>
      <p:sp>
        <p:nvSpPr>
          <p:cNvPr id="33" name="ZoneTexte 33"/>
          <p:cNvSpPr txBox="1"/>
          <p:nvPr/>
        </p:nvSpPr>
        <p:spPr>
          <a:xfrm>
            <a:off x="3779912" y="5567180"/>
            <a:ext cx="2078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Strato</a:t>
            </a:r>
            <a:r>
              <a:rPr lang="en-GB" sz="1600" dirty="0" smtClean="0"/>
              <a:t> di </a:t>
            </a:r>
            <a:r>
              <a:rPr lang="en-GB" sz="1600" dirty="0" err="1" smtClean="0"/>
              <a:t>diffusione</a:t>
            </a:r>
            <a:r>
              <a:rPr lang="en-GB" sz="1600" dirty="0" smtClean="0"/>
              <a:t> gas</a:t>
            </a:r>
            <a:endParaRPr lang="en-GB" sz="1600" dirty="0"/>
          </a:p>
        </p:txBody>
      </p:sp>
      <p:sp>
        <p:nvSpPr>
          <p:cNvPr id="34" name="ZoneTexte 34"/>
          <p:cNvSpPr txBox="1"/>
          <p:nvPr/>
        </p:nvSpPr>
        <p:spPr>
          <a:xfrm>
            <a:off x="6660232" y="5113646"/>
            <a:ext cx="228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Membrana</a:t>
            </a:r>
            <a:r>
              <a:rPr lang="en-GB" sz="1600" dirty="0" smtClean="0"/>
              <a:t> </a:t>
            </a:r>
            <a:r>
              <a:rPr lang="en-GB" sz="1600" dirty="0" err="1" smtClean="0"/>
              <a:t>elettrolitica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2631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360608" y="567585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4" y="870048"/>
            <a:ext cx="6703661" cy="4680520"/>
          </a:xfrm>
          <a:prstGeom prst="rect">
            <a:avLst/>
          </a:prstGeom>
          <a:effectLst>
            <a:outerShdw blurRad="63500" dist="35921" dir="2700000" algn="ctr" rotWithShape="0">
              <a:schemeClr val="bg2"/>
            </a:outerShdw>
            <a:softEdge rad="12700"/>
          </a:effectLst>
          <a:extLst/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9" name="ZoneTexte 1"/>
          <p:cNvSpPr txBox="1"/>
          <p:nvPr/>
        </p:nvSpPr>
        <p:spPr>
          <a:xfrm>
            <a:off x="7728718" y="2056146"/>
            <a:ext cx="4095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Stack di </a:t>
            </a:r>
            <a:r>
              <a:rPr lang="en-GB" sz="2400" dirty="0" err="1" smtClean="0"/>
              <a:t>celle</a:t>
            </a:r>
            <a:r>
              <a:rPr lang="en-GB" sz="2400" dirty="0" smtClean="0"/>
              <a:t> a </a:t>
            </a:r>
            <a:r>
              <a:rPr lang="en-GB" sz="2400" dirty="0" err="1" smtClean="0"/>
              <a:t>combustibile</a:t>
            </a:r>
            <a:r>
              <a:rPr lang="en-GB" sz="2400" dirty="0" smtClean="0"/>
              <a:t> </a:t>
            </a:r>
            <a:r>
              <a:rPr lang="en-GB" sz="2400" dirty="0" err="1" smtClean="0"/>
              <a:t>connesso</a:t>
            </a:r>
            <a:r>
              <a:rPr lang="en-GB" sz="2400" dirty="0" smtClean="0"/>
              <a:t> al </a:t>
            </a:r>
            <a:r>
              <a:rPr lang="en-GB" sz="2400" dirty="0" err="1" smtClean="0"/>
              <a:t>circuito</a:t>
            </a:r>
            <a:r>
              <a:rPr lang="en-GB" sz="2400" dirty="0" smtClean="0"/>
              <a:t> </a:t>
            </a:r>
            <a:r>
              <a:rPr lang="en-GB" sz="2400" dirty="0" err="1" smtClean="0"/>
              <a:t>idrogeno</a:t>
            </a:r>
            <a:r>
              <a:rPr lang="en-GB" sz="2400" dirty="0" smtClean="0"/>
              <a:t>, </a:t>
            </a:r>
            <a:r>
              <a:rPr lang="en-GB" sz="2400" dirty="0" err="1" smtClean="0"/>
              <a:t>circuito</a:t>
            </a:r>
            <a:r>
              <a:rPr lang="en-GB" sz="2400" dirty="0" smtClean="0"/>
              <a:t> </a:t>
            </a:r>
            <a:r>
              <a:rPr lang="en-GB" sz="2400" dirty="0" err="1" smtClean="0"/>
              <a:t>dell’aria</a:t>
            </a:r>
            <a:r>
              <a:rPr lang="en-GB" sz="2400" dirty="0" smtClean="0"/>
              <a:t>, </a:t>
            </a:r>
            <a:r>
              <a:rPr lang="en-GB" sz="2400" dirty="0" err="1" smtClean="0"/>
              <a:t>umidificatore</a:t>
            </a:r>
            <a:r>
              <a:rPr lang="en-GB" sz="2400" dirty="0" smtClean="0"/>
              <a:t>, </a:t>
            </a:r>
            <a:r>
              <a:rPr lang="en-GB" sz="2400" dirty="0" err="1" smtClean="0"/>
              <a:t>circuito</a:t>
            </a:r>
            <a:r>
              <a:rPr lang="en-GB" sz="2400" dirty="0" smtClean="0"/>
              <a:t> di </a:t>
            </a:r>
            <a:r>
              <a:rPr lang="en-GB" sz="2400" dirty="0" err="1" smtClean="0"/>
              <a:t>raffreddamento</a:t>
            </a:r>
            <a:r>
              <a:rPr lang="en-GB" sz="2400" dirty="0" smtClean="0"/>
              <a:t>, </a:t>
            </a:r>
            <a:r>
              <a:rPr lang="en-GB" sz="2400" dirty="0" err="1" smtClean="0"/>
              <a:t>scarico</a:t>
            </a:r>
            <a:r>
              <a:rPr lang="en-GB" sz="2400" dirty="0" smtClean="0"/>
              <a:t> </a:t>
            </a:r>
            <a:r>
              <a:rPr lang="en-GB" sz="2400" dirty="0" err="1" smtClean="0"/>
              <a:t>dei</a:t>
            </a:r>
            <a:r>
              <a:rPr lang="en-GB" sz="2400" dirty="0" smtClean="0"/>
              <a:t> gas </a:t>
            </a:r>
            <a:r>
              <a:rPr lang="en-GB" sz="2400" dirty="0" err="1" smtClean="0"/>
              <a:t>esausti</a:t>
            </a:r>
            <a:r>
              <a:rPr lang="en-GB" sz="2400" dirty="0" smtClean="0"/>
              <a:t> e </a:t>
            </a:r>
            <a:r>
              <a:rPr lang="en-GB" sz="2400" dirty="0" err="1" smtClean="0"/>
              <a:t>carico</a:t>
            </a:r>
            <a:r>
              <a:rPr lang="en-GB" sz="2400" dirty="0" smtClean="0"/>
              <a:t> </a:t>
            </a:r>
            <a:r>
              <a:rPr lang="en-GB" sz="2400" dirty="0" err="1" smtClean="0"/>
              <a:t>elettrico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480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447183" y="5749225"/>
            <a:ext cx="1090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CEA</a:t>
            </a:r>
            <a:endParaRPr lang="en-GB" sz="1200" dirty="0"/>
          </a:p>
        </p:txBody>
      </p:sp>
      <p:pic>
        <p:nvPicPr>
          <p:cNvPr id="16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344" y="1227575"/>
            <a:ext cx="4427984" cy="3320988"/>
          </a:xfrm>
          <a:prstGeom prst="rect">
            <a:avLst/>
          </a:prstGeom>
        </p:spPr>
      </p:pic>
      <p:sp>
        <p:nvSpPr>
          <p:cNvPr id="17" name="ZoneTexte 17"/>
          <p:cNvSpPr txBox="1"/>
          <p:nvPr/>
        </p:nvSpPr>
        <p:spPr>
          <a:xfrm>
            <a:off x="1177928" y="4525089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Banco</a:t>
            </a:r>
            <a:r>
              <a:rPr lang="en-GB" dirty="0" smtClean="0"/>
              <a:t> </a:t>
            </a:r>
            <a:r>
              <a:rPr lang="en-GB" dirty="0" err="1" smtClean="0"/>
              <a:t>prova</a:t>
            </a:r>
            <a:r>
              <a:rPr lang="en-GB" dirty="0" smtClean="0"/>
              <a:t> con </a:t>
            </a:r>
            <a:r>
              <a:rPr lang="en-GB" dirty="0" err="1" smtClean="0"/>
              <a:t>alimentazione</a:t>
            </a:r>
            <a:r>
              <a:rPr lang="en-GB" dirty="0" smtClean="0"/>
              <a:t> da </a:t>
            </a:r>
            <a:r>
              <a:rPr lang="en-GB" dirty="0" err="1" smtClean="0"/>
              <a:t>bombola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, </a:t>
            </a:r>
            <a:r>
              <a:rPr lang="en-GB" dirty="0" err="1" smtClean="0"/>
              <a:t>pressione</a:t>
            </a:r>
            <a:r>
              <a:rPr lang="en-GB" dirty="0" smtClean="0"/>
              <a:t> 10-200 bar</a:t>
            </a:r>
            <a:endParaRPr lang="en-GB" dirty="0"/>
          </a:p>
        </p:txBody>
      </p:sp>
      <p:sp>
        <p:nvSpPr>
          <p:cNvPr id="18" name="ZoneTexte 18"/>
          <p:cNvSpPr txBox="1"/>
          <p:nvPr/>
        </p:nvSpPr>
        <p:spPr>
          <a:xfrm>
            <a:off x="5912199" y="4525089"/>
            <a:ext cx="303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Banco</a:t>
            </a:r>
            <a:r>
              <a:rPr lang="en-GB" dirty="0" smtClean="0"/>
              <a:t> </a:t>
            </a:r>
            <a:r>
              <a:rPr lang="en-GB" dirty="0" err="1" smtClean="0"/>
              <a:t>prova</a:t>
            </a:r>
            <a:r>
              <a:rPr lang="en-GB" dirty="0" smtClean="0"/>
              <a:t> fuel cell, </a:t>
            </a:r>
            <a:r>
              <a:rPr lang="en-GB" dirty="0" err="1" smtClean="0"/>
              <a:t>dettagli</a:t>
            </a:r>
            <a:endParaRPr lang="en-GB" dirty="0"/>
          </a:p>
        </p:txBody>
      </p:sp>
      <p:sp>
        <p:nvSpPr>
          <p:cNvPr id="19" name="ZoneTexte 19"/>
          <p:cNvSpPr txBox="1"/>
          <p:nvPr/>
        </p:nvSpPr>
        <p:spPr>
          <a:xfrm>
            <a:off x="4922344" y="399548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sp>
        <p:nvSpPr>
          <p:cNvPr id="20" name="ZoneTexte 20"/>
          <p:cNvSpPr txBox="1"/>
          <p:nvPr/>
        </p:nvSpPr>
        <p:spPr>
          <a:xfrm>
            <a:off x="7010978" y="1105874"/>
            <a:ext cx="93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OUT</a:t>
            </a:r>
            <a:endParaRPr lang="en-GB" dirty="0"/>
          </a:p>
        </p:txBody>
      </p:sp>
      <p:sp>
        <p:nvSpPr>
          <p:cNvPr id="21" name="ZoneTexte 21"/>
          <p:cNvSpPr txBox="1"/>
          <p:nvPr/>
        </p:nvSpPr>
        <p:spPr>
          <a:xfrm>
            <a:off x="4994352" y="899142"/>
            <a:ext cx="140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ELETTR. OUT</a:t>
            </a:r>
            <a:endParaRPr lang="en-GB" dirty="0"/>
          </a:p>
        </p:txBody>
      </p:sp>
      <p:sp>
        <p:nvSpPr>
          <p:cNvPr id="22" name="ZoneTexte 22"/>
          <p:cNvSpPr txBox="1"/>
          <p:nvPr/>
        </p:nvSpPr>
        <p:spPr>
          <a:xfrm>
            <a:off x="5521234" y="3203398"/>
            <a:ext cx="121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POMPA H2</a:t>
            </a:r>
            <a:endParaRPr lang="en-GB" dirty="0"/>
          </a:p>
        </p:txBody>
      </p:sp>
      <p:sp>
        <p:nvSpPr>
          <p:cNvPr id="23" name="ZoneTexte 23"/>
          <p:cNvSpPr txBox="1"/>
          <p:nvPr/>
        </p:nvSpPr>
        <p:spPr>
          <a:xfrm>
            <a:off x="7226599" y="2339302"/>
            <a:ext cx="110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VENTOLA</a:t>
            </a:r>
            <a:endParaRPr lang="en-GB" dirty="0"/>
          </a:p>
        </p:txBody>
      </p:sp>
      <p:pic>
        <p:nvPicPr>
          <p:cNvPr id="24" name="Picture 2" descr="https://www.sewerin.com/cms/uploads/tx_sewerinproducts/1_abb_snooper4_pumpe_diffusion.jpg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41" y="4647078"/>
            <a:ext cx="1102147" cy="11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"/>
          <p:cNvSpPr txBox="1"/>
          <p:nvPr/>
        </p:nvSpPr>
        <p:spPr>
          <a:xfrm>
            <a:off x="5066360" y="560520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Detector H2</a:t>
            </a:r>
            <a:endParaRPr lang="en-GB" dirty="0"/>
          </a:p>
        </p:txBody>
      </p:sp>
      <p:sp>
        <p:nvSpPr>
          <p:cNvPr id="27" name="ZoneTexte 27"/>
          <p:cNvSpPr txBox="1"/>
          <p:nvPr/>
        </p:nvSpPr>
        <p:spPr>
          <a:xfrm>
            <a:off x="7802664" y="27155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H2 IN</a:t>
            </a:r>
            <a:endParaRPr lang="en-GB" dirty="0"/>
          </a:p>
        </p:txBody>
      </p:sp>
      <p:pic>
        <p:nvPicPr>
          <p:cNvPr id="28" name="Imag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1" y="1227575"/>
            <a:ext cx="4395915" cy="3296937"/>
          </a:xfrm>
          <a:prstGeom prst="rect">
            <a:avLst/>
          </a:prstGeom>
        </p:spPr>
      </p:pic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5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08720"/>
            <a:ext cx="8146564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importanti</a:t>
            </a:r>
            <a:r>
              <a:rPr lang="en-GB" dirty="0" smtClean="0"/>
              <a:t> in termini di </a:t>
            </a:r>
            <a:r>
              <a:rPr lang="en-GB" dirty="0" err="1" smtClean="0"/>
              <a:t>funzionalità</a:t>
            </a:r>
            <a:r>
              <a:rPr lang="en-GB" dirty="0" smtClean="0"/>
              <a:t> e </a:t>
            </a:r>
            <a:r>
              <a:rPr lang="en-GB" dirty="0" err="1" smtClean="0"/>
              <a:t>sicurezza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di H2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solitamente</a:t>
            </a:r>
            <a:r>
              <a:rPr lang="en-GB" dirty="0" smtClean="0"/>
              <a:t> </a:t>
            </a:r>
            <a:r>
              <a:rPr lang="en-GB" dirty="0" err="1" smtClean="0"/>
              <a:t>riempiti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di 350 o 700 bar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lavorare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 700 bar.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costruiti</a:t>
            </a:r>
            <a:r>
              <a:rPr lang="en-GB" dirty="0" smtClean="0"/>
              <a:t> in </a:t>
            </a:r>
            <a:r>
              <a:rPr lang="en-GB" dirty="0" err="1" smtClean="0"/>
              <a:t>materiali</a:t>
            </a:r>
            <a:r>
              <a:rPr lang="en-GB" dirty="0" smtClean="0"/>
              <a:t>  </a:t>
            </a:r>
            <a:r>
              <a:rPr lang="en-GB" dirty="0" err="1" smtClean="0"/>
              <a:t>compositi</a:t>
            </a:r>
            <a:r>
              <a:rPr lang="en-GB" dirty="0" smtClean="0"/>
              <a:t> come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 e </a:t>
            </a:r>
            <a:r>
              <a:rPr lang="en-GB" dirty="0" err="1" smtClean="0"/>
              <a:t>kevlar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dotate</a:t>
            </a:r>
            <a:r>
              <a:rPr lang="en-GB" dirty="0" smtClean="0"/>
              <a:t> di </a:t>
            </a:r>
            <a:r>
              <a:rPr lang="en-GB" dirty="0" err="1" smtClean="0"/>
              <a:t>diversi</a:t>
            </a:r>
            <a:r>
              <a:rPr lang="en-GB" dirty="0" smtClean="0"/>
              <a:t> </a:t>
            </a:r>
            <a:r>
              <a:rPr lang="en-GB" dirty="0" err="1" smtClean="0"/>
              <a:t>dispositivi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cui </a:t>
            </a:r>
            <a:r>
              <a:rPr lang="en-GB" dirty="0" err="1" smtClean="0"/>
              <a:t>fusibile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r>
              <a:rPr lang="en-GB" dirty="0" smtClean="0"/>
              <a:t>, </a:t>
            </a:r>
            <a:r>
              <a:rPr lang="en-GB" dirty="0" err="1" smtClean="0"/>
              <a:t>valvola</a:t>
            </a:r>
            <a:r>
              <a:rPr lang="en-GB" dirty="0" smtClean="0"/>
              <a:t> </a:t>
            </a:r>
            <a:r>
              <a:rPr lang="en-GB" dirty="0" err="1" smtClean="0"/>
              <a:t>manuale</a:t>
            </a:r>
            <a:r>
              <a:rPr lang="en-GB" dirty="0" smtClean="0"/>
              <a:t>, </a:t>
            </a:r>
            <a:r>
              <a:rPr lang="en-GB" dirty="0" err="1" smtClean="0"/>
              <a:t>valvola</a:t>
            </a:r>
            <a:r>
              <a:rPr lang="en-GB" dirty="0" smtClean="0"/>
              <a:t> a </a:t>
            </a:r>
            <a:r>
              <a:rPr lang="en-GB" dirty="0" err="1" smtClean="0"/>
              <a:t>solenoide</a:t>
            </a:r>
            <a:r>
              <a:rPr lang="en-GB" dirty="0" smtClean="0"/>
              <a:t> </a:t>
            </a:r>
            <a:r>
              <a:rPr lang="en-GB" dirty="0" err="1" smtClean="0"/>
              <a:t>elettrica</a:t>
            </a:r>
            <a:r>
              <a:rPr lang="en-GB" dirty="0" smtClean="0"/>
              <a:t>, </a:t>
            </a:r>
            <a:r>
              <a:rPr lang="en-GB" dirty="0" err="1" smtClean="0"/>
              <a:t>limitatore</a:t>
            </a:r>
            <a:r>
              <a:rPr lang="en-GB" dirty="0" smtClean="0"/>
              <a:t> di </a:t>
            </a:r>
            <a:r>
              <a:rPr lang="en-GB" dirty="0" err="1" smtClean="0"/>
              <a:t>flusso</a:t>
            </a:r>
            <a:r>
              <a:rPr lang="en-GB" dirty="0" smtClean="0"/>
              <a:t>, </a:t>
            </a:r>
            <a:r>
              <a:rPr lang="en-GB" dirty="0" err="1" smtClean="0"/>
              <a:t>sensori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r>
              <a:rPr lang="en-GB" dirty="0" smtClean="0"/>
              <a:t> e </a:t>
            </a:r>
            <a:r>
              <a:rPr lang="en-GB" dirty="0" err="1" smtClean="0"/>
              <a:t>pressione</a:t>
            </a:r>
            <a:r>
              <a:rPr lang="en-GB" dirty="0" smtClean="0"/>
              <a:t> e disco di </a:t>
            </a:r>
            <a:r>
              <a:rPr lang="en-GB" dirty="0" err="1" smtClean="0"/>
              <a:t>sovrapressione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Alcune</a:t>
            </a:r>
            <a:r>
              <a:rPr lang="en-GB" dirty="0" smtClean="0"/>
              <a:t> </a:t>
            </a:r>
            <a:r>
              <a:rPr lang="en-GB" dirty="0" err="1" smtClean="0"/>
              <a:t>particolari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riempite</a:t>
            </a:r>
            <a:r>
              <a:rPr lang="en-GB" dirty="0" smtClean="0"/>
              <a:t> con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a -253°C o con gas </a:t>
            </a:r>
            <a:r>
              <a:rPr lang="en-GB" dirty="0" err="1" smtClean="0"/>
              <a:t>raffreddato</a:t>
            </a:r>
            <a:r>
              <a:rPr lang="en-GB" dirty="0" smtClean="0"/>
              <a:t> e </a:t>
            </a:r>
            <a:r>
              <a:rPr lang="en-GB" dirty="0" err="1" smtClean="0"/>
              <a:t>compresso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tubazioni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progettate</a:t>
            </a:r>
            <a:r>
              <a:rPr lang="en-GB" dirty="0" smtClean="0"/>
              <a:t> per </a:t>
            </a:r>
            <a:r>
              <a:rPr lang="en-GB" dirty="0" err="1" smtClean="0"/>
              <a:t>resistere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. Le </a:t>
            </a:r>
            <a:r>
              <a:rPr lang="en-GB" dirty="0" err="1" smtClean="0"/>
              <a:t>connessioni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tubazioni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filettate</a:t>
            </a:r>
            <a:r>
              <a:rPr lang="en-GB" dirty="0" smtClean="0"/>
              <a:t> o </a:t>
            </a:r>
            <a:r>
              <a:rPr lang="en-GB" dirty="0" err="1" smtClean="0"/>
              <a:t>saldate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9551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4_U5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11" y="1644203"/>
            <a:ext cx="3086491" cy="262499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4" y="3673333"/>
            <a:ext cx="1832634" cy="1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8778875" y="5533930"/>
            <a:ext cx="1608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BMW, Toyota</a:t>
            </a:r>
            <a:endParaRPr lang="en-GB" sz="12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162011" y="394927"/>
            <a:ext cx="813690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1. </a:t>
            </a:r>
            <a:r>
              <a:rPr lang="en-GB" dirty="0" err="1" smtClean="0"/>
              <a:t>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: </a:t>
            </a:r>
            <a:r>
              <a:rPr lang="en-GB" dirty="0" err="1" smtClean="0"/>
              <a:t>consideriamo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r>
              <a:rPr lang="en-GB" dirty="0" smtClean="0"/>
              <a:t> tipi di </a:t>
            </a:r>
            <a:r>
              <a:rPr lang="en-GB" dirty="0" err="1" smtClean="0"/>
              <a:t>serbatoi</a:t>
            </a:r>
            <a:r>
              <a:rPr lang="en-GB" dirty="0" smtClean="0"/>
              <a:t> a </a:t>
            </a:r>
            <a:r>
              <a:rPr lang="en-GB" dirty="0" err="1" smtClean="0"/>
              <a:t>bordo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endParaRPr lang="en-GB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602171" y="29951"/>
            <a:ext cx="52263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fuel cell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86584" y="4453128"/>
            <a:ext cx="182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Bombola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gassoso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5230463" y="4208681"/>
            <a:ext cx="182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criogenico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8675904" y="4173013"/>
            <a:ext cx="230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Bombola</a:t>
            </a:r>
            <a:r>
              <a:rPr lang="en-GB" dirty="0" smtClean="0"/>
              <a:t> di </a:t>
            </a:r>
            <a:r>
              <a:rPr lang="en-GB" dirty="0" err="1" smtClean="0"/>
              <a:t>gaas</a:t>
            </a:r>
            <a:r>
              <a:rPr lang="en-GB" dirty="0" smtClean="0"/>
              <a:t> </a:t>
            </a:r>
            <a:r>
              <a:rPr lang="en-GB" dirty="0" err="1" smtClean="0"/>
              <a:t>compresso</a:t>
            </a:r>
            <a:r>
              <a:rPr lang="en-GB" dirty="0" smtClean="0"/>
              <a:t> e </a:t>
            </a:r>
            <a:r>
              <a:rPr lang="en-GB" dirty="0" err="1" smtClean="0"/>
              <a:t>raffreddato</a:t>
            </a:r>
            <a:r>
              <a:rPr lang="en-GB" dirty="0" smtClean="0"/>
              <a:t> a </a:t>
            </a:r>
            <a:r>
              <a:rPr lang="en-GB" dirty="0" err="1" smtClean="0"/>
              <a:t>bassa</a:t>
            </a:r>
            <a:r>
              <a:rPr lang="en-GB" dirty="0" smtClean="0"/>
              <a:t> </a:t>
            </a:r>
            <a:r>
              <a:rPr lang="en-GB" dirty="0" err="1" smtClean="0"/>
              <a:t>temperatura</a:t>
            </a:r>
            <a:endParaRPr lang="en-GB" dirty="0"/>
          </a:p>
        </p:txBody>
      </p:sp>
      <p:sp>
        <p:nvSpPr>
          <p:cNvPr id="4" name="AutoShape 2" descr="Résultat de recherche d'images pour &quot;BMW cryo compressed tank&quot;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4506913" y="-754063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69" y="2233270"/>
            <a:ext cx="3400018" cy="18627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5" y="2026700"/>
            <a:ext cx="2815356" cy="20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899592" y="910456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Tecnologia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a </a:t>
            </a:r>
            <a:r>
              <a:rPr lang="en-GB" dirty="0" err="1" smtClean="0"/>
              <a:t>idrogeno</a:t>
            </a:r>
            <a:endParaRPr lang="en-GB" dirty="0" smtClean="0"/>
          </a:p>
          <a:p>
            <a:endParaRPr lang="fr-BE" sz="1400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Tipi di celle a combustibile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Architetture</a:t>
            </a:r>
            <a:r>
              <a:rPr lang="en-GB" dirty="0" smtClean="0"/>
              <a:t> </a:t>
            </a:r>
            <a:r>
              <a:rPr lang="en-GB" dirty="0" err="1" smtClean="0"/>
              <a:t>esistenti</a:t>
            </a:r>
            <a:r>
              <a:rPr lang="en-GB" dirty="0" smtClean="0"/>
              <a:t>: </a:t>
            </a:r>
            <a:r>
              <a:rPr lang="en-GB" dirty="0" err="1" smtClean="0"/>
              <a:t>bipolari</a:t>
            </a:r>
            <a:r>
              <a:rPr lang="en-GB" dirty="0" smtClean="0"/>
              <a:t> </a:t>
            </a:r>
            <a:r>
              <a:rPr lang="en-GB" dirty="0"/>
              <a:t>- </a:t>
            </a:r>
            <a:r>
              <a:rPr lang="en-GB" dirty="0" err="1" smtClean="0"/>
              <a:t>planari</a:t>
            </a:r>
            <a:r>
              <a:rPr lang="en-GB" dirty="0" smtClean="0"/>
              <a:t> - </a:t>
            </a:r>
            <a:r>
              <a:rPr lang="en-GB" dirty="0" err="1" smtClean="0"/>
              <a:t>tubulari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Principio di </a:t>
            </a:r>
            <a:r>
              <a:rPr lang="en-GB" dirty="0" err="1" smtClean="0"/>
              <a:t>funzionamento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fuel </a:t>
            </a:r>
            <a:r>
              <a:rPr lang="en-GB" dirty="0"/>
              <a:t>cells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usati</a:t>
            </a:r>
            <a:r>
              <a:rPr lang="en-GB" dirty="0" smtClean="0"/>
              <a:t> in </a:t>
            </a:r>
            <a:r>
              <a:rPr lang="en-GB" dirty="0" err="1" smtClean="0"/>
              <a:t>una</a:t>
            </a:r>
            <a:r>
              <a:rPr lang="en-GB" dirty="0" smtClean="0"/>
              <a:t> PEFC</a:t>
            </a:r>
            <a:r>
              <a:rPr lang="en-GB" dirty="0"/>
              <a:t>: </a:t>
            </a:r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r>
              <a:rPr lang="en-GB" dirty="0" smtClean="0"/>
              <a:t> – strati di </a:t>
            </a:r>
            <a:r>
              <a:rPr lang="en-GB" dirty="0" err="1" smtClean="0"/>
              <a:t>diffusione</a:t>
            </a:r>
            <a:r>
              <a:rPr lang="en-GB" dirty="0" smtClean="0"/>
              <a:t>- </a:t>
            </a:r>
            <a:r>
              <a:rPr lang="en-GB" dirty="0" err="1" smtClean="0"/>
              <a:t>elettrolita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Ausiliari associati a una </a:t>
            </a:r>
            <a:r>
              <a:rPr lang="it-IT" dirty="0" err="1" smtClean="0"/>
              <a:t>fuel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endParaRPr lang="fr-BE" dirty="0"/>
          </a:p>
          <a:p>
            <a:pPr marL="342900" lvl="0" indent="-342900">
              <a:buFont typeface="+mj-lt"/>
              <a:buAutoNum type="arabicPeriod"/>
            </a:pPr>
            <a:r>
              <a:rPr lang="it-IT" dirty="0" smtClean="0"/>
              <a:t>Integrazione di una </a:t>
            </a:r>
            <a:r>
              <a:rPr lang="it-IT" dirty="0" err="1" smtClean="0"/>
              <a:t>fuel</a:t>
            </a:r>
            <a:r>
              <a:rPr lang="it-IT" dirty="0" smtClean="0"/>
              <a:t> </a:t>
            </a:r>
            <a:r>
              <a:rPr lang="it-IT" dirty="0" err="1" smtClean="0"/>
              <a:t>cell</a:t>
            </a:r>
            <a:r>
              <a:rPr lang="it-IT" dirty="0" smtClean="0"/>
              <a:t> in un sistema</a:t>
            </a:r>
            <a:endParaRPr lang="fr-BE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Gestione</a:t>
            </a:r>
            <a:r>
              <a:rPr lang="en-GB" dirty="0" smtClean="0"/>
              <a:t> </a:t>
            </a:r>
            <a:r>
              <a:rPr lang="en-GB" dirty="0" err="1" smtClean="0"/>
              <a:t>energetica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2"/>
          <p:cNvSpPr txBox="1"/>
          <p:nvPr/>
        </p:nvSpPr>
        <p:spPr>
          <a:xfrm>
            <a:off x="1464051" y="108444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Il </a:t>
            </a:r>
            <a:r>
              <a:rPr lang="en-GB" sz="1600" dirty="0" err="1" smtClean="0"/>
              <a:t>sistema</a:t>
            </a:r>
            <a:r>
              <a:rPr lang="en-GB" sz="1600" dirty="0" smtClean="0"/>
              <a:t> di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 e </a:t>
            </a:r>
            <a:r>
              <a:rPr lang="en-GB" sz="1600" dirty="0" err="1" smtClean="0"/>
              <a:t>tubazioni</a:t>
            </a:r>
            <a:r>
              <a:rPr lang="en-GB" sz="1600" dirty="0" smtClean="0"/>
              <a:t> è </a:t>
            </a:r>
            <a:r>
              <a:rPr lang="en-GB" sz="1600" dirty="0" err="1" smtClean="0"/>
              <a:t>posto</a:t>
            </a:r>
            <a:r>
              <a:rPr lang="en-GB" sz="1600" dirty="0" smtClean="0"/>
              <a:t> </a:t>
            </a:r>
            <a:r>
              <a:rPr lang="en-GB" sz="1600" dirty="0" err="1" smtClean="0"/>
              <a:t>fuori</a:t>
            </a:r>
            <a:r>
              <a:rPr lang="en-GB" sz="1600" dirty="0" smtClean="0"/>
              <a:t> </a:t>
            </a:r>
            <a:r>
              <a:rPr lang="en-GB" sz="1600" dirty="0" err="1" smtClean="0"/>
              <a:t>dall’abitacolo</a:t>
            </a:r>
            <a:r>
              <a:rPr lang="en-GB" sz="1600" dirty="0" smtClean="0"/>
              <a:t>, </a:t>
            </a:r>
            <a:r>
              <a:rPr lang="en-GB" sz="1600" dirty="0" err="1" smtClean="0"/>
              <a:t>il</a:t>
            </a:r>
            <a:r>
              <a:rPr lang="en-GB" sz="1600" dirty="0" smtClean="0"/>
              <a:t> gas non ha </a:t>
            </a:r>
            <a:r>
              <a:rPr lang="en-GB" sz="1600" dirty="0" err="1" smtClean="0"/>
              <a:t>modo</a:t>
            </a:r>
            <a:r>
              <a:rPr lang="en-GB" sz="1600" dirty="0" smtClean="0"/>
              <a:t> di </a:t>
            </a:r>
            <a:r>
              <a:rPr lang="en-GB" sz="1600" dirty="0" err="1" smtClean="0"/>
              <a:t>entrare</a:t>
            </a:r>
            <a:r>
              <a:rPr lang="en-GB" sz="1600" dirty="0" smtClean="0"/>
              <a:t> in </a:t>
            </a:r>
            <a:r>
              <a:rPr lang="en-GB" sz="1600" dirty="0" err="1" smtClean="0"/>
              <a:t>contatto</a:t>
            </a:r>
            <a:r>
              <a:rPr lang="en-GB" sz="1600" dirty="0" smtClean="0"/>
              <a:t> con </a:t>
            </a:r>
            <a:r>
              <a:rPr lang="en-GB" sz="1600" dirty="0" err="1" smtClean="0"/>
              <a:t>i</a:t>
            </a:r>
            <a:r>
              <a:rPr lang="en-GB" sz="1600" dirty="0" smtClean="0"/>
              <a:t> </a:t>
            </a:r>
            <a:r>
              <a:rPr lang="en-GB" sz="1600" dirty="0" err="1" smtClean="0"/>
              <a:t>passeggeri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pic>
        <p:nvPicPr>
          <p:cNvPr id="16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17" y="2067069"/>
            <a:ext cx="7784964" cy="2202180"/>
          </a:xfrm>
          <a:prstGeom prst="rect">
            <a:avLst/>
          </a:prstGeom>
        </p:spPr>
      </p:pic>
      <p:pic>
        <p:nvPicPr>
          <p:cNvPr id="17" name="Imag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5" y="4421649"/>
            <a:ext cx="6248400" cy="1543600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7991324" y="39922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Swagelok</a:t>
            </a:r>
            <a:endParaRPr lang="en-GB" sz="12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471355" y="636657"/>
            <a:ext cx="446449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2. </a:t>
            </a:r>
            <a:r>
              <a:rPr lang="en-GB" dirty="0" err="1" smtClean="0"/>
              <a:t>Tubazioni</a:t>
            </a:r>
            <a:r>
              <a:rPr lang="en-GB" dirty="0" smtClean="0"/>
              <a:t> H2: la </a:t>
            </a:r>
            <a:r>
              <a:rPr lang="en-GB" dirty="0" err="1" smtClean="0"/>
              <a:t>sicurezza</a:t>
            </a:r>
            <a:r>
              <a:rPr lang="en-GB" dirty="0" smtClean="0"/>
              <a:t> prima di </a:t>
            </a:r>
            <a:r>
              <a:rPr lang="en-GB" dirty="0" err="1" smtClean="0"/>
              <a:t>tutto</a:t>
            </a:r>
            <a:endParaRPr lang="en-GB" dirty="0"/>
          </a:p>
        </p:txBody>
      </p:sp>
      <p:pic>
        <p:nvPicPr>
          <p:cNvPr id="20" name="Picture 4" descr="Résultat d’images pour atten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" y="1105281"/>
            <a:ext cx="531992" cy="4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59" y="741978"/>
            <a:ext cx="284888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4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808874" y="504844"/>
            <a:ext cx="8239331" cy="47459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regolatore</a:t>
            </a:r>
            <a:r>
              <a:rPr lang="en-GB" dirty="0" smtClean="0"/>
              <a:t> di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riduce</a:t>
            </a:r>
            <a:r>
              <a:rPr lang="en-GB" dirty="0" smtClean="0"/>
              <a:t> la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da 700 bar a max 1 bar. </a:t>
            </a:r>
            <a:r>
              <a:rPr lang="en-GB" dirty="0" err="1" smtClean="0"/>
              <a:t>Oltre</a:t>
            </a:r>
            <a:r>
              <a:rPr lang="en-GB" dirty="0" smtClean="0"/>
              <a:t> </a:t>
            </a:r>
            <a:r>
              <a:rPr lang="en-GB" dirty="0" err="1" smtClean="0"/>
              <a:t>questa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l’integrità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potrebbe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compromessa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Anche</a:t>
            </a:r>
            <a:r>
              <a:rPr lang="en-GB" dirty="0" smtClean="0"/>
              <a:t> al </a:t>
            </a:r>
            <a:r>
              <a:rPr lang="en-GB" dirty="0" err="1" smtClean="0"/>
              <a:t>lato</a:t>
            </a:r>
            <a:r>
              <a:rPr lang="en-GB" dirty="0" smtClean="0"/>
              <a:t> aria la </a:t>
            </a:r>
            <a:r>
              <a:rPr lang="en-GB" dirty="0" err="1" smtClean="0"/>
              <a:t>pressione</a:t>
            </a:r>
            <a:r>
              <a:rPr lang="en-GB" dirty="0" smtClean="0"/>
              <a:t> è </a:t>
            </a:r>
            <a:r>
              <a:rPr lang="en-GB" dirty="0" err="1" smtClean="0"/>
              <a:t>controllata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valvola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da </a:t>
            </a:r>
            <a:r>
              <a:rPr lang="en-GB" dirty="0" err="1" smtClean="0"/>
              <a:t>avere</a:t>
            </a:r>
            <a:r>
              <a:rPr lang="en-GB" dirty="0" smtClean="0"/>
              <a:t> la </a:t>
            </a:r>
            <a:r>
              <a:rPr lang="en-GB" dirty="0" err="1" smtClean="0"/>
              <a:t>stessa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rispetto</a:t>
            </a:r>
            <a:r>
              <a:rPr lang="en-GB" dirty="0" smtClean="0"/>
              <a:t> al </a:t>
            </a:r>
            <a:r>
              <a:rPr lang="en-GB" dirty="0" err="1" smtClean="0"/>
              <a:t>lato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. La </a:t>
            </a:r>
            <a:r>
              <a:rPr lang="en-GB" dirty="0" err="1" smtClean="0"/>
              <a:t>portata</a:t>
            </a:r>
            <a:r>
              <a:rPr lang="en-GB" dirty="0" smtClean="0"/>
              <a:t> è </a:t>
            </a:r>
            <a:r>
              <a:rPr lang="en-GB" dirty="0" err="1" smtClean="0"/>
              <a:t>gestita</a:t>
            </a:r>
            <a:r>
              <a:rPr lang="en-GB" dirty="0" smtClean="0"/>
              <a:t> da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valvola</a:t>
            </a:r>
            <a:r>
              <a:rPr lang="en-GB" dirty="0" smtClean="0"/>
              <a:t> di bypass.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L’aria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adeguatamente</a:t>
            </a:r>
            <a:r>
              <a:rPr lang="en-GB" dirty="0" smtClean="0"/>
              <a:t> </a:t>
            </a:r>
            <a:r>
              <a:rPr lang="en-GB" dirty="0" err="1" smtClean="0"/>
              <a:t>umidificata</a:t>
            </a:r>
            <a:r>
              <a:rPr lang="en-GB" dirty="0" smtClean="0"/>
              <a:t> per </a:t>
            </a:r>
            <a:r>
              <a:rPr lang="en-GB" dirty="0" err="1" smtClean="0"/>
              <a:t>evitare</a:t>
            </a:r>
            <a:r>
              <a:rPr lang="en-GB" dirty="0" smtClean="0"/>
              <a:t> </a:t>
            </a:r>
            <a:r>
              <a:rPr lang="en-GB" dirty="0" err="1" smtClean="0"/>
              <a:t>l’asciugatura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bloccherebbe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trasporto</a:t>
            </a:r>
            <a:r>
              <a:rPr lang="en-GB" dirty="0" smtClean="0"/>
              <a:t> di </a:t>
            </a:r>
            <a:r>
              <a:rPr lang="en-GB" dirty="0" err="1" smtClean="0"/>
              <a:t>protoni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L’umidità</a:t>
            </a:r>
            <a:r>
              <a:rPr lang="en-GB" dirty="0" smtClean="0"/>
              <a:t> </a:t>
            </a:r>
            <a:r>
              <a:rPr lang="en-GB" dirty="0" err="1" smtClean="0"/>
              <a:t>dell’aria</a:t>
            </a:r>
            <a:r>
              <a:rPr lang="en-GB" dirty="0" smtClean="0"/>
              <a:t> in </a:t>
            </a: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circa del 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circuito</a:t>
            </a:r>
            <a:r>
              <a:rPr lang="en-GB" dirty="0" smtClean="0"/>
              <a:t> di </a:t>
            </a:r>
            <a:r>
              <a:rPr lang="en-GB" dirty="0" err="1" smtClean="0"/>
              <a:t>raffreddamento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mantenere</a:t>
            </a:r>
            <a:r>
              <a:rPr lang="en-GB" dirty="0" smtClean="0"/>
              <a:t> la </a:t>
            </a:r>
            <a:r>
              <a:rPr lang="en-GB" dirty="0" err="1" smtClean="0"/>
              <a:t>temperatura</a:t>
            </a:r>
            <a:r>
              <a:rPr lang="en-GB" dirty="0" smtClean="0"/>
              <a:t> di </a:t>
            </a:r>
            <a:r>
              <a:rPr lang="en-GB" dirty="0" err="1" smtClean="0"/>
              <a:t>sistema</a:t>
            </a:r>
            <a:r>
              <a:rPr lang="en-GB" dirty="0" smtClean="0"/>
              <a:t> sotto 80°C.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refrigerante</a:t>
            </a:r>
            <a:r>
              <a:rPr lang="en-GB" dirty="0" smtClean="0"/>
              <a:t> è </a:t>
            </a:r>
            <a:r>
              <a:rPr lang="en-GB" dirty="0" err="1" smtClean="0"/>
              <a:t>particolare</a:t>
            </a:r>
            <a:r>
              <a:rPr lang="en-GB" dirty="0" smtClean="0"/>
              <a:t> e non conduce </a:t>
            </a:r>
            <a:r>
              <a:rPr lang="en-GB" dirty="0" err="1" smtClean="0"/>
              <a:t>elettricità</a:t>
            </a:r>
            <a:r>
              <a:rPr lang="en-GB" dirty="0" smtClean="0"/>
              <a:t>.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ioni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lo </a:t>
            </a:r>
            <a:r>
              <a:rPr lang="en-GB" dirty="0" err="1" smtClean="0"/>
              <a:t>renderebbero</a:t>
            </a:r>
            <a:r>
              <a:rPr lang="en-GB" dirty="0" smtClean="0"/>
              <a:t> </a:t>
            </a:r>
            <a:r>
              <a:rPr lang="en-GB" dirty="0" err="1" smtClean="0"/>
              <a:t>conduttivo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eliminati</a:t>
            </a:r>
            <a:r>
              <a:rPr lang="en-GB" dirty="0" smtClean="0"/>
              <a:t> da un </a:t>
            </a:r>
            <a:r>
              <a:rPr lang="en-GB" dirty="0" err="1" smtClean="0"/>
              <a:t>filtro</a:t>
            </a:r>
            <a:r>
              <a:rPr lang="en-GB" dirty="0" smtClean="0"/>
              <a:t> a </a:t>
            </a:r>
            <a:r>
              <a:rPr lang="en-GB" dirty="0" err="1" smtClean="0"/>
              <a:t>resine</a:t>
            </a:r>
            <a:r>
              <a:rPr lang="en-GB" dirty="0" smtClean="0"/>
              <a:t> </a:t>
            </a:r>
            <a:r>
              <a:rPr lang="en-GB" dirty="0" err="1" smtClean="0"/>
              <a:t>montato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791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4" descr="Figure_11_U3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3" y="2049385"/>
            <a:ext cx="2365269" cy="218767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0"/>
          <a:stretch/>
        </p:blipFill>
        <p:spPr bwMode="auto">
          <a:xfrm>
            <a:off x="1707780" y="1948480"/>
            <a:ext cx="2529547" cy="25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èche droite 16"/>
          <p:cNvSpPr/>
          <p:nvPr/>
        </p:nvSpPr>
        <p:spPr>
          <a:xfrm rot="10800000">
            <a:off x="4700746" y="3072352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21"/>
          <p:cNvSpPr txBox="1"/>
          <p:nvPr/>
        </p:nvSpPr>
        <p:spPr>
          <a:xfrm>
            <a:off x="8589178" y="2724889"/>
            <a:ext cx="67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70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19" name="ZoneTexte 22"/>
          <p:cNvSpPr txBox="1"/>
          <p:nvPr/>
        </p:nvSpPr>
        <p:spPr>
          <a:xfrm>
            <a:off x="4772754" y="2292841"/>
            <a:ext cx="107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Da 1 a 1,5 </a:t>
            </a:r>
            <a:r>
              <a:rPr lang="fr-BE" dirty="0" err="1" smtClean="0"/>
              <a:t>MPa</a:t>
            </a:r>
            <a:endParaRPr lang="fr-BE" dirty="0"/>
          </a:p>
        </p:txBody>
      </p:sp>
      <p:sp>
        <p:nvSpPr>
          <p:cNvPr id="20" name="ZoneTexte 24"/>
          <p:cNvSpPr txBox="1"/>
          <p:nvPr/>
        </p:nvSpPr>
        <p:spPr>
          <a:xfrm>
            <a:off x="2124892" y="4669105"/>
            <a:ext cx="168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Da 40 a 200 kPa</a:t>
            </a:r>
            <a:endParaRPr lang="fr-BE" dirty="0"/>
          </a:p>
        </p:txBody>
      </p:sp>
      <p:sp>
        <p:nvSpPr>
          <p:cNvPr id="21" name="ZoneTexte 29"/>
          <p:cNvSpPr txBox="1"/>
          <p:nvPr/>
        </p:nvSpPr>
        <p:spPr>
          <a:xfrm>
            <a:off x="668298" y="5732179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/>
              <a:t>Source : Toyota TME</a:t>
            </a:r>
            <a:endParaRPr lang="fr-BE" sz="1200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009607" y="710406"/>
            <a:ext cx="815563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dirty="0" smtClean="0"/>
              <a:t>3. Il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di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riduce</a:t>
            </a:r>
            <a:r>
              <a:rPr lang="en-GB" sz="1600" dirty="0" smtClean="0"/>
              <a:t> la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dell’idrogeno</a:t>
            </a:r>
            <a:r>
              <a:rPr lang="en-GB" sz="1600" dirty="0" smtClean="0"/>
              <a:t> dal </a:t>
            </a:r>
            <a:r>
              <a:rPr lang="en-GB" sz="1600" dirty="0" err="1" smtClean="0"/>
              <a:t>valore</a:t>
            </a:r>
            <a:r>
              <a:rPr lang="en-GB" sz="1600" dirty="0" smtClean="0"/>
              <a:t> </a:t>
            </a:r>
            <a:r>
              <a:rPr lang="en-GB" sz="1600" dirty="0" err="1" smtClean="0"/>
              <a:t>della</a:t>
            </a:r>
            <a:r>
              <a:rPr lang="en-GB" sz="1600" dirty="0" smtClean="0"/>
              <a:t> </a:t>
            </a:r>
            <a:r>
              <a:rPr lang="en-GB" sz="1600" dirty="0" err="1" smtClean="0"/>
              <a:t>bombola</a:t>
            </a:r>
            <a:r>
              <a:rPr lang="en-GB" sz="1600" dirty="0" smtClean="0"/>
              <a:t> (max 700 bar) a </a:t>
            </a:r>
            <a:r>
              <a:rPr lang="en-GB" sz="1600" dirty="0" err="1" smtClean="0"/>
              <a:t>quello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necessario</a:t>
            </a:r>
            <a:r>
              <a:rPr lang="en-GB" sz="1600" dirty="0" smtClean="0"/>
              <a:t> </a:t>
            </a:r>
            <a:r>
              <a:rPr lang="en-GB" sz="1600" dirty="0" err="1" smtClean="0"/>
              <a:t>alla</a:t>
            </a:r>
            <a:r>
              <a:rPr lang="en-GB" sz="1600" dirty="0" smtClean="0"/>
              <a:t> fuel cell (circa 1 bar). Questa </a:t>
            </a:r>
            <a:r>
              <a:rPr lang="en-GB" sz="1600" dirty="0" err="1" smtClean="0"/>
              <a:t>operazione</a:t>
            </a:r>
            <a:r>
              <a:rPr lang="en-GB" sz="1600" dirty="0" smtClean="0"/>
              <a:t> è </a:t>
            </a:r>
            <a:r>
              <a:rPr lang="en-GB" sz="1600" dirty="0" err="1" smtClean="0"/>
              <a:t>solitamente</a:t>
            </a:r>
            <a:r>
              <a:rPr lang="en-GB" sz="1600" dirty="0" smtClean="0"/>
              <a:t> </a:t>
            </a:r>
            <a:r>
              <a:rPr lang="en-GB" sz="1600" dirty="0" err="1" smtClean="0"/>
              <a:t>realizzata</a:t>
            </a:r>
            <a:r>
              <a:rPr lang="en-GB" sz="1600" dirty="0" smtClean="0"/>
              <a:t> in due </a:t>
            </a:r>
            <a:r>
              <a:rPr lang="en-GB" sz="1600" dirty="0" err="1" smtClean="0"/>
              <a:t>fasi</a:t>
            </a:r>
            <a:r>
              <a:rPr lang="en-GB" sz="1600" dirty="0" smtClean="0"/>
              <a:t>: </a:t>
            </a:r>
            <a:r>
              <a:rPr lang="en-GB" sz="1600" dirty="0" err="1" smtClean="0"/>
              <a:t>il</a:t>
            </a:r>
            <a:r>
              <a:rPr lang="en-GB" sz="1600" dirty="0" smtClean="0"/>
              <a:t> primo </a:t>
            </a:r>
            <a:r>
              <a:rPr lang="en-GB" sz="1600" dirty="0" err="1" smtClean="0"/>
              <a:t>regolatore</a:t>
            </a:r>
            <a:r>
              <a:rPr lang="en-GB" sz="1600" dirty="0" smtClean="0"/>
              <a:t> è </a:t>
            </a:r>
            <a:r>
              <a:rPr lang="en-GB" sz="1600" dirty="0" err="1" smtClean="0"/>
              <a:t>meccanico</a:t>
            </a:r>
            <a:r>
              <a:rPr lang="en-GB" sz="1600" dirty="0" smtClean="0"/>
              <a:t> per la </a:t>
            </a:r>
            <a:r>
              <a:rPr lang="en-GB" sz="1600" dirty="0" err="1" smtClean="0"/>
              <a:t>regolazione</a:t>
            </a:r>
            <a:r>
              <a:rPr lang="en-GB" sz="1600" dirty="0" smtClean="0"/>
              <a:t> di </a:t>
            </a:r>
            <a:r>
              <a:rPr lang="en-GB" sz="1600" dirty="0" err="1" smtClean="0"/>
              <a:t>massima</a:t>
            </a:r>
            <a:r>
              <a:rPr lang="en-GB" sz="1600" dirty="0" smtClean="0"/>
              <a:t> e </a:t>
            </a:r>
            <a:r>
              <a:rPr lang="en-GB" sz="1600" dirty="0" err="1" smtClean="0"/>
              <a:t>il</a:t>
            </a:r>
            <a:r>
              <a:rPr lang="en-GB" sz="1600" dirty="0" smtClean="0"/>
              <a:t> secondo è </a:t>
            </a:r>
            <a:r>
              <a:rPr lang="en-GB" sz="1600" dirty="0" err="1" smtClean="0"/>
              <a:t>elettronico</a:t>
            </a:r>
            <a:r>
              <a:rPr lang="en-GB" sz="1600" dirty="0" smtClean="0"/>
              <a:t> e opera </a:t>
            </a:r>
            <a:r>
              <a:rPr lang="en-GB" sz="1600" dirty="0" err="1" smtClean="0"/>
              <a:t>una</a:t>
            </a:r>
            <a:r>
              <a:rPr lang="en-GB" sz="1600" dirty="0" smtClean="0"/>
              <a:t> </a:t>
            </a:r>
            <a:r>
              <a:rPr lang="en-GB" sz="1600" dirty="0" err="1" smtClean="0"/>
              <a:t>regolazione</a:t>
            </a:r>
            <a:r>
              <a:rPr lang="en-GB" sz="1600" dirty="0" smtClean="0"/>
              <a:t> fine. </a:t>
            </a:r>
            <a:endParaRPr lang="en-GB" sz="16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7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99" y="1256904"/>
            <a:ext cx="4180686" cy="221727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07" y="3610374"/>
            <a:ext cx="2091637" cy="2008843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1" y="3890493"/>
            <a:ext cx="1719301" cy="188009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7" y="1420375"/>
            <a:ext cx="2535164" cy="190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5"/>
          <p:cNvSpPr txBox="1"/>
          <p:nvPr/>
        </p:nvSpPr>
        <p:spPr>
          <a:xfrm>
            <a:off x="1084675" y="626077"/>
            <a:ext cx="791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Il </a:t>
            </a:r>
            <a:r>
              <a:rPr lang="en-GB" sz="1600" dirty="0" err="1" smtClean="0"/>
              <a:t>circuito</a:t>
            </a:r>
            <a:r>
              <a:rPr lang="en-GB" sz="1600" dirty="0" smtClean="0"/>
              <a:t> di </a:t>
            </a:r>
            <a:r>
              <a:rPr lang="en-GB" sz="1600" dirty="0" err="1" smtClean="0"/>
              <a:t>ingresso</a:t>
            </a:r>
            <a:r>
              <a:rPr lang="en-GB" sz="1600" dirty="0" smtClean="0"/>
              <a:t> aria è </a:t>
            </a:r>
            <a:r>
              <a:rPr lang="en-GB" sz="1600" dirty="0" err="1" smtClean="0"/>
              <a:t>composto</a:t>
            </a:r>
            <a:r>
              <a:rPr lang="en-GB" sz="1600" dirty="0" smtClean="0"/>
              <a:t> da un </a:t>
            </a:r>
            <a:r>
              <a:rPr lang="en-GB" sz="1600" dirty="0" err="1" smtClean="0"/>
              <a:t>filtro</a:t>
            </a:r>
            <a:r>
              <a:rPr lang="en-GB" sz="1600" dirty="0" smtClean="0"/>
              <a:t>, </a:t>
            </a:r>
            <a:r>
              <a:rPr lang="en-GB" sz="1600" dirty="0" err="1" smtClean="0"/>
              <a:t>compressore</a:t>
            </a:r>
            <a:r>
              <a:rPr lang="en-GB" sz="1600" dirty="0" smtClean="0"/>
              <a:t>, intercooler, </a:t>
            </a:r>
            <a:r>
              <a:rPr lang="en-GB" sz="1600" dirty="0" err="1" smtClean="0"/>
              <a:t>umidificatore</a:t>
            </a:r>
            <a:r>
              <a:rPr lang="en-GB" sz="1600" dirty="0" smtClean="0"/>
              <a:t>, </a:t>
            </a:r>
            <a:r>
              <a:rPr lang="en-GB" sz="1600" dirty="0" err="1" smtClean="0"/>
              <a:t>cella</a:t>
            </a:r>
            <a:r>
              <a:rPr lang="en-GB" sz="1600" dirty="0" smtClean="0"/>
              <a:t> a </a:t>
            </a:r>
            <a:r>
              <a:rPr lang="en-GB" sz="1600" dirty="0" err="1" smtClean="0"/>
              <a:t>combustibile</a:t>
            </a:r>
            <a:r>
              <a:rPr lang="en-GB" sz="1600" dirty="0" smtClean="0"/>
              <a:t> e </a:t>
            </a:r>
            <a:r>
              <a:rPr lang="en-GB" sz="1600" dirty="0" err="1" smtClean="0"/>
              <a:t>tubo</a:t>
            </a:r>
            <a:r>
              <a:rPr lang="en-GB" sz="1600" dirty="0" smtClean="0"/>
              <a:t> di </a:t>
            </a:r>
            <a:r>
              <a:rPr lang="en-GB" sz="1600" dirty="0" err="1" smtClean="0"/>
              <a:t>scarico</a:t>
            </a:r>
            <a:r>
              <a:rPr lang="en-GB" sz="1600" dirty="0" smtClean="0"/>
              <a:t>. 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7997443" y="3344815"/>
            <a:ext cx="1579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41961" y="5642405"/>
            <a:ext cx="232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</a:t>
            </a:r>
            <a:r>
              <a:rPr lang="en-GB" sz="1200" dirty="0" err="1" smtClean="0"/>
              <a:t>Perma</a:t>
            </a:r>
            <a:r>
              <a:rPr lang="en-GB" sz="1200" dirty="0" smtClean="0"/>
              <a:t> Pure humidifiers</a:t>
            </a:r>
            <a:endParaRPr lang="en-GB" sz="1200" dirty="0"/>
          </a:p>
        </p:txBody>
      </p:sp>
      <p:sp>
        <p:nvSpPr>
          <p:cNvPr id="23" name="ZoneTexte 1"/>
          <p:cNvSpPr txBox="1"/>
          <p:nvPr/>
        </p:nvSpPr>
        <p:spPr>
          <a:xfrm>
            <a:off x="1757447" y="3037936"/>
            <a:ext cx="1703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4. </a:t>
            </a:r>
            <a:r>
              <a:rPr lang="en-GB" sz="1600" dirty="0" err="1" smtClean="0"/>
              <a:t>Compressore</a:t>
            </a:r>
            <a:endParaRPr lang="en-GB" sz="1600" dirty="0"/>
          </a:p>
        </p:txBody>
      </p:sp>
      <p:sp>
        <p:nvSpPr>
          <p:cNvPr id="24" name="ZoneTexte 22"/>
          <p:cNvSpPr txBox="1"/>
          <p:nvPr/>
        </p:nvSpPr>
        <p:spPr>
          <a:xfrm>
            <a:off x="5861903" y="1309744"/>
            <a:ext cx="14154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5. Intercooler</a:t>
            </a:r>
            <a:endParaRPr lang="en-GB" sz="1600" dirty="0"/>
          </a:p>
        </p:txBody>
      </p:sp>
      <p:sp>
        <p:nvSpPr>
          <p:cNvPr id="25" name="ZoneTexte 2"/>
          <p:cNvSpPr txBox="1"/>
          <p:nvPr/>
        </p:nvSpPr>
        <p:spPr>
          <a:xfrm>
            <a:off x="6269251" y="4118056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6.L’umidificatore è </a:t>
            </a:r>
            <a:r>
              <a:rPr lang="en-GB" sz="1600" dirty="0" err="1" smtClean="0"/>
              <a:t>posto</a:t>
            </a:r>
            <a:r>
              <a:rPr lang="en-GB" sz="1600" dirty="0" smtClean="0"/>
              <a:t> </a:t>
            </a:r>
            <a:r>
              <a:rPr lang="en-GB" sz="1600" dirty="0" err="1" smtClean="0"/>
              <a:t>subito</a:t>
            </a:r>
            <a:r>
              <a:rPr lang="en-GB" sz="1600" dirty="0" smtClean="0"/>
              <a:t> prima </a:t>
            </a:r>
            <a:r>
              <a:rPr lang="en-GB" sz="1600" dirty="0" err="1" smtClean="0"/>
              <a:t>della</a:t>
            </a:r>
            <a:r>
              <a:rPr lang="en-GB" sz="1600" dirty="0" smtClean="0"/>
              <a:t> fuel cell e </a:t>
            </a:r>
            <a:r>
              <a:rPr lang="en-GB" sz="1600" dirty="0" err="1" smtClean="0"/>
              <a:t>aumenta</a:t>
            </a:r>
            <a:r>
              <a:rPr lang="en-GB" sz="1600" dirty="0" smtClean="0"/>
              <a:t> la % di </a:t>
            </a:r>
            <a:r>
              <a:rPr lang="en-GB" sz="1600" dirty="0" err="1" smtClean="0"/>
              <a:t>umidità</a:t>
            </a:r>
            <a:r>
              <a:rPr lang="en-GB" sz="1600" dirty="0" smtClean="0"/>
              <a:t> </a:t>
            </a:r>
            <a:r>
              <a:rPr lang="en-GB" sz="1600" dirty="0" err="1" smtClean="0"/>
              <a:t>nell’aria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estraendo</a:t>
            </a:r>
            <a:r>
              <a:rPr lang="en-GB" sz="1600" dirty="0" smtClean="0"/>
              <a:t> </a:t>
            </a:r>
            <a:r>
              <a:rPr lang="en-GB" sz="1600" dirty="0" err="1" smtClean="0"/>
              <a:t>l’acqua</a:t>
            </a:r>
            <a:r>
              <a:rPr lang="en-GB" sz="1600" dirty="0" smtClean="0"/>
              <a:t> </a:t>
            </a:r>
            <a:r>
              <a:rPr lang="en-GB" sz="1600" dirty="0" err="1" smtClean="0"/>
              <a:t>necessaria</a:t>
            </a:r>
            <a:r>
              <a:rPr lang="en-GB" sz="1600" dirty="0" smtClean="0"/>
              <a:t> </a:t>
            </a:r>
            <a:r>
              <a:rPr lang="en-GB" sz="1600" dirty="0" err="1" smtClean="0"/>
              <a:t>dall’aria</a:t>
            </a:r>
            <a:r>
              <a:rPr lang="en-GB" sz="1600" dirty="0" smtClean="0"/>
              <a:t> </a:t>
            </a:r>
            <a:r>
              <a:rPr lang="en-GB" sz="1600" dirty="0" err="1" smtClean="0"/>
              <a:t>umida</a:t>
            </a:r>
            <a:r>
              <a:rPr lang="en-GB" sz="1600" dirty="0" smtClean="0"/>
              <a:t> del </a:t>
            </a:r>
            <a:r>
              <a:rPr lang="en-GB" sz="1600" dirty="0" err="1" smtClean="0"/>
              <a:t>tubo</a:t>
            </a:r>
            <a:r>
              <a:rPr lang="en-GB" sz="1600" dirty="0" smtClean="0"/>
              <a:t> di </a:t>
            </a:r>
            <a:r>
              <a:rPr lang="en-GB" sz="1600" dirty="0" err="1" smtClean="0"/>
              <a:t>scarico</a:t>
            </a:r>
            <a:r>
              <a:rPr lang="en-GB" sz="1600" dirty="0" smtClean="0"/>
              <a:t>.</a:t>
            </a:r>
            <a:endParaRPr lang="en-GB" sz="16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81" y="1562607"/>
            <a:ext cx="3687006" cy="3649904"/>
          </a:xfrm>
          <a:prstGeom prst="rect">
            <a:avLst/>
          </a:prstGeom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69" y="555983"/>
            <a:ext cx="3329847" cy="2246970"/>
          </a:xfrm>
          <a:prstGeom prst="rect">
            <a:avLst/>
          </a:prstGeom>
        </p:spPr>
      </p:pic>
      <p:pic>
        <p:nvPicPr>
          <p:cNvPr id="17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3" y="3578831"/>
            <a:ext cx="2134514" cy="1872208"/>
          </a:xfrm>
          <a:prstGeom prst="rect">
            <a:avLst/>
          </a:prstGeom>
        </p:spPr>
      </p:pic>
      <p:sp>
        <p:nvSpPr>
          <p:cNvPr id="18" name="ZoneTexte 14"/>
          <p:cNvSpPr txBox="1"/>
          <p:nvPr/>
        </p:nvSpPr>
        <p:spPr>
          <a:xfrm>
            <a:off x="1850825" y="524007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Tipico</a:t>
            </a:r>
            <a:r>
              <a:rPr lang="en-GB" sz="1400" dirty="0" smtClean="0"/>
              <a:t> schema di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di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di un </a:t>
            </a:r>
            <a:r>
              <a:rPr lang="en-GB" sz="1400" dirty="0" err="1" smtClean="0"/>
              <a:t>veicolo</a:t>
            </a:r>
            <a:r>
              <a:rPr lang="en-GB" sz="1400" dirty="0" smtClean="0"/>
              <a:t> fuel cell</a:t>
            </a:r>
            <a:endParaRPr lang="en-GB" sz="1400" dirty="0"/>
          </a:p>
        </p:txBody>
      </p:sp>
      <p:sp>
        <p:nvSpPr>
          <p:cNvPr id="19" name="ZoneTexte 1"/>
          <p:cNvSpPr txBox="1"/>
          <p:nvPr/>
        </p:nvSpPr>
        <p:spPr>
          <a:xfrm>
            <a:off x="699015" y="5678096"/>
            <a:ext cx="1810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 : Toyota TME</a:t>
            </a:r>
            <a:endParaRPr lang="en-GB" sz="1200" dirty="0"/>
          </a:p>
        </p:txBody>
      </p:sp>
      <p:sp>
        <p:nvSpPr>
          <p:cNvPr id="21" name="ZoneTexte 2"/>
          <p:cNvSpPr txBox="1"/>
          <p:nvPr/>
        </p:nvSpPr>
        <p:spPr>
          <a:xfrm>
            <a:off x="6521950" y="541648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volte è </a:t>
            </a:r>
            <a:r>
              <a:rPr lang="en-GB" sz="1400" dirty="0" err="1" smtClean="0"/>
              <a:t>sufficiente</a:t>
            </a:r>
            <a:r>
              <a:rPr lang="en-GB" sz="1400" dirty="0" smtClean="0"/>
              <a:t> un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ad aria</a:t>
            </a:r>
            <a:endParaRPr lang="en-GB" sz="1400" dirty="0"/>
          </a:p>
        </p:txBody>
      </p:sp>
      <p:sp>
        <p:nvSpPr>
          <p:cNvPr id="22" name="ZoneTexte 19"/>
          <p:cNvSpPr txBox="1"/>
          <p:nvPr/>
        </p:nvSpPr>
        <p:spPr>
          <a:xfrm>
            <a:off x="6000206" y="2786743"/>
            <a:ext cx="290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Tipiche</a:t>
            </a:r>
            <a:r>
              <a:rPr lang="en-GB" sz="1400" dirty="0" smtClean="0"/>
              <a:t> </a:t>
            </a:r>
            <a:r>
              <a:rPr lang="en-GB" sz="1400" dirty="0" err="1" smtClean="0"/>
              <a:t>componenti</a:t>
            </a:r>
            <a:r>
              <a:rPr lang="en-GB" sz="1400" dirty="0" smtClean="0"/>
              <a:t> di un </a:t>
            </a:r>
            <a:r>
              <a:rPr lang="en-GB" sz="1400" dirty="0" err="1" smtClean="0"/>
              <a:t>circuito</a:t>
            </a:r>
            <a:r>
              <a:rPr lang="en-GB" sz="1400" dirty="0" smtClean="0"/>
              <a:t> di </a:t>
            </a:r>
            <a:r>
              <a:rPr lang="en-GB" sz="1400" dirty="0" err="1" smtClean="0"/>
              <a:t>raffreddamento</a:t>
            </a:r>
            <a:r>
              <a:rPr lang="en-GB" sz="1400" dirty="0" smtClean="0"/>
              <a:t> di </a:t>
            </a:r>
            <a:r>
              <a:rPr lang="en-GB" sz="1400" dirty="0" err="1" smtClean="0"/>
              <a:t>veicoli</a:t>
            </a:r>
            <a:r>
              <a:rPr lang="en-GB" sz="1400" dirty="0" smtClean="0"/>
              <a:t> fuel cell</a:t>
            </a:r>
            <a:endParaRPr lang="en-GB" sz="1400" dirty="0"/>
          </a:p>
        </p:txBody>
      </p:sp>
      <p:sp>
        <p:nvSpPr>
          <p:cNvPr id="23" name="ZoneTexte 3"/>
          <p:cNvSpPr txBox="1"/>
          <p:nvPr/>
        </p:nvSpPr>
        <p:spPr>
          <a:xfrm>
            <a:off x="1454781" y="555983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 smtClean="0"/>
              <a:t>L’efficienza</a:t>
            </a:r>
            <a:r>
              <a:rPr lang="en-GB" sz="1400" dirty="0" smtClean="0"/>
              <a:t> di </a:t>
            </a:r>
            <a:r>
              <a:rPr lang="en-GB" sz="1400" dirty="0" err="1" smtClean="0"/>
              <a:t>una</a:t>
            </a:r>
            <a:r>
              <a:rPr lang="en-GB" sz="1400" dirty="0" smtClean="0"/>
              <a:t> fuel cell </a:t>
            </a:r>
            <a:r>
              <a:rPr lang="en-GB" sz="1400" dirty="0" err="1" smtClean="0"/>
              <a:t>va</a:t>
            </a:r>
            <a:r>
              <a:rPr lang="en-GB" sz="1400" dirty="0" smtClean="0"/>
              <a:t> dal 50 al 60%. </a:t>
            </a:r>
            <a:r>
              <a:rPr lang="en-GB" sz="1400" dirty="0" err="1" smtClean="0"/>
              <a:t>Questo</a:t>
            </a:r>
            <a:r>
              <a:rPr lang="en-GB" sz="1400" dirty="0" smtClean="0"/>
              <a:t> </a:t>
            </a:r>
            <a:r>
              <a:rPr lang="en-GB" sz="1400" dirty="0" err="1" smtClean="0"/>
              <a:t>significa</a:t>
            </a:r>
            <a:r>
              <a:rPr lang="en-GB" sz="1400" dirty="0" smtClean="0"/>
              <a:t> </a:t>
            </a:r>
            <a:r>
              <a:rPr lang="en-GB" sz="1400" dirty="0" err="1" smtClean="0"/>
              <a:t>che</a:t>
            </a:r>
            <a:r>
              <a:rPr lang="en-GB" sz="1400" dirty="0" smtClean="0"/>
              <a:t> </a:t>
            </a:r>
            <a:r>
              <a:rPr lang="en-GB" sz="1400" dirty="0" err="1" smtClean="0"/>
              <a:t>una</a:t>
            </a:r>
            <a:r>
              <a:rPr lang="en-GB" sz="1400" dirty="0" smtClean="0"/>
              <a:t> parte </a:t>
            </a:r>
            <a:r>
              <a:rPr lang="en-GB" sz="1400" dirty="0" err="1" smtClean="0"/>
              <a:t>dell’energia</a:t>
            </a:r>
            <a:r>
              <a:rPr lang="en-GB" sz="1400" dirty="0" smtClean="0"/>
              <a:t> </a:t>
            </a:r>
            <a:r>
              <a:rPr lang="en-GB" sz="1400" dirty="0" err="1" smtClean="0"/>
              <a:t>rilasciata</a:t>
            </a:r>
            <a:r>
              <a:rPr lang="en-GB" sz="1400" dirty="0" smtClean="0"/>
              <a:t> </a:t>
            </a:r>
            <a:r>
              <a:rPr lang="en-GB" sz="1400" dirty="0" err="1" smtClean="0"/>
              <a:t>dalla</a:t>
            </a:r>
            <a:r>
              <a:rPr lang="en-GB" sz="1400" dirty="0" smtClean="0"/>
              <a:t> </a:t>
            </a:r>
            <a:r>
              <a:rPr lang="en-GB" sz="1400" dirty="0" err="1" smtClean="0"/>
              <a:t>reazione</a:t>
            </a:r>
            <a:r>
              <a:rPr lang="en-GB" sz="1400" dirty="0" smtClean="0"/>
              <a:t> </a:t>
            </a:r>
            <a:r>
              <a:rPr lang="en-GB" sz="1400" dirty="0" err="1" smtClean="0"/>
              <a:t>diventa</a:t>
            </a:r>
            <a:r>
              <a:rPr lang="en-GB" sz="1400" dirty="0" smtClean="0"/>
              <a:t> </a:t>
            </a:r>
            <a:r>
              <a:rPr lang="en-GB" sz="1400" dirty="0" err="1" smtClean="0"/>
              <a:t>calore</a:t>
            </a:r>
            <a:r>
              <a:rPr lang="en-GB" sz="1400" dirty="0" smtClean="0"/>
              <a:t> e </a:t>
            </a:r>
            <a:r>
              <a:rPr lang="en-GB" sz="1400" dirty="0" err="1" smtClean="0"/>
              <a:t>deve</a:t>
            </a:r>
            <a:r>
              <a:rPr lang="en-GB" sz="1400" dirty="0" smtClean="0"/>
              <a:t> </a:t>
            </a:r>
            <a:r>
              <a:rPr lang="en-GB" sz="1400" dirty="0" err="1" smtClean="0"/>
              <a:t>essere</a:t>
            </a:r>
            <a:r>
              <a:rPr lang="en-GB" sz="1400" dirty="0" smtClean="0"/>
              <a:t> </a:t>
            </a:r>
            <a:r>
              <a:rPr lang="en-GB" sz="1400" dirty="0" err="1" smtClean="0"/>
              <a:t>valorizzata</a:t>
            </a:r>
            <a:r>
              <a:rPr lang="en-GB" sz="1400" dirty="0" smtClean="0"/>
              <a:t> o </a:t>
            </a:r>
            <a:r>
              <a:rPr lang="en-GB" sz="1400" dirty="0" err="1" smtClean="0"/>
              <a:t>evacuata</a:t>
            </a:r>
            <a:r>
              <a:rPr lang="en-GB" sz="1400" dirty="0" smtClean="0"/>
              <a:t> dal </a:t>
            </a:r>
            <a:r>
              <a:rPr lang="en-GB" sz="1400" dirty="0" err="1" smtClean="0"/>
              <a:t>sistema</a:t>
            </a:r>
            <a:r>
              <a:rPr lang="en-GB" sz="1400" dirty="0" smtClean="0"/>
              <a:t>.  </a:t>
            </a:r>
            <a:endParaRPr lang="en-GB" sz="1400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2432670" y="112075"/>
            <a:ext cx="5226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err="1" smtClean="0">
                <a:solidFill>
                  <a:srgbClr val="00ACAF"/>
                </a:solidFill>
              </a:rPr>
              <a:t>Ausiliari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associati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una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cella</a:t>
            </a:r>
            <a:r>
              <a:rPr lang="en-GB" sz="2000" dirty="0" smtClean="0">
                <a:solidFill>
                  <a:srgbClr val="00ACAF"/>
                </a:solidFill>
              </a:rPr>
              <a:t> a </a:t>
            </a:r>
            <a:r>
              <a:rPr lang="en-GB" sz="2000" dirty="0" err="1" smtClean="0">
                <a:solidFill>
                  <a:srgbClr val="00ACAF"/>
                </a:solidFill>
              </a:rPr>
              <a:t>combustibile</a:t>
            </a:r>
            <a:endParaRPr lang="en-GB" sz="2000" dirty="0">
              <a:solidFill>
                <a:srgbClr val="00AC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6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1" y="726951"/>
            <a:ext cx="8317065" cy="50783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fuel cell produce </a:t>
            </a:r>
            <a:r>
              <a:rPr lang="en-GB" dirty="0" err="1" smtClean="0"/>
              <a:t>corrente</a:t>
            </a:r>
            <a:r>
              <a:rPr lang="en-GB" dirty="0" smtClean="0"/>
              <a:t> continua DC come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batteria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corrente</a:t>
            </a:r>
            <a:r>
              <a:rPr lang="en-GB" dirty="0" smtClean="0"/>
              <a:t> continua (DC)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trasformata</a:t>
            </a:r>
            <a:r>
              <a:rPr lang="en-GB" dirty="0" smtClean="0"/>
              <a:t> in </a:t>
            </a:r>
            <a:r>
              <a:rPr lang="en-GB" dirty="0" err="1" smtClean="0"/>
              <a:t>alternata</a:t>
            </a:r>
            <a:r>
              <a:rPr lang="en-GB" dirty="0" smtClean="0"/>
              <a:t> (AC) per </a:t>
            </a:r>
            <a:r>
              <a:rPr lang="en-GB" dirty="0" err="1" smtClean="0"/>
              <a:t>alimentare</a:t>
            </a:r>
            <a:r>
              <a:rPr lang="en-GB" dirty="0" smtClean="0"/>
              <a:t> la </a:t>
            </a:r>
            <a:r>
              <a:rPr lang="en-GB" dirty="0" err="1" smtClean="0"/>
              <a:t>maggior</a:t>
            </a:r>
            <a:r>
              <a:rPr lang="en-GB" dirty="0" smtClean="0"/>
              <a:t> parte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carichi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r>
              <a:rPr lang="en-GB" dirty="0" smtClean="0"/>
              <a:t> </a:t>
            </a:r>
            <a:r>
              <a:rPr lang="en-GB" dirty="0" err="1" smtClean="0"/>
              <a:t>comunemente</a:t>
            </a:r>
            <a:r>
              <a:rPr lang="en-GB" dirty="0" smtClean="0"/>
              <a:t> </a:t>
            </a:r>
            <a:r>
              <a:rPr lang="en-GB" dirty="0" err="1" smtClean="0"/>
              <a:t>usati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conversione</a:t>
            </a:r>
            <a:r>
              <a:rPr lang="en-GB" dirty="0" smtClean="0"/>
              <a:t> DC/AC </a:t>
            </a:r>
            <a:r>
              <a:rPr lang="en-GB" dirty="0" err="1" smtClean="0"/>
              <a:t>avviene</a:t>
            </a:r>
            <a:r>
              <a:rPr lang="en-GB" dirty="0" smtClean="0"/>
              <a:t> in un inverter. </a:t>
            </a:r>
            <a:r>
              <a:rPr lang="en-GB" dirty="0" err="1" smtClean="0"/>
              <a:t>Quest’ultimo</a:t>
            </a:r>
            <a:r>
              <a:rPr lang="en-GB" dirty="0" smtClean="0"/>
              <a:t> è un </a:t>
            </a:r>
            <a:r>
              <a:rPr lang="en-GB" dirty="0" err="1" smtClean="0"/>
              <a:t>dispositivo</a:t>
            </a:r>
            <a:r>
              <a:rPr lang="en-GB" dirty="0" smtClean="0"/>
              <a:t> </a:t>
            </a:r>
            <a:r>
              <a:rPr lang="en-GB" dirty="0" err="1" smtClean="0"/>
              <a:t>piuttosto</a:t>
            </a:r>
            <a:r>
              <a:rPr lang="en-GB" dirty="0" smtClean="0"/>
              <a:t> </a:t>
            </a:r>
            <a:r>
              <a:rPr lang="en-GB" dirty="0" err="1" smtClean="0"/>
              <a:t>semplice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</a:t>
            </a:r>
            <a:r>
              <a:rPr lang="en-GB" dirty="0" err="1" smtClean="0"/>
              <a:t>efficiente</a:t>
            </a:r>
            <a:r>
              <a:rPr lang="en-GB" dirty="0" smtClean="0"/>
              <a:t> </a:t>
            </a:r>
            <a:r>
              <a:rPr lang="en-GB" dirty="0" err="1" smtClean="0"/>
              <a:t>costituito</a:t>
            </a:r>
            <a:r>
              <a:rPr lang="en-GB" dirty="0" smtClean="0"/>
              <a:t> da 6 transistor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aprendosi</a:t>
            </a:r>
            <a:r>
              <a:rPr lang="en-GB" dirty="0" smtClean="0"/>
              <a:t> o </a:t>
            </a:r>
            <a:r>
              <a:rPr lang="en-GB" dirty="0" err="1" smtClean="0"/>
              <a:t>chiudendosi</a:t>
            </a:r>
            <a:r>
              <a:rPr lang="en-GB" dirty="0" smtClean="0"/>
              <a:t> con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certa</a:t>
            </a:r>
            <a:r>
              <a:rPr lang="en-GB" dirty="0" smtClean="0"/>
              <a:t> </a:t>
            </a:r>
            <a:r>
              <a:rPr lang="en-GB" dirty="0" err="1" smtClean="0"/>
              <a:t>logica</a:t>
            </a:r>
            <a:r>
              <a:rPr lang="en-GB" dirty="0" smtClean="0"/>
              <a:t> e </a:t>
            </a:r>
            <a:r>
              <a:rPr lang="en-GB" dirty="0" err="1" smtClean="0"/>
              <a:t>frequenza</a:t>
            </a:r>
            <a:r>
              <a:rPr lang="en-GB" dirty="0" smtClean="0"/>
              <a:t> </a:t>
            </a:r>
            <a:r>
              <a:rPr lang="en-GB" dirty="0" err="1" smtClean="0"/>
              <a:t>trasformano</a:t>
            </a:r>
            <a:r>
              <a:rPr lang="en-GB" dirty="0" smtClean="0"/>
              <a:t> la </a:t>
            </a:r>
            <a:r>
              <a:rPr lang="en-GB" dirty="0" err="1" smtClean="0"/>
              <a:t>corrente</a:t>
            </a:r>
            <a:r>
              <a:rPr lang="en-GB" dirty="0" smtClean="0"/>
              <a:t> da DC ad AC e </a:t>
            </a:r>
            <a:r>
              <a:rPr lang="en-GB" dirty="0" err="1" smtClean="0"/>
              <a:t>viceversa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 </a:t>
            </a:r>
            <a:r>
              <a:rPr lang="en-GB" dirty="0" err="1" smtClean="0"/>
              <a:t>motori</a:t>
            </a:r>
            <a:r>
              <a:rPr lang="en-GB" dirty="0" smtClean="0"/>
              <a:t> </a:t>
            </a:r>
            <a:r>
              <a:rPr lang="en-GB" dirty="0" err="1" smtClean="0"/>
              <a:t>elettrici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veicoli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alimentati</a:t>
            </a:r>
            <a:r>
              <a:rPr lang="en-GB" dirty="0" smtClean="0"/>
              <a:t> da </a:t>
            </a:r>
            <a:r>
              <a:rPr lang="en-GB" dirty="0" err="1" smtClean="0"/>
              <a:t>corrente</a:t>
            </a:r>
            <a:r>
              <a:rPr lang="en-GB" dirty="0" smtClean="0"/>
              <a:t> AC </a:t>
            </a:r>
            <a:r>
              <a:rPr lang="en-GB" dirty="0" err="1" smtClean="0"/>
              <a:t>trifase</a:t>
            </a:r>
            <a:r>
              <a:rPr lang="en-GB" dirty="0" smtClean="0"/>
              <a:t>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bobine</a:t>
            </a:r>
            <a:r>
              <a:rPr lang="en-GB" dirty="0" smtClean="0"/>
              <a:t> </a:t>
            </a:r>
            <a:r>
              <a:rPr lang="en-GB" dirty="0" err="1" smtClean="0"/>
              <a:t>nello</a:t>
            </a:r>
            <a:r>
              <a:rPr lang="en-GB" dirty="0" smtClean="0"/>
              <a:t> </a:t>
            </a:r>
            <a:r>
              <a:rPr lang="en-GB" dirty="0" err="1" smtClean="0"/>
              <a:t>statore</a:t>
            </a:r>
            <a:r>
              <a:rPr lang="en-GB" dirty="0" smtClean="0"/>
              <a:t> del </a:t>
            </a:r>
            <a:r>
              <a:rPr lang="en-GB" dirty="0" err="1" smtClean="0"/>
              <a:t>motore</a:t>
            </a:r>
            <a:r>
              <a:rPr lang="en-GB" dirty="0" smtClean="0"/>
              <a:t> </a:t>
            </a:r>
            <a:r>
              <a:rPr lang="en-GB" dirty="0" err="1" smtClean="0"/>
              <a:t>elettrico</a:t>
            </a:r>
            <a:r>
              <a:rPr lang="en-GB" dirty="0" smtClean="0"/>
              <a:t> </a:t>
            </a:r>
            <a:r>
              <a:rPr lang="en-GB" dirty="0" err="1" smtClean="0"/>
              <a:t>generano</a:t>
            </a:r>
            <a:r>
              <a:rPr lang="en-GB" dirty="0" smtClean="0"/>
              <a:t> un campo </a:t>
            </a:r>
            <a:r>
              <a:rPr lang="en-GB" dirty="0" err="1" smtClean="0"/>
              <a:t>magnetico</a:t>
            </a:r>
            <a:r>
              <a:rPr lang="en-GB" dirty="0" smtClean="0"/>
              <a:t> </a:t>
            </a:r>
            <a:r>
              <a:rPr lang="en-GB" dirty="0" err="1" smtClean="0"/>
              <a:t>rotante</a:t>
            </a:r>
            <a:r>
              <a:rPr lang="en-GB" dirty="0" smtClean="0"/>
              <a:t> (RMF = rotating magnetic field)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campo </a:t>
            </a:r>
            <a:r>
              <a:rPr lang="en-GB" dirty="0" err="1" smtClean="0"/>
              <a:t>magnetico</a:t>
            </a:r>
            <a:r>
              <a:rPr lang="en-GB" dirty="0" smtClean="0"/>
              <a:t> </a:t>
            </a:r>
            <a:r>
              <a:rPr lang="en-GB" dirty="0" err="1" smtClean="0"/>
              <a:t>mette</a:t>
            </a:r>
            <a:r>
              <a:rPr lang="en-GB" dirty="0" smtClean="0"/>
              <a:t> in </a:t>
            </a:r>
            <a:r>
              <a:rPr lang="en-GB" dirty="0" err="1" smtClean="0"/>
              <a:t>moto</a:t>
            </a:r>
            <a:r>
              <a:rPr lang="en-GB" dirty="0" smtClean="0"/>
              <a:t> un </a:t>
            </a:r>
            <a:r>
              <a:rPr lang="en-GB" dirty="0" err="1" smtClean="0"/>
              <a:t>rotore</a:t>
            </a:r>
            <a:r>
              <a:rPr lang="en-GB" dirty="0" smtClean="0"/>
              <a:t> </a:t>
            </a:r>
            <a:r>
              <a:rPr lang="en-GB" dirty="0" err="1" smtClean="0"/>
              <a:t>collegato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trasmissione</a:t>
            </a:r>
            <a:r>
              <a:rPr lang="en-GB" dirty="0" smtClean="0"/>
              <a:t> </a:t>
            </a:r>
            <a:r>
              <a:rPr lang="en-GB" dirty="0" err="1" smtClean="0"/>
              <a:t>meccanica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moto</a:t>
            </a:r>
            <a:r>
              <a:rPr lang="en-GB" dirty="0" smtClean="0"/>
              <a:t> del </a:t>
            </a:r>
            <a:r>
              <a:rPr lang="en-GB" dirty="0" err="1" smtClean="0"/>
              <a:t>rotore</a:t>
            </a:r>
            <a:r>
              <a:rPr lang="en-GB" dirty="0" smtClean="0"/>
              <a:t> è </a:t>
            </a:r>
            <a:r>
              <a:rPr lang="en-GB" dirty="0" err="1" smtClean="0"/>
              <a:t>controllato</a:t>
            </a:r>
            <a:r>
              <a:rPr lang="en-GB" dirty="0" smtClean="0"/>
              <a:t> da </a:t>
            </a:r>
            <a:r>
              <a:rPr lang="en-GB" dirty="0" err="1" smtClean="0"/>
              <a:t>sensori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controllano</a:t>
            </a:r>
            <a:r>
              <a:rPr lang="en-GB" dirty="0" smtClean="0"/>
              <a:t> la </a:t>
            </a:r>
            <a:r>
              <a:rPr lang="en-GB" dirty="0" err="1"/>
              <a:t>coppia</a:t>
            </a:r>
            <a:r>
              <a:rPr lang="en-GB" dirty="0"/>
              <a:t> </a:t>
            </a:r>
            <a:r>
              <a:rPr lang="en-GB" dirty="0" err="1"/>
              <a:t>fornita</a:t>
            </a:r>
            <a:r>
              <a:rPr lang="en-GB" dirty="0"/>
              <a:t> dal </a:t>
            </a:r>
            <a:r>
              <a:rPr lang="en-GB" dirty="0" err="1"/>
              <a:t>motore</a:t>
            </a:r>
            <a:r>
              <a:rPr lang="en-GB" dirty="0" smtClean="0"/>
              <a:t> con un </a:t>
            </a:r>
            <a:r>
              <a:rPr lang="en-GB" dirty="0" err="1" smtClean="0"/>
              <a:t>circuito</a:t>
            </a:r>
            <a:r>
              <a:rPr lang="en-GB" dirty="0" smtClean="0"/>
              <a:t> di feedback e </a:t>
            </a:r>
            <a:r>
              <a:rPr lang="en-GB" dirty="0" err="1" smtClean="0"/>
              <a:t>regolazione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5580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572852" y="599905"/>
            <a:ext cx="108937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GB" altLang="fr-FR" sz="1600" b="0" dirty="0" smtClean="0">
                <a:sym typeface="Wingdings" pitchFamily="2" charset="2"/>
              </a:rPr>
              <a:t>La </a:t>
            </a:r>
            <a:r>
              <a:rPr lang="en-GB" altLang="fr-FR" sz="1600" b="0" dirty="0" err="1" smtClean="0">
                <a:sym typeface="Wingdings" pitchFamily="2" charset="2"/>
              </a:rPr>
              <a:t>corrente</a:t>
            </a:r>
            <a:r>
              <a:rPr lang="en-GB" altLang="fr-FR" sz="1600" b="0" dirty="0" smtClean="0">
                <a:sym typeface="Wingdings" pitchFamily="2" charset="2"/>
              </a:rPr>
              <a:t> DC </a:t>
            </a:r>
            <a:r>
              <a:rPr lang="en-GB" altLang="fr-FR" sz="1600" b="0" dirty="0" err="1" smtClean="0">
                <a:sym typeface="Wingdings" pitchFamily="2" charset="2"/>
              </a:rPr>
              <a:t>prodotta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dalla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cella</a:t>
            </a:r>
            <a:r>
              <a:rPr lang="en-GB" altLang="fr-FR" sz="1600" b="0" dirty="0" smtClean="0">
                <a:sym typeface="Wingdings" pitchFamily="2" charset="2"/>
              </a:rPr>
              <a:t> a </a:t>
            </a:r>
            <a:r>
              <a:rPr lang="en-GB" altLang="fr-FR" sz="1600" b="0" dirty="0" err="1" smtClean="0">
                <a:sym typeface="Wingdings" pitchFamily="2" charset="2"/>
              </a:rPr>
              <a:t>combustibile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deve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essere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trasformata</a:t>
            </a:r>
            <a:r>
              <a:rPr lang="en-GB" altLang="fr-FR" sz="1600" b="0" dirty="0" smtClean="0">
                <a:sym typeface="Wingdings" pitchFamily="2" charset="2"/>
              </a:rPr>
              <a:t> da </a:t>
            </a:r>
            <a:r>
              <a:rPr lang="en-GB" altLang="fr-FR" sz="1600" b="0" dirty="0" err="1" smtClean="0">
                <a:sym typeface="Wingdings" pitchFamily="2" charset="2"/>
              </a:rPr>
              <a:t>dispositivi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elettronici</a:t>
            </a:r>
            <a:r>
              <a:rPr lang="en-GB" altLang="fr-FR" sz="1600" b="0" dirty="0" smtClean="0">
                <a:sym typeface="Wingdings" pitchFamily="2" charset="2"/>
              </a:rPr>
              <a:t> di </a:t>
            </a:r>
            <a:r>
              <a:rPr lang="en-GB" altLang="fr-FR" sz="1600" b="0" dirty="0" err="1" smtClean="0">
                <a:sym typeface="Wingdings" pitchFamily="2" charset="2"/>
              </a:rPr>
              <a:t>potenza</a:t>
            </a:r>
            <a:r>
              <a:rPr lang="en-GB" altLang="fr-FR" sz="1600" b="0" dirty="0" smtClean="0">
                <a:sym typeface="Wingdings" pitchFamily="2" charset="2"/>
              </a:rPr>
              <a:t> per </a:t>
            </a:r>
            <a:r>
              <a:rPr lang="en-GB" altLang="fr-FR" sz="1600" b="0" dirty="0" err="1" smtClean="0">
                <a:sym typeface="Wingdings" pitchFamily="2" charset="2"/>
              </a:rPr>
              <a:t>essere</a:t>
            </a:r>
            <a:r>
              <a:rPr lang="en-GB" altLang="fr-FR" sz="1600" b="0" dirty="0" smtClean="0">
                <a:sym typeface="Wingdings" pitchFamily="2" charset="2"/>
              </a:rPr>
              <a:t> </a:t>
            </a:r>
            <a:r>
              <a:rPr lang="en-GB" altLang="fr-FR" sz="1600" b="0" dirty="0" err="1" smtClean="0">
                <a:sym typeface="Wingdings" pitchFamily="2" charset="2"/>
              </a:rPr>
              <a:t>utilizzata</a:t>
            </a:r>
            <a:r>
              <a:rPr lang="en-GB" altLang="fr-FR" sz="1600" b="0" dirty="0" smtClean="0">
                <a:sym typeface="Wingdings" pitchFamily="2" charset="2"/>
              </a:rPr>
              <a:t>. Si </a:t>
            </a:r>
            <a:r>
              <a:rPr lang="en-GB" altLang="fr-FR" sz="1600" b="0" dirty="0" err="1" smtClean="0">
                <a:sym typeface="Wingdings" pitchFamily="2" charset="2"/>
              </a:rPr>
              <a:t>impiega</a:t>
            </a:r>
            <a:r>
              <a:rPr lang="en-GB" altLang="fr-FR" sz="1600" b="0" dirty="0" smtClean="0">
                <a:sym typeface="Wingdings" pitchFamily="2" charset="2"/>
              </a:rPr>
              <a:t> un inverter per </a:t>
            </a:r>
            <a:r>
              <a:rPr lang="en-GB" altLang="fr-FR" sz="1600" b="0" dirty="0" err="1" smtClean="0">
                <a:sym typeface="Wingdings" pitchFamily="2" charset="2"/>
              </a:rPr>
              <a:t>trasformare</a:t>
            </a:r>
            <a:r>
              <a:rPr lang="en-GB" altLang="fr-FR" sz="1600" b="0" dirty="0" smtClean="0">
                <a:sym typeface="Wingdings" pitchFamily="2" charset="2"/>
              </a:rPr>
              <a:t> la </a:t>
            </a:r>
            <a:r>
              <a:rPr lang="en-GB" altLang="fr-FR" sz="1600" b="0" dirty="0" err="1" smtClean="0">
                <a:sym typeface="Wingdings" pitchFamily="2" charset="2"/>
              </a:rPr>
              <a:t>corrente</a:t>
            </a:r>
            <a:r>
              <a:rPr lang="en-GB" altLang="fr-FR" sz="1600" b="0" dirty="0" smtClean="0">
                <a:sym typeface="Wingdings" pitchFamily="2" charset="2"/>
              </a:rPr>
              <a:t> DC in </a:t>
            </a:r>
            <a:r>
              <a:rPr lang="en-GB" altLang="fr-FR" sz="1600" b="0" dirty="0" err="1" smtClean="0">
                <a:sym typeface="Wingdings" pitchFamily="2" charset="2"/>
              </a:rPr>
              <a:t>corrente</a:t>
            </a:r>
            <a:r>
              <a:rPr lang="en-GB" altLang="fr-FR" sz="1600" b="0" dirty="0" smtClean="0">
                <a:sym typeface="Wingdings" pitchFamily="2" charset="2"/>
              </a:rPr>
              <a:t> AC </a:t>
            </a:r>
            <a:r>
              <a:rPr lang="en-GB" altLang="fr-FR" sz="1600" b="0" dirty="0" err="1" smtClean="0">
                <a:sym typeface="Wingdings" pitchFamily="2" charset="2"/>
              </a:rPr>
              <a:t>trifase</a:t>
            </a:r>
            <a:r>
              <a:rPr lang="en-GB" altLang="fr-FR" sz="1600" dirty="0" smtClean="0">
                <a:sym typeface="Wingdings" pitchFamily="2" charset="2"/>
              </a:rPr>
              <a:t>. In </a:t>
            </a:r>
            <a:r>
              <a:rPr lang="en-GB" altLang="fr-FR" sz="1600" dirty="0" err="1" smtClean="0">
                <a:sym typeface="Wingdings" pitchFamily="2" charset="2"/>
              </a:rPr>
              <a:t>applicazioni</a:t>
            </a:r>
            <a:r>
              <a:rPr lang="en-GB" altLang="fr-FR" sz="1600" dirty="0" smtClean="0">
                <a:sym typeface="Wingdings" pitchFamily="2" charset="2"/>
              </a:rPr>
              <a:t> automotive, </a:t>
            </a:r>
            <a:r>
              <a:rPr lang="en-GB" altLang="fr-FR" sz="1600" dirty="0" err="1" smtClean="0">
                <a:sym typeface="Wingdings" pitchFamily="2" charset="2"/>
              </a:rPr>
              <a:t>l’utenza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connessa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alla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cella</a:t>
            </a:r>
            <a:r>
              <a:rPr lang="en-GB" altLang="fr-FR" sz="1600" dirty="0" smtClean="0">
                <a:sym typeface="Wingdings" pitchFamily="2" charset="2"/>
              </a:rPr>
              <a:t> è un </a:t>
            </a:r>
            <a:r>
              <a:rPr lang="en-GB" altLang="fr-FR" sz="1600" dirty="0" err="1" smtClean="0">
                <a:sym typeface="Wingdings" pitchFamily="2" charset="2"/>
              </a:rPr>
              <a:t>motore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elettrico</a:t>
            </a:r>
            <a:r>
              <a:rPr lang="en-GB" altLang="fr-FR" sz="1600" dirty="0" smtClean="0">
                <a:sym typeface="Wingdings" pitchFamily="2" charset="2"/>
              </a:rPr>
              <a:t>. In </a:t>
            </a:r>
            <a:r>
              <a:rPr lang="en-GB" altLang="fr-FR" sz="1600" dirty="0" err="1" smtClean="0">
                <a:sym typeface="Wingdings" pitchFamily="2" charset="2"/>
              </a:rPr>
              <a:t>queste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macchine</a:t>
            </a:r>
            <a:r>
              <a:rPr lang="en-GB" altLang="fr-FR" sz="1600" dirty="0" smtClean="0">
                <a:sym typeface="Wingdings" pitchFamily="2" charset="2"/>
              </a:rPr>
              <a:t>, </a:t>
            </a:r>
            <a:r>
              <a:rPr lang="en-GB" altLang="fr-FR" sz="1600" dirty="0" err="1" smtClean="0">
                <a:sym typeface="Wingdings" pitchFamily="2" charset="2"/>
              </a:rPr>
              <a:t>il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rotore</a:t>
            </a:r>
            <a:r>
              <a:rPr lang="en-GB" altLang="fr-FR" sz="1600" dirty="0" smtClean="0">
                <a:sym typeface="Wingdings" pitchFamily="2" charset="2"/>
              </a:rPr>
              <a:t> è </a:t>
            </a:r>
            <a:r>
              <a:rPr lang="en-GB" altLang="fr-FR" sz="1600" dirty="0" err="1" smtClean="0">
                <a:sym typeface="Wingdings" pitchFamily="2" charset="2"/>
              </a:rPr>
              <a:t>mosso</a:t>
            </a:r>
            <a:r>
              <a:rPr lang="en-GB" altLang="fr-FR" sz="1600" dirty="0" smtClean="0">
                <a:sym typeface="Wingdings" pitchFamily="2" charset="2"/>
              </a:rPr>
              <a:t> da </a:t>
            </a:r>
            <a:r>
              <a:rPr lang="en-GB" altLang="fr-FR" sz="1600" dirty="0" err="1" smtClean="0">
                <a:sym typeface="Wingdings" pitchFamily="2" charset="2"/>
              </a:rPr>
              <a:t>una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forza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indotta</a:t>
            </a:r>
            <a:r>
              <a:rPr lang="en-GB" altLang="fr-FR" sz="1600" dirty="0" smtClean="0">
                <a:sym typeface="Wingdings" pitchFamily="2" charset="2"/>
              </a:rPr>
              <a:t> dal campo </a:t>
            </a:r>
            <a:r>
              <a:rPr lang="en-GB" altLang="fr-FR" sz="1600" dirty="0" err="1" smtClean="0">
                <a:sym typeface="Wingdings" pitchFamily="2" charset="2"/>
              </a:rPr>
              <a:t>magnetico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rotante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generato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dalla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corrente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che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scorre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negli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avvolgimenti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dello</a:t>
            </a:r>
            <a:r>
              <a:rPr lang="en-GB" altLang="fr-FR" sz="1600" dirty="0" smtClean="0">
                <a:sym typeface="Wingdings" pitchFamily="2" charset="2"/>
              </a:rPr>
              <a:t> </a:t>
            </a:r>
            <a:r>
              <a:rPr lang="en-GB" altLang="fr-FR" sz="1600" dirty="0" err="1" smtClean="0">
                <a:sym typeface="Wingdings" pitchFamily="2" charset="2"/>
              </a:rPr>
              <a:t>statore</a:t>
            </a:r>
            <a:r>
              <a:rPr lang="en-GB" altLang="fr-FR" sz="1600" dirty="0" smtClean="0">
                <a:sym typeface="Wingdings" pitchFamily="2" charset="2"/>
              </a:rPr>
              <a:t>. </a:t>
            </a:r>
            <a:endParaRPr lang="en-GB" altLang="fr-FR" sz="1600" b="0" dirty="0">
              <a:sym typeface="Wingdings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80" y="2514599"/>
            <a:ext cx="3367088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45271" y="2318600"/>
            <a:ext cx="436562" cy="21209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0" name="Connecteur droit 17"/>
          <p:cNvCxnSpPr/>
          <p:nvPr/>
        </p:nvCxnSpPr>
        <p:spPr>
          <a:xfrm flipH="1">
            <a:off x="1284166" y="2545613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8"/>
          <p:cNvCxnSpPr/>
          <p:nvPr/>
        </p:nvCxnSpPr>
        <p:spPr>
          <a:xfrm flipH="1">
            <a:off x="1295279" y="4244238"/>
            <a:ext cx="342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4"/>
          <p:cNvSpPr txBox="1">
            <a:spLocks noChangeArrowheads="1"/>
          </p:cNvSpPr>
          <p:nvPr/>
        </p:nvSpPr>
        <p:spPr bwMode="auto">
          <a:xfrm rot="-5400000">
            <a:off x="-867" y="3221888"/>
            <a:ext cx="21288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500" dirty="0" smtClean="0"/>
              <a:t>High voltage Batt or FC</a:t>
            </a:r>
            <a:endParaRPr lang="en-GB" altLang="fr-FR" sz="1500" dirty="0"/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24158" y="4677121"/>
            <a:ext cx="425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1800" b="0" i="1" dirty="0" err="1" smtClean="0"/>
              <a:t>Diagramma</a:t>
            </a:r>
            <a:r>
              <a:rPr lang="en-GB" altLang="fr-FR" sz="1800" b="0" i="1" dirty="0" smtClean="0"/>
              <a:t> di un inverter DC/AC </a:t>
            </a:r>
            <a:r>
              <a:rPr lang="en-GB" altLang="fr-FR" sz="1800" b="0" i="1" dirty="0" err="1" smtClean="0"/>
              <a:t>reversibile</a:t>
            </a:r>
            <a:endParaRPr lang="en-GB" altLang="fr-FR" sz="1800" b="0" i="1" dirty="0"/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465568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La fuel cell </a:t>
            </a:r>
            <a:r>
              <a:rPr lang="en-GB" sz="2000" dirty="0" err="1" smtClean="0">
                <a:solidFill>
                  <a:srgbClr val="00ACAF"/>
                </a:solidFill>
              </a:rPr>
              <a:t>inserita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nel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pic>
        <p:nvPicPr>
          <p:cNvPr id="30" name="Picture 11" descr="image007[1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5461" y="2072876"/>
            <a:ext cx="3685205" cy="228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6076476" y="4447438"/>
            <a:ext cx="35519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3 </a:t>
            </a:r>
            <a:r>
              <a:rPr lang="en-US" dirty="0" err="1" smtClean="0">
                <a:latin typeface="Calibri" pitchFamily="34" charset="0"/>
              </a:rPr>
              <a:t>avvolgimenti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elettrici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alimentati</a:t>
            </a:r>
            <a:r>
              <a:rPr lang="en-US" dirty="0" smtClean="0">
                <a:latin typeface="Calibri" pitchFamily="34" charset="0"/>
              </a:rPr>
              <a:t> da </a:t>
            </a:r>
            <a:r>
              <a:rPr lang="en-US" dirty="0" err="1" smtClean="0">
                <a:latin typeface="Calibri" pitchFamily="34" charset="0"/>
              </a:rPr>
              <a:t>corrente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alternata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trifase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generano</a:t>
            </a:r>
            <a:r>
              <a:rPr lang="en-US" dirty="0" smtClean="0">
                <a:latin typeface="Calibri" pitchFamily="34" charset="0"/>
              </a:rPr>
              <a:t> un campo </a:t>
            </a:r>
            <a:r>
              <a:rPr lang="en-US" dirty="0" err="1" smtClean="0">
                <a:latin typeface="Calibri" pitchFamily="34" charset="0"/>
              </a:rPr>
              <a:t>magnetico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rotante</a:t>
            </a:r>
            <a:r>
              <a:rPr lang="en-US" dirty="0" smtClean="0">
                <a:latin typeface="Calibri" pitchFamily="34" charset="0"/>
              </a:rPr>
              <a:t>.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482317"/>
            <a:ext cx="8146564" cy="52722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fuel cell è </a:t>
            </a:r>
            <a:r>
              <a:rPr lang="en-GB" dirty="0" err="1" smtClean="0"/>
              <a:t>associata</a:t>
            </a:r>
            <a:r>
              <a:rPr lang="en-GB" dirty="0" smtClean="0"/>
              <a:t> a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ausiliari</a:t>
            </a:r>
            <a:r>
              <a:rPr lang="en-GB" dirty="0" smtClean="0"/>
              <a:t> per </a:t>
            </a:r>
            <a:r>
              <a:rPr lang="en-GB" dirty="0" err="1" smtClean="0"/>
              <a:t>farla</a:t>
            </a:r>
            <a:r>
              <a:rPr lang="en-GB" dirty="0" smtClean="0"/>
              <a:t> </a:t>
            </a:r>
            <a:r>
              <a:rPr lang="en-GB" dirty="0" err="1" smtClean="0"/>
              <a:t>funzionare</a:t>
            </a:r>
            <a:r>
              <a:rPr lang="en-GB" dirty="0" smtClean="0"/>
              <a:t> </a:t>
            </a:r>
            <a:r>
              <a:rPr lang="en-GB" dirty="0" err="1" smtClean="0"/>
              <a:t>insieme</a:t>
            </a:r>
            <a:r>
              <a:rPr lang="en-GB" dirty="0" smtClean="0"/>
              <a:t> a </a:t>
            </a:r>
            <a:r>
              <a:rPr lang="en-GB" dirty="0" err="1" smtClean="0"/>
              <a:t>motore</a:t>
            </a:r>
            <a:r>
              <a:rPr lang="en-GB" dirty="0" smtClean="0"/>
              <a:t> e </a:t>
            </a:r>
            <a:r>
              <a:rPr lang="en-GB" dirty="0" err="1" smtClean="0"/>
              <a:t>batteria</a:t>
            </a:r>
            <a:r>
              <a:rPr lang="en-GB" dirty="0" smtClean="0"/>
              <a:t>. Il </a:t>
            </a:r>
            <a:r>
              <a:rPr lang="en-GB" dirty="0" err="1" smtClean="0"/>
              <a:t>sistema</a:t>
            </a:r>
            <a:r>
              <a:rPr lang="en-GB" dirty="0" smtClean="0"/>
              <a:t> è in </a:t>
            </a:r>
            <a:r>
              <a:rPr lang="en-GB" dirty="0" err="1" smtClean="0"/>
              <a:t>quel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completo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applicazioni</a:t>
            </a:r>
            <a:r>
              <a:rPr lang="en-GB" dirty="0" smtClean="0"/>
              <a:t> per la </a:t>
            </a:r>
            <a:r>
              <a:rPr lang="en-GB" dirty="0" err="1" smtClean="0"/>
              <a:t>mobilità</a:t>
            </a:r>
            <a:r>
              <a:rPr lang="en-GB" dirty="0" smtClean="0"/>
              <a:t>, la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non è </a:t>
            </a:r>
            <a:r>
              <a:rPr lang="en-GB" dirty="0" err="1" smtClean="0"/>
              <a:t>reversibile</a:t>
            </a:r>
            <a:r>
              <a:rPr lang="en-GB" dirty="0" smtClean="0"/>
              <a:t>. Non è </a:t>
            </a:r>
            <a:r>
              <a:rPr lang="en-GB" dirty="0" err="1" smtClean="0"/>
              <a:t>possibile</a:t>
            </a:r>
            <a:r>
              <a:rPr lang="en-GB" dirty="0" smtClean="0"/>
              <a:t> </a:t>
            </a:r>
            <a:r>
              <a:rPr lang="en-GB" dirty="0" err="1" smtClean="0"/>
              <a:t>alimentarla</a:t>
            </a:r>
            <a:r>
              <a:rPr lang="en-GB" dirty="0" smtClean="0"/>
              <a:t> con </a:t>
            </a:r>
            <a:r>
              <a:rPr lang="en-GB" dirty="0" err="1" smtClean="0"/>
              <a:t>corrente</a:t>
            </a:r>
            <a:r>
              <a:rPr lang="en-GB" dirty="0" smtClean="0"/>
              <a:t> e </a:t>
            </a:r>
            <a:r>
              <a:rPr lang="en-GB" dirty="0" err="1" smtClean="0"/>
              <a:t>acqua</a:t>
            </a:r>
            <a:r>
              <a:rPr lang="en-GB" dirty="0" smtClean="0"/>
              <a:t> per </a:t>
            </a:r>
            <a:r>
              <a:rPr lang="en-GB" dirty="0" err="1" smtClean="0"/>
              <a:t>produrre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 a 700 bar e </a:t>
            </a:r>
            <a:r>
              <a:rPr lang="en-GB" dirty="0" err="1" smtClean="0"/>
              <a:t>riempire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serbatoio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sistema</a:t>
            </a:r>
            <a:r>
              <a:rPr lang="en-GB" dirty="0" smtClean="0"/>
              <a:t> fuel cell è </a:t>
            </a:r>
            <a:r>
              <a:rPr lang="en-GB" dirty="0" err="1" smtClean="0"/>
              <a:t>montato</a:t>
            </a:r>
            <a:r>
              <a:rPr lang="en-GB" dirty="0" smtClean="0"/>
              <a:t> </a:t>
            </a:r>
            <a:r>
              <a:rPr lang="en-GB" dirty="0" err="1" smtClean="0"/>
              <a:t>all’interno</a:t>
            </a:r>
            <a:r>
              <a:rPr lang="en-GB" dirty="0" smtClean="0"/>
              <a:t> di un </a:t>
            </a:r>
            <a:r>
              <a:rPr lang="en-GB" dirty="0" err="1" smtClean="0"/>
              <a:t>gruppo</a:t>
            </a:r>
            <a:r>
              <a:rPr lang="en-GB" dirty="0" smtClean="0"/>
              <a:t> </a:t>
            </a:r>
            <a:r>
              <a:rPr lang="en-GB" dirty="0" err="1" smtClean="0"/>
              <a:t>propulsore</a:t>
            </a:r>
            <a:r>
              <a:rPr lang="en-GB" dirty="0" smtClean="0"/>
              <a:t> auto.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Un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propulsione</a:t>
            </a:r>
            <a:r>
              <a:rPr lang="en-GB" dirty="0" smtClean="0"/>
              <a:t> fuel cell è simile a </a:t>
            </a:r>
            <a:r>
              <a:rPr lang="en-GB" dirty="0" err="1" smtClean="0"/>
              <a:t>quello</a:t>
            </a:r>
            <a:r>
              <a:rPr lang="en-GB" dirty="0" smtClean="0"/>
              <a:t> di </a:t>
            </a:r>
            <a:r>
              <a:rPr lang="en-GB" dirty="0" err="1" smtClean="0"/>
              <a:t>un’auto</a:t>
            </a:r>
            <a:r>
              <a:rPr lang="en-GB" dirty="0" smtClean="0"/>
              <a:t> </a:t>
            </a:r>
            <a:r>
              <a:rPr lang="en-GB" dirty="0" err="1" smtClean="0"/>
              <a:t>ibrida</a:t>
            </a:r>
            <a:r>
              <a:rPr lang="en-GB" dirty="0" smtClean="0"/>
              <a:t>, include </a:t>
            </a:r>
            <a:r>
              <a:rPr lang="en-GB" dirty="0" err="1" smtClean="0"/>
              <a:t>infatti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piccola</a:t>
            </a:r>
            <a:r>
              <a:rPr lang="en-GB" dirty="0" smtClean="0"/>
              <a:t> </a:t>
            </a:r>
            <a:r>
              <a:rPr lang="en-GB" dirty="0" err="1" smtClean="0"/>
              <a:t>batteria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fuel cell ha </a:t>
            </a:r>
            <a:r>
              <a:rPr lang="en-GB" dirty="0" err="1" smtClean="0"/>
              <a:t>bisogno</a:t>
            </a:r>
            <a:r>
              <a:rPr lang="en-GB" dirty="0" smtClean="0"/>
              <a:t> di aria e H2 per </a:t>
            </a:r>
            <a:r>
              <a:rPr lang="en-GB" dirty="0" err="1" smtClean="0"/>
              <a:t>funzionare</a:t>
            </a:r>
            <a:r>
              <a:rPr lang="en-GB" dirty="0" smtClean="0"/>
              <a:t>, </a:t>
            </a:r>
            <a:r>
              <a:rPr lang="en-GB" dirty="0" err="1" smtClean="0"/>
              <a:t>fornite</a:t>
            </a:r>
            <a:r>
              <a:rPr lang="en-GB" dirty="0" smtClean="0"/>
              <a:t> </a:t>
            </a:r>
            <a:r>
              <a:rPr lang="en-GB" dirty="0" err="1" smtClean="0"/>
              <a:t>rispettivamente</a:t>
            </a:r>
            <a:r>
              <a:rPr lang="en-GB" dirty="0" smtClean="0"/>
              <a:t> da </a:t>
            </a:r>
            <a:r>
              <a:rPr lang="en-GB" dirty="0" err="1" smtClean="0"/>
              <a:t>compressore</a:t>
            </a:r>
            <a:r>
              <a:rPr lang="en-GB" dirty="0" smtClean="0"/>
              <a:t> e </a:t>
            </a:r>
            <a:r>
              <a:rPr lang="en-GB" dirty="0" err="1" smtClean="0"/>
              <a:t>bombola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. </a:t>
            </a:r>
            <a:r>
              <a:rPr lang="en-GB" dirty="0" err="1" smtClean="0"/>
              <a:t>Quando</a:t>
            </a:r>
            <a:r>
              <a:rPr lang="en-GB" dirty="0" smtClean="0"/>
              <a:t> la </a:t>
            </a:r>
            <a:r>
              <a:rPr lang="en-GB" dirty="0" err="1" smtClean="0"/>
              <a:t>richiesta</a:t>
            </a:r>
            <a:r>
              <a:rPr lang="en-GB" dirty="0" smtClean="0"/>
              <a:t> di </a:t>
            </a:r>
            <a:r>
              <a:rPr lang="en-GB" dirty="0" err="1" smtClean="0"/>
              <a:t>potenza</a:t>
            </a:r>
            <a:r>
              <a:rPr lang="en-GB" dirty="0" smtClean="0"/>
              <a:t> </a:t>
            </a:r>
            <a:r>
              <a:rPr lang="en-GB" dirty="0" err="1" smtClean="0"/>
              <a:t>varia</a:t>
            </a:r>
            <a:r>
              <a:rPr lang="en-GB" dirty="0" smtClean="0"/>
              <a:t> la </a:t>
            </a:r>
            <a:r>
              <a:rPr lang="en-GB" dirty="0" err="1" smtClean="0"/>
              <a:t>cella</a:t>
            </a:r>
            <a:r>
              <a:rPr lang="en-GB" dirty="0" smtClean="0"/>
              <a:t> </a:t>
            </a:r>
            <a:r>
              <a:rPr lang="en-GB" dirty="0" err="1" smtClean="0"/>
              <a:t>impiega</a:t>
            </a:r>
            <a:r>
              <a:rPr lang="en-GB" dirty="0" smtClean="0"/>
              <a:t> </a:t>
            </a:r>
            <a:r>
              <a:rPr lang="en-GB" dirty="0" err="1" smtClean="0"/>
              <a:t>qualche</a:t>
            </a:r>
            <a:r>
              <a:rPr lang="en-GB" dirty="0" smtClean="0"/>
              <a:t> secondo a </a:t>
            </a:r>
            <a:r>
              <a:rPr lang="en-GB" dirty="0" err="1" smtClean="0"/>
              <a:t>regolarsi</a:t>
            </a:r>
            <a:r>
              <a:rPr lang="en-GB" dirty="0" smtClean="0"/>
              <a:t> ma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ritardo</a:t>
            </a:r>
            <a:r>
              <a:rPr lang="en-GB" dirty="0" smtClean="0"/>
              <a:t> non è </a:t>
            </a:r>
            <a:r>
              <a:rPr lang="en-GB" dirty="0" err="1" smtClean="0"/>
              <a:t>percepito</a:t>
            </a:r>
            <a:r>
              <a:rPr lang="en-GB" dirty="0" smtClean="0"/>
              <a:t> </a:t>
            </a:r>
            <a:r>
              <a:rPr lang="en-GB" dirty="0" err="1" smtClean="0"/>
              <a:t>dall’utente</a:t>
            </a:r>
            <a:r>
              <a:rPr lang="en-GB" dirty="0" smtClean="0"/>
              <a:t> </a:t>
            </a:r>
            <a:r>
              <a:rPr lang="en-GB" dirty="0" err="1" smtClean="0"/>
              <a:t>poichè</a:t>
            </a:r>
            <a:r>
              <a:rPr lang="en-GB" dirty="0" smtClean="0"/>
              <a:t> la </a:t>
            </a:r>
            <a:r>
              <a:rPr lang="en-GB" dirty="0" err="1" smtClean="0"/>
              <a:t>batteria</a:t>
            </a:r>
            <a:r>
              <a:rPr lang="en-GB" dirty="0" smtClean="0"/>
              <a:t> </a:t>
            </a:r>
            <a:r>
              <a:rPr lang="en-GB" dirty="0" err="1" smtClean="0"/>
              <a:t>compensa</a:t>
            </a:r>
            <a:r>
              <a:rPr lang="en-GB" dirty="0" smtClean="0"/>
              <a:t> </a:t>
            </a:r>
            <a:r>
              <a:rPr lang="en-GB" dirty="0" err="1" smtClean="0"/>
              <a:t>immediatamente</a:t>
            </a:r>
            <a:r>
              <a:rPr lang="en-GB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La </a:t>
            </a:r>
            <a:r>
              <a:rPr lang="en-GB" dirty="0" err="1" smtClean="0"/>
              <a:t>bateria</a:t>
            </a:r>
            <a:r>
              <a:rPr lang="en-GB" dirty="0" smtClean="0"/>
              <a:t> è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usata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recuper</a:t>
            </a:r>
            <a:r>
              <a:rPr lang="en-GB" dirty="0" smtClean="0"/>
              <a:t> di </a:t>
            </a:r>
            <a:r>
              <a:rPr lang="en-GB" dirty="0" err="1" smtClean="0"/>
              <a:t>energia</a:t>
            </a:r>
            <a:r>
              <a:rPr lang="en-GB" dirty="0" smtClean="0"/>
              <a:t> in </a:t>
            </a:r>
            <a:r>
              <a:rPr lang="en-GB" dirty="0" err="1" smtClean="0"/>
              <a:t>frenata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1727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2114951" y="5307885"/>
            <a:ext cx="560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Gruppo</a:t>
            </a:r>
            <a:r>
              <a:rPr lang="en-GB" sz="1600" dirty="0" smtClean="0"/>
              <a:t> di </a:t>
            </a:r>
            <a:r>
              <a:rPr lang="en-GB" sz="1600" dirty="0" err="1" smtClean="0"/>
              <a:t>propulsione</a:t>
            </a:r>
            <a:r>
              <a:rPr lang="en-GB" sz="1600" dirty="0" smtClean="0"/>
              <a:t> fuel cell </a:t>
            </a:r>
            <a:r>
              <a:rPr lang="en-GB" sz="1600" dirty="0" err="1" smtClean="0"/>
              <a:t>completo</a:t>
            </a:r>
            <a:r>
              <a:rPr lang="en-GB" sz="1600" dirty="0" smtClean="0"/>
              <a:t> </a:t>
            </a:r>
            <a:r>
              <a:rPr lang="en-GB" sz="1600" dirty="0" err="1" smtClean="0"/>
              <a:t>all’interno</a:t>
            </a:r>
            <a:r>
              <a:rPr lang="en-GB" sz="1600" dirty="0" smtClean="0"/>
              <a:t> di un </a:t>
            </a:r>
            <a:r>
              <a:rPr lang="en-GB" sz="1600" dirty="0" err="1" smtClean="0"/>
              <a:t>veicolo</a:t>
            </a:r>
            <a:endParaRPr lang="en-GB" sz="1600" dirty="0"/>
          </a:p>
        </p:txBody>
      </p:sp>
      <p:pic>
        <p:nvPicPr>
          <p:cNvPr id="16" name="Image 12" descr="Figure_5_U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05" y="780673"/>
            <a:ext cx="7492812" cy="4432223"/>
          </a:xfrm>
          <a:prstGeom prst="rect">
            <a:avLst/>
          </a:prstGeom>
        </p:spPr>
      </p:pic>
      <p:sp>
        <p:nvSpPr>
          <p:cNvPr id="17" name="ZoneTexte 1"/>
          <p:cNvSpPr txBox="1"/>
          <p:nvPr/>
        </p:nvSpPr>
        <p:spPr>
          <a:xfrm>
            <a:off x="482799" y="5688250"/>
            <a:ext cx="2381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Source: greencarcongress.com</a:t>
            </a:r>
            <a:endParaRPr lang="en-GB" sz="1200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03314" y="164539"/>
            <a:ext cx="3632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000" dirty="0" smtClean="0">
                <a:solidFill>
                  <a:srgbClr val="00ACAF"/>
                </a:solidFill>
              </a:rPr>
              <a:t>Fuel cell in un </a:t>
            </a:r>
            <a:r>
              <a:rPr lang="en-GB" sz="2000" dirty="0" err="1" smtClean="0">
                <a:solidFill>
                  <a:srgbClr val="00ACAF"/>
                </a:solidFill>
              </a:rPr>
              <a:t>sistema</a:t>
            </a:r>
            <a:r>
              <a:rPr lang="en-GB" sz="2000" dirty="0" smtClean="0">
                <a:solidFill>
                  <a:srgbClr val="00ACAF"/>
                </a:solidFill>
              </a:rPr>
              <a:t> </a:t>
            </a:r>
            <a:r>
              <a:rPr lang="en-GB" sz="2000" dirty="0" err="1" smtClean="0">
                <a:solidFill>
                  <a:srgbClr val="00ACAF"/>
                </a:solidFill>
              </a:rPr>
              <a:t>completo</a:t>
            </a:r>
            <a:endParaRPr lang="en-GB" sz="2000" dirty="0">
              <a:solidFill>
                <a:srgbClr val="00ACAF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8945779" y="2020824"/>
            <a:ext cx="27493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fuel cell e la </a:t>
            </a:r>
            <a:r>
              <a:rPr lang="en-US" dirty="0" err="1" smtClean="0"/>
              <a:t>batteria</a:t>
            </a:r>
            <a:r>
              <a:rPr lang="en-US" dirty="0" smtClean="0"/>
              <a:t> </a:t>
            </a:r>
            <a:r>
              <a:rPr lang="en-US" dirty="0" err="1" smtClean="0"/>
              <a:t>ausiliaria</a:t>
            </a:r>
            <a:r>
              <a:rPr lang="en-US" dirty="0" smtClean="0"/>
              <a:t> </a:t>
            </a:r>
            <a:r>
              <a:rPr lang="en-US" dirty="0" err="1" smtClean="0"/>
              <a:t>forniscono</a:t>
            </a:r>
            <a:r>
              <a:rPr lang="en-US" dirty="0" smtClean="0"/>
              <a:t> </a:t>
            </a:r>
            <a:r>
              <a:rPr lang="en-US" dirty="0" err="1" smtClean="0"/>
              <a:t>elettricità</a:t>
            </a:r>
            <a:r>
              <a:rPr lang="en-US" dirty="0" smtClean="0"/>
              <a:t> </a:t>
            </a:r>
            <a:r>
              <a:rPr lang="en-US" dirty="0" err="1" smtClean="0"/>
              <a:t>all’inverter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alimenta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motore</a:t>
            </a:r>
            <a:r>
              <a:rPr lang="en-US" dirty="0" smtClean="0"/>
              <a:t>.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batteria</a:t>
            </a:r>
            <a:r>
              <a:rPr lang="en-US" dirty="0" smtClean="0"/>
              <a:t> ad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tensione</a:t>
            </a:r>
            <a:r>
              <a:rPr lang="en-US" dirty="0" smtClean="0"/>
              <a:t> </a:t>
            </a:r>
            <a:r>
              <a:rPr lang="en-US" dirty="0" err="1" smtClean="0"/>
              <a:t>connessa</a:t>
            </a:r>
            <a:r>
              <a:rPr lang="en-US" dirty="0" smtClean="0"/>
              <a:t> in </a:t>
            </a:r>
            <a:r>
              <a:rPr lang="en-US" dirty="0" err="1" smtClean="0"/>
              <a:t>parallelo</a:t>
            </a:r>
            <a:r>
              <a:rPr lang="en-US" dirty="0" smtClean="0"/>
              <a:t> al </a:t>
            </a:r>
            <a:r>
              <a:rPr lang="en-US" dirty="0" err="1" smtClean="0"/>
              <a:t>circuito</a:t>
            </a:r>
            <a:r>
              <a:rPr lang="en-US" dirty="0" smtClean="0"/>
              <a:t> di  </a:t>
            </a:r>
            <a:r>
              <a:rPr lang="en-US" dirty="0" err="1" smtClean="0"/>
              <a:t>potenza</a:t>
            </a:r>
            <a:r>
              <a:rPr lang="en-US" dirty="0" smtClean="0"/>
              <a:t> ha la </a:t>
            </a:r>
            <a:r>
              <a:rPr lang="en-US" dirty="0" err="1" smtClean="0"/>
              <a:t>funzione</a:t>
            </a:r>
            <a:r>
              <a:rPr lang="en-US" dirty="0" smtClean="0"/>
              <a:t> di </a:t>
            </a:r>
            <a:r>
              <a:rPr lang="en-US" dirty="0" err="1" smtClean="0"/>
              <a:t>tampone</a:t>
            </a:r>
            <a:r>
              <a:rPr lang="en-US" dirty="0" smtClean="0"/>
              <a:t> </a:t>
            </a:r>
            <a:r>
              <a:rPr lang="en-US" dirty="0" err="1" smtClean="0"/>
              <a:t>energetico</a:t>
            </a:r>
            <a:r>
              <a:rPr lang="en-US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971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980728"/>
            <a:ext cx="8588682" cy="4662815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 tipi di </a:t>
            </a:r>
            <a:r>
              <a:rPr lang="en-GB" dirty="0" err="1" smtClean="0"/>
              <a:t>cella</a:t>
            </a:r>
            <a:r>
              <a:rPr lang="en-GB" dirty="0" smtClean="0"/>
              <a:t> a </a:t>
            </a:r>
            <a:r>
              <a:rPr lang="en-GB" dirty="0" err="1" smtClean="0"/>
              <a:t>combustibile</a:t>
            </a:r>
            <a:r>
              <a:rPr lang="en-GB" dirty="0" smtClean="0"/>
              <a:t> </a:t>
            </a:r>
            <a:r>
              <a:rPr lang="en-GB" dirty="0" err="1" smtClean="0"/>
              <a:t>basati</a:t>
            </a:r>
            <a:r>
              <a:rPr lang="en-GB" dirty="0" smtClean="0"/>
              <a:t> </a:t>
            </a:r>
            <a:r>
              <a:rPr lang="en-GB" dirty="0" err="1" smtClean="0"/>
              <a:t>sullo</a:t>
            </a:r>
            <a:r>
              <a:rPr lang="en-GB" dirty="0" smtClean="0"/>
              <a:t> </a:t>
            </a:r>
            <a:r>
              <a:rPr lang="en-GB" dirty="0" err="1" smtClean="0"/>
              <a:t>stesso</a:t>
            </a:r>
            <a:r>
              <a:rPr lang="en-GB" dirty="0" smtClean="0"/>
              <a:t> principio di </a:t>
            </a:r>
            <a:r>
              <a:rPr lang="en-GB" dirty="0" err="1" smtClean="0"/>
              <a:t>funzionamento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tipologie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differenziano</a:t>
            </a:r>
            <a:r>
              <a:rPr lang="en-GB" dirty="0" smtClean="0"/>
              <a:t> per </a:t>
            </a:r>
            <a:r>
              <a:rPr lang="en-GB" dirty="0" err="1" smtClean="0"/>
              <a:t>l’elettrolita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catalizzatori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reagenti</a:t>
            </a:r>
            <a:r>
              <a:rPr lang="en-GB" dirty="0" smtClean="0"/>
              <a:t> </a:t>
            </a:r>
            <a:r>
              <a:rPr lang="en-GB" dirty="0" err="1" smtClean="0"/>
              <a:t>gassosi</a:t>
            </a:r>
            <a:r>
              <a:rPr lang="en-GB" dirty="0" smtClean="0"/>
              <a:t> e la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operativa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ha </a:t>
            </a:r>
            <a:r>
              <a:rPr lang="en-GB" dirty="0" err="1" smtClean="0"/>
              <a:t>luogo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reazione</a:t>
            </a:r>
            <a:r>
              <a:rPr lang="en-GB" dirty="0" smtClean="0"/>
              <a:t> </a:t>
            </a:r>
            <a:r>
              <a:rPr lang="en-GB" dirty="0" err="1" smtClean="0"/>
              <a:t>chimica</a:t>
            </a:r>
            <a:r>
              <a:rPr lang="en-GB" dirty="0" smtClean="0"/>
              <a:t> di </a:t>
            </a:r>
            <a:r>
              <a:rPr lang="en-GB" dirty="0" err="1" smtClean="0"/>
              <a:t>ossidoriduzione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compone</a:t>
            </a:r>
            <a:r>
              <a:rPr lang="en-GB" dirty="0" smtClean="0"/>
              <a:t> </a:t>
            </a:r>
            <a:r>
              <a:rPr lang="en-GB" dirty="0" err="1" smtClean="0"/>
              <a:t>solitamente</a:t>
            </a:r>
            <a:r>
              <a:rPr lang="en-GB" dirty="0" smtClean="0"/>
              <a:t> di 5 </a:t>
            </a:r>
            <a:r>
              <a:rPr lang="en-GB" dirty="0" err="1" smtClean="0"/>
              <a:t>elementi</a:t>
            </a:r>
            <a:r>
              <a:rPr lang="en-GB" dirty="0" smtClean="0"/>
              <a:t>: 2 </a:t>
            </a:r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r>
              <a:rPr lang="en-GB" dirty="0" smtClean="0"/>
              <a:t>, 2 strati di </a:t>
            </a:r>
            <a:r>
              <a:rPr lang="en-GB" dirty="0" err="1" smtClean="0"/>
              <a:t>diffusione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elettrolitica</a:t>
            </a:r>
            <a:r>
              <a:rPr lang="en-GB" dirty="0" smtClean="0"/>
              <a:t> al </a:t>
            </a:r>
            <a:r>
              <a:rPr lang="en-GB" dirty="0" err="1" smtClean="0"/>
              <a:t>centro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catalizzatore</a:t>
            </a:r>
            <a:r>
              <a:rPr lang="en-GB" dirty="0" smtClean="0"/>
              <a:t> è </a:t>
            </a:r>
            <a:r>
              <a:rPr lang="en-GB" dirty="0" err="1" smtClean="0"/>
              <a:t>disperso</a:t>
            </a:r>
            <a:r>
              <a:rPr lang="en-GB" dirty="0" smtClean="0"/>
              <a:t> </a:t>
            </a:r>
            <a:r>
              <a:rPr lang="en-GB" dirty="0" err="1" smtClean="0"/>
              <a:t>finemente</a:t>
            </a:r>
            <a:r>
              <a:rPr lang="en-GB" dirty="0" smtClean="0"/>
              <a:t> </a:t>
            </a:r>
            <a:r>
              <a:rPr lang="en-GB" dirty="0" err="1" smtClean="0"/>
              <a:t>sulle</a:t>
            </a:r>
            <a:r>
              <a:rPr lang="en-GB" dirty="0" smtClean="0"/>
              <a:t> </a:t>
            </a:r>
            <a:r>
              <a:rPr lang="en-GB" dirty="0" err="1" smtClean="0"/>
              <a:t>superfici</a:t>
            </a:r>
            <a:r>
              <a:rPr lang="en-GB" dirty="0" smtClean="0"/>
              <a:t> </a:t>
            </a:r>
            <a:r>
              <a:rPr lang="en-GB" dirty="0" err="1" smtClean="0"/>
              <a:t>attive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strati </a:t>
            </a:r>
            <a:r>
              <a:rPr lang="en-GB" dirty="0" err="1" smtClean="0"/>
              <a:t>diffusivi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a </a:t>
            </a:r>
            <a:r>
              <a:rPr lang="en-GB" dirty="0" err="1" smtClean="0"/>
              <a:t>contatto</a:t>
            </a:r>
            <a:r>
              <a:rPr lang="en-GB" dirty="0" smtClean="0"/>
              <a:t> con la </a:t>
            </a:r>
            <a:r>
              <a:rPr lang="en-GB" dirty="0" err="1" smtClean="0"/>
              <a:t>membrana</a:t>
            </a:r>
            <a:r>
              <a:rPr lang="en-GB" dirty="0" smtClean="0"/>
              <a:t> </a:t>
            </a:r>
            <a:r>
              <a:rPr lang="en-GB" dirty="0" err="1" smtClean="0"/>
              <a:t>elettrolitica</a:t>
            </a:r>
            <a:r>
              <a:rPr lang="en-GB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cella</a:t>
            </a:r>
            <a:r>
              <a:rPr lang="en-GB" dirty="0" smtClean="0"/>
              <a:t> genera 1.18 Volt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alimentata</a:t>
            </a:r>
            <a:r>
              <a:rPr lang="en-GB" dirty="0" smtClean="0"/>
              <a:t> da </a:t>
            </a:r>
            <a:r>
              <a:rPr lang="en-GB" dirty="0" err="1" smtClean="0"/>
              <a:t>idrogeno</a:t>
            </a:r>
            <a:r>
              <a:rPr lang="en-GB" dirty="0" smtClean="0"/>
              <a:t> e  aria.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singole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collegate</a:t>
            </a:r>
            <a:r>
              <a:rPr lang="en-GB" dirty="0" smtClean="0"/>
              <a:t> in </a:t>
            </a:r>
            <a:r>
              <a:rPr lang="en-GB" dirty="0" err="1" smtClean="0"/>
              <a:t>serie</a:t>
            </a:r>
            <a:r>
              <a:rPr lang="en-GB" dirty="0" smtClean="0"/>
              <a:t> per </a:t>
            </a:r>
            <a:r>
              <a:rPr lang="en-GB" dirty="0" err="1" smtClean="0"/>
              <a:t>sommare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voltaggi</a:t>
            </a:r>
            <a:r>
              <a:rPr lang="en-GB" dirty="0" smtClean="0"/>
              <a:t> </a:t>
            </a:r>
            <a:r>
              <a:rPr lang="en-GB" dirty="0" err="1" smtClean="0"/>
              <a:t>prodotti</a:t>
            </a:r>
            <a:r>
              <a:rPr lang="en-GB" dirty="0" smtClean="0"/>
              <a:t> in </a:t>
            </a:r>
            <a:r>
              <a:rPr lang="en-GB" dirty="0" err="1" smtClean="0"/>
              <a:t>modo</a:t>
            </a:r>
            <a:r>
              <a:rPr lang="en-GB" dirty="0" smtClean="0"/>
              <a:t> da </a:t>
            </a:r>
            <a:r>
              <a:rPr lang="en-GB" dirty="0" err="1" smtClean="0"/>
              <a:t>aumentare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operativo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87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66946" y="395173"/>
            <a:ext cx="4108891" cy="5192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Componenti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singola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4626" y="3496201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784" y="1165695"/>
            <a:ext cx="48863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2394" y="3236456"/>
            <a:ext cx="348773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925513" y="4613746"/>
            <a:ext cx="148624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Piatti</a:t>
            </a:r>
            <a:r>
              <a:rPr lang="en-GB" dirty="0" smtClean="0"/>
              <a:t> </a:t>
            </a:r>
            <a:r>
              <a:rPr lang="en-GB" dirty="0" err="1" smtClean="0"/>
              <a:t>bipolari</a:t>
            </a:r>
            <a:endParaRPr lang="en-GB" dirty="0"/>
          </a:p>
        </p:txBody>
      </p:sp>
      <p:cxnSp>
        <p:nvCxnSpPr>
          <p:cNvPr id="20" name="Straight Arrow Connector 4"/>
          <p:cNvCxnSpPr>
            <a:stCxn id="19" idx="0"/>
          </p:cNvCxnSpPr>
          <p:nvPr/>
        </p:nvCxnSpPr>
        <p:spPr>
          <a:xfrm flipH="1" flipV="1">
            <a:off x="786776" y="3285008"/>
            <a:ext cx="881861" cy="13287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>
            <a:stCxn id="19" idx="0"/>
          </p:cNvCxnSpPr>
          <p:nvPr/>
        </p:nvCxnSpPr>
        <p:spPr>
          <a:xfrm flipV="1">
            <a:off x="1668637" y="3993034"/>
            <a:ext cx="1825451" cy="62071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630049" y="2564904"/>
            <a:ext cx="3569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Assieme</a:t>
            </a:r>
            <a:r>
              <a:rPr lang="en-GB" dirty="0" smtClean="0"/>
              <a:t> </a:t>
            </a:r>
            <a:r>
              <a:rPr lang="en-GB" dirty="0" err="1" smtClean="0"/>
              <a:t>membrana-elettrodi</a:t>
            </a:r>
            <a:r>
              <a:rPr lang="en-GB" dirty="0" smtClean="0"/>
              <a:t> (MEA)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211960" y="1268760"/>
            <a:ext cx="8640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ZoneTexte 5"/>
          <p:cNvSpPr txBox="1"/>
          <p:nvPr/>
        </p:nvSpPr>
        <p:spPr>
          <a:xfrm>
            <a:off x="5257792" y="3386856"/>
            <a:ext cx="9361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Strato</a:t>
            </a:r>
            <a:r>
              <a:rPr lang="en-GB" sz="1400" dirty="0" smtClean="0"/>
              <a:t> </a:t>
            </a:r>
            <a:r>
              <a:rPr lang="en-GB" sz="1400" dirty="0" err="1" smtClean="0"/>
              <a:t>diffusivo</a:t>
            </a:r>
            <a:endParaRPr lang="en-GB" sz="1400" dirty="0"/>
          </a:p>
        </p:txBody>
      </p:sp>
      <p:sp>
        <p:nvSpPr>
          <p:cNvPr id="25" name="ZoneTexte 21"/>
          <p:cNvSpPr txBox="1"/>
          <p:nvPr/>
        </p:nvSpPr>
        <p:spPr>
          <a:xfrm>
            <a:off x="6516216" y="3145059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Zona</a:t>
            </a:r>
            <a:r>
              <a:rPr lang="en-GB" sz="1400" dirty="0" smtClean="0"/>
              <a:t> </a:t>
            </a:r>
            <a:r>
              <a:rPr lang="en-GB" sz="1400" dirty="0" err="1" smtClean="0"/>
              <a:t>attiva</a:t>
            </a:r>
            <a:endParaRPr lang="en-GB" sz="1400" dirty="0"/>
          </a:p>
        </p:txBody>
      </p:sp>
      <p:sp>
        <p:nvSpPr>
          <p:cNvPr id="26" name="ZoneTexte 22"/>
          <p:cNvSpPr txBox="1"/>
          <p:nvPr/>
        </p:nvSpPr>
        <p:spPr>
          <a:xfrm>
            <a:off x="7684070" y="3470811"/>
            <a:ext cx="1136402" cy="255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GB" sz="1400" dirty="0" err="1" smtClean="0"/>
              <a:t>Membrana</a:t>
            </a:r>
            <a:endParaRPr lang="en-GB" sz="1400" dirty="0"/>
          </a:p>
        </p:txBody>
      </p:sp>
      <p:sp>
        <p:nvSpPr>
          <p:cNvPr id="27" name="ZoneTexte 7"/>
          <p:cNvSpPr txBox="1"/>
          <p:nvPr/>
        </p:nvSpPr>
        <p:spPr>
          <a:xfrm>
            <a:off x="3491880" y="1196752"/>
            <a:ext cx="6919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8" name="ZoneTexte 23"/>
          <p:cNvSpPr txBox="1"/>
          <p:nvPr/>
        </p:nvSpPr>
        <p:spPr>
          <a:xfrm>
            <a:off x="5364088" y="5147900"/>
            <a:ext cx="619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</a:t>
            </a:r>
            <a:endParaRPr lang="en-GB" dirty="0"/>
          </a:p>
        </p:txBody>
      </p:sp>
      <p:sp>
        <p:nvSpPr>
          <p:cNvPr id="29" name="ZoneTexte 10"/>
          <p:cNvSpPr txBox="1"/>
          <p:nvPr/>
        </p:nvSpPr>
        <p:spPr>
          <a:xfrm>
            <a:off x="2195736" y="53012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Voltaggio</a:t>
            </a:r>
            <a:r>
              <a:rPr lang="fr-BE" dirty="0" smtClean="0"/>
              <a:t> cella PEM: 0,8 – 1 V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371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95736" y="486321"/>
            <a:ext cx="5332298" cy="4944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Celle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connesse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serie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per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formare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uno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stack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787" y="1121073"/>
            <a:ext cx="4953000" cy="446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"/>
          <p:cNvSpPr txBox="1"/>
          <p:nvPr/>
        </p:nvSpPr>
        <p:spPr>
          <a:xfrm>
            <a:off x="1568934" y="5589240"/>
            <a:ext cx="337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bipolare</a:t>
            </a:r>
            <a:r>
              <a:rPr lang="en-GB" dirty="0" smtClean="0"/>
              <a:t> di </a:t>
            </a:r>
            <a:r>
              <a:rPr lang="en-GB" dirty="0" err="1" smtClean="0"/>
              <a:t>uno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18" name="ZoneTexte 1"/>
          <p:cNvSpPr txBox="1"/>
          <p:nvPr/>
        </p:nvSpPr>
        <p:spPr>
          <a:xfrm>
            <a:off x="7979944" y="1856232"/>
            <a:ext cx="353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Il </a:t>
            </a:r>
            <a:r>
              <a:rPr lang="en-GB" dirty="0" err="1" smtClean="0"/>
              <a:t>voltaggio</a:t>
            </a:r>
            <a:r>
              <a:rPr lang="en-GB" dirty="0" smtClean="0"/>
              <a:t> </a:t>
            </a:r>
            <a:r>
              <a:rPr lang="en-GB" dirty="0" err="1" smtClean="0"/>
              <a:t>totale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en-GB" dirty="0" smtClean="0"/>
              <a:t> </a:t>
            </a:r>
            <a:r>
              <a:rPr lang="en-GB" dirty="0" err="1" smtClean="0"/>
              <a:t>capi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 è la </a:t>
            </a:r>
            <a:r>
              <a:rPr lang="en-GB" dirty="0" err="1" smtClean="0"/>
              <a:t>somma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voltaggi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singole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. </a:t>
            </a:r>
            <a:r>
              <a:rPr lang="en-GB" dirty="0" err="1" smtClean="0"/>
              <a:t>Costruendo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stack di 20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 err="1" smtClean="0"/>
              <a:t>avremo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tensione</a:t>
            </a:r>
            <a:r>
              <a:rPr lang="en-GB" dirty="0" smtClean="0"/>
              <a:t> di circa 20 volt.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Diversi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tipi di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struttura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geometrica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bipolare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planare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tubulare</a:t>
            </a:r>
            <a:endParaRPr lang="en-GB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196752"/>
            <a:ext cx="38574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8"/>
          <a:stretch/>
        </p:blipFill>
        <p:spPr bwMode="auto">
          <a:xfrm>
            <a:off x="762000" y="1974655"/>
            <a:ext cx="2403894" cy="391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8" t="24611" b="37694"/>
          <a:stretch/>
        </p:blipFill>
        <p:spPr bwMode="auto">
          <a:xfrm>
            <a:off x="3086101" y="3439282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Image associée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3331464" y="4508045"/>
            <a:ext cx="2514600" cy="138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sealing gasket fuel cel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565094"/>
            <a:ext cx="2653553" cy="19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8"/>
          <p:cNvSpPr txBox="1"/>
          <p:nvPr/>
        </p:nvSpPr>
        <p:spPr>
          <a:xfrm>
            <a:off x="683568" y="12687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bipolare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78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329695"/>
            <a:ext cx="5731510" cy="17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30" y="3283302"/>
            <a:ext cx="40617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41195" y="476672"/>
            <a:ext cx="7591245" cy="43204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ACAF"/>
                </a:solidFill>
              </a:rPr>
              <a:t>Diversi</a:t>
            </a:r>
            <a:r>
              <a:rPr lang="en-GB" sz="2400" dirty="0">
                <a:solidFill>
                  <a:srgbClr val="00ACAF"/>
                </a:solidFill>
              </a:rPr>
              <a:t> tipi di </a:t>
            </a:r>
            <a:r>
              <a:rPr lang="en-GB" sz="2400" dirty="0" err="1">
                <a:solidFill>
                  <a:srgbClr val="00ACAF"/>
                </a:solidFill>
              </a:rPr>
              <a:t>struttura</a:t>
            </a:r>
            <a:r>
              <a:rPr lang="en-GB" sz="2400" dirty="0">
                <a:solidFill>
                  <a:srgbClr val="00ACAF"/>
                </a:solidFill>
              </a:rPr>
              <a:t> </a:t>
            </a:r>
            <a:r>
              <a:rPr lang="en-GB" sz="2400" dirty="0" err="1">
                <a:solidFill>
                  <a:srgbClr val="00ACAF"/>
                </a:solidFill>
              </a:rPr>
              <a:t>geometrica</a:t>
            </a:r>
            <a:r>
              <a:rPr lang="en-GB" sz="2400" dirty="0">
                <a:solidFill>
                  <a:srgbClr val="00ACAF"/>
                </a:solidFill>
              </a:rPr>
              <a:t>: </a:t>
            </a:r>
            <a:r>
              <a:rPr lang="en-GB" sz="2400" dirty="0" err="1">
                <a:solidFill>
                  <a:srgbClr val="00ACAF"/>
                </a:solidFill>
              </a:rPr>
              <a:t>bipolare</a:t>
            </a:r>
            <a:r>
              <a:rPr lang="en-GB" sz="2400" dirty="0">
                <a:solidFill>
                  <a:srgbClr val="00ACAF"/>
                </a:solidFill>
              </a:rPr>
              <a:t>, </a:t>
            </a:r>
            <a:r>
              <a:rPr lang="en-GB" sz="2400" dirty="0" err="1">
                <a:solidFill>
                  <a:srgbClr val="00ACAF"/>
                </a:solidFill>
              </a:rPr>
              <a:t>planare</a:t>
            </a:r>
            <a:r>
              <a:rPr lang="en-GB" sz="2400" dirty="0">
                <a:solidFill>
                  <a:srgbClr val="00ACAF"/>
                </a:solidFill>
              </a:rPr>
              <a:t> or </a:t>
            </a:r>
            <a:r>
              <a:rPr lang="en-GB" sz="2400" dirty="0" err="1">
                <a:solidFill>
                  <a:srgbClr val="00ACAF"/>
                </a:solidFill>
              </a:rPr>
              <a:t>tubulare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5"/>
          <p:cNvSpPr txBox="1"/>
          <p:nvPr/>
        </p:nvSpPr>
        <p:spPr>
          <a:xfrm>
            <a:off x="786776" y="1876161"/>
            <a:ext cx="19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planare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  <p:sp>
        <p:nvSpPr>
          <p:cNvPr id="19" name="ZoneTexte 16"/>
          <p:cNvSpPr txBox="1"/>
          <p:nvPr/>
        </p:nvSpPr>
        <p:spPr>
          <a:xfrm>
            <a:off x="5544492" y="4438853"/>
            <a:ext cx="233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Architettura</a:t>
            </a:r>
            <a:r>
              <a:rPr lang="en-GB" dirty="0" smtClean="0"/>
              <a:t> </a:t>
            </a:r>
            <a:r>
              <a:rPr lang="en-GB" dirty="0" err="1" smtClean="0"/>
              <a:t>tubulare</a:t>
            </a:r>
            <a:r>
              <a:rPr lang="en-GB" dirty="0" smtClean="0"/>
              <a:t> </a:t>
            </a:r>
            <a:r>
              <a:rPr lang="en-GB" dirty="0" err="1" smtClean="0"/>
              <a:t>dello</a:t>
            </a:r>
            <a:r>
              <a:rPr lang="en-GB" dirty="0" smtClean="0"/>
              <a:t> stack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95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85825"/>
            <a:ext cx="68199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8638"/>
            <a:ext cx="186531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88740" y="264968"/>
            <a:ext cx="244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400" dirty="0" err="1" smtClean="0">
                <a:solidFill>
                  <a:srgbClr val="00ACAF"/>
                </a:solidFill>
              </a:rPr>
              <a:t>Assieme</a:t>
            </a:r>
            <a:r>
              <a:rPr lang="en-GB" sz="2400" dirty="0" smtClean="0">
                <a:solidFill>
                  <a:srgbClr val="00ACAF"/>
                </a:solidFill>
              </a:rPr>
              <a:t> di stack</a:t>
            </a:r>
            <a:endParaRPr lang="en-GB" sz="2400" dirty="0">
              <a:solidFill>
                <a:srgbClr val="00ACAF"/>
              </a:solidFill>
            </a:endParaRPr>
          </a:p>
        </p:txBody>
      </p:sp>
      <p:sp>
        <p:nvSpPr>
          <p:cNvPr id="18" name="ZoneTexte 1"/>
          <p:cNvSpPr txBox="1"/>
          <p:nvPr/>
        </p:nvSpPr>
        <p:spPr>
          <a:xfrm>
            <a:off x="3491880" y="5373216"/>
            <a:ext cx="11385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Catalizzatore</a:t>
            </a:r>
            <a:endParaRPr lang="en-GB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446609" y="5370022"/>
            <a:ext cx="1040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Strati di</a:t>
            </a:r>
          </a:p>
          <a:p>
            <a:r>
              <a:rPr lang="en-GB" sz="1400" dirty="0" err="1" smtClean="0"/>
              <a:t>diffusione</a:t>
            </a:r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5373216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Membrana</a:t>
            </a:r>
            <a:endParaRPr lang="en-GB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228184" y="5405809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Piatti</a:t>
            </a:r>
            <a:r>
              <a:rPr lang="en-GB" sz="1400" dirty="0" smtClean="0"/>
              <a:t> </a:t>
            </a:r>
            <a:r>
              <a:rPr lang="en-GB" sz="1400" dirty="0" err="1" smtClean="0"/>
              <a:t>bipolari</a:t>
            </a:r>
            <a:endParaRPr lang="en-GB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66330" y="535357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Elettrodo</a:t>
            </a:r>
            <a:endParaRPr lang="en-GB" sz="1400" dirty="0"/>
          </a:p>
        </p:txBody>
      </p:sp>
      <p:sp>
        <p:nvSpPr>
          <p:cNvPr id="23" name="ZoneTexte 1"/>
          <p:cNvSpPr txBox="1"/>
          <p:nvPr/>
        </p:nvSpPr>
        <p:spPr>
          <a:xfrm>
            <a:off x="8624831" y="2386584"/>
            <a:ext cx="315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celle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connesse</a:t>
            </a:r>
            <a:r>
              <a:rPr lang="en-US" dirty="0" smtClean="0"/>
              <a:t> </a:t>
            </a:r>
            <a:r>
              <a:rPr lang="en-US" dirty="0" err="1" smtClean="0"/>
              <a:t>elettricamente</a:t>
            </a:r>
            <a:r>
              <a:rPr lang="en-US" dirty="0" smtClean="0"/>
              <a:t> in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l’alimentazione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gas è </a:t>
            </a:r>
            <a:r>
              <a:rPr lang="en-US" dirty="0" err="1" smtClean="0"/>
              <a:t>fornita</a:t>
            </a:r>
            <a:r>
              <a:rPr lang="en-US" dirty="0" smtClean="0"/>
              <a:t> in </a:t>
            </a:r>
            <a:r>
              <a:rPr lang="en-US" dirty="0" err="1" smtClean="0"/>
              <a:t>parallelo</a:t>
            </a:r>
            <a:r>
              <a:rPr lang="en-US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1315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10267" y="332657"/>
            <a:ext cx="5832648" cy="43204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Principio di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funzionamento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400" dirty="0" err="1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cella</a:t>
            </a:r>
            <a:r>
              <a:rPr lang="en-GB" sz="2400" dirty="0" smtClean="0">
                <a:solidFill>
                  <a:srgbClr val="00ACAF"/>
                </a:solidFill>
                <a:latin typeface="+mn-lt"/>
                <a:ea typeface="+mn-ea"/>
                <a:cs typeface="+mn-cs"/>
              </a:rPr>
              <a:t> (PEFC)</a:t>
            </a:r>
            <a:endParaRPr lang="nl-NL" sz="2400" dirty="0">
              <a:solidFill>
                <a:srgbClr val="00ACA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cell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649" y="1196752"/>
            <a:ext cx="6717546" cy="32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60879" y="484373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Anodo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au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60879" y="4843730"/>
              <a:ext cx="4277236" cy="2514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28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2514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Anodo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 rotWithShape="0">
                          <a:blip r:embed="rId11"/>
                          <a:stretch>
                            <a:fillRect l="-31290" t="-11905" r="-18393" b="-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1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8339" y="518853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Catodo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+4</m:t>
                                </m:r>
                                <m:sSup>
                                  <m:sSup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8339" y="5188530"/>
              <a:ext cx="4279776" cy="2667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26670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Catodo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 anchor="ctr">
                        <a:blipFill rotWithShape="0">
                          <a:blip r:embed="rId12"/>
                          <a:stretch>
                            <a:fillRect l="-31290" t="-11364" r="-18393" b="-11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2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8339" y="5533330"/>
              <a:ext cx="4279776" cy="3855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Reazione</a:t>
                          </a:r>
                          <a:r>
                            <a:rPr lang="en-GB" sz="11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100" baseline="0" dirty="0" err="1" smtClean="0">
                              <a:effectLst/>
                            </a:rPr>
                            <a:t>completa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→2</m:t>
                                </m:r>
                                <m:sSub>
                                  <m:sSubPr>
                                    <m:ctrlPr>
                                      <a:rPr lang="fr-BE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GB" sz="1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GB" sz="11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</m:oMath>
                            </m:oMathPara>
                          </a14:m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58339" y="5533330"/>
              <a:ext cx="4279776" cy="38557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54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385572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Reazione</a:t>
                          </a:r>
                          <a:r>
                            <a:rPr lang="en-GB" sz="1100" baseline="0" dirty="0" smtClean="0">
                              <a:effectLst/>
                            </a:rPr>
                            <a:t> </a:t>
                          </a:r>
                          <a:r>
                            <a:rPr lang="en-GB" sz="1100" baseline="0" dirty="0" err="1" smtClean="0">
                              <a:effectLst/>
                            </a:rPr>
                            <a:t>completa</a:t>
                          </a:r>
                          <a:r>
                            <a:rPr lang="en-GB" sz="1100" dirty="0" smtClean="0">
                              <a:effectLst/>
                            </a:rPr>
                            <a:t>: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0" marB="0">
                        <a:blipFill rotWithShape="0">
                          <a:blip r:embed="rId13"/>
                          <a:stretch>
                            <a:fillRect l="-31290" t="-7813" r="-1839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en-GB" sz="1100" dirty="0" err="1" smtClean="0">
                              <a:effectLst/>
                            </a:rPr>
                            <a:t>Eq</a:t>
                          </a:r>
                          <a:r>
                            <a:rPr lang="en-GB" sz="1100" dirty="0" smtClean="0">
                              <a:effectLst/>
                            </a:rPr>
                            <a:t> 3</a:t>
                          </a:r>
                          <a:endParaRPr lang="fr-BE" sz="1100" dirty="0">
                            <a:effectLst/>
                            <a:latin typeface="Arial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ZoneTexte 1"/>
          <p:cNvSpPr txBox="1"/>
          <p:nvPr/>
        </p:nvSpPr>
        <p:spPr>
          <a:xfrm>
            <a:off x="8266176" y="2029968"/>
            <a:ext cx="317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Il principio di </a:t>
            </a:r>
            <a:r>
              <a:rPr lang="en-US" dirty="0" err="1" smtClean="0"/>
              <a:t>funzionamento</a:t>
            </a:r>
            <a:r>
              <a:rPr lang="en-US" dirty="0" smtClean="0"/>
              <a:t> è </a:t>
            </a:r>
            <a:r>
              <a:rPr lang="en-US" dirty="0" err="1" smtClean="0"/>
              <a:t>semplice</a:t>
            </a:r>
            <a:r>
              <a:rPr lang="en-US" dirty="0" smtClean="0"/>
              <a:t>,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r>
              <a:rPr lang="en-US" dirty="0" smtClean="0"/>
              <a:t> in </a:t>
            </a:r>
            <a:r>
              <a:rPr lang="en-US" dirty="0" err="1" smtClean="0"/>
              <a:t>movimento</a:t>
            </a:r>
            <a:r>
              <a:rPr lang="en-US" dirty="0" smtClean="0"/>
              <a:t>.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ioni</a:t>
            </a:r>
            <a:r>
              <a:rPr lang="en-US" dirty="0" smtClean="0"/>
              <a:t>,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protoni</a:t>
            </a:r>
            <a:r>
              <a:rPr lang="en-US" dirty="0" smtClean="0"/>
              <a:t>, </a:t>
            </a:r>
            <a:r>
              <a:rPr lang="en-US" dirty="0" err="1" smtClean="0"/>
              <a:t>attraversano</a:t>
            </a:r>
            <a:r>
              <a:rPr lang="en-US" dirty="0" smtClean="0"/>
              <a:t> la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mentre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elettroni</a:t>
            </a:r>
            <a:r>
              <a:rPr lang="en-US" dirty="0" smtClean="0"/>
              <a:t>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circuito</a:t>
            </a:r>
            <a:r>
              <a:rPr lang="en-US" dirty="0" smtClean="0"/>
              <a:t> </a:t>
            </a:r>
            <a:r>
              <a:rPr lang="en-US" dirty="0" err="1" smtClean="0"/>
              <a:t>esterno</a:t>
            </a:r>
            <a:r>
              <a:rPr lang="en-US" dirty="0" smtClean="0"/>
              <a:t>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98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1747</Words>
  <Application>Microsoft Office PowerPoint</Application>
  <PresentationFormat>Widescreen</PresentationFormat>
  <Paragraphs>162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Francesco Mondi</cp:lastModifiedBy>
  <cp:revision>28</cp:revision>
  <dcterms:created xsi:type="dcterms:W3CDTF">2019-06-26T09:21:34Z</dcterms:created>
  <dcterms:modified xsi:type="dcterms:W3CDTF">2019-11-11T12:07:56Z</dcterms:modified>
</cp:coreProperties>
</file>