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94" r:id="rId3"/>
    <p:sldId id="295" r:id="rId4"/>
    <p:sldId id="286" r:id="rId5"/>
    <p:sldId id="296" r:id="rId6"/>
    <p:sldId id="284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7" r:id="rId17"/>
    <p:sldId id="273" r:id="rId18"/>
    <p:sldId id="271" r:id="rId19"/>
    <p:sldId id="308" r:id="rId20"/>
    <p:sldId id="269" r:id="rId21"/>
    <p:sldId id="26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2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9"/>
    <p:restoredTop sz="94646"/>
  </p:normalViewPr>
  <p:slideViewPr>
    <p:cSldViewPr snapToGrid="0" snapToObjects="1">
      <p:cViewPr varScale="1">
        <p:scale>
          <a:sx n="109" d="100"/>
          <a:sy n="109" d="100"/>
        </p:scale>
        <p:origin x="7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1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55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4E4D4A-C7B4-0A4F-B336-7568CF39A4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826369-A491-FF49-B2BE-064E0024F40D}"/>
              </a:ext>
            </a:extLst>
          </p:cNvPr>
          <p:cNvSpPr txBox="1"/>
          <p:nvPr userDrawn="1"/>
        </p:nvSpPr>
        <p:spPr>
          <a:xfrm>
            <a:off x="743706" y="6250219"/>
            <a:ext cx="1960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AC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created by</a:t>
            </a:r>
          </a:p>
        </p:txBody>
      </p:sp>
    </p:spTree>
    <p:extLst>
      <p:ext uri="{BB962C8B-B14F-4D97-AF65-F5344CB8AC3E}">
        <p14:creationId xmlns:p14="http://schemas.microsoft.com/office/powerpoint/2010/main" val="35655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4.png"/><Relationship Id="rId5" Type="http://schemas.openxmlformats.org/officeDocument/2006/relationships/image" Target="../media/image7.png"/><Relationship Id="rId10" Type="http://schemas.openxmlformats.org/officeDocument/2006/relationships/image" Target="../media/image23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7.jpeg"/><Relationship Id="rId5" Type="http://schemas.openxmlformats.org/officeDocument/2006/relationships/image" Target="../media/image7.png"/><Relationship Id="rId10" Type="http://schemas.openxmlformats.org/officeDocument/2006/relationships/image" Target="../media/image2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0.jpg"/><Relationship Id="rId5" Type="http://schemas.openxmlformats.org/officeDocument/2006/relationships/image" Target="../media/image7.png"/><Relationship Id="rId10" Type="http://schemas.openxmlformats.org/officeDocument/2006/relationships/image" Target="../media/image29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1.jpeg"/><Relationship Id="rId5" Type="http://schemas.openxmlformats.org/officeDocument/2006/relationships/image" Target="../media/image7.png"/><Relationship Id="rId10" Type="http://schemas.openxmlformats.org/officeDocument/2006/relationships/hyperlink" Target="https://www.google.be/url?sa=i&amp;rct=j&amp;q=&amp;esrc=s&amp;source=images&amp;cd=&amp;cad=rja&amp;uact=8&amp;ved=2ahUKEwiY3raSnIngAhVJJlAKHdBRAu4QjRx6BAgBEAU&amp;url=http://www.e-vozila.com/forum/viewtopic.php?t%3D431&amp;psig=AOvVaw0Azmv-ZwLW_R915Zx55lWg&amp;ust=1548515504217595" TargetMode="External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4.jpeg"/><Relationship Id="rId5" Type="http://schemas.openxmlformats.org/officeDocument/2006/relationships/image" Target="../media/image7.png"/><Relationship Id="rId10" Type="http://schemas.openxmlformats.org/officeDocument/2006/relationships/image" Target="../media/image33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8.png"/><Relationship Id="rId18" Type="http://schemas.openxmlformats.org/officeDocument/2006/relationships/image" Target="../media/image38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35.jpeg"/><Relationship Id="rId17" Type="http://schemas.openxmlformats.org/officeDocument/2006/relationships/image" Target="../media/image37.png"/><Relationship Id="rId2" Type="http://schemas.openxmlformats.org/officeDocument/2006/relationships/image" Target="../media/image6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24.png"/><Relationship Id="rId10" Type="http://schemas.openxmlformats.org/officeDocument/2006/relationships/hyperlink" Target="https://www.google.be/url?sa=i&amp;rct=j&amp;q=&amp;esrc=s&amp;source=images&amp;cd=&amp;cad=rja&amp;uact=8&amp;ved=2ahUKEwjCg8Oqp5XgAhXnxoUKHQ8HAeUQjRx6BAgBEAU&amp;url=https://grabcad.com/questions/tutorial-on-how-to-model-a-car-part-1&amp;psig=AOvVaw1DobNJhRb2Hzp8r9YKEClI&amp;ust=1548930726846075" TargetMode="External"/><Relationship Id="rId19" Type="http://schemas.openxmlformats.org/officeDocument/2006/relationships/image" Target="../media/image39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8.png"/><Relationship Id="rId18" Type="http://schemas.openxmlformats.org/officeDocument/2006/relationships/image" Target="../media/image38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35.jpeg"/><Relationship Id="rId17" Type="http://schemas.openxmlformats.org/officeDocument/2006/relationships/image" Target="../media/image37.png"/><Relationship Id="rId2" Type="http://schemas.openxmlformats.org/officeDocument/2006/relationships/image" Target="../media/image6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24.png"/><Relationship Id="rId10" Type="http://schemas.openxmlformats.org/officeDocument/2006/relationships/hyperlink" Target="https://www.google.be/url?sa=i&amp;rct=j&amp;q=&amp;esrc=s&amp;source=images&amp;cd=&amp;cad=rja&amp;uact=8&amp;ved=2ahUKEwjCg8Oqp5XgAhXnxoUKHQ8HAeUQjRx6BAgBEAU&amp;url=https://grabcad.com/questions/tutorial-on-how-to-model-a-car-part-1&amp;psig=AOvVaw1DobNJhRb2Hzp8r9YKEClI&amp;ust=1548930726846075" TargetMode="External"/><Relationship Id="rId19" Type="http://schemas.openxmlformats.org/officeDocument/2006/relationships/image" Target="../media/image39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42.jpeg"/><Relationship Id="rId18" Type="http://schemas.openxmlformats.org/officeDocument/2006/relationships/image" Target="../media/image31.jpe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41.jpeg"/><Relationship Id="rId17" Type="http://schemas.openxmlformats.org/officeDocument/2006/relationships/hyperlink" Target="https://www.google.be/url?sa=i&amp;rct=j&amp;q=&amp;esrc=s&amp;source=images&amp;cd=&amp;cad=rja&amp;uact=8&amp;ved=2ahUKEwiY3raSnIngAhVJJlAKHdBRAu4QjRx6BAgBEAU&amp;url=http://www.e-vozila.com/forum/viewtopic.php?t%3D431&amp;psig=AOvVaw0Azmv-ZwLW_R915Zx55lWg&amp;ust=1548515504217595" TargetMode="External"/><Relationship Id="rId2" Type="http://schemas.openxmlformats.org/officeDocument/2006/relationships/image" Target="../media/image6.png"/><Relationship Id="rId16" Type="http://schemas.openxmlformats.org/officeDocument/2006/relationships/image" Target="../media/image44.pn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google.be/url?sa=i&amp;rct=j&amp;q=&amp;esrc=s&amp;source=images&amp;cd=&amp;cad=rja&amp;uact=8&amp;ved=2ahUKEwj6_KWRi-vgAhUGyqQKHQZTDr0QjRx6BAgBEAU&amp;url=https://www.weh.com/weh-fuelling-nozzle-tk17-h2-70-mpa-enr-with-atex-data-interface-for-fast-filling-of-cars-selfservice.html&amp;psig=AOvVaw28amboPcvy0BI_QTzRA1Qv&amp;ust=1551878244201976" TargetMode="External"/><Relationship Id="rId5" Type="http://schemas.openxmlformats.org/officeDocument/2006/relationships/image" Target="../media/image7.png"/><Relationship Id="rId15" Type="http://schemas.openxmlformats.org/officeDocument/2006/relationships/image" Target="../media/image43.png"/><Relationship Id="rId10" Type="http://schemas.openxmlformats.org/officeDocument/2006/relationships/image" Target="../media/image40.jpeg"/><Relationship Id="rId19" Type="http://schemas.openxmlformats.org/officeDocument/2006/relationships/image" Target="../media/image45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4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9.png"/><Relationship Id="rId5" Type="http://schemas.openxmlformats.org/officeDocument/2006/relationships/image" Target="../media/image7.png"/><Relationship Id="rId10" Type="http://schemas.openxmlformats.org/officeDocument/2006/relationships/image" Target="../media/image48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1.png"/><Relationship Id="rId5" Type="http://schemas.openxmlformats.org/officeDocument/2006/relationships/image" Target="../media/image7.png"/><Relationship Id="rId10" Type="http://schemas.openxmlformats.org/officeDocument/2006/relationships/image" Target="../media/image50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4.png"/><Relationship Id="rId5" Type="http://schemas.openxmlformats.org/officeDocument/2006/relationships/image" Target="../media/image7.png"/><Relationship Id="rId10" Type="http://schemas.openxmlformats.org/officeDocument/2006/relationships/image" Target="../media/image53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6.jpeg"/><Relationship Id="rId5" Type="http://schemas.openxmlformats.org/officeDocument/2006/relationships/image" Target="../media/image7.png"/><Relationship Id="rId10" Type="http://schemas.openxmlformats.org/officeDocument/2006/relationships/image" Target="../media/image55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8.JPG"/><Relationship Id="rId5" Type="http://schemas.openxmlformats.org/officeDocument/2006/relationships/image" Target="../media/image7.png"/><Relationship Id="rId10" Type="http://schemas.openxmlformats.org/officeDocument/2006/relationships/image" Target="../media/image57.jp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1.png"/><Relationship Id="rId7" Type="http://schemas.openxmlformats.org/officeDocument/2006/relationships/image" Target="../media/image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64.jpe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63.jpeg"/><Relationship Id="rId2" Type="http://schemas.openxmlformats.org/officeDocument/2006/relationships/image" Target="../media/image6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4.png"/><Relationship Id="rId5" Type="http://schemas.openxmlformats.org/officeDocument/2006/relationships/image" Target="../media/image7.png"/><Relationship Id="rId15" Type="http://schemas.openxmlformats.org/officeDocument/2006/relationships/image" Target="../media/image52.png"/><Relationship Id="rId10" Type="http://schemas.openxmlformats.org/officeDocument/2006/relationships/image" Target="../media/image62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hyperlink" Target="https://www.google.be/url?sa=i&amp;rct=j&amp;q=&amp;esrc=s&amp;source=images&amp;cd=&amp;cad=rja&amp;uact=8&amp;ved=2ahUKEwjCg8Oqp5XgAhXnxoUKHQ8HAeUQjRx6BAgBEAU&amp;url=https://grabcad.com/questions/tutorial-on-how-to-model-a-car-part-1&amp;psig=AOvVaw1DobNJhRb2Hzp8r9YKEClI&amp;ust=1548930726846075" TargetMode="External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4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17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1.jpe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BAC356-1C44-F44B-B830-43C409DA0D87}"/>
              </a:ext>
            </a:extLst>
          </p:cNvPr>
          <p:cNvSpPr txBox="1">
            <a:spLocks/>
          </p:cNvSpPr>
          <p:nvPr/>
        </p:nvSpPr>
        <p:spPr>
          <a:xfrm>
            <a:off x="2600634" y="6260486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00ACA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&lt;Partner logo&gt;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EB3AC-D2CD-9040-93EF-FB25EB2C1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74E6FDB-7A33-184B-BFA9-D72881DB13F0}"/>
              </a:ext>
            </a:extLst>
          </p:cNvPr>
          <p:cNvSpPr txBox="1">
            <a:spLocks/>
          </p:cNvSpPr>
          <p:nvPr/>
        </p:nvSpPr>
        <p:spPr>
          <a:xfrm>
            <a:off x="779208" y="1980148"/>
            <a:ext cx="6064044" cy="7557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ACA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 err="1" smtClean="0"/>
              <a:t>Tecnologie</a:t>
            </a:r>
            <a:endParaRPr lang="en-US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553EABC-DF2E-8044-9EB9-8629F76FF197}"/>
              </a:ext>
            </a:extLst>
          </p:cNvPr>
          <p:cNvSpPr txBox="1">
            <a:spLocks/>
          </p:cNvSpPr>
          <p:nvPr/>
        </p:nvSpPr>
        <p:spPr>
          <a:xfrm>
            <a:off x="838198" y="2879027"/>
            <a:ext cx="7141745" cy="18287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 smtClean="0"/>
              <a:t>Risposte</a:t>
            </a:r>
            <a:r>
              <a:rPr lang="en-US" sz="2400" dirty="0" smtClean="0"/>
              <a:t> per </a:t>
            </a:r>
            <a:r>
              <a:rPr lang="en-US" sz="2400" dirty="0" err="1" smtClean="0"/>
              <a:t>gli</a:t>
            </a:r>
            <a:r>
              <a:rPr lang="en-US" sz="2400" dirty="0" smtClean="0"/>
              <a:t> </a:t>
            </a:r>
            <a:r>
              <a:rPr lang="en-US" sz="2400" dirty="0" err="1" smtClean="0"/>
              <a:t>Insegnanti</a:t>
            </a:r>
            <a:r>
              <a:rPr lang="en-US" sz="2400" dirty="0" smtClean="0"/>
              <a:t> </a:t>
            </a:r>
            <a:r>
              <a:rPr lang="en-US" sz="2400" dirty="0" err="1" smtClean="0"/>
              <a:t>alle</a:t>
            </a:r>
            <a:r>
              <a:rPr lang="en-US" sz="2400" dirty="0" smtClean="0"/>
              <a:t> </a:t>
            </a:r>
            <a:r>
              <a:rPr lang="en-US" sz="2400" dirty="0" err="1" smtClean="0"/>
              <a:t>Attività</a:t>
            </a:r>
            <a:r>
              <a:rPr lang="en-US" sz="2400" dirty="0" smtClean="0"/>
              <a:t> </a:t>
            </a:r>
            <a:r>
              <a:rPr lang="en-US" sz="2400" dirty="0" err="1" smtClean="0"/>
              <a:t>Pratiche</a:t>
            </a:r>
            <a:r>
              <a:rPr lang="en-US" sz="2400" dirty="0" smtClean="0"/>
              <a:t> 1-3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85300E-B0BF-4E44-9488-125A96BBBF49}"/>
              </a:ext>
            </a:extLst>
          </p:cNvPr>
          <p:cNvSpPr txBox="1"/>
          <p:nvPr/>
        </p:nvSpPr>
        <p:spPr>
          <a:xfrm>
            <a:off x="743706" y="6250219"/>
            <a:ext cx="1960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AC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created by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54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3656279" y="5255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5. Fuel cell stack</a:t>
            </a:r>
            <a:endParaRPr lang="en-GB" dirty="0"/>
          </a:p>
        </p:txBody>
      </p:sp>
      <p:sp>
        <p:nvSpPr>
          <p:cNvPr id="16" name="ZoneTexte 3"/>
          <p:cNvSpPr txBox="1"/>
          <p:nvPr/>
        </p:nvSpPr>
        <p:spPr>
          <a:xfrm>
            <a:off x="847967" y="5134932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Lo stack produce </a:t>
            </a:r>
            <a:r>
              <a:rPr lang="en-GB" dirty="0" err="1" smtClean="0"/>
              <a:t>l’elettricità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alimenta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veicolo</a:t>
            </a:r>
            <a:r>
              <a:rPr lang="en-GB" dirty="0" smtClean="0"/>
              <a:t>.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potenza</a:t>
            </a:r>
            <a:r>
              <a:rPr lang="en-GB" dirty="0" smtClean="0"/>
              <a:t> standard è di circa 100 kW. Lo stack è </a:t>
            </a:r>
            <a:r>
              <a:rPr lang="en-GB" dirty="0" err="1" smtClean="0"/>
              <a:t>spesso</a:t>
            </a:r>
            <a:r>
              <a:rPr lang="en-GB" dirty="0" smtClean="0"/>
              <a:t> </a:t>
            </a:r>
            <a:r>
              <a:rPr lang="en-GB" dirty="0" err="1" smtClean="0"/>
              <a:t>collegato</a:t>
            </a:r>
            <a:r>
              <a:rPr lang="en-GB" dirty="0" smtClean="0"/>
              <a:t> a un </a:t>
            </a:r>
            <a:r>
              <a:rPr lang="en-GB" dirty="0" err="1" smtClean="0"/>
              <a:t>dispositivo</a:t>
            </a:r>
            <a:r>
              <a:rPr lang="en-GB" dirty="0" smtClean="0"/>
              <a:t> booster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innalza</a:t>
            </a:r>
            <a:r>
              <a:rPr lang="en-GB" dirty="0" smtClean="0"/>
              <a:t> la </a:t>
            </a:r>
            <a:r>
              <a:rPr lang="en-GB" dirty="0" err="1" smtClean="0"/>
              <a:t>tensione</a:t>
            </a:r>
            <a:r>
              <a:rPr lang="en-GB" dirty="0" smtClean="0"/>
              <a:t> </a:t>
            </a:r>
            <a:r>
              <a:rPr lang="en-GB" dirty="0" err="1" smtClean="0"/>
              <a:t>prodotta</a:t>
            </a:r>
            <a:r>
              <a:rPr lang="en-GB" dirty="0" smtClean="0"/>
              <a:t>. </a:t>
            </a:r>
            <a:endParaRPr lang="en-GB" dirty="0"/>
          </a:p>
        </p:txBody>
      </p:sp>
      <p:pic>
        <p:nvPicPr>
          <p:cNvPr id="17" name="Imag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831" y="1135545"/>
            <a:ext cx="2364667" cy="120334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8945" y="510158"/>
            <a:ext cx="8064896" cy="4536504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9" name="Connecteur droit 6"/>
          <p:cNvCxnSpPr/>
          <p:nvPr/>
        </p:nvCxnSpPr>
        <p:spPr>
          <a:xfrm>
            <a:off x="3080215" y="510158"/>
            <a:ext cx="0" cy="4536504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487" y="991528"/>
            <a:ext cx="43434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712" y="2694930"/>
            <a:ext cx="2278704" cy="199568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995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3203848" y="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7</a:t>
            </a:r>
            <a:r>
              <a:rPr lang="en-GB" dirty="0" smtClean="0"/>
              <a:t>. </a:t>
            </a:r>
            <a:r>
              <a:rPr lang="en-GB" dirty="0" err="1" smtClean="0"/>
              <a:t>Batteria</a:t>
            </a:r>
            <a:r>
              <a:rPr lang="en-GB" dirty="0" smtClean="0"/>
              <a:t> ad </a:t>
            </a:r>
            <a:r>
              <a:rPr lang="en-GB" dirty="0" err="1" smtClean="0"/>
              <a:t>alta</a:t>
            </a:r>
            <a:r>
              <a:rPr lang="en-GB" dirty="0" smtClean="0"/>
              <a:t> </a:t>
            </a:r>
            <a:r>
              <a:rPr lang="en-GB" dirty="0" err="1" smtClean="0"/>
              <a:t>tensione</a:t>
            </a:r>
            <a:endParaRPr lang="en-GB" dirty="0"/>
          </a:p>
        </p:txBody>
      </p:sp>
      <p:sp>
        <p:nvSpPr>
          <p:cNvPr id="16" name="ZoneTexte 3"/>
          <p:cNvSpPr txBox="1"/>
          <p:nvPr/>
        </p:nvSpPr>
        <p:spPr>
          <a:xfrm>
            <a:off x="755576" y="5156367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Questa </a:t>
            </a:r>
            <a:r>
              <a:rPr lang="en-GB" dirty="0" err="1" smtClean="0"/>
              <a:t>batteria</a:t>
            </a:r>
            <a:r>
              <a:rPr lang="en-GB" dirty="0" smtClean="0"/>
              <a:t> è </a:t>
            </a:r>
            <a:r>
              <a:rPr lang="en-GB" dirty="0" err="1" smtClean="0"/>
              <a:t>usata</a:t>
            </a:r>
            <a:r>
              <a:rPr lang="en-GB" dirty="0" smtClean="0"/>
              <a:t> per </a:t>
            </a:r>
            <a:r>
              <a:rPr lang="en-GB" dirty="0" err="1" smtClean="0"/>
              <a:t>fornire</a:t>
            </a:r>
            <a:r>
              <a:rPr lang="en-GB" dirty="0" smtClean="0"/>
              <a:t> la </a:t>
            </a:r>
            <a:r>
              <a:rPr lang="en-GB" dirty="0" err="1" smtClean="0"/>
              <a:t>potenza</a:t>
            </a:r>
            <a:r>
              <a:rPr lang="en-GB" dirty="0" smtClean="0"/>
              <a:t> di </a:t>
            </a:r>
            <a:r>
              <a:rPr lang="en-GB" dirty="0" err="1" smtClean="0"/>
              <a:t>punta</a:t>
            </a:r>
            <a:r>
              <a:rPr lang="en-GB" dirty="0" smtClean="0"/>
              <a:t> al </a:t>
            </a:r>
            <a:r>
              <a:rPr lang="en-GB" dirty="0" err="1" smtClean="0"/>
              <a:t>sistema</a:t>
            </a:r>
            <a:r>
              <a:rPr lang="en-GB" dirty="0" smtClean="0"/>
              <a:t>. </a:t>
            </a:r>
            <a:r>
              <a:rPr lang="en-GB" dirty="0" err="1" smtClean="0"/>
              <a:t>L’energia</a:t>
            </a:r>
            <a:r>
              <a:rPr lang="en-GB" dirty="0" smtClean="0"/>
              <a:t> </a:t>
            </a:r>
            <a:r>
              <a:rPr lang="en-GB" dirty="0" err="1" smtClean="0"/>
              <a:t>può</a:t>
            </a:r>
            <a:r>
              <a:rPr lang="en-GB" dirty="0" smtClean="0"/>
              <a:t> </a:t>
            </a:r>
            <a:r>
              <a:rPr lang="en-GB" dirty="0" err="1" smtClean="0"/>
              <a:t>essere</a:t>
            </a:r>
            <a:r>
              <a:rPr lang="en-GB" dirty="0" smtClean="0"/>
              <a:t> </a:t>
            </a:r>
            <a:r>
              <a:rPr lang="en-GB" dirty="0" err="1" smtClean="0"/>
              <a:t>utilizzata</a:t>
            </a:r>
            <a:r>
              <a:rPr lang="en-GB" dirty="0" smtClean="0"/>
              <a:t> </a:t>
            </a:r>
            <a:r>
              <a:rPr lang="en-GB" dirty="0" err="1" smtClean="0"/>
              <a:t>immediatamente</a:t>
            </a:r>
            <a:r>
              <a:rPr lang="en-GB" dirty="0" smtClean="0"/>
              <a:t> </a:t>
            </a:r>
            <a:r>
              <a:rPr lang="en-GB" dirty="0" err="1" smtClean="0"/>
              <a:t>durante</a:t>
            </a:r>
            <a:r>
              <a:rPr lang="en-GB" dirty="0" smtClean="0"/>
              <a:t> </a:t>
            </a:r>
            <a:r>
              <a:rPr lang="en-GB" dirty="0" err="1" smtClean="0"/>
              <a:t>l’accelerazione</a:t>
            </a:r>
            <a:r>
              <a:rPr lang="en-GB" dirty="0" smtClean="0"/>
              <a:t>: In </a:t>
            </a:r>
            <a:r>
              <a:rPr lang="en-GB" dirty="0" err="1" smtClean="0"/>
              <a:t>questo</a:t>
            </a:r>
            <a:r>
              <a:rPr lang="en-GB" dirty="0" smtClean="0"/>
              <a:t> </a:t>
            </a:r>
            <a:r>
              <a:rPr lang="en-GB" dirty="0" err="1" smtClean="0"/>
              <a:t>componente</a:t>
            </a:r>
            <a:r>
              <a:rPr lang="en-GB" dirty="0" smtClean="0"/>
              <a:t> è </a:t>
            </a:r>
            <a:r>
              <a:rPr lang="en-GB" dirty="0" err="1" smtClean="0"/>
              <a:t>anche</a:t>
            </a:r>
            <a:r>
              <a:rPr lang="en-GB" dirty="0" smtClean="0"/>
              <a:t> </a:t>
            </a:r>
            <a:r>
              <a:rPr lang="en-GB" dirty="0" err="1" smtClean="0"/>
              <a:t>accumulata</a:t>
            </a:r>
            <a:r>
              <a:rPr lang="en-GB" dirty="0" smtClean="0"/>
              <a:t> </a:t>
            </a:r>
            <a:r>
              <a:rPr lang="en-GB" dirty="0" err="1" smtClean="0"/>
              <a:t>l’energia</a:t>
            </a:r>
            <a:r>
              <a:rPr lang="en-GB" dirty="0" smtClean="0"/>
              <a:t> </a:t>
            </a:r>
            <a:r>
              <a:rPr lang="en-GB" dirty="0" err="1" smtClean="0"/>
              <a:t>recuperata</a:t>
            </a:r>
            <a:r>
              <a:rPr lang="en-GB" dirty="0" smtClean="0"/>
              <a:t> in </a:t>
            </a:r>
            <a:r>
              <a:rPr lang="en-GB" dirty="0" err="1" smtClean="0"/>
              <a:t>frenata</a:t>
            </a:r>
            <a:r>
              <a:rPr lang="en-GB" dirty="0" smtClean="0"/>
              <a:t>. </a:t>
            </a:r>
          </a:p>
        </p:txBody>
      </p:sp>
      <p:pic>
        <p:nvPicPr>
          <p:cNvPr id="17" name="Imag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7904" y="1337712"/>
            <a:ext cx="4206670" cy="302433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9552" y="581628"/>
            <a:ext cx="8064896" cy="4536504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9" name="Connecteur droit 6"/>
          <p:cNvCxnSpPr/>
          <p:nvPr/>
        </p:nvCxnSpPr>
        <p:spPr>
          <a:xfrm>
            <a:off x="3059832" y="581628"/>
            <a:ext cx="0" cy="4536504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9" descr="lithium-ion battery discharge mechanis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83" y="793044"/>
            <a:ext cx="2207345" cy="188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7" descr="lithium-ion battery charge mechanis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92" y="3022357"/>
            <a:ext cx="2296009" cy="194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733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2574615" y="26047"/>
            <a:ext cx="6811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</a:t>
            </a:r>
            <a:r>
              <a:rPr lang="en-GB" dirty="0" smtClean="0"/>
              <a:t>. Inverter per la </a:t>
            </a:r>
            <a:r>
              <a:rPr lang="en-GB" dirty="0" err="1" smtClean="0"/>
              <a:t>trazione</a:t>
            </a:r>
            <a:r>
              <a:rPr lang="en-GB" dirty="0" smtClean="0"/>
              <a:t> (</a:t>
            </a:r>
            <a:r>
              <a:rPr lang="en-GB" dirty="0" err="1" smtClean="0"/>
              <a:t>elettronica</a:t>
            </a:r>
            <a:r>
              <a:rPr lang="en-GB" dirty="0" smtClean="0"/>
              <a:t> di </a:t>
            </a:r>
            <a:r>
              <a:rPr lang="en-GB" dirty="0" err="1" smtClean="0"/>
              <a:t>potenza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6" name="ZoneTexte 3"/>
          <p:cNvSpPr txBox="1"/>
          <p:nvPr/>
        </p:nvSpPr>
        <p:spPr>
          <a:xfrm>
            <a:off x="185450" y="5086131"/>
            <a:ext cx="9641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 smtClean="0"/>
              <a:t>L’inverter</a:t>
            </a:r>
            <a:r>
              <a:rPr lang="en-GB" dirty="0" smtClean="0"/>
              <a:t> per la </a:t>
            </a:r>
            <a:r>
              <a:rPr lang="en-GB" dirty="0" err="1" smtClean="0"/>
              <a:t>trazione</a:t>
            </a:r>
            <a:r>
              <a:rPr lang="en-GB" dirty="0" smtClean="0"/>
              <a:t> è un </a:t>
            </a:r>
            <a:r>
              <a:rPr lang="en-GB" dirty="0" err="1" smtClean="0"/>
              <a:t>componente</a:t>
            </a:r>
            <a:r>
              <a:rPr lang="en-GB" dirty="0" smtClean="0"/>
              <a:t> </a:t>
            </a:r>
            <a:r>
              <a:rPr lang="en-GB" dirty="0" err="1" smtClean="0"/>
              <a:t>elettronico</a:t>
            </a:r>
            <a:r>
              <a:rPr lang="en-GB" dirty="0" smtClean="0"/>
              <a:t> ad </a:t>
            </a:r>
            <a:r>
              <a:rPr lang="en-GB" dirty="0" err="1" smtClean="0"/>
              <a:t>alta</a:t>
            </a:r>
            <a:r>
              <a:rPr lang="en-GB" dirty="0" smtClean="0"/>
              <a:t> </a:t>
            </a:r>
            <a:r>
              <a:rPr lang="en-GB" dirty="0" err="1" smtClean="0"/>
              <a:t>tensione</a:t>
            </a:r>
            <a:r>
              <a:rPr lang="en-GB" dirty="0" smtClean="0"/>
              <a:t>. Opera la </a:t>
            </a:r>
            <a:r>
              <a:rPr lang="en-GB" dirty="0" err="1" smtClean="0"/>
              <a:t>trasformazione</a:t>
            </a:r>
            <a:r>
              <a:rPr lang="en-GB" dirty="0" smtClean="0"/>
              <a:t> di </a:t>
            </a:r>
            <a:r>
              <a:rPr lang="en-GB" dirty="0" err="1" smtClean="0"/>
              <a:t>corrente</a:t>
            </a:r>
            <a:r>
              <a:rPr lang="en-GB" dirty="0" smtClean="0"/>
              <a:t> DC in </a:t>
            </a:r>
            <a:r>
              <a:rPr lang="en-GB" dirty="0" err="1" smtClean="0"/>
              <a:t>corrente</a:t>
            </a:r>
            <a:r>
              <a:rPr lang="en-GB" dirty="0" smtClean="0"/>
              <a:t> AC per </a:t>
            </a:r>
            <a:r>
              <a:rPr lang="en-GB" dirty="0" err="1" smtClean="0"/>
              <a:t>alimentare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motore</a:t>
            </a:r>
            <a:r>
              <a:rPr lang="en-GB" dirty="0" smtClean="0"/>
              <a:t> </a:t>
            </a:r>
            <a:r>
              <a:rPr lang="en-GB" dirty="0" err="1" smtClean="0"/>
              <a:t>elettrico</a:t>
            </a:r>
            <a:r>
              <a:rPr lang="en-GB" dirty="0" smtClean="0"/>
              <a:t>. </a:t>
            </a:r>
            <a:r>
              <a:rPr lang="en-GB" dirty="0" err="1" smtClean="0"/>
              <a:t>Controllando</a:t>
            </a:r>
            <a:r>
              <a:rPr lang="en-GB" dirty="0" smtClean="0"/>
              <a:t> </a:t>
            </a:r>
            <a:r>
              <a:rPr lang="en-GB" dirty="0" err="1" smtClean="0"/>
              <a:t>frequenza</a:t>
            </a:r>
            <a:r>
              <a:rPr lang="en-GB" dirty="0" smtClean="0"/>
              <a:t> e </a:t>
            </a:r>
            <a:r>
              <a:rPr lang="en-GB" dirty="0" err="1" smtClean="0"/>
              <a:t>ampiezza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corrente</a:t>
            </a:r>
            <a:r>
              <a:rPr lang="en-GB" dirty="0" smtClean="0"/>
              <a:t> AC </a:t>
            </a:r>
            <a:r>
              <a:rPr lang="en-GB" dirty="0" err="1" smtClean="0"/>
              <a:t>prodotta</a:t>
            </a:r>
            <a:r>
              <a:rPr lang="en-GB" dirty="0" smtClean="0"/>
              <a:t>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controlla</a:t>
            </a:r>
            <a:r>
              <a:rPr lang="en-GB" dirty="0" smtClean="0"/>
              <a:t> la </a:t>
            </a:r>
            <a:r>
              <a:rPr lang="en-GB" dirty="0" err="1" smtClean="0"/>
              <a:t>potenza</a:t>
            </a:r>
            <a:r>
              <a:rPr lang="en-GB" dirty="0" smtClean="0"/>
              <a:t> </a:t>
            </a:r>
            <a:r>
              <a:rPr lang="en-GB" dirty="0" err="1" smtClean="0"/>
              <a:t>erogata</a:t>
            </a:r>
            <a:r>
              <a:rPr lang="en-GB" dirty="0" smtClean="0"/>
              <a:t> al </a:t>
            </a:r>
            <a:r>
              <a:rPr lang="en-GB" dirty="0" err="1" smtClean="0"/>
              <a:t>motore</a:t>
            </a:r>
            <a:r>
              <a:rPr lang="en-GB" dirty="0" smtClean="0"/>
              <a:t>. </a:t>
            </a:r>
            <a:endParaRPr lang="en-GB" dirty="0"/>
          </a:p>
        </p:txBody>
      </p:sp>
      <p:pic>
        <p:nvPicPr>
          <p:cNvPr id="17" name="Imag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7327" y="1477368"/>
            <a:ext cx="3024336" cy="2457167"/>
          </a:xfrm>
          <a:prstGeom prst="rect">
            <a:avLst/>
          </a:prstGeom>
        </p:spPr>
      </p:pic>
      <p:pic>
        <p:nvPicPr>
          <p:cNvPr id="18" name="Imag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07" y="2169053"/>
            <a:ext cx="2015673" cy="114237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6383" y="471988"/>
            <a:ext cx="8064896" cy="4536504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0" name="Connecteur droit 7"/>
          <p:cNvCxnSpPr/>
          <p:nvPr/>
        </p:nvCxnSpPr>
        <p:spPr>
          <a:xfrm>
            <a:off x="3006663" y="471988"/>
            <a:ext cx="0" cy="4536504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51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2986431" y="21432"/>
            <a:ext cx="4356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</a:t>
            </a:r>
            <a:r>
              <a:rPr lang="en-GB" dirty="0" smtClean="0"/>
              <a:t>. </a:t>
            </a:r>
            <a:r>
              <a:rPr lang="en-GB" dirty="0" err="1" smtClean="0"/>
              <a:t>Motore</a:t>
            </a:r>
            <a:r>
              <a:rPr lang="en-GB" dirty="0" smtClean="0"/>
              <a:t> </a:t>
            </a:r>
            <a:r>
              <a:rPr lang="en-GB" dirty="0" err="1" smtClean="0"/>
              <a:t>elettrico</a:t>
            </a:r>
            <a:r>
              <a:rPr lang="en-GB" dirty="0" smtClean="0"/>
              <a:t> </a:t>
            </a:r>
            <a:r>
              <a:rPr lang="en-GB" dirty="0" err="1" smtClean="0"/>
              <a:t>trifase</a:t>
            </a:r>
            <a:r>
              <a:rPr lang="en-GB" dirty="0" smtClean="0"/>
              <a:t> (e-Motor)</a:t>
            </a:r>
            <a:endParaRPr lang="en-GB" dirty="0"/>
          </a:p>
        </p:txBody>
      </p:sp>
      <p:sp>
        <p:nvSpPr>
          <p:cNvPr id="16" name="ZoneTexte 3"/>
          <p:cNvSpPr txBox="1"/>
          <p:nvPr/>
        </p:nvSpPr>
        <p:spPr>
          <a:xfrm>
            <a:off x="761807" y="5044437"/>
            <a:ext cx="8183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Il </a:t>
            </a:r>
            <a:r>
              <a:rPr lang="en-GB" dirty="0" err="1" smtClean="0"/>
              <a:t>motore</a:t>
            </a:r>
            <a:r>
              <a:rPr lang="en-GB" dirty="0" smtClean="0"/>
              <a:t> </a:t>
            </a:r>
            <a:r>
              <a:rPr lang="en-GB" dirty="0" err="1" smtClean="0"/>
              <a:t>elettrico</a:t>
            </a:r>
            <a:r>
              <a:rPr lang="en-GB" dirty="0" smtClean="0"/>
              <a:t> </a:t>
            </a:r>
            <a:r>
              <a:rPr lang="en-GB" dirty="0" err="1" smtClean="0"/>
              <a:t>trasforma</a:t>
            </a:r>
            <a:r>
              <a:rPr lang="en-GB" dirty="0" smtClean="0"/>
              <a:t> </a:t>
            </a:r>
            <a:r>
              <a:rPr lang="en-GB" dirty="0" err="1" smtClean="0"/>
              <a:t>l’energia</a:t>
            </a:r>
            <a:r>
              <a:rPr lang="en-GB" dirty="0" smtClean="0"/>
              <a:t> </a:t>
            </a:r>
            <a:r>
              <a:rPr lang="en-GB" dirty="0" err="1" smtClean="0"/>
              <a:t>elettrica</a:t>
            </a:r>
            <a:r>
              <a:rPr lang="en-GB" dirty="0" smtClean="0"/>
              <a:t> in </a:t>
            </a:r>
            <a:r>
              <a:rPr lang="en-GB" dirty="0" err="1" smtClean="0"/>
              <a:t>energia</a:t>
            </a:r>
            <a:r>
              <a:rPr lang="en-GB" dirty="0" smtClean="0"/>
              <a:t> </a:t>
            </a:r>
            <a:r>
              <a:rPr lang="en-GB" dirty="0" err="1" smtClean="0"/>
              <a:t>meccanica</a:t>
            </a:r>
            <a:r>
              <a:rPr lang="en-GB" dirty="0" smtClean="0"/>
              <a:t>. Si </a:t>
            </a:r>
            <a:r>
              <a:rPr lang="en-GB" dirty="0" err="1" smtClean="0"/>
              <a:t>tratta</a:t>
            </a:r>
            <a:r>
              <a:rPr lang="en-GB" dirty="0" smtClean="0"/>
              <a:t> di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macchina</a:t>
            </a:r>
            <a:r>
              <a:rPr lang="en-GB" dirty="0" smtClean="0"/>
              <a:t> </a:t>
            </a:r>
            <a:r>
              <a:rPr lang="en-GB" dirty="0" err="1" smtClean="0"/>
              <a:t>reversibile</a:t>
            </a:r>
            <a:r>
              <a:rPr lang="en-GB" dirty="0" smtClean="0"/>
              <a:t> </a:t>
            </a:r>
            <a:r>
              <a:rPr lang="en-GB" dirty="0" err="1" smtClean="0"/>
              <a:t>trifase</a:t>
            </a:r>
            <a:r>
              <a:rPr lang="en-GB" dirty="0" smtClean="0"/>
              <a:t> </a:t>
            </a:r>
            <a:r>
              <a:rPr lang="en-GB" dirty="0" err="1" smtClean="0"/>
              <a:t>alimentata</a:t>
            </a:r>
            <a:r>
              <a:rPr lang="en-GB" dirty="0" smtClean="0"/>
              <a:t> da </a:t>
            </a:r>
            <a:r>
              <a:rPr lang="en-GB" dirty="0" err="1" smtClean="0"/>
              <a:t>corrente</a:t>
            </a:r>
            <a:r>
              <a:rPr lang="en-GB" dirty="0" smtClean="0"/>
              <a:t> </a:t>
            </a:r>
            <a:r>
              <a:rPr lang="en-GB" dirty="0" err="1" smtClean="0"/>
              <a:t>alternata</a:t>
            </a:r>
            <a:r>
              <a:rPr lang="en-GB" dirty="0" smtClean="0"/>
              <a:t> (AC). La </a:t>
            </a:r>
            <a:r>
              <a:rPr lang="en-GB" dirty="0" err="1" smtClean="0"/>
              <a:t>velocità</a:t>
            </a:r>
            <a:r>
              <a:rPr lang="en-GB" dirty="0" smtClean="0"/>
              <a:t> di </a:t>
            </a:r>
            <a:r>
              <a:rPr lang="en-GB" dirty="0" err="1" smtClean="0"/>
              <a:t>rotazione</a:t>
            </a:r>
            <a:r>
              <a:rPr lang="en-GB" dirty="0" smtClean="0"/>
              <a:t> e la </a:t>
            </a:r>
            <a:r>
              <a:rPr lang="en-GB" dirty="0" err="1" smtClean="0"/>
              <a:t>coppia</a:t>
            </a:r>
            <a:r>
              <a:rPr lang="en-GB" dirty="0" smtClean="0"/>
              <a:t> </a:t>
            </a:r>
            <a:r>
              <a:rPr lang="en-GB" dirty="0" err="1" smtClean="0"/>
              <a:t>dipedono</a:t>
            </a:r>
            <a:r>
              <a:rPr lang="en-GB" dirty="0" smtClean="0"/>
              <a:t> da </a:t>
            </a:r>
            <a:r>
              <a:rPr lang="en-GB" dirty="0" err="1" smtClean="0"/>
              <a:t>voltaggio</a:t>
            </a:r>
            <a:r>
              <a:rPr lang="en-GB" dirty="0" smtClean="0"/>
              <a:t> e </a:t>
            </a:r>
            <a:r>
              <a:rPr lang="en-GB" dirty="0" err="1" smtClean="0"/>
              <a:t>frequenza</a:t>
            </a:r>
            <a:r>
              <a:rPr lang="en-GB" dirty="0" smtClean="0"/>
              <a:t> di </a:t>
            </a:r>
            <a:r>
              <a:rPr lang="en-GB" dirty="0" err="1" smtClean="0"/>
              <a:t>alimentazione</a:t>
            </a:r>
            <a:r>
              <a:rPr lang="en-GB" dirty="0" smtClean="0"/>
              <a:t>. </a:t>
            </a:r>
            <a:endParaRPr lang="en-GB" dirty="0"/>
          </a:p>
        </p:txBody>
      </p:sp>
      <p:pic>
        <p:nvPicPr>
          <p:cNvPr id="17" name="Picture 2" descr="Image associée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22" y="1619508"/>
            <a:ext cx="259228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74163" y="471988"/>
            <a:ext cx="8064896" cy="4536504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9" name="Connecteur droit 7"/>
          <p:cNvCxnSpPr/>
          <p:nvPr/>
        </p:nvCxnSpPr>
        <p:spPr>
          <a:xfrm>
            <a:off x="3094443" y="471988"/>
            <a:ext cx="0" cy="4536504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23" y="1154427"/>
            <a:ext cx="2060102" cy="317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735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2918381" y="0"/>
            <a:ext cx="378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10. e-Motor + </a:t>
            </a:r>
            <a:r>
              <a:rPr lang="en-GB" dirty="0" err="1" smtClean="0"/>
              <a:t>Trasmissione</a:t>
            </a:r>
            <a:r>
              <a:rPr lang="en-GB" dirty="0" smtClean="0"/>
              <a:t> &amp; </a:t>
            </a:r>
            <a:r>
              <a:rPr lang="en-GB" dirty="0" err="1" smtClean="0"/>
              <a:t>ruote</a:t>
            </a:r>
            <a:endParaRPr lang="en-GB" dirty="0"/>
          </a:p>
        </p:txBody>
      </p:sp>
      <p:sp>
        <p:nvSpPr>
          <p:cNvPr id="16" name="ZoneTexte 3"/>
          <p:cNvSpPr txBox="1"/>
          <p:nvPr/>
        </p:nvSpPr>
        <p:spPr>
          <a:xfrm>
            <a:off x="650129" y="532954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La </a:t>
            </a:r>
            <a:r>
              <a:rPr lang="en-GB" dirty="0" err="1" smtClean="0"/>
              <a:t>potenza</a:t>
            </a:r>
            <a:r>
              <a:rPr lang="en-GB" dirty="0" smtClean="0"/>
              <a:t> del </a:t>
            </a:r>
            <a:r>
              <a:rPr lang="en-GB" dirty="0" err="1" smtClean="0"/>
              <a:t>motore</a:t>
            </a:r>
            <a:r>
              <a:rPr lang="en-GB" dirty="0" smtClean="0"/>
              <a:t> è </a:t>
            </a:r>
            <a:r>
              <a:rPr lang="en-GB" dirty="0" err="1" smtClean="0"/>
              <a:t>fornita</a:t>
            </a:r>
            <a:r>
              <a:rPr lang="en-GB" dirty="0" smtClean="0"/>
              <a:t> </a:t>
            </a:r>
            <a:r>
              <a:rPr lang="en-GB" dirty="0" err="1" smtClean="0"/>
              <a:t>alle</a:t>
            </a:r>
            <a:r>
              <a:rPr lang="en-GB" dirty="0" smtClean="0"/>
              <a:t> </a:t>
            </a:r>
            <a:r>
              <a:rPr lang="en-GB" dirty="0" err="1" smtClean="0"/>
              <a:t>ruote</a:t>
            </a:r>
            <a:r>
              <a:rPr lang="en-GB" dirty="0" smtClean="0"/>
              <a:t> </a:t>
            </a:r>
            <a:r>
              <a:rPr lang="en-GB" dirty="0" err="1" smtClean="0"/>
              <a:t>tramite</a:t>
            </a:r>
            <a:r>
              <a:rPr lang="en-GB" dirty="0" smtClean="0"/>
              <a:t>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trasmissione</a:t>
            </a:r>
            <a:r>
              <a:rPr lang="en-GB" dirty="0" smtClean="0"/>
              <a:t> e un </a:t>
            </a:r>
            <a:r>
              <a:rPr lang="en-GB" dirty="0" err="1" smtClean="0"/>
              <a:t>differenziale</a:t>
            </a:r>
            <a:r>
              <a:rPr lang="en-GB" dirty="0" smtClean="0"/>
              <a:t>. </a:t>
            </a:r>
            <a:endParaRPr lang="en-GB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09" y="1801156"/>
            <a:ext cx="5112568" cy="225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Afficher l’image sourc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04" y="2161196"/>
            <a:ext cx="2272730" cy="120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34105" y="581628"/>
            <a:ext cx="8064896" cy="4536504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0" name="Connecteur droit 8"/>
          <p:cNvCxnSpPr/>
          <p:nvPr/>
        </p:nvCxnSpPr>
        <p:spPr>
          <a:xfrm>
            <a:off x="2954385" y="581628"/>
            <a:ext cx="0" cy="4536504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854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6" name="Sous-titre 2"/>
          <p:cNvSpPr txBox="1">
            <a:spLocks/>
          </p:cNvSpPr>
          <p:nvPr/>
        </p:nvSpPr>
        <p:spPr>
          <a:xfrm>
            <a:off x="2540977" y="4674060"/>
            <a:ext cx="6400800" cy="766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 smtClean="0"/>
              <a:t>Esempio</a:t>
            </a:r>
            <a:r>
              <a:rPr lang="en-GB" dirty="0" smtClean="0"/>
              <a:t> </a:t>
            </a:r>
            <a:r>
              <a:rPr lang="en-GB" dirty="0" err="1" smtClean="0"/>
              <a:t>basato</a:t>
            </a:r>
            <a:r>
              <a:rPr lang="en-GB" dirty="0" smtClean="0"/>
              <a:t> </a:t>
            </a:r>
            <a:r>
              <a:rPr lang="en-GB" dirty="0" err="1" smtClean="0"/>
              <a:t>sulla</a:t>
            </a:r>
            <a:r>
              <a:rPr lang="en-GB" dirty="0" smtClean="0"/>
              <a:t> Toyota </a:t>
            </a:r>
            <a:r>
              <a:rPr lang="en-GB" dirty="0" err="1" smtClean="0"/>
              <a:t>Mirai</a:t>
            </a:r>
            <a:endParaRPr lang="en-GB" dirty="0"/>
          </a:p>
        </p:txBody>
      </p:sp>
      <p:sp>
        <p:nvSpPr>
          <p:cNvPr id="17" name="ZoneTexte 3"/>
          <p:cNvSpPr txBox="1"/>
          <p:nvPr/>
        </p:nvSpPr>
        <p:spPr>
          <a:xfrm>
            <a:off x="2068969" y="696777"/>
            <a:ext cx="7560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/>
              <a:t>Esercizio</a:t>
            </a:r>
            <a:r>
              <a:rPr lang="en-GB" sz="2800" dirty="0" smtClean="0"/>
              <a:t> </a:t>
            </a:r>
            <a:r>
              <a:rPr lang="en-GB" sz="2800" dirty="0" err="1" smtClean="0"/>
              <a:t>pratico</a:t>
            </a:r>
            <a:r>
              <a:rPr lang="en-GB" sz="2800" dirty="0" smtClean="0"/>
              <a:t>:</a:t>
            </a:r>
          </a:p>
          <a:p>
            <a:pPr algn="ctr"/>
            <a:r>
              <a:rPr lang="en-GB" sz="2800" dirty="0" err="1" smtClean="0"/>
              <a:t>Individuare</a:t>
            </a:r>
            <a:r>
              <a:rPr lang="en-GB" sz="2800" dirty="0" smtClean="0"/>
              <a:t> e </a:t>
            </a:r>
            <a:r>
              <a:rPr lang="en-GB" sz="2800" dirty="0" err="1" smtClean="0"/>
              <a:t>connettere</a:t>
            </a:r>
            <a:r>
              <a:rPr lang="en-GB" sz="2800" dirty="0" smtClean="0"/>
              <a:t> </a:t>
            </a:r>
            <a:r>
              <a:rPr lang="en-GB" sz="2800" dirty="0" err="1" smtClean="0"/>
              <a:t>i</a:t>
            </a:r>
            <a:r>
              <a:rPr lang="en-GB" sz="2800" dirty="0" smtClean="0"/>
              <a:t> </a:t>
            </a:r>
            <a:r>
              <a:rPr lang="en-GB" sz="2800" dirty="0" err="1" smtClean="0"/>
              <a:t>componenti</a:t>
            </a:r>
            <a:r>
              <a:rPr lang="en-GB" sz="2800" dirty="0" smtClean="0"/>
              <a:t> di un </a:t>
            </a:r>
            <a:r>
              <a:rPr lang="en-GB" sz="2800" dirty="0" err="1" smtClean="0"/>
              <a:t>veicolo</a:t>
            </a:r>
            <a:r>
              <a:rPr lang="en-GB" sz="2800" dirty="0" smtClean="0"/>
              <a:t> fuel cell</a:t>
            </a:r>
            <a:endParaRPr lang="en-GB" sz="2800" dirty="0"/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1916723" y="2390578"/>
            <a:ext cx="7772400" cy="1398017"/>
          </a:xfrm>
          <a:prstGeom prst="rect">
            <a:avLst/>
          </a:prstGeom>
          <a:ln w="28575">
            <a:solidFill>
              <a:srgbClr val="00ACAF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sz="1600" dirty="0" err="1" smtClean="0"/>
              <a:t>Esercizio</a:t>
            </a:r>
            <a:r>
              <a:rPr lang="en-GB" sz="1600" dirty="0" smtClean="0"/>
              <a:t>: </a:t>
            </a:r>
            <a:r>
              <a:rPr lang="en-GB" sz="1600" dirty="0" err="1" smtClean="0"/>
              <a:t>Stampare</a:t>
            </a:r>
            <a:r>
              <a:rPr lang="en-GB" sz="1600" dirty="0" smtClean="0"/>
              <a:t> le </a:t>
            </a:r>
            <a:r>
              <a:rPr lang="en-GB" sz="1600" dirty="0" err="1" smtClean="0"/>
              <a:t>pagine</a:t>
            </a:r>
            <a:r>
              <a:rPr lang="en-GB" sz="1600" dirty="0" smtClean="0"/>
              <a:t> </a:t>
            </a:r>
            <a:r>
              <a:rPr lang="en-GB" sz="1600" dirty="0" err="1" smtClean="0"/>
              <a:t>nella</a:t>
            </a:r>
            <a:r>
              <a:rPr lang="en-GB" sz="1600" dirty="0" smtClean="0"/>
              <a:t> “SEZIONE DA STAMPARE” di </a:t>
            </a:r>
            <a:r>
              <a:rPr lang="en-GB" sz="1600" dirty="0" err="1" smtClean="0"/>
              <a:t>questo</a:t>
            </a:r>
            <a:r>
              <a:rPr lang="en-GB" sz="1600" dirty="0" smtClean="0"/>
              <a:t> </a:t>
            </a:r>
            <a:r>
              <a:rPr lang="en-GB" sz="1600" dirty="0" err="1" smtClean="0"/>
              <a:t>documento</a:t>
            </a:r>
            <a:r>
              <a:rPr lang="en-GB" sz="1600" dirty="0" smtClean="0"/>
              <a:t> e </a:t>
            </a:r>
            <a:r>
              <a:rPr lang="en-GB" sz="1600" dirty="0" err="1" smtClean="0"/>
              <a:t>ritagliare</a:t>
            </a:r>
            <a:r>
              <a:rPr lang="en-GB" sz="1600" dirty="0" smtClean="0"/>
              <a:t> I </a:t>
            </a:r>
            <a:r>
              <a:rPr lang="en-GB" sz="1600" dirty="0" err="1" smtClean="0"/>
              <a:t>componenti</a:t>
            </a:r>
            <a:r>
              <a:rPr lang="en-GB" sz="1600" dirty="0" smtClean="0"/>
              <a:t>. </a:t>
            </a:r>
            <a:r>
              <a:rPr lang="en-GB" sz="1600" dirty="0" err="1" smtClean="0"/>
              <a:t>Disegnare</a:t>
            </a:r>
            <a:r>
              <a:rPr lang="en-GB" sz="1600" dirty="0" smtClean="0"/>
              <a:t> </a:t>
            </a:r>
            <a:r>
              <a:rPr lang="en-GB" sz="1600" dirty="0" err="1" smtClean="0"/>
              <a:t>alla</a:t>
            </a:r>
            <a:r>
              <a:rPr lang="en-GB" sz="1600" dirty="0" smtClean="0"/>
              <a:t> </a:t>
            </a:r>
            <a:r>
              <a:rPr lang="en-GB" sz="1600" dirty="0" err="1" smtClean="0"/>
              <a:t>lavagna</a:t>
            </a:r>
            <a:r>
              <a:rPr lang="en-GB" sz="1600" dirty="0" smtClean="0"/>
              <a:t> la vista </a:t>
            </a:r>
            <a:r>
              <a:rPr lang="en-GB" sz="1600" dirty="0" err="1" smtClean="0"/>
              <a:t>dall’alto</a:t>
            </a:r>
            <a:r>
              <a:rPr lang="en-GB" sz="1600" dirty="0" smtClean="0"/>
              <a:t> di un </a:t>
            </a:r>
            <a:r>
              <a:rPr lang="en-GB" sz="1600" dirty="0" err="1" smtClean="0"/>
              <a:t>rettangolo</a:t>
            </a:r>
            <a:r>
              <a:rPr lang="en-GB" sz="1600" dirty="0" smtClean="0"/>
              <a:t> a </a:t>
            </a:r>
            <a:r>
              <a:rPr lang="en-GB" sz="1600" dirty="0" err="1" smtClean="0"/>
              <a:t>rappresentazione</a:t>
            </a:r>
            <a:r>
              <a:rPr lang="en-GB" sz="1600" dirty="0" smtClean="0"/>
              <a:t> del </a:t>
            </a:r>
            <a:r>
              <a:rPr lang="en-GB" sz="1600" dirty="0" err="1" smtClean="0"/>
              <a:t>veicolo</a:t>
            </a:r>
            <a:r>
              <a:rPr lang="en-GB" sz="1600" dirty="0" smtClean="0"/>
              <a:t> e </a:t>
            </a:r>
            <a:r>
              <a:rPr lang="en-GB" sz="1600" dirty="0" err="1" smtClean="0"/>
              <a:t>collocare</a:t>
            </a:r>
            <a:r>
              <a:rPr lang="en-GB" sz="1600" dirty="0" smtClean="0"/>
              <a:t> I </a:t>
            </a:r>
            <a:r>
              <a:rPr lang="en-GB" sz="1600" dirty="0" err="1" smtClean="0"/>
              <a:t>componenti</a:t>
            </a:r>
            <a:r>
              <a:rPr lang="en-GB" sz="1600" dirty="0" smtClean="0"/>
              <a:t> </a:t>
            </a:r>
            <a:r>
              <a:rPr lang="en-GB" sz="1600" dirty="0" err="1" smtClean="0"/>
              <a:t>seguendo</a:t>
            </a:r>
            <a:r>
              <a:rPr lang="en-GB" sz="1600" dirty="0"/>
              <a:t> </a:t>
            </a:r>
            <a:r>
              <a:rPr lang="en-GB" sz="1600" dirty="0" smtClean="0"/>
              <a:t>la </a:t>
            </a:r>
            <a:r>
              <a:rPr lang="en-GB" sz="1600" dirty="0" err="1" smtClean="0"/>
              <a:t>spiegazione</a:t>
            </a:r>
            <a:r>
              <a:rPr lang="en-GB" sz="1600" dirty="0" smtClean="0"/>
              <a:t> </a:t>
            </a:r>
            <a:r>
              <a:rPr lang="en-GB" sz="1600" dirty="0" err="1" smtClean="0"/>
              <a:t>teorica</a:t>
            </a:r>
            <a:r>
              <a:rPr lang="en-GB" sz="1600" dirty="0" smtClean="0"/>
              <a:t> </a:t>
            </a:r>
            <a:r>
              <a:rPr lang="en-GB" sz="1600" dirty="0" err="1" smtClean="0"/>
              <a:t>precedente</a:t>
            </a:r>
            <a:r>
              <a:rPr lang="en-GB" sz="1600" dirty="0" smtClean="0"/>
              <a:t>. </a:t>
            </a:r>
            <a:r>
              <a:rPr lang="en-GB" sz="1600" dirty="0" err="1" smtClean="0"/>
              <a:t>Segnare</a:t>
            </a:r>
            <a:r>
              <a:rPr lang="en-GB" sz="1600" dirty="0" smtClean="0"/>
              <a:t> la </a:t>
            </a:r>
            <a:r>
              <a:rPr lang="en-GB" sz="1600" dirty="0" err="1" smtClean="0"/>
              <a:t>funzione</a:t>
            </a:r>
            <a:r>
              <a:rPr lang="en-GB" sz="1600" dirty="0" smtClean="0"/>
              <a:t> di </a:t>
            </a:r>
            <a:r>
              <a:rPr lang="en-GB" sz="1600" dirty="0" err="1" smtClean="0"/>
              <a:t>ogni</a:t>
            </a:r>
            <a:r>
              <a:rPr lang="en-GB" sz="1600" dirty="0" smtClean="0"/>
              <a:t> </a:t>
            </a:r>
            <a:r>
              <a:rPr lang="en-GB" sz="1600" dirty="0" err="1" smtClean="0"/>
              <a:t>componente</a:t>
            </a:r>
            <a:r>
              <a:rPr lang="en-GB" sz="1600" dirty="0" smtClean="0"/>
              <a:t> e </a:t>
            </a:r>
            <a:r>
              <a:rPr lang="en-GB" sz="1600" dirty="0" err="1" smtClean="0"/>
              <a:t>connetterli</a:t>
            </a:r>
            <a:r>
              <a:rPr lang="en-GB" sz="1600" dirty="0" smtClean="0"/>
              <a:t> </a:t>
            </a:r>
            <a:r>
              <a:rPr lang="en-GB" sz="1600" dirty="0" err="1" smtClean="0"/>
              <a:t>tra</a:t>
            </a:r>
            <a:r>
              <a:rPr lang="en-GB" sz="1600" dirty="0" smtClean="0"/>
              <a:t> </a:t>
            </a:r>
            <a:r>
              <a:rPr lang="en-GB" sz="1600" dirty="0" err="1" smtClean="0"/>
              <a:t>loro</a:t>
            </a:r>
            <a:r>
              <a:rPr lang="en-GB" sz="1600" dirty="0" smtClean="0"/>
              <a:t> in </a:t>
            </a:r>
            <a:r>
              <a:rPr lang="en-GB" sz="1600" dirty="0" err="1" smtClean="0"/>
              <a:t>modo</a:t>
            </a:r>
            <a:r>
              <a:rPr lang="en-GB" sz="1600" dirty="0" smtClean="0"/>
              <a:t> da </a:t>
            </a:r>
            <a:r>
              <a:rPr lang="en-GB" sz="1600" dirty="0" err="1" smtClean="0"/>
              <a:t>ricostruire</a:t>
            </a:r>
            <a:r>
              <a:rPr lang="en-GB" sz="1600" dirty="0" smtClean="0"/>
              <a:t> </a:t>
            </a:r>
            <a:r>
              <a:rPr lang="en-GB" sz="1600" dirty="0" err="1" smtClean="0"/>
              <a:t>il</a:t>
            </a:r>
            <a:r>
              <a:rPr lang="en-GB" sz="1600" dirty="0" smtClean="0"/>
              <a:t> </a:t>
            </a:r>
            <a:r>
              <a:rPr lang="en-GB" sz="1600" dirty="0" err="1" smtClean="0"/>
              <a:t>sistema</a:t>
            </a:r>
            <a:r>
              <a:rPr lang="en-GB" sz="1600" dirty="0" smtClean="0"/>
              <a:t> di </a:t>
            </a:r>
            <a:r>
              <a:rPr lang="en-GB" sz="1600" dirty="0" err="1" smtClean="0"/>
              <a:t>propulsione</a:t>
            </a:r>
            <a:r>
              <a:rPr lang="en-GB" sz="1600" dirty="0" smtClean="0"/>
              <a:t> </a:t>
            </a:r>
            <a:r>
              <a:rPr lang="en-GB" sz="1600" dirty="0" err="1" smtClean="0"/>
              <a:t>completo</a:t>
            </a:r>
            <a:r>
              <a:rPr lang="en-GB" sz="1600" dirty="0" smtClean="0"/>
              <a:t>.  </a:t>
            </a:r>
            <a:endParaRPr lang="en-GB" sz="1600" dirty="0"/>
          </a:p>
        </p:txBody>
      </p:sp>
      <p:sp>
        <p:nvSpPr>
          <p:cNvPr id="15" name="Rectangle 14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80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6" name="Sous-titre 2"/>
          <p:cNvSpPr txBox="1">
            <a:spLocks/>
          </p:cNvSpPr>
          <p:nvPr/>
        </p:nvSpPr>
        <p:spPr>
          <a:xfrm>
            <a:off x="2540977" y="4674060"/>
            <a:ext cx="6400800" cy="766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 smtClean="0"/>
              <a:t>Esempio</a:t>
            </a:r>
            <a:r>
              <a:rPr lang="en-GB" dirty="0" smtClean="0"/>
              <a:t> </a:t>
            </a:r>
            <a:r>
              <a:rPr lang="en-GB" dirty="0" err="1" smtClean="0"/>
              <a:t>basato</a:t>
            </a:r>
            <a:r>
              <a:rPr lang="en-GB" dirty="0" smtClean="0"/>
              <a:t> </a:t>
            </a:r>
            <a:r>
              <a:rPr lang="en-GB" dirty="0" err="1" smtClean="0"/>
              <a:t>sulla</a:t>
            </a:r>
            <a:r>
              <a:rPr lang="en-GB" dirty="0" smtClean="0"/>
              <a:t> Toyota </a:t>
            </a:r>
            <a:r>
              <a:rPr lang="en-GB" dirty="0" err="1" smtClean="0"/>
              <a:t>Mirai</a:t>
            </a:r>
            <a:endParaRPr lang="en-GB" dirty="0"/>
          </a:p>
        </p:txBody>
      </p:sp>
      <p:sp>
        <p:nvSpPr>
          <p:cNvPr id="17" name="ZoneTexte 3"/>
          <p:cNvSpPr txBox="1"/>
          <p:nvPr/>
        </p:nvSpPr>
        <p:spPr>
          <a:xfrm>
            <a:off x="2068969" y="696777"/>
            <a:ext cx="7560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/>
              <a:t>Esercizio</a:t>
            </a:r>
            <a:r>
              <a:rPr lang="en-GB" sz="2800" dirty="0" smtClean="0"/>
              <a:t> </a:t>
            </a:r>
            <a:r>
              <a:rPr lang="en-GB" sz="2800" dirty="0" err="1" smtClean="0"/>
              <a:t>pratico</a:t>
            </a:r>
            <a:r>
              <a:rPr lang="en-GB" sz="2800" dirty="0" smtClean="0"/>
              <a:t>:</a:t>
            </a:r>
          </a:p>
          <a:p>
            <a:pPr algn="ctr"/>
            <a:r>
              <a:rPr lang="en-GB" sz="2800" dirty="0" err="1" smtClean="0"/>
              <a:t>Individuare</a:t>
            </a:r>
            <a:r>
              <a:rPr lang="en-GB" sz="2800" dirty="0" smtClean="0"/>
              <a:t> e </a:t>
            </a:r>
            <a:r>
              <a:rPr lang="en-GB" sz="2800" dirty="0" err="1" smtClean="0"/>
              <a:t>connettere</a:t>
            </a:r>
            <a:r>
              <a:rPr lang="en-GB" sz="2800" dirty="0" smtClean="0"/>
              <a:t> </a:t>
            </a:r>
            <a:r>
              <a:rPr lang="en-GB" sz="2800" dirty="0" err="1" smtClean="0"/>
              <a:t>i</a:t>
            </a:r>
            <a:r>
              <a:rPr lang="en-GB" sz="2800" dirty="0" smtClean="0"/>
              <a:t> </a:t>
            </a:r>
            <a:r>
              <a:rPr lang="en-GB" sz="2800" dirty="0" err="1" smtClean="0"/>
              <a:t>componenti</a:t>
            </a:r>
            <a:r>
              <a:rPr lang="en-GB" sz="2800" dirty="0" smtClean="0"/>
              <a:t> di un </a:t>
            </a:r>
            <a:r>
              <a:rPr lang="en-GB" sz="2800" dirty="0" err="1" smtClean="0"/>
              <a:t>veicolo</a:t>
            </a:r>
            <a:r>
              <a:rPr lang="en-GB" sz="2800" dirty="0" smtClean="0"/>
              <a:t> fuel cell</a:t>
            </a:r>
            <a:endParaRPr lang="en-GB" sz="2800" dirty="0"/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1503485" y="2299317"/>
            <a:ext cx="77724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SOLUZIONI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392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2040112" y="141635"/>
            <a:ext cx="6063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Soluzione</a:t>
            </a:r>
            <a:r>
              <a:rPr lang="en-GB" dirty="0" smtClean="0"/>
              <a:t> 1: </a:t>
            </a:r>
            <a:r>
              <a:rPr lang="en-GB" dirty="0" err="1" smtClean="0"/>
              <a:t>posizionamento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componenti</a:t>
            </a:r>
            <a:r>
              <a:rPr lang="en-GB" dirty="0" smtClean="0"/>
              <a:t> in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berlina</a:t>
            </a:r>
            <a:endParaRPr lang="en-GB" dirty="0"/>
          </a:p>
        </p:txBody>
      </p:sp>
      <p:pic>
        <p:nvPicPr>
          <p:cNvPr id="16" name="Picture 2" descr="Résultat de recherche d'images pour &quot;car sketch from top&quot;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3" y="786211"/>
            <a:ext cx="8362727" cy="361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089757" y="1040527"/>
            <a:ext cx="6840760" cy="3096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8" name="Imag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8449" y="3956851"/>
            <a:ext cx="435258" cy="360040"/>
          </a:xfrm>
          <a:prstGeom prst="rect">
            <a:avLst/>
          </a:prstGeom>
        </p:spPr>
      </p:pic>
      <p:grpSp>
        <p:nvGrpSpPr>
          <p:cNvPr id="19" name="Groupe 6"/>
          <p:cNvGrpSpPr/>
          <p:nvPr/>
        </p:nvGrpSpPr>
        <p:grpSpPr>
          <a:xfrm>
            <a:off x="5590257" y="1290267"/>
            <a:ext cx="2676393" cy="2378552"/>
            <a:chOff x="3275856" y="1340768"/>
            <a:chExt cx="5100567" cy="3600400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340768"/>
              <a:ext cx="5100567" cy="36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5076056" y="1916832"/>
              <a:ext cx="1296144" cy="2448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3154" y="1659451"/>
            <a:ext cx="64722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61" y="1730315"/>
            <a:ext cx="1978052" cy="18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1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635479">
            <a:off x="6765196" y="1724225"/>
            <a:ext cx="1846529" cy="132754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923" y="1813516"/>
            <a:ext cx="3600401" cy="15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55916" y="2011598"/>
            <a:ext cx="1280824" cy="197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1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7889" y="1290172"/>
            <a:ext cx="1313237" cy="1066959"/>
          </a:xfrm>
          <a:prstGeom prst="rect">
            <a:avLst/>
          </a:prstGeom>
        </p:spPr>
      </p:pic>
      <p:sp>
        <p:nvSpPr>
          <p:cNvPr id="28" name="ZoneTexte 4"/>
          <p:cNvSpPr txBox="1"/>
          <p:nvPr/>
        </p:nvSpPr>
        <p:spPr>
          <a:xfrm>
            <a:off x="765721" y="4965953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Localizzare</a:t>
            </a:r>
            <a:r>
              <a:rPr lang="en-GB" sz="1600" dirty="0" smtClean="0"/>
              <a:t> I </a:t>
            </a:r>
            <a:r>
              <a:rPr lang="en-GB" sz="1600" dirty="0" err="1" smtClean="0"/>
              <a:t>componenti</a:t>
            </a:r>
            <a:r>
              <a:rPr lang="en-GB" sz="1600" dirty="0" smtClean="0"/>
              <a:t> </a:t>
            </a:r>
            <a:r>
              <a:rPr lang="en-GB" sz="1600" dirty="0" err="1" smtClean="0"/>
              <a:t>uno</a:t>
            </a:r>
            <a:r>
              <a:rPr lang="en-GB" sz="1600" dirty="0" smtClean="0"/>
              <a:t> ad </a:t>
            </a:r>
            <a:r>
              <a:rPr lang="en-GB" sz="1600" dirty="0" err="1" smtClean="0"/>
              <a:t>uno</a:t>
            </a:r>
            <a:r>
              <a:rPr lang="en-GB" sz="1600" dirty="0" smtClean="0"/>
              <a:t>, </a:t>
            </a:r>
            <a:r>
              <a:rPr lang="en-GB" sz="1600" dirty="0" err="1" smtClean="0"/>
              <a:t>iniziare</a:t>
            </a:r>
            <a:r>
              <a:rPr lang="en-GB" sz="1600" dirty="0" smtClean="0"/>
              <a:t> </a:t>
            </a:r>
            <a:r>
              <a:rPr lang="en-GB" sz="1600" dirty="0" err="1" smtClean="0"/>
              <a:t>dalla</a:t>
            </a:r>
            <a:r>
              <a:rPr lang="en-GB" sz="1600" dirty="0" smtClean="0"/>
              <a:t> </a:t>
            </a:r>
            <a:r>
              <a:rPr lang="en-GB" sz="1600" dirty="0" err="1" smtClean="0"/>
              <a:t>presa</a:t>
            </a:r>
            <a:r>
              <a:rPr lang="en-GB" sz="1600" dirty="0" smtClean="0"/>
              <a:t> di </a:t>
            </a:r>
            <a:r>
              <a:rPr lang="en-GB" sz="1600" dirty="0" err="1" smtClean="0"/>
              <a:t>ricarica</a:t>
            </a:r>
            <a:r>
              <a:rPr lang="en-GB" sz="1600" dirty="0" smtClean="0"/>
              <a:t> e </a:t>
            </a:r>
            <a:r>
              <a:rPr lang="en-GB" sz="1600" dirty="0" err="1" smtClean="0"/>
              <a:t>seguire</a:t>
            </a:r>
            <a:r>
              <a:rPr lang="en-GB" sz="1600" dirty="0" smtClean="0"/>
              <a:t> </a:t>
            </a:r>
            <a:r>
              <a:rPr lang="en-GB" sz="1600" dirty="0" err="1" smtClean="0"/>
              <a:t>il</a:t>
            </a:r>
            <a:r>
              <a:rPr lang="en-GB" sz="1600" dirty="0" smtClean="0"/>
              <a:t> </a:t>
            </a:r>
            <a:r>
              <a:rPr lang="en-GB" sz="1600" dirty="0" err="1" smtClean="0"/>
              <a:t>flusso</a:t>
            </a:r>
            <a:r>
              <a:rPr lang="en-GB" sz="1600" dirty="0" smtClean="0"/>
              <a:t> </a:t>
            </a:r>
            <a:r>
              <a:rPr lang="en-GB" sz="1600" dirty="0" err="1" smtClean="0"/>
              <a:t>energetico</a:t>
            </a:r>
            <a:r>
              <a:rPr lang="en-GB" sz="1600" dirty="0" smtClean="0"/>
              <a:t> </a:t>
            </a:r>
            <a:r>
              <a:rPr lang="en-GB" sz="1600" dirty="0" err="1" smtClean="0"/>
              <a:t>fino</a:t>
            </a:r>
            <a:r>
              <a:rPr lang="en-GB" sz="1600" dirty="0" smtClean="0"/>
              <a:t> </a:t>
            </a:r>
            <a:r>
              <a:rPr lang="en-GB" sz="1600" dirty="0" err="1" smtClean="0"/>
              <a:t>alla</a:t>
            </a:r>
            <a:r>
              <a:rPr lang="en-GB" sz="1600" dirty="0" smtClean="0"/>
              <a:t> fine, </a:t>
            </a:r>
            <a:r>
              <a:rPr lang="en-GB" sz="1600" dirty="0" err="1" smtClean="0"/>
              <a:t>il</a:t>
            </a:r>
            <a:r>
              <a:rPr lang="en-GB" sz="1600" dirty="0" smtClean="0"/>
              <a:t> </a:t>
            </a:r>
            <a:r>
              <a:rPr lang="en-GB" sz="1600" dirty="0" err="1" smtClean="0"/>
              <a:t>motore</a:t>
            </a:r>
            <a:r>
              <a:rPr lang="en-GB" sz="1600" dirty="0" smtClean="0"/>
              <a:t> </a:t>
            </a:r>
            <a:r>
              <a:rPr lang="en-GB" sz="1600" dirty="0" err="1" smtClean="0"/>
              <a:t>elettrico</a:t>
            </a:r>
            <a:r>
              <a:rPr lang="en-GB" sz="1600" dirty="0" smtClean="0"/>
              <a:t>. La </a:t>
            </a:r>
            <a:r>
              <a:rPr lang="en-GB" sz="1600" dirty="0" err="1" smtClean="0"/>
              <a:t>batteria</a:t>
            </a:r>
            <a:r>
              <a:rPr lang="en-GB" sz="1600" dirty="0" smtClean="0"/>
              <a:t> </a:t>
            </a:r>
            <a:r>
              <a:rPr lang="en-GB" sz="1600" dirty="0" err="1" smtClean="0"/>
              <a:t>sarà</a:t>
            </a:r>
            <a:r>
              <a:rPr lang="en-GB" sz="1600" dirty="0" smtClean="0"/>
              <a:t> </a:t>
            </a:r>
            <a:r>
              <a:rPr lang="en-GB" sz="1600" dirty="0" err="1" smtClean="0"/>
              <a:t>installata</a:t>
            </a:r>
            <a:r>
              <a:rPr lang="en-GB" sz="1600" dirty="0" smtClean="0"/>
              <a:t> </a:t>
            </a:r>
            <a:r>
              <a:rPr lang="en-GB" sz="1600" dirty="0" err="1" smtClean="0"/>
              <a:t>subito</a:t>
            </a:r>
            <a:r>
              <a:rPr lang="en-GB" sz="1600" dirty="0" smtClean="0"/>
              <a:t> </a:t>
            </a:r>
            <a:r>
              <a:rPr lang="en-GB" sz="1600" dirty="0" err="1" smtClean="0"/>
              <a:t>dopo</a:t>
            </a:r>
            <a:r>
              <a:rPr lang="en-GB" sz="1600" dirty="0" smtClean="0"/>
              <a:t> la fuel cell. </a:t>
            </a:r>
            <a:endParaRPr lang="en-GB" sz="1600" dirty="0"/>
          </a:p>
        </p:txBody>
      </p:sp>
      <p:sp>
        <p:nvSpPr>
          <p:cNvPr id="29" name="Rectangle 28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37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1381895" y="275277"/>
            <a:ext cx="6790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Soluzione</a:t>
            </a:r>
            <a:r>
              <a:rPr lang="en-GB" dirty="0" smtClean="0"/>
              <a:t> 1: </a:t>
            </a:r>
            <a:r>
              <a:rPr lang="en-GB" dirty="0" err="1" smtClean="0"/>
              <a:t>Capire</a:t>
            </a:r>
            <a:r>
              <a:rPr lang="en-GB" dirty="0" smtClean="0"/>
              <a:t> come </a:t>
            </a:r>
            <a:r>
              <a:rPr lang="en-GB" dirty="0" err="1" smtClean="0"/>
              <a:t>funziona</a:t>
            </a:r>
            <a:r>
              <a:rPr lang="en-GB" dirty="0" smtClean="0"/>
              <a:t> e </a:t>
            </a:r>
            <a:r>
              <a:rPr lang="en-GB" dirty="0" err="1" smtClean="0"/>
              <a:t>inserire</a:t>
            </a:r>
            <a:r>
              <a:rPr lang="en-GB" dirty="0" smtClean="0"/>
              <a:t> I </a:t>
            </a:r>
            <a:r>
              <a:rPr lang="en-GB" dirty="0" err="1" smtClean="0"/>
              <a:t>collegamenti</a:t>
            </a:r>
            <a:r>
              <a:rPr lang="en-GB" dirty="0" smtClean="0"/>
              <a:t> </a:t>
            </a:r>
            <a:r>
              <a:rPr lang="en-GB" dirty="0" err="1" smtClean="0"/>
              <a:t>mancanti</a:t>
            </a:r>
            <a:endParaRPr lang="en-GB" dirty="0"/>
          </a:p>
        </p:txBody>
      </p:sp>
      <p:pic>
        <p:nvPicPr>
          <p:cNvPr id="16" name="Picture 2" descr="Résultat de recherche d'images pour &quot;car sketch from top&quot;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73326"/>
            <a:ext cx="8362727" cy="361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151620" y="1127642"/>
            <a:ext cx="6840760" cy="3096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8" name="Imag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0312" y="4043966"/>
            <a:ext cx="435258" cy="360040"/>
          </a:xfrm>
          <a:prstGeom prst="rect">
            <a:avLst/>
          </a:prstGeom>
        </p:spPr>
      </p:pic>
      <p:grpSp>
        <p:nvGrpSpPr>
          <p:cNvPr id="19" name="Groupe 6"/>
          <p:cNvGrpSpPr/>
          <p:nvPr/>
        </p:nvGrpSpPr>
        <p:grpSpPr>
          <a:xfrm>
            <a:off x="5652120" y="1377382"/>
            <a:ext cx="2676393" cy="2378552"/>
            <a:chOff x="3275856" y="1340768"/>
            <a:chExt cx="5100567" cy="3600400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340768"/>
              <a:ext cx="5100567" cy="36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5076056" y="1916832"/>
              <a:ext cx="1296144" cy="2448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5017" y="1746566"/>
            <a:ext cx="64722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824" y="1817430"/>
            <a:ext cx="1978052" cy="18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1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635479">
            <a:off x="6815364" y="1451299"/>
            <a:ext cx="1846529" cy="132754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786" y="1900631"/>
            <a:ext cx="3600401" cy="15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7779" y="2098713"/>
            <a:ext cx="1280824" cy="197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1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9752" y="1377287"/>
            <a:ext cx="1313237" cy="1066959"/>
          </a:xfrm>
          <a:prstGeom prst="rect">
            <a:avLst/>
          </a:prstGeom>
        </p:spPr>
      </p:pic>
      <p:cxnSp>
        <p:nvCxnSpPr>
          <p:cNvPr id="29" name="Connecteur en angle 15"/>
          <p:cNvCxnSpPr/>
          <p:nvPr/>
        </p:nvCxnSpPr>
        <p:spPr>
          <a:xfrm flipV="1">
            <a:off x="7833858" y="3283926"/>
            <a:ext cx="176810" cy="848620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en angle 21"/>
          <p:cNvCxnSpPr/>
          <p:nvPr/>
        </p:nvCxnSpPr>
        <p:spPr>
          <a:xfrm rot="10800000" flipV="1">
            <a:off x="3392441" y="1360238"/>
            <a:ext cx="4502391" cy="360040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en angle 25"/>
          <p:cNvCxnSpPr/>
          <p:nvPr/>
        </p:nvCxnSpPr>
        <p:spPr>
          <a:xfrm rot="10800000" flipV="1">
            <a:off x="3392446" y="1305373"/>
            <a:ext cx="4502387" cy="320415"/>
          </a:xfrm>
          <a:prstGeom prst="bentConnector3">
            <a:avLst>
              <a:gd name="adj1" fmla="val 5180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26"/>
          <p:cNvCxnSpPr/>
          <p:nvPr/>
        </p:nvCxnSpPr>
        <p:spPr>
          <a:xfrm rot="10800000">
            <a:off x="3366152" y="1809431"/>
            <a:ext cx="720082" cy="330714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en angle 28"/>
          <p:cNvCxnSpPr/>
          <p:nvPr/>
        </p:nvCxnSpPr>
        <p:spPr>
          <a:xfrm rot="10800000">
            <a:off x="3366154" y="1910764"/>
            <a:ext cx="576062" cy="330713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4"/>
          <p:cNvCxnSpPr/>
          <p:nvPr/>
        </p:nvCxnSpPr>
        <p:spPr>
          <a:xfrm>
            <a:off x="3152792" y="2241478"/>
            <a:ext cx="0" cy="476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7"/>
          <p:cNvCxnSpPr/>
          <p:nvPr/>
        </p:nvCxnSpPr>
        <p:spPr>
          <a:xfrm flipH="1">
            <a:off x="3244136" y="2233478"/>
            <a:ext cx="3240" cy="6560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8"/>
          <p:cNvCxnSpPr/>
          <p:nvPr/>
        </p:nvCxnSpPr>
        <p:spPr>
          <a:xfrm>
            <a:off x="3347864" y="2115069"/>
            <a:ext cx="0" cy="9184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42"/>
          <p:cNvCxnSpPr/>
          <p:nvPr/>
        </p:nvCxnSpPr>
        <p:spPr>
          <a:xfrm flipH="1">
            <a:off x="3059832" y="2717530"/>
            <a:ext cx="92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44"/>
          <p:cNvCxnSpPr/>
          <p:nvPr/>
        </p:nvCxnSpPr>
        <p:spPr>
          <a:xfrm flipH="1">
            <a:off x="3059832" y="2889550"/>
            <a:ext cx="1843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46"/>
          <p:cNvCxnSpPr/>
          <p:nvPr/>
        </p:nvCxnSpPr>
        <p:spPr>
          <a:xfrm flipH="1">
            <a:off x="2987824" y="3033566"/>
            <a:ext cx="3486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56"/>
          <p:cNvCxnSpPr/>
          <p:nvPr/>
        </p:nvCxnSpPr>
        <p:spPr>
          <a:xfrm flipV="1">
            <a:off x="1619672" y="2444246"/>
            <a:ext cx="0" cy="5893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58"/>
          <p:cNvCxnSpPr/>
          <p:nvPr/>
        </p:nvCxnSpPr>
        <p:spPr>
          <a:xfrm flipV="1">
            <a:off x="1763688" y="2444246"/>
            <a:ext cx="0" cy="5893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"/>
          <p:cNvSpPr txBox="1"/>
          <p:nvPr/>
        </p:nvSpPr>
        <p:spPr>
          <a:xfrm>
            <a:off x="765721" y="4965953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Localizzare</a:t>
            </a:r>
            <a:r>
              <a:rPr lang="en-GB" sz="1600" dirty="0" smtClean="0"/>
              <a:t> I </a:t>
            </a:r>
            <a:r>
              <a:rPr lang="en-GB" sz="1600" dirty="0" err="1" smtClean="0"/>
              <a:t>componenti</a:t>
            </a:r>
            <a:r>
              <a:rPr lang="en-GB" sz="1600" dirty="0" smtClean="0"/>
              <a:t> </a:t>
            </a:r>
            <a:r>
              <a:rPr lang="en-GB" sz="1600" dirty="0" err="1" smtClean="0"/>
              <a:t>uno</a:t>
            </a:r>
            <a:r>
              <a:rPr lang="en-GB" sz="1600" dirty="0" smtClean="0"/>
              <a:t> ad </a:t>
            </a:r>
            <a:r>
              <a:rPr lang="en-GB" sz="1600" dirty="0" err="1" smtClean="0"/>
              <a:t>uno</a:t>
            </a:r>
            <a:r>
              <a:rPr lang="en-GB" sz="1600" dirty="0" smtClean="0"/>
              <a:t>, </a:t>
            </a:r>
            <a:r>
              <a:rPr lang="en-GB" sz="1600" dirty="0" err="1" smtClean="0"/>
              <a:t>iniziare</a:t>
            </a:r>
            <a:r>
              <a:rPr lang="en-GB" sz="1600" dirty="0" smtClean="0"/>
              <a:t> </a:t>
            </a:r>
            <a:r>
              <a:rPr lang="en-GB" sz="1600" dirty="0" err="1" smtClean="0"/>
              <a:t>dalla</a:t>
            </a:r>
            <a:r>
              <a:rPr lang="en-GB" sz="1600" dirty="0" smtClean="0"/>
              <a:t> </a:t>
            </a:r>
            <a:r>
              <a:rPr lang="en-GB" sz="1600" dirty="0" err="1" smtClean="0"/>
              <a:t>presa</a:t>
            </a:r>
            <a:r>
              <a:rPr lang="en-GB" sz="1600" dirty="0" smtClean="0"/>
              <a:t> di </a:t>
            </a:r>
            <a:r>
              <a:rPr lang="en-GB" sz="1600" dirty="0" err="1" smtClean="0"/>
              <a:t>ricarica</a:t>
            </a:r>
            <a:r>
              <a:rPr lang="en-GB" sz="1600" dirty="0" smtClean="0"/>
              <a:t> e </a:t>
            </a:r>
            <a:r>
              <a:rPr lang="en-GB" sz="1600" dirty="0" err="1" smtClean="0"/>
              <a:t>seguire</a:t>
            </a:r>
            <a:r>
              <a:rPr lang="en-GB" sz="1600" dirty="0" smtClean="0"/>
              <a:t> </a:t>
            </a:r>
            <a:r>
              <a:rPr lang="en-GB" sz="1600" dirty="0" err="1" smtClean="0"/>
              <a:t>il</a:t>
            </a:r>
            <a:r>
              <a:rPr lang="en-GB" sz="1600" dirty="0" smtClean="0"/>
              <a:t> </a:t>
            </a:r>
            <a:r>
              <a:rPr lang="en-GB" sz="1600" dirty="0" err="1" smtClean="0"/>
              <a:t>flusso</a:t>
            </a:r>
            <a:r>
              <a:rPr lang="en-GB" sz="1600" dirty="0" smtClean="0"/>
              <a:t> </a:t>
            </a:r>
            <a:r>
              <a:rPr lang="en-GB" sz="1600" dirty="0" err="1" smtClean="0"/>
              <a:t>energetico</a:t>
            </a:r>
            <a:r>
              <a:rPr lang="en-GB" sz="1600" dirty="0" smtClean="0"/>
              <a:t> </a:t>
            </a:r>
            <a:r>
              <a:rPr lang="en-GB" sz="1600" dirty="0" err="1" smtClean="0"/>
              <a:t>fino</a:t>
            </a:r>
            <a:r>
              <a:rPr lang="en-GB" sz="1600" dirty="0" smtClean="0"/>
              <a:t> </a:t>
            </a:r>
            <a:r>
              <a:rPr lang="en-GB" sz="1600" dirty="0" err="1" smtClean="0"/>
              <a:t>alla</a:t>
            </a:r>
            <a:r>
              <a:rPr lang="en-GB" sz="1600" dirty="0" smtClean="0"/>
              <a:t> fine, </a:t>
            </a:r>
            <a:r>
              <a:rPr lang="en-GB" sz="1600" dirty="0" err="1" smtClean="0"/>
              <a:t>il</a:t>
            </a:r>
            <a:r>
              <a:rPr lang="en-GB" sz="1600" dirty="0" smtClean="0"/>
              <a:t> </a:t>
            </a:r>
            <a:r>
              <a:rPr lang="en-GB" sz="1600" dirty="0" err="1" smtClean="0"/>
              <a:t>motore</a:t>
            </a:r>
            <a:r>
              <a:rPr lang="en-GB" sz="1600" dirty="0" smtClean="0"/>
              <a:t> </a:t>
            </a:r>
            <a:r>
              <a:rPr lang="en-GB" sz="1600" dirty="0" err="1" smtClean="0"/>
              <a:t>elettrico</a:t>
            </a:r>
            <a:r>
              <a:rPr lang="en-GB" sz="1600" dirty="0" smtClean="0"/>
              <a:t>. La </a:t>
            </a:r>
            <a:r>
              <a:rPr lang="en-GB" sz="1600" dirty="0" err="1" smtClean="0"/>
              <a:t>batteria</a:t>
            </a:r>
            <a:r>
              <a:rPr lang="en-GB" sz="1600" dirty="0" smtClean="0"/>
              <a:t> </a:t>
            </a:r>
            <a:r>
              <a:rPr lang="en-GB" sz="1600" dirty="0" err="1" smtClean="0"/>
              <a:t>sarà</a:t>
            </a:r>
            <a:r>
              <a:rPr lang="en-GB" sz="1600" dirty="0" smtClean="0"/>
              <a:t> </a:t>
            </a:r>
            <a:r>
              <a:rPr lang="en-GB" sz="1600" dirty="0" err="1" smtClean="0"/>
              <a:t>installata</a:t>
            </a:r>
            <a:r>
              <a:rPr lang="en-GB" sz="1600" dirty="0" smtClean="0"/>
              <a:t> </a:t>
            </a:r>
            <a:r>
              <a:rPr lang="en-GB" sz="1600" dirty="0" err="1" smtClean="0"/>
              <a:t>subito</a:t>
            </a:r>
            <a:r>
              <a:rPr lang="en-GB" sz="1600" dirty="0" smtClean="0"/>
              <a:t> </a:t>
            </a:r>
            <a:r>
              <a:rPr lang="en-GB" sz="1600" dirty="0" err="1" smtClean="0"/>
              <a:t>dopo</a:t>
            </a:r>
            <a:r>
              <a:rPr lang="en-GB" sz="1600" dirty="0" smtClean="0"/>
              <a:t> la fuel cell. </a:t>
            </a:r>
            <a:endParaRPr lang="en-GB" sz="1600" dirty="0"/>
          </a:p>
        </p:txBody>
      </p:sp>
      <p:sp>
        <p:nvSpPr>
          <p:cNvPr id="43" name="Rectangle 42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71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6" name="Sous-titre 2"/>
          <p:cNvSpPr txBox="1">
            <a:spLocks/>
          </p:cNvSpPr>
          <p:nvPr/>
        </p:nvSpPr>
        <p:spPr>
          <a:xfrm>
            <a:off x="2540977" y="4674060"/>
            <a:ext cx="6400800" cy="766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 smtClean="0"/>
              <a:t>Esempio</a:t>
            </a:r>
            <a:r>
              <a:rPr lang="en-GB" dirty="0" smtClean="0"/>
              <a:t> </a:t>
            </a:r>
            <a:r>
              <a:rPr lang="en-GB" dirty="0" err="1" smtClean="0"/>
              <a:t>basato</a:t>
            </a:r>
            <a:r>
              <a:rPr lang="en-GB" dirty="0" smtClean="0"/>
              <a:t> </a:t>
            </a:r>
            <a:r>
              <a:rPr lang="en-GB" dirty="0" err="1" smtClean="0"/>
              <a:t>sulla</a:t>
            </a:r>
            <a:r>
              <a:rPr lang="en-GB" dirty="0" smtClean="0"/>
              <a:t> Toyota </a:t>
            </a:r>
            <a:r>
              <a:rPr lang="en-GB" dirty="0" err="1" smtClean="0"/>
              <a:t>Mirai</a:t>
            </a:r>
            <a:endParaRPr lang="en-GB" dirty="0"/>
          </a:p>
        </p:txBody>
      </p:sp>
      <p:sp>
        <p:nvSpPr>
          <p:cNvPr id="17" name="ZoneTexte 3"/>
          <p:cNvSpPr txBox="1"/>
          <p:nvPr/>
        </p:nvSpPr>
        <p:spPr>
          <a:xfrm>
            <a:off x="2068969" y="696777"/>
            <a:ext cx="7560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/>
              <a:t>Esercizio</a:t>
            </a:r>
            <a:r>
              <a:rPr lang="en-GB" sz="2800" dirty="0" smtClean="0"/>
              <a:t> </a:t>
            </a:r>
            <a:r>
              <a:rPr lang="en-GB" sz="2800" dirty="0" err="1" smtClean="0"/>
              <a:t>pratico</a:t>
            </a:r>
            <a:r>
              <a:rPr lang="en-GB" sz="2800" dirty="0" smtClean="0"/>
              <a:t>:</a:t>
            </a:r>
          </a:p>
          <a:p>
            <a:pPr algn="ctr"/>
            <a:r>
              <a:rPr lang="en-GB" sz="2800" dirty="0" err="1" smtClean="0"/>
              <a:t>Individuare</a:t>
            </a:r>
            <a:r>
              <a:rPr lang="en-GB" sz="2800" dirty="0" smtClean="0"/>
              <a:t> e </a:t>
            </a:r>
            <a:r>
              <a:rPr lang="en-GB" sz="2800" dirty="0" err="1" smtClean="0"/>
              <a:t>connettere</a:t>
            </a:r>
            <a:r>
              <a:rPr lang="en-GB" sz="2800" dirty="0" smtClean="0"/>
              <a:t> </a:t>
            </a:r>
            <a:r>
              <a:rPr lang="en-GB" sz="2800" dirty="0" err="1" smtClean="0"/>
              <a:t>i</a:t>
            </a:r>
            <a:r>
              <a:rPr lang="en-GB" sz="2800" dirty="0" smtClean="0"/>
              <a:t> </a:t>
            </a:r>
            <a:r>
              <a:rPr lang="en-GB" sz="2800" dirty="0" err="1" smtClean="0"/>
              <a:t>componenti</a:t>
            </a:r>
            <a:r>
              <a:rPr lang="en-GB" sz="2800" dirty="0" smtClean="0"/>
              <a:t> di un </a:t>
            </a:r>
            <a:r>
              <a:rPr lang="en-GB" sz="2800" dirty="0" err="1" smtClean="0"/>
              <a:t>veicolo</a:t>
            </a:r>
            <a:r>
              <a:rPr lang="en-GB" sz="2800" dirty="0" smtClean="0"/>
              <a:t> fuel cell</a:t>
            </a:r>
            <a:endParaRPr lang="en-GB" sz="2800" dirty="0"/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1503485" y="2299317"/>
            <a:ext cx="77724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SOLUZIONE SEMPLIFICATA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851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1855177" y="2483955"/>
            <a:ext cx="77724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 smtClean="0"/>
              <a:t>Componenti</a:t>
            </a:r>
            <a:r>
              <a:rPr lang="en-GB" dirty="0" smtClean="0"/>
              <a:t> di un powertrain  FCV (Fuel Cell Vehicle)</a:t>
            </a:r>
            <a:endParaRPr lang="en-GB" dirty="0"/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2540977" y="4674060"/>
            <a:ext cx="6400800" cy="766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 smtClean="0"/>
              <a:t>Esempio</a:t>
            </a:r>
            <a:r>
              <a:rPr lang="en-GB" dirty="0" smtClean="0"/>
              <a:t> </a:t>
            </a:r>
            <a:r>
              <a:rPr lang="en-GB" dirty="0" err="1" smtClean="0"/>
              <a:t>basato</a:t>
            </a:r>
            <a:r>
              <a:rPr lang="en-GB" dirty="0" smtClean="0"/>
              <a:t> </a:t>
            </a:r>
            <a:r>
              <a:rPr lang="en-GB" dirty="0" err="1" smtClean="0"/>
              <a:t>sulla</a:t>
            </a:r>
            <a:r>
              <a:rPr lang="en-GB" dirty="0" smtClean="0"/>
              <a:t> Toyota </a:t>
            </a:r>
            <a:r>
              <a:rPr lang="en-GB" dirty="0" err="1" smtClean="0"/>
              <a:t>Mirai</a:t>
            </a:r>
            <a:endParaRPr lang="en-GB" dirty="0"/>
          </a:p>
        </p:txBody>
      </p:sp>
      <p:sp>
        <p:nvSpPr>
          <p:cNvPr id="17" name="ZoneTexte 3"/>
          <p:cNvSpPr txBox="1"/>
          <p:nvPr/>
        </p:nvSpPr>
        <p:spPr>
          <a:xfrm>
            <a:off x="2068969" y="696777"/>
            <a:ext cx="7560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/>
              <a:t>Esercizio</a:t>
            </a:r>
            <a:r>
              <a:rPr lang="en-GB" sz="2800" dirty="0" smtClean="0"/>
              <a:t> </a:t>
            </a:r>
            <a:r>
              <a:rPr lang="en-GB" sz="2800" dirty="0" err="1" smtClean="0"/>
              <a:t>pratico</a:t>
            </a:r>
            <a:r>
              <a:rPr lang="en-GB" sz="2800" dirty="0" smtClean="0"/>
              <a:t>:</a:t>
            </a:r>
          </a:p>
          <a:p>
            <a:pPr algn="ctr"/>
            <a:r>
              <a:rPr lang="en-GB" sz="2800" dirty="0" err="1" smtClean="0"/>
              <a:t>Individuare</a:t>
            </a:r>
            <a:r>
              <a:rPr lang="en-GB" sz="2800" dirty="0" smtClean="0"/>
              <a:t> e </a:t>
            </a:r>
            <a:r>
              <a:rPr lang="en-GB" sz="2800" dirty="0" err="1" smtClean="0"/>
              <a:t>connettere</a:t>
            </a:r>
            <a:r>
              <a:rPr lang="en-GB" sz="2800" dirty="0" smtClean="0"/>
              <a:t> </a:t>
            </a:r>
            <a:r>
              <a:rPr lang="en-GB" sz="2800" dirty="0" err="1" smtClean="0"/>
              <a:t>i</a:t>
            </a:r>
            <a:r>
              <a:rPr lang="en-GB" sz="2800" dirty="0" smtClean="0"/>
              <a:t> </a:t>
            </a:r>
            <a:r>
              <a:rPr lang="en-GB" sz="2800" dirty="0" err="1" smtClean="0"/>
              <a:t>componenti</a:t>
            </a:r>
            <a:r>
              <a:rPr lang="en-GB" sz="2800" dirty="0" smtClean="0"/>
              <a:t> di un </a:t>
            </a:r>
            <a:r>
              <a:rPr lang="en-GB" sz="2800" dirty="0" err="1" smtClean="0"/>
              <a:t>veicolo</a:t>
            </a:r>
            <a:r>
              <a:rPr lang="en-GB" sz="2800" dirty="0" smtClean="0"/>
              <a:t> fuel cell</a:t>
            </a:r>
            <a:endParaRPr lang="en-GB" sz="2800" dirty="0"/>
          </a:p>
        </p:txBody>
      </p:sp>
      <p:sp>
        <p:nvSpPr>
          <p:cNvPr id="18" name="Rectangle 17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105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1619672" y="0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Soluzione</a:t>
            </a:r>
            <a:r>
              <a:rPr lang="en-GB" dirty="0" smtClean="0"/>
              <a:t> 2: </a:t>
            </a:r>
            <a:r>
              <a:rPr lang="en-GB" dirty="0" err="1" smtClean="0"/>
              <a:t>interazione</a:t>
            </a:r>
            <a:r>
              <a:rPr lang="en-GB" dirty="0" smtClean="0"/>
              <a:t> </a:t>
            </a:r>
            <a:r>
              <a:rPr lang="en-GB" dirty="0" err="1" smtClean="0"/>
              <a:t>tra</a:t>
            </a:r>
            <a:r>
              <a:rPr lang="en-GB" dirty="0" smtClean="0"/>
              <a:t> I </a:t>
            </a:r>
            <a:r>
              <a:rPr lang="en-GB" dirty="0" err="1" smtClean="0"/>
              <a:t>componenti</a:t>
            </a:r>
            <a:r>
              <a:rPr lang="en-GB" dirty="0" smtClean="0"/>
              <a:t> di un powertrain fuel cell </a:t>
            </a:r>
            <a:endParaRPr lang="en-GB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784" y="816439"/>
            <a:ext cx="1610453" cy="1332147"/>
          </a:xfrm>
          <a:prstGeom prst="rect">
            <a:avLst/>
          </a:prstGeom>
        </p:spPr>
      </p:pic>
      <p:pic>
        <p:nvPicPr>
          <p:cNvPr id="17" name="Picture 2" descr="Résultat de recherche d'images pour &quot;hydrogen pistol grip&quot;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27033"/>
            <a:ext cx="1481280" cy="111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776668"/>
            <a:ext cx="2114199" cy="144016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716" y="2576868"/>
            <a:ext cx="3173772" cy="161508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2200" y="4377068"/>
            <a:ext cx="2182875" cy="156935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3296" y="2393256"/>
            <a:ext cx="2239801" cy="1819760"/>
          </a:xfrm>
          <a:prstGeom prst="rect">
            <a:avLst/>
          </a:prstGeom>
        </p:spPr>
      </p:pic>
      <p:pic>
        <p:nvPicPr>
          <p:cNvPr id="22" name="Picture 2" descr="Image associée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5080"/>
            <a:ext cx="2085567" cy="173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00" y="4630908"/>
            <a:ext cx="3676216" cy="161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16"/>
          <p:cNvSpPr txBox="1"/>
          <p:nvPr/>
        </p:nvSpPr>
        <p:spPr>
          <a:xfrm>
            <a:off x="721126" y="1928796"/>
            <a:ext cx="1844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Pistola</a:t>
            </a:r>
            <a:r>
              <a:rPr lang="en-GB" sz="1400" dirty="0" smtClean="0"/>
              <a:t> di </a:t>
            </a:r>
            <a:r>
              <a:rPr lang="en-GB" sz="1400" dirty="0" err="1" smtClean="0"/>
              <a:t>rifornimento</a:t>
            </a:r>
            <a:endParaRPr lang="en-GB" sz="1400" dirty="0"/>
          </a:p>
        </p:txBody>
      </p:sp>
      <p:sp>
        <p:nvSpPr>
          <p:cNvPr id="25" name="ZoneTexte 32"/>
          <p:cNvSpPr txBox="1"/>
          <p:nvPr/>
        </p:nvSpPr>
        <p:spPr>
          <a:xfrm>
            <a:off x="2648969" y="1943335"/>
            <a:ext cx="1672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Presa</a:t>
            </a:r>
            <a:r>
              <a:rPr lang="en-GB" sz="1400" dirty="0" smtClean="0"/>
              <a:t> di </a:t>
            </a:r>
            <a:r>
              <a:rPr lang="en-GB" sz="1400" dirty="0" err="1" smtClean="0"/>
              <a:t>ingresso</a:t>
            </a:r>
            <a:r>
              <a:rPr lang="en-GB" sz="1400" dirty="0" smtClean="0"/>
              <a:t> H2</a:t>
            </a:r>
            <a:endParaRPr lang="en-GB" sz="1400" dirty="0"/>
          </a:p>
        </p:txBody>
      </p:sp>
      <p:sp>
        <p:nvSpPr>
          <p:cNvPr id="26" name="ZoneTexte 23"/>
          <p:cNvSpPr txBox="1"/>
          <p:nvPr/>
        </p:nvSpPr>
        <p:spPr>
          <a:xfrm>
            <a:off x="5724128" y="214482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Bombola</a:t>
            </a:r>
            <a:r>
              <a:rPr lang="en-GB" sz="1400" dirty="0" smtClean="0"/>
              <a:t> H2</a:t>
            </a:r>
            <a:endParaRPr lang="en-GB" sz="1400" dirty="0"/>
          </a:p>
        </p:txBody>
      </p:sp>
      <p:sp>
        <p:nvSpPr>
          <p:cNvPr id="27" name="ZoneTexte 34"/>
          <p:cNvSpPr txBox="1"/>
          <p:nvPr/>
        </p:nvSpPr>
        <p:spPr>
          <a:xfrm>
            <a:off x="7884368" y="3997283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Fuel cell a </a:t>
            </a:r>
            <a:r>
              <a:rPr lang="en-GB" sz="1400" dirty="0" err="1" smtClean="0"/>
              <a:t>idrogeno</a:t>
            </a:r>
            <a:endParaRPr lang="en-GB" sz="1400" dirty="0"/>
          </a:p>
        </p:txBody>
      </p:sp>
      <p:sp>
        <p:nvSpPr>
          <p:cNvPr id="28" name="ZoneTexte 35"/>
          <p:cNvSpPr txBox="1"/>
          <p:nvPr/>
        </p:nvSpPr>
        <p:spPr>
          <a:xfrm>
            <a:off x="7740352" y="5437443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Batteria</a:t>
            </a:r>
            <a:r>
              <a:rPr lang="en-GB" sz="1400" dirty="0" smtClean="0"/>
              <a:t> </a:t>
            </a:r>
            <a:r>
              <a:rPr lang="en-GB" sz="1400" dirty="0" err="1" smtClean="0"/>
              <a:t>alta</a:t>
            </a:r>
            <a:r>
              <a:rPr lang="en-GB" sz="1400" dirty="0" smtClean="0"/>
              <a:t> </a:t>
            </a:r>
            <a:r>
              <a:rPr lang="en-GB" sz="1400" dirty="0" err="1" smtClean="0"/>
              <a:t>tensione</a:t>
            </a:r>
            <a:endParaRPr lang="en-GB" sz="1400" dirty="0"/>
          </a:p>
        </p:txBody>
      </p:sp>
      <p:sp>
        <p:nvSpPr>
          <p:cNvPr id="29" name="ZoneTexte 36"/>
          <p:cNvSpPr txBox="1"/>
          <p:nvPr/>
        </p:nvSpPr>
        <p:spPr>
          <a:xfrm>
            <a:off x="4535996" y="4017028"/>
            <a:ext cx="828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Inverter</a:t>
            </a:r>
            <a:endParaRPr lang="en-GB" sz="1400" dirty="0"/>
          </a:p>
        </p:txBody>
      </p:sp>
      <p:sp>
        <p:nvSpPr>
          <p:cNvPr id="30" name="ZoneTexte 37"/>
          <p:cNvSpPr txBox="1"/>
          <p:nvPr/>
        </p:nvSpPr>
        <p:spPr>
          <a:xfrm>
            <a:off x="2195736" y="4017028"/>
            <a:ext cx="1472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Motore</a:t>
            </a:r>
            <a:r>
              <a:rPr lang="en-GB" sz="1400" dirty="0" smtClean="0"/>
              <a:t> </a:t>
            </a:r>
            <a:r>
              <a:rPr lang="en-GB" sz="1400" dirty="0" err="1" smtClean="0"/>
              <a:t>elettrico</a:t>
            </a:r>
            <a:endParaRPr lang="en-GB" sz="1400" dirty="0"/>
          </a:p>
        </p:txBody>
      </p:sp>
      <p:cxnSp>
        <p:nvCxnSpPr>
          <p:cNvPr id="31" name="Connecteur droit avec flèche 33"/>
          <p:cNvCxnSpPr/>
          <p:nvPr/>
        </p:nvCxnSpPr>
        <p:spPr>
          <a:xfrm>
            <a:off x="2812920" y="3364066"/>
            <a:ext cx="678960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42"/>
          <p:cNvCxnSpPr/>
          <p:nvPr/>
        </p:nvCxnSpPr>
        <p:spPr>
          <a:xfrm>
            <a:off x="5283492" y="3702864"/>
            <a:ext cx="1656184" cy="936104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44"/>
          <p:cNvCxnSpPr/>
          <p:nvPr/>
        </p:nvCxnSpPr>
        <p:spPr>
          <a:xfrm>
            <a:off x="2014383" y="3997283"/>
            <a:ext cx="0" cy="633625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46"/>
          <p:cNvCxnSpPr/>
          <p:nvPr/>
        </p:nvCxnSpPr>
        <p:spPr>
          <a:xfrm>
            <a:off x="2123728" y="1482512"/>
            <a:ext cx="468051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48"/>
          <p:cNvCxnSpPr/>
          <p:nvPr/>
        </p:nvCxnSpPr>
        <p:spPr>
          <a:xfrm flipV="1">
            <a:off x="4211960" y="1482513"/>
            <a:ext cx="432048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50"/>
          <p:cNvCxnSpPr>
            <a:stCxn id="42" idx="2"/>
          </p:cNvCxnSpPr>
          <p:nvPr/>
        </p:nvCxnSpPr>
        <p:spPr>
          <a:xfrm flipH="1">
            <a:off x="8051021" y="2524605"/>
            <a:ext cx="504054" cy="2944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52"/>
          <p:cNvCxnSpPr>
            <a:stCxn id="19" idx="1"/>
          </p:cNvCxnSpPr>
          <p:nvPr/>
        </p:nvCxnSpPr>
        <p:spPr>
          <a:xfrm flipH="1">
            <a:off x="5292080" y="3384408"/>
            <a:ext cx="49863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57"/>
          <p:cNvCxnSpPr/>
          <p:nvPr/>
        </p:nvCxnSpPr>
        <p:spPr>
          <a:xfrm>
            <a:off x="971600" y="632652"/>
            <a:ext cx="64807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58"/>
          <p:cNvSpPr txBox="1"/>
          <p:nvPr/>
        </p:nvSpPr>
        <p:spPr>
          <a:xfrm>
            <a:off x="1691681" y="444060"/>
            <a:ext cx="207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FLUSSO DI ENERGIA</a:t>
            </a:r>
            <a:endParaRPr lang="fr-BE" dirty="0"/>
          </a:p>
        </p:txBody>
      </p:sp>
      <p:cxnSp>
        <p:nvCxnSpPr>
          <p:cNvPr id="40" name="Connecteur droit avec flèche 31"/>
          <p:cNvCxnSpPr/>
          <p:nvPr/>
        </p:nvCxnSpPr>
        <p:spPr>
          <a:xfrm flipV="1">
            <a:off x="7020272" y="1487604"/>
            <a:ext cx="432048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 3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754" y="782167"/>
            <a:ext cx="1623339" cy="1501033"/>
          </a:xfrm>
          <a:prstGeom prst="rect">
            <a:avLst/>
          </a:prstGeom>
        </p:spPr>
      </p:pic>
      <p:sp>
        <p:nvSpPr>
          <p:cNvPr id="42" name="ZoneTexte 39"/>
          <p:cNvSpPr txBox="1"/>
          <p:nvPr/>
        </p:nvSpPr>
        <p:spPr>
          <a:xfrm>
            <a:off x="7618971" y="2216828"/>
            <a:ext cx="1872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Riduttore</a:t>
            </a:r>
            <a:r>
              <a:rPr lang="en-GB" sz="1400" dirty="0" smtClean="0"/>
              <a:t> di </a:t>
            </a:r>
            <a:r>
              <a:rPr lang="en-GB" sz="1400" dirty="0" err="1" smtClean="0"/>
              <a:t>pressione</a:t>
            </a:r>
            <a:endParaRPr lang="en-GB" sz="1400" dirty="0"/>
          </a:p>
        </p:txBody>
      </p:sp>
      <p:sp>
        <p:nvSpPr>
          <p:cNvPr id="43" name="Rectangle 42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49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9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1450731" y="2220185"/>
            <a:ext cx="77724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 smtClean="0"/>
              <a:t>Ausiliari</a:t>
            </a:r>
            <a:r>
              <a:rPr lang="en-GB" dirty="0" smtClean="0"/>
              <a:t> di un </a:t>
            </a:r>
            <a:r>
              <a:rPr lang="en-GB" dirty="0" err="1" smtClean="0"/>
              <a:t>sistema</a:t>
            </a:r>
            <a:r>
              <a:rPr lang="en-GB" dirty="0" smtClean="0"/>
              <a:t> Fuel Cell</a:t>
            </a:r>
            <a:endParaRPr lang="en-GB" dirty="0"/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2136531" y="4410290"/>
            <a:ext cx="6400800" cy="766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err="1" smtClean="0"/>
              <a:t>Esempio</a:t>
            </a:r>
            <a:r>
              <a:rPr lang="en-GB" dirty="0" smtClean="0"/>
              <a:t> </a:t>
            </a:r>
            <a:r>
              <a:rPr lang="en-GB" dirty="0" err="1" smtClean="0"/>
              <a:t>basato</a:t>
            </a:r>
            <a:r>
              <a:rPr lang="en-GB" dirty="0" smtClean="0"/>
              <a:t> </a:t>
            </a:r>
            <a:r>
              <a:rPr lang="en-GB" dirty="0" err="1" smtClean="0"/>
              <a:t>sulla</a:t>
            </a:r>
            <a:r>
              <a:rPr lang="en-GB" dirty="0" smtClean="0"/>
              <a:t> Toyota </a:t>
            </a:r>
            <a:r>
              <a:rPr lang="en-GB" dirty="0" err="1" smtClean="0"/>
              <a:t>Mirai</a:t>
            </a:r>
            <a:endParaRPr lang="en-GB" dirty="0"/>
          </a:p>
        </p:txBody>
      </p:sp>
      <p:sp>
        <p:nvSpPr>
          <p:cNvPr id="17" name="ZoneTexte 4"/>
          <p:cNvSpPr txBox="1"/>
          <p:nvPr/>
        </p:nvSpPr>
        <p:spPr>
          <a:xfrm>
            <a:off x="1664523" y="433007"/>
            <a:ext cx="7560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Sub-</a:t>
            </a:r>
            <a:r>
              <a:rPr lang="en-GB" sz="2800" dirty="0" err="1" smtClean="0"/>
              <a:t>esercizio</a:t>
            </a:r>
            <a:r>
              <a:rPr lang="en-GB" sz="2800" dirty="0" smtClean="0"/>
              <a:t> </a:t>
            </a:r>
            <a:r>
              <a:rPr lang="en-GB" sz="2800" dirty="0" err="1" smtClean="0"/>
              <a:t>pratico</a:t>
            </a:r>
            <a:r>
              <a:rPr lang="en-GB" sz="2800" dirty="0" smtClean="0"/>
              <a:t>:</a:t>
            </a:r>
          </a:p>
          <a:p>
            <a:pPr algn="ctr"/>
            <a:r>
              <a:rPr lang="en-GB" sz="2800" dirty="0" err="1" smtClean="0"/>
              <a:t>Connettere</a:t>
            </a:r>
            <a:r>
              <a:rPr lang="en-GB" sz="2800" dirty="0" smtClean="0"/>
              <a:t> </a:t>
            </a:r>
            <a:r>
              <a:rPr lang="en-GB" sz="2800" dirty="0" err="1" smtClean="0"/>
              <a:t>gli</a:t>
            </a:r>
            <a:r>
              <a:rPr lang="en-GB" sz="2800" dirty="0" smtClean="0"/>
              <a:t> </a:t>
            </a:r>
            <a:r>
              <a:rPr lang="en-GB" sz="2800" dirty="0" err="1" smtClean="0"/>
              <a:t>ausiliari</a:t>
            </a:r>
            <a:r>
              <a:rPr lang="en-GB" sz="2800" dirty="0" smtClean="0"/>
              <a:t> di un </a:t>
            </a:r>
            <a:r>
              <a:rPr lang="en-GB" sz="2800" dirty="0" err="1" smtClean="0"/>
              <a:t>sistema</a:t>
            </a:r>
            <a:r>
              <a:rPr lang="en-GB" sz="2800" dirty="0" smtClean="0"/>
              <a:t> </a:t>
            </a:r>
          </a:p>
          <a:p>
            <a:pPr algn="ctr"/>
            <a:r>
              <a:rPr lang="en-GB" sz="2800" dirty="0" smtClean="0"/>
              <a:t>PEM fuel cell per </a:t>
            </a:r>
            <a:r>
              <a:rPr lang="en-GB" sz="2800" dirty="0" err="1" smtClean="0"/>
              <a:t>veicoli</a:t>
            </a:r>
            <a:endParaRPr lang="en-GB" sz="2800" dirty="0"/>
          </a:p>
        </p:txBody>
      </p:sp>
      <p:sp>
        <p:nvSpPr>
          <p:cNvPr id="18" name="Rectangle 17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210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2956438" y="41924"/>
            <a:ext cx="396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Sotto-</a:t>
            </a:r>
            <a:r>
              <a:rPr lang="en-GB" dirty="0" err="1" smtClean="0"/>
              <a:t>esercizio</a:t>
            </a:r>
            <a:r>
              <a:rPr lang="en-GB" dirty="0" smtClean="0"/>
              <a:t>: </a:t>
            </a:r>
            <a:r>
              <a:rPr lang="en-GB" dirty="0" err="1" smtClean="0"/>
              <a:t>ausiliari</a:t>
            </a:r>
            <a:r>
              <a:rPr lang="en-GB" dirty="0" smtClean="0"/>
              <a:t> di </a:t>
            </a:r>
            <a:r>
              <a:rPr lang="en-GB" dirty="0" err="1" smtClean="0"/>
              <a:t>una</a:t>
            </a:r>
            <a:r>
              <a:rPr lang="en-GB" dirty="0" smtClean="0"/>
              <a:t> fuel cell</a:t>
            </a:r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1239153" y="4651711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 smtClean="0"/>
              <a:t>Una</a:t>
            </a:r>
            <a:r>
              <a:rPr lang="en-GB" dirty="0" smtClean="0"/>
              <a:t> fuel cell ha </a:t>
            </a:r>
            <a:r>
              <a:rPr lang="en-GB" dirty="0" err="1" smtClean="0"/>
              <a:t>bisogno</a:t>
            </a:r>
            <a:r>
              <a:rPr lang="en-GB" dirty="0" smtClean="0"/>
              <a:t> di </a:t>
            </a:r>
            <a:r>
              <a:rPr lang="en-GB" dirty="0" err="1" smtClean="0"/>
              <a:t>apparecchi</a:t>
            </a:r>
            <a:r>
              <a:rPr lang="en-GB" dirty="0" smtClean="0"/>
              <a:t> </a:t>
            </a:r>
            <a:r>
              <a:rPr lang="en-GB" dirty="0" err="1" smtClean="0"/>
              <a:t>ausiliari</a:t>
            </a:r>
            <a:r>
              <a:rPr lang="en-GB" dirty="0" smtClean="0"/>
              <a:t> per </a:t>
            </a:r>
            <a:r>
              <a:rPr lang="en-GB" dirty="0" err="1" smtClean="0"/>
              <a:t>funzionare</a:t>
            </a:r>
            <a:r>
              <a:rPr lang="en-GB" dirty="0" smtClean="0"/>
              <a:t> </a:t>
            </a:r>
            <a:r>
              <a:rPr lang="en-GB" dirty="0" err="1" smtClean="0"/>
              <a:t>correttamente</a:t>
            </a:r>
            <a:r>
              <a:rPr lang="en-GB" dirty="0" smtClean="0"/>
              <a:t>. </a:t>
            </a:r>
            <a:r>
              <a:rPr lang="en-GB" dirty="0" err="1" smtClean="0"/>
              <a:t>Deve</a:t>
            </a:r>
            <a:r>
              <a:rPr lang="en-GB" dirty="0" smtClean="0"/>
              <a:t> </a:t>
            </a:r>
            <a:r>
              <a:rPr lang="en-GB" dirty="0" err="1" smtClean="0"/>
              <a:t>essere</a:t>
            </a:r>
            <a:r>
              <a:rPr lang="en-GB" dirty="0" smtClean="0"/>
              <a:t> </a:t>
            </a:r>
            <a:r>
              <a:rPr lang="en-GB" dirty="0" err="1" smtClean="0"/>
              <a:t>alimentata</a:t>
            </a:r>
            <a:r>
              <a:rPr lang="en-GB" dirty="0" smtClean="0"/>
              <a:t> da </a:t>
            </a:r>
            <a:r>
              <a:rPr lang="en-GB" dirty="0" err="1" smtClean="0"/>
              <a:t>idrogeno</a:t>
            </a:r>
            <a:r>
              <a:rPr lang="en-GB" dirty="0" smtClean="0"/>
              <a:t> e aria </a:t>
            </a:r>
            <a:r>
              <a:rPr lang="en-GB" dirty="0" err="1" smtClean="0"/>
              <a:t>umidificata</a:t>
            </a:r>
            <a:r>
              <a:rPr lang="en-GB" dirty="0" smtClean="0"/>
              <a:t> e </a:t>
            </a:r>
            <a:r>
              <a:rPr lang="en-GB" dirty="0" err="1" smtClean="0"/>
              <a:t>filtrata</a:t>
            </a:r>
            <a:r>
              <a:rPr lang="en-GB" dirty="0" smtClean="0"/>
              <a:t>, </a:t>
            </a:r>
            <a:r>
              <a:rPr lang="en-GB" dirty="0" err="1" smtClean="0"/>
              <a:t>deve</a:t>
            </a:r>
            <a:r>
              <a:rPr lang="en-GB" dirty="0" smtClean="0"/>
              <a:t> </a:t>
            </a:r>
            <a:r>
              <a:rPr lang="en-GB" dirty="0" err="1" smtClean="0"/>
              <a:t>essere</a:t>
            </a:r>
            <a:r>
              <a:rPr lang="en-GB" dirty="0" smtClean="0"/>
              <a:t> </a:t>
            </a:r>
            <a:r>
              <a:rPr lang="en-GB" dirty="0" err="1" smtClean="0"/>
              <a:t>raffreddata</a:t>
            </a:r>
            <a:r>
              <a:rPr lang="en-GB" dirty="0" smtClean="0"/>
              <a:t> e </a:t>
            </a:r>
            <a:r>
              <a:rPr lang="en-GB" dirty="0" err="1" smtClean="0"/>
              <a:t>l’acqua</a:t>
            </a:r>
            <a:r>
              <a:rPr lang="en-GB" dirty="0" smtClean="0"/>
              <a:t> </a:t>
            </a:r>
            <a:r>
              <a:rPr lang="en-GB" dirty="0" err="1" smtClean="0"/>
              <a:t>prodotta</a:t>
            </a:r>
            <a:r>
              <a:rPr lang="en-GB" dirty="0" smtClean="0"/>
              <a:t> </a:t>
            </a:r>
            <a:r>
              <a:rPr lang="en-GB" dirty="0" err="1" smtClean="0"/>
              <a:t>deve</a:t>
            </a:r>
            <a:r>
              <a:rPr lang="en-GB" dirty="0" smtClean="0"/>
              <a:t> </a:t>
            </a:r>
            <a:r>
              <a:rPr lang="en-GB" dirty="0" err="1" smtClean="0"/>
              <a:t>essere</a:t>
            </a:r>
            <a:r>
              <a:rPr lang="en-GB" dirty="0" smtClean="0"/>
              <a:t> </a:t>
            </a:r>
            <a:r>
              <a:rPr lang="en-GB" dirty="0" err="1" smtClean="0"/>
              <a:t>eliminata</a:t>
            </a:r>
            <a:r>
              <a:rPr lang="en-GB" dirty="0" smtClean="0"/>
              <a:t> da un </a:t>
            </a:r>
            <a:r>
              <a:rPr lang="en-GB" dirty="0" err="1" smtClean="0"/>
              <a:t>sistema</a:t>
            </a:r>
            <a:r>
              <a:rPr lang="en-GB" dirty="0" smtClean="0"/>
              <a:t> di </a:t>
            </a:r>
            <a:r>
              <a:rPr lang="en-GB" dirty="0" err="1" smtClean="0"/>
              <a:t>scarico</a:t>
            </a:r>
            <a:r>
              <a:rPr lang="en-GB" dirty="0" smtClean="0"/>
              <a:t>. </a:t>
            </a:r>
            <a:endParaRPr lang="en-GB" dirty="0"/>
          </a:p>
        </p:txBody>
      </p:sp>
      <p:pic>
        <p:nvPicPr>
          <p:cNvPr id="17" name="Imag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4804" y="525239"/>
            <a:ext cx="5997427" cy="384962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08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873892" y="5040370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Il </a:t>
            </a:r>
            <a:r>
              <a:rPr lang="en-GB" dirty="0" err="1" smtClean="0"/>
              <a:t>radiatore</a:t>
            </a:r>
            <a:r>
              <a:rPr lang="en-GB" dirty="0" smtClean="0"/>
              <a:t> e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sistema</a:t>
            </a:r>
            <a:r>
              <a:rPr lang="en-GB" dirty="0" smtClean="0"/>
              <a:t> di </a:t>
            </a:r>
            <a:r>
              <a:rPr lang="en-GB" dirty="0" err="1" smtClean="0"/>
              <a:t>raffreddamento</a:t>
            </a:r>
            <a:r>
              <a:rPr lang="en-GB" dirty="0" smtClean="0"/>
              <a:t>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impiegati</a:t>
            </a:r>
            <a:r>
              <a:rPr lang="en-GB" dirty="0" smtClean="0"/>
              <a:t> per </a:t>
            </a:r>
            <a:r>
              <a:rPr lang="en-GB" dirty="0" err="1" smtClean="0"/>
              <a:t>raffreddare</a:t>
            </a:r>
            <a:r>
              <a:rPr lang="en-GB" dirty="0" smtClean="0"/>
              <a:t> la fuel cell </a:t>
            </a:r>
            <a:r>
              <a:rPr lang="en-GB" dirty="0" err="1" smtClean="0"/>
              <a:t>durante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funzionamento</a:t>
            </a:r>
            <a:r>
              <a:rPr lang="en-GB" dirty="0" smtClean="0"/>
              <a:t>. Un </a:t>
            </a:r>
            <a:r>
              <a:rPr lang="en-GB" dirty="0" err="1" smtClean="0"/>
              <a:t>fluido</a:t>
            </a:r>
            <a:r>
              <a:rPr lang="en-GB" dirty="0" smtClean="0"/>
              <a:t> </a:t>
            </a:r>
            <a:r>
              <a:rPr lang="en-GB" dirty="0" err="1" smtClean="0"/>
              <a:t>assorbe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calore</a:t>
            </a:r>
            <a:r>
              <a:rPr lang="en-GB" dirty="0" smtClean="0"/>
              <a:t> </a:t>
            </a:r>
            <a:r>
              <a:rPr lang="en-GB" dirty="0" err="1" smtClean="0"/>
              <a:t>prodotto</a:t>
            </a:r>
            <a:r>
              <a:rPr lang="en-GB" dirty="0" smtClean="0"/>
              <a:t> e </a:t>
            </a:r>
            <a:r>
              <a:rPr lang="en-GB" dirty="0" err="1" smtClean="0"/>
              <a:t>circola</a:t>
            </a:r>
            <a:r>
              <a:rPr lang="en-GB" dirty="0" smtClean="0"/>
              <a:t> in </a:t>
            </a:r>
            <a:r>
              <a:rPr lang="en-GB" dirty="0" err="1" smtClean="0"/>
              <a:t>uno</a:t>
            </a:r>
            <a:r>
              <a:rPr lang="en-GB" dirty="0" smtClean="0"/>
              <a:t> </a:t>
            </a:r>
            <a:r>
              <a:rPr lang="en-GB" dirty="0" err="1" smtClean="0"/>
              <a:t>scambiatore</a:t>
            </a:r>
            <a:r>
              <a:rPr lang="en-GB" dirty="0" smtClean="0"/>
              <a:t> di </a:t>
            </a:r>
            <a:r>
              <a:rPr lang="en-GB" dirty="0" err="1" smtClean="0"/>
              <a:t>calore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cede </a:t>
            </a:r>
            <a:r>
              <a:rPr lang="en-GB" dirty="0" err="1" smtClean="0"/>
              <a:t>calore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</a:t>
            </a:r>
            <a:r>
              <a:rPr lang="en-GB" dirty="0" err="1" smtClean="0"/>
              <a:t>radiatore</a:t>
            </a:r>
            <a:r>
              <a:rPr lang="en-GB" dirty="0" smtClean="0"/>
              <a:t>. 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719000" y="466063"/>
            <a:ext cx="8064896" cy="4536504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8" name="Connecteur droit 5"/>
          <p:cNvCxnSpPr/>
          <p:nvPr/>
        </p:nvCxnSpPr>
        <p:spPr>
          <a:xfrm>
            <a:off x="3239280" y="466063"/>
            <a:ext cx="0" cy="4536504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44" y="2078807"/>
            <a:ext cx="2299741" cy="131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"/>
          <p:cNvSpPr txBox="1"/>
          <p:nvPr/>
        </p:nvSpPr>
        <p:spPr>
          <a:xfrm>
            <a:off x="845044" y="1624443"/>
            <a:ext cx="2106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Radiatore</a:t>
            </a:r>
            <a:r>
              <a:rPr lang="fr-BE" sz="1200" dirty="0" smtClean="0"/>
              <a:t> e </a:t>
            </a:r>
            <a:r>
              <a:rPr lang="fr-BE" sz="1200" dirty="0" err="1" smtClean="0"/>
              <a:t>sub-radiatore</a:t>
            </a:r>
            <a:endParaRPr lang="fr-BE" sz="1200" dirty="0"/>
          </a:p>
        </p:txBody>
      </p:sp>
      <p:cxnSp>
        <p:nvCxnSpPr>
          <p:cNvPr id="21" name="Connecteur droit 7"/>
          <p:cNvCxnSpPr/>
          <p:nvPr/>
        </p:nvCxnSpPr>
        <p:spPr>
          <a:xfrm flipV="1">
            <a:off x="898448" y="1910586"/>
            <a:ext cx="0" cy="4430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384" y="1236603"/>
            <a:ext cx="36099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2"/>
          <p:cNvSpPr txBox="1"/>
          <p:nvPr/>
        </p:nvSpPr>
        <p:spPr>
          <a:xfrm>
            <a:off x="2956438" y="41924"/>
            <a:ext cx="396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Sotto-</a:t>
            </a:r>
            <a:r>
              <a:rPr lang="en-GB" dirty="0" err="1" smtClean="0"/>
              <a:t>esercizio</a:t>
            </a:r>
            <a:r>
              <a:rPr lang="en-GB" dirty="0" smtClean="0"/>
              <a:t>: </a:t>
            </a:r>
            <a:r>
              <a:rPr lang="en-GB" dirty="0" err="1" smtClean="0"/>
              <a:t>ausiliari</a:t>
            </a:r>
            <a:r>
              <a:rPr lang="en-GB" dirty="0" smtClean="0"/>
              <a:t> di </a:t>
            </a:r>
            <a:r>
              <a:rPr lang="en-GB" dirty="0" err="1" smtClean="0"/>
              <a:t>una</a:t>
            </a:r>
            <a:r>
              <a:rPr lang="en-GB" dirty="0" smtClean="0"/>
              <a:t> fuel cell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08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755576" y="5094275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La </a:t>
            </a:r>
            <a:r>
              <a:rPr lang="en-GB" dirty="0" err="1" smtClean="0"/>
              <a:t>pompa</a:t>
            </a:r>
            <a:r>
              <a:rPr lang="en-GB" dirty="0" smtClean="0"/>
              <a:t> </a:t>
            </a:r>
            <a:r>
              <a:rPr lang="en-GB" dirty="0" err="1" smtClean="0"/>
              <a:t>dell’idrogeno</a:t>
            </a:r>
            <a:r>
              <a:rPr lang="en-GB" dirty="0" smtClean="0"/>
              <a:t> è </a:t>
            </a:r>
            <a:r>
              <a:rPr lang="en-GB" dirty="0" err="1" smtClean="0"/>
              <a:t>spesso</a:t>
            </a:r>
            <a:r>
              <a:rPr lang="en-GB" dirty="0" smtClean="0"/>
              <a:t> </a:t>
            </a:r>
            <a:r>
              <a:rPr lang="en-GB" dirty="0" err="1" smtClean="0"/>
              <a:t>integrata</a:t>
            </a:r>
            <a:r>
              <a:rPr lang="en-GB" dirty="0" smtClean="0"/>
              <a:t> </a:t>
            </a:r>
            <a:r>
              <a:rPr lang="en-GB" dirty="0" err="1" smtClean="0"/>
              <a:t>nello</a:t>
            </a:r>
            <a:r>
              <a:rPr lang="en-GB" dirty="0" smtClean="0"/>
              <a:t> stack fuel cell. Serve a </a:t>
            </a:r>
            <a:r>
              <a:rPr lang="en-GB" dirty="0" err="1" smtClean="0"/>
              <a:t>garantire</a:t>
            </a:r>
            <a:r>
              <a:rPr lang="en-GB" dirty="0" smtClean="0"/>
              <a:t>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portata</a:t>
            </a:r>
            <a:r>
              <a:rPr lang="en-GB" dirty="0" smtClean="0"/>
              <a:t> di </a:t>
            </a:r>
            <a:r>
              <a:rPr lang="en-GB" dirty="0" err="1" smtClean="0"/>
              <a:t>idrogeno</a:t>
            </a:r>
            <a:r>
              <a:rPr lang="en-GB" dirty="0" smtClean="0"/>
              <a:t> </a:t>
            </a:r>
            <a:r>
              <a:rPr lang="en-GB" dirty="0" err="1" smtClean="0"/>
              <a:t>sufficiente</a:t>
            </a:r>
            <a:r>
              <a:rPr lang="en-GB" dirty="0" smtClean="0"/>
              <a:t> a </a:t>
            </a:r>
            <a:r>
              <a:rPr lang="en-GB" dirty="0" err="1" smtClean="0"/>
              <a:t>tutte</a:t>
            </a:r>
            <a:r>
              <a:rPr lang="en-GB" dirty="0" smtClean="0"/>
              <a:t> le </a:t>
            </a:r>
            <a:r>
              <a:rPr lang="en-GB" dirty="0" err="1" smtClean="0"/>
              <a:t>celle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non è </a:t>
            </a:r>
            <a:r>
              <a:rPr lang="en-GB" dirty="0" err="1" smtClean="0"/>
              <a:t>sempre</a:t>
            </a:r>
            <a:r>
              <a:rPr lang="en-GB" dirty="0" smtClean="0"/>
              <a:t> </a:t>
            </a:r>
            <a:r>
              <a:rPr lang="en-GB" dirty="0" err="1" smtClean="0"/>
              <a:t>assicurata</a:t>
            </a:r>
            <a:r>
              <a:rPr lang="en-GB" dirty="0" smtClean="0"/>
              <a:t> vista la </a:t>
            </a:r>
            <a:r>
              <a:rPr lang="en-GB" dirty="0" err="1" smtClean="0"/>
              <a:t>bassa</a:t>
            </a:r>
            <a:r>
              <a:rPr lang="en-GB" dirty="0" smtClean="0"/>
              <a:t> </a:t>
            </a:r>
            <a:r>
              <a:rPr lang="en-GB" dirty="0" err="1" smtClean="0"/>
              <a:t>pressione</a:t>
            </a:r>
            <a:r>
              <a:rPr lang="en-GB" dirty="0" smtClean="0"/>
              <a:t> </a:t>
            </a:r>
            <a:r>
              <a:rPr lang="en-GB" dirty="0" err="1" smtClean="0"/>
              <a:t>dell’idrogeno</a:t>
            </a:r>
            <a:r>
              <a:rPr lang="en-GB" dirty="0" smtClean="0"/>
              <a:t> in </a:t>
            </a:r>
            <a:r>
              <a:rPr lang="en-GB" dirty="0" err="1" smtClean="0"/>
              <a:t>questo</a:t>
            </a:r>
            <a:r>
              <a:rPr lang="en-GB" dirty="0" smtClean="0"/>
              <a:t> </a:t>
            </a:r>
            <a:r>
              <a:rPr lang="en-GB" dirty="0" err="1" smtClean="0"/>
              <a:t>punto</a:t>
            </a:r>
            <a:r>
              <a:rPr lang="en-GB" dirty="0" smtClean="0"/>
              <a:t> del </a:t>
            </a:r>
            <a:r>
              <a:rPr lang="en-GB" dirty="0" err="1" smtClean="0"/>
              <a:t>circuito</a:t>
            </a:r>
            <a:r>
              <a:rPr lang="en-GB" dirty="0" smtClean="0"/>
              <a:t>. 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796066" y="471898"/>
            <a:ext cx="8064896" cy="4536504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8" name="Connecteur droit 4"/>
          <p:cNvCxnSpPr/>
          <p:nvPr/>
        </p:nvCxnSpPr>
        <p:spPr>
          <a:xfrm>
            <a:off x="3332394" y="471898"/>
            <a:ext cx="0" cy="4536504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22" y="742334"/>
            <a:ext cx="2183417" cy="181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752" y="1086445"/>
            <a:ext cx="39719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577" y="2950267"/>
            <a:ext cx="1803472" cy="166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"/>
          <p:cNvSpPr txBox="1"/>
          <p:nvPr/>
        </p:nvSpPr>
        <p:spPr>
          <a:xfrm>
            <a:off x="2956438" y="41924"/>
            <a:ext cx="396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Sotto-</a:t>
            </a:r>
            <a:r>
              <a:rPr lang="en-GB" dirty="0" err="1" smtClean="0"/>
              <a:t>esercizio</a:t>
            </a:r>
            <a:r>
              <a:rPr lang="en-GB" dirty="0" smtClean="0"/>
              <a:t>: </a:t>
            </a:r>
            <a:r>
              <a:rPr lang="en-GB" dirty="0" err="1" smtClean="0"/>
              <a:t>ausiliari</a:t>
            </a:r>
            <a:r>
              <a:rPr lang="en-GB" dirty="0" smtClean="0"/>
              <a:t> di </a:t>
            </a:r>
            <a:r>
              <a:rPr lang="en-GB" dirty="0" err="1" smtClean="0"/>
              <a:t>una</a:t>
            </a:r>
            <a:r>
              <a:rPr lang="en-GB" dirty="0" smtClean="0"/>
              <a:t> fuel cell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13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943281" y="5132915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Il </a:t>
            </a:r>
            <a:r>
              <a:rPr lang="en-GB" dirty="0" err="1" smtClean="0"/>
              <a:t>filtro</a:t>
            </a:r>
            <a:r>
              <a:rPr lang="en-GB" dirty="0" smtClean="0"/>
              <a:t> </a:t>
            </a:r>
            <a:r>
              <a:rPr lang="en-GB" dirty="0" err="1" smtClean="0"/>
              <a:t>dell’aria</a:t>
            </a:r>
            <a:r>
              <a:rPr lang="en-GB" dirty="0" smtClean="0"/>
              <a:t> </a:t>
            </a:r>
            <a:r>
              <a:rPr lang="en-GB" dirty="0" err="1" smtClean="0"/>
              <a:t>evita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particelle</a:t>
            </a:r>
            <a:r>
              <a:rPr lang="en-GB" dirty="0" smtClean="0"/>
              <a:t> di </a:t>
            </a:r>
            <a:r>
              <a:rPr lang="en-GB" dirty="0" err="1" smtClean="0"/>
              <a:t>polvere</a:t>
            </a:r>
            <a:r>
              <a:rPr lang="en-GB" dirty="0" smtClean="0"/>
              <a:t> </a:t>
            </a:r>
            <a:r>
              <a:rPr lang="en-GB" dirty="0" err="1" smtClean="0"/>
              <a:t>entrino</a:t>
            </a:r>
            <a:r>
              <a:rPr lang="en-GB" dirty="0" smtClean="0"/>
              <a:t> </a:t>
            </a:r>
            <a:r>
              <a:rPr lang="en-GB" dirty="0" err="1" smtClean="0"/>
              <a:t>nello</a:t>
            </a:r>
            <a:r>
              <a:rPr lang="en-GB" dirty="0" smtClean="0"/>
              <a:t> stack e </a:t>
            </a:r>
            <a:r>
              <a:rPr lang="en-GB" dirty="0" err="1" smtClean="0"/>
              <a:t>contaminino</a:t>
            </a:r>
            <a:r>
              <a:rPr lang="en-GB" dirty="0" smtClean="0"/>
              <a:t> le </a:t>
            </a:r>
            <a:r>
              <a:rPr lang="en-GB" dirty="0" err="1" smtClean="0"/>
              <a:t>superfici</a:t>
            </a:r>
            <a:r>
              <a:rPr lang="en-GB" dirty="0" smtClean="0"/>
              <a:t> </a:t>
            </a:r>
            <a:r>
              <a:rPr lang="en-GB" dirty="0" err="1" smtClean="0"/>
              <a:t>attive</a:t>
            </a:r>
            <a:r>
              <a:rPr lang="en-GB" dirty="0" smtClean="0"/>
              <a:t>. I </a:t>
            </a:r>
            <a:r>
              <a:rPr lang="en-GB" dirty="0" err="1" smtClean="0"/>
              <a:t>contaminanti</a:t>
            </a:r>
            <a:r>
              <a:rPr lang="en-GB" dirty="0" smtClean="0"/>
              <a:t> </a:t>
            </a:r>
            <a:r>
              <a:rPr lang="en-GB" dirty="0" err="1" smtClean="0"/>
              <a:t>degradano</a:t>
            </a:r>
            <a:r>
              <a:rPr lang="en-GB" dirty="0" smtClean="0"/>
              <a:t> le performance </a:t>
            </a:r>
            <a:r>
              <a:rPr lang="en-GB" dirty="0" err="1" smtClean="0"/>
              <a:t>della</a:t>
            </a:r>
            <a:r>
              <a:rPr lang="en-GB" dirty="0" smtClean="0"/>
              <a:t> fuel cell. </a:t>
            </a:r>
            <a:endParaRPr lang="en-GB" dirty="0"/>
          </a:p>
        </p:txBody>
      </p:sp>
      <p:pic>
        <p:nvPicPr>
          <p:cNvPr id="17" name="Imag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900450"/>
            <a:ext cx="4571898" cy="19540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55576" y="586343"/>
            <a:ext cx="8064896" cy="4536504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9" name="Connecteur droit 5"/>
          <p:cNvCxnSpPr/>
          <p:nvPr/>
        </p:nvCxnSpPr>
        <p:spPr>
          <a:xfrm>
            <a:off x="3275856" y="586343"/>
            <a:ext cx="0" cy="4536504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61" y="1990406"/>
            <a:ext cx="2273194" cy="172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"/>
          <p:cNvSpPr txBox="1"/>
          <p:nvPr/>
        </p:nvSpPr>
        <p:spPr>
          <a:xfrm>
            <a:off x="2956438" y="41924"/>
            <a:ext cx="396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Sotto-</a:t>
            </a:r>
            <a:r>
              <a:rPr lang="en-GB" dirty="0" err="1" smtClean="0"/>
              <a:t>esercizio</a:t>
            </a:r>
            <a:r>
              <a:rPr lang="en-GB" dirty="0" smtClean="0"/>
              <a:t>: </a:t>
            </a:r>
            <a:r>
              <a:rPr lang="en-GB" dirty="0" err="1" smtClean="0"/>
              <a:t>ausiliari</a:t>
            </a:r>
            <a:r>
              <a:rPr lang="en-GB" dirty="0" smtClean="0"/>
              <a:t> di </a:t>
            </a:r>
            <a:r>
              <a:rPr lang="en-GB" dirty="0" err="1" smtClean="0"/>
              <a:t>una</a:t>
            </a:r>
            <a:r>
              <a:rPr lang="en-GB" dirty="0" smtClean="0"/>
              <a:t> fuel cell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179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706039" y="5084109"/>
            <a:ext cx="8780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Il </a:t>
            </a:r>
            <a:r>
              <a:rPr lang="en-GB" dirty="0" err="1" smtClean="0"/>
              <a:t>compressore</a:t>
            </a:r>
            <a:r>
              <a:rPr lang="en-GB" dirty="0" smtClean="0"/>
              <a:t> </a:t>
            </a:r>
            <a:r>
              <a:rPr lang="en-GB" dirty="0" err="1" smtClean="0"/>
              <a:t>d’aria</a:t>
            </a:r>
            <a:r>
              <a:rPr lang="en-GB" dirty="0" smtClean="0"/>
              <a:t> </a:t>
            </a:r>
            <a:r>
              <a:rPr lang="en-GB" dirty="0" err="1" smtClean="0"/>
              <a:t>garantisce</a:t>
            </a:r>
            <a:r>
              <a:rPr lang="en-GB" dirty="0" smtClean="0"/>
              <a:t>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portata</a:t>
            </a:r>
            <a:r>
              <a:rPr lang="en-GB" dirty="0" smtClean="0"/>
              <a:t> </a:t>
            </a:r>
            <a:r>
              <a:rPr lang="en-GB" dirty="0" err="1" smtClean="0"/>
              <a:t>d’aria</a:t>
            </a:r>
            <a:r>
              <a:rPr lang="en-GB" dirty="0" smtClean="0"/>
              <a:t> </a:t>
            </a:r>
            <a:r>
              <a:rPr lang="en-GB" dirty="0" err="1" smtClean="0"/>
              <a:t>necessaria</a:t>
            </a:r>
            <a:r>
              <a:rPr lang="en-GB" dirty="0" smtClean="0"/>
              <a:t> </a:t>
            </a:r>
            <a:r>
              <a:rPr lang="en-GB" dirty="0" err="1" smtClean="0"/>
              <a:t>alla</a:t>
            </a:r>
            <a:r>
              <a:rPr lang="en-GB" dirty="0" smtClean="0"/>
              <a:t> </a:t>
            </a:r>
            <a:r>
              <a:rPr lang="en-GB" dirty="0" err="1" smtClean="0"/>
              <a:t>corrente</a:t>
            </a:r>
            <a:r>
              <a:rPr lang="en-GB" dirty="0" smtClean="0"/>
              <a:t> </a:t>
            </a:r>
            <a:r>
              <a:rPr lang="en-GB" dirty="0" err="1" smtClean="0"/>
              <a:t>richiesta</a:t>
            </a:r>
            <a:r>
              <a:rPr lang="en-GB" dirty="0" smtClean="0"/>
              <a:t>. </a:t>
            </a:r>
            <a:r>
              <a:rPr lang="en-GB" dirty="0" err="1" smtClean="0"/>
              <a:t>Più</a:t>
            </a:r>
            <a:r>
              <a:rPr lang="en-GB" dirty="0" smtClean="0"/>
              <a:t> </a:t>
            </a:r>
            <a:r>
              <a:rPr lang="en-GB" dirty="0" err="1" smtClean="0"/>
              <a:t>corrente</a:t>
            </a:r>
            <a:r>
              <a:rPr lang="en-GB" dirty="0" smtClean="0"/>
              <a:t> </a:t>
            </a:r>
            <a:r>
              <a:rPr lang="en-GB" dirty="0" err="1" smtClean="0"/>
              <a:t>chiediamo</a:t>
            </a:r>
            <a:r>
              <a:rPr lang="en-GB" dirty="0" smtClean="0"/>
              <a:t> al </a:t>
            </a:r>
            <a:r>
              <a:rPr lang="en-GB" dirty="0" err="1" smtClean="0"/>
              <a:t>sistema</a:t>
            </a:r>
            <a:r>
              <a:rPr lang="en-GB" dirty="0" smtClean="0"/>
              <a:t>, </a:t>
            </a:r>
            <a:r>
              <a:rPr lang="en-GB" dirty="0" err="1" smtClean="0"/>
              <a:t>maggiore</a:t>
            </a:r>
            <a:r>
              <a:rPr lang="en-GB" dirty="0" smtClean="0"/>
              <a:t> è la </a:t>
            </a:r>
            <a:r>
              <a:rPr lang="en-GB" dirty="0" err="1" smtClean="0"/>
              <a:t>portata</a:t>
            </a:r>
            <a:r>
              <a:rPr lang="en-GB" dirty="0" smtClean="0"/>
              <a:t> </a:t>
            </a:r>
            <a:r>
              <a:rPr lang="en-GB" dirty="0" err="1" smtClean="0"/>
              <a:t>d’aria</a:t>
            </a:r>
            <a:r>
              <a:rPr lang="en-GB" dirty="0" smtClean="0"/>
              <a:t> e </a:t>
            </a:r>
            <a:r>
              <a:rPr lang="en-GB" dirty="0" err="1" smtClean="0"/>
              <a:t>idrogeno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dobbiamo</a:t>
            </a:r>
            <a:r>
              <a:rPr lang="en-GB" dirty="0" smtClean="0"/>
              <a:t> </a:t>
            </a:r>
            <a:r>
              <a:rPr lang="en-GB" dirty="0" err="1" smtClean="0"/>
              <a:t>immettere</a:t>
            </a:r>
            <a:r>
              <a:rPr lang="en-GB" dirty="0" smtClean="0"/>
              <a:t>. 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706039" y="545860"/>
            <a:ext cx="8064896" cy="4536504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8" name="Connecteur droit 4"/>
          <p:cNvCxnSpPr/>
          <p:nvPr/>
        </p:nvCxnSpPr>
        <p:spPr>
          <a:xfrm>
            <a:off x="3239680" y="545860"/>
            <a:ext cx="0" cy="4536504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3775" y="1293472"/>
            <a:ext cx="3907405" cy="3240360"/>
          </a:xfrm>
          <a:prstGeom prst="rect">
            <a:avLst/>
          </a:prstGeom>
        </p:spPr>
      </p:pic>
      <p:pic>
        <p:nvPicPr>
          <p:cNvPr id="20" name="Imag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992" y="1521226"/>
            <a:ext cx="1890499" cy="2784852"/>
          </a:xfrm>
          <a:prstGeom prst="rect">
            <a:avLst/>
          </a:prstGeom>
        </p:spPr>
      </p:pic>
      <p:sp>
        <p:nvSpPr>
          <p:cNvPr id="21" name="ZoneTexte 2"/>
          <p:cNvSpPr txBox="1"/>
          <p:nvPr/>
        </p:nvSpPr>
        <p:spPr>
          <a:xfrm>
            <a:off x="2956438" y="41924"/>
            <a:ext cx="396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Sotto-</a:t>
            </a:r>
            <a:r>
              <a:rPr lang="en-GB" dirty="0" err="1" smtClean="0"/>
              <a:t>esercizio</a:t>
            </a:r>
            <a:r>
              <a:rPr lang="en-GB" dirty="0" smtClean="0"/>
              <a:t>: </a:t>
            </a:r>
            <a:r>
              <a:rPr lang="en-GB" dirty="0" err="1" smtClean="0"/>
              <a:t>ausiliari</a:t>
            </a:r>
            <a:r>
              <a:rPr lang="en-GB" dirty="0" smtClean="0"/>
              <a:t> di </a:t>
            </a:r>
            <a:r>
              <a:rPr lang="en-GB" dirty="0" err="1" smtClean="0"/>
              <a:t>una</a:t>
            </a:r>
            <a:r>
              <a:rPr lang="en-GB" dirty="0" smtClean="0"/>
              <a:t> fuel cell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492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331489" y="5132128"/>
            <a:ext cx="8718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 smtClean="0"/>
              <a:t>L’umidificatore</a:t>
            </a:r>
            <a:r>
              <a:rPr lang="en-GB" dirty="0" smtClean="0"/>
              <a:t> </a:t>
            </a:r>
            <a:r>
              <a:rPr lang="en-GB" dirty="0" err="1" smtClean="0"/>
              <a:t>d’aria</a:t>
            </a:r>
            <a:r>
              <a:rPr lang="en-GB" dirty="0" smtClean="0"/>
              <a:t> è </a:t>
            </a:r>
            <a:r>
              <a:rPr lang="en-GB" dirty="0" err="1" smtClean="0"/>
              <a:t>necessario</a:t>
            </a:r>
            <a:r>
              <a:rPr lang="en-GB" dirty="0" smtClean="0"/>
              <a:t> </a:t>
            </a:r>
            <a:r>
              <a:rPr lang="en-GB" dirty="0" err="1" smtClean="0"/>
              <a:t>poichè</a:t>
            </a:r>
            <a:r>
              <a:rPr lang="en-GB" dirty="0" smtClean="0"/>
              <a:t> la </a:t>
            </a:r>
            <a:r>
              <a:rPr lang="en-GB" dirty="0" err="1" smtClean="0"/>
              <a:t>membrana</a:t>
            </a:r>
            <a:r>
              <a:rPr lang="en-GB" dirty="0" smtClean="0"/>
              <a:t> </a:t>
            </a:r>
            <a:r>
              <a:rPr lang="en-GB" dirty="0" err="1" smtClean="0"/>
              <a:t>elettrolitica</a:t>
            </a:r>
            <a:r>
              <a:rPr lang="en-GB" dirty="0" smtClean="0"/>
              <a:t> non </a:t>
            </a:r>
            <a:r>
              <a:rPr lang="en-GB" dirty="0" err="1" smtClean="0"/>
              <a:t>funziona</a:t>
            </a:r>
            <a:r>
              <a:rPr lang="en-GB" dirty="0" smtClean="0"/>
              <a:t> in </a:t>
            </a:r>
            <a:r>
              <a:rPr lang="en-GB" dirty="0" err="1" smtClean="0"/>
              <a:t>modo</a:t>
            </a:r>
            <a:r>
              <a:rPr lang="en-GB" dirty="0" smtClean="0"/>
              <a:t> </a:t>
            </a:r>
            <a:r>
              <a:rPr lang="en-GB" dirty="0" err="1" smtClean="0"/>
              <a:t>corretto</a:t>
            </a:r>
            <a:r>
              <a:rPr lang="en-GB" dirty="0" smtClean="0"/>
              <a:t> se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secca</a:t>
            </a:r>
            <a:r>
              <a:rPr lang="en-GB" dirty="0" smtClean="0"/>
              <a:t>. La </a:t>
            </a:r>
            <a:r>
              <a:rPr lang="en-GB" dirty="0" err="1" smtClean="0"/>
              <a:t>percentuale</a:t>
            </a:r>
            <a:r>
              <a:rPr lang="en-GB" dirty="0" smtClean="0"/>
              <a:t> di </a:t>
            </a:r>
            <a:r>
              <a:rPr lang="en-GB" dirty="0" err="1" smtClean="0"/>
              <a:t>umidità</a:t>
            </a:r>
            <a:r>
              <a:rPr lang="en-GB" dirty="0" smtClean="0"/>
              <a:t> </a:t>
            </a:r>
            <a:r>
              <a:rPr lang="en-GB" dirty="0" err="1" smtClean="0"/>
              <a:t>deve</a:t>
            </a:r>
            <a:r>
              <a:rPr lang="en-GB" dirty="0" smtClean="0"/>
              <a:t> </a:t>
            </a:r>
            <a:r>
              <a:rPr lang="en-GB" dirty="0" err="1" smtClean="0"/>
              <a:t>comunque</a:t>
            </a:r>
            <a:r>
              <a:rPr lang="en-GB" dirty="0" smtClean="0"/>
              <a:t> </a:t>
            </a:r>
            <a:r>
              <a:rPr lang="en-GB" dirty="0" err="1" smtClean="0"/>
              <a:t>essere</a:t>
            </a:r>
            <a:r>
              <a:rPr lang="en-GB" dirty="0" smtClean="0"/>
              <a:t> </a:t>
            </a:r>
            <a:r>
              <a:rPr lang="en-GB" dirty="0" err="1" smtClean="0"/>
              <a:t>mantenuta</a:t>
            </a:r>
            <a:r>
              <a:rPr lang="en-GB" dirty="0" smtClean="0"/>
              <a:t> sotto </a:t>
            </a:r>
            <a:r>
              <a:rPr lang="en-GB" dirty="0" err="1" smtClean="0"/>
              <a:t>il</a:t>
            </a:r>
            <a:r>
              <a:rPr lang="en-GB" dirty="0" smtClean="0"/>
              <a:t> 50% per </a:t>
            </a:r>
            <a:r>
              <a:rPr lang="en-GB" dirty="0" err="1" smtClean="0"/>
              <a:t>evitare</a:t>
            </a:r>
            <a:r>
              <a:rPr lang="en-GB" dirty="0" smtClean="0"/>
              <a:t> </a:t>
            </a:r>
            <a:r>
              <a:rPr lang="en-GB" dirty="0" err="1" smtClean="0"/>
              <a:t>eccessiva</a:t>
            </a:r>
            <a:r>
              <a:rPr lang="en-GB" dirty="0" smtClean="0"/>
              <a:t> </a:t>
            </a:r>
            <a:r>
              <a:rPr lang="en-GB" dirty="0" err="1" smtClean="0"/>
              <a:t>presenza</a:t>
            </a:r>
            <a:r>
              <a:rPr lang="en-GB" dirty="0" smtClean="0"/>
              <a:t> </a:t>
            </a:r>
            <a:r>
              <a:rPr lang="en-GB" dirty="0" err="1" smtClean="0"/>
              <a:t>d’acqua</a:t>
            </a:r>
            <a:r>
              <a:rPr lang="en-GB" dirty="0" smtClean="0"/>
              <a:t> </a:t>
            </a:r>
            <a:r>
              <a:rPr lang="en-GB" dirty="0" err="1" smtClean="0"/>
              <a:t>nella</a:t>
            </a:r>
            <a:r>
              <a:rPr lang="en-GB" dirty="0" smtClean="0"/>
              <a:t> </a:t>
            </a:r>
            <a:r>
              <a:rPr lang="en-GB" dirty="0" err="1" smtClean="0"/>
              <a:t>membrava</a:t>
            </a:r>
            <a:r>
              <a:rPr lang="en-GB" dirty="0" smtClean="0"/>
              <a:t>. 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439502" y="565252"/>
            <a:ext cx="8064896" cy="4536504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8" name="Connecteur droit 4"/>
          <p:cNvCxnSpPr/>
          <p:nvPr/>
        </p:nvCxnSpPr>
        <p:spPr>
          <a:xfrm>
            <a:off x="2959782" y="565252"/>
            <a:ext cx="0" cy="4536504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926" y="1352732"/>
            <a:ext cx="2795368" cy="2684718"/>
          </a:xfrm>
          <a:prstGeom prst="rect">
            <a:avLst/>
          </a:prstGeom>
        </p:spPr>
      </p:pic>
      <p:pic>
        <p:nvPicPr>
          <p:cNvPr id="20" name="Imag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78" y="721804"/>
            <a:ext cx="1997752" cy="2184592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96" y="2979548"/>
            <a:ext cx="1747838" cy="211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6"/>
          <p:cNvSpPr txBox="1"/>
          <p:nvPr/>
        </p:nvSpPr>
        <p:spPr>
          <a:xfrm>
            <a:off x="6938224" y="4773182"/>
            <a:ext cx="1476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Source: </a:t>
            </a:r>
            <a:r>
              <a:rPr lang="fr-BE" sz="1200" dirty="0" err="1" smtClean="0"/>
              <a:t>permapure</a:t>
            </a:r>
            <a:endParaRPr lang="fr-BE" sz="1200" dirty="0"/>
          </a:p>
        </p:txBody>
      </p:sp>
      <p:sp>
        <p:nvSpPr>
          <p:cNvPr id="23" name="ZoneTexte 2"/>
          <p:cNvSpPr txBox="1"/>
          <p:nvPr/>
        </p:nvSpPr>
        <p:spPr>
          <a:xfrm>
            <a:off x="2956438" y="41924"/>
            <a:ext cx="396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Sotto-</a:t>
            </a:r>
            <a:r>
              <a:rPr lang="en-GB" dirty="0" err="1" smtClean="0"/>
              <a:t>esercizio</a:t>
            </a:r>
            <a:r>
              <a:rPr lang="en-GB" dirty="0" smtClean="0"/>
              <a:t>: </a:t>
            </a:r>
            <a:r>
              <a:rPr lang="en-GB" dirty="0" err="1" smtClean="0"/>
              <a:t>ausiliari</a:t>
            </a:r>
            <a:r>
              <a:rPr lang="en-GB" dirty="0" smtClean="0"/>
              <a:t> di </a:t>
            </a:r>
            <a:r>
              <a:rPr lang="en-GB" dirty="0" err="1" smtClean="0"/>
              <a:t>una</a:t>
            </a:r>
            <a:r>
              <a:rPr lang="en-GB" dirty="0" smtClean="0"/>
              <a:t> fuel cell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789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15"/>
          <p:cNvSpPr txBox="1"/>
          <p:nvPr/>
        </p:nvSpPr>
        <p:spPr>
          <a:xfrm>
            <a:off x="677451" y="540457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Lo </a:t>
            </a:r>
            <a:r>
              <a:rPr lang="en-GB" dirty="0" err="1" smtClean="0"/>
              <a:t>scarico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fuel cell è </a:t>
            </a:r>
            <a:r>
              <a:rPr lang="en-GB" dirty="0" err="1" smtClean="0"/>
              <a:t>utilizzato</a:t>
            </a:r>
            <a:r>
              <a:rPr lang="en-GB" dirty="0" smtClean="0"/>
              <a:t> per </a:t>
            </a:r>
            <a:r>
              <a:rPr lang="en-GB" dirty="0" err="1" smtClean="0"/>
              <a:t>eliminare</a:t>
            </a:r>
            <a:r>
              <a:rPr lang="en-GB" dirty="0" smtClean="0"/>
              <a:t> </a:t>
            </a:r>
            <a:r>
              <a:rPr lang="en-GB" dirty="0" err="1" smtClean="0"/>
              <a:t>l’acqua</a:t>
            </a:r>
            <a:r>
              <a:rPr lang="en-GB" dirty="0" smtClean="0"/>
              <a:t> </a:t>
            </a:r>
            <a:r>
              <a:rPr lang="en-GB" dirty="0" err="1" smtClean="0"/>
              <a:t>prodotta</a:t>
            </a:r>
            <a:r>
              <a:rPr lang="en-GB" dirty="0" smtClean="0"/>
              <a:t> </a:t>
            </a:r>
            <a:r>
              <a:rPr lang="en-GB" dirty="0" err="1" smtClean="0"/>
              <a:t>lato</a:t>
            </a:r>
            <a:r>
              <a:rPr lang="en-GB" dirty="0" smtClean="0"/>
              <a:t> aria </a:t>
            </a:r>
            <a:r>
              <a:rPr lang="en-GB" dirty="0" err="1" smtClean="0"/>
              <a:t>nello</a:t>
            </a:r>
            <a:r>
              <a:rPr lang="en-GB" dirty="0" smtClean="0"/>
              <a:t> stack.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61427" y="656654"/>
            <a:ext cx="8064896" cy="4536504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4"/>
          <p:cNvCxnSpPr/>
          <p:nvPr/>
        </p:nvCxnSpPr>
        <p:spPr>
          <a:xfrm>
            <a:off x="2981707" y="656654"/>
            <a:ext cx="0" cy="4536504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67" y="2037713"/>
            <a:ext cx="2327642" cy="148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3818347" y="2366557"/>
            <a:ext cx="4203920" cy="1220074"/>
            <a:chOff x="3320408" y="2504321"/>
            <a:chExt cx="5091688" cy="158611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408" y="2504321"/>
              <a:ext cx="5091688" cy="1442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Ellipse 1"/>
            <p:cNvSpPr/>
            <p:nvPr/>
          </p:nvSpPr>
          <p:spPr>
            <a:xfrm>
              <a:off x="5905840" y="3164968"/>
              <a:ext cx="432048" cy="50405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" name="Ellipse 5"/>
            <p:cNvSpPr/>
            <p:nvPr/>
          </p:nvSpPr>
          <p:spPr>
            <a:xfrm>
              <a:off x="5433716" y="3358353"/>
              <a:ext cx="717816" cy="7320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9" name="ZoneTexte 2"/>
          <p:cNvSpPr txBox="1"/>
          <p:nvPr/>
        </p:nvSpPr>
        <p:spPr>
          <a:xfrm>
            <a:off x="2956438" y="41924"/>
            <a:ext cx="396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Sotto-</a:t>
            </a:r>
            <a:r>
              <a:rPr lang="en-GB" dirty="0" err="1" smtClean="0"/>
              <a:t>esercizio</a:t>
            </a:r>
            <a:r>
              <a:rPr lang="en-GB" dirty="0" smtClean="0"/>
              <a:t>: </a:t>
            </a:r>
            <a:r>
              <a:rPr lang="en-GB" dirty="0" err="1" smtClean="0"/>
              <a:t>ausiliari</a:t>
            </a:r>
            <a:r>
              <a:rPr lang="en-GB" dirty="0" smtClean="0"/>
              <a:t> di </a:t>
            </a:r>
            <a:r>
              <a:rPr lang="en-GB" dirty="0" err="1" smtClean="0"/>
              <a:t>una</a:t>
            </a:r>
            <a:r>
              <a:rPr lang="en-GB" dirty="0" smtClean="0"/>
              <a:t> fuel cell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390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1450731" y="2220185"/>
            <a:ext cx="77724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SOLUZIONE</a:t>
            </a:r>
            <a:endParaRPr lang="en-GB" dirty="0"/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2136531" y="4410290"/>
            <a:ext cx="6400800" cy="766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err="1" smtClean="0"/>
              <a:t>Esempio</a:t>
            </a:r>
            <a:r>
              <a:rPr lang="en-GB" dirty="0" smtClean="0"/>
              <a:t> </a:t>
            </a:r>
            <a:r>
              <a:rPr lang="en-GB" dirty="0" err="1" smtClean="0"/>
              <a:t>basato</a:t>
            </a:r>
            <a:r>
              <a:rPr lang="en-GB" dirty="0" smtClean="0"/>
              <a:t> </a:t>
            </a:r>
            <a:r>
              <a:rPr lang="en-GB" dirty="0" err="1" smtClean="0"/>
              <a:t>sulla</a:t>
            </a:r>
            <a:r>
              <a:rPr lang="en-GB" dirty="0" smtClean="0"/>
              <a:t> Toyota </a:t>
            </a:r>
            <a:r>
              <a:rPr lang="en-GB" dirty="0" err="1" smtClean="0"/>
              <a:t>Mirai</a:t>
            </a:r>
            <a:endParaRPr lang="en-GB" dirty="0"/>
          </a:p>
        </p:txBody>
      </p:sp>
      <p:sp>
        <p:nvSpPr>
          <p:cNvPr id="17" name="ZoneTexte 4"/>
          <p:cNvSpPr txBox="1"/>
          <p:nvPr/>
        </p:nvSpPr>
        <p:spPr>
          <a:xfrm>
            <a:off x="1664523" y="433007"/>
            <a:ext cx="7560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Sub-</a:t>
            </a:r>
            <a:r>
              <a:rPr lang="en-GB" sz="2800" dirty="0" err="1" smtClean="0"/>
              <a:t>esercizio</a:t>
            </a:r>
            <a:r>
              <a:rPr lang="en-GB" sz="2800" dirty="0" smtClean="0"/>
              <a:t> </a:t>
            </a:r>
            <a:r>
              <a:rPr lang="en-GB" sz="2800" dirty="0" err="1" smtClean="0"/>
              <a:t>pratico</a:t>
            </a:r>
            <a:r>
              <a:rPr lang="en-GB" sz="2800" dirty="0" smtClean="0"/>
              <a:t>:</a:t>
            </a:r>
          </a:p>
          <a:p>
            <a:pPr algn="ctr"/>
            <a:r>
              <a:rPr lang="en-GB" sz="2800" dirty="0" err="1" smtClean="0"/>
              <a:t>Connettere</a:t>
            </a:r>
            <a:r>
              <a:rPr lang="en-GB" sz="2800" dirty="0" smtClean="0"/>
              <a:t> </a:t>
            </a:r>
            <a:r>
              <a:rPr lang="en-GB" sz="2800" dirty="0" err="1" smtClean="0"/>
              <a:t>gli</a:t>
            </a:r>
            <a:r>
              <a:rPr lang="en-GB" sz="2800" dirty="0" smtClean="0"/>
              <a:t> </a:t>
            </a:r>
            <a:r>
              <a:rPr lang="en-GB" sz="2800" dirty="0" err="1" smtClean="0"/>
              <a:t>ausiliari</a:t>
            </a:r>
            <a:r>
              <a:rPr lang="en-GB" sz="2800" dirty="0" smtClean="0"/>
              <a:t> di un </a:t>
            </a:r>
            <a:r>
              <a:rPr lang="en-GB" sz="2800" dirty="0" err="1" smtClean="0"/>
              <a:t>sistema</a:t>
            </a:r>
            <a:r>
              <a:rPr lang="en-GB" sz="2800" dirty="0" smtClean="0"/>
              <a:t> </a:t>
            </a:r>
          </a:p>
          <a:p>
            <a:pPr algn="ctr"/>
            <a:r>
              <a:rPr lang="en-GB" sz="2800" dirty="0" smtClean="0"/>
              <a:t>PEM fuel cell per </a:t>
            </a:r>
            <a:r>
              <a:rPr lang="en-GB" sz="2800" dirty="0" err="1" smtClean="0"/>
              <a:t>veicoli</a:t>
            </a:r>
            <a:endParaRPr lang="en-GB" sz="2800" dirty="0"/>
          </a:p>
        </p:txBody>
      </p:sp>
      <p:sp>
        <p:nvSpPr>
          <p:cNvPr id="18" name="Rectangle 17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408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5"/>
          <p:cNvSpPr txBox="1"/>
          <p:nvPr/>
        </p:nvSpPr>
        <p:spPr>
          <a:xfrm>
            <a:off x="899592" y="652046"/>
            <a:ext cx="4536504" cy="54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20000"/>
              </a:lnSpc>
              <a:buFont typeface="+mj-lt"/>
              <a:buAutoNum type="arabicPeriod"/>
            </a:pPr>
            <a:r>
              <a:rPr lang="it-IT" dirty="0" smtClean="0"/>
              <a:t>Carrozzeria</a:t>
            </a:r>
            <a:endParaRPr lang="fr-BE" dirty="0"/>
          </a:p>
          <a:p>
            <a:pPr marL="342900" lvl="0" indent="-342900">
              <a:lnSpc>
                <a:spcPct val="120000"/>
              </a:lnSpc>
              <a:buFont typeface="+mj-lt"/>
              <a:buAutoNum type="arabicPeriod"/>
            </a:pPr>
            <a:r>
              <a:rPr lang="it-IT" dirty="0" smtClean="0"/>
              <a:t>Connettore di ricarica idrogeno</a:t>
            </a:r>
            <a:endParaRPr lang="fr-BE" dirty="0"/>
          </a:p>
          <a:p>
            <a:pPr marL="342900" lvl="0" indent="-342900">
              <a:lnSpc>
                <a:spcPct val="120000"/>
              </a:lnSpc>
              <a:buFont typeface="+mj-lt"/>
              <a:buAutoNum type="arabicPeriod"/>
            </a:pPr>
            <a:r>
              <a:rPr lang="it-IT" dirty="0" smtClean="0"/>
              <a:t>Serbatoi di idrogeno</a:t>
            </a:r>
            <a:endParaRPr lang="fr-BE" dirty="0"/>
          </a:p>
          <a:p>
            <a:pPr marL="342900" lvl="0" indent="-342900">
              <a:lnSpc>
                <a:spcPct val="120000"/>
              </a:lnSpc>
              <a:buFont typeface="+mj-lt"/>
              <a:buAutoNum type="arabicPeriod"/>
            </a:pPr>
            <a:r>
              <a:rPr lang="it-IT" dirty="0" smtClean="0"/>
              <a:t>Regolatore di pressione</a:t>
            </a:r>
            <a:endParaRPr lang="fr-BE" dirty="0"/>
          </a:p>
          <a:p>
            <a:pPr marL="342900" lvl="0" indent="-342900">
              <a:lnSpc>
                <a:spcPct val="120000"/>
              </a:lnSpc>
              <a:buFont typeface="+mj-lt"/>
              <a:buAutoNum type="arabicPeriod"/>
            </a:pPr>
            <a:r>
              <a:rPr lang="en-GB" dirty="0"/>
              <a:t>Fuel cell </a:t>
            </a:r>
            <a:endParaRPr lang="en-GB" dirty="0" smtClean="0"/>
          </a:p>
          <a:p>
            <a:pPr marL="342900" lvl="0" indent="-342900">
              <a:lnSpc>
                <a:spcPct val="120000"/>
              </a:lnSpc>
              <a:buFont typeface="+mj-lt"/>
              <a:buAutoNum type="arabicPeriod"/>
            </a:pPr>
            <a:r>
              <a:rPr lang="en-GB" dirty="0" err="1" smtClean="0"/>
              <a:t>Ausiliari</a:t>
            </a:r>
            <a:r>
              <a:rPr lang="en-GB" dirty="0" smtClean="0"/>
              <a:t> Fuel Cell (sotto-</a:t>
            </a:r>
            <a:r>
              <a:rPr lang="en-GB" dirty="0" err="1" smtClean="0"/>
              <a:t>esercizio</a:t>
            </a:r>
            <a:r>
              <a:rPr lang="en-GB" dirty="0" smtClean="0"/>
              <a:t>)</a:t>
            </a:r>
            <a:endParaRPr lang="fr-BE" dirty="0"/>
          </a:p>
          <a:p>
            <a:pPr marL="800100" lvl="1" indent="-342900">
              <a:lnSpc>
                <a:spcPct val="120000"/>
              </a:lnSpc>
              <a:buFont typeface="+mj-lt"/>
              <a:buAutoNum type="alphaLcParenR"/>
            </a:pPr>
            <a:r>
              <a:rPr lang="en-GB" dirty="0" err="1" smtClean="0"/>
              <a:t>Radiatore</a:t>
            </a:r>
            <a:r>
              <a:rPr lang="en-GB" dirty="0" smtClean="0"/>
              <a:t> &amp; </a:t>
            </a:r>
            <a:r>
              <a:rPr lang="en-GB" dirty="0" err="1" smtClean="0"/>
              <a:t>circuito</a:t>
            </a:r>
            <a:r>
              <a:rPr lang="en-GB" dirty="0" smtClean="0"/>
              <a:t> di </a:t>
            </a:r>
            <a:r>
              <a:rPr lang="en-GB" dirty="0" err="1" smtClean="0"/>
              <a:t>raffredamento</a:t>
            </a:r>
            <a:endParaRPr lang="fr-BE" dirty="0"/>
          </a:p>
          <a:p>
            <a:pPr marL="800100" lvl="1" indent="-342900">
              <a:lnSpc>
                <a:spcPct val="120000"/>
              </a:lnSpc>
              <a:buFont typeface="+mj-lt"/>
              <a:buAutoNum type="alphaLcParenR"/>
            </a:pPr>
            <a:r>
              <a:rPr lang="en-GB" dirty="0" err="1" smtClean="0"/>
              <a:t>Pompa</a:t>
            </a:r>
            <a:r>
              <a:rPr lang="en-GB" dirty="0" smtClean="0"/>
              <a:t> </a:t>
            </a:r>
            <a:r>
              <a:rPr lang="en-GB" dirty="0" err="1" smtClean="0"/>
              <a:t>idrogeno</a:t>
            </a:r>
            <a:r>
              <a:rPr lang="en-GB" dirty="0" smtClean="0"/>
              <a:t>&amp; </a:t>
            </a:r>
            <a:r>
              <a:rPr lang="en-GB" dirty="0"/>
              <a:t>inverter</a:t>
            </a:r>
            <a:endParaRPr lang="fr-BE" dirty="0"/>
          </a:p>
          <a:p>
            <a:pPr marL="800100" lvl="1" indent="-342900">
              <a:lnSpc>
                <a:spcPct val="120000"/>
              </a:lnSpc>
              <a:buFont typeface="+mj-lt"/>
              <a:buAutoNum type="alphaLcParenR"/>
            </a:pPr>
            <a:r>
              <a:rPr lang="it-IT" dirty="0" smtClean="0"/>
              <a:t>Filtro aria</a:t>
            </a:r>
            <a:endParaRPr lang="fr-BE" dirty="0"/>
          </a:p>
          <a:p>
            <a:pPr marL="800100" lvl="1" indent="-342900">
              <a:lnSpc>
                <a:spcPct val="120000"/>
              </a:lnSpc>
              <a:buFont typeface="+mj-lt"/>
              <a:buAutoNum type="alphaLcParenR"/>
            </a:pPr>
            <a:r>
              <a:rPr lang="en-GB" dirty="0" err="1" smtClean="0"/>
              <a:t>Compressore</a:t>
            </a:r>
            <a:r>
              <a:rPr lang="en-GB" dirty="0" smtClean="0"/>
              <a:t> aria &amp; </a:t>
            </a:r>
            <a:r>
              <a:rPr lang="en-GB" dirty="0"/>
              <a:t>intercooler</a:t>
            </a:r>
            <a:endParaRPr lang="fr-BE" dirty="0"/>
          </a:p>
          <a:p>
            <a:pPr marL="800100" lvl="1" indent="-342900">
              <a:lnSpc>
                <a:spcPct val="120000"/>
              </a:lnSpc>
              <a:buFont typeface="+mj-lt"/>
              <a:buAutoNum type="alphaLcParenR"/>
            </a:pPr>
            <a:r>
              <a:rPr lang="en-GB" dirty="0" err="1" smtClean="0"/>
              <a:t>Umidificatore</a:t>
            </a:r>
            <a:endParaRPr lang="fr-BE" dirty="0"/>
          </a:p>
          <a:p>
            <a:pPr marL="800100" lvl="1" indent="-342900">
              <a:lnSpc>
                <a:spcPct val="120000"/>
              </a:lnSpc>
              <a:buFont typeface="+mj-lt"/>
              <a:buAutoNum type="alphaLcParenR"/>
            </a:pPr>
            <a:r>
              <a:rPr lang="en-GB" dirty="0" err="1" smtClean="0"/>
              <a:t>Scarico</a:t>
            </a:r>
            <a:endParaRPr lang="fr-BE" dirty="0"/>
          </a:p>
          <a:p>
            <a:pPr marL="342900" lvl="0" indent="-342900">
              <a:lnSpc>
                <a:spcPct val="120000"/>
              </a:lnSpc>
              <a:buFont typeface="+mj-lt"/>
              <a:buAutoNum type="arabicPeriod"/>
            </a:pPr>
            <a:r>
              <a:rPr lang="it-IT" dirty="0" smtClean="0"/>
              <a:t>Batteria ad alta tensione</a:t>
            </a:r>
            <a:endParaRPr lang="fr-BE" dirty="0"/>
          </a:p>
          <a:p>
            <a:pPr marL="342900" lvl="0" indent="-342900">
              <a:lnSpc>
                <a:spcPct val="120000"/>
              </a:lnSpc>
              <a:buFont typeface="+mj-lt"/>
              <a:buAutoNum type="arabicPeriod"/>
            </a:pPr>
            <a:r>
              <a:rPr lang="it-IT" dirty="0" smtClean="0"/>
              <a:t>Inverter per la trazione</a:t>
            </a:r>
            <a:endParaRPr lang="fr-BE" dirty="0"/>
          </a:p>
          <a:p>
            <a:pPr marL="342900" lvl="0" indent="-342900">
              <a:lnSpc>
                <a:spcPct val="120000"/>
              </a:lnSpc>
              <a:buFont typeface="+mj-lt"/>
              <a:buAutoNum type="arabicPeriod"/>
            </a:pPr>
            <a:r>
              <a:rPr lang="it-IT" dirty="0" smtClean="0"/>
              <a:t>Motore elettrico</a:t>
            </a:r>
            <a:endParaRPr lang="fr-BE" dirty="0"/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GB" dirty="0" err="1" smtClean="0"/>
              <a:t>Trasmissione</a:t>
            </a:r>
            <a:r>
              <a:rPr lang="en-GB" dirty="0" smtClean="0"/>
              <a:t> </a:t>
            </a:r>
            <a:r>
              <a:rPr lang="en-GB" dirty="0"/>
              <a:t>&amp; </a:t>
            </a:r>
            <a:r>
              <a:rPr lang="en-GB" dirty="0" err="1" smtClean="0"/>
              <a:t>ruote</a:t>
            </a:r>
            <a:endParaRPr lang="fr-BE" dirty="0"/>
          </a:p>
        </p:txBody>
      </p:sp>
      <p:sp>
        <p:nvSpPr>
          <p:cNvPr id="16" name="ZoneTexte 6"/>
          <p:cNvSpPr txBox="1"/>
          <p:nvPr/>
        </p:nvSpPr>
        <p:spPr>
          <a:xfrm>
            <a:off x="3455876" y="14799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Lista dei </a:t>
            </a:r>
            <a:r>
              <a:rPr lang="fr-BE" dirty="0" err="1" smtClean="0"/>
              <a:t>componenti</a:t>
            </a:r>
            <a:endParaRPr lang="fr-BE" dirty="0"/>
          </a:p>
        </p:txBody>
      </p:sp>
      <p:pic>
        <p:nvPicPr>
          <p:cNvPr id="17" name="Imag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2120" y="580038"/>
            <a:ext cx="2825497" cy="5596128"/>
          </a:xfrm>
          <a:prstGeom prst="rect">
            <a:avLst/>
          </a:prstGeom>
        </p:spPr>
      </p:pic>
      <p:sp>
        <p:nvSpPr>
          <p:cNvPr id="18" name="ZoneTexte 1"/>
          <p:cNvSpPr txBox="1"/>
          <p:nvPr/>
        </p:nvSpPr>
        <p:spPr>
          <a:xfrm>
            <a:off x="5904148" y="89746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1</a:t>
            </a:r>
            <a:endParaRPr lang="fr-BE" dirty="0"/>
          </a:p>
        </p:txBody>
      </p:sp>
      <p:sp>
        <p:nvSpPr>
          <p:cNvPr id="19" name="ZoneTexte 8"/>
          <p:cNvSpPr txBox="1"/>
          <p:nvPr/>
        </p:nvSpPr>
        <p:spPr>
          <a:xfrm>
            <a:off x="6060168" y="476221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2</a:t>
            </a:r>
          </a:p>
        </p:txBody>
      </p:sp>
      <p:sp>
        <p:nvSpPr>
          <p:cNvPr id="20" name="ZoneTexte 9"/>
          <p:cNvSpPr txBox="1"/>
          <p:nvPr/>
        </p:nvSpPr>
        <p:spPr>
          <a:xfrm>
            <a:off x="6975696" y="373010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3</a:t>
            </a:r>
          </a:p>
        </p:txBody>
      </p:sp>
      <p:sp>
        <p:nvSpPr>
          <p:cNvPr id="21" name="ZoneTexte 10"/>
          <p:cNvSpPr txBox="1"/>
          <p:nvPr/>
        </p:nvSpPr>
        <p:spPr>
          <a:xfrm>
            <a:off x="6876256" y="409857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4</a:t>
            </a:r>
          </a:p>
        </p:txBody>
      </p:sp>
      <p:sp>
        <p:nvSpPr>
          <p:cNvPr id="22" name="ZoneTexte 11"/>
          <p:cNvSpPr txBox="1"/>
          <p:nvPr/>
        </p:nvSpPr>
        <p:spPr>
          <a:xfrm>
            <a:off x="6606512" y="295149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5</a:t>
            </a:r>
          </a:p>
        </p:txBody>
      </p:sp>
      <p:sp>
        <p:nvSpPr>
          <p:cNvPr id="23" name="ZoneTexte 12"/>
          <p:cNvSpPr txBox="1"/>
          <p:nvPr/>
        </p:nvSpPr>
        <p:spPr>
          <a:xfrm>
            <a:off x="7020272" y="448705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7</a:t>
            </a:r>
          </a:p>
        </p:txBody>
      </p:sp>
      <p:sp>
        <p:nvSpPr>
          <p:cNvPr id="24" name="ZoneTexte 13"/>
          <p:cNvSpPr txBox="1"/>
          <p:nvPr/>
        </p:nvSpPr>
        <p:spPr>
          <a:xfrm>
            <a:off x="6840824" y="138885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8</a:t>
            </a:r>
          </a:p>
        </p:txBody>
      </p:sp>
      <p:sp>
        <p:nvSpPr>
          <p:cNvPr id="25" name="ZoneTexte 14"/>
          <p:cNvSpPr txBox="1"/>
          <p:nvPr/>
        </p:nvSpPr>
        <p:spPr>
          <a:xfrm>
            <a:off x="7371168" y="147555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9</a:t>
            </a:r>
          </a:p>
        </p:txBody>
      </p:sp>
      <p:sp>
        <p:nvSpPr>
          <p:cNvPr id="26" name="ZoneTexte 15"/>
          <p:cNvSpPr txBox="1"/>
          <p:nvPr/>
        </p:nvSpPr>
        <p:spPr>
          <a:xfrm>
            <a:off x="7668344" y="147027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10</a:t>
            </a:r>
            <a:endParaRPr lang="fr-BE" dirty="0"/>
          </a:p>
        </p:txBody>
      </p:sp>
      <p:sp>
        <p:nvSpPr>
          <p:cNvPr id="27" name="ZoneTexte 16"/>
          <p:cNvSpPr txBox="1"/>
          <p:nvPr/>
        </p:nvSpPr>
        <p:spPr>
          <a:xfrm>
            <a:off x="5940152" y="147156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10</a:t>
            </a:r>
            <a:endParaRPr lang="fr-BE" dirty="0"/>
          </a:p>
        </p:txBody>
      </p:sp>
      <p:sp>
        <p:nvSpPr>
          <p:cNvPr id="28" name="ZoneTexte 17"/>
          <p:cNvSpPr txBox="1"/>
          <p:nvPr/>
        </p:nvSpPr>
        <p:spPr>
          <a:xfrm>
            <a:off x="6660232" y="894210"/>
            <a:ext cx="82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6a,c,d</a:t>
            </a:r>
            <a:endParaRPr lang="fr-BE" dirty="0"/>
          </a:p>
        </p:txBody>
      </p:sp>
      <p:sp>
        <p:nvSpPr>
          <p:cNvPr id="29" name="ZoneTexte 18"/>
          <p:cNvSpPr txBox="1"/>
          <p:nvPr/>
        </p:nvSpPr>
        <p:spPr>
          <a:xfrm>
            <a:off x="6984268" y="2947010"/>
            <a:ext cx="68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6b,e</a:t>
            </a:r>
            <a:endParaRPr lang="fr-BE" dirty="0"/>
          </a:p>
        </p:txBody>
      </p:sp>
      <p:sp>
        <p:nvSpPr>
          <p:cNvPr id="30" name="ZoneTexte 19"/>
          <p:cNvSpPr txBox="1"/>
          <p:nvPr/>
        </p:nvSpPr>
        <p:spPr>
          <a:xfrm>
            <a:off x="6372200" y="5683314"/>
            <a:ext cx="41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6f</a:t>
            </a:r>
            <a:endParaRPr lang="fr-BE" dirty="0"/>
          </a:p>
        </p:txBody>
      </p:sp>
      <p:sp>
        <p:nvSpPr>
          <p:cNvPr id="31" name="Rectangle 30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220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6"/>
          <p:cNvSpPr txBox="1"/>
          <p:nvPr/>
        </p:nvSpPr>
        <p:spPr>
          <a:xfrm>
            <a:off x="2663436" y="136660"/>
            <a:ext cx="398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Soluzione</a:t>
            </a:r>
            <a:r>
              <a:rPr lang="en-GB" dirty="0" smtClean="0"/>
              <a:t> 3: </a:t>
            </a:r>
            <a:r>
              <a:rPr lang="en-GB" dirty="0" err="1" smtClean="0"/>
              <a:t>connessione</a:t>
            </a:r>
            <a:r>
              <a:rPr lang="en-GB" dirty="0" smtClean="0"/>
              <a:t> </a:t>
            </a:r>
            <a:r>
              <a:rPr lang="en-GB" dirty="0" err="1" smtClean="0"/>
              <a:t>degli</a:t>
            </a:r>
            <a:r>
              <a:rPr lang="en-GB" dirty="0" smtClean="0"/>
              <a:t> </a:t>
            </a:r>
            <a:r>
              <a:rPr lang="en-GB" dirty="0" err="1" smtClean="0"/>
              <a:t>ausiliari</a:t>
            </a:r>
            <a:endParaRPr lang="en-GB" dirty="0"/>
          </a:p>
        </p:txBody>
      </p:sp>
      <p:pic>
        <p:nvPicPr>
          <p:cNvPr id="16" name="Imag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5968" y="2929552"/>
            <a:ext cx="2804577" cy="180020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420" y="1110997"/>
            <a:ext cx="1656184" cy="12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2748" y="841320"/>
            <a:ext cx="2165224" cy="1795592"/>
          </a:xfrm>
          <a:prstGeom prst="rect">
            <a:avLst/>
          </a:prstGeom>
        </p:spPr>
      </p:pic>
      <p:sp>
        <p:nvSpPr>
          <p:cNvPr id="19" name="ZoneTexte 10"/>
          <p:cNvSpPr txBox="1"/>
          <p:nvPr/>
        </p:nvSpPr>
        <p:spPr>
          <a:xfrm>
            <a:off x="520918" y="1489392"/>
            <a:ext cx="1134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ARIA IN</a:t>
            </a:r>
            <a:endParaRPr lang="fr-BE" dirty="0"/>
          </a:p>
        </p:txBody>
      </p:sp>
      <p:sp>
        <p:nvSpPr>
          <p:cNvPr id="20" name="Flèche droite 11"/>
          <p:cNvSpPr/>
          <p:nvPr/>
        </p:nvSpPr>
        <p:spPr>
          <a:xfrm>
            <a:off x="1655324" y="1588832"/>
            <a:ext cx="576064" cy="177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Flèche droite 12"/>
          <p:cNvSpPr/>
          <p:nvPr/>
        </p:nvSpPr>
        <p:spPr>
          <a:xfrm>
            <a:off x="4535644" y="1599708"/>
            <a:ext cx="576064" cy="177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2" name="Imag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360" y="2804388"/>
            <a:ext cx="1574492" cy="1512168"/>
          </a:xfrm>
          <a:prstGeom prst="rect">
            <a:avLst/>
          </a:prstGeom>
        </p:spPr>
      </p:pic>
      <p:cxnSp>
        <p:nvCxnSpPr>
          <p:cNvPr id="23" name="Connecteur droit 18"/>
          <p:cNvCxnSpPr>
            <a:stCxn id="18" idx="3"/>
          </p:cNvCxnSpPr>
          <p:nvPr/>
        </p:nvCxnSpPr>
        <p:spPr>
          <a:xfrm>
            <a:off x="7487972" y="1739116"/>
            <a:ext cx="93610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0"/>
          <p:cNvCxnSpPr/>
          <p:nvPr/>
        </p:nvCxnSpPr>
        <p:spPr>
          <a:xfrm>
            <a:off x="8424076" y="1766548"/>
            <a:ext cx="0" cy="15230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7979852" y="3289592"/>
            <a:ext cx="444224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6"/>
          <p:cNvCxnSpPr/>
          <p:nvPr/>
        </p:nvCxnSpPr>
        <p:spPr>
          <a:xfrm flipH="1">
            <a:off x="5546248" y="3289592"/>
            <a:ext cx="86409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7"/>
          <p:cNvSpPr txBox="1"/>
          <p:nvPr/>
        </p:nvSpPr>
        <p:spPr>
          <a:xfrm>
            <a:off x="5313080" y="292026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in</a:t>
            </a:r>
            <a:endParaRPr lang="fr-BE" dirty="0"/>
          </a:p>
        </p:txBody>
      </p:sp>
      <p:cxnSp>
        <p:nvCxnSpPr>
          <p:cNvPr id="28" name="Connecteur droit avec flèche 29"/>
          <p:cNvCxnSpPr/>
          <p:nvPr/>
        </p:nvCxnSpPr>
        <p:spPr>
          <a:xfrm>
            <a:off x="5673120" y="3721640"/>
            <a:ext cx="878748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31"/>
          <p:cNvCxnSpPr/>
          <p:nvPr/>
        </p:nvCxnSpPr>
        <p:spPr>
          <a:xfrm>
            <a:off x="8064036" y="3721640"/>
            <a:ext cx="3600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33"/>
          <p:cNvCxnSpPr/>
          <p:nvPr/>
        </p:nvCxnSpPr>
        <p:spPr>
          <a:xfrm>
            <a:off x="8424076" y="3721640"/>
            <a:ext cx="0" cy="11521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e 34"/>
          <p:cNvGrpSpPr/>
          <p:nvPr/>
        </p:nvGrpSpPr>
        <p:grpSpPr>
          <a:xfrm>
            <a:off x="4563363" y="5072719"/>
            <a:ext cx="3565110" cy="895915"/>
            <a:chOff x="3320408" y="2504321"/>
            <a:chExt cx="5091688" cy="1586116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408" y="2504321"/>
              <a:ext cx="5091688" cy="1442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Ellipse 36"/>
            <p:cNvSpPr/>
            <p:nvPr/>
          </p:nvSpPr>
          <p:spPr>
            <a:xfrm>
              <a:off x="5905840" y="3164968"/>
              <a:ext cx="432048" cy="50405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4" name="Ellipse 37"/>
            <p:cNvSpPr/>
            <p:nvPr/>
          </p:nvSpPr>
          <p:spPr>
            <a:xfrm>
              <a:off x="5433716" y="3358353"/>
              <a:ext cx="717816" cy="7320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cxnSp>
        <p:nvCxnSpPr>
          <p:cNvPr id="35" name="Connecteur droit 40"/>
          <p:cNvCxnSpPr/>
          <p:nvPr/>
        </p:nvCxnSpPr>
        <p:spPr>
          <a:xfrm flipH="1">
            <a:off x="4175604" y="4873768"/>
            <a:ext cx="4248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42"/>
          <p:cNvCxnSpPr/>
          <p:nvPr/>
        </p:nvCxnSpPr>
        <p:spPr>
          <a:xfrm>
            <a:off x="4175604" y="4873768"/>
            <a:ext cx="0" cy="6813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44"/>
          <p:cNvCxnSpPr/>
          <p:nvPr/>
        </p:nvCxnSpPr>
        <p:spPr>
          <a:xfrm>
            <a:off x="4175604" y="5555118"/>
            <a:ext cx="28803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520" y="3747912"/>
            <a:ext cx="901736" cy="83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8" y="3104926"/>
            <a:ext cx="2406702" cy="220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ZoneTexte 47"/>
          <p:cNvSpPr txBox="1"/>
          <p:nvPr/>
        </p:nvSpPr>
        <p:spPr>
          <a:xfrm>
            <a:off x="5583952" y="3402831"/>
            <a:ext cx="576064" cy="380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out</a:t>
            </a:r>
            <a:endParaRPr lang="fr-BE" dirty="0"/>
          </a:p>
        </p:txBody>
      </p:sp>
      <p:cxnSp>
        <p:nvCxnSpPr>
          <p:cNvPr id="41" name="Connecteur droit 49"/>
          <p:cNvCxnSpPr/>
          <p:nvPr/>
        </p:nvCxnSpPr>
        <p:spPr>
          <a:xfrm flipV="1">
            <a:off x="1007252" y="2804388"/>
            <a:ext cx="0" cy="10252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51"/>
          <p:cNvCxnSpPr/>
          <p:nvPr/>
        </p:nvCxnSpPr>
        <p:spPr>
          <a:xfrm>
            <a:off x="1007252" y="2804388"/>
            <a:ext cx="3312368" cy="3005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53"/>
          <p:cNvCxnSpPr/>
          <p:nvPr/>
        </p:nvCxnSpPr>
        <p:spPr>
          <a:xfrm flipH="1">
            <a:off x="3167492" y="3289592"/>
            <a:ext cx="864096" cy="274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55"/>
          <p:cNvCxnSpPr/>
          <p:nvPr/>
        </p:nvCxnSpPr>
        <p:spPr>
          <a:xfrm flipH="1">
            <a:off x="2663436" y="3317020"/>
            <a:ext cx="504056" cy="14127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1"/>
          <p:cNvSpPr txBox="1"/>
          <p:nvPr/>
        </p:nvSpPr>
        <p:spPr>
          <a:xfrm>
            <a:off x="2681724" y="4605913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FCC out</a:t>
            </a:r>
            <a:endParaRPr lang="fr-BE" sz="1200" dirty="0"/>
          </a:p>
        </p:txBody>
      </p:sp>
      <p:sp>
        <p:nvSpPr>
          <p:cNvPr id="46" name="Rectangle 45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9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7" grpId="0"/>
      <p:bldP spid="40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2712074" y="-2680"/>
            <a:ext cx="4946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  <a:r>
              <a:rPr lang="en-GB" dirty="0" smtClean="0"/>
              <a:t>. Design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carrozzeria</a:t>
            </a:r>
            <a:r>
              <a:rPr lang="en-GB" dirty="0" smtClean="0"/>
              <a:t> </a:t>
            </a:r>
            <a:r>
              <a:rPr lang="en-GB" dirty="0" err="1" smtClean="0"/>
              <a:t>ed</a:t>
            </a:r>
            <a:r>
              <a:rPr lang="en-GB" dirty="0" smtClean="0"/>
              <a:t> </a:t>
            </a:r>
            <a:r>
              <a:rPr lang="en-GB" dirty="0" err="1" smtClean="0"/>
              <a:t>elementi</a:t>
            </a:r>
            <a:r>
              <a:rPr lang="en-GB" dirty="0" smtClean="0"/>
              <a:t> </a:t>
            </a:r>
            <a:r>
              <a:rPr lang="en-GB" dirty="0" err="1" smtClean="0"/>
              <a:t>principali</a:t>
            </a:r>
            <a:endParaRPr lang="en-GB" dirty="0"/>
          </a:p>
        </p:txBody>
      </p:sp>
      <p:pic>
        <p:nvPicPr>
          <p:cNvPr id="17" name="Imag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324" y="483391"/>
            <a:ext cx="8242308" cy="4829740"/>
          </a:xfrm>
          <a:prstGeom prst="rect">
            <a:avLst/>
          </a:prstGeom>
        </p:spPr>
      </p:pic>
      <p:sp>
        <p:nvSpPr>
          <p:cNvPr id="16" name="ZoneTexte 3"/>
          <p:cNvSpPr txBox="1"/>
          <p:nvPr/>
        </p:nvSpPr>
        <p:spPr>
          <a:xfrm>
            <a:off x="957570" y="5313131"/>
            <a:ext cx="7868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Questa </a:t>
            </a:r>
            <a:r>
              <a:rPr lang="en-GB" dirty="0" err="1" smtClean="0"/>
              <a:t>immagine</a:t>
            </a:r>
            <a:r>
              <a:rPr lang="en-GB" dirty="0" smtClean="0"/>
              <a:t> </a:t>
            </a:r>
            <a:r>
              <a:rPr lang="en-GB" dirty="0" err="1" smtClean="0"/>
              <a:t>mostra</a:t>
            </a:r>
            <a:r>
              <a:rPr lang="en-GB" dirty="0" smtClean="0"/>
              <a:t> la </a:t>
            </a:r>
            <a:r>
              <a:rPr lang="en-GB" dirty="0" err="1" smtClean="0"/>
              <a:t>carrozzeria</a:t>
            </a:r>
            <a:r>
              <a:rPr lang="en-GB" dirty="0" smtClean="0"/>
              <a:t> di un </a:t>
            </a:r>
            <a:r>
              <a:rPr lang="en-GB" dirty="0" err="1" smtClean="0"/>
              <a:t>veicolo</a:t>
            </a:r>
            <a:r>
              <a:rPr lang="en-GB" dirty="0" smtClean="0"/>
              <a:t> FCV e le sue </a:t>
            </a:r>
            <a:r>
              <a:rPr lang="en-GB" dirty="0" err="1" smtClean="0"/>
              <a:t>componenti</a:t>
            </a:r>
            <a:r>
              <a:rPr lang="en-GB" dirty="0" smtClean="0"/>
              <a:t> </a:t>
            </a:r>
            <a:r>
              <a:rPr lang="en-GB" dirty="0" err="1" smtClean="0"/>
              <a:t>principali</a:t>
            </a:r>
            <a:r>
              <a:rPr lang="en-GB" dirty="0" smtClean="0"/>
              <a:t> del powertrain. </a:t>
            </a:r>
            <a:r>
              <a:rPr lang="en-GB" dirty="0" err="1" smtClean="0"/>
              <a:t>Progettiamolo</a:t>
            </a:r>
            <a:r>
              <a:rPr lang="en-GB" dirty="0" smtClean="0"/>
              <a:t> </a:t>
            </a:r>
            <a:r>
              <a:rPr lang="en-GB" dirty="0" err="1" smtClean="0"/>
              <a:t>insieme</a:t>
            </a:r>
            <a:r>
              <a:rPr lang="en-GB" dirty="0" smtClean="0"/>
              <a:t> </a:t>
            </a:r>
            <a:r>
              <a:rPr lang="en-GB" dirty="0" err="1" smtClean="0"/>
              <a:t>dai</a:t>
            </a:r>
            <a:r>
              <a:rPr lang="en-GB" dirty="0" smtClean="0"/>
              <a:t> </a:t>
            </a:r>
            <a:r>
              <a:rPr lang="en-GB" dirty="0" err="1" smtClean="0"/>
              <a:t>singoli</a:t>
            </a:r>
            <a:r>
              <a:rPr lang="en-GB" dirty="0" smtClean="0"/>
              <a:t> </a:t>
            </a:r>
            <a:r>
              <a:rPr lang="en-GB" dirty="0" err="1" smtClean="0"/>
              <a:t>componenti</a:t>
            </a:r>
            <a:r>
              <a:rPr lang="en-GB" dirty="0" smtClean="0"/>
              <a:t>. 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742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6" name="ZoneTexte 3"/>
          <p:cNvSpPr txBox="1"/>
          <p:nvPr/>
        </p:nvSpPr>
        <p:spPr>
          <a:xfrm>
            <a:off x="1093863" y="5417239"/>
            <a:ext cx="785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Questa </a:t>
            </a:r>
            <a:r>
              <a:rPr lang="en-GB" dirty="0" err="1" smtClean="0"/>
              <a:t>figura</a:t>
            </a:r>
            <a:r>
              <a:rPr lang="en-GB" dirty="0" smtClean="0"/>
              <a:t> </a:t>
            </a:r>
            <a:r>
              <a:rPr lang="en-GB" dirty="0" err="1" smtClean="0"/>
              <a:t>mostra</a:t>
            </a:r>
            <a:r>
              <a:rPr lang="en-GB" dirty="0" smtClean="0"/>
              <a:t>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generica</a:t>
            </a:r>
            <a:r>
              <a:rPr lang="en-GB" dirty="0" smtClean="0"/>
              <a:t> </a:t>
            </a:r>
            <a:r>
              <a:rPr lang="en-GB" dirty="0" err="1" smtClean="0"/>
              <a:t>carrozzeria</a:t>
            </a:r>
            <a:r>
              <a:rPr lang="en-GB" dirty="0" smtClean="0"/>
              <a:t> e un </a:t>
            </a:r>
            <a:r>
              <a:rPr lang="en-GB" dirty="0" err="1" smtClean="0"/>
              <a:t>rettangolo</a:t>
            </a:r>
            <a:r>
              <a:rPr lang="en-GB" dirty="0" smtClean="0"/>
              <a:t> </a:t>
            </a:r>
            <a:r>
              <a:rPr lang="en-GB" dirty="0" err="1" smtClean="0"/>
              <a:t>equivalente</a:t>
            </a:r>
            <a:r>
              <a:rPr lang="en-GB" dirty="0" smtClean="0"/>
              <a:t>. </a:t>
            </a:r>
            <a:endParaRPr lang="en-GB" dirty="0"/>
          </a:p>
        </p:txBody>
      </p:sp>
      <p:grpSp>
        <p:nvGrpSpPr>
          <p:cNvPr id="17" name="Groupe 4"/>
          <p:cNvGrpSpPr/>
          <p:nvPr/>
        </p:nvGrpSpPr>
        <p:grpSpPr>
          <a:xfrm>
            <a:off x="395536" y="1412776"/>
            <a:ext cx="8362727" cy="3612539"/>
            <a:chOff x="395536" y="1412776"/>
            <a:chExt cx="8362727" cy="3612539"/>
          </a:xfrm>
        </p:grpSpPr>
        <p:pic>
          <p:nvPicPr>
            <p:cNvPr id="18" name="Picture 2" descr="Résultat de recherche d'images pour &quot;car sketch from top&quot;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412776"/>
              <a:ext cx="8362727" cy="3612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1151620" y="1667092"/>
              <a:ext cx="6840760" cy="30963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20" name="ZoneTexte 2"/>
          <p:cNvSpPr txBox="1"/>
          <p:nvPr/>
        </p:nvSpPr>
        <p:spPr>
          <a:xfrm>
            <a:off x="1381896" y="276068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  <a:r>
              <a:rPr lang="en-GB" dirty="0" smtClean="0"/>
              <a:t>. </a:t>
            </a:r>
            <a:r>
              <a:rPr lang="en-GB" dirty="0" err="1" smtClean="0"/>
              <a:t>Carrozzeria</a:t>
            </a:r>
            <a:r>
              <a:rPr lang="en-GB" dirty="0" smtClean="0"/>
              <a:t>, </a:t>
            </a:r>
            <a:r>
              <a:rPr lang="en-GB" dirty="0" err="1" smtClean="0"/>
              <a:t>possiamo</a:t>
            </a:r>
            <a:r>
              <a:rPr lang="en-GB" dirty="0" smtClean="0"/>
              <a:t> </a:t>
            </a:r>
            <a:r>
              <a:rPr lang="en-GB" dirty="0" err="1" smtClean="0"/>
              <a:t>tenere</a:t>
            </a:r>
            <a:r>
              <a:rPr lang="en-GB" dirty="0" smtClean="0"/>
              <a:t> la forma </a:t>
            </a:r>
            <a:r>
              <a:rPr lang="en-GB" dirty="0" err="1" smtClean="0"/>
              <a:t>esterna</a:t>
            </a:r>
            <a:r>
              <a:rPr lang="en-GB" dirty="0" smtClean="0"/>
              <a:t> </a:t>
            </a:r>
            <a:r>
              <a:rPr lang="en-GB" dirty="0" err="1" smtClean="0"/>
              <a:t>generica</a:t>
            </a:r>
            <a:r>
              <a:rPr lang="en-GB" dirty="0" smtClean="0"/>
              <a:t> o </a:t>
            </a:r>
            <a:r>
              <a:rPr lang="en-GB" dirty="0" err="1" smtClean="0"/>
              <a:t>disegnare</a:t>
            </a:r>
            <a:r>
              <a:rPr lang="en-GB" dirty="0" smtClean="0"/>
              <a:t> un </a:t>
            </a:r>
            <a:r>
              <a:rPr lang="en-GB" dirty="0" err="1" smtClean="0"/>
              <a:t>rettangolo</a:t>
            </a:r>
            <a:r>
              <a:rPr lang="en-GB" dirty="0" smtClean="0"/>
              <a:t>. 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181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4"/>
          <p:cNvSpPr txBox="1"/>
          <p:nvPr/>
        </p:nvSpPr>
        <p:spPr>
          <a:xfrm>
            <a:off x="1403648" y="1772816"/>
            <a:ext cx="6336704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dirty="0" err="1" smtClean="0"/>
              <a:t>Lista</a:t>
            </a:r>
            <a:r>
              <a:rPr lang="en-GB" sz="4000" dirty="0" smtClean="0"/>
              <a:t> e </a:t>
            </a:r>
            <a:r>
              <a:rPr lang="en-GB" sz="4000" dirty="0" err="1" smtClean="0"/>
              <a:t>breve</a:t>
            </a:r>
            <a:r>
              <a:rPr lang="en-GB" sz="4000" dirty="0" smtClean="0"/>
              <a:t> </a:t>
            </a:r>
            <a:r>
              <a:rPr lang="en-GB" sz="4000" dirty="0" err="1" smtClean="0"/>
              <a:t>descrizione</a:t>
            </a:r>
            <a:r>
              <a:rPr lang="en-GB" sz="4000" dirty="0" smtClean="0"/>
              <a:t> </a:t>
            </a:r>
            <a:r>
              <a:rPr lang="en-GB" sz="4000" dirty="0" err="1" smtClean="0"/>
              <a:t>delle</a:t>
            </a:r>
            <a:r>
              <a:rPr lang="en-GB" sz="4000" dirty="0" smtClean="0"/>
              <a:t> </a:t>
            </a:r>
            <a:r>
              <a:rPr lang="en-GB" sz="4000" dirty="0" err="1" smtClean="0"/>
              <a:t>componenti</a:t>
            </a:r>
            <a:r>
              <a:rPr lang="en-GB" sz="4000" dirty="0" smtClean="0"/>
              <a:t> </a:t>
            </a:r>
            <a:r>
              <a:rPr lang="en-GB" sz="4000" dirty="0" err="1" smtClean="0"/>
              <a:t>usate</a:t>
            </a:r>
            <a:r>
              <a:rPr lang="en-GB" sz="4000" dirty="0" smtClean="0"/>
              <a:t> in un powertrain FCV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539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3671429" y="-22021"/>
            <a:ext cx="335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2. </a:t>
            </a:r>
            <a:r>
              <a:rPr lang="en-GB" dirty="0" err="1" smtClean="0"/>
              <a:t>Connettore</a:t>
            </a:r>
            <a:r>
              <a:rPr lang="en-GB" dirty="0" smtClean="0"/>
              <a:t> di </a:t>
            </a:r>
            <a:r>
              <a:rPr lang="en-GB" dirty="0" err="1" smtClean="0"/>
              <a:t>ricarica</a:t>
            </a:r>
            <a:r>
              <a:rPr lang="en-GB" dirty="0" smtClean="0"/>
              <a:t> </a:t>
            </a:r>
            <a:r>
              <a:rPr lang="en-GB" dirty="0" err="1" smtClean="0"/>
              <a:t>idrogeno</a:t>
            </a:r>
            <a:endParaRPr lang="en-GB" dirty="0"/>
          </a:p>
        </p:txBody>
      </p:sp>
      <p:sp>
        <p:nvSpPr>
          <p:cNvPr id="16" name="ZoneTexte 3"/>
          <p:cNvSpPr txBox="1"/>
          <p:nvPr/>
        </p:nvSpPr>
        <p:spPr>
          <a:xfrm>
            <a:off x="79130" y="5069085"/>
            <a:ext cx="943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 smtClean="0"/>
              <a:t>Collocato</a:t>
            </a:r>
            <a:r>
              <a:rPr lang="en-GB" dirty="0" smtClean="0"/>
              <a:t> </a:t>
            </a:r>
            <a:r>
              <a:rPr lang="en-GB" dirty="0" err="1" smtClean="0"/>
              <a:t>sulla</a:t>
            </a:r>
            <a:r>
              <a:rPr lang="en-GB" dirty="0" smtClean="0"/>
              <a:t> </a:t>
            </a:r>
            <a:r>
              <a:rPr lang="en-GB" dirty="0" err="1" smtClean="0"/>
              <a:t>carrozzeria</a:t>
            </a:r>
            <a:r>
              <a:rPr lang="en-GB" dirty="0" smtClean="0"/>
              <a:t>, </a:t>
            </a:r>
            <a:r>
              <a:rPr lang="en-GB" dirty="0" err="1" smtClean="0"/>
              <a:t>vicino</a:t>
            </a:r>
            <a:r>
              <a:rPr lang="en-GB" dirty="0" smtClean="0"/>
              <a:t> al </a:t>
            </a:r>
            <a:r>
              <a:rPr lang="en-GB" dirty="0" err="1" smtClean="0"/>
              <a:t>bagagliaio</a:t>
            </a:r>
            <a:r>
              <a:rPr lang="en-GB" dirty="0" smtClean="0"/>
              <a:t> e </a:t>
            </a:r>
            <a:r>
              <a:rPr lang="en-GB" dirty="0" err="1" smtClean="0"/>
              <a:t>alle</a:t>
            </a:r>
            <a:r>
              <a:rPr lang="en-GB" dirty="0" smtClean="0"/>
              <a:t> </a:t>
            </a:r>
            <a:r>
              <a:rPr lang="en-GB" dirty="0" err="1" smtClean="0"/>
              <a:t>bombole</a:t>
            </a:r>
            <a:r>
              <a:rPr lang="en-GB" dirty="0" smtClean="0"/>
              <a:t>. </a:t>
            </a:r>
            <a:r>
              <a:rPr lang="en-GB" dirty="0" err="1" smtClean="0"/>
              <a:t>Viene</a:t>
            </a:r>
            <a:r>
              <a:rPr lang="en-GB" dirty="0" smtClean="0"/>
              <a:t> </a:t>
            </a:r>
            <a:r>
              <a:rPr lang="en-GB" dirty="0" err="1" smtClean="0"/>
              <a:t>connesso</a:t>
            </a:r>
            <a:r>
              <a:rPr lang="en-GB" dirty="0" smtClean="0"/>
              <a:t> </a:t>
            </a:r>
            <a:r>
              <a:rPr lang="en-GB" dirty="0" err="1" smtClean="0"/>
              <a:t>alla</a:t>
            </a:r>
            <a:r>
              <a:rPr lang="en-GB" dirty="0" smtClean="0"/>
              <a:t> </a:t>
            </a:r>
            <a:r>
              <a:rPr lang="en-GB" dirty="0" err="1" smtClean="0"/>
              <a:t>pistola</a:t>
            </a:r>
            <a:r>
              <a:rPr lang="en-GB" dirty="0" smtClean="0"/>
              <a:t> di </a:t>
            </a:r>
            <a:r>
              <a:rPr lang="en-GB" dirty="0" err="1" smtClean="0"/>
              <a:t>ricarica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stazione</a:t>
            </a:r>
            <a:r>
              <a:rPr lang="en-GB" dirty="0" smtClean="0"/>
              <a:t> di </a:t>
            </a:r>
            <a:r>
              <a:rPr lang="en-GB" dirty="0" err="1" smtClean="0"/>
              <a:t>rifornimento</a:t>
            </a:r>
            <a:r>
              <a:rPr lang="en-GB" dirty="0" smtClean="0"/>
              <a:t> </a:t>
            </a:r>
            <a:r>
              <a:rPr lang="en-GB" dirty="0" err="1" smtClean="0"/>
              <a:t>ogni</a:t>
            </a:r>
            <a:r>
              <a:rPr lang="en-GB" dirty="0" smtClean="0"/>
              <a:t> </a:t>
            </a:r>
            <a:r>
              <a:rPr lang="en-GB" dirty="0" err="1" smtClean="0"/>
              <a:t>volta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viene</a:t>
            </a:r>
            <a:r>
              <a:rPr lang="en-GB" dirty="0" smtClean="0"/>
              <a:t> </a:t>
            </a:r>
            <a:r>
              <a:rPr lang="en-GB" dirty="0" err="1" smtClean="0"/>
              <a:t>effettuato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rifornimento</a:t>
            </a:r>
            <a:r>
              <a:rPr lang="en-GB" dirty="0" smtClean="0"/>
              <a:t> del </a:t>
            </a:r>
            <a:r>
              <a:rPr lang="en-GB" dirty="0" err="1" smtClean="0"/>
              <a:t>veicolo</a:t>
            </a:r>
            <a:r>
              <a:rPr lang="en-GB" dirty="0" smtClean="0"/>
              <a:t>. </a:t>
            </a:r>
            <a:endParaRPr lang="en-GB" dirty="0"/>
          </a:p>
        </p:txBody>
      </p:sp>
      <p:pic>
        <p:nvPicPr>
          <p:cNvPr id="17" name="Imag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6489" y="1853172"/>
            <a:ext cx="1915134" cy="158417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66029" y="489628"/>
            <a:ext cx="8064896" cy="4536504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9" name="Connecteur droit 8"/>
          <p:cNvCxnSpPr/>
          <p:nvPr/>
        </p:nvCxnSpPr>
        <p:spPr>
          <a:xfrm>
            <a:off x="3886309" y="489628"/>
            <a:ext cx="0" cy="4536504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980" y="597640"/>
            <a:ext cx="209045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9"/>
          <p:cNvSpPr txBox="1"/>
          <p:nvPr/>
        </p:nvSpPr>
        <p:spPr>
          <a:xfrm>
            <a:off x="8393731" y="4749133"/>
            <a:ext cx="1037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Source: WEH</a:t>
            </a:r>
            <a:endParaRPr lang="fr-BE" sz="1200" dirty="0"/>
          </a:p>
        </p:txBody>
      </p:sp>
      <p:pic>
        <p:nvPicPr>
          <p:cNvPr id="22" name="Imag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978" y="2861284"/>
            <a:ext cx="2090451" cy="203909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556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3648869" y="-12349"/>
            <a:ext cx="369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3. </a:t>
            </a:r>
            <a:r>
              <a:rPr lang="en-GB" dirty="0" err="1" smtClean="0"/>
              <a:t>Bombole</a:t>
            </a:r>
            <a:r>
              <a:rPr lang="en-GB" dirty="0" smtClean="0"/>
              <a:t> di </a:t>
            </a:r>
            <a:r>
              <a:rPr lang="en-GB" dirty="0" err="1" smtClean="0"/>
              <a:t>idrogeno</a:t>
            </a:r>
            <a:r>
              <a:rPr lang="en-GB" dirty="0" smtClean="0"/>
              <a:t> in </a:t>
            </a:r>
            <a:r>
              <a:rPr lang="en-GB" dirty="0" err="1" smtClean="0"/>
              <a:t>pressione</a:t>
            </a:r>
            <a:endParaRPr lang="en-GB" dirty="0"/>
          </a:p>
        </p:txBody>
      </p:sp>
      <p:sp>
        <p:nvSpPr>
          <p:cNvPr id="16" name="ZoneTexte 3"/>
          <p:cNvSpPr txBox="1"/>
          <p:nvPr/>
        </p:nvSpPr>
        <p:spPr>
          <a:xfrm>
            <a:off x="650631" y="5107705"/>
            <a:ext cx="8730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 smtClean="0"/>
              <a:t>Serbatoi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contengono</a:t>
            </a:r>
            <a:r>
              <a:rPr lang="en-GB" dirty="0" smtClean="0"/>
              <a:t> </a:t>
            </a:r>
            <a:r>
              <a:rPr lang="en-GB" dirty="0" err="1" smtClean="0"/>
              <a:t>fino</a:t>
            </a:r>
            <a:r>
              <a:rPr lang="en-GB" dirty="0" smtClean="0"/>
              <a:t> a 5 kg di H2 se </a:t>
            </a:r>
            <a:r>
              <a:rPr lang="en-GB" dirty="0" err="1" smtClean="0"/>
              <a:t>riempite</a:t>
            </a:r>
            <a:r>
              <a:rPr lang="en-GB" dirty="0" smtClean="0"/>
              <a:t> a 700 bar.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composte</a:t>
            </a:r>
            <a:r>
              <a:rPr lang="en-GB" dirty="0" smtClean="0"/>
              <a:t> da 3 strati: </a:t>
            </a:r>
            <a:r>
              <a:rPr lang="en-GB" dirty="0" err="1" smtClean="0"/>
              <a:t>plastica</a:t>
            </a:r>
            <a:r>
              <a:rPr lang="en-GB" dirty="0" smtClean="0"/>
              <a:t> (</a:t>
            </a:r>
            <a:r>
              <a:rPr lang="en-GB" dirty="0" err="1" smtClean="0"/>
              <a:t>interno</a:t>
            </a:r>
            <a:r>
              <a:rPr lang="en-GB" dirty="0" smtClean="0"/>
              <a:t>), </a:t>
            </a:r>
            <a:r>
              <a:rPr lang="en-GB" dirty="0" err="1" smtClean="0"/>
              <a:t>compositi</a:t>
            </a:r>
            <a:r>
              <a:rPr lang="en-GB" dirty="0" smtClean="0"/>
              <a:t> in </a:t>
            </a:r>
            <a:r>
              <a:rPr lang="en-GB" dirty="0" err="1" smtClean="0"/>
              <a:t>fibra</a:t>
            </a:r>
            <a:r>
              <a:rPr lang="en-GB" dirty="0" smtClean="0"/>
              <a:t> di </a:t>
            </a:r>
            <a:r>
              <a:rPr lang="en-GB" dirty="0" err="1" smtClean="0"/>
              <a:t>carbonio</a:t>
            </a:r>
            <a:r>
              <a:rPr lang="en-GB" dirty="0"/>
              <a:t> </a:t>
            </a:r>
            <a:r>
              <a:rPr lang="en-GB" dirty="0" smtClean="0"/>
              <a:t>(</a:t>
            </a:r>
            <a:r>
              <a:rPr lang="en-GB" dirty="0" err="1" smtClean="0"/>
              <a:t>strato</a:t>
            </a:r>
            <a:r>
              <a:rPr lang="en-GB" dirty="0" smtClean="0"/>
              <a:t> </a:t>
            </a:r>
            <a:r>
              <a:rPr lang="en-GB" dirty="0" err="1" smtClean="0"/>
              <a:t>intermedio</a:t>
            </a:r>
            <a:r>
              <a:rPr lang="en-GB" dirty="0" smtClean="0"/>
              <a:t>), </a:t>
            </a:r>
            <a:r>
              <a:rPr lang="en-GB" dirty="0" err="1" smtClean="0"/>
              <a:t>fibra</a:t>
            </a:r>
            <a:r>
              <a:rPr lang="en-GB" dirty="0" smtClean="0"/>
              <a:t> di </a:t>
            </a:r>
            <a:r>
              <a:rPr lang="en-GB" dirty="0" err="1" smtClean="0"/>
              <a:t>vetro</a:t>
            </a:r>
            <a:r>
              <a:rPr lang="en-GB" dirty="0" smtClean="0"/>
              <a:t> (</a:t>
            </a:r>
            <a:r>
              <a:rPr lang="en-GB" dirty="0" err="1" smtClean="0"/>
              <a:t>esterno</a:t>
            </a:r>
            <a:r>
              <a:rPr lang="en-GB" dirty="0" smtClean="0"/>
              <a:t>). 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410344" y="569279"/>
            <a:ext cx="8970722" cy="4536504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8" name="Connecteur droit 6"/>
          <p:cNvCxnSpPr/>
          <p:nvPr/>
        </p:nvCxnSpPr>
        <p:spPr>
          <a:xfrm>
            <a:off x="3836450" y="569279"/>
            <a:ext cx="0" cy="4536504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3258" y="845847"/>
            <a:ext cx="2586826" cy="1584176"/>
          </a:xfrm>
          <a:prstGeom prst="rect">
            <a:avLst/>
          </a:prstGeom>
        </p:spPr>
      </p:pic>
      <p:grpSp>
        <p:nvGrpSpPr>
          <p:cNvPr id="20" name="Groupe 4"/>
          <p:cNvGrpSpPr/>
          <p:nvPr/>
        </p:nvGrpSpPr>
        <p:grpSpPr>
          <a:xfrm>
            <a:off x="4214948" y="1068727"/>
            <a:ext cx="4938093" cy="3600400"/>
            <a:chOff x="3275856" y="1340768"/>
            <a:chExt cx="5100567" cy="3600400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340768"/>
              <a:ext cx="5100567" cy="36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5076056" y="1916832"/>
              <a:ext cx="1296144" cy="2448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11" y="2724911"/>
            <a:ext cx="2650248" cy="201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366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67553" y="1104711"/>
            <a:ext cx="140700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2"/>
          <p:cNvSpPr txBox="1"/>
          <p:nvPr/>
        </p:nvSpPr>
        <p:spPr>
          <a:xfrm>
            <a:off x="3406208" y="23635"/>
            <a:ext cx="279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4. </a:t>
            </a:r>
            <a:r>
              <a:rPr lang="en-GB" dirty="0" err="1" smtClean="0"/>
              <a:t>Regolatore</a:t>
            </a:r>
            <a:r>
              <a:rPr lang="en-GB" dirty="0" smtClean="0"/>
              <a:t> di </a:t>
            </a:r>
            <a:r>
              <a:rPr lang="en-GB" dirty="0" err="1" smtClean="0"/>
              <a:t>pressione</a:t>
            </a:r>
            <a:endParaRPr lang="en-GB" dirty="0"/>
          </a:p>
        </p:txBody>
      </p:sp>
      <p:sp>
        <p:nvSpPr>
          <p:cNvPr id="17" name="ZoneTexte 3"/>
          <p:cNvSpPr txBox="1"/>
          <p:nvPr/>
        </p:nvSpPr>
        <p:spPr>
          <a:xfrm>
            <a:off x="706040" y="5124189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 smtClean="0"/>
              <a:t>Questo</a:t>
            </a:r>
            <a:r>
              <a:rPr lang="en-GB" dirty="0" smtClean="0"/>
              <a:t> </a:t>
            </a:r>
            <a:r>
              <a:rPr lang="en-GB" dirty="0" err="1" smtClean="0"/>
              <a:t>dispositivo</a:t>
            </a:r>
            <a:r>
              <a:rPr lang="en-GB" dirty="0" smtClean="0"/>
              <a:t> </a:t>
            </a:r>
            <a:r>
              <a:rPr lang="en-GB" dirty="0" err="1" smtClean="0"/>
              <a:t>riduce</a:t>
            </a:r>
            <a:r>
              <a:rPr lang="en-GB" dirty="0" smtClean="0"/>
              <a:t> la </a:t>
            </a:r>
            <a:r>
              <a:rPr lang="en-GB" dirty="0" err="1" smtClean="0"/>
              <a:t>pressione</a:t>
            </a:r>
            <a:r>
              <a:rPr lang="en-GB" dirty="0" smtClean="0"/>
              <a:t> da </a:t>
            </a:r>
            <a:r>
              <a:rPr lang="en-GB" dirty="0" err="1" smtClean="0"/>
              <a:t>quella</a:t>
            </a:r>
            <a:r>
              <a:rPr lang="en-GB" dirty="0" smtClean="0"/>
              <a:t> </a:t>
            </a:r>
            <a:r>
              <a:rPr lang="en-GB" dirty="0" err="1" smtClean="0"/>
              <a:t>interna</a:t>
            </a:r>
            <a:r>
              <a:rPr lang="en-GB" dirty="0" smtClean="0"/>
              <a:t> del </a:t>
            </a:r>
            <a:r>
              <a:rPr lang="en-GB" dirty="0" err="1" smtClean="0"/>
              <a:t>serbatoio</a:t>
            </a:r>
            <a:r>
              <a:rPr lang="en-GB" dirty="0" smtClean="0"/>
              <a:t> a circa 10-15 bars. </a:t>
            </a:r>
            <a:r>
              <a:rPr lang="en-GB" dirty="0" err="1" smtClean="0"/>
              <a:t>Gli</a:t>
            </a:r>
            <a:r>
              <a:rPr lang="en-GB" dirty="0" smtClean="0"/>
              <a:t> </a:t>
            </a:r>
            <a:r>
              <a:rPr lang="en-GB" dirty="0" err="1" smtClean="0"/>
              <a:t>iniettori</a:t>
            </a:r>
            <a:r>
              <a:rPr lang="en-GB" dirty="0" smtClean="0"/>
              <a:t> in </a:t>
            </a:r>
            <a:r>
              <a:rPr lang="en-GB" dirty="0" err="1" smtClean="0"/>
              <a:t>prossimità</a:t>
            </a:r>
            <a:r>
              <a:rPr lang="en-GB" dirty="0" smtClean="0"/>
              <a:t> </a:t>
            </a:r>
            <a:r>
              <a:rPr lang="en-GB" dirty="0" err="1" smtClean="0"/>
              <a:t>dello</a:t>
            </a:r>
            <a:r>
              <a:rPr lang="en-GB" dirty="0" smtClean="0"/>
              <a:t> stack </a:t>
            </a:r>
            <a:r>
              <a:rPr lang="en-GB" dirty="0" err="1" smtClean="0"/>
              <a:t>riducono</a:t>
            </a:r>
            <a:r>
              <a:rPr lang="en-GB" dirty="0" smtClean="0"/>
              <a:t> la </a:t>
            </a:r>
            <a:r>
              <a:rPr lang="en-GB" dirty="0" err="1" smtClean="0"/>
              <a:t>pressione</a:t>
            </a:r>
            <a:r>
              <a:rPr lang="en-GB" dirty="0" smtClean="0"/>
              <a:t> a circa 1 bar, </a:t>
            </a:r>
            <a:r>
              <a:rPr lang="en-GB" dirty="0" err="1" smtClean="0"/>
              <a:t>corrispondente</a:t>
            </a:r>
            <a:r>
              <a:rPr lang="en-GB" dirty="0" smtClean="0"/>
              <a:t> </a:t>
            </a:r>
            <a:r>
              <a:rPr lang="en-GB" dirty="0" err="1" smtClean="0"/>
              <a:t>alla</a:t>
            </a:r>
            <a:r>
              <a:rPr lang="en-GB" dirty="0" smtClean="0"/>
              <a:t> </a:t>
            </a:r>
            <a:r>
              <a:rPr lang="en-GB" dirty="0" err="1" smtClean="0"/>
              <a:t>pressione</a:t>
            </a:r>
            <a:r>
              <a:rPr lang="en-GB" dirty="0" smtClean="0"/>
              <a:t> di </a:t>
            </a:r>
            <a:r>
              <a:rPr lang="en-GB" dirty="0" err="1" smtClean="0"/>
              <a:t>ingresso</a:t>
            </a:r>
            <a:r>
              <a:rPr lang="en-GB" dirty="0" smtClean="0"/>
              <a:t> </a:t>
            </a:r>
            <a:r>
              <a:rPr lang="en-GB" dirty="0" err="1" smtClean="0"/>
              <a:t>dell’idrogeno</a:t>
            </a:r>
            <a:r>
              <a:rPr lang="en-GB" dirty="0" smtClean="0"/>
              <a:t> </a:t>
            </a:r>
            <a:r>
              <a:rPr lang="en-GB" dirty="0" err="1" smtClean="0"/>
              <a:t>nello</a:t>
            </a:r>
            <a:r>
              <a:rPr lang="en-GB" dirty="0" smtClean="0"/>
              <a:t> stack. </a:t>
            </a:r>
            <a:endParaRPr lang="en-GB" dirty="0"/>
          </a:p>
        </p:txBody>
      </p:sp>
      <p:pic>
        <p:nvPicPr>
          <p:cNvPr id="18" name="Imag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72" y="3089587"/>
            <a:ext cx="2098016" cy="1939946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60" y="744671"/>
            <a:ext cx="1546864" cy="205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Connecteur droit avec flèche 5"/>
          <p:cNvCxnSpPr/>
          <p:nvPr/>
        </p:nvCxnSpPr>
        <p:spPr>
          <a:xfrm flipV="1">
            <a:off x="2137496" y="2544871"/>
            <a:ext cx="0" cy="432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7"/>
          <p:cNvCxnSpPr/>
          <p:nvPr/>
        </p:nvCxnSpPr>
        <p:spPr>
          <a:xfrm flipH="1">
            <a:off x="944272" y="1700810"/>
            <a:ext cx="792088" cy="14754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41912" y="605263"/>
            <a:ext cx="8064896" cy="4536504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3" name="Connecteur droit 9"/>
          <p:cNvCxnSpPr/>
          <p:nvPr/>
        </p:nvCxnSpPr>
        <p:spPr>
          <a:xfrm>
            <a:off x="3262192" y="605263"/>
            <a:ext cx="0" cy="4536504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6"/>
          <p:cNvSpPr txBox="1"/>
          <p:nvPr/>
        </p:nvSpPr>
        <p:spPr>
          <a:xfrm>
            <a:off x="2110480" y="270426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in</a:t>
            </a:r>
            <a:endParaRPr lang="fr-BE" dirty="0"/>
          </a:p>
        </p:txBody>
      </p:sp>
      <p:sp>
        <p:nvSpPr>
          <p:cNvPr id="25" name="ZoneTexte 13"/>
          <p:cNvSpPr txBox="1"/>
          <p:nvPr/>
        </p:nvSpPr>
        <p:spPr>
          <a:xfrm>
            <a:off x="741912" y="1814503"/>
            <a:ext cx="63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out</a:t>
            </a:r>
            <a:endParaRPr lang="fr-BE" dirty="0"/>
          </a:p>
        </p:txBody>
      </p:sp>
      <p:sp>
        <p:nvSpPr>
          <p:cNvPr id="26" name="ZoneTexte 14"/>
          <p:cNvSpPr txBox="1"/>
          <p:nvPr/>
        </p:nvSpPr>
        <p:spPr>
          <a:xfrm>
            <a:off x="4774360" y="332766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in</a:t>
            </a:r>
            <a:endParaRPr lang="fr-BE" dirty="0"/>
          </a:p>
        </p:txBody>
      </p:sp>
      <p:sp>
        <p:nvSpPr>
          <p:cNvPr id="27" name="ZoneTexte 15"/>
          <p:cNvSpPr txBox="1"/>
          <p:nvPr/>
        </p:nvSpPr>
        <p:spPr>
          <a:xfrm>
            <a:off x="6646568" y="311164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in</a:t>
            </a:r>
            <a:endParaRPr lang="fr-BE" dirty="0"/>
          </a:p>
        </p:txBody>
      </p:sp>
      <p:sp>
        <p:nvSpPr>
          <p:cNvPr id="28" name="ZoneTexte 16"/>
          <p:cNvSpPr txBox="1"/>
          <p:nvPr/>
        </p:nvSpPr>
        <p:spPr>
          <a:xfrm>
            <a:off x="4630344" y="3831723"/>
            <a:ext cx="63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out</a:t>
            </a:r>
            <a:endParaRPr lang="fr-BE" dirty="0"/>
          </a:p>
        </p:txBody>
      </p:sp>
      <p:sp>
        <p:nvSpPr>
          <p:cNvPr id="29" name="Rectangle 28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722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1211</Words>
  <Application>Microsoft Office PowerPoint</Application>
  <PresentationFormat>Widescreen</PresentationFormat>
  <Paragraphs>154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Laura Currid</cp:lastModifiedBy>
  <cp:revision>14</cp:revision>
  <dcterms:created xsi:type="dcterms:W3CDTF">2019-06-26T09:21:34Z</dcterms:created>
  <dcterms:modified xsi:type="dcterms:W3CDTF">2019-11-07T13:25:40Z</dcterms:modified>
</cp:coreProperties>
</file>